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</p:sldMasterIdLst>
  <p:notesMasterIdLst>
    <p:notesMasterId r:id="rId12"/>
  </p:notesMasterIdLst>
  <p:sldIdLst>
    <p:sldId id="314" r:id="rId3"/>
    <p:sldId id="270" r:id="rId4"/>
    <p:sldId id="275" r:id="rId5"/>
    <p:sldId id="322" r:id="rId6"/>
    <p:sldId id="343" r:id="rId7"/>
    <p:sldId id="334" r:id="rId8"/>
    <p:sldId id="344" r:id="rId9"/>
    <p:sldId id="328" r:id="rId10"/>
    <p:sldId id="315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C0C0C0"/>
    <a:srgbClr val="FFFFFF"/>
    <a:srgbClr val="99CCFF"/>
    <a:srgbClr val="CC0000"/>
    <a:srgbClr val="EAEAEA"/>
    <a:srgbClr val="005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0318" autoAdjust="0"/>
  </p:normalViewPr>
  <p:slideViewPr>
    <p:cSldViewPr>
      <p:cViewPr>
        <p:scale>
          <a:sx n="93" d="100"/>
          <a:sy n="93" d="100"/>
        </p:scale>
        <p:origin x="87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5-12T10:29:06.208" idx="3">
    <p:pos x="5760" y="2274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526662-70F2-402A-9D61-E16C6D59D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978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71BDF-FFB0-4A0A-A022-1B13BF66F258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839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2622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02" tIns="39153" rIns="78302" bIns="3915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72363" y="4048125"/>
            <a:ext cx="13573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800" b="1" smtClean="0">
                <a:solidFill>
                  <a:schemeClr val="bg1"/>
                </a:solidFill>
                <a:latin typeface="FrutigerNext LT Bold" pitchFamily="20" charset="0"/>
                <a:ea typeface="MS PGothic" panose="020B0600070205080204" pitchFamily="34" charset="-128"/>
              </a:rPr>
              <a:t>www.huawei.com</a:t>
            </a:r>
          </a:p>
          <a:p>
            <a:pPr>
              <a:spcBef>
                <a:spcPct val="50000"/>
              </a:spcBef>
              <a:defRPr/>
            </a:pPr>
            <a:endParaRPr lang="en-US" altLang="zh-CN" sz="800" smtClean="0">
              <a:solidFill>
                <a:schemeClr val="bg1"/>
              </a:solidFill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02113" y="6205538"/>
            <a:ext cx="1912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419850" y="327025"/>
            <a:ext cx="233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 smtClean="0">
                <a:solidFill>
                  <a:srgbClr val="666666"/>
                </a:solidFill>
                <a:latin typeface="FrutigerNext LT Regular" pitchFamily="34" charset="0"/>
                <a:ea typeface="MS PGothic" panose="020B0600070205080204" pitchFamily="34" charset="-128"/>
              </a:rPr>
              <a:t>Security Level: Internal  Use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245100" cy="1962150"/>
          </a:xfrm>
        </p:spPr>
        <p:txBody>
          <a:bodyPr lIns="78315" tIns="39159" rIns="78315" bIns="39159"/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675063"/>
            <a:ext cx="5246688" cy="592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</p:spPr>
        <p:txBody>
          <a:bodyPr lIns="78315" tIns="39159" rIns="78315" bIns="39159"/>
          <a:lstStyle>
            <a:lvl1pPr>
              <a:lnSpc>
                <a:spcPct val="100000"/>
              </a:lnSpc>
              <a:defRPr sz="1500"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6668BF35-0DB7-41E5-B8C4-B33F8BE1305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4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1200" y="638175"/>
            <a:ext cx="1711325" cy="5259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4986337" cy="5259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BB8B427F-A5C4-4480-818B-6CC6ABC8DED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31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49" y="638176"/>
            <a:ext cx="6849158" cy="630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2949" y="1641022"/>
            <a:ext cx="335860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143" y="1641022"/>
            <a:ext cx="335996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EA4DFB0-C8E3-4A31-885B-42A44D9D4477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565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1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74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9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79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F246FA8-EC3B-4C86-978B-B700C56FEEAE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551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22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23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4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38F8DE6-5712-424F-9E52-FC40B7E7E11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1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348037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641475"/>
            <a:ext cx="3349625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76348402-A9CB-47C5-824F-B50397289406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9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8681C21-0469-4210-AF9E-2B048E49F52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8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C39BC04A-ECD6-4E32-AD7E-8B5C54B77B7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166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4C8DE56-BBD6-4434-A8F3-B3D15C1DCF69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09F4367-C580-43FD-A241-5F27F66026DC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0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D6D06C2C-9F0D-4670-83A8-A4E24D4203F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4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685006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89" tIns="39147" rIns="78289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3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52463" y="6438900"/>
            <a:ext cx="2616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9" tIns="39147" rIns="78289" bIns="3914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pic>
        <p:nvPicPr>
          <p:cNvPr id="1029" name="Picture 5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F8D2341B-E656-4B54-88F8-18ED391378D8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6850062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单击此处编辑母版文本样式</a:t>
            </a:r>
          </a:p>
          <a:p>
            <a:pPr lvl="2"/>
            <a:r>
              <a:rPr lang="zh-CN" altLang="en-US" smtClean="0"/>
              <a:t>单击此处编辑母版文本样式</a:t>
            </a:r>
          </a:p>
          <a:p>
            <a:pPr lvl="3"/>
            <a:r>
              <a:rPr lang="zh-CN" altLang="en-US" smtClean="0"/>
              <a:t>单击此处编辑母版文本样式</a:t>
            </a:r>
          </a:p>
          <a:p>
            <a:pPr lvl="0"/>
            <a:endParaRPr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646488" y="6467475"/>
            <a:ext cx="2035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70" tIns="39135" rIns="78270" bIns="3913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17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−"/>
        <a:defRPr sz="17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▪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ru-RU" altLang="en-US" smtClean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6913" y="2132013"/>
            <a:ext cx="24749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000" smtClean="0">
                <a:solidFill>
                  <a:schemeClr val="bg1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 You</a:t>
            </a:r>
            <a:endParaRPr lang="en-US" altLang="zh-CN" sz="4000" smtClean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60750" y="3330575"/>
            <a:ext cx="21367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100" smtClean="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4000" smtClean="0"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1295400"/>
            <a:ext cx="5776912" cy="19621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Machine Learning for </a:t>
            </a:r>
            <a:r>
              <a:rPr lang="en-US" altLang="en-US" sz="2800" dirty="0" smtClean="0"/>
              <a:t>Java migrations</a:t>
            </a:r>
            <a:endParaRPr lang="en-US" altLang="zh-CN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5246688" cy="1295400"/>
          </a:xfrm>
        </p:spPr>
        <p:txBody>
          <a:bodyPr/>
          <a:lstStyle/>
          <a:p>
            <a:pPr algn="ctr" eaLnBrk="1" hangingPunct="1"/>
            <a:r>
              <a:rPr lang="en-US" altLang="en-US" sz="1800" b="1" dirty="0" smtClean="0"/>
              <a:t>HUAWEI TECHNOLOGIES CO. LTD (Russia)</a:t>
            </a:r>
            <a:endParaRPr lang="en-US" altLang="zh-CN" sz="1800" dirty="0" smtClean="0"/>
          </a:p>
          <a:p>
            <a:pPr algn="ctr" eaLnBrk="1" hangingPunct="1"/>
            <a:r>
              <a:rPr lang="en-US" altLang="zh-CN" sz="1800" dirty="0" smtClean="0"/>
              <a:t>Mr. Zorchenkov</a:t>
            </a:r>
          </a:p>
          <a:p>
            <a:pPr algn="ctr" eaLnBrk="1" hangingPunct="1"/>
            <a:r>
              <a:rPr lang="en-US" altLang="zh-CN" sz="1800" dirty="0" smtClean="0"/>
              <a:t>2020-12-05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91200" y="6400800"/>
            <a:ext cx="1057275" cy="29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6BFD750-1F0A-43AC-B090-74F4A9F75C1D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ru-RU" altLang="en-US" sz="1000" smtClean="0">
                <a:ea typeface="MS PGothic" panose="020B0600070205080204" pitchFamily="34" charset="-128"/>
              </a:rPr>
              <a:t>/</a:t>
            </a:r>
            <a:r>
              <a:rPr lang="en-US" altLang="en-US" sz="1000" smtClean="0">
                <a:ea typeface="MS PGothic" panose="020B0600070205080204" pitchFamily="34" charset="-128"/>
              </a:rPr>
              <a:t>13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1" name="AutoShape 16"/>
          <p:cNvSpPr>
            <a:spLocks noChangeArrowheads="1"/>
          </p:cNvSpPr>
          <p:nvPr/>
        </p:nvSpPr>
        <p:spPr bwMode="auto">
          <a:xfrm>
            <a:off x="2362200" y="1905000"/>
            <a:ext cx="6477000" cy="3962400"/>
          </a:xfrm>
          <a:prstGeom prst="roundRect">
            <a:avLst>
              <a:gd name="adj" fmla="val 5935"/>
            </a:avLst>
          </a:prstGeom>
          <a:gradFill rotWithShape="1">
            <a:gsLst>
              <a:gs pos="0">
                <a:srgbClr val="DDDDDD"/>
              </a:gs>
              <a:gs pos="50000">
                <a:srgbClr val="F5F5F5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pic>
        <p:nvPicPr>
          <p:cNvPr id="7172" name="Picture 5" descr="0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05025"/>
            <a:ext cx="10874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211388" y="1844675"/>
            <a:ext cx="0" cy="4103688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211388" y="1844675"/>
            <a:ext cx="66817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2057400" y="1676400"/>
            <a:ext cx="288925" cy="288925"/>
            <a:chOff x="1519" y="1843"/>
            <a:chExt cx="182" cy="182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519" y="1843"/>
              <a:ext cx="182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557" y="1882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ECD1CC"/>
                </a:gs>
                <a:gs pos="100000">
                  <a:srgbClr val="A21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438400" y="2286000"/>
            <a:ext cx="6248400" cy="174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Self-introduction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</a:t>
            </a: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idea, Added value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TF IDF explained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Machine learning </a:t>
            </a: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 API migration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177" name="WordArt 18"/>
          <p:cNvSpPr>
            <a:spLocks noChangeArrowheads="1" noChangeShapeType="1" noTextEdit="1"/>
          </p:cNvSpPr>
          <p:nvPr/>
        </p:nvSpPr>
        <p:spPr bwMode="auto">
          <a:xfrm>
            <a:off x="3581400" y="1066800"/>
            <a:ext cx="160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solidFill>
                  <a:srgbClr val="990000"/>
                </a:solidFill>
                <a:latin typeface="+mj-lt"/>
                <a:ea typeface="+mj-lt"/>
                <a:cs typeface="+mj-lt"/>
              </a:rPr>
              <a:t>Content: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5397043-0525-424E-98E3-7279502AD469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Self-introduction</a:t>
            </a:r>
            <a:br>
              <a:rPr lang="en-US" altLang="zh-CN" sz="3200" dirty="0" smtClean="0"/>
            </a:b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4263" y="4137025"/>
            <a:ext cx="5962650" cy="1746250"/>
          </a:xfrm>
        </p:spPr>
        <p:txBody>
          <a:bodyPr/>
          <a:lstStyle/>
          <a:p>
            <a:pPr eaLnBrk="1" hangingPunct="1"/>
            <a:endParaRPr kumimoji="1" lang="en-US" altLang="zh-CN" b="1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mtClean="0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90600" y="1600200"/>
            <a:ext cx="723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Name:    ALEXEY ZORCHENKOV                        		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Huawei ID:    z0534010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anose="05000000000000000000" pitchFamily="2" charset="2"/>
              <a:buChar char="J"/>
            </a:pPr>
            <a:endParaRPr lang="en-US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Rep. Office: Moscow City, Federation Tower 14</a:t>
            </a:r>
            <a:r>
              <a:rPr lang="en-US" altLang="zh-CN" sz="1800" b="1" i="1" baseline="30000">
                <a:latin typeface="FrutigerNext LT Regular" pitchFamily="34" charset="0"/>
                <a:cs typeface="Arial" panose="020B0604020202020204" pitchFamily="34" charset="0"/>
              </a:rPr>
              <a:t>th</a:t>
            </a: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 floor</a:t>
            </a:r>
            <a:endParaRPr lang="ru-RU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Department : Moscow System Programming Laboratory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Position: Principal engineer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Enrollment Date: 2019-09-09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77213" cy="630238"/>
          </a:xfrm>
        </p:spPr>
        <p:txBody>
          <a:bodyPr/>
          <a:lstStyle/>
          <a:p>
            <a:r>
              <a:rPr lang="en-US" altLang="zh-CN" sz="3200" smtClean="0"/>
              <a:t>Experience Before Joining Huawei 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2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7924800" cy="48768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Moscow State university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theoretical physics, 5.5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mathematics, differential equations, 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Post graduate education, theoretical mechanics, 3 years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Publications in Russian financial magazines</a:t>
            </a:r>
          </a:p>
        </p:txBody>
      </p:sp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11C57C80-B08A-4BE2-AC2E-D751EEC18EAE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124200"/>
            <a:ext cx="23050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3167063"/>
            <a:ext cx="294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813175"/>
            <a:ext cx="2462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894263"/>
            <a:ext cx="3057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619625"/>
            <a:ext cx="2686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909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algn="ctr"/>
            <a:r>
              <a:rPr lang="en-US" altLang="zh-CN" sz="3200" dirty="0" smtClean="0"/>
              <a:t>Added value </a:t>
            </a:r>
            <a:r>
              <a:rPr lang="en-US" altLang="zh-CN" sz="3200" dirty="0" smtClean="0"/>
              <a:t>created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Integrated Machine Learning Algorithms in API migration tool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sz="1600" dirty="0" smtClean="0"/>
              <a:t>Implemented independent REST API service to compute high precision similarities between API migrated functions documentations used to fine tune API migration results</a:t>
            </a:r>
          </a:p>
          <a:p>
            <a:pPr marL="231775" indent="-231775" algn="just">
              <a:lnSpc>
                <a:spcPct val="115000"/>
              </a:lnSpc>
            </a:pPr>
            <a:endParaRPr lang="en-US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/>
              <a:t>T</a:t>
            </a:r>
            <a:r>
              <a:rPr lang="en-US" altLang="zh-CN" sz="3200" dirty="0" smtClean="0"/>
              <a:t>erm-frequency </a:t>
            </a:r>
            <a:r>
              <a:rPr lang="en-US" altLang="zh-CN" sz="3200" dirty="0"/>
              <a:t>times inverse document-frequency</a:t>
            </a:r>
            <a:r>
              <a:rPr lang="zh-CN" altLang="en-US" sz="3200" dirty="0" smtClean="0">
                <a:solidFill>
                  <a:schemeClr val="bg2"/>
                </a:solidFill>
              </a:rPr>
              <a:t/>
            </a:r>
            <a:br>
              <a:rPr lang="zh-CN" altLang="en-US" sz="3200" dirty="0" smtClean="0">
                <a:solidFill>
                  <a:schemeClr val="bg2"/>
                </a:solidFill>
              </a:rPr>
            </a:br>
            <a:endParaRPr lang="zh-CN" altLang="en-US" sz="3200" dirty="0" smtClean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EF44340F-1D18-46C3-90D0-76B0AFE732E3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485898"/>
            <a:ext cx="7924800" cy="46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itchFamily="2" charset="2"/>
              <a:buChar char="l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6588" indent="-244475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979488" indent="-195263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-196850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231775" indent="-231775" algn="just">
              <a:lnSpc>
                <a:spcPct val="115000"/>
              </a:lnSpc>
              <a:buNone/>
            </a:pPr>
            <a:r>
              <a:rPr lang="en-US" dirty="0" smtClean="0"/>
              <a:t>For term t in document d:</a:t>
            </a:r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dirty="0" err="1" smtClean="0"/>
              <a:t>tf-idf</a:t>
            </a:r>
            <a:r>
              <a:rPr lang="en-US" dirty="0" smtClean="0"/>
              <a:t>(t</a:t>
            </a:r>
            <a:r>
              <a:rPr lang="en-US" dirty="0"/>
              <a:t>, d) = </a:t>
            </a:r>
            <a:r>
              <a:rPr lang="en-US" dirty="0" err="1"/>
              <a:t>tf</a:t>
            </a:r>
            <a:r>
              <a:rPr lang="en-US" dirty="0"/>
              <a:t>(t, d) * </a:t>
            </a:r>
            <a:r>
              <a:rPr lang="en-US" dirty="0" err="1"/>
              <a:t>idf</a:t>
            </a:r>
            <a:r>
              <a:rPr lang="en-US" dirty="0"/>
              <a:t>(t</a:t>
            </a:r>
            <a:r>
              <a:rPr lang="en-US" dirty="0" smtClean="0"/>
              <a:t>)</a:t>
            </a:r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altLang="zh-CN" kern="0" dirty="0" err="1"/>
              <a:t>idf</a:t>
            </a:r>
            <a:r>
              <a:rPr lang="en-US" altLang="zh-CN" kern="0" dirty="0"/>
              <a:t>(t) = log [ n / </a:t>
            </a:r>
            <a:r>
              <a:rPr lang="en-US" altLang="zh-CN" kern="0" dirty="0" err="1"/>
              <a:t>df</a:t>
            </a:r>
            <a:r>
              <a:rPr lang="en-US" altLang="zh-CN" kern="0" dirty="0"/>
              <a:t>(t) ] + </a:t>
            </a:r>
            <a:r>
              <a:rPr lang="en-US" altLang="zh-CN" kern="0" dirty="0" smtClean="0"/>
              <a:t>1, </a:t>
            </a:r>
            <a:r>
              <a:rPr lang="en-US" altLang="zh-CN" kern="0" dirty="0"/>
              <a:t>where n is the total number of documents in the document set and </a:t>
            </a:r>
            <a:r>
              <a:rPr lang="en-US" altLang="zh-CN" kern="0" dirty="0" err="1"/>
              <a:t>df</a:t>
            </a:r>
            <a:r>
              <a:rPr lang="en-US" altLang="zh-CN" kern="0" dirty="0"/>
              <a:t>(t) is the document frequency of t; the document frequency is the number of documents in the document set that contain the term t</a:t>
            </a:r>
            <a:endParaRPr lang="zh-CN" altLang="en-U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10" y="1295400"/>
            <a:ext cx="2943225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839680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-9553"/>
            <a:ext cx="9144000" cy="630238"/>
          </a:xfrm>
        </p:spPr>
        <p:txBody>
          <a:bodyPr/>
          <a:lstStyle/>
          <a:p>
            <a:pPr algn="ctr"/>
            <a:r>
              <a:rPr lang="en-US" altLang="en-US" dirty="0" smtClean="0"/>
              <a:t>Applied TF IDF in API migration</a:t>
            </a:r>
            <a:endParaRPr lang="en-US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SimilarDegree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nlpWebService.getCosineSimilarity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methodFromDocs</a:t>
            </a:r>
            <a:r>
              <a:rPr lang="en-US" dirty="0" err="1" smtClean="0"/>
              <a:t>.description</a:t>
            </a:r>
            <a:r>
              <a:rPr lang="en-US" dirty="0"/>
              <a:t>,</a:t>
            </a:r>
          </a:p>
          <a:p>
            <a:r>
              <a:rPr lang="en-US" dirty="0"/>
              <a:t>				</a:t>
            </a:r>
            <a:r>
              <a:rPr lang="en-US" dirty="0" smtClean="0"/>
              <a:t>              </a:t>
            </a:r>
            <a:r>
              <a:rPr lang="en-US" dirty="0" err="1" smtClean="0">
                <a:solidFill>
                  <a:srgbClr val="0070C0"/>
                </a:solidFill>
              </a:rPr>
              <a:t>methodToDocs</a:t>
            </a:r>
            <a:r>
              <a:rPr lang="en-US" dirty="0" err="1" smtClean="0"/>
              <a:t>.description</a:t>
            </a:r>
            <a:r>
              <a:rPr lang="en-US" dirty="0" smtClean="0"/>
              <a:t>) * 100;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have one of the function in another mapping </a:t>
            </a:r>
            <a:r>
              <a:rPr lang="en-US" dirty="0" smtClean="0"/>
              <a:t>and </a:t>
            </a:r>
            <a:r>
              <a:rPr lang="en-US" dirty="0"/>
              <a:t>if found with </a:t>
            </a:r>
            <a:r>
              <a:rPr lang="en-US" dirty="0" smtClean="0"/>
              <a:t>high similar </a:t>
            </a:r>
            <a:r>
              <a:rPr lang="en-US" dirty="0"/>
              <a:t>we will ignore new mapping </a:t>
            </a:r>
            <a:r>
              <a:rPr lang="en-US" dirty="0" smtClean="0"/>
              <a:t>but </a:t>
            </a:r>
            <a:r>
              <a:rPr lang="en-US" dirty="0"/>
              <a:t>if found with lower similar we </a:t>
            </a:r>
            <a:r>
              <a:rPr lang="en-US" dirty="0" smtClean="0"/>
              <a:t>will update </a:t>
            </a:r>
            <a:r>
              <a:rPr lang="en-US" dirty="0"/>
              <a:t>new mapping with </a:t>
            </a:r>
            <a:r>
              <a:rPr lang="en-US" dirty="0" smtClean="0"/>
              <a:t>existing </a:t>
            </a:r>
            <a:r>
              <a:rPr lang="en-US" dirty="0"/>
              <a:t>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—English（20060512） ">
  <a:themeElements>
    <a:clrScheme name="Slide Template—English（20060512）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mplate—English（20060512） ">
      <a:majorFont>
        <a:latin typeface="FrutigerNext LT Medium"/>
        <a:ea typeface="黑体"/>
        <a:cs typeface=""/>
      </a:majorFont>
      <a:minorFont>
        <a:latin typeface="FrutigerNext LT Medi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Template—English（20060512）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光网络胶片模板050511（英文）</Template>
  <TotalTime>13469</TotalTime>
  <Words>220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FrutigerNext LT Bold</vt:lpstr>
      <vt:lpstr>FrutigerNext LT Medium</vt:lpstr>
      <vt:lpstr>FrutigerNext LT Regular</vt:lpstr>
      <vt:lpstr>MS PGothic</vt:lpstr>
      <vt:lpstr>黑体</vt:lpstr>
      <vt:lpstr>宋体</vt:lpstr>
      <vt:lpstr>华文细黑</vt:lpstr>
      <vt:lpstr>Arial</vt:lpstr>
      <vt:lpstr>Wingdings</vt:lpstr>
      <vt:lpstr>Wingdings 3</vt:lpstr>
      <vt:lpstr>Slide Template—English（20060512） </vt:lpstr>
      <vt:lpstr>自定义设计方案</vt:lpstr>
      <vt:lpstr>Machine Learning for Java migrations</vt:lpstr>
      <vt:lpstr>PowerPoint Presentation</vt:lpstr>
      <vt:lpstr>Self-introduction </vt:lpstr>
      <vt:lpstr>Experience Before Joining Huawei   </vt:lpstr>
      <vt:lpstr>Added value created</vt:lpstr>
      <vt:lpstr> Term-frequency times inverse document-frequency </vt:lpstr>
      <vt:lpstr>PowerPoint Presentation</vt:lpstr>
      <vt:lpstr>Applied TF IDF in API migration</vt:lpstr>
      <vt:lpstr>PowerPoint Presentation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sunyanping</dc:creator>
  <cp:keywords>模板</cp:keywords>
  <dc:description>内部资料，禁止扩散</dc:description>
  <cp:lastModifiedBy>Zorchenkov Alexey</cp:lastModifiedBy>
  <cp:revision>275</cp:revision>
  <dcterms:created xsi:type="dcterms:W3CDTF">2005-06-03T02:22:32Z</dcterms:created>
  <dcterms:modified xsi:type="dcterms:W3CDTF">2020-08-17T14:34:21Z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(3)4uQqCUJeQutC6ObGAtJt/rH6aiU85xMOTob8TOAB5vRV20l2x0711k4q6jD8QVL/scz39rL2
jdylWSDx4pb7bO1Jm4hvBaH8lWRWQqSjWiYrNXvei1+1FnyxCQuxdGhYHkLpyXGMamn7CFKc
zOi4Se9YnkiIYz74RhBnZSlZnH81tI+y16vn6+k7Wy8XWQ91f9fgoClH5mYC0J+chbnE8WlR
e8xWSaQCziPF1hXbC+9/C</vt:lpwstr>
  </property>
  <property fmtid="{D5CDD505-2E9C-101B-9397-08002B2CF9AE}" pid="3" name="_ms_pID_7253431">
    <vt:lpwstr>9M6bT9DsiM8EfpDYiHTGuIHc6cOKLY3utI451u10dTWM27tTD3b
kuLAWoIZP7HjPpqtxceTRIiscIDJa2EMoXWS+wxjGab1hOw9Yvs7/uUiT3sSnPCotCfK4f80
PKarsBGFdd+Secu5oL7JyWtYXcg1vuwMresvkSBiseTlWURF7LpqIBVq63nigaoBpvdw4ThJ
xAV0HR7jjQE4ON2dhjZ1MTgrKr8K1AvWeh3ph/hM2J</vt:lpwstr>
  </property>
  <property fmtid="{D5CDD505-2E9C-101B-9397-08002B2CF9AE}" pid="4" name="_ms_pID_7253432">
    <vt:lpwstr>JpjbAN4FefhxRwra1AowmZESp4YGk0
oGPq3uKhDbBukPkM/d9y+FWjm9/qp8iZAYkLTJ5LYhqkzcoyQ/g=</vt:lpwstr>
  </property>
  <property fmtid="{D5CDD505-2E9C-101B-9397-08002B2CF9AE}" pid="5" name="_new_ms_pID_72543">
    <vt:lpwstr>(3)2oaHew39yX0ihnVKVjkfb7z76tl2miIHvIe4HyiNByfBZ4DLa9HY/1oSDr1P3ygQcemlgn1A_x000d_
Wv2uMDJlmAokUnf/iPg4t3/l9FCUD/xUTmOoTyAZfGOeO75NE0AYutIuwHEjMtRTVil3rgcQ_x000d_
7VIZZKqRIuPkgpYihQkKdas6bXuHqK9+Bn5Nrw+rfcKvJk4wU1zpTO+AKpRmj+zIiRwt0JDO_x000d_
iYZ2ZkXsL7ho65A05I</vt:lpwstr>
  </property>
  <property fmtid="{D5CDD505-2E9C-101B-9397-08002B2CF9AE}" pid="6" name="_new_ms_pID_72543_00">
    <vt:lpwstr>_new_ms_pID_72543</vt:lpwstr>
  </property>
  <property fmtid="{D5CDD505-2E9C-101B-9397-08002B2CF9AE}" pid="7" name="_new_ms_pID_725431">
    <vt:lpwstr>ZdJT1Q0pXc/FWJhiFZ/NFJGmE3cnH1lDdZQOhPUb9SSkPFjz7OZaZQ_x000d_
SfVYXd2/SY5LLoU6proVEQWroRslbBGGxfBR9PvsIvLaVuLbN+BZbccrnzp7p51+m1FPsrvh_x000d_
Ges3kbSD+YMzd/dsBvGygy8rorLcMSUvc+XUniE5x0zjBbtBtfptMkv4Agb+GiqEbB1YR6+W_x000d_
V0gbTYkkYvwslncLEaLGI0/UfHvwmLIYM1hM</vt:lpwstr>
  </property>
  <property fmtid="{D5CDD505-2E9C-101B-9397-08002B2CF9AE}" pid="8" name="_new_ms_pID_725431_00">
    <vt:lpwstr>_new_ms_pID_725431</vt:lpwstr>
  </property>
  <property fmtid="{D5CDD505-2E9C-101B-9397-08002B2CF9AE}" pid="9" name="_new_ms_pID_725432">
    <vt:lpwstr>C7dajPnH641j/H7mxPk0MkDMUi9jpqrVGK/V_x000d_
TXRbysyf58eA+KDDttoUQe+v4EWn9SKJgRkVjNfL0nduQ94/brgtMG3bJgt/8eU9spWLfFJJ_x000d_
7TKDITOhxIjzG7dD4bASVw==</vt:lpwstr>
  </property>
  <property fmtid="{D5CDD505-2E9C-101B-9397-08002B2CF9AE}" pid="10" name="_new_ms_pID_725432_00">
    <vt:lpwstr>_new_ms_pID_725432</vt:lpwstr>
  </property>
  <property fmtid="{D5CDD505-2E9C-101B-9397-08002B2CF9AE}" pid="11" name="_2015_ms_pID_725343">
    <vt:lpwstr>(3)XPL9X/x8zI/WZ/xyO5QPJwcdCqD188Mu/oXEzgU/y/Wgn7Heye2XPwTXXMWlhkFrproij4R/
X7DBFoycWDugXMFO2MWxvxF6ss1GtjQPZMqj55FhThQpuSDYOZ0vuZUOkifAc7Vyz+PyliYr
ILHRj4n38Iml6SlAWqkqkuJhH6YFfaQYjQZlXcwxy0lHvTmugRSII65XV0hKH4ma3A6ZZNxA
Jv+8lr7UZ7ASvV2LVo</vt:lpwstr>
  </property>
  <property fmtid="{D5CDD505-2E9C-101B-9397-08002B2CF9AE}" pid="12" name="_2015_ms_pID_725343_00">
    <vt:lpwstr>_2015_ms_pID_725343</vt:lpwstr>
  </property>
  <property fmtid="{D5CDD505-2E9C-101B-9397-08002B2CF9AE}" pid="13" name="_2015_ms_pID_7253431">
    <vt:lpwstr>uPqDYRvkK2TFWe50/RopjLex/YBafQ23qqr9Drlq0RumWlbT2I4+V7
I6YkNeaKGMKVS/r0VQoY/5vqJwMpaAosl2Y4Uw+/LCzJxqRzuWgP46QKVam4V4dvd2RV4z7b
4A7duXcN8lqt0TX2Js6vcmkU9VrzOzx4yhPooB1zRHIw3fku9y9GWBGySCon/PCuVAda1XqL
ak1uchONYJVHl7vbr6rbBqvN2IAWiFMaMpBX</vt:lpwstr>
  </property>
  <property fmtid="{D5CDD505-2E9C-101B-9397-08002B2CF9AE}" pid="14" name="_2015_ms_pID_7253431_00">
    <vt:lpwstr>_2015_ms_pID_7253431</vt:lpwstr>
  </property>
  <property fmtid="{D5CDD505-2E9C-101B-9397-08002B2CF9AE}" pid="15" name="_2015_ms_pID_7253432">
    <vt:lpwstr>UVMO4vo13Gy+MOaF3fVMxnxtFVmkzAODY561
4k2u0XaX9JozvgMV3h5Q/C2quidVCw==</vt:lpwstr>
  </property>
  <property fmtid="{D5CDD505-2E9C-101B-9397-08002B2CF9AE}" pid="16" name="_2015_ms_pID_7253432_00">
    <vt:lpwstr>_2015_ms_pID_7253432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1597645821</vt:lpwstr>
  </property>
</Properties>
</file>