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21"/>
  </p:notesMasterIdLst>
  <p:handoutMasterIdLst>
    <p:handoutMasterId r:id="rId22"/>
  </p:handoutMasterIdLst>
  <p:sldIdLst>
    <p:sldId id="432" r:id="rId3"/>
    <p:sldId id="566" r:id="rId4"/>
    <p:sldId id="567" r:id="rId5"/>
    <p:sldId id="532" r:id="rId6"/>
    <p:sldId id="533" r:id="rId7"/>
    <p:sldId id="536" r:id="rId8"/>
    <p:sldId id="568" r:id="rId9"/>
    <p:sldId id="543" r:id="rId10"/>
    <p:sldId id="538" r:id="rId11"/>
    <p:sldId id="537" r:id="rId12"/>
    <p:sldId id="539" r:id="rId13"/>
    <p:sldId id="569" r:id="rId14"/>
    <p:sldId id="565" r:id="rId15"/>
    <p:sldId id="540" r:id="rId16"/>
    <p:sldId id="541" r:id="rId17"/>
    <p:sldId id="542" r:id="rId18"/>
    <p:sldId id="570" r:id="rId19"/>
    <p:sldId id="544" r:id="rId20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3B3B"/>
    <a:srgbClr val="0066CC"/>
    <a:srgbClr val="3F3F3F"/>
    <a:srgbClr val="000000"/>
    <a:srgbClr val="990033"/>
    <a:srgbClr val="CC0000"/>
    <a:srgbClr val="FCFCFF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39852" autoAdjust="0"/>
  </p:normalViewPr>
  <p:slideViewPr>
    <p:cSldViewPr>
      <p:cViewPr varScale="1">
        <p:scale>
          <a:sx n="80" d="100"/>
          <a:sy n="80" d="100"/>
        </p:scale>
        <p:origin x="864" y="52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2020/11/12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079178" y="553244"/>
            <a:ext cx="5192447" cy="64633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2F4D7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b="1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Ch. 6 </a:t>
            </a:r>
            <a:r>
              <a:rPr lang="zh-CN" altLang="en-US" sz="3600" b="1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类与类之间的关系</a:t>
            </a:r>
            <a:endParaRPr lang="en-US" altLang="zh-CN" sz="3600" b="1" dirty="0"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6174" y="4225652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2020/11/13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4375" b="38809"/>
          <a:stretch/>
        </p:blipFill>
        <p:spPr>
          <a:xfrm>
            <a:off x="1115616" y="1561356"/>
            <a:ext cx="7080537" cy="27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0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5664" b="38021"/>
          <a:stretch/>
        </p:blipFill>
        <p:spPr>
          <a:xfrm>
            <a:off x="1475656" y="985292"/>
            <a:ext cx="6192688" cy="428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Has-a</a:t>
            </a:r>
            <a:r>
              <a:rPr lang="zh-CN" altLang="en-US" dirty="0"/>
              <a:t>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Bird has a beak</a:t>
            </a:r>
          </a:p>
          <a:p>
            <a:r>
              <a:rPr lang="en-US" altLang="zh-CN" dirty="0"/>
              <a:t>Bird has a pair of wings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871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代码表达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ClassRoom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roomID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Door front, back;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BlackBoard</a:t>
            </a:r>
            <a:r>
              <a:rPr lang="en-US" altLang="zh-CN" dirty="0"/>
              <a:t> mainboard</a:t>
            </a:r>
          </a:p>
          <a:p>
            <a:pPr marL="0" indent="0">
              <a:buNone/>
            </a:pPr>
            <a:r>
              <a:rPr lang="en-US" altLang="zh-CN" dirty="0"/>
              <a:t>	list&lt;Desk&gt; desks;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81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聚合与组合的区别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聚合，是成员构成集合</a:t>
            </a:r>
            <a:endParaRPr lang="en-US" altLang="zh-CN" dirty="0"/>
          </a:p>
          <a:p>
            <a:r>
              <a:rPr lang="zh-CN" altLang="en-US" dirty="0"/>
              <a:t>组合，是部件组成整体</a:t>
            </a:r>
          </a:p>
        </p:txBody>
      </p:sp>
    </p:spTree>
    <p:extLst>
      <p:ext uri="{BB962C8B-B14F-4D97-AF65-F5344CB8AC3E}">
        <p14:creationId xmlns:p14="http://schemas.microsoft.com/office/powerpoint/2010/main" val="91992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" y="1198784"/>
            <a:ext cx="919095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2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依赖和关联的区别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依赖，有使用关系</a:t>
            </a:r>
            <a:endParaRPr lang="en-US" altLang="zh-CN" dirty="0"/>
          </a:p>
          <a:p>
            <a:r>
              <a:rPr lang="zh-CN" altLang="en-US" dirty="0"/>
              <a:t>关联，无使用关系</a:t>
            </a:r>
          </a:p>
        </p:txBody>
      </p:sp>
    </p:spTree>
    <p:extLst>
      <p:ext uri="{BB962C8B-B14F-4D97-AF65-F5344CB8AC3E}">
        <p14:creationId xmlns:p14="http://schemas.microsoft.com/office/powerpoint/2010/main" val="2636338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Use-a</a:t>
            </a:r>
            <a:r>
              <a:rPr lang="zh-CN" altLang="en-US" dirty="0"/>
              <a:t>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a book to read</a:t>
            </a:r>
          </a:p>
          <a:p>
            <a:r>
              <a:rPr lang="en-US" altLang="zh-CN" dirty="0"/>
              <a:t>Students use a classroom to stay</a:t>
            </a:r>
          </a:p>
          <a:p>
            <a:r>
              <a:rPr lang="en-US" altLang="zh-CN" dirty="0"/>
              <a:t>We don’t use a teacher to instruct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18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175" b="36404"/>
          <a:stretch/>
        </p:blipFill>
        <p:spPr>
          <a:xfrm>
            <a:off x="-16478" y="769268"/>
            <a:ext cx="9278146" cy="44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</a:t>
            </a:r>
            <a:endParaRPr lang="en-US" altLang="zh-CN" dirty="0"/>
          </a:p>
          <a:p>
            <a:r>
              <a:rPr lang="zh-CN" altLang="en-US" dirty="0"/>
              <a:t>继承</a:t>
            </a:r>
            <a:endParaRPr lang="en-US" altLang="zh-CN" dirty="0"/>
          </a:p>
          <a:p>
            <a:r>
              <a:rPr lang="zh-CN" altLang="en-US" dirty="0"/>
              <a:t>多态</a:t>
            </a:r>
          </a:p>
        </p:txBody>
      </p:sp>
    </p:spTree>
    <p:extLst>
      <p:ext uri="{BB962C8B-B14F-4D97-AF65-F5344CB8AC3E}">
        <p14:creationId xmlns:p14="http://schemas.microsoft.com/office/powerpoint/2010/main" val="206808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为什么要多态？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抽象类</a:t>
            </a:r>
            <a:r>
              <a:rPr lang="en-US" altLang="zh-CN" dirty="0"/>
              <a:t>:Animal:</a:t>
            </a:r>
            <a:r>
              <a:rPr lang="zh-CN" altLang="en-US" dirty="0"/>
              <a:t>人</a:t>
            </a:r>
            <a:r>
              <a:rPr lang="en-US" altLang="zh-CN" dirty="0"/>
              <a:t>/</a:t>
            </a:r>
            <a:r>
              <a:rPr lang="zh-CN" altLang="en-US" dirty="0"/>
              <a:t>青蛙</a:t>
            </a:r>
            <a:r>
              <a:rPr lang="en-US" altLang="zh-CN" dirty="0"/>
              <a:t>/</a:t>
            </a:r>
            <a:r>
              <a:rPr lang="zh-CN" altLang="en-US" dirty="0"/>
              <a:t>大象</a:t>
            </a:r>
            <a:endParaRPr lang="en-US" altLang="zh-CN" dirty="0"/>
          </a:p>
          <a:p>
            <a:r>
              <a:rPr lang="zh-CN" altLang="en-US" dirty="0"/>
              <a:t>接口</a:t>
            </a:r>
            <a:r>
              <a:rPr lang="en-US" altLang="zh-CN" dirty="0"/>
              <a:t>:Movable:</a:t>
            </a:r>
            <a:r>
              <a:rPr lang="zh-CN" altLang="en-US" dirty="0"/>
              <a:t>汽车</a:t>
            </a:r>
            <a:r>
              <a:rPr lang="en-US" altLang="zh-CN" dirty="0"/>
              <a:t>/</a:t>
            </a:r>
            <a:r>
              <a:rPr lang="zh-CN" altLang="en-US" dirty="0"/>
              <a:t>青蛙</a:t>
            </a:r>
            <a:r>
              <a:rPr lang="en-US" altLang="zh-CN" dirty="0"/>
              <a:t>/</a:t>
            </a:r>
            <a:r>
              <a:rPr lang="zh-CN" altLang="en-US" dirty="0"/>
              <a:t>棋子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34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泛化（</a:t>
            </a:r>
            <a:r>
              <a:rPr lang="en-US" altLang="zh-CN" b="1" dirty="0"/>
              <a:t>Generalization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实现（</a:t>
            </a:r>
            <a:r>
              <a:rPr lang="en-US" altLang="zh-CN" b="1" dirty="0"/>
              <a:t>Realization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聚合（</a:t>
            </a:r>
            <a:r>
              <a:rPr lang="en-US" altLang="zh-CN" b="1" dirty="0"/>
              <a:t>Aggregation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组合（</a:t>
            </a:r>
            <a:r>
              <a:rPr lang="en-US" altLang="zh-CN" b="1" dirty="0"/>
              <a:t>Composition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依赖（</a:t>
            </a:r>
            <a:r>
              <a:rPr lang="en-US" altLang="zh-CN" b="1" dirty="0"/>
              <a:t>Dependency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关联（</a:t>
            </a:r>
            <a:r>
              <a:rPr lang="en-US" altLang="zh-CN" b="1" dirty="0"/>
              <a:t>Association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94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56" y="1097756"/>
            <a:ext cx="5509088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7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5332"/>
            <a:ext cx="690540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8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Is-a</a:t>
            </a:r>
            <a:r>
              <a:rPr lang="zh-CN" altLang="en-US" dirty="0"/>
              <a:t>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Penguin is a waterfowl</a:t>
            </a:r>
          </a:p>
          <a:p>
            <a:r>
              <a:rPr lang="en-US" altLang="zh-CN" dirty="0"/>
              <a:t>Parrot is a </a:t>
            </a:r>
            <a:r>
              <a:rPr lang="en-US" altLang="zh-CN" dirty="0" err="1"/>
              <a:t>flyingBird</a:t>
            </a:r>
            <a:endParaRPr lang="en-US" altLang="zh-CN" dirty="0"/>
          </a:p>
          <a:p>
            <a:r>
              <a:rPr lang="en-US" altLang="zh-CN" dirty="0"/>
              <a:t>Waterfowl is a bird</a:t>
            </a:r>
          </a:p>
          <a:p>
            <a:r>
              <a:rPr lang="en-US" altLang="zh-CN" dirty="0" err="1"/>
              <a:t>flyingBird</a:t>
            </a:r>
            <a:r>
              <a:rPr lang="en-US" altLang="zh-CN" dirty="0"/>
              <a:t> is a bird</a:t>
            </a:r>
          </a:p>
          <a:p>
            <a:r>
              <a:rPr lang="en-US" altLang="zh-CN" dirty="0"/>
              <a:t>Bird is an animal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71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泛化和实现的区别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类与接口的区别</a:t>
            </a:r>
            <a:endParaRPr lang="en-US" altLang="zh-CN" dirty="0"/>
          </a:p>
          <a:p>
            <a:r>
              <a:rPr lang="zh-CN" altLang="en-US" dirty="0"/>
              <a:t>什么是接口</a:t>
            </a:r>
            <a:r>
              <a:rPr lang="en-US" altLang="zh-CN" dirty="0"/>
              <a:t>interface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里没有接口的概念，和抽象类差不多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接口中只能包含</a:t>
            </a:r>
            <a:r>
              <a:rPr lang="zh-CN" altLang="en-US" dirty="0">
                <a:solidFill>
                  <a:srgbClr val="000000"/>
                </a:solidFill>
                <a:latin typeface="Arial Unicode MS" panose="020B0604020202020204" pitchFamily="34" charset="-122"/>
              </a:rPr>
              <a:t>函数（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方法</a:t>
            </a:r>
            <a:r>
              <a:rPr lang="zh-CN" altLang="en-US" dirty="0">
                <a:solidFill>
                  <a:srgbClr val="000000"/>
                </a:solidFill>
                <a:latin typeface="Arial Unicode MS" panose="020B0604020202020204" pitchFamily="34" charset="-122"/>
              </a:rPr>
              <a:t>）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/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接口中的方法不能有任何实现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/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接口不能被实例化</a:t>
            </a:r>
            <a:r>
              <a:rPr lang="zh-CN" altLang="zh-CN" sz="400" dirty="0"/>
              <a:t> </a:t>
            </a:r>
            <a:endParaRPr lang="zh-CN" altLang="zh-CN" sz="62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11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19" y="2209428"/>
            <a:ext cx="8634561" cy="16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19488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37521</TotalTime>
  <Pages>0</Pages>
  <Words>233</Words>
  <Characters>0</Characters>
  <Application>Microsoft Office PowerPoint</Application>
  <DocSecurity>0</DocSecurity>
  <PresentationFormat>全屏显示(16:10)</PresentationFormat>
  <Lines>0</Lines>
  <Paragraphs>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Adobe 黑体 Std R</vt:lpstr>
      <vt:lpstr>Arial Unicode MS</vt:lpstr>
      <vt:lpstr>微软雅黑</vt:lpstr>
      <vt:lpstr>Arial</vt:lpstr>
      <vt:lpstr>Calibri</vt:lpstr>
      <vt:lpstr>1_自定义设计方案</vt:lpstr>
      <vt:lpstr>2_自定义设计方案</vt:lpstr>
      <vt:lpstr>PowerPoint 演示文稿</vt:lpstr>
      <vt:lpstr>面向对象</vt:lpstr>
      <vt:lpstr>为什么要多态？</vt:lpstr>
      <vt:lpstr>UML类图</vt:lpstr>
      <vt:lpstr>泛化</vt:lpstr>
      <vt:lpstr>实现</vt:lpstr>
      <vt:lpstr>Is-a的概念</vt:lpstr>
      <vt:lpstr>泛化和实现的区别</vt:lpstr>
      <vt:lpstr>关联</vt:lpstr>
      <vt:lpstr>聚合</vt:lpstr>
      <vt:lpstr>组合</vt:lpstr>
      <vt:lpstr>Has-a的概念</vt:lpstr>
      <vt:lpstr>代码表达</vt:lpstr>
      <vt:lpstr>聚合与组合的区别</vt:lpstr>
      <vt:lpstr>依赖</vt:lpstr>
      <vt:lpstr>依赖和关联的区别</vt:lpstr>
      <vt:lpstr>Use-a的概念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 </cp:lastModifiedBy>
  <cp:revision>1136</cp:revision>
  <cp:lastPrinted>2017-12-08T18:43:38Z</cp:lastPrinted>
  <dcterms:created xsi:type="dcterms:W3CDTF">2008-12-22T09:17:47Z</dcterms:created>
  <dcterms:modified xsi:type="dcterms:W3CDTF">2020-11-12T11:00:21Z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