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4"/>
  </p:notesMasterIdLst>
  <p:handoutMasterIdLst>
    <p:handoutMasterId r:id="rId25"/>
  </p:handoutMasterIdLst>
  <p:sldIdLst>
    <p:sldId id="432" r:id="rId3"/>
    <p:sldId id="546" r:id="rId4"/>
    <p:sldId id="529" r:id="rId5"/>
    <p:sldId id="545" r:id="rId6"/>
    <p:sldId id="530" r:id="rId7"/>
    <p:sldId id="528" r:id="rId8"/>
    <p:sldId id="524" r:id="rId9"/>
    <p:sldId id="527" r:id="rId10"/>
    <p:sldId id="525" r:id="rId11"/>
    <p:sldId id="531" r:id="rId12"/>
    <p:sldId id="532" r:id="rId13"/>
    <p:sldId id="533" r:id="rId14"/>
    <p:sldId id="537" r:id="rId15"/>
    <p:sldId id="539" r:id="rId16"/>
    <p:sldId id="538" r:id="rId17"/>
    <p:sldId id="534" r:id="rId18"/>
    <p:sldId id="541" r:id="rId19"/>
    <p:sldId id="542" r:id="rId20"/>
    <p:sldId id="543" r:id="rId21"/>
    <p:sldId id="544" r:id="rId22"/>
    <p:sldId id="540" r:id="rId23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F3F"/>
    <a:srgbClr val="0066CC"/>
    <a:srgbClr val="FCFCFF"/>
    <a:srgbClr val="3B3B3B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80" d="100"/>
          <a:sy n="80" d="100"/>
        </p:scale>
        <p:origin x="880" y="52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2020/11/13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Ch.5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类与对象</a:t>
            </a: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2020/11/13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对象生成的时机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什么时候产生？</a:t>
            </a:r>
            <a:endParaRPr lang="en-US" altLang="zh-CN" dirty="0"/>
          </a:p>
          <a:p>
            <a:pPr lvl="1"/>
            <a:r>
              <a:rPr lang="en-US" altLang="zh-CN" dirty="0"/>
              <a:t>Object a;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Object b(a);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Object c = a;</a:t>
            </a:r>
          </a:p>
          <a:p>
            <a:pPr lvl="1"/>
            <a:r>
              <a:rPr lang="en-US" altLang="zh-CN" dirty="0"/>
              <a:t>Object * p = new Object();</a:t>
            </a:r>
          </a:p>
        </p:txBody>
      </p:sp>
    </p:spTree>
    <p:extLst>
      <p:ext uri="{BB962C8B-B14F-4D97-AF65-F5344CB8AC3E}">
        <p14:creationId xmlns:p14="http://schemas.microsoft.com/office/powerpoint/2010/main" val="386950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使用拷贝构造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调用拷贝构造函数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= </a:t>
            </a:r>
            <a:r>
              <a:rPr lang="zh-CN" altLang="en-US" dirty="0"/>
              <a:t>进行赋值</a:t>
            </a:r>
            <a:endParaRPr lang="en-US" altLang="zh-CN" dirty="0"/>
          </a:p>
          <a:p>
            <a:pPr lvl="1"/>
            <a:r>
              <a:rPr lang="zh-CN" altLang="en-US" dirty="0"/>
              <a:t>对象已经存在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调用重载的 </a:t>
            </a:r>
            <a:r>
              <a:rPr lang="en-US" altLang="zh-CN" dirty="0">
                <a:sym typeface="Wingdings" panose="05000000000000000000" pitchFamily="2" charset="2"/>
              </a:rPr>
              <a:t>= </a:t>
            </a:r>
            <a:r>
              <a:rPr lang="zh-CN" altLang="en-US" dirty="0">
                <a:sym typeface="Wingdings" panose="05000000000000000000" pitchFamily="2" charset="2"/>
              </a:rPr>
              <a:t>运算符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对象尚未存在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调用拷贝构造函数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3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深入的话题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87896"/>
          </a:xfrm>
        </p:spPr>
        <p:txBody>
          <a:bodyPr/>
          <a:lstStyle/>
          <a:p>
            <a:r>
              <a:rPr lang="zh-CN" altLang="en-US" dirty="0"/>
              <a:t>重载等号的高效写法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073796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City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4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City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 </a:t>
            </a:r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name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.name;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zone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.zone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765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 </a:t>
            </a:r>
            <a:r>
              <a:rPr lang="zh-CN" altLang="en-US" dirty="0"/>
              <a:t>和 </a:t>
            </a:r>
            <a:r>
              <a:rPr lang="en-US" altLang="zh-CN" dirty="0"/>
              <a:t>a</a:t>
            </a:r>
            <a:r>
              <a:rPr lang="zh-CN" altLang="en-US" dirty="0"/>
              <a:t>的关系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9213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getValue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= 5000;</a:t>
            </a:r>
          </a:p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1921396"/>
            <a:ext cx="4113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 = </a:t>
            </a:r>
            <a:r>
              <a:rPr lang="en-US" altLang="zh-CN" sz="32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getValue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3200" b="1" dirty="0"/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3491880" y="2353444"/>
            <a:ext cx="2232248" cy="14401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2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015042"/>
              </p:ext>
            </p:extLst>
          </p:nvPr>
        </p:nvGraphicFramePr>
        <p:xfrm>
          <a:off x="899592" y="1787432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val="23953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5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0" dirty="0"/>
                        <a:t> : 5000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5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37462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693097"/>
              </p:ext>
            </p:extLst>
          </p:nvPr>
        </p:nvGraphicFramePr>
        <p:xfrm>
          <a:off x="5652120" y="1777380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val="23953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：</a:t>
                      </a:r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5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5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3746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>
            <a:off x="1475656" y="2065412"/>
            <a:ext cx="288032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>
            <a:off x="3671900" y="2725332"/>
            <a:ext cx="180020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返回，栈销毁</a:t>
            </a:r>
          </a:p>
        </p:txBody>
      </p:sp>
    </p:spTree>
    <p:extLst>
      <p:ext uri="{BB962C8B-B14F-4D97-AF65-F5344CB8AC3E}">
        <p14:creationId xmlns:p14="http://schemas.microsoft.com/office/powerpoint/2010/main" val="101340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2802"/>
              </p:ext>
            </p:extLst>
          </p:nvPr>
        </p:nvGraphicFramePr>
        <p:xfrm>
          <a:off x="2051720" y="1247389"/>
          <a:ext cx="2592288" cy="110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985917277"/>
                    </a:ext>
                  </a:extLst>
                </a:gridCol>
              </a:tblGrid>
              <a:tr h="274221">
                <a:tc>
                  <a:txBody>
                    <a:bodyPr/>
                    <a:lstStyle/>
                    <a:p>
                      <a:r>
                        <a:rPr lang="en-US" altLang="zh-CN" dirty="0"/>
                        <a:t>a: City(“Cambridge”)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10057"/>
                  </a:ext>
                </a:extLst>
              </a:tr>
              <a:tr h="374535">
                <a:tc>
                  <a:txBody>
                    <a:bodyPr/>
                    <a:lstStyle/>
                    <a:p>
                      <a:r>
                        <a:rPr lang="en-US" altLang="zh-CN" dirty="0"/>
                        <a:t>a.name:</a:t>
                      </a:r>
                      <a:r>
                        <a:rPr lang="en-US" altLang="zh-CN" baseline="0" dirty="0"/>
                        <a:t> “Cambridge”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0335"/>
                  </a:ext>
                </a:extLst>
              </a:tr>
              <a:tr h="27422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a.zone</a:t>
                      </a:r>
                      <a:r>
                        <a:rPr lang="en-US" altLang="zh-CN" dirty="0"/>
                        <a:t>: “England”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021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79216"/>
              </p:ext>
            </p:extLst>
          </p:nvPr>
        </p:nvGraphicFramePr>
        <p:xfrm>
          <a:off x="2051720" y="2333332"/>
          <a:ext cx="259228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544027809"/>
                    </a:ext>
                  </a:extLst>
                </a:gridCol>
              </a:tblGrid>
              <a:tr h="361092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6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b.name: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b.zone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9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6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3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3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b.operator</a:t>
                      </a:r>
                      <a:r>
                        <a:rPr lang="en-US" altLang="zh-CN" baseline="0" dirty="0"/>
                        <a:t> =(a)  : &amp;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4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8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74133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 flipH="1">
            <a:off x="2456122" y="2497460"/>
            <a:ext cx="864096" cy="201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542983" y="2497460"/>
            <a:ext cx="504056" cy="2160240"/>
            <a:chOff x="2483768" y="2497460"/>
            <a:chExt cx="504056" cy="2160240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2483768" y="4657700"/>
              <a:ext cx="504056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483768" y="2497460"/>
              <a:ext cx="0" cy="21602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2483768" y="2497460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18851"/>
              </p:ext>
            </p:extLst>
          </p:nvPr>
        </p:nvGraphicFramePr>
        <p:xfrm>
          <a:off x="5580112" y="1247389"/>
          <a:ext cx="2592288" cy="110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985917277"/>
                    </a:ext>
                  </a:extLst>
                </a:gridCol>
              </a:tblGrid>
              <a:tr h="274221">
                <a:tc>
                  <a:txBody>
                    <a:bodyPr/>
                    <a:lstStyle/>
                    <a:p>
                      <a:r>
                        <a:rPr lang="en-US" altLang="zh-CN" dirty="0"/>
                        <a:t>a: City(“Cambridge”)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10057"/>
                  </a:ext>
                </a:extLst>
              </a:tr>
              <a:tr h="374535">
                <a:tc>
                  <a:txBody>
                    <a:bodyPr/>
                    <a:lstStyle/>
                    <a:p>
                      <a:r>
                        <a:rPr lang="en-US" altLang="zh-CN" dirty="0"/>
                        <a:t>a.name:</a:t>
                      </a:r>
                      <a:r>
                        <a:rPr lang="en-US" altLang="zh-CN" baseline="0" dirty="0"/>
                        <a:t> “Cambridge”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0335"/>
                  </a:ext>
                </a:extLst>
              </a:tr>
              <a:tr h="27422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a.zone</a:t>
                      </a:r>
                      <a:r>
                        <a:rPr lang="en-US" altLang="zh-CN" dirty="0"/>
                        <a:t>: “England”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021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85956"/>
              </p:ext>
            </p:extLst>
          </p:nvPr>
        </p:nvGraphicFramePr>
        <p:xfrm>
          <a:off x="5580112" y="2333332"/>
          <a:ext cx="259228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544027809"/>
                    </a:ext>
                  </a:extLst>
                </a:gridCol>
              </a:tblGrid>
              <a:tr h="358711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60307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b.name:”Cambridge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82533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b.zone:”England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97498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63918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37451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35397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43624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84849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74133"/>
                  </a:ext>
                </a:extLst>
              </a:tr>
            </a:tbl>
          </a:graphicData>
        </a:graphic>
      </p:graphicFrame>
      <p:sp>
        <p:nvSpPr>
          <p:cNvPr id="55" name="右箭头 54"/>
          <p:cNvSpPr/>
          <p:nvPr/>
        </p:nvSpPr>
        <p:spPr>
          <a:xfrm>
            <a:off x="4756700" y="2929508"/>
            <a:ext cx="792088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79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返回值和返回引用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多一次对象拷贝的过程</a:t>
            </a:r>
            <a:endParaRPr lang="en-US" altLang="zh-CN" dirty="0"/>
          </a:p>
          <a:p>
            <a:r>
              <a:rPr lang="zh-CN" altLang="en-US" dirty="0"/>
              <a:t>如果拷贝函数很复杂，那么会导致低效</a:t>
            </a:r>
          </a:p>
        </p:txBody>
      </p:sp>
    </p:spTree>
    <p:extLst>
      <p:ext uri="{BB962C8B-B14F-4D97-AF65-F5344CB8AC3E}">
        <p14:creationId xmlns:p14="http://schemas.microsoft.com/office/powerpoint/2010/main" val="72731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改变对象的分配行为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对象只在堆上使用</a:t>
            </a:r>
            <a:endParaRPr lang="en-US" altLang="zh-CN" dirty="0"/>
          </a:p>
          <a:p>
            <a:r>
              <a:rPr lang="zh-CN" altLang="en-US" dirty="0"/>
              <a:t>对象只在栈上使用</a:t>
            </a:r>
            <a:endParaRPr lang="en-US" altLang="zh-CN" dirty="0"/>
          </a:p>
          <a:p>
            <a:r>
              <a:rPr lang="zh-CN" altLang="en-US" dirty="0"/>
              <a:t>栈上空间什么时候产生，什么时候销毁？</a:t>
            </a:r>
            <a:endParaRPr lang="en-US" altLang="zh-CN" dirty="0"/>
          </a:p>
          <a:p>
            <a:r>
              <a:rPr lang="zh-CN" altLang="en-US" dirty="0"/>
              <a:t>堆上空间什么时候产生？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14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如何限定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限定访问权限（</a:t>
            </a:r>
            <a:r>
              <a:rPr lang="en-US" altLang="zh-CN" dirty="0"/>
              <a:t>public/private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重载</a:t>
            </a:r>
            <a:r>
              <a:rPr lang="en-US" altLang="zh-CN" dirty="0"/>
              <a:t>new/delete</a:t>
            </a:r>
            <a:r>
              <a:rPr lang="zh-CN" altLang="en-US" dirty="0"/>
              <a:t>运算符，限定是否可以访问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64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栈上分配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</a:t>
            </a:r>
            <a:r>
              <a:rPr lang="en-US" altLang="zh-CN" dirty="0"/>
              <a:t>new/delete</a:t>
            </a:r>
            <a:r>
              <a:rPr lang="zh-CN" altLang="en-US" dirty="0"/>
              <a:t>，不进行实现（？）</a:t>
            </a:r>
            <a:endParaRPr lang="en-US" altLang="zh-CN" dirty="0"/>
          </a:p>
          <a:p>
            <a:r>
              <a:rPr lang="zh-CN" altLang="en-US" dirty="0"/>
              <a:t>将重载的</a:t>
            </a:r>
            <a:r>
              <a:rPr lang="en-US" altLang="zh-CN" dirty="0"/>
              <a:t>new/delete</a:t>
            </a:r>
            <a:r>
              <a:rPr lang="zh-CN" altLang="en-US" dirty="0"/>
              <a:t>限定为</a:t>
            </a:r>
            <a:r>
              <a:rPr lang="en-US" altLang="zh-CN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5798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类还是对象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鸟类和天鹅是类与对象的关系吗？</a:t>
            </a:r>
            <a:endParaRPr lang="en-US" altLang="zh-CN" dirty="0"/>
          </a:p>
          <a:p>
            <a:r>
              <a:rPr lang="zh-CN" altLang="en-US" dirty="0"/>
              <a:t>鸭子和唐老鸭呢？</a:t>
            </a:r>
          </a:p>
        </p:txBody>
      </p:sp>
    </p:spTree>
    <p:extLst>
      <p:ext uri="{BB962C8B-B14F-4D97-AF65-F5344CB8AC3E}">
        <p14:creationId xmlns:p14="http://schemas.microsoft.com/office/powerpoint/2010/main" val="175437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堆上分配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只能在堆上分配的话，限定不能调用构造函数即可</a:t>
            </a:r>
            <a:endParaRPr lang="en-US" altLang="zh-CN" dirty="0"/>
          </a:p>
          <a:p>
            <a:r>
              <a:rPr lang="zh-CN" altLang="en-US" dirty="0"/>
              <a:t>将所有的构造函数都私有化（那构造函数还有什么用）</a:t>
            </a:r>
            <a:endParaRPr lang="en-US" altLang="zh-CN" dirty="0"/>
          </a:p>
          <a:p>
            <a:r>
              <a:rPr lang="zh-CN" altLang="en-US"/>
              <a:t>构造函数供静态函数来进行调用即可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158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8587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类的典型构成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私（公）有成员</a:t>
            </a:r>
            <a:endParaRPr lang="en-US" altLang="zh-CN" sz="2800" dirty="0"/>
          </a:p>
          <a:p>
            <a:r>
              <a:rPr lang="zh-CN" altLang="en-US" sz="2800" dirty="0"/>
              <a:t>公（私）有函数</a:t>
            </a:r>
            <a:endParaRPr lang="en-US" altLang="zh-CN" sz="2800" dirty="0"/>
          </a:p>
          <a:p>
            <a:r>
              <a:rPr lang="zh-CN" altLang="en-US" sz="2800" dirty="0"/>
              <a:t>构造函数</a:t>
            </a:r>
            <a:r>
              <a:rPr lang="en-US" altLang="zh-CN" sz="2800" dirty="0"/>
              <a:t>/</a:t>
            </a:r>
            <a:r>
              <a:rPr lang="zh-CN" altLang="en-US" sz="2800" dirty="0"/>
              <a:t>析构函数</a:t>
            </a:r>
            <a:endParaRPr lang="en-US" altLang="zh-CN" sz="2800" dirty="0"/>
          </a:p>
          <a:p>
            <a:r>
              <a:rPr lang="zh-CN" altLang="en-US" sz="2800" dirty="0"/>
              <a:t>拷贝（构造）函数</a:t>
            </a:r>
            <a:endParaRPr lang="en-US" altLang="zh-CN" sz="2800" dirty="0"/>
          </a:p>
          <a:p>
            <a:r>
              <a:rPr lang="zh-CN" altLang="en-US" sz="2800" dirty="0"/>
              <a:t>一般函数</a:t>
            </a:r>
            <a:endParaRPr lang="en-US" altLang="zh-CN" sz="2800" dirty="0"/>
          </a:p>
          <a:p>
            <a:r>
              <a:rPr lang="zh-CN" altLang="en-US" sz="2800" dirty="0"/>
              <a:t>重载函数（</a:t>
            </a:r>
            <a:r>
              <a:rPr lang="en-US" altLang="zh-CN" sz="2800" dirty="0"/>
              <a:t>=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重写函数</a:t>
            </a:r>
            <a:endParaRPr lang="en-US" altLang="zh-CN" sz="2800" dirty="0"/>
          </a:p>
          <a:p>
            <a:r>
              <a:rPr lang="zh-CN" altLang="en-US" sz="2800" dirty="0"/>
              <a:t>重载运算符</a:t>
            </a:r>
            <a:endParaRPr lang="en-US" altLang="zh-CN" sz="2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91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封装的一般形式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私有变量公有函数</a:t>
            </a:r>
            <a:endParaRPr lang="en-US" altLang="zh-CN" dirty="0"/>
          </a:p>
          <a:p>
            <a:r>
              <a:rPr lang="zh-CN" altLang="en-US" dirty="0"/>
              <a:t>私有变量，主要是比较容易跟踪变量被修改的位置</a:t>
            </a:r>
            <a:endParaRPr lang="en-US" altLang="zh-CN" dirty="0"/>
          </a:p>
          <a:p>
            <a:r>
              <a:rPr lang="zh-CN" altLang="en-US" dirty="0"/>
              <a:t>提供编程接口，主要是通过函数，而不是变量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62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对象与类的关系</a:t>
            </a:r>
            <a:endParaRPr lang="en-US" altLang="zh-CN" dirty="0"/>
          </a:p>
          <a:p>
            <a:r>
              <a:rPr lang="zh-CN" altLang="en-US" dirty="0"/>
              <a:t>对象的生成</a:t>
            </a:r>
            <a:endParaRPr lang="en-US" altLang="zh-CN" dirty="0"/>
          </a:p>
          <a:p>
            <a:r>
              <a:rPr lang="zh-CN" altLang="en-US" dirty="0"/>
              <a:t>对象的销毁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84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对象生成的时机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什么时候产生？</a:t>
            </a:r>
            <a:endParaRPr lang="en-US" altLang="zh-CN" dirty="0"/>
          </a:p>
          <a:p>
            <a:pPr lvl="1"/>
            <a:r>
              <a:rPr lang="en-US" altLang="zh-CN" dirty="0"/>
              <a:t>Object a;</a:t>
            </a:r>
          </a:p>
          <a:p>
            <a:pPr lvl="1"/>
            <a:r>
              <a:rPr lang="en-US" altLang="zh-CN" dirty="0"/>
              <a:t>Object b(a);</a:t>
            </a:r>
          </a:p>
          <a:p>
            <a:pPr lvl="1"/>
            <a:r>
              <a:rPr lang="en-US" altLang="zh-CN" dirty="0"/>
              <a:t>Object c = a;</a:t>
            </a:r>
          </a:p>
          <a:p>
            <a:pPr lvl="1"/>
            <a:r>
              <a:rPr lang="en-US" altLang="zh-CN" dirty="0"/>
              <a:t>Object * p = new Object();</a:t>
            </a:r>
          </a:p>
        </p:txBody>
      </p:sp>
    </p:spTree>
    <p:extLst>
      <p:ext uri="{BB962C8B-B14F-4D97-AF65-F5344CB8AC3E}">
        <p14:creationId xmlns:p14="http://schemas.microsoft.com/office/powerpoint/2010/main" val="404154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什么时候运行？</a:t>
            </a:r>
            <a:endParaRPr lang="en-US" altLang="zh-CN" dirty="0"/>
          </a:p>
          <a:p>
            <a:pPr lvl="1"/>
            <a:r>
              <a:rPr lang="zh-CN" altLang="en-US" dirty="0"/>
              <a:t>对象产生的时机（诞生即执行）</a:t>
            </a:r>
            <a:endParaRPr lang="en-US" altLang="zh-CN" dirty="0"/>
          </a:p>
          <a:p>
            <a:pPr lvl="1"/>
            <a:r>
              <a:rPr lang="zh-CN" altLang="en-US" dirty="0"/>
              <a:t>对象产生的方式与空间分配（堆</a:t>
            </a:r>
            <a:r>
              <a:rPr lang="en-US" altLang="zh-CN" dirty="0"/>
              <a:t>/</a:t>
            </a:r>
            <a:r>
              <a:rPr lang="zh-CN" altLang="en-US"/>
              <a:t>栈）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71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销毁的时机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分配在栈上的对象，当栈销毁</a:t>
            </a:r>
            <a:endParaRPr lang="en-US" altLang="zh-CN" dirty="0"/>
          </a:p>
          <a:p>
            <a:r>
              <a:rPr lang="zh-CN" altLang="en-US" dirty="0"/>
              <a:t>堆上对象，调用</a:t>
            </a:r>
            <a:r>
              <a:rPr lang="en-US" altLang="zh-CN" dirty="0"/>
              <a:t>delete</a:t>
            </a:r>
            <a:r>
              <a:rPr lang="zh-CN" altLang="en-US" dirty="0"/>
              <a:t>主动销毁</a:t>
            </a:r>
          </a:p>
        </p:txBody>
      </p:sp>
    </p:spTree>
    <p:extLst>
      <p:ext uri="{BB962C8B-B14F-4D97-AF65-F5344CB8AC3E}">
        <p14:creationId xmlns:p14="http://schemas.microsoft.com/office/powerpoint/2010/main" val="53157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什么时候运行？</a:t>
            </a:r>
            <a:endParaRPr lang="en-US" altLang="zh-CN" dirty="0"/>
          </a:p>
          <a:p>
            <a:pPr lvl="1"/>
            <a:r>
              <a:rPr lang="zh-CN" altLang="en-US" dirty="0"/>
              <a:t>对象销毁的时机（什么时候 销毁）</a:t>
            </a:r>
            <a:endParaRPr lang="en-US" altLang="zh-CN" dirty="0"/>
          </a:p>
          <a:p>
            <a:pPr lvl="1"/>
            <a:r>
              <a:rPr lang="zh-CN" altLang="en-US" dirty="0"/>
              <a:t>对象销毁的方式（堆上对象</a:t>
            </a:r>
            <a:r>
              <a:rPr lang="en-US" altLang="zh-CN" dirty="0"/>
              <a:t>/</a:t>
            </a:r>
            <a:r>
              <a:rPr lang="zh-CN" altLang="en-US" dirty="0"/>
              <a:t>栈上对象）</a:t>
            </a:r>
          </a:p>
        </p:txBody>
      </p:sp>
    </p:spTree>
    <p:extLst>
      <p:ext uri="{BB962C8B-B14F-4D97-AF65-F5344CB8AC3E}">
        <p14:creationId xmlns:p14="http://schemas.microsoft.com/office/powerpoint/2010/main" val="180394943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36143</TotalTime>
  <Pages>0</Pages>
  <Words>567</Words>
  <Characters>0</Characters>
  <Application>Microsoft Office PowerPoint</Application>
  <DocSecurity>0</DocSecurity>
  <PresentationFormat>全屏显示(16:10)</PresentationFormat>
  <Lines>0</Lines>
  <Paragraphs>102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Adobe 黑体 Std R</vt:lpstr>
      <vt:lpstr>微软雅黑</vt:lpstr>
      <vt:lpstr>新宋体</vt:lpstr>
      <vt:lpstr>Arial</vt:lpstr>
      <vt:lpstr>Calibri</vt:lpstr>
      <vt:lpstr>1_自定义设计方案</vt:lpstr>
      <vt:lpstr>2_自定义设计方案</vt:lpstr>
      <vt:lpstr>PowerPoint 演示文稿</vt:lpstr>
      <vt:lpstr>类还是对象</vt:lpstr>
      <vt:lpstr>类的典型构成</vt:lpstr>
      <vt:lpstr>封装的一般形式</vt:lpstr>
      <vt:lpstr>对象</vt:lpstr>
      <vt:lpstr>对象生成的时机</vt:lpstr>
      <vt:lpstr>构造函数</vt:lpstr>
      <vt:lpstr>销毁的时机</vt:lpstr>
      <vt:lpstr>析构函数</vt:lpstr>
      <vt:lpstr>对象生成的时机</vt:lpstr>
      <vt:lpstr>特别注意</vt:lpstr>
      <vt:lpstr>深入的话题</vt:lpstr>
      <vt:lpstr>v 和 a的关系</vt:lpstr>
      <vt:lpstr>PowerPoint 演示文稿</vt:lpstr>
      <vt:lpstr>PowerPoint 演示文稿</vt:lpstr>
      <vt:lpstr>返回值和返回引用</vt:lpstr>
      <vt:lpstr>改变对象的分配行为</vt:lpstr>
      <vt:lpstr>如何限定</vt:lpstr>
      <vt:lpstr>栈上分配</vt:lpstr>
      <vt:lpstr>堆上分配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 </cp:lastModifiedBy>
  <cp:revision>1063</cp:revision>
  <cp:lastPrinted>2017-11-02T08:04:59Z</cp:lastPrinted>
  <dcterms:created xsi:type="dcterms:W3CDTF">2008-12-22T09:17:47Z</dcterms:created>
  <dcterms:modified xsi:type="dcterms:W3CDTF">2020-11-13T03:56:48Z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