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37"/>
  </p:notesMasterIdLst>
  <p:handoutMasterIdLst>
    <p:handoutMasterId r:id="rId38"/>
  </p:handoutMasterIdLst>
  <p:sldIdLst>
    <p:sldId id="432" r:id="rId3"/>
    <p:sldId id="566" r:id="rId4"/>
    <p:sldId id="567" r:id="rId5"/>
    <p:sldId id="575" r:id="rId6"/>
    <p:sldId id="576" r:id="rId7"/>
    <p:sldId id="572" r:id="rId8"/>
    <p:sldId id="573" r:id="rId9"/>
    <p:sldId id="574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8" r:id="rId19"/>
    <p:sldId id="585" r:id="rId20"/>
    <p:sldId id="586" r:id="rId21"/>
    <p:sldId id="593" r:id="rId22"/>
    <p:sldId id="592" r:id="rId23"/>
    <p:sldId id="587" r:id="rId24"/>
    <p:sldId id="590" r:id="rId25"/>
    <p:sldId id="589" r:id="rId26"/>
    <p:sldId id="595" r:id="rId27"/>
    <p:sldId id="597" r:id="rId28"/>
    <p:sldId id="596" r:id="rId29"/>
    <p:sldId id="594" r:id="rId30"/>
    <p:sldId id="598" r:id="rId31"/>
    <p:sldId id="599" r:id="rId32"/>
    <p:sldId id="600" r:id="rId33"/>
    <p:sldId id="601" r:id="rId34"/>
    <p:sldId id="602" r:id="rId35"/>
    <p:sldId id="603" r:id="rId36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3B3B"/>
    <a:srgbClr val="0066CC"/>
    <a:srgbClr val="3F3F3F"/>
    <a:srgbClr val="000000"/>
    <a:srgbClr val="990033"/>
    <a:srgbClr val="CC0000"/>
    <a:srgbClr val="FCFCFF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39852" autoAdjust="0"/>
  </p:normalViewPr>
  <p:slideViewPr>
    <p:cSldViewPr>
      <p:cViewPr varScale="1">
        <p:scale>
          <a:sx n="80" d="100"/>
          <a:sy n="80" d="100"/>
        </p:scale>
        <p:origin x="864" y="52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2020/11/27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08920" y="553244"/>
            <a:ext cx="3332964" cy="64633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2F4D7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b="1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Ch. </a:t>
            </a:r>
            <a:r>
              <a:rPr lang="en-US" altLang="zh-CN" sz="3600" b="1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7 </a:t>
            </a:r>
            <a:r>
              <a:rPr lang="zh-CN" altLang="en-US" sz="3600" b="1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设计模式</a:t>
            </a:r>
            <a:endParaRPr lang="en-US" altLang="zh-CN" sz="3600" b="1" dirty="0"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6174" y="4225652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2020/11/27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231" b="36472"/>
          <a:stretch/>
        </p:blipFill>
        <p:spPr>
          <a:xfrm>
            <a:off x="2051720" y="1206437"/>
            <a:ext cx="4824536" cy="41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3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工厂方法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工厂不是万能的，只能生产特定产品</a:t>
            </a:r>
            <a:endParaRPr lang="en-US" altLang="zh-CN" dirty="0"/>
          </a:p>
          <a:p>
            <a:r>
              <a:rPr lang="zh-CN" altLang="en-US" dirty="0"/>
              <a:t>小汽车工厂生产小汽车，巴士工厂生产巴士，坦克厂生产坦克</a:t>
            </a:r>
            <a:endParaRPr lang="en-US" altLang="zh-CN" dirty="0"/>
          </a:p>
          <a:p>
            <a:r>
              <a:rPr lang="zh-CN" altLang="en-US" dirty="0"/>
              <a:t>可以方便增加产品，增加产品，就要增加一个工厂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065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工厂方法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5083" b="35153"/>
          <a:stretch/>
        </p:blipFill>
        <p:spPr>
          <a:xfrm>
            <a:off x="1691680" y="1417340"/>
            <a:ext cx="6097159" cy="35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4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抽象工厂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汽车厂会生产多种汽车，大巴</a:t>
            </a:r>
            <a:r>
              <a:rPr lang="en-US" altLang="zh-CN"/>
              <a:t>/</a:t>
            </a:r>
            <a:r>
              <a:rPr lang="zh-CN" altLang="en-US"/>
              <a:t>轿车</a:t>
            </a:r>
            <a:endParaRPr lang="en-US" altLang="zh-CN" dirty="0"/>
          </a:p>
          <a:p>
            <a:r>
              <a:rPr lang="zh-CN" altLang="en-US" dirty="0"/>
              <a:t>各品牌汽车都有各自的汽车厂</a:t>
            </a:r>
            <a:endParaRPr lang="en-US" altLang="zh-CN" dirty="0"/>
          </a:p>
          <a:p>
            <a:r>
              <a:rPr lang="zh-CN" altLang="en-US" dirty="0"/>
              <a:t>方便添加汽车种类和汽车厂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341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抽象工厂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716" b="35365"/>
          <a:stretch/>
        </p:blipFill>
        <p:spPr>
          <a:xfrm>
            <a:off x="1403648" y="1057300"/>
            <a:ext cx="6581111" cy="43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3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一个类唯一的 </a:t>
            </a:r>
            <a:r>
              <a:rPr lang="en-US" altLang="zh-CN" dirty="0"/>
              <a:t>1 </a:t>
            </a:r>
            <a:r>
              <a:rPr lang="zh-CN" altLang="en-US" dirty="0"/>
              <a:t>个对象</a:t>
            </a:r>
            <a:endParaRPr lang="en-US" altLang="zh-CN" dirty="0"/>
          </a:p>
          <a:p>
            <a:r>
              <a:rPr lang="zh-CN" altLang="en-US" dirty="0"/>
              <a:t>一般用来存储全局的数据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40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懒汉模式：使用时再实例化</a:t>
            </a:r>
            <a:endParaRPr lang="en-US" altLang="zh-CN" dirty="0"/>
          </a:p>
          <a:p>
            <a:r>
              <a:rPr lang="zh-CN" altLang="en-US" dirty="0"/>
              <a:t>饿汉模式：程序开始就实例化，不管之会</a:t>
            </a:r>
            <a:r>
              <a:rPr lang="en-US" altLang="zh-CN" dirty="0"/>
              <a:t>		     </a:t>
            </a:r>
            <a:r>
              <a:rPr lang="zh-CN" altLang="en-US" dirty="0"/>
              <a:t>不会用到</a:t>
            </a:r>
          </a:p>
        </p:txBody>
      </p:sp>
    </p:spTree>
    <p:extLst>
      <p:ext uri="{BB962C8B-B14F-4D97-AF65-F5344CB8AC3E}">
        <p14:creationId xmlns:p14="http://schemas.microsoft.com/office/powerpoint/2010/main" val="108013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适配器(Adapter)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桥接(Bridge)</a:t>
            </a:r>
            <a:endParaRPr lang="en-US" altLang="zh-CN" dirty="0"/>
          </a:p>
          <a:p>
            <a:r>
              <a:rPr lang="zh-CN" altLang="en-US" dirty="0"/>
              <a:t>组合(Composite)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装饰(Decorator)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外观(Facade)</a:t>
            </a:r>
            <a:endParaRPr lang="en-US" altLang="zh-CN" dirty="0"/>
          </a:p>
          <a:p>
            <a:r>
              <a:rPr lang="zh-CN" altLang="en-US" dirty="0"/>
              <a:t>享元(Flyweight)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代理(Proxy)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73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系统需要使用</a:t>
            </a:r>
            <a:r>
              <a:rPr lang="zh-CN" altLang="en-US" b="1" dirty="0"/>
              <a:t>现有的类</a:t>
            </a:r>
            <a:r>
              <a:rPr lang="zh-CN" altLang="en-US" dirty="0"/>
              <a:t>，而这些类的</a:t>
            </a:r>
            <a:r>
              <a:rPr lang="zh-CN" altLang="en-US" b="1" dirty="0"/>
              <a:t>接口不符合</a:t>
            </a:r>
            <a:r>
              <a:rPr lang="zh-CN" altLang="en-US" dirty="0"/>
              <a:t>系统的需要</a:t>
            </a:r>
            <a:endParaRPr lang="en-US" altLang="zh-CN" dirty="0"/>
          </a:p>
          <a:p>
            <a:r>
              <a:rPr lang="zh-CN" altLang="en-US" dirty="0"/>
              <a:t>想要建立一个可以</a:t>
            </a:r>
            <a:r>
              <a:rPr lang="zh-CN" altLang="en-US" b="1" dirty="0"/>
              <a:t>重复使用</a:t>
            </a:r>
            <a:r>
              <a:rPr lang="zh-CN" altLang="en-US" dirty="0"/>
              <a:t>的类，用于与一些彼此之间没有太大关联的一些类，包括一些可能在将来引进的类一起工作</a:t>
            </a:r>
            <a:endParaRPr lang="en-US" altLang="zh-CN" dirty="0"/>
          </a:p>
          <a:p>
            <a:r>
              <a:rPr lang="zh-CN" altLang="en-US" dirty="0"/>
              <a:t>需要一个</a:t>
            </a:r>
            <a:r>
              <a:rPr lang="zh-CN" altLang="en-US" b="1" dirty="0"/>
              <a:t>统一的输出接口</a:t>
            </a:r>
            <a:r>
              <a:rPr lang="zh-CN" altLang="en-US" dirty="0"/>
              <a:t>，而输入端的类型不可预知</a:t>
            </a:r>
          </a:p>
        </p:txBody>
      </p:sp>
    </p:spTree>
    <p:extLst>
      <p:ext uri="{BB962C8B-B14F-4D97-AF65-F5344CB8AC3E}">
        <p14:creationId xmlns:p14="http://schemas.microsoft.com/office/powerpoint/2010/main" val="33711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898" b="37815"/>
          <a:stretch/>
        </p:blipFill>
        <p:spPr>
          <a:xfrm>
            <a:off x="611560" y="1561356"/>
            <a:ext cx="7672503" cy="34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什么是设计模式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3B3B3B"/>
                </a:solidFill>
              </a:rPr>
              <a:t>设计模式(Design Pattern)是一套被反复使用、多数人知晓的、经过分类编目的、代码</a:t>
            </a:r>
            <a:r>
              <a:rPr lang="zh-CN" altLang="zh-CN" dirty="0">
                <a:solidFill>
                  <a:srgbClr val="FF0000"/>
                </a:solidFill>
              </a:rPr>
              <a:t>设计</a:t>
            </a:r>
            <a:r>
              <a:rPr lang="zh-CN" altLang="zh-CN" dirty="0">
                <a:solidFill>
                  <a:srgbClr val="3B3B3B"/>
                </a:solidFill>
              </a:rPr>
              <a:t>经验的总结，使用设计模式是为了可重用代码、让代码更容易被他人理解、保证代码可靠性。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53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用一个类代表另一个类的功能</a:t>
            </a:r>
          </a:p>
        </p:txBody>
      </p:sp>
    </p:spTree>
    <p:extLst>
      <p:ext uri="{BB962C8B-B14F-4D97-AF65-F5344CB8AC3E}">
        <p14:creationId xmlns:p14="http://schemas.microsoft.com/office/powerpoint/2010/main" val="301314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233" b="37344"/>
          <a:stretch/>
        </p:blipFill>
        <p:spPr>
          <a:xfrm>
            <a:off x="1979712" y="1705372"/>
            <a:ext cx="4909439" cy="30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2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装饰器模式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zh-CN" altLang="en-US" dirty="0"/>
              <a:t>需要扩展一个类的功能，或给一个类增加附加责任</a:t>
            </a:r>
          </a:p>
          <a:p>
            <a:pPr latinLnBrk="0"/>
            <a:r>
              <a:rPr lang="zh-CN" altLang="en-US" dirty="0"/>
              <a:t>需要动态的给一个对象增加功能</a:t>
            </a:r>
            <a:endParaRPr lang="en-US" altLang="zh-CN" dirty="0"/>
          </a:p>
          <a:p>
            <a:pPr latinLnBrk="0"/>
            <a:r>
              <a:rPr lang="zh-CN" altLang="en-US" dirty="0"/>
              <a:t>需要增加一些基本功能的排列组合而产生的非常大量的功能，从而使继承变得不现实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86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34848" b="35851"/>
          <a:stretch/>
        </p:blipFill>
        <p:spPr>
          <a:xfrm>
            <a:off x="2231768" y="1181100"/>
            <a:ext cx="5004528" cy="44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77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3B3B3B"/>
                </a:solidFill>
              </a:rPr>
              <a:t>职责链 (Chain of Responsibility)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命令 (Command)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解释器 (Interpreter)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迭代器 (Iterator)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中介者 (Mediator)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备忘录 (Memento)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观察者 (Observer)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状态 (State)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策略 (Strategy)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模板方法(Template Method)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访问者 (Visitor)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921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策略模式是指对一系列的算法定义，并将每一个算法封装起来，而且使它们还可以相互替换</a:t>
            </a:r>
            <a:endParaRPr lang="en-US" altLang="zh-CN" dirty="0"/>
          </a:p>
          <a:p>
            <a:r>
              <a:rPr lang="zh-CN" altLang="en-US" dirty="0"/>
              <a:t>策略模式让算法独立于使用它的客户而独立变化。</a:t>
            </a:r>
          </a:p>
        </p:txBody>
      </p:sp>
    </p:spTree>
    <p:extLst>
      <p:ext uri="{BB962C8B-B14F-4D97-AF65-F5344CB8AC3E}">
        <p14:creationId xmlns:p14="http://schemas.microsoft.com/office/powerpoint/2010/main" val="1089130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154" b="36719"/>
          <a:stretch/>
        </p:blipFill>
        <p:spPr>
          <a:xfrm>
            <a:off x="1475656" y="1921396"/>
            <a:ext cx="679755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69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</a:t>
            </a:r>
            <a:r>
              <a:rPr lang="en-US" altLang="zh-CN" dirty="0"/>
              <a:t>VS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代理和被代理，源自同一个基类，代替具体的职能</a:t>
            </a:r>
            <a:endParaRPr lang="en-US" altLang="zh-CN" dirty="0"/>
          </a:p>
          <a:p>
            <a:r>
              <a:rPr lang="zh-CN" altLang="en-US"/>
              <a:t>策略模式主体和</a:t>
            </a:r>
            <a:r>
              <a:rPr lang="zh-CN" altLang="en-US" dirty="0"/>
              <a:t>使用</a:t>
            </a:r>
            <a:r>
              <a:rPr lang="zh-CN" altLang="en-US"/>
              <a:t>者之间不是</a:t>
            </a:r>
            <a:r>
              <a:rPr lang="zh-CN" altLang="en-US" dirty="0"/>
              <a:t>同一个继承体系，根据不同的策略完成任务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4577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观察者模式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类图？</a:t>
            </a:r>
          </a:p>
        </p:txBody>
      </p:sp>
    </p:spTree>
    <p:extLst>
      <p:ext uri="{BB962C8B-B14F-4D97-AF65-F5344CB8AC3E}">
        <p14:creationId xmlns:p14="http://schemas.microsoft.com/office/powerpoint/2010/main" val="3657039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责任链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819" b="38021"/>
          <a:stretch/>
        </p:blipFill>
        <p:spPr>
          <a:xfrm>
            <a:off x="1691680" y="1181100"/>
            <a:ext cx="5920435" cy="38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0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为什么要使用设计模式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实现解耦</a:t>
            </a:r>
            <a:endParaRPr lang="en-US" altLang="zh-CN" dirty="0"/>
          </a:p>
          <a:p>
            <a:r>
              <a:rPr lang="zh-CN" altLang="en-US" dirty="0"/>
              <a:t>易于理解</a:t>
            </a:r>
            <a:endParaRPr lang="en-US" altLang="zh-CN" dirty="0"/>
          </a:p>
          <a:p>
            <a:r>
              <a:rPr lang="zh-CN" altLang="en-US" dirty="0"/>
              <a:t>易于维护</a:t>
            </a:r>
          </a:p>
        </p:txBody>
      </p:sp>
    </p:spTree>
    <p:extLst>
      <p:ext uri="{BB962C8B-B14F-4D97-AF65-F5344CB8AC3E}">
        <p14:creationId xmlns:p14="http://schemas.microsoft.com/office/powerpoint/2010/main" val="596708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845" b="36282"/>
          <a:stretch/>
        </p:blipFill>
        <p:spPr>
          <a:xfrm>
            <a:off x="199798" y="1495946"/>
            <a:ext cx="8507752" cy="34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8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5423" b="35461"/>
          <a:stretch/>
        </p:blipFill>
        <p:spPr>
          <a:xfrm>
            <a:off x="971600" y="1489348"/>
            <a:ext cx="7133572" cy="35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97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4902" b="37530"/>
          <a:stretch/>
        </p:blipFill>
        <p:spPr>
          <a:xfrm>
            <a:off x="1403648" y="1489348"/>
            <a:ext cx="6451531" cy="37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48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中介者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4470" b="35241"/>
          <a:stretch/>
        </p:blipFill>
        <p:spPr>
          <a:xfrm>
            <a:off x="1475656" y="1181100"/>
            <a:ext cx="6346934" cy="43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29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5287" b="36641"/>
          <a:stretch/>
        </p:blipFill>
        <p:spPr>
          <a:xfrm>
            <a:off x="1835696" y="1240367"/>
            <a:ext cx="4778873" cy="38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1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863" b="38262"/>
          <a:stretch/>
        </p:blipFill>
        <p:spPr>
          <a:xfrm>
            <a:off x="107504" y="1921396"/>
            <a:ext cx="3734277" cy="22322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34580" b="36808"/>
          <a:stretch/>
        </p:blipFill>
        <p:spPr>
          <a:xfrm>
            <a:off x="3995936" y="1777380"/>
            <a:ext cx="474248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1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优先使用组合，而不是继承</a:t>
            </a:r>
          </a:p>
        </p:txBody>
      </p:sp>
    </p:spTree>
    <p:extLst>
      <p:ext uri="{BB962C8B-B14F-4D97-AF65-F5344CB8AC3E}">
        <p14:creationId xmlns:p14="http://schemas.microsoft.com/office/powerpoint/2010/main" val="269832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单例（单件</a:t>
            </a:r>
            <a:r>
              <a:rPr lang="en-US" altLang="zh-CN" dirty="0">
                <a:solidFill>
                  <a:srgbClr val="FF0000"/>
                </a:solidFill>
              </a:rPr>
              <a:t>/Singleton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工厂方法（</a:t>
            </a:r>
            <a:r>
              <a:rPr lang="en-US" altLang="zh-CN" dirty="0">
                <a:solidFill>
                  <a:srgbClr val="FF0000"/>
                </a:solidFill>
              </a:rPr>
              <a:t>Factory Method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抽象工厂（</a:t>
            </a:r>
            <a:r>
              <a:rPr lang="en-US" altLang="zh-CN" dirty="0">
                <a:solidFill>
                  <a:srgbClr val="FF0000"/>
                </a:solidFill>
              </a:rPr>
              <a:t>Abstract Factory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建造者 （</a:t>
            </a:r>
            <a:r>
              <a:rPr lang="en-US" altLang="zh-CN" dirty="0"/>
              <a:t>Builder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原型（</a:t>
            </a:r>
            <a:r>
              <a:rPr lang="zh-CN" altLang="zh-CN" dirty="0"/>
              <a:t>Prototype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87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适配器(Adapter)</a:t>
            </a:r>
            <a:endParaRPr lang="en-US" altLang="zh-CN" dirty="0"/>
          </a:p>
          <a:p>
            <a:r>
              <a:rPr lang="zh-CN" altLang="en-US" dirty="0"/>
              <a:t>桥接(Bridge)</a:t>
            </a:r>
            <a:endParaRPr lang="en-US" altLang="zh-CN" dirty="0"/>
          </a:p>
          <a:p>
            <a:r>
              <a:rPr lang="zh-CN" altLang="en-US" dirty="0"/>
              <a:t>组合(Composite)</a:t>
            </a:r>
            <a:endParaRPr lang="en-US" altLang="zh-CN" dirty="0"/>
          </a:p>
          <a:p>
            <a:r>
              <a:rPr lang="zh-CN" altLang="en-US" dirty="0"/>
              <a:t>装饰(Decorator)</a:t>
            </a:r>
            <a:endParaRPr lang="en-US" altLang="zh-CN" dirty="0"/>
          </a:p>
          <a:p>
            <a:r>
              <a:rPr lang="zh-CN" altLang="en-US" dirty="0"/>
              <a:t>外观(Facade)</a:t>
            </a:r>
            <a:endParaRPr lang="en-US" altLang="zh-CN" dirty="0"/>
          </a:p>
          <a:p>
            <a:r>
              <a:rPr lang="zh-CN" altLang="en-US" dirty="0"/>
              <a:t>享元(Flyweight)</a:t>
            </a:r>
            <a:endParaRPr lang="en-US" altLang="zh-CN" dirty="0"/>
          </a:p>
          <a:p>
            <a:r>
              <a:rPr lang="zh-CN" altLang="en-US" dirty="0"/>
              <a:t>代理(Proxy)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52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3B3B3B"/>
                </a:solidFill>
              </a:rPr>
              <a:t>职责链 (Chain of Responsibility)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命令 (Command)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解释器 (Interpreter)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迭代器 (Iterator)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中介者 (Mediator)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备忘录 (Memento)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观察者 (Observer)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状态 (State)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策略 (Strategy)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模板方法(Template Method)</a:t>
            </a:r>
            <a:endParaRPr lang="en-US" altLang="zh-CN" sz="2000" dirty="0">
              <a:solidFill>
                <a:srgbClr val="3B3B3B"/>
              </a:solidFill>
            </a:endParaRPr>
          </a:p>
          <a:p>
            <a:r>
              <a:rPr lang="zh-CN" altLang="en-US" sz="2000" dirty="0">
                <a:solidFill>
                  <a:srgbClr val="3B3B3B"/>
                </a:solidFill>
              </a:rPr>
              <a:t>访问者 (Visitor)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59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简单工厂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用统一的函数（方法）去创建对象</a:t>
            </a:r>
            <a:endParaRPr lang="en-US" altLang="zh-CN" dirty="0"/>
          </a:p>
          <a:p>
            <a:r>
              <a:rPr lang="zh-CN" altLang="en-US" dirty="0"/>
              <a:t>而不是随用随创建</a:t>
            </a:r>
            <a:endParaRPr lang="en-US" altLang="zh-CN" dirty="0"/>
          </a:p>
          <a:p>
            <a:r>
              <a:rPr lang="zh-CN" altLang="en-US" dirty="0"/>
              <a:t>生产主体是一个函数（方法）</a:t>
            </a:r>
            <a:endParaRPr lang="en-US" altLang="zh-CN" dirty="0"/>
          </a:p>
          <a:p>
            <a:r>
              <a:rPr lang="zh-CN" altLang="en-US" dirty="0"/>
              <a:t>要增加新产品非常不便，严格意义上不允许</a:t>
            </a:r>
          </a:p>
        </p:txBody>
      </p:sp>
    </p:spTree>
    <p:extLst>
      <p:ext uri="{BB962C8B-B14F-4D97-AF65-F5344CB8AC3E}">
        <p14:creationId xmlns:p14="http://schemas.microsoft.com/office/powerpoint/2010/main" val="140663965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39787</TotalTime>
  <Pages>0</Pages>
  <Words>663</Words>
  <Characters>0</Characters>
  <Application>Microsoft Office PowerPoint</Application>
  <DocSecurity>0</DocSecurity>
  <PresentationFormat>全屏显示(16:10)</PresentationFormat>
  <Lines>0</Lines>
  <Paragraphs>108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Adobe 黑体 Std R</vt:lpstr>
      <vt:lpstr>微软雅黑</vt:lpstr>
      <vt:lpstr>Arial</vt:lpstr>
      <vt:lpstr>Calibri</vt:lpstr>
      <vt:lpstr>1_自定义设计方案</vt:lpstr>
      <vt:lpstr>2_自定义设计方案</vt:lpstr>
      <vt:lpstr>PowerPoint 演示文稿</vt:lpstr>
      <vt:lpstr>什么是设计模式</vt:lpstr>
      <vt:lpstr>为什么要使用设计模式</vt:lpstr>
      <vt:lpstr>对比</vt:lpstr>
      <vt:lpstr>要点</vt:lpstr>
      <vt:lpstr>创建型</vt:lpstr>
      <vt:lpstr>结构型</vt:lpstr>
      <vt:lpstr>行为型</vt:lpstr>
      <vt:lpstr>简单工厂</vt:lpstr>
      <vt:lpstr>示例</vt:lpstr>
      <vt:lpstr>工厂方法</vt:lpstr>
      <vt:lpstr>工厂方法</vt:lpstr>
      <vt:lpstr>抽象工厂</vt:lpstr>
      <vt:lpstr>抽象工厂</vt:lpstr>
      <vt:lpstr>单例</vt:lpstr>
      <vt:lpstr>单例模式</vt:lpstr>
      <vt:lpstr>结构型</vt:lpstr>
      <vt:lpstr>适配器模式</vt:lpstr>
      <vt:lpstr>适配器模式</vt:lpstr>
      <vt:lpstr>代理模式</vt:lpstr>
      <vt:lpstr>代理模式</vt:lpstr>
      <vt:lpstr>装饰器模式</vt:lpstr>
      <vt:lpstr>装饰</vt:lpstr>
      <vt:lpstr>行为型</vt:lpstr>
      <vt:lpstr>策略模式</vt:lpstr>
      <vt:lpstr>策略模式</vt:lpstr>
      <vt:lpstr>代理VS策略</vt:lpstr>
      <vt:lpstr>观察者模式</vt:lpstr>
      <vt:lpstr>责任链</vt:lpstr>
      <vt:lpstr>桥接</vt:lpstr>
      <vt:lpstr>命令</vt:lpstr>
      <vt:lpstr>状态</vt:lpstr>
      <vt:lpstr>中介者</vt:lpstr>
      <vt:lpstr>迭代器</vt:lpstr>
    </vt:vector>
  </TitlesOfParts>
  <Company>PerfectWorld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 </cp:lastModifiedBy>
  <cp:revision>1235</cp:revision>
  <cp:lastPrinted>2017-12-08T18:40:46Z</cp:lastPrinted>
  <dcterms:created xsi:type="dcterms:W3CDTF">2008-12-22T09:17:47Z</dcterms:created>
  <dcterms:modified xsi:type="dcterms:W3CDTF">2020-11-27T04:22:38Z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