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4" r:id="rId2"/>
    <p:sldId id="257" r:id="rId3"/>
    <p:sldId id="325" r:id="rId4"/>
    <p:sldId id="334" r:id="rId5"/>
    <p:sldId id="326" r:id="rId6"/>
    <p:sldId id="355" r:id="rId7"/>
    <p:sldId id="356" r:id="rId8"/>
    <p:sldId id="353" r:id="rId9"/>
    <p:sldId id="357" r:id="rId10"/>
    <p:sldId id="335" r:id="rId11"/>
    <p:sldId id="327" r:id="rId12"/>
    <p:sldId id="349" r:id="rId13"/>
    <p:sldId id="351" r:id="rId14"/>
    <p:sldId id="352" r:id="rId15"/>
    <p:sldId id="341" r:id="rId16"/>
    <p:sldId id="354" r:id="rId17"/>
    <p:sldId id="340" r:id="rId18"/>
    <p:sldId id="348" r:id="rId19"/>
    <p:sldId id="347" r:id="rId20"/>
    <p:sldId id="336" r:id="rId21"/>
    <p:sldId id="328" r:id="rId22"/>
    <p:sldId id="342" r:id="rId23"/>
    <p:sldId id="337" r:id="rId24"/>
    <p:sldId id="343" r:id="rId25"/>
    <p:sldId id="31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5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62AC"/>
    <a:srgbClr val="568D11"/>
    <a:srgbClr val="0F8FEF"/>
    <a:srgbClr val="407434"/>
    <a:srgbClr val="4AA44A"/>
    <a:srgbClr val="0F97C7"/>
    <a:srgbClr val="019DD5"/>
    <a:srgbClr val="85AD32"/>
    <a:srgbClr val="009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7" autoAdjust="0"/>
    <p:restoredTop sz="93895" autoAdjust="0"/>
  </p:normalViewPr>
  <p:slideViewPr>
    <p:cSldViewPr snapToGrid="0">
      <p:cViewPr varScale="1">
        <p:scale>
          <a:sx n="109" d="100"/>
          <a:sy n="109" d="100"/>
        </p:scale>
        <p:origin x="276" y="78"/>
      </p:cViewPr>
      <p:guideLst>
        <p:guide orient="horz" pos="1049"/>
        <p:guide pos="554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2" d="100"/>
        <a:sy n="82" d="100"/>
      </p:scale>
      <p:origin x="0" y="2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8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5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3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0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7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6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4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3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日期占位符 1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1299220"/>
              </p:ext>
            </p:extLst>
          </p:nvPr>
        </p:nvGraphicFramePr>
        <p:xfrm>
          <a:off x="0" y="1355463"/>
          <a:ext cx="1691680" cy="3873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0529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界定与表征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合理交通结构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影响因素辨识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干预对策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1358722"/>
            <a:ext cx="1691680" cy="728261"/>
            <a:chOff x="0" y="1272662"/>
            <a:chExt cx="1691680" cy="788186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14455">
                <a:alpha val="89804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主要内容</a:t>
              </a:r>
              <a:endParaRPr lang="zh-CN" altLang="en-US" sz="2400" dirty="0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2210764" y="50928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5513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4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2" indent="0" algn="ctr">
              <a:buNone/>
              <a:defRPr sz="2100"/>
            </a:lvl2pPr>
            <a:lvl3pPr marL="914324" indent="0" algn="ctr">
              <a:buNone/>
              <a:defRPr sz="1800"/>
            </a:lvl3pPr>
            <a:lvl4pPr marL="1371486" indent="0" algn="ctr">
              <a:buNone/>
              <a:defRPr sz="1600"/>
            </a:lvl4pPr>
            <a:lvl5pPr marL="1828649" indent="0" algn="ctr">
              <a:buNone/>
              <a:defRPr sz="1600"/>
            </a:lvl5pPr>
            <a:lvl6pPr marL="2285810" indent="0" algn="ctr">
              <a:buNone/>
              <a:defRPr sz="1600"/>
            </a:lvl6pPr>
            <a:lvl7pPr marL="2742973" indent="0" algn="ctr">
              <a:buNone/>
              <a:defRPr sz="1600"/>
            </a:lvl7pPr>
            <a:lvl8pPr marL="3200134" indent="0" algn="ctr">
              <a:buNone/>
              <a:defRPr sz="1600"/>
            </a:lvl8pPr>
            <a:lvl9pPr marL="3657297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9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095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04617518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210764" y="50928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绪 论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8605894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9713890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9713890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10821886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10821885" y="128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贡献与创新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6993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210764" y="50928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绪 论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5" name="文本框 19"/>
          <p:cNvSpPr txBox="1"/>
          <p:nvPr userDrawn="1"/>
        </p:nvSpPr>
        <p:spPr>
          <a:xfrm>
            <a:off x="8605894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9713890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 userDrawn="1"/>
        </p:nvSpPr>
        <p:spPr>
          <a:xfrm>
            <a:off x="9713890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0821886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3"/>
          <p:cNvSpPr txBox="1"/>
          <p:nvPr userDrawn="1"/>
        </p:nvSpPr>
        <p:spPr>
          <a:xfrm>
            <a:off x="10821885" y="128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贡献与创新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5703352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929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210764" y="50928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绪 论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6" name="文本框 19"/>
          <p:cNvSpPr txBox="1"/>
          <p:nvPr userDrawn="1"/>
        </p:nvSpPr>
        <p:spPr>
          <a:xfrm>
            <a:off x="8605894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9713890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1"/>
          <p:cNvSpPr txBox="1"/>
          <p:nvPr userDrawn="1"/>
        </p:nvSpPr>
        <p:spPr>
          <a:xfrm>
            <a:off x="9713890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10821886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3"/>
          <p:cNvSpPr txBox="1"/>
          <p:nvPr userDrawn="1"/>
        </p:nvSpPr>
        <p:spPr>
          <a:xfrm>
            <a:off x="10821885" y="128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贡献与创新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44356435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组合 31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4695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2017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研究方法与思路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13465809"/>
              </p:ext>
            </p:extLst>
          </p:nvPr>
        </p:nvGraphicFramePr>
        <p:xfrm>
          <a:off x="0" y="1268760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3668" y="2079006"/>
            <a:ext cx="1696206" cy="788186"/>
            <a:chOff x="2257770" y="1738764"/>
            <a:chExt cx="1696206" cy="788186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2257770" y="1738764"/>
              <a:ext cx="1691680" cy="788186"/>
              <a:chOff x="0" y="1272662"/>
              <a:chExt cx="1691680" cy="788186"/>
            </a:xfrm>
            <a:solidFill>
              <a:srgbClr val="0070C0"/>
            </a:solidFill>
          </p:grpSpPr>
          <p:sp>
            <p:nvSpPr>
              <p:cNvPr id="28" name="矩形 27"/>
              <p:cNvSpPr/>
              <p:nvPr userDrawn="1"/>
            </p:nvSpPr>
            <p:spPr>
              <a:xfrm>
                <a:off x="0" y="1272662"/>
                <a:ext cx="1691680" cy="788186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研究方法与思路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16200000">
                <a:off x="1547664" y="1594748"/>
                <a:ext cx="144016" cy="1440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 19"/>
            <p:cNvSpPr/>
            <p:nvPr userDrawn="1"/>
          </p:nvSpPr>
          <p:spPr>
            <a:xfrm rot="16200000">
              <a:off x="3809960" y="2082116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08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22992219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A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关键技术与难点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547664" y="31742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6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32022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A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研究成果与应用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0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8397896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2A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研究成果与应用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1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31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9124891"/>
              </p:ext>
            </p:extLst>
          </p:nvPr>
        </p:nvGraphicFramePr>
        <p:xfrm>
          <a:off x="8194" y="1295576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 userDrawn="1"/>
        </p:nvSpPr>
        <p:spPr>
          <a:xfrm>
            <a:off x="3668" y="2079006"/>
            <a:ext cx="1691680" cy="788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2439" y="4510374"/>
            <a:ext cx="1691680" cy="788186"/>
            <a:chOff x="2311936" y="2060849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2311936" y="2060849"/>
              <a:ext cx="1691680" cy="788186"/>
            </a:xfrm>
            <a:prstGeom prst="rect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3857302" y="2382934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04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AB38-F5A3-43C5-844B-413AEF3C02AD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0DA7-01C9-499F-A740-DA0EEA53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0" r:id="rId5"/>
    <p:sldLayoutId id="2147483658" r:id="rId6"/>
    <p:sldLayoutId id="2147483662" r:id="rId7"/>
    <p:sldLayoutId id="2147483672" r:id="rId8"/>
    <p:sldLayoutId id="2147483659" r:id="rId9"/>
    <p:sldLayoutId id="2147483669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69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5790366" y="-11290"/>
            <a:ext cx="6401633" cy="6869290"/>
          </a:xfrm>
          <a:prstGeom prst="rtTriangle">
            <a:avLst/>
          </a:prstGeom>
          <a:solidFill>
            <a:srgbClr val="0F8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72122" y="1343221"/>
            <a:ext cx="5833407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648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48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海底捞点餐</a:t>
            </a:r>
            <a:endParaRPr lang="en-US" altLang="zh-CN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350" y="3488599"/>
            <a:ext cx="48008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组名：光宗耀组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906244" y="4567770"/>
            <a:ext cx="437055" cy="437055"/>
            <a:chOff x="952456" y="3218117"/>
            <a:chExt cx="877066" cy="877066"/>
          </a:xfrm>
        </p:grpSpPr>
        <p:sp>
          <p:nvSpPr>
            <p:cNvPr id="19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76200" cap="sq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2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6284798" y="4463133"/>
            <a:ext cx="128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组长：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梁晨阳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4506" y="4463133"/>
            <a:ext cx="162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：张延、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陈亚宁、蒙戈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24350" y="4568498"/>
            <a:ext cx="435600" cy="435600"/>
            <a:chOff x="4672898" y="2936570"/>
            <a:chExt cx="877066" cy="877066"/>
          </a:xfrm>
        </p:grpSpPr>
        <p:sp>
          <p:nvSpPr>
            <p:cNvPr id="30" name="椭圆 29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568D11"/>
            </a:solidFill>
            <a:ln w="76200" cap="sq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1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81619"/>
      </p:ext>
    </p:extLst>
  </p:cSld>
  <p:clrMapOvr>
    <a:masterClrMapping/>
  </p:clrMapOvr>
  <p:transition spd="slow" advClick="0" advTm="5000">
    <p:randomBar dir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7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7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7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4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4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7" grpId="0"/>
          <p:bldP spid="2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7" y="1707717"/>
            <a:ext cx="110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团队介绍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0708"/>
            <a:ext cx="1578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项目背景介绍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7" y="3223224"/>
            <a:ext cx="1578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项目成果展示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7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关键技术与难点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8287" y="473134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6784" y="1293419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598" y="3115502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75698" y="3081222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964572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-6.25E-7 1.85185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3238818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567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项目成果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3369122" y="3195653"/>
            <a:ext cx="1312385" cy="1127775"/>
          </a:xfrm>
          <a:prstGeom prst="hexagon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453943" y="2393757"/>
            <a:ext cx="1025971" cy="771636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22424" y="1704024"/>
            <a:ext cx="5260199" cy="1189025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14900" y="1470015"/>
            <a:ext cx="3875245" cy="382107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1"/>
          <p:cNvSpPr txBox="1"/>
          <p:nvPr/>
        </p:nvSpPr>
        <p:spPr>
          <a:xfrm>
            <a:off x="6781227" y="2094006"/>
            <a:ext cx="2997200" cy="336329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zh-CN" altLang="en-US" sz="13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、热兑商品列表、地址选择</a:t>
            </a:r>
            <a:endParaRPr lang="zh-CN" altLang="en-US" sz="13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758587" y="3759540"/>
            <a:ext cx="743129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22424" y="3195654"/>
            <a:ext cx="5260199" cy="1189025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14899" y="3004600"/>
            <a:ext cx="3875245" cy="382107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购物车、订单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1"/>
          <p:cNvSpPr txBox="1"/>
          <p:nvPr/>
        </p:nvSpPr>
        <p:spPr>
          <a:xfrm>
            <a:off x="5930899" y="3574755"/>
            <a:ext cx="4697857" cy="336329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商品分类列表、选择商品加购、结算页面、历史订单</a:t>
            </a:r>
            <a:endParaRPr lang="zh-CN" altLang="en-US" sz="13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22424" y="4786424"/>
            <a:ext cx="5260199" cy="1189025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214899" y="4530007"/>
            <a:ext cx="3875245" cy="382107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个人中心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31"/>
          <p:cNvSpPr txBox="1"/>
          <p:nvPr/>
        </p:nvSpPr>
        <p:spPr>
          <a:xfrm>
            <a:off x="6531429" y="5125324"/>
            <a:ext cx="3209472" cy="336329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注册页面、登录页面、退出登录页面</a:t>
            </a:r>
            <a:endParaRPr lang="en-US" altLang="zh-CN" sz="13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431862" y="4353688"/>
            <a:ext cx="1025971" cy="771636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260"/>
                                </p:stCondLst>
                                <p:childTnLst>
                                  <p:par>
                                    <p:cTn id="52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76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6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33" grpId="0" animBg="1"/>
          <p:bldP spid="34" grpId="0" animBg="1"/>
          <p:bldP spid="35" grpId="0"/>
          <p:bldP spid="35" grpId="1"/>
          <p:bldP spid="37" grpId="0" animBg="1"/>
          <p:bldP spid="38" grpId="0" animBg="1"/>
          <p:bldP spid="39" grpId="0"/>
          <p:bldP spid="39" grpId="1"/>
          <p:bldP spid="41" grpId="0" animBg="1"/>
          <p:bldP spid="42" grpId="0" animBg="1"/>
          <p:bldP spid="44" grpId="0"/>
          <p:bldP spid="44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260"/>
                                </p:stCondLst>
                                <p:childTnLst>
                                  <p:par>
                                    <p:cTn id="5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76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6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33" grpId="0" animBg="1"/>
          <p:bldP spid="34" grpId="0" animBg="1"/>
          <p:bldP spid="35" grpId="0"/>
          <p:bldP spid="35" grpId="1"/>
          <p:bldP spid="37" grpId="0" animBg="1"/>
          <p:bldP spid="38" grpId="0" animBg="1"/>
          <p:bldP spid="39" grpId="0"/>
          <p:bldP spid="39" grpId="1"/>
          <p:bldP spid="41" grpId="0" animBg="1"/>
          <p:bldP spid="42" grpId="0" animBg="1"/>
          <p:bldP spid="44" grpId="0"/>
          <p:bldP spid="44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3238818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575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项目成果</a:t>
            </a:r>
            <a:r>
              <a:rPr lang="en-US" altLang="zh-CN" sz="3200" b="1" dirty="0" smtClean="0">
                <a:latin typeface="+mj-ea"/>
                <a:ea typeface="+mj-ea"/>
              </a:rPr>
              <a:t>—</a:t>
            </a:r>
            <a:r>
              <a:rPr lang="zh-CN" altLang="en-US" sz="3200" b="1" dirty="0">
                <a:latin typeface="+mj-ea"/>
                <a:ea typeface="+mj-ea"/>
              </a:rPr>
              <a:t>首页</a:t>
            </a:r>
          </a:p>
        </p:txBody>
      </p:sp>
      <p:sp>
        <p:nvSpPr>
          <p:cNvPr id="24" name="右箭头 23"/>
          <p:cNvSpPr>
            <a:spLocks noChangeArrowheads="1"/>
          </p:cNvSpPr>
          <p:nvPr/>
        </p:nvSpPr>
        <p:spPr bwMode="auto">
          <a:xfrm>
            <a:off x="5898457" y="2885551"/>
            <a:ext cx="3030079" cy="441965"/>
          </a:xfrm>
          <a:prstGeom prst="rightArrow">
            <a:avLst>
              <a:gd name="adj1" fmla="val 50000"/>
              <a:gd name="adj2" fmla="val 50092"/>
            </a:avLst>
          </a:prstGeom>
          <a:solidFill>
            <a:srgbClr val="0062AC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108283" tIns="54141" rIns="108283" bIns="54141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1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箭头 24"/>
          <p:cNvSpPr>
            <a:spLocks noChangeArrowheads="1"/>
          </p:cNvSpPr>
          <p:nvPr/>
        </p:nvSpPr>
        <p:spPr bwMode="auto">
          <a:xfrm flipH="1">
            <a:off x="5709760" y="3599180"/>
            <a:ext cx="3066893" cy="440077"/>
          </a:xfrm>
          <a:prstGeom prst="rightArrow">
            <a:avLst>
              <a:gd name="adj1" fmla="val 50000"/>
              <a:gd name="adj2" fmla="val 50064"/>
            </a:avLst>
          </a:prstGeom>
          <a:solidFill>
            <a:srgbClr val="0062AC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108283" tIns="54141" rIns="108283" bIns="54141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1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40137" y="2731111"/>
            <a:ext cx="1678335" cy="1395778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lIns="108283" tIns="54141" rIns="108283" bIns="54141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kern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  首  页</a:t>
            </a:r>
            <a:endParaRPr lang="zh-CN" altLang="en-US" sz="2000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419" y="1458158"/>
            <a:ext cx="2366930" cy="4217667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866" y="1458159"/>
            <a:ext cx="2555129" cy="42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3238818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575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项目成果</a:t>
            </a:r>
            <a:r>
              <a:rPr lang="en-US" altLang="zh-CN" sz="3200" b="1" dirty="0" smtClean="0">
                <a:latin typeface="+mj-ea"/>
                <a:ea typeface="+mj-ea"/>
              </a:rPr>
              <a:t>—</a:t>
            </a:r>
            <a:r>
              <a:rPr lang="zh-CN" altLang="en-US" sz="3200" b="1" dirty="0">
                <a:latin typeface="+mj-ea"/>
                <a:ea typeface="+mj-ea"/>
              </a:rPr>
              <a:t>首页</a:t>
            </a:r>
          </a:p>
        </p:txBody>
      </p:sp>
      <p:sp>
        <p:nvSpPr>
          <p:cNvPr id="24" name="右箭头 23"/>
          <p:cNvSpPr>
            <a:spLocks noChangeArrowheads="1"/>
          </p:cNvSpPr>
          <p:nvPr/>
        </p:nvSpPr>
        <p:spPr bwMode="auto">
          <a:xfrm>
            <a:off x="5898457" y="2885551"/>
            <a:ext cx="3030079" cy="441965"/>
          </a:xfrm>
          <a:prstGeom prst="rightArrow">
            <a:avLst>
              <a:gd name="adj1" fmla="val 50000"/>
              <a:gd name="adj2" fmla="val 50092"/>
            </a:avLst>
          </a:prstGeom>
          <a:solidFill>
            <a:srgbClr val="0062AC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108283" tIns="54141" rIns="108283" bIns="54141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1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箭头 24"/>
          <p:cNvSpPr>
            <a:spLocks noChangeArrowheads="1"/>
          </p:cNvSpPr>
          <p:nvPr/>
        </p:nvSpPr>
        <p:spPr bwMode="auto">
          <a:xfrm flipH="1">
            <a:off x="5709760" y="3599180"/>
            <a:ext cx="3066893" cy="440077"/>
          </a:xfrm>
          <a:prstGeom prst="rightArrow">
            <a:avLst>
              <a:gd name="adj1" fmla="val 50000"/>
              <a:gd name="adj2" fmla="val 50064"/>
            </a:avLst>
          </a:prstGeom>
          <a:solidFill>
            <a:srgbClr val="0062AC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108283" tIns="54141" rIns="108283" bIns="54141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1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40137" y="2731111"/>
            <a:ext cx="1678335" cy="1395778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lIns="108283" tIns="54141" rIns="108283" bIns="54141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kern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地址选择</a:t>
            </a:r>
            <a:endParaRPr lang="zh-CN" altLang="en-US" sz="2000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50" y="1493694"/>
            <a:ext cx="2527327" cy="44952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49" y="1491618"/>
            <a:ext cx="2431951" cy="43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3238818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575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项目成果</a:t>
            </a:r>
            <a:r>
              <a:rPr lang="en-US" altLang="zh-CN" sz="3200" b="1" dirty="0" smtClean="0">
                <a:latin typeface="+mj-ea"/>
                <a:ea typeface="+mj-ea"/>
              </a:rPr>
              <a:t>—</a:t>
            </a:r>
            <a:r>
              <a:rPr lang="zh-CN" altLang="en-US" sz="3200" b="1" dirty="0">
                <a:latin typeface="+mj-ea"/>
                <a:ea typeface="+mj-ea"/>
              </a:rPr>
              <a:t>首页</a:t>
            </a:r>
          </a:p>
        </p:txBody>
      </p:sp>
      <p:sp>
        <p:nvSpPr>
          <p:cNvPr id="24" name="右箭头 23"/>
          <p:cNvSpPr>
            <a:spLocks noChangeArrowheads="1"/>
          </p:cNvSpPr>
          <p:nvPr/>
        </p:nvSpPr>
        <p:spPr bwMode="auto">
          <a:xfrm>
            <a:off x="5898457" y="2885551"/>
            <a:ext cx="3030079" cy="441965"/>
          </a:xfrm>
          <a:prstGeom prst="rightArrow">
            <a:avLst>
              <a:gd name="adj1" fmla="val 50000"/>
              <a:gd name="adj2" fmla="val 50092"/>
            </a:avLst>
          </a:prstGeom>
          <a:solidFill>
            <a:srgbClr val="0062AC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108283" tIns="54141" rIns="108283" bIns="54141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1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箭头 24"/>
          <p:cNvSpPr>
            <a:spLocks noChangeArrowheads="1"/>
          </p:cNvSpPr>
          <p:nvPr/>
        </p:nvSpPr>
        <p:spPr bwMode="auto">
          <a:xfrm flipH="1">
            <a:off x="5709760" y="3599180"/>
            <a:ext cx="3066893" cy="440077"/>
          </a:xfrm>
          <a:prstGeom prst="rightArrow">
            <a:avLst>
              <a:gd name="adj1" fmla="val 50000"/>
              <a:gd name="adj2" fmla="val 50064"/>
            </a:avLst>
          </a:prstGeom>
          <a:solidFill>
            <a:srgbClr val="0062AC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  <a:extLst/>
        </p:spPr>
        <p:txBody>
          <a:bodyPr lIns="108283" tIns="54141" rIns="108283" bIns="54141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1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40137" y="2731111"/>
            <a:ext cx="1678335" cy="1395778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lIns="108283" tIns="54141" rIns="108283" bIns="54141"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kern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热兑商品</a:t>
            </a:r>
            <a:endParaRPr lang="zh-CN" altLang="en-US" sz="2000" kern="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00" y="1502296"/>
            <a:ext cx="2473624" cy="43997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85" y="1439361"/>
            <a:ext cx="2576818" cy="45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3238818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417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项目成果</a:t>
            </a:r>
            <a:r>
              <a:rPr lang="en-US" altLang="zh-CN" sz="3200" b="1" dirty="0" smtClean="0">
                <a:latin typeface="+mj-ea"/>
                <a:ea typeface="+mj-ea"/>
              </a:rPr>
              <a:t>—</a:t>
            </a:r>
            <a:r>
              <a:rPr lang="zh-CN" altLang="en-US" sz="3200" b="1" dirty="0" smtClean="0">
                <a:latin typeface="+mj-ea"/>
                <a:ea typeface="+mj-ea"/>
              </a:rPr>
              <a:t>购物车</a:t>
            </a:r>
            <a:endParaRPr lang="zh-CN" altLang="en-US" sz="3200" b="1" dirty="0">
              <a:latin typeface="+mj-ea"/>
              <a:ea typeface="+mj-ea"/>
            </a:endParaRPr>
          </a:p>
        </p:txBody>
      </p:sp>
      <p:grpSp>
        <p:nvGrpSpPr>
          <p:cNvPr id="49" name="Gruppieren 43"/>
          <p:cNvGrpSpPr/>
          <p:nvPr/>
        </p:nvGrpSpPr>
        <p:grpSpPr bwMode="gray">
          <a:xfrm>
            <a:off x="6303762" y="2856705"/>
            <a:ext cx="1942865" cy="1942051"/>
            <a:chOff x="2804400" y="1911431"/>
            <a:chExt cx="3535200" cy="3535200"/>
          </a:xfrm>
          <a:solidFill>
            <a:srgbClr val="0062AC"/>
          </a:solidFill>
          <a:effectLst/>
        </p:grpSpPr>
        <p:sp>
          <p:nvSpPr>
            <p:cNvPr id="50" name="Freeform 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_color1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gray">
            <a:xfrm>
              <a:off x="2834290" y="1987741"/>
              <a:ext cx="3470441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38" y="1884580"/>
            <a:ext cx="2499437" cy="44404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3" y="1731902"/>
            <a:ext cx="2529924" cy="4494651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gray">
          <a:xfrm>
            <a:off x="3735221" y="1343578"/>
            <a:ext cx="1700470" cy="360446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lIns="91479" tIns="45740" rIns="91479" bIns="45740" anchor="ctr"/>
          <a:lstStyle/>
          <a:p>
            <a:r>
              <a:rPr lang="zh-CN" altLang="en-US" sz="1600" b="1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b="1" noProof="1" smtClean="0">
                <a:latin typeface="微软雅黑" pitchFamily="34" charset="-122"/>
                <a:ea typeface="微软雅黑" pitchFamily="34" charset="-122"/>
              </a:rPr>
              <a:t>商品选购</a:t>
            </a:r>
            <a:endParaRPr lang="de-DE" sz="1600" b="1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gray">
          <a:xfrm>
            <a:off x="9178714" y="1391729"/>
            <a:ext cx="1659176" cy="36044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108046" tIns="72031" rIns="108046" bIns="72031" anchor="ctr"/>
          <a:lstStyle/>
          <a:p>
            <a:pPr defTabSz="802031" eaLnBrk="0" hangingPunct="0"/>
            <a:r>
              <a:rPr lang="zh-CN" altLang="en-US" sz="1600" b="1" noProof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</a:t>
            </a:r>
            <a:r>
              <a:rPr lang="zh-CN" altLang="en-US" sz="1600" b="1" noProof="1" smtClean="0">
                <a:latin typeface="微软雅黑" pitchFamily="34" charset="-122"/>
                <a:ea typeface="微软雅黑" pitchFamily="34" charset="-122"/>
                <a:cs typeface="Arial" charset="0"/>
              </a:rPr>
              <a:t>确认</a:t>
            </a:r>
            <a:r>
              <a:rPr lang="zh-CN" altLang="en-US" sz="1600" b="1" noProof="1">
                <a:latin typeface="微软雅黑" pitchFamily="34" charset="-122"/>
                <a:ea typeface="微软雅黑" pitchFamily="34" charset="-122"/>
              </a:rPr>
              <a:t>订单</a:t>
            </a:r>
          </a:p>
        </p:txBody>
      </p:sp>
    </p:spTree>
    <p:extLst>
      <p:ext uri="{BB962C8B-B14F-4D97-AF65-F5344CB8AC3E}">
        <p14:creationId xmlns:p14="http://schemas.microsoft.com/office/powerpoint/2010/main" val="29713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3238818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4" y="368710"/>
            <a:ext cx="493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项目成果</a:t>
            </a:r>
            <a:r>
              <a:rPr lang="en-US" altLang="zh-CN" sz="3200" b="1" dirty="0" smtClean="0">
                <a:latin typeface="+mj-ea"/>
                <a:ea typeface="+mj-ea"/>
              </a:rPr>
              <a:t>—</a:t>
            </a:r>
            <a:r>
              <a:rPr lang="zh-CN" altLang="en-US" sz="3200" b="1" dirty="0" smtClean="0">
                <a:latin typeface="+mj-ea"/>
                <a:ea typeface="+mj-ea"/>
              </a:rPr>
              <a:t>评价、订单</a:t>
            </a:r>
            <a:endParaRPr lang="zh-CN" altLang="en-US" sz="3200" b="1" dirty="0">
              <a:latin typeface="+mj-ea"/>
              <a:ea typeface="+mj-ea"/>
            </a:endParaRPr>
          </a:p>
        </p:txBody>
      </p:sp>
      <p:grpSp>
        <p:nvGrpSpPr>
          <p:cNvPr id="49" name="Gruppieren 43"/>
          <p:cNvGrpSpPr/>
          <p:nvPr/>
        </p:nvGrpSpPr>
        <p:grpSpPr bwMode="gray">
          <a:xfrm>
            <a:off x="6303762" y="2856705"/>
            <a:ext cx="1942865" cy="1942051"/>
            <a:chOff x="2804400" y="1911431"/>
            <a:chExt cx="3535200" cy="3535200"/>
          </a:xfrm>
          <a:solidFill>
            <a:srgbClr val="0062AC"/>
          </a:solidFill>
          <a:effectLst/>
        </p:grpSpPr>
        <p:sp>
          <p:nvSpPr>
            <p:cNvPr id="50" name="Freeform 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_color1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gray">
            <a:xfrm>
              <a:off x="2834290" y="1987741"/>
              <a:ext cx="3470441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5" name="Rectangle 19"/>
          <p:cNvSpPr>
            <a:spLocks noChangeArrowheads="1"/>
          </p:cNvSpPr>
          <p:nvPr/>
        </p:nvSpPr>
        <p:spPr bwMode="gray">
          <a:xfrm>
            <a:off x="4104144" y="1325526"/>
            <a:ext cx="1210508" cy="360446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lIns="91479" tIns="45740" rIns="91479" bIns="45740" anchor="ctr"/>
          <a:lstStyle/>
          <a:p>
            <a:r>
              <a:rPr lang="zh-CN" altLang="en-US" sz="1600" b="1" noProof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b="1" noProof="1" smtClean="0">
                <a:latin typeface="微软雅黑" pitchFamily="34" charset="-122"/>
                <a:ea typeface="微软雅黑" pitchFamily="34" charset="-122"/>
              </a:rPr>
              <a:t>评价</a:t>
            </a:r>
            <a:endParaRPr lang="de-DE" sz="1600" b="1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gray">
          <a:xfrm>
            <a:off x="9309343" y="1343024"/>
            <a:ext cx="1659176" cy="36044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108046" tIns="72031" rIns="108046" bIns="72031" anchor="ctr"/>
          <a:lstStyle/>
          <a:p>
            <a:pPr defTabSz="802031" eaLnBrk="0" hangingPunct="0"/>
            <a:r>
              <a:rPr lang="zh-CN" altLang="en-US" sz="1600" b="1" noProof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</a:t>
            </a:r>
            <a:r>
              <a:rPr lang="zh-CN" altLang="en-US" sz="1600" b="1" noProof="1" smtClean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1600" b="1" noProof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86" y="1752175"/>
            <a:ext cx="2465296" cy="4351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73" y="1703470"/>
            <a:ext cx="2545458" cy="44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3238818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27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项目成果</a:t>
            </a:r>
            <a:r>
              <a:rPr lang="en-US" altLang="zh-CN" sz="3200" b="1" dirty="0" smtClean="0">
                <a:latin typeface="+mj-ea"/>
                <a:ea typeface="+mj-ea"/>
              </a:rPr>
              <a:t>—</a:t>
            </a:r>
            <a:r>
              <a:rPr lang="zh-CN" altLang="en-US" sz="3200" b="1" dirty="0" smtClean="0">
                <a:latin typeface="+mj-ea"/>
                <a:ea typeface="+mj-ea"/>
              </a:rPr>
              <a:t>我的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24" name="Freeform 2"/>
          <p:cNvSpPr>
            <a:spLocks/>
          </p:cNvSpPr>
          <p:nvPr/>
        </p:nvSpPr>
        <p:spPr bwMode="blackWhite">
          <a:xfrm>
            <a:off x="6452136" y="2406612"/>
            <a:ext cx="1333662" cy="2755526"/>
          </a:xfrm>
          <a:custGeom>
            <a:avLst/>
            <a:gdLst>
              <a:gd name="T0" fmla="*/ 432 w 865"/>
              <a:gd name="T1" fmla="*/ 0 h 1828"/>
              <a:gd name="T2" fmla="*/ 561 w 865"/>
              <a:gd name="T3" fmla="*/ 828 h 1828"/>
              <a:gd name="T4" fmla="*/ 561 w 865"/>
              <a:gd name="T5" fmla="*/ 1539 h 1828"/>
              <a:gd name="T6" fmla="*/ 648 w 865"/>
              <a:gd name="T7" fmla="*/ 1539 h 1828"/>
              <a:gd name="T8" fmla="*/ 864 w 865"/>
              <a:gd name="T9" fmla="*/ 1658 h 1828"/>
              <a:gd name="T10" fmla="*/ 864 w 865"/>
              <a:gd name="T11" fmla="*/ 1827 h 1828"/>
              <a:gd name="T12" fmla="*/ 0 w 865"/>
              <a:gd name="T13" fmla="*/ 1827 h 1828"/>
              <a:gd name="T14" fmla="*/ 0 w 865"/>
              <a:gd name="T15" fmla="*/ 1674 h 1828"/>
              <a:gd name="T16" fmla="*/ 172 w 865"/>
              <a:gd name="T17" fmla="*/ 1556 h 1828"/>
              <a:gd name="T18" fmla="*/ 273 w 865"/>
              <a:gd name="T19" fmla="*/ 1556 h 1828"/>
              <a:gd name="T20" fmla="*/ 273 w 865"/>
              <a:gd name="T21" fmla="*/ 828 h 1828"/>
              <a:gd name="T22" fmla="*/ 432 w 865"/>
              <a:gd name="T23" fmla="*/ 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5" h="1828">
                <a:moveTo>
                  <a:pt x="432" y="0"/>
                </a:moveTo>
                <a:lnTo>
                  <a:pt x="561" y="828"/>
                </a:lnTo>
                <a:lnTo>
                  <a:pt x="561" y="1539"/>
                </a:lnTo>
                <a:lnTo>
                  <a:pt x="648" y="1539"/>
                </a:lnTo>
                <a:lnTo>
                  <a:pt x="864" y="1658"/>
                </a:lnTo>
                <a:lnTo>
                  <a:pt x="864" y="1827"/>
                </a:lnTo>
                <a:lnTo>
                  <a:pt x="0" y="1827"/>
                </a:lnTo>
                <a:lnTo>
                  <a:pt x="0" y="1674"/>
                </a:lnTo>
                <a:lnTo>
                  <a:pt x="172" y="1556"/>
                </a:lnTo>
                <a:lnTo>
                  <a:pt x="273" y="1556"/>
                </a:lnTo>
                <a:lnTo>
                  <a:pt x="273" y="828"/>
                </a:lnTo>
                <a:lnTo>
                  <a:pt x="432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82884" tIns="41442" rIns="82884" bIns="41442" anchor="ctr"/>
          <a:lstStyle/>
          <a:p>
            <a:pPr>
              <a:lnSpc>
                <a:spcPct val="120000"/>
              </a:lnSpc>
              <a:defRPr/>
            </a:pPr>
            <a:endParaRPr lang="zh-CN" altLang="en-US" sz="3600" b="1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reeform 3"/>
          <p:cNvSpPr>
            <a:spLocks/>
          </p:cNvSpPr>
          <p:nvPr/>
        </p:nvSpPr>
        <p:spPr bwMode="blackWhite">
          <a:xfrm rot="1118702">
            <a:off x="5599353" y="1976115"/>
            <a:ext cx="3146476" cy="1188658"/>
          </a:xfrm>
          <a:custGeom>
            <a:avLst/>
            <a:gdLst>
              <a:gd name="T0" fmla="*/ 0 w 2042"/>
              <a:gd name="T1" fmla="*/ 788 h 789"/>
              <a:gd name="T2" fmla="*/ 2041 w 2042"/>
              <a:gd name="T3" fmla="*/ 78 h 789"/>
              <a:gd name="T4" fmla="*/ 1996 w 2042"/>
              <a:gd name="T5" fmla="*/ 0 h 789"/>
              <a:gd name="T6" fmla="*/ 985 w 2042"/>
              <a:gd name="T7" fmla="*/ 178 h 789"/>
              <a:gd name="T8" fmla="*/ 834 w 2042"/>
              <a:gd name="T9" fmla="*/ 230 h 789"/>
              <a:gd name="T10" fmla="*/ 8 w 2042"/>
              <a:gd name="T11" fmla="*/ 682 h 789"/>
              <a:gd name="T12" fmla="*/ 0 w 2042"/>
              <a:gd name="T13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2" h="789">
                <a:moveTo>
                  <a:pt x="0" y="788"/>
                </a:moveTo>
                <a:lnTo>
                  <a:pt x="2041" y="78"/>
                </a:lnTo>
                <a:lnTo>
                  <a:pt x="1996" y="0"/>
                </a:lnTo>
                <a:lnTo>
                  <a:pt x="985" y="178"/>
                </a:lnTo>
                <a:lnTo>
                  <a:pt x="834" y="230"/>
                </a:lnTo>
                <a:lnTo>
                  <a:pt x="8" y="682"/>
                </a:lnTo>
                <a:lnTo>
                  <a:pt x="0" y="788"/>
                </a:lnTo>
              </a:path>
            </a:pathLst>
          </a:cu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82884" tIns="41442" rIns="82884" bIns="41442" anchor="ctr"/>
          <a:lstStyle/>
          <a:p>
            <a:pPr>
              <a:lnSpc>
                <a:spcPct val="120000"/>
              </a:lnSpc>
              <a:defRPr/>
            </a:pPr>
            <a:endParaRPr lang="zh-CN" altLang="en-US" sz="1100" ker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68310" y="2620245"/>
            <a:ext cx="1280040" cy="1749873"/>
            <a:chOff x="3763742" y="2636912"/>
            <a:chExt cx="1445030" cy="1960439"/>
          </a:xfrm>
        </p:grpSpPr>
        <p:sp>
          <p:nvSpPr>
            <p:cNvPr id="28" name="Line 9"/>
            <p:cNvSpPr>
              <a:spLocks noChangeShapeType="1"/>
            </p:cNvSpPr>
            <p:nvPr/>
          </p:nvSpPr>
          <p:spPr bwMode="blackWhite">
            <a:xfrm>
              <a:off x="4529217" y="2636912"/>
              <a:ext cx="638546" cy="153086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blackWhite">
            <a:xfrm>
              <a:off x="4519452" y="2636912"/>
              <a:ext cx="0" cy="1523050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0F8FEF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blackWhite">
            <a:xfrm flipH="1">
              <a:off x="3834040" y="2638864"/>
              <a:ext cx="675650" cy="149376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blackWhite">
            <a:xfrm>
              <a:off x="3763742" y="4132626"/>
              <a:ext cx="1445030" cy="464725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0062AC"/>
            </a:solidFill>
            <a:ln w="3175" cap="flat" cmpd="sng" algn="ctr">
              <a:noFill/>
              <a:prstDash val="solid"/>
            </a:ln>
            <a:effec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0507" y="2620245"/>
            <a:ext cx="1280040" cy="1751617"/>
            <a:chOff x="7028729" y="2636912"/>
            <a:chExt cx="1445030" cy="196239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blackWhite">
            <a:xfrm>
              <a:off x="7796157" y="2636912"/>
              <a:ext cx="638547" cy="1532813"/>
            </a:xfrm>
            <a:prstGeom prst="line">
              <a:avLst/>
            </a:prstGeom>
            <a:solidFill>
              <a:srgbClr val="0F8FEF"/>
            </a:soli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blackWhite">
            <a:xfrm>
              <a:off x="7782487" y="2636912"/>
              <a:ext cx="0" cy="1523050"/>
            </a:xfrm>
            <a:prstGeom prst="line">
              <a:avLst/>
            </a:prstGeom>
            <a:solidFill>
              <a:srgbClr val="0F8FEF"/>
            </a:soli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blackWhite">
            <a:xfrm flipH="1">
              <a:off x="7108791" y="2640818"/>
              <a:ext cx="665886" cy="1483997"/>
            </a:xfrm>
            <a:prstGeom prst="line">
              <a:avLst/>
            </a:prstGeom>
            <a:solidFill>
              <a:srgbClr val="0F8FEF"/>
            </a:soli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blackWhite">
            <a:xfrm>
              <a:off x="7028729" y="4134580"/>
              <a:ext cx="1445030" cy="464725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0062AC"/>
            </a:solidFill>
            <a:ln w="3175" cap="flat" cmpd="sng" algn="ctr">
              <a:noFill/>
              <a:prstDash val="solid"/>
            </a:ln>
            <a:effec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TextBox 58"/>
          <p:cNvSpPr txBox="1">
            <a:spLocks noChangeArrowheads="1"/>
          </p:cNvSpPr>
          <p:nvPr/>
        </p:nvSpPr>
        <p:spPr bwMode="auto">
          <a:xfrm>
            <a:off x="2837458" y="1441075"/>
            <a:ext cx="1883135" cy="36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84" tIns="41442" rIns="82884" bIns="41442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28843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注册页面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9663442" y="1384816"/>
            <a:ext cx="1883135" cy="36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84" tIns="41442" rIns="82884" bIns="41442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28843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登录页面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442" y="1849828"/>
            <a:ext cx="2169452" cy="3891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920" y="1906007"/>
            <a:ext cx="2195727" cy="39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fill="hold" nodeType="withEffect" p14:presetBounceEnd="3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81481E-6 L 1.25E-6 -0.06921 " pathEditMode="relative" rAng="0" ptsTypes="AA" p14:bounceEnd="35000">
                                          <p:cBhvr>
                                            <p:cTn id="21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4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42" presetClass="path" presetSubtype="0" fill="hold" nodeType="afterEffect" p14:presetBounceEnd="3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614E-6 3.7037E-6 L 1.38614E-6 0.06689 " pathEditMode="relative" rAng="0" ptsTypes="AA" p14:bounceEnd="35000">
                                          <p:cBhvr>
                                            <p:cTn id="28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6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4" dur="2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6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9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5" grpId="1" animBg="1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81481E-6 L 1.25E-6 -0.06921 " pathEditMode="relative" rAng="0" ptsTypes="AA">
                                          <p:cBhvr>
                                            <p:cTn id="21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4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614E-6 3.7037E-6 L 1.38614E-6 0.06689 " pathEditMode="relative" rAng="0" ptsTypes="AA">
                                          <p:cBhvr>
                                            <p:cTn id="28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6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4" dur="2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6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9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5" grpId="1" animBg="1"/>
          <p:bldP spid="37" grpId="0"/>
          <p:bldP spid="38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3238818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27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项目成果</a:t>
            </a:r>
            <a:r>
              <a:rPr lang="en-US" altLang="zh-CN" sz="3200" b="1" dirty="0" smtClean="0">
                <a:latin typeface="+mj-ea"/>
                <a:ea typeface="+mj-ea"/>
              </a:rPr>
              <a:t>—</a:t>
            </a:r>
            <a:r>
              <a:rPr lang="zh-CN" altLang="en-US" sz="3200" b="1" dirty="0" smtClean="0">
                <a:latin typeface="+mj-ea"/>
                <a:ea typeface="+mj-ea"/>
              </a:rPr>
              <a:t>我的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24" name="Freeform 2"/>
          <p:cNvSpPr>
            <a:spLocks/>
          </p:cNvSpPr>
          <p:nvPr/>
        </p:nvSpPr>
        <p:spPr bwMode="blackWhite">
          <a:xfrm>
            <a:off x="6452136" y="2406612"/>
            <a:ext cx="1333662" cy="2755526"/>
          </a:xfrm>
          <a:custGeom>
            <a:avLst/>
            <a:gdLst>
              <a:gd name="T0" fmla="*/ 432 w 865"/>
              <a:gd name="T1" fmla="*/ 0 h 1828"/>
              <a:gd name="T2" fmla="*/ 561 w 865"/>
              <a:gd name="T3" fmla="*/ 828 h 1828"/>
              <a:gd name="T4" fmla="*/ 561 w 865"/>
              <a:gd name="T5" fmla="*/ 1539 h 1828"/>
              <a:gd name="T6" fmla="*/ 648 w 865"/>
              <a:gd name="T7" fmla="*/ 1539 h 1828"/>
              <a:gd name="T8" fmla="*/ 864 w 865"/>
              <a:gd name="T9" fmla="*/ 1658 h 1828"/>
              <a:gd name="T10" fmla="*/ 864 w 865"/>
              <a:gd name="T11" fmla="*/ 1827 h 1828"/>
              <a:gd name="T12" fmla="*/ 0 w 865"/>
              <a:gd name="T13" fmla="*/ 1827 h 1828"/>
              <a:gd name="T14" fmla="*/ 0 w 865"/>
              <a:gd name="T15" fmla="*/ 1674 h 1828"/>
              <a:gd name="T16" fmla="*/ 172 w 865"/>
              <a:gd name="T17" fmla="*/ 1556 h 1828"/>
              <a:gd name="T18" fmla="*/ 273 w 865"/>
              <a:gd name="T19" fmla="*/ 1556 h 1828"/>
              <a:gd name="T20" fmla="*/ 273 w 865"/>
              <a:gd name="T21" fmla="*/ 828 h 1828"/>
              <a:gd name="T22" fmla="*/ 432 w 865"/>
              <a:gd name="T23" fmla="*/ 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5" h="1828">
                <a:moveTo>
                  <a:pt x="432" y="0"/>
                </a:moveTo>
                <a:lnTo>
                  <a:pt x="561" y="828"/>
                </a:lnTo>
                <a:lnTo>
                  <a:pt x="561" y="1539"/>
                </a:lnTo>
                <a:lnTo>
                  <a:pt x="648" y="1539"/>
                </a:lnTo>
                <a:lnTo>
                  <a:pt x="864" y="1658"/>
                </a:lnTo>
                <a:lnTo>
                  <a:pt x="864" y="1827"/>
                </a:lnTo>
                <a:lnTo>
                  <a:pt x="0" y="1827"/>
                </a:lnTo>
                <a:lnTo>
                  <a:pt x="0" y="1674"/>
                </a:lnTo>
                <a:lnTo>
                  <a:pt x="172" y="1556"/>
                </a:lnTo>
                <a:lnTo>
                  <a:pt x="273" y="1556"/>
                </a:lnTo>
                <a:lnTo>
                  <a:pt x="273" y="828"/>
                </a:lnTo>
                <a:lnTo>
                  <a:pt x="432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82884" tIns="41442" rIns="82884" bIns="41442" anchor="ctr"/>
          <a:lstStyle/>
          <a:p>
            <a:pPr>
              <a:lnSpc>
                <a:spcPct val="120000"/>
              </a:lnSpc>
              <a:defRPr/>
            </a:pPr>
            <a:endParaRPr lang="zh-CN" altLang="en-US" sz="3600" b="1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reeform 3"/>
          <p:cNvSpPr>
            <a:spLocks/>
          </p:cNvSpPr>
          <p:nvPr/>
        </p:nvSpPr>
        <p:spPr bwMode="blackWhite">
          <a:xfrm rot="1118702">
            <a:off x="5599353" y="1976115"/>
            <a:ext cx="3146476" cy="1188658"/>
          </a:xfrm>
          <a:custGeom>
            <a:avLst/>
            <a:gdLst>
              <a:gd name="T0" fmla="*/ 0 w 2042"/>
              <a:gd name="T1" fmla="*/ 788 h 789"/>
              <a:gd name="T2" fmla="*/ 2041 w 2042"/>
              <a:gd name="T3" fmla="*/ 78 h 789"/>
              <a:gd name="T4" fmla="*/ 1996 w 2042"/>
              <a:gd name="T5" fmla="*/ 0 h 789"/>
              <a:gd name="T6" fmla="*/ 985 w 2042"/>
              <a:gd name="T7" fmla="*/ 178 h 789"/>
              <a:gd name="T8" fmla="*/ 834 w 2042"/>
              <a:gd name="T9" fmla="*/ 230 h 789"/>
              <a:gd name="T10" fmla="*/ 8 w 2042"/>
              <a:gd name="T11" fmla="*/ 682 h 789"/>
              <a:gd name="T12" fmla="*/ 0 w 2042"/>
              <a:gd name="T13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2" h="789">
                <a:moveTo>
                  <a:pt x="0" y="788"/>
                </a:moveTo>
                <a:lnTo>
                  <a:pt x="2041" y="78"/>
                </a:lnTo>
                <a:lnTo>
                  <a:pt x="1996" y="0"/>
                </a:lnTo>
                <a:lnTo>
                  <a:pt x="985" y="178"/>
                </a:lnTo>
                <a:lnTo>
                  <a:pt x="834" y="230"/>
                </a:lnTo>
                <a:lnTo>
                  <a:pt x="8" y="682"/>
                </a:lnTo>
                <a:lnTo>
                  <a:pt x="0" y="788"/>
                </a:lnTo>
              </a:path>
            </a:pathLst>
          </a:cu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82884" tIns="41442" rIns="82884" bIns="41442" anchor="ctr"/>
          <a:lstStyle/>
          <a:p>
            <a:pPr>
              <a:lnSpc>
                <a:spcPct val="120000"/>
              </a:lnSpc>
              <a:defRPr/>
            </a:pPr>
            <a:endParaRPr lang="zh-CN" altLang="en-US" sz="1100" ker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68310" y="2620245"/>
            <a:ext cx="1280040" cy="1749873"/>
            <a:chOff x="3763742" y="2636912"/>
            <a:chExt cx="1445030" cy="1960439"/>
          </a:xfrm>
        </p:grpSpPr>
        <p:sp>
          <p:nvSpPr>
            <p:cNvPr id="28" name="Line 9"/>
            <p:cNvSpPr>
              <a:spLocks noChangeShapeType="1"/>
            </p:cNvSpPr>
            <p:nvPr/>
          </p:nvSpPr>
          <p:spPr bwMode="blackWhite">
            <a:xfrm>
              <a:off x="4529217" y="2636912"/>
              <a:ext cx="638546" cy="153086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blackWhite">
            <a:xfrm>
              <a:off x="4519452" y="2636912"/>
              <a:ext cx="0" cy="1523050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0F8FEF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blackWhite">
            <a:xfrm flipH="1">
              <a:off x="3834040" y="2638864"/>
              <a:ext cx="675650" cy="149376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blackWhite">
            <a:xfrm>
              <a:off x="3763742" y="4132626"/>
              <a:ext cx="1445030" cy="464725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0062AC"/>
            </a:solidFill>
            <a:ln w="3175" cap="flat" cmpd="sng" algn="ctr">
              <a:noFill/>
              <a:prstDash val="solid"/>
            </a:ln>
            <a:effec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0507" y="2620245"/>
            <a:ext cx="1280040" cy="1751617"/>
            <a:chOff x="7028729" y="2636912"/>
            <a:chExt cx="1445030" cy="196239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blackWhite">
            <a:xfrm>
              <a:off x="7796157" y="2636912"/>
              <a:ext cx="638547" cy="1532813"/>
            </a:xfrm>
            <a:prstGeom prst="line">
              <a:avLst/>
            </a:prstGeom>
            <a:solidFill>
              <a:srgbClr val="0F8FEF"/>
            </a:soli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blackWhite">
            <a:xfrm>
              <a:off x="7782487" y="2636912"/>
              <a:ext cx="0" cy="1523050"/>
            </a:xfrm>
            <a:prstGeom prst="line">
              <a:avLst/>
            </a:prstGeom>
            <a:solidFill>
              <a:srgbClr val="0F8FEF"/>
            </a:soli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blackWhite">
            <a:xfrm flipH="1">
              <a:off x="7108791" y="2640818"/>
              <a:ext cx="665886" cy="1483997"/>
            </a:xfrm>
            <a:prstGeom prst="line">
              <a:avLst/>
            </a:prstGeom>
            <a:solidFill>
              <a:srgbClr val="0F8FEF"/>
            </a:soli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blackWhite">
            <a:xfrm>
              <a:off x="7028729" y="4134580"/>
              <a:ext cx="1445030" cy="464725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0062AC"/>
            </a:solidFill>
            <a:ln w="3175" cap="flat" cmpd="sng" algn="ctr">
              <a:noFill/>
              <a:prstDash val="solid"/>
            </a:ln>
            <a:effec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TextBox 58"/>
          <p:cNvSpPr txBox="1">
            <a:spLocks noChangeArrowheads="1"/>
          </p:cNvSpPr>
          <p:nvPr/>
        </p:nvSpPr>
        <p:spPr bwMode="auto">
          <a:xfrm>
            <a:off x="2964425" y="1565162"/>
            <a:ext cx="1883135" cy="36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84" tIns="41442" rIns="82884" bIns="41442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28843"/>
            <a:r>
              <a:rPr lang="zh-CN" altLang="en-US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我的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页面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9663442" y="1496658"/>
            <a:ext cx="1883135" cy="36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84" tIns="41442" rIns="82884" bIns="41442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28843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个人中心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30" y="2054585"/>
            <a:ext cx="2072490" cy="3709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1" y="1983574"/>
            <a:ext cx="2087351" cy="37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9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fill="hold" nodeType="withEffect" p14:presetBounceEnd="3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81481E-6 L 1.25E-6 -0.06921 " pathEditMode="relative" rAng="0" ptsTypes="AA" p14:bounceEnd="35000">
                                          <p:cBhvr>
                                            <p:cTn id="21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4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42" presetClass="path" presetSubtype="0" fill="hold" nodeType="afterEffect" p14:presetBounceEnd="3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614E-6 3.7037E-6 L 1.38614E-6 0.06689 " pathEditMode="relative" rAng="0" ptsTypes="AA" p14:bounceEnd="35000">
                                          <p:cBhvr>
                                            <p:cTn id="28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5" grpId="1" animBg="1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81481E-6 L 1.25E-6 -0.06921 " pathEditMode="relative" rAng="0" ptsTypes="AA">
                                          <p:cBhvr>
                                            <p:cTn id="21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4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614E-6 3.7037E-6 L 1.38614E-6 0.06689 " pathEditMode="relative" rAng="0" ptsTypes="AA">
                                          <p:cBhvr>
                                            <p:cTn id="28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5" grpId="1" animBg="1"/>
          <p:bldP spid="37" grpId="0"/>
          <p:bldP spid="38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3238818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27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项目成果</a:t>
            </a:r>
            <a:r>
              <a:rPr lang="en-US" altLang="zh-CN" sz="3200" b="1" dirty="0" smtClean="0">
                <a:latin typeface="+mj-ea"/>
                <a:ea typeface="+mj-ea"/>
              </a:rPr>
              <a:t>—</a:t>
            </a:r>
            <a:r>
              <a:rPr lang="zh-CN" altLang="en-US" sz="3200" b="1" dirty="0" smtClean="0">
                <a:latin typeface="+mj-ea"/>
                <a:ea typeface="+mj-ea"/>
              </a:rPr>
              <a:t>我的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24" name="Freeform 2"/>
          <p:cNvSpPr>
            <a:spLocks/>
          </p:cNvSpPr>
          <p:nvPr/>
        </p:nvSpPr>
        <p:spPr bwMode="blackWhite">
          <a:xfrm>
            <a:off x="6452136" y="2406612"/>
            <a:ext cx="1333662" cy="2755526"/>
          </a:xfrm>
          <a:custGeom>
            <a:avLst/>
            <a:gdLst>
              <a:gd name="T0" fmla="*/ 432 w 865"/>
              <a:gd name="T1" fmla="*/ 0 h 1828"/>
              <a:gd name="T2" fmla="*/ 561 w 865"/>
              <a:gd name="T3" fmla="*/ 828 h 1828"/>
              <a:gd name="T4" fmla="*/ 561 w 865"/>
              <a:gd name="T5" fmla="*/ 1539 h 1828"/>
              <a:gd name="T6" fmla="*/ 648 w 865"/>
              <a:gd name="T7" fmla="*/ 1539 h 1828"/>
              <a:gd name="T8" fmla="*/ 864 w 865"/>
              <a:gd name="T9" fmla="*/ 1658 h 1828"/>
              <a:gd name="T10" fmla="*/ 864 w 865"/>
              <a:gd name="T11" fmla="*/ 1827 h 1828"/>
              <a:gd name="T12" fmla="*/ 0 w 865"/>
              <a:gd name="T13" fmla="*/ 1827 h 1828"/>
              <a:gd name="T14" fmla="*/ 0 w 865"/>
              <a:gd name="T15" fmla="*/ 1674 h 1828"/>
              <a:gd name="T16" fmla="*/ 172 w 865"/>
              <a:gd name="T17" fmla="*/ 1556 h 1828"/>
              <a:gd name="T18" fmla="*/ 273 w 865"/>
              <a:gd name="T19" fmla="*/ 1556 h 1828"/>
              <a:gd name="T20" fmla="*/ 273 w 865"/>
              <a:gd name="T21" fmla="*/ 828 h 1828"/>
              <a:gd name="T22" fmla="*/ 432 w 865"/>
              <a:gd name="T23" fmla="*/ 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5" h="1828">
                <a:moveTo>
                  <a:pt x="432" y="0"/>
                </a:moveTo>
                <a:lnTo>
                  <a:pt x="561" y="828"/>
                </a:lnTo>
                <a:lnTo>
                  <a:pt x="561" y="1539"/>
                </a:lnTo>
                <a:lnTo>
                  <a:pt x="648" y="1539"/>
                </a:lnTo>
                <a:lnTo>
                  <a:pt x="864" y="1658"/>
                </a:lnTo>
                <a:lnTo>
                  <a:pt x="864" y="1827"/>
                </a:lnTo>
                <a:lnTo>
                  <a:pt x="0" y="1827"/>
                </a:lnTo>
                <a:lnTo>
                  <a:pt x="0" y="1674"/>
                </a:lnTo>
                <a:lnTo>
                  <a:pt x="172" y="1556"/>
                </a:lnTo>
                <a:lnTo>
                  <a:pt x="273" y="1556"/>
                </a:lnTo>
                <a:lnTo>
                  <a:pt x="273" y="828"/>
                </a:lnTo>
                <a:lnTo>
                  <a:pt x="432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82884" tIns="41442" rIns="82884" bIns="41442" anchor="ctr"/>
          <a:lstStyle/>
          <a:p>
            <a:pPr>
              <a:lnSpc>
                <a:spcPct val="120000"/>
              </a:lnSpc>
              <a:defRPr/>
            </a:pPr>
            <a:endParaRPr lang="zh-CN" altLang="en-US" sz="3600" b="1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reeform 3"/>
          <p:cNvSpPr>
            <a:spLocks/>
          </p:cNvSpPr>
          <p:nvPr/>
        </p:nvSpPr>
        <p:spPr bwMode="blackWhite">
          <a:xfrm rot="1118702">
            <a:off x="5599353" y="1976115"/>
            <a:ext cx="3146476" cy="1188658"/>
          </a:xfrm>
          <a:custGeom>
            <a:avLst/>
            <a:gdLst>
              <a:gd name="T0" fmla="*/ 0 w 2042"/>
              <a:gd name="T1" fmla="*/ 788 h 789"/>
              <a:gd name="T2" fmla="*/ 2041 w 2042"/>
              <a:gd name="T3" fmla="*/ 78 h 789"/>
              <a:gd name="T4" fmla="*/ 1996 w 2042"/>
              <a:gd name="T5" fmla="*/ 0 h 789"/>
              <a:gd name="T6" fmla="*/ 985 w 2042"/>
              <a:gd name="T7" fmla="*/ 178 h 789"/>
              <a:gd name="T8" fmla="*/ 834 w 2042"/>
              <a:gd name="T9" fmla="*/ 230 h 789"/>
              <a:gd name="T10" fmla="*/ 8 w 2042"/>
              <a:gd name="T11" fmla="*/ 682 h 789"/>
              <a:gd name="T12" fmla="*/ 0 w 2042"/>
              <a:gd name="T13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2" h="789">
                <a:moveTo>
                  <a:pt x="0" y="788"/>
                </a:moveTo>
                <a:lnTo>
                  <a:pt x="2041" y="78"/>
                </a:lnTo>
                <a:lnTo>
                  <a:pt x="1996" y="0"/>
                </a:lnTo>
                <a:lnTo>
                  <a:pt x="985" y="178"/>
                </a:lnTo>
                <a:lnTo>
                  <a:pt x="834" y="230"/>
                </a:lnTo>
                <a:lnTo>
                  <a:pt x="8" y="682"/>
                </a:lnTo>
                <a:lnTo>
                  <a:pt x="0" y="788"/>
                </a:lnTo>
              </a:path>
            </a:pathLst>
          </a:cu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82884" tIns="41442" rIns="82884" bIns="41442" anchor="ctr"/>
          <a:lstStyle/>
          <a:p>
            <a:pPr>
              <a:lnSpc>
                <a:spcPct val="120000"/>
              </a:lnSpc>
              <a:defRPr/>
            </a:pPr>
            <a:endParaRPr lang="zh-CN" altLang="en-US" sz="1100" ker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68310" y="2620245"/>
            <a:ext cx="1280040" cy="1749873"/>
            <a:chOff x="3763742" y="2636912"/>
            <a:chExt cx="1445030" cy="1960439"/>
          </a:xfrm>
        </p:grpSpPr>
        <p:sp>
          <p:nvSpPr>
            <p:cNvPr id="28" name="Line 9"/>
            <p:cNvSpPr>
              <a:spLocks noChangeShapeType="1"/>
            </p:cNvSpPr>
            <p:nvPr/>
          </p:nvSpPr>
          <p:spPr bwMode="blackWhite">
            <a:xfrm>
              <a:off x="4529217" y="2636912"/>
              <a:ext cx="638546" cy="153086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blackWhite">
            <a:xfrm>
              <a:off x="4519452" y="2636912"/>
              <a:ext cx="0" cy="1523050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0F8FEF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blackWhite">
            <a:xfrm flipH="1">
              <a:off x="3834040" y="2638864"/>
              <a:ext cx="675650" cy="1493761"/>
            </a:xfrm>
            <a:prstGeom prst="lin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blackWhite">
            <a:xfrm>
              <a:off x="3763742" y="4132626"/>
              <a:ext cx="1445030" cy="464725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0062AC"/>
            </a:solidFill>
            <a:ln w="3175" cap="flat" cmpd="sng" algn="ctr">
              <a:noFill/>
              <a:prstDash val="solid"/>
            </a:ln>
            <a:effec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0507" y="2620245"/>
            <a:ext cx="1280040" cy="1751617"/>
            <a:chOff x="7028729" y="2636912"/>
            <a:chExt cx="1445030" cy="1962393"/>
          </a:xfrm>
        </p:grpSpPr>
        <p:sp>
          <p:nvSpPr>
            <p:cNvPr id="33" name="Line 5"/>
            <p:cNvSpPr>
              <a:spLocks noChangeShapeType="1"/>
            </p:cNvSpPr>
            <p:nvPr/>
          </p:nvSpPr>
          <p:spPr bwMode="blackWhite">
            <a:xfrm>
              <a:off x="7796157" y="2636912"/>
              <a:ext cx="638547" cy="1532813"/>
            </a:xfrm>
            <a:prstGeom prst="line">
              <a:avLst/>
            </a:prstGeom>
            <a:solidFill>
              <a:srgbClr val="0F8FEF"/>
            </a:soli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blackWhite">
            <a:xfrm>
              <a:off x="7782487" y="2636912"/>
              <a:ext cx="0" cy="1523050"/>
            </a:xfrm>
            <a:prstGeom prst="line">
              <a:avLst/>
            </a:prstGeom>
            <a:solidFill>
              <a:srgbClr val="0F8FEF"/>
            </a:soli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blackWhite">
            <a:xfrm flipH="1">
              <a:off x="7108791" y="2640818"/>
              <a:ext cx="665886" cy="1483997"/>
            </a:xfrm>
            <a:prstGeom prst="line">
              <a:avLst/>
            </a:prstGeom>
            <a:solidFill>
              <a:srgbClr val="0F8FEF"/>
            </a:solidFill>
            <a:ln w="3175" cap="flat" cmpd="sng" algn="ctr">
              <a:solidFill>
                <a:srgbClr val="0062AC"/>
              </a:solidFill>
              <a:prstDash val="solid"/>
            </a:ln>
            <a:effectLst/>
            <a:ex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blackWhite">
            <a:xfrm>
              <a:off x="7028729" y="4134580"/>
              <a:ext cx="1445030" cy="464725"/>
            </a:xfrm>
            <a:custGeom>
              <a:avLst/>
              <a:gdLst>
                <a:gd name="T0" fmla="*/ 4 w 830"/>
                <a:gd name="T1" fmla="*/ 0 h 276"/>
                <a:gd name="T2" fmla="*/ 0 w 830"/>
                <a:gd name="T3" fmla="*/ 28 h 276"/>
                <a:gd name="T4" fmla="*/ 4 w 830"/>
                <a:gd name="T5" fmla="*/ 65 h 276"/>
                <a:gd name="T6" fmla="*/ 16 w 830"/>
                <a:gd name="T7" fmla="*/ 102 h 276"/>
                <a:gd name="T8" fmla="*/ 38 w 830"/>
                <a:gd name="T9" fmla="*/ 139 h 276"/>
                <a:gd name="T10" fmla="*/ 74 w 830"/>
                <a:gd name="T11" fmla="*/ 172 h 276"/>
                <a:gd name="T12" fmla="*/ 117 w 830"/>
                <a:gd name="T13" fmla="*/ 202 h 276"/>
                <a:gd name="T14" fmla="*/ 161 w 830"/>
                <a:gd name="T15" fmla="*/ 223 h 276"/>
                <a:gd name="T16" fmla="*/ 197 w 830"/>
                <a:gd name="T17" fmla="*/ 237 h 276"/>
                <a:gd name="T18" fmla="*/ 239 w 830"/>
                <a:gd name="T19" fmla="*/ 251 h 276"/>
                <a:gd name="T20" fmla="*/ 278 w 830"/>
                <a:gd name="T21" fmla="*/ 260 h 276"/>
                <a:gd name="T22" fmla="*/ 317 w 830"/>
                <a:gd name="T23" fmla="*/ 266 h 276"/>
                <a:gd name="T24" fmla="*/ 354 w 830"/>
                <a:gd name="T25" fmla="*/ 270 h 276"/>
                <a:gd name="T26" fmla="*/ 402 w 830"/>
                <a:gd name="T27" fmla="*/ 275 h 276"/>
                <a:gd name="T28" fmla="*/ 447 w 830"/>
                <a:gd name="T29" fmla="*/ 273 h 276"/>
                <a:gd name="T30" fmla="*/ 490 w 830"/>
                <a:gd name="T31" fmla="*/ 270 h 276"/>
                <a:gd name="T32" fmla="*/ 541 w 830"/>
                <a:gd name="T33" fmla="*/ 265 h 276"/>
                <a:gd name="T34" fmla="*/ 579 w 830"/>
                <a:gd name="T35" fmla="*/ 255 h 276"/>
                <a:gd name="T36" fmla="*/ 620 w 830"/>
                <a:gd name="T37" fmla="*/ 244 h 276"/>
                <a:gd name="T38" fmla="*/ 659 w 830"/>
                <a:gd name="T39" fmla="*/ 230 h 276"/>
                <a:gd name="T40" fmla="*/ 686 w 830"/>
                <a:gd name="T41" fmla="*/ 219 h 276"/>
                <a:gd name="T42" fmla="*/ 715 w 830"/>
                <a:gd name="T43" fmla="*/ 201 h 276"/>
                <a:gd name="T44" fmla="*/ 737 w 830"/>
                <a:gd name="T45" fmla="*/ 186 h 276"/>
                <a:gd name="T46" fmla="*/ 762 w 830"/>
                <a:gd name="T47" fmla="*/ 166 h 276"/>
                <a:gd name="T48" fmla="*/ 785 w 830"/>
                <a:gd name="T49" fmla="*/ 147 h 276"/>
                <a:gd name="T50" fmla="*/ 800 w 830"/>
                <a:gd name="T51" fmla="*/ 125 h 276"/>
                <a:gd name="T52" fmla="*/ 814 w 830"/>
                <a:gd name="T53" fmla="*/ 100 h 276"/>
                <a:gd name="T54" fmla="*/ 824 w 830"/>
                <a:gd name="T55" fmla="*/ 73 h 276"/>
                <a:gd name="T56" fmla="*/ 829 w 830"/>
                <a:gd name="T57" fmla="*/ 40 h 276"/>
                <a:gd name="T58" fmla="*/ 827 w 830"/>
                <a:gd name="T59" fmla="*/ 1 h 276"/>
                <a:gd name="T60" fmla="*/ 4 w 83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276">
                  <a:moveTo>
                    <a:pt x="4" y="0"/>
                  </a:moveTo>
                  <a:lnTo>
                    <a:pt x="0" y="28"/>
                  </a:lnTo>
                  <a:lnTo>
                    <a:pt x="4" y="65"/>
                  </a:lnTo>
                  <a:lnTo>
                    <a:pt x="16" y="102"/>
                  </a:lnTo>
                  <a:lnTo>
                    <a:pt x="38" y="139"/>
                  </a:lnTo>
                  <a:lnTo>
                    <a:pt x="74" y="172"/>
                  </a:lnTo>
                  <a:lnTo>
                    <a:pt x="117" y="202"/>
                  </a:lnTo>
                  <a:lnTo>
                    <a:pt x="161" y="223"/>
                  </a:lnTo>
                  <a:lnTo>
                    <a:pt x="197" y="237"/>
                  </a:lnTo>
                  <a:lnTo>
                    <a:pt x="239" y="251"/>
                  </a:lnTo>
                  <a:lnTo>
                    <a:pt x="278" y="260"/>
                  </a:lnTo>
                  <a:lnTo>
                    <a:pt x="317" y="266"/>
                  </a:lnTo>
                  <a:lnTo>
                    <a:pt x="354" y="270"/>
                  </a:lnTo>
                  <a:lnTo>
                    <a:pt x="402" y="275"/>
                  </a:lnTo>
                  <a:lnTo>
                    <a:pt x="447" y="273"/>
                  </a:lnTo>
                  <a:lnTo>
                    <a:pt x="490" y="270"/>
                  </a:lnTo>
                  <a:lnTo>
                    <a:pt x="541" y="265"/>
                  </a:lnTo>
                  <a:lnTo>
                    <a:pt x="579" y="255"/>
                  </a:lnTo>
                  <a:lnTo>
                    <a:pt x="620" y="244"/>
                  </a:lnTo>
                  <a:lnTo>
                    <a:pt x="659" y="230"/>
                  </a:lnTo>
                  <a:lnTo>
                    <a:pt x="686" y="219"/>
                  </a:lnTo>
                  <a:lnTo>
                    <a:pt x="715" y="201"/>
                  </a:lnTo>
                  <a:lnTo>
                    <a:pt x="737" y="186"/>
                  </a:lnTo>
                  <a:lnTo>
                    <a:pt x="762" y="166"/>
                  </a:lnTo>
                  <a:lnTo>
                    <a:pt x="785" y="147"/>
                  </a:lnTo>
                  <a:lnTo>
                    <a:pt x="800" y="125"/>
                  </a:lnTo>
                  <a:lnTo>
                    <a:pt x="814" y="100"/>
                  </a:lnTo>
                  <a:lnTo>
                    <a:pt x="824" y="73"/>
                  </a:lnTo>
                  <a:lnTo>
                    <a:pt x="829" y="40"/>
                  </a:lnTo>
                  <a:lnTo>
                    <a:pt x="827" y="1"/>
                  </a:lnTo>
                  <a:lnTo>
                    <a:pt x="4" y="0"/>
                  </a:lnTo>
                </a:path>
              </a:pathLst>
            </a:custGeom>
            <a:solidFill>
              <a:srgbClr val="0062AC"/>
            </a:solidFill>
            <a:ln w="3175" cap="flat" cmpd="sng" algn="ctr">
              <a:noFill/>
              <a:prstDash val="solid"/>
            </a:ln>
            <a:effectLst/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ker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TextBox 58"/>
          <p:cNvSpPr txBox="1">
            <a:spLocks noChangeArrowheads="1"/>
          </p:cNvSpPr>
          <p:nvPr/>
        </p:nvSpPr>
        <p:spPr bwMode="auto">
          <a:xfrm>
            <a:off x="2964425" y="1476351"/>
            <a:ext cx="1883135" cy="36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84" tIns="41442" rIns="82884" bIns="41442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28843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退出登录页面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8" name="TextBox 53"/>
          <p:cNvSpPr txBox="1">
            <a:spLocks noChangeArrowheads="1"/>
          </p:cNvSpPr>
          <p:nvPr/>
        </p:nvSpPr>
        <p:spPr bwMode="auto">
          <a:xfrm>
            <a:off x="9687304" y="2845449"/>
            <a:ext cx="1883135" cy="36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84" tIns="41442" rIns="82884" bIns="41442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828843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个人中心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70" y="2142882"/>
            <a:ext cx="2167628" cy="38224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981"/>
          <a:stretch/>
        </p:blipFill>
        <p:spPr>
          <a:xfrm>
            <a:off x="9885756" y="3685786"/>
            <a:ext cx="1691064" cy="16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fill="hold" nodeType="withEffect" p14:presetBounceEnd="3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81481E-6 L 1.25E-6 -0.06921 " pathEditMode="relative" rAng="0" ptsTypes="AA" p14:bounceEnd="35000">
                                          <p:cBhvr>
                                            <p:cTn id="21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4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42" presetClass="path" presetSubtype="0" fill="hold" nodeType="afterEffect" p14:presetBounceEnd="3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614E-6 3.7037E-6 L 1.38614E-6 0.06689 " pathEditMode="relative" rAng="0" ptsTypes="AA" p14:bounceEnd="35000">
                                          <p:cBhvr>
                                            <p:cTn id="28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5" grpId="1" animBg="1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" dur="1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81481E-6 L 1.25E-6 -0.06921 " pathEditMode="relative" rAng="0" ptsTypes="AA">
                                          <p:cBhvr>
                                            <p:cTn id="21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47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42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614E-6 3.7037E-6 L 1.38614E-6 0.06689 " pathEditMode="relative" rAng="0" ptsTypes="AA">
                                          <p:cBhvr>
                                            <p:cTn id="28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5" grpId="1" animBg="1"/>
          <p:bldP spid="37" grpId="0"/>
          <p:bldP spid="3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7" y="1707717"/>
            <a:ext cx="110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团队介绍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0708"/>
            <a:ext cx="1578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项目背景介绍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7" y="3223224"/>
            <a:ext cx="1578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项目成果展示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7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关键技术与难点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8287" y="473134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6784" y="1293419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598" y="3115502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76703" y="1618777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96540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-6.25E-7 1.85185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7" y="1707717"/>
            <a:ext cx="110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团队介绍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0708"/>
            <a:ext cx="1578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项目背景介绍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7" y="3223224"/>
            <a:ext cx="1578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项目成果展示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7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关键技术与难点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8287" y="473134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6784" y="1293419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598" y="3115502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76703" y="3857108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467831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-6.25E-7 1.85185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项目背景介绍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4131306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12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关键技术和难点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609601" y="2424155"/>
            <a:ext cx="3016705" cy="3007129"/>
          </a:xfrm>
          <a:prstGeom prst="ellipse">
            <a:avLst/>
          </a:prstGeom>
          <a:noFill/>
          <a:ln w="25400" cap="flat" cmpd="sng" algn="ctr">
            <a:solidFill>
              <a:srgbClr val="0062AC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9" name="等腰三角形 21"/>
          <p:cNvSpPr/>
          <p:nvPr/>
        </p:nvSpPr>
        <p:spPr bwMode="auto">
          <a:xfrm rot="5400000">
            <a:off x="4639387" y="2591764"/>
            <a:ext cx="2384572" cy="244716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rgbClr val="E8E8E6"/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75520" tIns="37760" rIns="75520" bIns="37760" anchor="ctr"/>
          <a:lstStyle/>
          <a:p>
            <a:pPr>
              <a:defRPr/>
            </a:pPr>
            <a:endParaRPr lang="zh-CN" altLang="en-US" sz="12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6414635" y="2424155"/>
            <a:ext cx="3018018" cy="3007129"/>
          </a:xfrm>
          <a:prstGeom prst="ellipse">
            <a:avLst/>
          </a:prstGeom>
          <a:noFill/>
          <a:ln w="25400" cap="flat" cmpd="sng" algn="ctr">
            <a:solidFill>
              <a:srgbClr val="0062AC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 bwMode="auto">
          <a:xfrm rot="16200000" flipH="1">
            <a:off x="7009005" y="2591764"/>
            <a:ext cx="2384572" cy="244716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rgbClr val="E8E8E6"/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75520" tIns="37760" rIns="75520" bIns="37760" anchor="ctr"/>
          <a:lstStyle/>
          <a:p>
            <a:pPr>
              <a:defRPr/>
            </a:pPr>
            <a:endParaRPr lang="zh-CN" altLang="en-US" sz="12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52085" y="2975069"/>
            <a:ext cx="1740709" cy="1735184"/>
            <a:chOff x="5014912" y="2584450"/>
            <a:chExt cx="2105025" cy="2105025"/>
          </a:xfrm>
        </p:grpSpPr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rgbClr val="0062AC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srgbClr val="4D4D4D"/>
                  </a:solidFill>
                  <a:latin typeface="Impact" pitchFamily="34" charset="0"/>
                  <a:ea typeface="微软雅黑" pitchFamily="34" charset="-122"/>
                </a:rPr>
                <a:t>关键技术</a:t>
              </a:r>
            </a:p>
          </p:txBody>
        </p:sp>
      </p:grp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4624040" y="2494819"/>
            <a:ext cx="820471" cy="817865"/>
          </a:xfrm>
          <a:prstGeom prst="ellipse">
            <a:avLst/>
          </a:prstGeom>
          <a:solidFill>
            <a:srgbClr val="0062AC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①</a:t>
            </a:r>
            <a:endParaRPr lang="zh-CN" altLang="en-US" sz="1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4256470" y="3426532"/>
            <a:ext cx="821783" cy="819174"/>
          </a:xfrm>
          <a:prstGeom prst="ellipse">
            <a:avLst/>
          </a:prstGeom>
          <a:solidFill>
            <a:srgbClr val="0062AC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②</a:t>
            </a:r>
            <a:endParaRPr lang="zh-CN" altLang="en-US" sz="1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4592535" y="4392267"/>
            <a:ext cx="821783" cy="819174"/>
          </a:xfrm>
          <a:prstGeom prst="ellipse">
            <a:avLst/>
          </a:prstGeom>
          <a:solidFill>
            <a:srgbClr val="0062AC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</a:rPr>
              <a:t>③</a:t>
            </a:r>
            <a:endParaRPr lang="zh-CN" altLang="en-US" sz="16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8639750" y="2507905"/>
            <a:ext cx="820470" cy="819174"/>
          </a:xfrm>
          <a:prstGeom prst="ellipse">
            <a:avLst/>
          </a:prstGeom>
          <a:solidFill>
            <a:srgbClr val="0062AC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④</a:t>
            </a:r>
            <a:endParaRPr lang="zh-CN" altLang="en-US" sz="160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9012572" y="3457938"/>
            <a:ext cx="821783" cy="819174"/>
          </a:xfrm>
          <a:prstGeom prst="ellipse">
            <a:avLst/>
          </a:prstGeom>
          <a:solidFill>
            <a:srgbClr val="0062AC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⑤</a:t>
            </a:r>
            <a:endParaRPr lang="zh-CN" altLang="en-US" sz="160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8680445" y="4397502"/>
            <a:ext cx="821783" cy="819174"/>
          </a:xfrm>
          <a:prstGeom prst="ellipse">
            <a:avLst/>
          </a:prstGeom>
          <a:solidFill>
            <a:srgbClr val="0062AC"/>
          </a:solidFill>
          <a:ln w="9525">
            <a:noFill/>
            <a:round/>
            <a:headEnd/>
            <a:tailEnd/>
          </a:ln>
          <a:effectLst/>
        </p:spPr>
        <p:txBody>
          <a:bodyPr lIns="75520" tIns="37760" rIns="75520" bIns="3776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⑥</a:t>
            </a:r>
            <a:endParaRPr lang="zh-CN" altLang="en-US" sz="160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5437947" y="3158272"/>
            <a:ext cx="472591" cy="221150"/>
          </a:xfrm>
          <a:prstGeom prst="line">
            <a:avLst/>
          </a:prstGeom>
          <a:noFill/>
          <a:ln w="28575" algn="ctr">
            <a:solidFill>
              <a:srgbClr val="0062AC"/>
            </a:solidFill>
            <a:round/>
            <a:headEnd type="none" w="med" len="med"/>
            <a:tailEnd type="arrow" w="med" len="med"/>
          </a:ln>
        </p:spPr>
      </p:cxnSp>
      <p:cxnSp>
        <p:nvCxnSpPr>
          <p:cNvPr id="33" name="直接连接符 32"/>
          <p:cNvCxnSpPr>
            <a:cxnSpLocks noChangeShapeType="1"/>
          </p:cNvCxnSpPr>
          <p:nvPr/>
        </p:nvCxnSpPr>
        <p:spPr bwMode="auto">
          <a:xfrm>
            <a:off x="5185898" y="3837427"/>
            <a:ext cx="488344" cy="0"/>
          </a:xfrm>
          <a:prstGeom prst="line">
            <a:avLst/>
          </a:prstGeom>
          <a:noFill/>
          <a:ln w="28575" algn="ctr">
            <a:solidFill>
              <a:srgbClr val="0062AC"/>
            </a:solidFill>
            <a:round/>
            <a:headEnd type="none" w="med" len="med"/>
            <a:tailEnd type="arrow" w="med" len="med"/>
          </a:ln>
        </p:spPr>
      </p:cxnSp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 flipV="1">
            <a:off x="5437947" y="4277111"/>
            <a:ext cx="488344" cy="257792"/>
          </a:xfrm>
          <a:prstGeom prst="line">
            <a:avLst/>
          </a:prstGeom>
          <a:noFill/>
          <a:ln w="28575" algn="ctr">
            <a:solidFill>
              <a:srgbClr val="0062AC"/>
            </a:solidFill>
            <a:round/>
            <a:headEnd type="none" w="med" len="med"/>
            <a:tailEnd type="arrow" w="med" len="med"/>
          </a:ln>
        </p:spPr>
      </p:cxn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 flipH="1">
            <a:off x="8209167" y="3158272"/>
            <a:ext cx="472591" cy="221150"/>
          </a:xfrm>
          <a:prstGeom prst="line">
            <a:avLst/>
          </a:prstGeom>
          <a:noFill/>
          <a:ln w="28575" algn="ctr">
            <a:solidFill>
              <a:srgbClr val="0062AC"/>
            </a:solidFill>
            <a:round/>
            <a:headEnd type="none" w="med" len="med"/>
            <a:tailEnd type="arrow" w="med" len="med"/>
          </a:ln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flipH="1">
            <a:off x="8437586" y="3834810"/>
            <a:ext cx="488344" cy="0"/>
          </a:xfrm>
          <a:prstGeom prst="line">
            <a:avLst/>
          </a:prstGeom>
          <a:noFill/>
          <a:ln w="28575" algn="ctr">
            <a:solidFill>
              <a:srgbClr val="0062AC"/>
            </a:solidFill>
            <a:round/>
            <a:headEnd type="none" w="med" len="med"/>
            <a:tailEnd type="arrow" w="med" len="med"/>
          </a:ln>
        </p:spPr>
      </p:cxn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flipH="1" flipV="1">
            <a:off x="8193414" y="4266643"/>
            <a:ext cx="488344" cy="257792"/>
          </a:xfrm>
          <a:prstGeom prst="line">
            <a:avLst/>
          </a:prstGeom>
          <a:noFill/>
          <a:ln w="28575" algn="ctr">
            <a:solidFill>
              <a:srgbClr val="0062AC"/>
            </a:solidFill>
            <a:round/>
            <a:headEnd type="none" w="med" len="med"/>
            <a:tailEnd type="arrow" w="med" len="med"/>
          </a:ln>
        </p:spPr>
      </p:cxnSp>
      <p:sp>
        <p:nvSpPr>
          <p:cNvPr id="38" name="TextBox 34"/>
          <p:cNvSpPr txBox="1"/>
          <p:nvPr/>
        </p:nvSpPr>
        <p:spPr>
          <a:xfrm>
            <a:off x="2849939" y="2523596"/>
            <a:ext cx="1774101" cy="356334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组件 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mint-</a:t>
            </a:r>
            <a:r>
              <a:rPr lang="en-US" altLang="zh-CN" sz="140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2528432" y="3556600"/>
            <a:ext cx="1719505" cy="356334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组件 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cube-</a:t>
            </a:r>
            <a:r>
              <a:rPr lang="en-US" altLang="zh-CN" sz="140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76647" y="4662709"/>
            <a:ext cx="1774101" cy="796455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实现前端的店铺地址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共享及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tabbar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跳转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35"/>
          <p:cNvSpPr txBox="1"/>
          <p:nvPr/>
        </p:nvSpPr>
        <p:spPr>
          <a:xfrm>
            <a:off x="9695203" y="2424155"/>
            <a:ext cx="1774101" cy="609096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数据库使用</a:t>
            </a:r>
            <a:r>
              <a:rPr lang="en-US" altLang="zh-CN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promise </a:t>
            </a: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实现多级查询</a:t>
            </a:r>
          </a:p>
        </p:txBody>
      </p:sp>
      <p:sp>
        <p:nvSpPr>
          <p:cNvPr id="42" name="TextBox 37"/>
          <p:cNvSpPr txBox="1"/>
          <p:nvPr/>
        </p:nvSpPr>
        <p:spPr>
          <a:xfrm>
            <a:off x="9998799" y="3537153"/>
            <a:ext cx="1774101" cy="316323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用户密码使用</a:t>
            </a:r>
            <a:r>
              <a:rPr lang="en-US" altLang="zh-CN" sz="120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md5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加密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9788258" y="4701799"/>
            <a:ext cx="1872519" cy="796455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uid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实现从登陆后，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每个用户有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自己的购物车和历史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项目背景介绍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96587" y="4131306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12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关键技术和难点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7417680" y="1342819"/>
            <a:ext cx="1079962" cy="1087790"/>
          </a:xfrm>
          <a:prstGeom prst="ellipse">
            <a:avLst/>
          </a:prstGeom>
          <a:solidFill>
            <a:srgbClr val="0062AC"/>
          </a:solidFill>
          <a:ln w="12700">
            <a:noFill/>
            <a:round/>
            <a:headEnd/>
            <a:tailEnd/>
          </a:ln>
        </p:spPr>
        <p:txBody>
          <a:bodyPr wrap="none" lIns="81235" tIns="40618" rIns="81235" bIns="40618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6234071" y="1886714"/>
            <a:ext cx="1477521" cy="1488231"/>
          </a:xfrm>
          <a:prstGeom prst="ellipse">
            <a:avLst/>
          </a:prstGeom>
          <a:solidFill>
            <a:srgbClr val="0F8FEF"/>
          </a:solidFill>
          <a:ln w="12700">
            <a:noFill/>
            <a:round/>
            <a:headEnd/>
            <a:tailEnd/>
          </a:ln>
          <a:effectLst/>
        </p:spPr>
        <p:txBody>
          <a:bodyPr wrap="none" lIns="81235" tIns="40618" rIns="81235" bIns="40618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4763744" y="2587583"/>
            <a:ext cx="1821019" cy="1834458"/>
          </a:xfrm>
          <a:prstGeom prst="ellipse">
            <a:avLst/>
          </a:prstGeom>
          <a:solidFill>
            <a:srgbClr val="0F8FEF"/>
          </a:solidFill>
          <a:ln w="12700">
            <a:noFill/>
            <a:round/>
            <a:headEnd/>
            <a:tailEnd/>
          </a:ln>
          <a:effectLst/>
        </p:spPr>
        <p:txBody>
          <a:bodyPr wrap="none" lIns="81235" tIns="40618" rIns="81235" bIns="40618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3025384" y="3484695"/>
            <a:ext cx="2235102" cy="2251599"/>
          </a:xfrm>
          <a:prstGeom prst="ellipse">
            <a:avLst/>
          </a:prstGeom>
          <a:solidFill>
            <a:srgbClr val="0F8FEF"/>
          </a:solidFill>
          <a:ln w="12700">
            <a:noFill/>
            <a:round/>
            <a:headEnd/>
            <a:tailEnd/>
          </a:ln>
          <a:effectLst/>
        </p:spPr>
        <p:txBody>
          <a:bodyPr wrap="none" lIns="81235" tIns="40618" rIns="81235" bIns="40618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3217951" y="5242239"/>
            <a:ext cx="1849969" cy="494055"/>
          </a:xfrm>
          <a:custGeom>
            <a:avLst/>
            <a:gdLst/>
            <a:ahLst/>
            <a:cxnLst/>
            <a:rect l="l" t="t" r="r" b="b"/>
            <a:pathLst>
              <a:path w="2087877" h="553506">
                <a:moveTo>
                  <a:pt x="0" y="0"/>
                </a:moveTo>
                <a:lnTo>
                  <a:pt x="2087877" y="0"/>
                </a:lnTo>
                <a:cubicBezTo>
                  <a:pt x="1861113" y="334090"/>
                  <a:pt x="1478149" y="553506"/>
                  <a:pt x="1043938" y="553506"/>
                </a:cubicBezTo>
                <a:cubicBezTo>
                  <a:pt x="609727" y="553506"/>
                  <a:pt x="226764" y="334090"/>
                  <a:pt x="0" y="0"/>
                </a:cubicBezTo>
                <a:close/>
              </a:path>
            </a:pathLst>
          </a:custGeom>
          <a:solidFill>
            <a:srgbClr val="0062AC"/>
          </a:solidFill>
          <a:ln w="12700">
            <a:noFill/>
            <a:round/>
            <a:headEnd/>
            <a:tailEnd/>
          </a:ln>
        </p:spPr>
        <p:txBody>
          <a:bodyPr wrap="none" lIns="81235" tIns="40618" rIns="81235" bIns="40618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49" name="TextBox 31"/>
          <p:cNvSpPr txBox="1"/>
          <p:nvPr/>
        </p:nvSpPr>
        <p:spPr>
          <a:xfrm>
            <a:off x="3419705" y="4366267"/>
            <a:ext cx="1631816" cy="574472"/>
          </a:xfrm>
          <a:prstGeom prst="rect">
            <a:avLst/>
          </a:prstGeom>
          <a:noFill/>
        </p:spPr>
        <p:txBody>
          <a:bodyPr wrap="square" lIns="81235" tIns="40618" rIns="81235" bIns="40618" rtlCol="0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库不能引入自定义组件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142934" y="4962464"/>
            <a:ext cx="4614039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38"/>
          <p:cNvSpPr txBox="1"/>
          <p:nvPr/>
        </p:nvSpPr>
        <p:spPr>
          <a:xfrm>
            <a:off x="8788536" y="4362983"/>
            <a:ext cx="3165061" cy="1202336"/>
          </a:xfrm>
          <a:prstGeom prst="rect">
            <a:avLst/>
          </a:prstGeom>
          <a:noFill/>
        </p:spPr>
        <p:txBody>
          <a:bodyPr wrap="square" lIns="81235" tIns="40618" rIns="81235" bIns="406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cube-scroll-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组件内部不能引入自己的自定义组件，没有实现点餐页商品数量的加减功能，没有实现前端的购物车与点餐页的联动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763743" y="3504812"/>
            <a:ext cx="1821019" cy="932629"/>
          </a:xfrm>
          <a:custGeom>
            <a:avLst/>
            <a:gdLst/>
            <a:ahLst/>
            <a:cxnLst/>
            <a:rect l="l" t="t" r="r" b="b"/>
            <a:pathLst>
              <a:path w="2055204" h="1044854">
                <a:moveTo>
                  <a:pt x="871" y="0"/>
                </a:moveTo>
                <a:lnTo>
                  <a:pt x="2054333" y="0"/>
                </a:lnTo>
                <a:cubicBezTo>
                  <a:pt x="2055157" y="5732"/>
                  <a:pt x="2055204" y="11487"/>
                  <a:pt x="2055204" y="17253"/>
                </a:cubicBezTo>
                <a:cubicBezTo>
                  <a:pt x="2055204" y="584781"/>
                  <a:pt x="1595131" y="1044854"/>
                  <a:pt x="1027602" y="1044854"/>
                </a:cubicBezTo>
                <a:cubicBezTo>
                  <a:pt x="460073" y="1044854"/>
                  <a:pt x="0" y="584781"/>
                  <a:pt x="0" y="17253"/>
                </a:cubicBezTo>
                <a:close/>
              </a:path>
            </a:pathLst>
          </a:custGeom>
          <a:solidFill>
            <a:srgbClr val="0062AC"/>
          </a:solidFill>
          <a:ln w="12700">
            <a:noFill/>
            <a:round/>
            <a:headEnd/>
            <a:tailEnd/>
          </a:ln>
        </p:spPr>
        <p:txBody>
          <a:bodyPr wrap="none" lIns="81235" tIns="40618" rIns="81235" bIns="40618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4906637" y="3136769"/>
            <a:ext cx="1693072" cy="574472"/>
          </a:xfrm>
          <a:prstGeom prst="rect">
            <a:avLst/>
          </a:prstGeom>
          <a:noFill/>
        </p:spPr>
        <p:txBody>
          <a:bodyPr wrap="square" lIns="81235" tIns="40618" rIns="81235" bIns="40618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无法从后台获取多级嵌套式数据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5665501" y="3804070"/>
            <a:ext cx="2983824" cy="10912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TextBox 39"/>
          <p:cNvSpPr txBox="1"/>
          <p:nvPr/>
        </p:nvSpPr>
        <p:spPr>
          <a:xfrm>
            <a:off x="8756971" y="3353852"/>
            <a:ext cx="3070310" cy="922259"/>
          </a:xfrm>
          <a:prstGeom prst="rect">
            <a:avLst/>
          </a:prstGeom>
          <a:noFill/>
        </p:spPr>
        <p:txBody>
          <a:bodyPr wrap="square" lIns="81235" tIns="40618" rIns="81235" bIns="406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cube-scroll-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数据格式为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的多级嵌套格式，没有从后台数据库获取数据，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数据直接放在前台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6234071" y="2353107"/>
            <a:ext cx="1477521" cy="1043843"/>
          </a:xfrm>
          <a:custGeom>
            <a:avLst/>
            <a:gdLst/>
            <a:ahLst/>
            <a:cxnLst/>
            <a:rect l="l" t="t" r="r" b="b"/>
            <a:pathLst>
              <a:path w="1667532" h="1169451">
                <a:moveTo>
                  <a:pt x="71654" y="0"/>
                </a:moveTo>
                <a:lnTo>
                  <a:pt x="1595878" y="0"/>
                </a:lnTo>
                <a:cubicBezTo>
                  <a:pt x="1642324" y="102389"/>
                  <a:pt x="1667532" y="216148"/>
                  <a:pt x="1667532" y="335794"/>
                </a:cubicBezTo>
                <a:cubicBezTo>
                  <a:pt x="1667532" y="796210"/>
                  <a:pt x="1294242" y="1169451"/>
                  <a:pt x="833766" y="1169451"/>
                </a:cubicBezTo>
                <a:cubicBezTo>
                  <a:pt x="373290" y="1169451"/>
                  <a:pt x="0" y="796210"/>
                  <a:pt x="0" y="335794"/>
                </a:cubicBezTo>
                <a:cubicBezTo>
                  <a:pt x="0" y="216148"/>
                  <a:pt x="25208" y="102389"/>
                  <a:pt x="71654" y="0"/>
                </a:cubicBezTo>
                <a:close/>
              </a:path>
            </a:pathLst>
          </a:custGeom>
          <a:solidFill>
            <a:srgbClr val="0062AC"/>
          </a:solidFill>
          <a:ln w="12700">
            <a:noFill/>
            <a:round/>
            <a:headEnd/>
            <a:tailEnd/>
          </a:ln>
        </p:spPr>
        <p:txBody>
          <a:bodyPr wrap="none" lIns="81235" tIns="40618" rIns="81235" bIns="40618" anchor="ctr"/>
          <a:lstStyle/>
          <a:p>
            <a:endParaRPr lang="ko-KR" altLang="en-US">
              <a:solidFill>
                <a:srgbClr val="000000"/>
              </a:solidFill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57" name="TextBox 33"/>
          <p:cNvSpPr txBox="1"/>
          <p:nvPr/>
        </p:nvSpPr>
        <p:spPr>
          <a:xfrm>
            <a:off x="6292565" y="2423629"/>
            <a:ext cx="1395163" cy="328251"/>
          </a:xfrm>
          <a:prstGeom prst="rect">
            <a:avLst/>
          </a:prstGeom>
          <a:noFill/>
        </p:spPr>
        <p:txBody>
          <a:bodyPr wrap="none" lIns="81235" tIns="40618" rIns="81235" bIns="40618" rtlCol="0" anchor="ctr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事件绑定无效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97774" y="2863300"/>
            <a:ext cx="1651551" cy="1172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TextBox 40"/>
          <p:cNvSpPr txBox="1"/>
          <p:nvPr/>
        </p:nvSpPr>
        <p:spPr>
          <a:xfrm>
            <a:off x="8756972" y="2444474"/>
            <a:ext cx="3165061" cy="922259"/>
          </a:xfrm>
          <a:prstGeom prst="rect">
            <a:avLst/>
          </a:prstGeom>
          <a:noFill/>
        </p:spPr>
        <p:txBody>
          <a:bodyPr wrap="square" lIns="81235" tIns="40618" rIns="81235" bIns="406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mintui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field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blur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focus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blur.native.capture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=""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即可实现。</a:t>
            </a:r>
          </a:p>
        </p:txBody>
      </p:sp>
      <p:sp>
        <p:nvSpPr>
          <p:cNvPr id="60" name="TextBox 42"/>
          <p:cNvSpPr txBox="1"/>
          <p:nvPr/>
        </p:nvSpPr>
        <p:spPr>
          <a:xfrm>
            <a:off x="7516560" y="1628997"/>
            <a:ext cx="984794" cy="328251"/>
          </a:xfrm>
          <a:prstGeom prst="rect">
            <a:avLst/>
          </a:prstGeom>
          <a:noFill/>
        </p:spPr>
        <p:txBody>
          <a:bodyPr wrap="none" lIns="81235" tIns="40618" rIns="81235" bIns="40618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8022818" y="2034688"/>
            <a:ext cx="679772" cy="1731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41"/>
          <p:cNvSpPr txBox="1"/>
          <p:nvPr/>
        </p:nvSpPr>
        <p:spPr>
          <a:xfrm>
            <a:off x="8756973" y="1551832"/>
            <a:ext cx="2812260" cy="922259"/>
          </a:xfrm>
          <a:prstGeom prst="rect">
            <a:avLst/>
          </a:prstGeom>
          <a:noFill/>
        </p:spPr>
        <p:txBody>
          <a:bodyPr wrap="square" lIns="81235" tIns="40618" rIns="81235" bIns="406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Cube-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scoped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后修改组件样式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无效使用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&gt;&gt;&gt;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/deep/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6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 p14:presetBounceEnd="4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 p14:presetBounceEnd="4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4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/>
          <p:bldP spid="51" grpId="0"/>
          <p:bldP spid="52" grpId="0" animBg="1"/>
          <p:bldP spid="53" grpId="0"/>
          <p:bldP spid="55" grpId="0"/>
          <p:bldP spid="56" grpId="0" animBg="1"/>
          <p:bldP spid="57" grpId="0"/>
          <p:bldP spid="59" grpId="0"/>
          <p:bldP spid="60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/>
          <p:bldP spid="51" grpId="0"/>
          <p:bldP spid="52" grpId="0" animBg="1"/>
          <p:bldP spid="53" grpId="0"/>
          <p:bldP spid="55" grpId="0"/>
          <p:bldP spid="56" grpId="0" animBg="1"/>
          <p:bldP spid="57" grpId="0"/>
          <p:bldP spid="59" grpId="0"/>
          <p:bldP spid="60" grpId="0"/>
          <p:bldP spid="6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7" y="1707717"/>
            <a:ext cx="110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团队介绍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0708"/>
            <a:ext cx="1578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项目背景介绍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7" y="3223224"/>
            <a:ext cx="1578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项目成果展示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7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关键技术与难点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8287" y="473134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6784" y="1293419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598" y="3115502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959830" y="4602716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736114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-6.25E-7 1.85185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项目背景介绍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87737" y="5005613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227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项目总结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3944" y="2359827"/>
            <a:ext cx="3060927" cy="3580223"/>
          </a:xfrm>
          <a:prstGeom prst="rect">
            <a:avLst/>
          </a:prstGeom>
          <a:solidFill>
            <a:srgbClr val="FFFFFF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413944" y="2034179"/>
            <a:ext cx="3060927" cy="651295"/>
          </a:xfrm>
          <a:prstGeom prst="homePlate">
            <a:avLst>
              <a:gd name="adj" fmla="val 63872"/>
            </a:avLst>
          </a:prstGeom>
          <a:solidFill>
            <a:srgbClr val="407434"/>
          </a:solidFill>
          <a:ln w="9525">
            <a:noFill/>
            <a:miter lim="800000"/>
            <a:headEnd/>
            <a:tailEnd/>
          </a:ln>
        </p:spPr>
        <p:txBody>
          <a:bodyPr wrap="none" lIns="75520" tIns="37760" rIns="75520" bIns="3776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收获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46227" y="2359827"/>
            <a:ext cx="3060927" cy="3580223"/>
          </a:xfrm>
          <a:prstGeom prst="rect">
            <a:avLst/>
          </a:prstGeom>
          <a:solidFill>
            <a:srgbClr val="FFFFFF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flipH="1">
            <a:off x="7046227" y="2034179"/>
            <a:ext cx="3060927" cy="651295"/>
          </a:xfrm>
          <a:prstGeom prst="homePlate">
            <a:avLst>
              <a:gd name="adj" fmla="val 63872"/>
            </a:avLst>
          </a:prstGeom>
          <a:solidFill>
            <a:srgbClr val="0062AC"/>
          </a:solidFill>
          <a:ln w="9525">
            <a:noFill/>
            <a:miter lim="800000"/>
            <a:headEnd/>
            <a:tailEnd/>
          </a:ln>
        </p:spPr>
        <p:txBody>
          <a:bodyPr wrap="none" lIns="75520" tIns="37760" rIns="75520" bIns="37760" anchor="ctr"/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3473489" y="3045874"/>
            <a:ext cx="2941836" cy="1756718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mint-</a:t>
            </a:r>
            <a:r>
              <a:rPr lang="en-US" altLang="zh-CN" sz="140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cube-</a:t>
            </a:r>
            <a:r>
              <a:rPr lang="en-US" altLang="zh-CN" sz="140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等组件库中组件</a:t>
            </a: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，掌握了</a:t>
            </a:r>
            <a:r>
              <a:rPr lang="en-US" altLang="zh-CN" sz="140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VueX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全局传参的用法，对</a:t>
            </a: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数据库和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知识理解更近一步，对</a:t>
            </a:r>
            <a:r>
              <a:rPr lang="en-US" altLang="zh-CN" sz="1400" dirty="0" err="1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的脚手架使用更加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熟练。最重要的是让我们了解到团队合作的力量和重要性。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30"/>
          <p:cNvSpPr txBox="1"/>
          <p:nvPr/>
        </p:nvSpPr>
        <p:spPr>
          <a:xfrm>
            <a:off x="7165318" y="3045874"/>
            <a:ext cx="2941836" cy="1636685"/>
          </a:xfrm>
          <a:prstGeom prst="rect">
            <a:avLst/>
          </a:prstGeom>
          <a:noFill/>
        </p:spPr>
        <p:txBody>
          <a:bodyPr wrap="square" lIns="75520" tIns="37760" rIns="75520" bIns="3776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我们的海底捞点餐项目还有很多功能没有实现，也遇到了很多问题甚至到现在还没有完全解决，这让我们深刻意识到理论与实践相结合的重要性。后期我们团队会继续完善我们暂时没有完成的功能，期待更完美的呈现。</a:t>
            </a:r>
            <a:endParaRPr lang="zh-CN" altLang="en-US" sz="13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5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3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19" grpId="0"/>
      <p:bldP spid="19" grpId="1"/>
      <p:bldP spid="20" grpId="0"/>
      <p:bldP spid="2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319740" y="1067408"/>
            <a:ext cx="3552519" cy="143634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600" b="1" dirty="0">
              <a:solidFill>
                <a:srgbClr val="006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8221" y="2815570"/>
            <a:ext cx="4958670" cy="1200321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项目：海底捞点餐</a:t>
            </a:r>
            <a:endParaRPr lang="en-US" altLang="zh-CN" sz="1600" kern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团队：光宗耀组</a:t>
            </a:r>
            <a:endParaRPr lang="en-US" altLang="zh-CN" sz="1600" kern="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组员：梁晨阳</a:t>
            </a:r>
            <a:r>
              <a:rPr lang="en-US" altLang="zh-CN" sz="16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16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、张延、陈亚宁、蒙戈</a:t>
            </a:r>
            <a:endParaRPr lang="zh-CN" altLang="en-US" sz="16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8558" y="4664426"/>
            <a:ext cx="3048396" cy="49961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"/>
            <a:ext cx="12192000" cy="1124744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" y="5733256"/>
            <a:ext cx="12192000" cy="1124744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3454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2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6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700" y="1259323"/>
            <a:ext cx="240657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48840" y="1474839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227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团队介绍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2981171" y="2481553"/>
            <a:ext cx="2605668" cy="562817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主要负责登录、注册、我的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个人中心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页面以及底部按钮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22"/>
          <p:cNvSpPr txBox="1"/>
          <p:nvPr/>
        </p:nvSpPr>
        <p:spPr>
          <a:xfrm>
            <a:off x="3055302" y="4022157"/>
            <a:ext cx="2605668" cy="562817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主要负责首页、热兑商品页、热兑商品详情页以及地址选择页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22"/>
          <p:cNvSpPr txBox="1"/>
          <p:nvPr/>
        </p:nvSpPr>
        <p:spPr>
          <a:xfrm>
            <a:off x="8412045" y="4043559"/>
            <a:ext cx="1297988" cy="322751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不知道去哪里了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8273816" y="2490066"/>
            <a:ext cx="3134445" cy="322751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主要负责点餐页、支付页、历史订单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23"/>
          <p:cNvSpPr txBox="1"/>
          <p:nvPr/>
        </p:nvSpPr>
        <p:spPr>
          <a:xfrm>
            <a:off x="4025900" y="2075946"/>
            <a:ext cx="1560939" cy="246221"/>
          </a:xfrm>
          <a:prstGeom prst="rect">
            <a:avLst/>
          </a:prstGeom>
          <a:noFill/>
        </p:spPr>
        <p:txBody>
          <a:bodyPr wrap="square" lIns="81887" tIns="0" rIns="81887" bIns="0" rtlCol="0" anchor="t">
            <a:spAutoFit/>
          </a:bodyPr>
          <a:lstStyle/>
          <a:p>
            <a:r>
              <a:rPr lang="zh-CN" altLang="en-US" sz="2400" baseline="-3000" dirty="0" smtClean="0">
                <a:latin typeface="微软雅黑" pitchFamily="34" charset="-122"/>
                <a:ea typeface="微软雅黑" pitchFamily="34" charset="-122"/>
              </a:rPr>
              <a:t>   梁晨阳</a:t>
            </a:r>
            <a:r>
              <a:rPr lang="en-US" altLang="zh-CN" sz="2400" baseline="-3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aseline="-3000" dirty="0" smtClean="0"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en-US" altLang="zh-CN" sz="2400" baseline="-3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aseline="-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8294109" y="2108445"/>
            <a:ext cx="1593128" cy="246221"/>
          </a:xfrm>
          <a:prstGeom prst="rect">
            <a:avLst/>
          </a:prstGeom>
          <a:noFill/>
        </p:spPr>
        <p:txBody>
          <a:bodyPr wrap="square" lIns="81887" tIns="0" rIns="81887" bIns="0" rtlCol="0" anchor="t">
            <a:spAutoFit/>
          </a:bodyPr>
          <a:lstStyle/>
          <a:p>
            <a:r>
              <a:rPr lang="zh-CN" altLang="en-US" sz="2400" baseline="-3000" dirty="0" smtClean="0">
                <a:latin typeface="微软雅黑" pitchFamily="34" charset="-122"/>
                <a:ea typeface="微软雅黑" pitchFamily="34" charset="-122"/>
              </a:rPr>
              <a:t>张延</a:t>
            </a:r>
            <a:endParaRPr lang="zh-CN" altLang="en-US" sz="2400" baseline="-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4824007" y="3688396"/>
            <a:ext cx="1593128" cy="246221"/>
          </a:xfrm>
          <a:prstGeom prst="rect">
            <a:avLst/>
          </a:prstGeom>
          <a:noFill/>
        </p:spPr>
        <p:txBody>
          <a:bodyPr wrap="square" lIns="81887" tIns="0" rIns="81887" bIns="0" rtlCol="0" anchor="t">
            <a:spAutoFit/>
          </a:bodyPr>
          <a:lstStyle/>
          <a:p>
            <a:r>
              <a:rPr lang="zh-CN" altLang="en-US" sz="2400" baseline="-3000" dirty="0" smtClean="0">
                <a:latin typeface="微软雅黑" pitchFamily="34" charset="-122"/>
                <a:ea typeface="微软雅黑" pitchFamily="34" charset="-122"/>
              </a:rPr>
              <a:t>陈亚宁</a:t>
            </a:r>
            <a:endParaRPr lang="zh-CN" altLang="en-US" sz="2400" baseline="-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8412045" y="3710433"/>
            <a:ext cx="1593128" cy="246221"/>
          </a:xfrm>
          <a:prstGeom prst="rect">
            <a:avLst/>
          </a:prstGeom>
          <a:noFill/>
        </p:spPr>
        <p:txBody>
          <a:bodyPr wrap="square" lIns="81887" tIns="0" rIns="81887" bIns="0" rtlCol="0" anchor="t">
            <a:spAutoFit/>
          </a:bodyPr>
          <a:lstStyle/>
          <a:p>
            <a:r>
              <a:rPr lang="zh-CN" altLang="en-US" sz="2400" baseline="-3000" dirty="0" smtClean="0">
                <a:latin typeface="微软雅黑" pitchFamily="34" charset="-122"/>
                <a:ea typeface="微软雅黑" pitchFamily="34" charset="-122"/>
              </a:rPr>
              <a:t>蒙戈</a:t>
            </a:r>
            <a:endParaRPr lang="zh-CN" altLang="en-US" sz="2400" baseline="-3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315" y="2075947"/>
            <a:ext cx="1374031" cy="137403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85" y="2092353"/>
            <a:ext cx="1374031" cy="1374031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86" y="3667039"/>
            <a:ext cx="1374031" cy="13740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09" y="3609029"/>
            <a:ext cx="1442439" cy="1514561"/>
          </a:xfrm>
          <a:prstGeom prst="rect">
            <a:avLst/>
          </a:prstGeom>
        </p:spPr>
      </p:pic>
      <p:sp>
        <p:nvSpPr>
          <p:cNvPr id="5" name="AutoShape 2" descr="http://img3.imgtn.bdimg.com/it/u=1709501496,3990154369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74" y="3489661"/>
            <a:ext cx="1189467" cy="11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7" y="1707717"/>
            <a:ext cx="110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团队介绍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0708"/>
            <a:ext cx="1578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项目背景介绍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7" y="3223224"/>
            <a:ext cx="1578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项目成果展示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7" y="3985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关键技术与难点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0062A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8287" y="473134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项目总结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6784" y="1293419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598" y="3115502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908599" y="2332076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953863"/>
      </p:ext>
    </p:extLst>
  </p:cSld>
  <p:clrMapOvr>
    <a:masterClrMapping/>
  </p:clrMapOvr>
  <p:transition spd="slow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-6.25E-7 1.85185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7" grpId="1" animBg="1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66540" y="2358827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227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项目概述</a:t>
            </a:r>
            <a:endParaRPr lang="zh-CN" altLang="en-US" sz="3200" b="1" dirty="0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84319" y="3537155"/>
            <a:ext cx="2211427" cy="2096674"/>
            <a:chOff x="3065829" y="2668267"/>
            <a:chExt cx="1872107" cy="1761728"/>
          </a:xfrm>
        </p:grpSpPr>
        <p:sp>
          <p:nvSpPr>
            <p:cNvPr id="12" name="椭圆 11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463987" y="2761135"/>
              <a:ext cx="119507" cy="119507"/>
            </a:xfrm>
            <a:prstGeom prst="ellipse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60687" y="2761135"/>
              <a:ext cx="119507" cy="119507"/>
            </a:xfrm>
            <a:prstGeom prst="ellipse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6637147" y="4028452"/>
            <a:ext cx="1105773" cy="1114080"/>
            <a:chOff x="3254772" y="2872916"/>
            <a:chExt cx="936104" cy="936104"/>
          </a:xfrm>
        </p:grpSpPr>
        <p:sp>
          <p:nvSpPr>
            <p:cNvPr id="33" name="椭圆 32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353075" y="3176765"/>
              <a:ext cx="764284" cy="297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7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海底捞</a:t>
              </a:r>
              <a:r>
                <a:rPr lang="en-US" altLang="zh-CN" sz="17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8653" y="1737220"/>
            <a:ext cx="8460430" cy="1426336"/>
            <a:chOff x="2954339" y="1279908"/>
            <a:chExt cx="7162269" cy="1198477"/>
          </a:xfrm>
        </p:grpSpPr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78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海底捞是一家成立二十多年，以服务著称的直营餐饮品牌。作为餐饮行业的先行者，它致力于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提供优质的就餐体验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。而我们团队做的项目就是海底捞点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餐，为了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提供给消费者更</a:t>
              </a:r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便捷的点餐体验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，实现的主要功能就是移动端点餐。</a:t>
              </a:r>
              <a:endParaRPr lang="en-US" altLang="zh-CN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63100" y="1279908"/>
              <a:ext cx="1459089" cy="3361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项目背景介绍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58433" y="4395749"/>
            <a:ext cx="73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19344" y="5703768"/>
            <a:ext cx="7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57671" y="5581199"/>
            <a:ext cx="73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点餐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409467" y="4429424"/>
            <a:ext cx="7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付款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983636" y="3280201"/>
            <a:ext cx="7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评价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063236" y="3112561"/>
            <a:ext cx="7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</a:t>
            </a:r>
          </a:p>
        </p:txBody>
      </p:sp>
    </p:spTree>
    <p:extLst>
      <p:ext uri="{BB962C8B-B14F-4D97-AF65-F5344CB8AC3E}">
        <p14:creationId xmlns:p14="http://schemas.microsoft.com/office/powerpoint/2010/main" val="386519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66540" y="2358827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17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研究方法与思路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29" y="1854022"/>
            <a:ext cx="4586515" cy="41106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94" y="1854022"/>
            <a:ext cx="4227706" cy="35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66540" y="2358827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17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研究方法与思路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33" y="1894573"/>
            <a:ext cx="4202461" cy="3151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7" r="17077"/>
          <a:stretch/>
        </p:blipFill>
        <p:spPr>
          <a:xfrm>
            <a:off x="8656946" y="1891401"/>
            <a:ext cx="2345834" cy="32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66540" y="2358827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5" y="368710"/>
            <a:ext cx="317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研究方法与思路</a:t>
            </a:r>
            <a:endParaRPr lang="zh-CN" altLang="en-US" sz="3200" b="1" dirty="0">
              <a:latin typeface="+mj-ea"/>
              <a:ea typeface="+mj-ea"/>
            </a:endParaRPr>
          </a:p>
        </p:txBody>
      </p:sp>
      <p:grpSp>
        <p:nvGrpSpPr>
          <p:cNvPr id="42" name="Group 205"/>
          <p:cNvGrpSpPr>
            <a:grpSpLocks/>
          </p:cNvGrpSpPr>
          <p:nvPr/>
        </p:nvGrpSpPr>
        <p:grpSpPr bwMode="auto">
          <a:xfrm>
            <a:off x="2889736" y="2344405"/>
            <a:ext cx="3729841" cy="3424282"/>
            <a:chOff x="815" y="894"/>
            <a:chExt cx="1989" cy="1813"/>
          </a:xfrm>
        </p:grpSpPr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1505" y="1855"/>
              <a:ext cx="617" cy="852"/>
            </a:xfrm>
            <a:prstGeom prst="rect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/>
            <a:lstStyle/>
            <a:p>
              <a:pPr eaLnBrk="1" fontAlgn="base" hangingPunct="1">
                <a:lnSpc>
                  <a:spcPct val="120000"/>
                </a:lnSpc>
                <a:buClrTx/>
                <a:buSzTx/>
                <a:defRPr/>
              </a:pPr>
              <a:endParaRPr lang="en-US" sz="1400" kern="0" dirty="0">
                <a:solidFill>
                  <a:srgbClr val="4D4D4D"/>
                </a:solidFill>
              </a:endParaRPr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815" y="967"/>
              <a:ext cx="1989" cy="1638"/>
            </a:xfrm>
            <a:custGeom>
              <a:avLst/>
              <a:gdLst>
                <a:gd name="T0" fmla="*/ 0 w 1291"/>
                <a:gd name="T1" fmla="*/ 0 h 951"/>
                <a:gd name="T2" fmla="*/ 446 w 1291"/>
                <a:gd name="T3" fmla="*/ 947 h 951"/>
                <a:gd name="T4" fmla="*/ 844 w 1291"/>
                <a:gd name="T5" fmla="*/ 950 h 951"/>
                <a:gd name="T6" fmla="*/ 1290 w 1291"/>
                <a:gd name="T7" fmla="*/ 3 h 951"/>
                <a:gd name="T8" fmla="*/ 0 w 1291"/>
                <a:gd name="T9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1" h="951">
                  <a:moveTo>
                    <a:pt x="0" y="0"/>
                  </a:moveTo>
                  <a:lnTo>
                    <a:pt x="446" y="947"/>
                  </a:lnTo>
                  <a:lnTo>
                    <a:pt x="844" y="950"/>
                  </a:lnTo>
                  <a:lnTo>
                    <a:pt x="1290" y="3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400" kern="0" dirty="0">
                <a:solidFill>
                  <a:srgbClr val="4D4D4D"/>
                </a:solidFill>
              </a:endParaRP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827" y="894"/>
              <a:ext cx="1977" cy="142"/>
            </a:xfrm>
            <a:prstGeom prst="ellips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400" kern="0" dirty="0">
                <a:solidFill>
                  <a:srgbClr val="4D4D4D"/>
                </a:solidFill>
              </a:endParaRPr>
            </a:p>
          </p:txBody>
        </p:sp>
        <p:sp>
          <p:nvSpPr>
            <p:cNvPr id="46" name="Oval 22"/>
            <p:cNvSpPr>
              <a:spLocks noChangeArrowheads="1"/>
            </p:cNvSpPr>
            <p:nvPr/>
          </p:nvSpPr>
          <p:spPr bwMode="auto">
            <a:xfrm>
              <a:off x="1062" y="1431"/>
              <a:ext cx="1504" cy="195"/>
            </a:xfrm>
            <a:prstGeom prst="ellips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400" kern="0" dirty="0">
                <a:solidFill>
                  <a:srgbClr val="4D4D4D"/>
                </a:solidFill>
              </a:endParaRPr>
            </a:p>
          </p:txBody>
        </p:sp>
        <p:sp>
          <p:nvSpPr>
            <p:cNvPr id="47" name="Oval 23"/>
            <p:cNvSpPr>
              <a:spLocks noChangeArrowheads="1"/>
            </p:cNvSpPr>
            <p:nvPr/>
          </p:nvSpPr>
          <p:spPr bwMode="auto">
            <a:xfrm>
              <a:off x="1282" y="1986"/>
              <a:ext cx="1044" cy="196"/>
            </a:xfrm>
            <a:prstGeom prst="ellipse">
              <a:avLst/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400" kern="0" dirty="0">
                <a:solidFill>
                  <a:srgbClr val="4D4D4D"/>
                </a:solidFill>
              </a:endParaRPr>
            </a:p>
          </p:txBody>
        </p:sp>
      </p:grpSp>
      <p:sp>
        <p:nvSpPr>
          <p:cNvPr id="48" name="AutoShape 21"/>
          <p:cNvSpPr>
            <a:spLocks noChangeArrowheads="1"/>
          </p:cNvSpPr>
          <p:nvPr/>
        </p:nvSpPr>
        <p:spPr bwMode="auto">
          <a:xfrm rot="16200000" flipH="1">
            <a:off x="3220746" y="1926173"/>
            <a:ext cx="515626" cy="558820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999874" y="1904329"/>
            <a:ext cx="268158" cy="640282"/>
          </a:xfrm>
          <a:prstGeom prst="rect">
            <a:avLst/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0" name="AutoShape 24"/>
          <p:cNvSpPr>
            <a:spLocks noChangeArrowheads="1"/>
          </p:cNvSpPr>
          <p:nvPr/>
        </p:nvSpPr>
        <p:spPr bwMode="auto">
          <a:xfrm rot="16200000" flipH="1">
            <a:off x="3974342" y="2495703"/>
            <a:ext cx="322975" cy="579447"/>
          </a:xfrm>
          <a:prstGeom prst="rightArrow">
            <a:avLst>
              <a:gd name="adj1" fmla="val 50000"/>
              <a:gd name="adj2" fmla="val 62505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4652456" y="1904329"/>
            <a:ext cx="270034" cy="640282"/>
          </a:xfrm>
          <a:prstGeom prst="rect">
            <a:avLst/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2" name="AutoShape 29"/>
          <p:cNvSpPr>
            <a:spLocks noChangeArrowheads="1"/>
          </p:cNvSpPr>
          <p:nvPr/>
        </p:nvSpPr>
        <p:spPr bwMode="auto">
          <a:xfrm rot="16200000" flipH="1">
            <a:off x="4626924" y="2495703"/>
            <a:ext cx="322975" cy="579447"/>
          </a:xfrm>
          <a:prstGeom prst="rightArrow">
            <a:avLst>
              <a:gd name="adj1" fmla="val 50000"/>
              <a:gd name="adj2" fmla="val 62505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293786" y="1904329"/>
            <a:ext cx="271909" cy="640282"/>
          </a:xfrm>
          <a:prstGeom prst="rect">
            <a:avLst/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4" name="AutoShape 31"/>
          <p:cNvSpPr>
            <a:spLocks noChangeArrowheads="1"/>
          </p:cNvSpPr>
          <p:nvPr/>
        </p:nvSpPr>
        <p:spPr bwMode="auto">
          <a:xfrm rot="16200000" flipH="1">
            <a:off x="5269192" y="2498516"/>
            <a:ext cx="322975" cy="573821"/>
          </a:xfrm>
          <a:prstGeom prst="rightArrow">
            <a:avLst>
              <a:gd name="adj1" fmla="val 50000"/>
              <a:gd name="adj2" fmla="val 62505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4239906" y="3024351"/>
            <a:ext cx="266283" cy="638393"/>
          </a:xfrm>
          <a:prstGeom prst="rect">
            <a:avLst/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6" name="AutoShape 33"/>
          <p:cNvSpPr>
            <a:spLocks noChangeArrowheads="1"/>
          </p:cNvSpPr>
          <p:nvPr/>
        </p:nvSpPr>
        <p:spPr bwMode="auto">
          <a:xfrm rot="16200000" flipH="1">
            <a:off x="4208732" y="3593058"/>
            <a:ext cx="326752" cy="579447"/>
          </a:xfrm>
          <a:prstGeom prst="rightArrow">
            <a:avLst>
              <a:gd name="adj1" fmla="val 50000"/>
              <a:gd name="adj2" fmla="val 62505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4884986" y="3024351"/>
            <a:ext cx="270034" cy="638393"/>
          </a:xfrm>
          <a:prstGeom prst="rect">
            <a:avLst/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8" name="AutoShape 35"/>
          <p:cNvSpPr>
            <a:spLocks noChangeArrowheads="1"/>
          </p:cNvSpPr>
          <p:nvPr/>
        </p:nvSpPr>
        <p:spPr bwMode="auto">
          <a:xfrm rot="16200000" flipH="1">
            <a:off x="4855681" y="3593053"/>
            <a:ext cx="328641" cy="577572"/>
          </a:xfrm>
          <a:prstGeom prst="rightArrow">
            <a:avLst>
              <a:gd name="adj1" fmla="val 50000"/>
              <a:gd name="adj2" fmla="val 62505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4562445" y="4089600"/>
            <a:ext cx="270034" cy="640282"/>
          </a:xfrm>
          <a:prstGeom prst="rect">
            <a:avLst/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60" name="AutoShape 37"/>
          <p:cNvSpPr>
            <a:spLocks noChangeArrowheads="1"/>
          </p:cNvSpPr>
          <p:nvPr/>
        </p:nvSpPr>
        <p:spPr bwMode="auto">
          <a:xfrm rot="16200000" flipH="1">
            <a:off x="4532212" y="4663009"/>
            <a:ext cx="326751" cy="573821"/>
          </a:xfrm>
          <a:prstGeom prst="rightArrow">
            <a:avLst>
              <a:gd name="adj1" fmla="val 50000"/>
              <a:gd name="adj2" fmla="val 62505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61" name="Freeform 27"/>
          <p:cNvSpPr>
            <a:spLocks/>
          </p:cNvSpPr>
          <p:nvPr/>
        </p:nvSpPr>
        <p:spPr bwMode="auto">
          <a:xfrm>
            <a:off x="5946367" y="2011987"/>
            <a:ext cx="905738" cy="596841"/>
          </a:xfrm>
          <a:custGeom>
            <a:avLst/>
            <a:gdLst>
              <a:gd name="T0" fmla="*/ 884378 w 314"/>
              <a:gd name="T1" fmla="*/ 152263 h 183"/>
              <a:gd name="T2" fmla="*/ 887212 w 314"/>
              <a:gd name="T3" fmla="*/ 558297 h 183"/>
              <a:gd name="T4" fmla="*/ 479038 w 314"/>
              <a:gd name="T5" fmla="*/ 577330 h 183"/>
              <a:gd name="T6" fmla="*/ 586751 w 314"/>
              <a:gd name="T7" fmla="*/ 463133 h 183"/>
              <a:gd name="T8" fmla="*/ 402505 w 314"/>
              <a:gd name="T9" fmla="*/ 269632 h 183"/>
              <a:gd name="T10" fmla="*/ 359987 w 314"/>
              <a:gd name="T11" fmla="*/ 247427 h 183"/>
              <a:gd name="T12" fmla="*/ 314634 w 314"/>
              <a:gd name="T13" fmla="*/ 256944 h 183"/>
              <a:gd name="T14" fmla="*/ 260778 w 314"/>
              <a:gd name="T15" fmla="*/ 282321 h 183"/>
              <a:gd name="T16" fmla="*/ 198418 w 314"/>
              <a:gd name="T17" fmla="*/ 333075 h 183"/>
              <a:gd name="T18" fmla="*/ 141727 w 314"/>
              <a:gd name="T19" fmla="*/ 396518 h 183"/>
              <a:gd name="T20" fmla="*/ 0 w 314"/>
              <a:gd name="T21" fmla="*/ 247427 h 183"/>
              <a:gd name="T22" fmla="*/ 96375 w 314"/>
              <a:gd name="T23" fmla="*/ 149091 h 183"/>
              <a:gd name="T24" fmla="*/ 136058 w 314"/>
              <a:gd name="T25" fmla="*/ 114197 h 183"/>
              <a:gd name="T26" fmla="*/ 189914 w 314"/>
              <a:gd name="T27" fmla="*/ 76131 h 183"/>
              <a:gd name="T28" fmla="*/ 232433 w 314"/>
              <a:gd name="T29" fmla="*/ 53926 h 183"/>
              <a:gd name="T30" fmla="*/ 272116 w 314"/>
              <a:gd name="T31" fmla="*/ 28549 h 183"/>
              <a:gd name="T32" fmla="*/ 317469 w 314"/>
              <a:gd name="T33" fmla="*/ 9516 h 183"/>
              <a:gd name="T34" fmla="*/ 365656 w 314"/>
              <a:gd name="T35" fmla="*/ 0 h 183"/>
              <a:gd name="T36" fmla="*/ 419513 w 314"/>
              <a:gd name="T37" fmla="*/ 0 h 183"/>
              <a:gd name="T38" fmla="*/ 464865 w 314"/>
              <a:gd name="T39" fmla="*/ 3172 h 183"/>
              <a:gd name="T40" fmla="*/ 513053 w 314"/>
              <a:gd name="T41" fmla="*/ 15861 h 183"/>
              <a:gd name="T42" fmla="*/ 561240 w 314"/>
              <a:gd name="T43" fmla="*/ 41238 h 183"/>
              <a:gd name="T44" fmla="*/ 589585 w 314"/>
              <a:gd name="T45" fmla="*/ 72959 h 183"/>
              <a:gd name="T46" fmla="*/ 779500 w 314"/>
              <a:gd name="T47" fmla="*/ 260116 h 183"/>
              <a:gd name="T48" fmla="*/ 884378 w 314"/>
              <a:gd name="T49" fmla="*/ 152263 h 18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14"/>
              <a:gd name="T76" fmla="*/ 0 h 183"/>
              <a:gd name="T77" fmla="*/ 314 w 314"/>
              <a:gd name="T78" fmla="*/ 183 h 18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14" h="183">
                <a:moveTo>
                  <a:pt x="312" y="48"/>
                </a:moveTo>
                <a:lnTo>
                  <a:pt x="313" y="176"/>
                </a:lnTo>
                <a:lnTo>
                  <a:pt x="169" y="182"/>
                </a:lnTo>
                <a:lnTo>
                  <a:pt x="207" y="146"/>
                </a:lnTo>
                <a:lnTo>
                  <a:pt x="142" y="85"/>
                </a:lnTo>
                <a:lnTo>
                  <a:pt x="127" y="78"/>
                </a:lnTo>
                <a:lnTo>
                  <a:pt x="111" y="81"/>
                </a:lnTo>
                <a:lnTo>
                  <a:pt x="92" y="89"/>
                </a:lnTo>
                <a:lnTo>
                  <a:pt x="70" y="105"/>
                </a:lnTo>
                <a:lnTo>
                  <a:pt x="50" y="125"/>
                </a:lnTo>
                <a:lnTo>
                  <a:pt x="0" y="78"/>
                </a:lnTo>
                <a:lnTo>
                  <a:pt x="34" y="47"/>
                </a:lnTo>
                <a:lnTo>
                  <a:pt x="48" y="36"/>
                </a:lnTo>
                <a:lnTo>
                  <a:pt x="67" y="24"/>
                </a:lnTo>
                <a:lnTo>
                  <a:pt x="82" y="17"/>
                </a:lnTo>
                <a:lnTo>
                  <a:pt x="96" y="9"/>
                </a:lnTo>
                <a:lnTo>
                  <a:pt x="112" y="3"/>
                </a:lnTo>
                <a:lnTo>
                  <a:pt x="129" y="0"/>
                </a:lnTo>
                <a:lnTo>
                  <a:pt x="148" y="0"/>
                </a:lnTo>
                <a:lnTo>
                  <a:pt x="164" y="1"/>
                </a:lnTo>
                <a:lnTo>
                  <a:pt x="181" y="5"/>
                </a:lnTo>
                <a:lnTo>
                  <a:pt x="198" y="13"/>
                </a:lnTo>
                <a:lnTo>
                  <a:pt x="208" y="23"/>
                </a:lnTo>
                <a:lnTo>
                  <a:pt x="275" y="82"/>
                </a:lnTo>
                <a:lnTo>
                  <a:pt x="312" y="48"/>
                </a:lnTo>
              </a:path>
            </a:pathLst>
          </a:custGeom>
          <a:solidFill>
            <a:srgbClr val="0062AC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62" name="Freeform 25"/>
          <p:cNvSpPr>
            <a:spLocks/>
          </p:cNvSpPr>
          <p:nvPr/>
        </p:nvSpPr>
        <p:spPr bwMode="auto">
          <a:xfrm>
            <a:off x="5749468" y="3141452"/>
            <a:ext cx="905739" cy="589286"/>
          </a:xfrm>
          <a:custGeom>
            <a:avLst/>
            <a:gdLst>
              <a:gd name="T0" fmla="*/ 884378 w 314"/>
              <a:gd name="T1" fmla="*/ 151756 h 182"/>
              <a:gd name="T2" fmla="*/ 887212 w 314"/>
              <a:gd name="T3" fmla="*/ 553279 h 182"/>
              <a:gd name="T4" fmla="*/ 479038 w 314"/>
              <a:gd name="T5" fmla="*/ 572248 h 182"/>
              <a:gd name="T6" fmla="*/ 586751 w 314"/>
              <a:gd name="T7" fmla="*/ 458431 h 182"/>
              <a:gd name="T8" fmla="*/ 402505 w 314"/>
              <a:gd name="T9" fmla="*/ 265574 h 182"/>
              <a:gd name="T10" fmla="*/ 359987 w 314"/>
              <a:gd name="T11" fmla="*/ 246604 h 182"/>
              <a:gd name="T12" fmla="*/ 314634 w 314"/>
              <a:gd name="T13" fmla="*/ 252927 h 182"/>
              <a:gd name="T14" fmla="*/ 260778 w 314"/>
              <a:gd name="T15" fmla="*/ 278220 h 182"/>
              <a:gd name="T16" fmla="*/ 198418 w 314"/>
              <a:gd name="T17" fmla="*/ 331967 h 182"/>
              <a:gd name="T18" fmla="*/ 141727 w 314"/>
              <a:gd name="T19" fmla="*/ 392038 h 182"/>
              <a:gd name="T20" fmla="*/ 0 w 314"/>
              <a:gd name="T21" fmla="*/ 243443 h 182"/>
              <a:gd name="T22" fmla="*/ 96375 w 314"/>
              <a:gd name="T23" fmla="*/ 145433 h 182"/>
              <a:gd name="T24" fmla="*/ 136058 w 314"/>
              <a:gd name="T25" fmla="*/ 113817 h 182"/>
              <a:gd name="T26" fmla="*/ 189914 w 314"/>
              <a:gd name="T27" fmla="*/ 75878 h 182"/>
              <a:gd name="T28" fmla="*/ 232433 w 314"/>
              <a:gd name="T29" fmla="*/ 53747 h 182"/>
              <a:gd name="T30" fmla="*/ 272116 w 314"/>
              <a:gd name="T31" fmla="*/ 28454 h 182"/>
              <a:gd name="T32" fmla="*/ 317469 w 314"/>
              <a:gd name="T33" fmla="*/ 9485 h 182"/>
              <a:gd name="T34" fmla="*/ 365656 w 314"/>
              <a:gd name="T35" fmla="*/ 0 h 182"/>
              <a:gd name="T36" fmla="*/ 419513 w 314"/>
              <a:gd name="T37" fmla="*/ 0 h 182"/>
              <a:gd name="T38" fmla="*/ 464865 w 314"/>
              <a:gd name="T39" fmla="*/ 3162 h 182"/>
              <a:gd name="T40" fmla="*/ 513053 w 314"/>
              <a:gd name="T41" fmla="*/ 15808 h 182"/>
              <a:gd name="T42" fmla="*/ 561240 w 314"/>
              <a:gd name="T43" fmla="*/ 41101 h 182"/>
              <a:gd name="T44" fmla="*/ 589585 w 314"/>
              <a:gd name="T45" fmla="*/ 72717 h 182"/>
              <a:gd name="T46" fmla="*/ 779500 w 314"/>
              <a:gd name="T47" fmla="*/ 259251 h 182"/>
              <a:gd name="T48" fmla="*/ 884378 w 314"/>
              <a:gd name="T49" fmla="*/ 15175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14"/>
              <a:gd name="T76" fmla="*/ 0 h 182"/>
              <a:gd name="T77" fmla="*/ 314 w 314"/>
              <a:gd name="T78" fmla="*/ 182 h 1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14" h="182">
                <a:moveTo>
                  <a:pt x="312" y="48"/>
                </a:moveTo>
                <a:lnTo>
                  <a:pt x="313" y="175"/>
                </a:lnTo>
                <a:lnTo>
                  <a:pt x="169" y="181"/>
                </a:lnTo>
                <a:lnTo>
                  <a:pt x="207" y="145"/>
                </a:lnTo>
                <a:lnTo>
                  <a:pt x="142" y="84"/>
                </a:lnTo>
                <a:lnTo>
                  <a:pt x="127" y="78"/>
                </a:lnTo>
                <a:lnTo>
                  <a:pt x="111" y="80"/>
                </a:lnTo>
                <a:lnTo>
                  <a:pt x="92" y="88"/>
                </a:lnTo>
                <a:lnTo>
                  <a:pt x="70" y="105"/>
                </a:lnTo>
                <a:lnTo>
                  <a:pt x="50" y="124"/>
                </a:lnTo>
                <a:lnTo>
                  <a:pt x="0" y="77"/>
                </a:lnTo>
                <a:lnTo>
                  <a:pt x="34" y="46"/>
                </a:lnTo>
                <a:lnTo>
                  <a:pt x="48" y="36"/>
                </a:lnTo>
                <a:lnTo>
                  <a:pt x="67" y="24"/>
                </a:lnTo>
                <a:lnTo>
                  <a:pt x="82" y="17"/>
                </a:lnTo>
                <a:lnTo>
                  <a:pt x="96" y="9"/>
                </a:lnTo>
                <a:lnTo>
                  <a:pt x="112" y="3"/>
                </a:lnTo>
                <a:lnTo>
                  <a:pt x="129" y="0"/>
                </a:lnTo>
                <a:lnTo>
                  <a:pt x="148" y="0"/>
                </a:lnTo>
                <a:lnTo>
                  <a:pt x="164" y="1"/>
                </a:lnTo>
                <a:lnTo>
                  <a:pt x="181" y="5"/>
                </a:lnTo>
                <a:lnTo>
                  <a:pt x="198" y="13"/>
                </a:lnTo>
                <a:lnTo>
                  <a:pt x="208" y="23"/>
                </a:lnTo>
                <a:lnTo>
                  <a:pt x="275" y="82"/>
                </a:lnTo>
                <a:lnTo>
                  <a:pt x="312" y="48"/>
                </a:lnTo>
              </a:path>
            </a:pathLst>
          </a:custGeom>
          <a:solidFill>
            <a:srgbClr val="0062AC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63" name="Freeform 26"/>
          <p:cNvSpPr>
            <a:spLocks/>
          </p:cNvSpPr>
          <p:nvPr/>
        </p:nvSpPr>
        <p:spPr bwMode="auto">
          <a:xfrm>
            <a:off x="5297538" y="4267140"/>
            <a:ext cx="909488" cy="593064"/>
          </a:xfrm>
          <a:custGeom>
            <a:avLst/>
            <a:gdLst>
              <a:gd name="T0" fmla="*/ 886487 w 315"/>
              <a:gd name="T1" fmla="*/ 152428 h 182"/>
              <a:gd name="T2" fmla="*/ 889319 w 315"/>
              <a:gd name="T3" fmla="*/ 555727 h 182"/>
              <a:gd name="T4" fmla="*/ 481478 w 315"/>
              <a:gd name="T5" fmla="*/ 574780 h 182"/>
              <a:gd name="T6" fmla="*/ 589103 w 315"/>
              <a:gd name="T7" fmla="*/ 460459 h 182"/>
              <a:gd name="T8" fmla="*/ 405008 w 315"/>
              <a:gd name="T9" fmla="*/ 266749 h 182"/>
              <a:gd name="T10" fmla="*/ 359693 w 315"/>
              <a:gd name="T11" fmla="*/ 247695 h 182"/>
              <a:gd name="T12" fmla="*/ 314377 w 315"/>
              <a:gd name="T13" fmla="*/ 254047 h 182"/>
              <a:gd name="T14" fmla="*/ 263397 w 315"/>
              <a:gd name="T15" fmla="*/ 279451 h 182"/>
              <a:gd name="T16" fmla="*/ 198256 w 315"/>
              <a:gd name="T17" fmla="*/ 333436 h 182"/>
              <a:gd name="T18" fmla="*/ 141611 w 315"/>
              <a:gd name="T19" fmla="*/ 393772 h 182"/>
              <a:gd name="T20" fmla="*/ 0 w 315"/>
              <a:gd name="T21" fmla="*/ 244520 h 182"/>
              <a:gd name="T22" fmla="*/ 96296 w 315"/>
              <a:gd name="T23" fmla="*/ 146077 h 182"/>
              <a:gd name="T24" fmla="*/ 135947 w 315"/>
              <a:gd name="T25" fmla="*/ 114321 h 182"/>
              <a:gd name="T26" fmla="*/ 189759 w 315"/>
              <a:gd name="T27" fmla="*/ 76214 h 182"/>
              <a:gd name="T28" fmla="*/ 232242 w 315"/>
              <a:gd name="T29" fmla="*/ 53985 h 182"/>
              <a:gd name="T30" fmla="*/ 271894 w 315"/>
              <a:gd name="T31" fmla="*/ 28580 h 182"/>
              <a:gd name="T32" fmla="*/ 317209 w 315"/>
              <a:gd name="T33" fmla="*/ 9527 h 182"/>
              <a:gd name="T34" fmla="*/ 365357 w 315"/>
              <a:gd name="T35" fmla="*/ 0 h 182"/>
              <a:gd name="T36" fmla="*/ 422002 w 315"/>
              <a:gd name="T37" fmla="*/ 0 h 182"/>
              <a:gd name="T38" fmla="*/ 467317 w 315"/>
              <a:gd name="T39" fmla="*/ 3176 h 182"/>
              <a:gd name="T40" fmla="*/ 515465 w 315"/>
              <a:gd name="T41" fmla="*/ 15878 h 182"/>
              <a:gd name="T42" fmla="*/ 563613 w 315"/>
              <a:gd name="T43" fmla="*/ 41283 h 182"/>
              <a:gd name="T44" fmla="*/ 591935 w 315"/>
              <a:gd name="T45" fmla="*/ 73038 h 182"/>
              <a:gd name="T46" fmla="*/ 781694 w 315"/>
              <a:gd name="T47" fmla="*/ 260398 h 182"/>
              <a:gd name="T48" fmla="*/ 886487 w 315"/>
              <a:gd name="T49" fmla="*/ 152428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15"/>
              <a:gd name="T76" fmla="*/ 0 h 182"/>
              <a:gd name="T77" fmla="*/ 315 w 315"/>
              <a:gd name="T78" fmla="*/ 182 h 18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15" h="182">
                <a:moveTo>
                  <a:pt x="313" y="48"/>
                </a:moveTo>
                <a:lnTo>
                  <a:pt x="314" y="175"/>
                </a:lnTo>
                <a:lnTo>
                  <a:pt x="170" y="181"/>
                </a:lnTo>
                <a:lnTo>
                  <a:pt x="208" y="145"/>
                </a:lnTo>
                <a:lnTo>
                  <a:pt x="143" y="84"/>
                </a:lnTo>
                <a:lnTo>
                  <a:pt x="127" y="78"/>
                </a:lnTo>
                <a:lnTo>
                  <a:pt x="111" y="80"/>
                </a:lnTo>
                <a:lnTo>
                  <a:pt x="93" y="88"/>
                </a:lnTo>
                <a:lnTo>
                  <a:pt x="70" y="105"/>
                </a:lnTo>
                <a:lnTo>
                  <a:pt x="50" y="124"/>
                </a:lnTo>
                <a:lnTo>
                  <a:pt x="0" y="77"/>
                </a:lnTo>
                <a:lnTo>
                  <a:pt x="34" y="46"/>
                </a:lnTo>
                <a:lnTo>
                  <a:pt x="48" y="36"/>
                </a:lnTo>
                <a:lnTo>
                  <a:pt x="67" y="24"/>
                </a:lnTo>
                <a:lnTo>
                  <a:pt x="82" y="17"/>
                </a:lnTo>
                <a:lnTo>
                  <a:pt x="96" y="9"/>
                </a:lnTo>
                <a:lnTo>
                  <a:pt x="112" y="3"/>
                </a:lnTo>
                <a:lnTo>
                  <a:pt x="129" y="0"/>
                </a:lnTo>
                <a:lnTo>
                  <a:pt x="149" y="0"/>
                </a:lnTo>
                <a:lnTo>
                  <a:pt x="165" y="1"/>
                </a:lnTo>
                <a:lnTo>
                  <a:pt x="182" y="5"/>
                </a:lnTo>
                <a:lnTo>
                  <a:pt x="199" y="13"/>
                </a:lnTo>
                <a:lnTo>
                  <a:pt x="209" y="23"/>
                </a:lnTo>
                <a:lnTo>
                  <a:pt x="276" y="82"/>
                </a:lnTo>
                <a:lnTo>
                  <a:pt x="313" y="48"/>
                </a:lnTo>
              </a:path>
            </a:pathLst>
          </a:custGeom>
          <a:solidFill>
            <a:srgbClr val="0062AC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0" tIns="54141" rIns="0" bIns="54141" anchor="ctr"/>
          <a:lstStyle/>
          <a:p>
            <a:pPr eaLnBrk="1" fontAlgn="base" hangingPunct="1">
              <a:lnSpc>
                <a:spcPct val="120000"/>
              </a:lnSpc>
              <a:spcBef>
                <a:spcPts val="710"/>
              </a:spcBef>
              <a:spcAft>
                <a:spcPts val="710"/>
              </a:spcAft>
              <a:buClrTx/>
              <a:buSzTx/>
              <a:defRPr/>
            </a:pPr>
            <a:endParaRPr lang="en-US" sz="3300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7392173" y="2344405"/>
            <a:ext cx="3572322" cy="4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 algn="l" eaLnBrk="1" fontAlgn="base" hangingPunct="1">
              <a:buClrTx/>
              <a:buSzTx/>
            </a:pPr>
            <a:r>
              <a:rPr lang="zh-CN" altLang="en-US" sz="19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  <a:endParaRPr lang="zh-CN" altLang="en-US" sz="19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7381198" y="2785940"/>
            <a:ext cx="3572322" cy="58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在对我们团队要做的项目类型以及要实现的功能进行讨论的时候，确定了每个人的任务。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41"/>
          <p:cNvSpPr>
            <a:spLocks noChangeArrowheads="1"/>
          </p:cNvSpPr>
          <p:nvPr/>
        </p:nvSpPr>
        <p:spPr bwMode="auto">
          <a:xfrm>
            <a:off x="7416550" y="3645745"/>
            <a:ext cx="3572322" cy="4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 algn="l" eaLnBrk="1" fontAlgn="base" hangingPunct="1">
              <a:buClrTx/>
              <a:buSzTx/>
            </a:pPr>
            <a:r>
              <a:rPr lang="zh-CN" altLang="en-US" sz="19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研究结果</a:t>
            </a:r>
            <a:endParaRPr lang="zh-CN" altLang="en-US" sz="19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42"/>
          <p:cNvSpPr>
            <a:spLocks noChangeArrowheads="1"/>
          </p:cNvSpPr>
          <p:nvPr/>
        </p:nvSpPr>
        <p:spPr bwMode="auto">
          <a:xfrm>
            <a:off x="7392173" y="4149447"/>
            <a:ext cx="3572322" cy="10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283" tIns="54141" rIns="108283" bIns="5414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我们小组中每个人的任务是纵向分配的，虽然是比赛，可能更好的选择是每个人做自己比较擅长的部分，但是我们觉得这样每个人的对知识的掌握有限，所以我们组每个人负责的部分都是从数据库到页面。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6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3888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59323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团队介绍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42882"/>
            <a:ext cx="2380020" cy="8894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项目背景介绍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025795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项目成果展示</a:t>
            </a:r>
            <a:endParaRPr lang="zh-CN" altLang="en-US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909354"/>
            <a:ext cx="2380020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关键技术与难点</a:t>
            </a:r>
            <a:endParaRPr lang="zh-CN" altLang="en-US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426" y="4786424"/>
            <a:ext cx="2384446" cy="88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288000" bIns="288000" rtlCol="0" anchor="ctr">
            <a:spAutoFit/>
          </a:bodyPr>
          <a:lstStyle/>
          <a:p>
            <a:pPr algn="ctr"/>
            <a:r>
              <a:rPr lang="zh-CN" altLang="en-US" dirty="0" smtClean="0">
                <a:latin typeface="+mn-ea"/>
              </a:rPr>
              <a:t>项目总结</a:t>
            </a:r>
            <a:endParaRPr lang="zh-CN" altLang="en-US" dirty="0">
              <a:latin typeface="+mn-ea"/>
            </a:endParaRPr>
          </a:p>
        </p:txBody>
      </p:sp>
      <p:sp>
        <p:nvSpPr>
          <p:cNvPr id="21" name="菱形 20"/>
          <p:cNvSpPr/>
          <p:nvPr/>
        </p:nvSpPr>
        <p:spPr>
          <a:xfrm>
            <a:off x="2166540" y="2358827"/>
            <a:ext cx="480060" cy="463355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777490" y="1259323"/>
            <a:ext cx="899541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64424" y="368710"/>
            <a:ext cx="531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研究方法与思路</a:t>
            </a:r>
            <a:r>
              <a:rPr lang="en-US" altLang="zh-CN" sz="3200" b="1" dirty="0" smtClean="0">
                <a:latin typeface="+mj-ea"/>
                <a:ea typeface="+mj-ea"/>
              </a:rPr>
              <a:t>—</a:t>
            </a:r>
            <a:r>
              <a:rPr lang="zh-CN" altLang="en-US" sz="3200" b="1" dirty="0" smtClean="0">
                <a:latin typeface="+mj-ea"/>
                <a:ea typeface="+mj-ea"/>
              </a:rPr>
              <a:t>接口文档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94" y="1416321"/>
            <a:ext cx="3303692" cy="4986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664" y="1565162"/>
            <a:ext cx="3293811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0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ce3dfb666f729f7f55743535daa28450a3cb60"/>
</p:tagLst>
</file>

<file path=ppt/theme/theme1.xml><?xml version="1.0" encoding="utf-8"?>
<a:theme xmlns:a="http://schemas.openxmlformats.org/drawingml/2006/main" name="清风素材 12sc.taobao.com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1108</Words>
  <Application>Microsoft Office PowerPoint</Application>
  <PresentationFormat>宽屏</PresentationFormat>
  <Paragraphs>279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 Unicode MS</vt:lpstr>
      <vt:lpstr>굴림</vt:lpstr>
      <vt:lpstr>黑体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清风素材 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/>
  <cp:lastModifiedBy>web</cp:lastModifiedBy>
  <cp:revision>189</cp:revision>
  <dcterms:created xsi:type="dcterms:W3CDTF">2014-06-18T03:33:50Z</dcterms:created>
  <dcterms:modified xsi:type="dcterms:W3CDTF">2019-12-23T10:06:15Z</dcterms:modified>
</cp:coreProperties>
</file>