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43" r:id="rId2"/>
    <p:sldId id="444"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2C2"/>
    <a:srgbClr val="453D3A"/>
    <a:srgbClr val="404040"/>
    <a:srgbClr val="0053A3"/>
    <a:srgbClr val="ECECE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30" autoAdjust="0"/>
    <p:restoredTop sz="96357" autoAdjust="0"/>
  </p:normalViewPr>
  <p:slideViewPr>
    <p:cSldViewPr snapToGrid="0" showGuides="1">
      <p:cViewPr varScale="1">
        <p:scale>
          <a:sx n="110" d="100"/>
          <a:sy n="110" d="100"/>
        </p:scale>
        <p:origin x="1284" y="108"/>
      </p:cViewPr>
      <p:guideLst>
        <p:guide orient="horz" pos="2160"/>
        <p:guide pos="2880"/>
      </p:guideLst>
    </p:cSldViewPr>
  </p:slideViewPr>
  <p:notesTextViewPr>
    <p:cViewPr>
      <p:scale>
        <a:sx n="3" d="2"/>
        <a:sy n="3" d="2"/>
      </p:scale>
      <p:origin x="0" y="0"/>
    </p:cViewPr>
  </p:notesTextViewPr>
  <p:sorterViewPr>
    <p:cViewPr>
      <p:scale>
        <a:sx n="120" d="100"/>
        <a:sy n="120" d="100"/>
      </p:scale>
      <p:origin x="0" y="33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2022/7/28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91E7F-84B6-4064-9D4E-CC7D244BCA0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91E7F-84B6-4064-9D4E-CC7D244BCA0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91E7F-84B6-4064-9D4E-CC7D244BCA0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7" name="矩形 6"/>
          <p:cNvSpPr/>
          <p:nvPr userDrawn="1"/>
        </p:nvSpPr>
        <p:spPr>
          <a:xfrm>
            <a:off x="278494" y="387275"/>
            <a:ext cx="243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userDrawn="1"/>
        </p:nvSpPr>
        <p:spPr>
          <a:xfrm>
            <a:off x="89494" y="135275"/>
            <a:ext cx="189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userDrawn="1"/>
        </p:nvSpPr>
        <p:spPr>
          <a:xfrm>
            <a:off x="8420006" y="6318000"/>
            <a:ext cx="405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灯片编号占位符 15"/>
          <p:cNvSpPr>
            <a:spLocks noGrp="1"/>
          </p:cNvSpPr>
          <p:nvPr>
            <p:ph type="sldNum" sz="quarter" idx="12"/>
          </p:nvPr>
        </p:nvSpPr>
        <p:spPr>
          <a:xfrm>
            <a:off x="8101012" y="6405441"/>
            <a:ext cx="1042988" cy="365125"/>
          </a:xfrm>
        </p:spPr>
        <p:txBody>
          <a:bodyPr/>
          <a:lstStyle>
            <a:lvl1pPr algn="ctr">
              <a:defRPr sz="1500" b="1">
                <a:solidFill>
                  <a:schemeClr val="bg1"/>
                </a:solidFill>
              </a:defRPr>
            </a:lvl1pPr>
          </a:lstStyle>
          <a:p>
            <a:fld id="{51D91E7F-84B6-4064-9D4E-CC7D244BCA0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91E7F-84B6-4064-9D4E-CC7D244BCA0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91E7F-84B6-4064-9D4E-CC7D244BCA0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D91E7F-84B6-4064-9D4E-CC7D244BCA0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1D91E7F-84B6-4064-9D4E-CC7D244BCA0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1D91E7F-84B6-4064-9D4E-CC7D244BCA0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D91E7F-84B6-4064-9D4E-CC7D244BCA0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D91E7F-84B6-4064-9D4E-CC7D244BCA0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101012" y="6397128"/>
            <a:ext cx="1042988" cy="365125"/>
          </a:xfrm>
        </p:spPr>
        <p:txBody>
          <a:bodyPr/>
          <a:lstStyle/>
          <a:p>
            <a:fld id="{51D91E7F-84B6-4064-9D4E-CC7D244BCA04}" type="slidenum">
              <a:rPr lang="zh-CN" altLang="en-US" smtClean="0"/>
              <a:t>1</a:t>
            </a:fld>
            <a:endParaRPr lang="zh-CN" altLang="en-US" dirty="0"/>
          </a:p>
        </p:txBody>
      </p:sp>
      <p:grpSp>
        <p:nvGrpSpPr>
          <p:cNvPr id="8" name="组合 7"/>
          <p:cNvGrpSpPr/>
          <p:nvPr/>
        </p:nvGrpSpPr>
        <p:grpSpPr>
          <a:xfrm>
            <a:off x="598712" y="562611"/>
            <a:ext cx="8110878" cy="369332"/>
            <a:chOff x="695325" y="983082"/>
            <a:chExt cx="10814504" cy="492442"/>
          </a:xfrm>
        </p:grpSpPr>
        <p:sp>
          <p:nvSpPr>
            <p:cNvPr id="9" name="矩形 8"/>
            <p:cNvSpPr/>
            <p:nvPr/>
          </p:nvSpPr>
          <p:spPr>
            <a:xfrm>
              <a:off x="695325" y="983082"/>
              <a:ext cx="3103157" cy="492442"/>
            </a:xfrm>
            <a:prstGeom prst="rect">
              <a:avLst/>
            </a:prstGeom>
            <a:solidFill>
              <a:schemeClr val="accent1"/>
            </a:solidFill>
          </p:spPr>
          <p:txBody>
            <a:bodyPr wrap="square">
              <a:spAutoFit/>
            </a:bodyPr>
            <a:lstStyle/>
            <a:p>
              <a:r>
                <a:rPr lang="en-US" altLang="zh-CN">
                  <a:solidFill>
                    <a:schemeClr val="bg1"/>
                  </a:solidFill>
                </a:rPr>
                <a:t>The issues of DDoS</a:t>
              </a:r>
              <a:endParaRPr lang="en-US" altLang="zh-CN" b="1" dirty="0">
                <a:solidFill>
                  <a:schemeClr val="bg1"/>
                </a:solidFill>
              </a:endParaRPr>
            </a:p>
          </p:txBody>
        </p:sp>
        <p:cxnSp>
          <p:nvCxnSpPr>
            <p:cNvPr id="10" name="直接连接符 9"/>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矩形: 圆角 1">
            <a:extLst>
              <a:ext uri="{FF2B5EF4-FFF2-40B4-BE49-F238E27FC236}">
                <a16:creationId xmlns:a16="http://schemas.microsoft.com/office/drawing/2014/main" id="{A852E48D-538D-4201-A2F6-0EC31B6E13D3}"/>
              </a:ext>
            </a:extLst>
          </p:cNvPr>
          <p:cNvSpPr/>
          <p:nvPr/>
        </p:nvSpPr>
        <p:spPr>
          <a:xfrm>
            <a:off x="398413" y="1727563"/>
            <a:ext cx="3285313" cy="39253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200">
              <a:solidFill>
                <a:schemeClr val="bg1"/>
              </a:solidFill>
            </a:endParaRPr>
          </a:p>
        </p:txBody>
      </p:sp>
      <p:sp>
        <p:nvSpPr>
          <p:cNvPr id="3" name="文本框 2">
            <a:extLst>
              <a:ext uri="{FF2B5EF4-FFF2-40B4-BE49-F238E27FC236}">
                <a16:creationId xmlns:a16="http://schemas.microsoft.com/office/drawing/2014/main" id="{1BDD3EE2-3C82-E28D-EE6B-F59968F20B22}"/>
              </a:ext>
            </a:extLst>
          </p:cNvPr>
          <p:cNvSpPr txBox="1"/>
          <p:nvPr/>
        </p:nvSpPr>
        <p:spPr>
          <a:xfrm>
            <a:off x="1146941" y="1802674"/>
            <a:ext cx="1840504" cy="369332"/>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a:solidFill>
                  <a:schemeClr val="accent1">
                    <a:lumMod val="75000"/>
                  </a:schemeClr>
                </a:solidFill>
              </a:rPr>
              <a:t>Working principle</a:t>
            </a:r>
            <a:endParaRPr lang="zh-CN" altLang="en-US">
              <a:solidFill>
                <a:schemeClr val="accent1">
                  <a:lumMod val="75000"/>
                </a:schemeClr>
              </a:solidFill>
            </a:endParaRPr>
          </a:p>
        </p:txBody>
      </p:sp>
      <p:sp>
        <p:nvSpPr>
          <p:cNvPr id="6" name="文本框 5">
            <a:extLst>
              <a:ext uri="{FF2B5EF4-FFF2-40B4-BE49-F238E27FC236}">
                <a16:creationId xmlns:a16="http://schemas.microsoft.com/office/drawing/2014/main" id="{121B9146-2986-A949-A9E6-DCED2F0BCCFD}"/>
              </a:ext>
            </a:extLst>
          </p:cNvPr>
          <p:cNvSpPr txBox="1"/>
          <p:nvPr/>
        </p:nvSpPr>
        <p:spPr>
          <a:xfrm>
            <a:off x="664886" y="2172006"/>
            <a:ext cx="2804613" cy="3323987"/>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just"/>
            <a:r>
              <a:rPr lang="en-US" altLang="zh-CN" sz="1400" i="0">
                <a:ln w="0"/>
                <a:solidFill>
                  <a:schemeClr val="accent1">
                    <a:lumMod val="75000"/>
                  </a:schemeClr>
                </a:solidFill>
                <a:latin typeface="PingFang SC"/>
              </a:rPr>
              <a:t>DDoS attacks are carried out through computer networks connected to the Internet. Devices in these networks are infected with malware that allows them to be remotely controlled by attackers. An attacker can launch an attack by sending remote instructions to each robot. This can cause the server or network to become overwhelmed, resulting in denial of service to normal traffic. Since each bot is a legitimate Internet device, it can be difficult to distinguish attack traffic from normal traffic.</a:t>
            </a:r>
            <a:endParaRPr lang="zh-CN" altLang="en-US" sz="1400">
              <a:ln w="0"/>
              <a:solidFill>
                <a:schemeClr val="accent1">
                  <a:lumMod val="75000"/>
                </a:schemeClr>
              </a:solidFill>
            </a:endParaRPr>
          </a:p>
        </p:txBody>
      </p:sp>
      <p:sp>
        <p:nvSpPr>
          <p:cNvPr id="12" name="文本框 11">
            <a:extLst>
              <a:ext uri="{FF2B5EF4-FFF2-40B4-BE49-F238E27FC236}">
                <a16:creationId xmlns:a16="http://schemas.microsoft.com/office/drawing/2014/main" id="{8F4143AB-C142-B5C3-F549-2560FE1014E5}"/>
              </a:ext>
            </a:extLst>
          </p:cNvPr>
          <p:cNvSpPr txBox="1"/>
          <p:nvPr/>
        </p:nvSpPr>
        <p:spPr>
          <a:xfrm>
            <a:off x="4432254" y="3162790"/>
            <a:ext cx="772263" cy="646331"/>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a:solidFill>
                  <a:schemeClr val="accent1">
                    <a:lumMod val="75000"/>
                  </a:schemeClr>
                </a:solidFill>
              </a:rPr>
              <a:t>Attack</a:t>
            </a:r>
          </a:p>
          <a:p>
            <a:pPr algn="ctr"/>
            <a:r>
              <a:rPr lang="en-US" altLang="zh-CN">
                <a:solidFill>
                  <a:schemeClr val="accent1">
                    <a:lumMod val="75000"/>
                  </a:schemeClr>
                </a:solidFill>
              </a:rPr>
              <a:t>types</a:t>
            </a:r>
            <a:endParaRPr lang="zh-CN" altLang="en-US">
              <a:solidFill>
                <a:schemeClr val="accent1">
                  <a:lumMod val="75000"/>
                </a:schemeClr>
              </a:solidFill>
            </a:endParaRPr>
          </a:p>
        </p:txBody>
      </p:sp>
      <p:sp>
        <p:nvSpPr>
          <p:cNvPr id="13" name="左大括号 12">
            <a:extLst>
              <a:ext uri="{FF2B5EF4-FFF2-40B4-BE49-F238E27FC236}">
                <a16:creationId xmlns:a16="http://schemas.microsoft.com/office/drawing/2014/main" id="{19A1574B-2584-8296-4CBA-8B70F0A69B42}"/>
              </a:ext>
            </a:extLst>
          </p:cNvPr>
          <p:cNvSpPr/>
          <p:nvPr/>
        </p:nvSpPr>
        <p:spPr>
          <a:xfrm>
            <a:off x="5350431" y="2252778"/>
            <a:ext cx="600891" cy="24663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4F907A4F-A1DA-C14D-E9C5-D50EEC6713B6}"/>
              </a:ext>
            </a:extLst>
          </p:cNvPr>
          <p:cNvSpPr txBox="1"/>
          <p:nvPr/>
        </p:nvSpPr>
        <p:spPr>
          <a:xfrm>
            <a:off x="6076243" y="1935198"/>
            <a:ext cx="1811870" cy="64633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a:solidFill>
                  <a:schemeClr val="accent1">
                    <a:lumMod val="75000"/>
                  </a:schemeClr>
                </a:solidFill>
              </a:rPr>
              <a:t>Application layer attack</a:t>
            </a:r>
            <a:endParaRPr lang="zh-CN" altLang="en-US">
              <a:solidFill>
                <a:schemeClr val="accent1">
                  <a:lumMod val="75000"/>
                </a:schemeClr>
              </a:solidFill>
            </a:endParaRPr>
          </a:p>
        </p:txBody>
      </p:sp>
      <p:sp>
        <p:nvSpPr>
          <p:cNvPr id="15" name="文本框 14">
            <a:extLst>
              <a:ext uri="{FF2B5EF4-FFF2-40B4-BE49-F238E27FC236}">
                <a16:creationId xmlns:a16="http://schemas.microsoft.com/office/drawing/2014/main" id="{F62D7773-CB67-9726-5D5B-C80C8CD70FA2}"/>
              </a:ext>
            </a:extLst>
          </p:cNvPr>
          <p:cNvSpPr txBox="1"/>
          <p:nvPr/>
        </p:nvSpPr>
        <p:spPr>
          <a:xfrm>
            <a:off x="6097236" y="3043926"/>
            <a:ext cx="1811870" cy="64633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a:solidFill>
                  <a:schemeClr val="accent1">
                    <a:lumMod val="75000"/>
                  </a:schemeClr>
                </a:solidFill>
              </a:rPr>
              <a:t>Agreement attack</a:t>
            </a:r>
            <a:endParaRPr lang="zh-CN" altLang="en-US">
              <a:solidFill>
                <a:schemeClr val="accent1">
                  <a:lumMod val="75000"/>
                </a:schemeClr>
              </a:solidFill>
            </a:endParaRPr>
          </a:p>
        </p:txBody>
      </p:sp>
      <p:sp>
        <p:nvSpPr>
          <p:cNvPr id="16" name="文本框 15">
            <a:extLst>
              <a:ext uri="{FF2B5EF4-FFF2-40B4-BE49-F238E27FC236}">
                <a16:creationId xmlns:a16="http://schemas.microsoft.com/office/drawing/2014/main" id="{9F684B75-18D0-2CB3-8F73-1D0B96EB606D}"/>
              </a:ext>
            </a:extLst>
          </p:cNvPr>
          <p:cNvSpPr txBox="1"/>
          <p:nvPr/>
        </p:nvSpPr>
        <p:spPr>
          <a:xfrm>
            <a:off x="6097235" y="4247324"/>
            <a:ext cx="1811871" cy="64633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a:solidFill>
                  <a:schemeClr val="accent1">
                    <a:lumMod val="75000"/>
                  </a:schemeClr>
                </a:solidFill>
              </a:rPr>
              <a:t>Capacity depletion attack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A1002C0-26F1-91FD-0520-5C19E642A13F}"/>
              </a:ext>
            </a:extLst>
          </p:cNvPr>
          <p:cNvSpPr>
            <a:spLocks noGrp="1"/>
          </p:cNvSpPr>
          <p:nvPr>
            <p:ph type="sldNum" sz="quarter" idx="12"/>
          </p:nvPr>
        </p:nvSpPr>
        <p:spPr/>
        <p:txBody>
          <a:bodyPr/>
          <a:lstStyle/>
          <a:p>
            <a:fld id="{51D91E7F-84B6-4064-9D4E-CC7D244BCA04}" type="slidenum">
              <a:rPr lang="zh-CN" altLang="en-US" smtClean="0"/>
              <a:t>2</a:t>
            </a:fld>
            <a:endParaRPr lang="zh-CN" altLang="en-US" dirty="0"/>
          </a:p>
        </p:txBody>
      </p:sp>
      <p:grpSp>
        <p:nvGrpSpPr>
          <p:cNvPr id="3" name="组合 2">
            <a:extLst>
              <a:ext uri="{FF2B5EF4-FFF2-40B4-BE49-F238E27FC236}">
                <a16:creationId xmlns:a16="http://schemas.microsoft.com/office/drawing/2014/main" id="{D5C3CF1D-A6D0-FF9F-8564-3AB0889493AD}"/>
              </a:ext>
            </a:extLst>
          </p:cNvPr>
          <p:cNvGrpSpPr/>
          <p:nvPr/>
        </p:nvGrpSpPr>
        <p:grpSpPr>
          <a:xfrm>
            <a:off x="598712" y="562610"/>
            <a:ext cx="8110878" cy="369332"/>
            <a:chOff x="695325" y="983082"/>
            <a:chExt cx="10814504" cy="492442"/>
          </a:xfrm>
        </p:grpSpPr>
        <p:sp>
          <p:nvSpPr>
            <p:cNvPr id="4" name="矩形 3">
              <a:extLst>
                <a:ext uri="{FF2B5EF4-FFF2-40B4-BE49-F238E27FC236}">
                  <a16:creationId xmlns:a16="http://schemas.microsoft.com/office/drawing/2014/main" id="{C75EFCE2-5264-C2A5-A090-2FA72E1C0788}"/>
                </a:ext>
              </a:extLst>
            </p:cNvPr>
            <p:cNvSpPr/>
            <p:nvPr/>
          </p:nvSpPr>
          <p:spPr>
            <a:xfrm>
              <a:off x="695325" y="983082"/>
              <a:ext cx="4333969" cy="492442"/>
            </a:xfrm>
            <a:prstGeom prst="rect">
              <a:avLst/>
            </a:prstGeom>
            <a:solidFill>
              <a:schemeClr val="accent1"/>
            </a:solidFill>
          </p:spPr>
          <p:txBody>
            <a:bodyPr wrap="square">
              <a:spAutoFit/>
            </a:bodyPr>
            <a:lstStyle/>
            <a:p>
              <a:r>
                <a:rPr lang="en-US" altLang="zh-CN">
                  <a:solidFill>
                    <a:schemeClr val="bg1"/>
                  </a:solidFill>
                </a:rPr>
                <a:t>The countermeasure of DDoS</a:t>
              </a:r>
              <a:endParaRPr lang="en-US" altLang="zh-CN" b="1" dirty="0">
                <a:solidFill>
                  <a:schemeClr val="bg1"/>
                </a:solidFill>
              </a:endParaRPr>
            </a:p>
          </p:txBody>
        </p:sp>
        <p:cxnSp>
          <p:nvCxnSpPr>
            <p:cNvPr id="5" name="直接连接符 4">
              <a:extLst>
                <a:ext uri="{FF2B5EF4-FFF2-40B4-BE49-F238E27FC236}">
                  <a16:creationId xmlns:a16="http://schemas.microsoft.com/office/drawing/2014/main" id="{CB13F327-5B19-8CB2-AC98-18AE157A64BC}"/>
                </a:ext>
              </a:extLst>
            </p:cNvPr>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 name="矩形: 圆角 5">
            <a:extLst>
              <a:ext uri="{FF2B5EF4-FFF2-40B4-BE49-F238E27FC236}">
                <a16:creationId xmlns:a16="http://schemas.microsoft.com/office/drawing/2014/main" id="{8169A75D-82DF-00E6-EA9A-A69799F2DD01}"/>
              </a:ext>
            </a:extLst>
          </p:cNvPr>
          <p:cNvSpPr/>
          <p:nvPr/>
        </p:nvSpPr>
        <p:spPr>
          <a:xfrm>
            <a:off x="328745" y="1379652"/>
            <a:ext cx="3947162" cy="100649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200">
              <a:solidFill>
                <a:schemeClr val="bg1"/>
              </a:solidFill>
            </a:endParaRPr>
          </a:p>
        </p:txBody>
      </p:sp>
      <p:sp>
        <p:nvSpPr>
          <p:cNvPr id="10" name="矩形: 圆角 9">
            <a:extLst>
              <a:ext uri="{FF2B5EF4-FFF2-40B4-BE49-F238E27FC236}">
                <a16:creationId xmlns:a16="http://schemas.microsoft.com/office/drawing/2014/main" id="{E4773CC8-9136-38CE-C5D7-AEC90DAB8585}"/>
              </a:ext>
            </a:extLst>
          </p:cNvPr>
          <p:cNvSpPr/>
          <p:nvPr/>
        </p:nvSpPr>
        <p:spPr>
          <a:xfrm>
            <a:off x="1526174" y="2585788"/>
            <a:ext cx="3947162" cy="100649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200">
              <a:solidFill>
                <a:schemeClr val="bg1"/>
              </a:solidFill>
            </a:endParaRPr>
          </a:p>
        </p:txBody>
      </p:sp>
      <p:sp>
        <p:nvSpPr>
          <p:cNvPr id="11" name="矩形: 圆角 10">
            <a:extLst>
              <a:ext uri="{FF2B5EF4-FFF2-40B4-BE49-F238E27FC236}">
                <a16:creationId xmlns:a16="http://schemas.microsoft.com/office/drawing/2014/main" id="{FDA480AE-0DB6-BF93-7EB2-4678329BA9C5}"/>
              </a:ext>
            </a:extLst>
          </p:cNvPr>
          <p:cNvSpPr/>
          <p:nvPr/>
        </p:nvSpPr>
        <p:spPr>
          <a:xfrm>
            <a:off x="2850966" y="3835469"/>
            <a:ext cx="3947162" cy="100649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200">
                <a:solidFill>
                  <a:schemeClr val="bg1"/>
                </a:solidFill>
              </a:rPr>
              <a:t>The Web Application Firewall (WAF) is an effective tool to help mitigate Layer 7 DDoS attacks. After the WAF is deployed between the Internet and the source site, the WAF can act as a reverse proxy to protect the target server from specific types of malicious traffic.</a:t>
            </a:r>
            <a:endParaRPr lang="zh-CN" altLang="en-US" sz="1200">
              <a:solidFill>
                <a:schemeClr val="bg1"/>
              </a:solidFill>
            </a:endParaRPr>
          </a:p>
        </p:txBody>
      </p:sp>
      <p:sp>
        <p:nvSpPr>
          <p:cNvPr id="12" name="矩形: 圆角 11">
            <a:extLst>
              <a:ext uri="{FF2B5EF4-FFF2-40B4-BE49-F238E27FC236}">
                <a16:creationId xmlns:a16="http://schemas.microsoft.com/office/drawing/2014/main" id="{34A8E9A2-DB37-8A2A-74FE-8CAAE9E50691}"/>
              </a:ext>
            </a:extLst>
          </p:cNvPr>
          <p:cNvSpPr/>
          <p:nvPr/>
        </p:nvSpPr>
        <p:spPr>
          <a:xfrm>
            <a:off x="4572000" y="5085150"/>
            <a:ext cx="3947162" cy="100649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200">
              <a:solidFill>
                <a:schemeClr val="bg1"/>
              </a:solidFill>
            </a:endParaRPr>
          </a:p>
        </p:txBody>
      </p:sp>
      <p:sp>
        <p:nvSpPr>
          <p:cNvPr id="14" name="文本框 13">
            <a:extLst>
              <a:ext uri="{FF2B5EF4-FFF2-40B4-BE49-F238E27FC236}">
                <a16:creationId xmlns:a16="http://schemas.microsoft.com/office/drawing/2014/main" id="{AE19FB45-04CB-21C7-6A95-C52127208A26}"/>
              </a:ext>
            </a:extLst>
          </p:cNvPr>
          <p:cNvSpPr txBox="1"/>
          <p:nvPr/>
        </p:nvSpPr>
        <p:spPr>
          <a:xfrm>
            <a:off x="389704" y="1614263"/>
            <a:ext cx="3825244" cy="769441"/>
          </a:xfrm>
          <a:prstGeom prst="rect">
            <a:avLst/>
          </a:prstGeom>
          <a:noFill/>
        </p:spPr>
        <p:txBody>
          <a:bodyPr wrap="square">
            <a:spAutoFit/>
          </a:bodyPr>
          <a:lstStyle/>
          <a:p>
            <a:pPr algn="just"/>
            <a:r>
              <a:rPr lang="en-US" altLang="zh-CN" sz="1100" b="0" i="0">
                <a:solidFill>
                  <a:schemeClr val="accent1">
                    <a:lumMod val="75000"/>
                  </a:schemeClr>
                </a:solidFill>
                <a:effectLst/>
                <a:latin typeface="PingFang SC"/>
              </a:rPr>
              <a:t>Create a black hole route and funnel traffic into the route. When black hole filtering is implemented, both legitimate network traffic and malicious network traffic are routed to empty routes or black holes and discarded from the network.</a:t>
            </a:r>
            <a:endParaRPr lang="zh-CN" altLang="en-US" sz="1100">
              <a:solidFill>
                <a:schemeClr val="accent1">
                  <a:lumMod val="75000"/>
                </a:schemeClr>
              </a:solidFill>
            </a:endParaRPr>
          </a:p>
        </p:txBody>
      </p:sp>
      <p:sp>
        <p:nvSpPr>
          <p:cNvPr id="15" name="文本框 14">
            <a:extLst>
              <a:ext uri="{FF2B5EF4-FFF2-40B4-BE49-F238E27FC236}">
                <a16:creationId xmlns:a16="http://schemas.microsoft.com/office/drawing/2014/main" id="{277533C7-228B-AD75-8AB7-C4442122EA8E}"/>
              </a:ext>
            </a:extLst>
          </p:cNvPr>
          <p:cNvSpPr txBox="1"/>
          <p:nvPr/>
        </p:nvSpPr>
        <p:spPr>
          <a:xfrm>
            <a:off x="389704" y="1371080"/>
            <a:ext cx="1991443" cy="36933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none" rtlCol="0">
            <a:spAutoFit/>
          </a:bodyPr>
          <a:lstStyle/>
          <a:p>
            <a:pPr marL="285750" indent="-285750">
              <a:buFont typeface="Arial" panose="020B0604020202020204" pitchFamily="34" charset="0"/>
              <a:buChar char="•"/>
            </a:pPr>
            <a:r>
              <a:rPr lang="en-US" altLang="zh-CN">
                <a:solidFill>
                  <a:schemeClr val="accent1">
                    <a:lumMod val="75000"/>
                  </a:schemeClr>
                </a:solidFill>
              </a:rPr>
              <a:t>Black hole route</a:t>
            </a:r>
            <a:endParaRPr lang="zh-CN" altLang="en-US">
              <a:solidFill>
                <a:schemeClr val="accent1">
                  <a:lumMod val="75000"/>
                </a:schemeClr>
              </a:solidFill>
            </a:endParaRPr>
          </a:p>
        </p:txBody>
      </p:sp>
      <p:sp>
        <p:nvSpPr>
          <p:cNvPr id="16" name="文本框 15">
            <a:extLst>
              <a:ext uri="{FF2B5EF4-FFF2-40B4-BE49-F238E27FC236}">
                <a16:creationId xmlns:a16="http://schemas.microsoft.com/office/drawing/2014/main" id="{DAA5B6AF-A7E7-690F-E60E-91BE60E70C54}"/>
              </a:ext>
            </a:extLst>
          </p:cNvPr>
          <p:cNvSpPr txBox="1"/>
          <p:nvPr/>
        </p:nvSpPr>
        <p:spPr>
          <a:xfrm>
            <a:off x="1648093" y="2583342"/>
            <a:ext cx="1369477" cy="36933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none" rtlCol="0">
            <a:spAutoFit/>
          </a:bodyPr>
          <a:lstStyle/>
          <a:p>
            <a:pPr marL="285750" indent="-285750">
              <a:buFont typeface="Arial" panose="020B0604020202020204" pitchFamily="34" charset="0"/>
              <a:buChar char="•"/>
            </a:pPr>
            <a:r>
              <a:rPr lang="en-US" altLang="zh-CN">
                <a:solidFill>
                  <a:schemeClr val="accent1">
                    <a:lumMod val="75000"/>
                  </a:schemeClr>
                </a:solidFill>
              </a:rPr>
              <a:t>Rate limit</a:t>
            </a:r>
            <a:endParaRPr lang="zh-CN" altLang="en-US">
              <a:solidFill>
                <a:schemeClr val="accent1">
                  <a:lumMod val="75000"/>
                </a:schemeClr>
              </a:solidFill>
            </a:endParaRPr>
          </a:p>
        </p:txBody>
      </p:sp>
      <p:sp>
        <p:nvSpPr>
          <p:cNvPr id="20" name="文本框 19">
            <a:extLst>
              <a:ext uri="{FF2B5EF4-FFF2-40B4-BE49-F238E27FC236}">
                <a16:creationId xmlns:a16="http://schemas.microsoft.com/office/drawing/2014/main" id="{1C0A5159-71BC-F548-2C18-274D56E70F66}"/>
              </a:ext>
            </a:extLst>
          </p:cNvPr>
          <p:cNvSpPr txBox="1"/>
          <p:nvPr/>
        </p:nvSpPr>
        <p:spPr>
          <a:xfrm>
            <a:off x="1571893" y="2833859"/>
            <a:ext cx="3855723" cy="769441"/>
          </a:xfrm>
          <a:prstGeom prst="rect">
            <a:avLst/>
          </a:prstGeom>
          <a:noFill/>
        </p:spPr>
        <p:txBody>
          <a:bodyPr wrap="square">
            <a:spAutoFit/>
          </a:bodyPr>
          <a:lstStyle>
            <a:defPPr>
              <a:defRPr lang="en-US"/>
            </a:defPPr>
            <a:lvl1pPr algn="just">
              <a:defRPr sz="1100" b="0" i="0">
                <a:solidFill>
                  <a:schemeClr val="accent1">
                    <a:lumMod val="75000"/>
                  </a:schemeClr>
                </a:solidFill>
                <a:effectLst/>
                <a:latin typeface="PingFang SC"/>
              </a:defRPr>
            </a:lvl1pPr>
          </a:lstStyle>
          <a:p>
            <a:r>
              <a:rPr lang="zh-CN" altLang="en-US"/>
              <a:t>Limiting the number of requests a server receives during a certain period can also protect against DDos. While rate limiting is useful for protecting against brute-force attacks, it is not effective against sophisticated DDoS attacks.</a:t>
            </a:r>
          </a:p>
        </p:txBody>
      </p:sp>
      <p:sp>
        <p:nvSpPr>
          <p:cNvPr id="21" name="文本框 20">
            <a:extLst>
              <a:ext uri="{FF2B5EF4-FFF2-40B4-BE49-F238E27FC236}">
                <a16:creationId xmlns:a16="http://schemas.microsoft.com/office/drawing/2014/main" id="{686E5982-2643-8CE9-7540-200052D3EC4C}"/>
              </a:ext>
            </a:extLst>
          </p:cNvPr>
          <p:cNvSpPr txBox="1"/>
          <p:nvPr/>
        </p:nvSpPr>
        <p:spPr>
          <a:xfrm>
            <a:off x="2906430" y="3824455"/>
            <a:ext cx="2744662" cy="36933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none" rtlCol="0">
            <a:spAutoFit/>
          </a:bodyPr>
          <a:lstStyle/>
          <a:p>
            <a:pPr marL="285750" indent="-285750">
              <a:buFont typeface="Arial" panose="020B0604020202020204" pitchFamily="34" charset="0"/>
              <a:buChar char="•"/>
            </a:pPr>
            <a:r>
              <a:rPr lang="en-US" altLang="zh-CN">
                <a:solidFill>
                  <a:schemeClr val="accent1">
                    <a:lumMod val="75000"/>
                  </a:schemeClr>
                </a:solidFill>
              </a:rPr>
              <a:t>Web application firewall</a:t>
            </a:r>
            <a:endParaRPr lang="zh-CN" altLang="en-US">
              <a:solidFill>
                <a:schemeClr val="accent1">
                  <a:lumMod val="75000"/>
                </a:schemeClr>
              </a:solidFill>
            </a:endParaRPr>
          </a:p>
        </p:txBody>
      </p:sp>
      <p:sp>
        <p:nvSpPr>
          <p:cNvPr id="23" name="文本框 22">
            <a:extLst>
              <a:ext uri="{FF2B5EF4-FFF2-40B4-BE49-F238E27FC236}">
                <a16:creationId xmlns:a16="http://schemas.microsoft.com/office/drawing/2014/main" id="{993BD940-CF64-254C-181B-443F19A0118E}"/>
              </a:ext>
            </a:extLst>
          </p:cNvPr>
          <p:cNvSpPr txBox="1"/>
          <p:nvPr/>
        </p:nvSpPr>
        <p:spPr>
          <a:xfrm>
            <a:off x="2906430" y="4092249"/>
            <a:ext cx="3891698" cy="769441"/>
          </a:xfrm>
          <a:prstGeom prst="rect">
            <a:avLst/>
          </a:prstGeom>
          <a:noFill/>
        </p:spPr>
        <p:txBody>
          <a:bodyPr wrap="square">
            <a:spAutoFit/>
          </a:bodyPr>
          <a:lstStyle>
            <a:defPPr>
              <a:defRPr lang="en-US"/>
            </a:defPPr>
            <a:lvl1pPr algn="just">
              <a:defRPr sz="1100" b="0" i="0">
                <a:solidFill>
                  <a:schemeClr val="accent1">
                    <a:lumMod val="75000"/>
                  </a:schemeClr>
                </a:solidFill>
                <a:effectLst/>
                <a:latin typeface="PingFang SC"/>
              </a:defRPr>
            </a:lvl1pPr>
          </a:lstStyle>
          <a:p>
            <a:r>
              <a:rPr lang="zh-CN" altLang="en-US"/>
              <a:t>WAF is an effective tool to help mitigate Layer 7 DDoS attacks. After the WAF is deployed between the Internet and the source site, the WAF can act as a reverse proxy to protect the target server from specific types of malicious traffic.</a:t>
            </a:r>
          </a:p>
        </p:txBody>
      </p:sp>
      <p:sp>
        <p:nvSpPr>
          <p:cNvPr id="25" name="文本框 24">
            <a:extLst>
              <a:ext uri="{FF2B5EF4-FFF2-40B4-BE49-F238E27FC236}">
                <a16:creationId xmlns:a16="http://schemas.microsoft.com/office/drawing/2014/main" id="{1DEAE193-E85B-F8AC-ACB2-C1EDBBAB4363}"/>
              </a:ext>
            </a:extLst>
          </p:cNvPr>
          <p:cNvSpPr txBox="1"/>
          <p:nvPr/>
        </p:nvSpPr>
        <p:spPr>
          <a:xfrm>
            <a:off x="4654151" y="5061465"/>
            <a:ext cx="2932534" cy="36933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none" rtlCol="0">
            <a:spAutoFit/>
          </a:bodyPr>
          <a:lstStyle>
            <a:defPPr>
              <a:defRPr lang="en-US"/>
            </a:defPPr>
            <a:lvl1pPr marL="285750" indent="-285750">
              <a:buFont typeface="Arial" panose="020B0604020202020204" pitchFamily="34" charset="0"/>
              <a:buChar char="•"/>
              <a:defRPr>
                <a:solidFill>
                  <a:schemeClr val="accent1">
                    <a:lumMod val="75000"/>
                  </a:schemeClr>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a:t>Anycast Network diffusion</a:t>
            </a:r>
          </a:p>
        </p:txBody>
      </p:sp>
      <p:sp>
        <p:nvSpPr>
          <p:cNvPr id="27" name="文本框 26">
            <a:extLst>
              <a:ext uri="{FF2B5EF4-FFF2-40B4-BE49-F238E27FC236}">
                <a16:creationId xmlns:a16="http://schemas.microsoft.com/office/drawing/2014/main" id="{C7A64868-E919-AD81-0167-F2E6936483D1}"/>
              </a:ext>
            </a:extLst>
          </p:cNvPr>
          <p:cNvSpPr txBox="1"/>
          <p:nvPr/>
        </p:nvSpPr>
        <p:spPr>
          <a:xfrm>
            <a:off x="4654151" y="5430797"/>
            <a:ext cx="3523198" cy="600164"/>
          </a:xfrm>
          <a:prstGeom prst="rect">
            <a:avLst/>
          </a:prstGeom>
          <a:noFill/>
        </p:spPr>
        <p:txBody>
          <a:bodyPr wrap="square">
            <a:spAutoFit/>
          </a:bodyPr>
          <a:lstStyle>
            <a:defPPr>
              <a:defRPr lang="en-US"/>
            </a:defPPr>
            <a:lvl1pPr algn="just">
              <a:defRPr sz="1100" b="0" i="0">
                <a:solidFill>
                  <a:schemeClr val="accent1">
                    <a:lumMod val="75000"/>
                  </a:schemeClr>
                </a:solidFill>
                <a:effectLst/>
                <a:latin typeface="PingFang SC"/>
              </a:defRPr>
            </a:lvl1pPr>
          </a:lstStyle>
          <a:p>
            <a:r>
              <a:rPr lang="en-US" altLang="zh-CN"/>
              <a:t>This type of mitigation uses an Anycast network to distribute attack traffic to a network of distributed servers until the network absorbs the traffic.</a:t>
            </a:r>
            <a:endParaRPr lang="zh-CN" altLang="en-US"/>
          </a:p>
        </p:txBody>
      </p:sp>
    </p:spTree>
    <p:extLst>
      <p:ext uri="{BB962C8B-B14F-4D97-AF65-F5344CB8AC3E}">
        <p14:creationId xmlns:p14="http://schemas.microsoft.com/office/powerpoint/2010/main" val="133663446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TotalTime>
  <Words>323</Words>
  <Application>Microsoft Office PowerPoint</Application>
  <PresentationFormat>全屏显示(4:3)</PresentationFormat>
  <Paragraphs>20</Paragraphs>
  <Slides>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vt:i4>
      </vt:variant>
    </vt:vector>
  </HeadingPairs>
  <TitlesOfParts>
    <vt:vector size="7" baseType="lpstr">
      <vt:lpstr>PingFang SC</vt:lpstr>
      <vt:lpstr>Arial</vt:lpstr>
      <vt:lpstr>Calibri</vt:lpstr>
      <vt:lpstr>Calibri Light</vt:lpstr>
      <vt:lpstr>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孙凯</dc:creator>
  <dc:description>第一PPT模板网-WWW.1PPT.COM</dc:description>
  <cp:lastModifiedBy>常 家乐</cp:lastModifiedBy>
  <cp:revision>1307</cp:revision>
  <dcterms:created xsi:type="dcterms:W3CDTF">2022-07-26T06:27:34Z</dcterms:created>
  <dcterms:modified xsi:type="dcterms:W3CDTF">2022-07-28T07:31:42Z</dcterms:modified>
  <cp:category>第一PPT模板网-WWW.1PPT.COM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2052-4.0.1.6533</vt:lpwstr>
  </property>
</Properties>
</file>