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1" r:id="rId3"/>
  </p:sldMasterIdLst>
  <p:notesMasterIdLst>
    <p:notesMasterId r:id="rId21"/>
  </p:notesMasterIdLst>
  <p:sldIdLst>
    <p:sldId id="286" r:id="rId4"/>
    <p:sldId id="287" r:id="rId5"/>
    <p:sldId id="288" r:id="rId6"/>
    <p:sldId id="306" r:id="rId7"/>
    <p:sldId id="298" r:id="rId8"/>
    <p:sldId id="290" r:id="rId9"/>
    <p:sldId id="310" r:id="rId10"/>
    <p:sldId id="312" r:id="rId11"/>
    <p:sldId id="311" r:id="rId12"/>
    <p:sldId id="294" r:id="rId13"/>
    <p:sldId id="317" r:id="rId14"/>
    <p:sldId id="313" r:id="rId15"/>
    <p:sldId id="314" r:id="rId16"/>
    <p:sldId id="316" r:id="rId17"/>
    <p:sldId id="297" r:id="rId18"/>
    <p:sldId id="315" r:id="rId19"/>
    <p:sldId id="28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Кутьков Юрий Юрьевич" initials="КЮЮ" lastIdx="4"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29C63"/>
    <a:srgbClr val="96628C"/>
    <a:srgbClr val="11A0D7"/>
    <a:srgbClr val="E61F3D"/>
    <a:srgbClr val="CD5A5A"/>
    <a:srgbClr val="FFD746"/>
    <a:srgbClr val="0E2D69"/>
    <a:srgbClr val="D9D9D9"/>
    <a:srgbClr val="EB681F"/>
    <a:srgbClr val="234A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65"/>
    <p:restoredTop sz="94694"/>
  </p:normalViewPr>
  <p:slideViewPr>
    <p:cSldViewPr snapToGrid="0" snapToObjects="1">
      <p:cViewPr varScale="1">
        <p:scale>
          <a:sx n="113" d="100"/>
          <a:sy n="113" d="100"/>
        </p:scale>
        <p:origin x="216" y="352"/>
      </p:cViewPr>
      <p:guideLst>
        <p:guide pos="325"/>
        <p:guide pos="1209"/>
        <p:guide pos="2955"/>
        <p:guide pos="2080"/>
        <p:guide pos="3840"/>
        <p:guide pos="4646"/>
        <p:guide pos="5586"/>
        <p:guide pos="7333"/>
        <p:guide orient="horz" pos="3922"/>
        <p:guide pos="6471"/>
        <p:guide orient="horz" pos="912"/>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134" d="100"/>
          <a:sy n="134" d="100"/>
        </p:scale>
        <p:origin x="3648" y="184"/>
      </p:cViewPr>
      <p:guideLst>
        <p:guide orient="horz" pos="2848"/>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5" Type="http://schemas.openxmlformats.org/officeDocument/2006/relationships/commentAuthors" Target="commentAuthors.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notesMaster" Target="notesMasters/notesMaster1.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261BF4-8B2C-784B-9959-B59A059012C3}"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748903-8EB5-294E-A216-6B54B0368783}"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Обложка">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28" descr="A blue circle with white text&#10;&#10;Description automatically generated with low confidence"/>
          <p:cNvPicPr>
            <a:picLocks noChangeAspect="1"/>
          </p:cNvPicPr>
          <p:nvPr userDrawn="1"/>
        </p:nvPicPr>
        <p:blipFill>
          <a:blip r:embed="rId3"/>
          <a:stretch>
            <a:fillRect/>
          </a:stretch>
        </p:blipFill>
        <p:spPr>
          <a:xfrm>
            <a:off x="1013859" y="962173"/>
            <a:ext cx="886499" cy="886499"/>
          </a:xfrm>
          <a:prstGeom prst="rect">
            <a:avLst/>
          </a:prstGeom>
        </p:spPr>
      </p:pic>
      <p:cxnSp>
        <p:nvCxnSpPr>
          <p:cNvPr id="11" name="Straight Connector 48"/>
          <p:cNvCxnSpPr/>
          <p:nvPr userDrawn="1"/>
        </p:nvCxnSpPr>
        <p:spPr>
          <a:xfrm>
            <a:off x="6090212"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2" name="Straight Connector 50"/>
          <p:cNvCxnSpPr/>
          <p:nvPr userDrawn="1"/>
        </p:nvCxnSpPr>
        <p:spPr>
          <a:xfrm>
            <a:off x="8642581"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3" name="Straight Connector 51"/>
          <p:cNvCxnSpPr/>
          <p:nvPr userDrawn="1"/>
        </p:nvCxnSpPr>
        <p:spPr>
          <a:xfrm>
            <a:off x="11179047"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6" name="Заголовок 15"/>
          <p:cNvSpPr>
            <a:spLocks noGrp="1"/>
          </p:cNvSpPr>
          <p:nvPr>
            <p:ph type="title" hasCustomPrompt="1"/>
          </p:nvPr>
        </p:nvSpPr>
        <p:spPr>
          <a:xfrm>
            <a:off x="1027967" y="2404670"/>
            <a:ext cx="7634059" cy="1978323"/>
          </a:xfrm>
          <a:prstGeom prst="rect">
            <a:avLst/>
          </a:prstGeom>
        </p:spPr>
        <p:txBody>
          <a:bodyPr lIns="0" tIns="0" rIns="0" bIns="0" anchor="t">
            <a:normAutofit/>
          </a:bodyPr>
          <a:lstStyle>
            <a:lvl1pPr>
              <a:lnSpc>
                <a:spcPct val="100000"/>
              </a:lnSpc>
              <a:defRPr sz="4300" b="0" i="0" baseline="0">
                <a:solidFill>
                  <a:srgbClr val="0E2D69"/>
                </a:solidFill>
                <a:latin typeface="HSE Sans" panose="02000000000000000000" pitchFamily="2" charset="0"/>
              </a:defRPr>
            </a:lvl1pPr>
          </a:lstStyle>
          <a:p>
            <a:r>
              <a:rPr lang="en-US" sz="4400" dirty="0">
                <a:solidFill>
                  <a:srgbClr val="102D69"/>
                </a:solidFill>
                <a:latin typeface="HSE Sans" panose="02000000000000000000" pitchFamily="2" charset="0"/>
              </a:rPr>
              <a:t>Name of presentation can be specified in two or three lines </a:t>
            </a:r>
            <a:r>
              <a:rPr lang="ru-RU" sz="4400" dirty="0">
                <a:solidFill>
                  <a:srgbClr val="102D69"/>
                </a:solidFill>
                <a:latin typeface="HSE Sans" panose="02000000000000000000" pitchFamily="2" charset="0"/>
              </a:rPr>
              <a:t> (43 </a:t>
            </a:r>
            <a:r>
              <a:rPr lang="en-GB" sz="4400" dirty="0" err="1">
                <a:solidFill>
                  <a:srgbClr val="102D69"/>
                </a:solidFill>
                <a:latin typeface="HSE Sans" panose="02000000000000000000" pitchFamily="2" charset="0"/>
              </a:rPr>
              <a:t>pt</a:t>
            </a:r>
            <a:r>
              <a:rPr lang="en-GB" sz="4400" dirty="0">
                <a:solidFill>
                  <a:srgbClr val="102D69"/>
                </a:solidFill>
                <a:latin typeface="HSE Sans" panose="02000000000000000000" pitchFamily="2" charset="0"/>
              </a:rPr>
              <a:t>)</a:t>
            </a:r>
            <a:endParaRPr lang="ru-RU" sz="4400" dirty="0">
              <a:solidFill>
                <a:srgbClr val="102D69"/>
              </a:solidFill>
              <a:latin typeface="HSE Sans" panose="02000000000000000000" pitchFamily="2" charset="0"/>
            </a:endParaRPr>
          </a:p>
        </p:txBody>
      </p:sp>
      <p:sp>
        <p:nvSpPr>
          <p:cNvPr id="20" name="Текст 19"/>
          <p:cNvSpPr>
            <a:spLocks noGrp="1"/>
          </p:cNvSpPr>
          <p:nvPr>
            <p:ph type="body" sz="quarter" idx="10" hasCustomPrompt="1"/>
          </p:nvPr>
        </p:nvSpPr>
        <p:spPr>
          <a:xfrm>
            <a:off x="2074947" y="1187841"/>
            <a:ext cx="3848717" cy="435163"/>
          </a:xfrm>
          <a:prstGeom prst="rect">
            <a:avLst/>
          </a:prstGeom>
        </p:spPr>
        <p:txBody>
          <a:bodyPr lIns="0" tIns="0" rIns="0" bIns="0" anchor="t">
            <a:noAutofit/>
          </a:bodyPr>
          <a:lstStyle>
            <a:lvl1pPr marL="0" indent="0" algn="l">
              <a:lnSpc>
                <a:spcPct val="100000"/>
              </a:lnSpc>
              <a:spcBef>
                <a:spcPts val="0"/>
              </a:spcBef>
              <a:buNone/>
              <a:defRPr sz="1600" b="0" i="0">
                <a:latin typeface="HSE Sans" panose="02000000000000000000" pitchFamily="2" charset="0"/>
              </a:defRPr>
            </a:lvl1pPr>
            <a:lvl2pPr marL="457200" indent="0" algn="l">
              <a:buNone/>
              <a:defRPr sz="1600" b="0" i="0">
                <a:latin typeface="HSE Sans" panose="02000000000000000000" pitchFamily="2" charset="0"/>
              </a:defRPr>
            </a:lvl2pPr>
            <a:lvl3pPr marL="914400" indent="0" algn="l">
              <a:buNone/>
              <a:defRPr sz="1600" b="0" i="0">
                <a:latin typeface="HSE Sans" panose="02000000000000000000" pitchFamily="2" charset="0"/>
              </a:defRPr>
            </a:lvl3pPr>
            <a:lvl4pPr marL="1371600" indent="0" algn="l">
              <a:buNone/>
              <a:defRPr sz="1600" b="0" i="0">
                <a:latin typeface="HSE Sans" panose="02000000000000000000" pitchFamily="2" charset="0"/>
              </a:defRPr>
            </a:lvl4pPr>
            <a:lvl5pPr marL="1828800" indent="0" algn="l">
              <a:buNone/>
              <a:defRPr sz="1600" b="0" i="0">
                <a:latin typeface="HSE Sans" panose="02000000000000000000" pitchFamily="2" charset="0"/>
              </a:defRPr>
            </a:lvl5pPr>
          </a:lstStyle>
          <a:p>
            <a:r>
              <a:rPr lang="en-GB" sz="1600" dirty="0">
                <a:latin typeface="HSE Sans" panose="02000000000000000000" pitchFamily="2" charset="0"/>
              </a:rPr>
              <a:t>Name of faculty in two lines (16 </a:t>
            </a:r>
            <a:r>
              <a:rPr lang="en-GB" sz="1600" dirty="0" err="1">
                <a:latin typeface="HSE Sans" panose="02000000000000000000" pitchFamily="2" charset="0"/>
              </a:rPr>
              <a:t>pt</a:t>
            </a:r>
            <a:r>
              <a:rPr lang="en-GB" sz="1600" dirty="0">
                <a:latin typeface="HSE Sans" panose="02000000000000000000" pitchFamily="2" charset="0"/>
              </a:rPr>
              <a:t>)</a:t>
            </a:r>
            <a:endParaRPr lang="ru-RU" sz="1600" dirty="0">
              <a:latin typeface="HSE Sans" panose="02000000000000000000" pitchFamily="2" charset="0"/>
            </a:endParaRPr>
          </a:p>
        </p:txBody>
      </p:sp>
      <p:sp>
        <p:nvSpPr>
          <p:cNvPr id="25" name="Текст 24"/>
          <p:cNvSpPr>
            <a:spLocks noGrp="1"/>
          </p:cNvSpPr>
          <p:nvPr>
            <p:ph type="body" sz="quarter" idx="11" hasCustomPrompt="1"/>
          </p:nvPr>
        </p:nvSpPr>
        <p:spPr>
          <a:xfrm>
            <a:off x="6259420" y="1173829"/>
            <a:ext cx="2278063" cy="463186"/>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90204" pitchFamily="34" charset="0"/>
              <a:buNone/>
              <a:defRPr sz="1200" b="0" i="0">
                <a:solidFill>
                  <a:srgbClr val="0E2D69"/>
                </a:solidFill>
                <a:latin typeface="HSE Sans" panose="02000000000000000000" pitchFamily="2" charset="0"/>
              </a:defRPr>
            </a:lvl1pPr>
          </a:lstStyle>
          <a:p>
            <a:r>
              <a:rPr lang="en-GB" sz="1200" dirty="0">
                <a:latin typeface="HSE Sans" panose="02000000000000000000" pitchFamily="2" charset="0"/>
              </a:rPr>
              <a:t>Name of subdivision in two or three lines (12 </a:t>
            </a:r>
            <a:r>
              <a:rPr lang="en-GB" sz="1200" dirty="0" err="1">
                <a:latin typeface="HSE Sans" panose="02000000000000000000" pitchFamily="2" charset="0"/>
              </a:rPr>
              <a:t>pt</a:t>
            </a:r>
            <a:r>
              <a:rPr lang="en-GB" sz="1200" dirty="0">
                <a:latin typeface="HSE Sans" panose="02000000000000000000" pitchFamily="2" charset="0"/>
              </a:rPr>
              <a:t>)</a:t>
            </a:r>
            <a:endParaRPr lang="ru-RU" sz="1200" dirty="0">
              <a:latin typeface="HSE Sans" panose="02000000000000000000" pitchFamily="2" charset="0"/>
            </a:endParaRPr>
          </a:p>
        </p:txBody>
      </p:sp>
      <p:sp>
        <p:nvSpPr>
          <p:cNvPr id="27" name="Текст 26"/>
          <p:cNvSpPr>
            <a:spLocks noGrp="1"/>
          </p:cNvSpPr>
          <p:nvPr>
            <p:ph type="body" idx="12" hasCustomPrompt="1"/>
          </p:nvPr>
        </p:nvSpPr>
        <p:spPr>
          <a:xfrm>
            <a:off x="8786720" y="1173829"/>
            <a:ext cx="2217738" cy="463186"/>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90204" pitchFamily="34" charset="0"/>
              <a:buNone/>
              <a:defRPr sz="1200" b="0" i="0">
                <a:solidFill>
                  <a:srgbClr val="0E2D69"/>
                </a:solidFill>
                <a:latin typeface="HSE Sans" panose="02000000000000000000" pitchFamily="2" charset="0"/>
              </a:defRPr>
            </a:lvl1pPr>
          </a:lstStyle>
          <a:p>
            <a:r>
              <a:rPr lang="en-US" sz="1200" dirty="0">
                <a:latin typeface="HSE Sans" panose="02000000000000000000" pitchFamily="2" charset="0"/>
              </a:rPr>
              <a:t>Moscow</a:t>
            </a:r>
            <a:br>
              <a:rPr lang="ru-RU" sz="1200" dirty="0">
                <a:latin typeface="HSE Sans" panose="02000000000000000000" pitchFamily="2" charset="0"/>
              </a:rPr>
            </a:br>
            <a:r>
              <a:rPr lang="ru-RU" sz="1200" dirty="0">
                <a:latin typeface="HSE Sans" panose="02000000000000000000" pitchFamily="2" charset="0"/>
              </a:rPr>
              <a:t>2022</a:t>
            </a:r>
            <a:r>
              <a:rPr lang="en-GB" sz="1200" dirty="0">
                <a:latin typeface="HSE Sans" panose="02000000000000000000" pitchFamily="2" charset="0"/>
              </a:rPr>
              <a:t> (12 </a:t>
            </a:r>
            <a:r>
              <a:rPr lang="en-GB" sz="1200" dirty="0" err="1">
                <a:latin typeface="HSE Sans" panose="02000000000000000000" pitchFamily="2" charset="0"/>
              </a:rPr>
              <a:t>pt</a:t>
            </a:r>
            <a:r>
              <a:rPr lang="en-GB" sz="1200" dirty="0">
                <a:latin typeface="HSE Sans" panose="02000000000000000000" pitchFamily="2" charset="0"/>
              </a:rPr>
              <a:t>)</a:t>
            </a:r>
            <a:endParaRPr lang="ru-RU" sz="1200" dirty="0">
              <a:latin typeface="HSE Sans" panose="02000000000000000000" pitchFamily="2" charset="0"/>
            </a:endParaRPr>
          </a:p>
        </p:txBody>
      </p:sp>
      <p:sp>
        <p:nvSpPr>
          <p:cNvPr id="29" name="Текст 28"/>
          <p:cNvSpPr>
            <a:spLocks noGrp="1"/>
          </p:cNvSpPr>
          <p:nvPr>
            <p:ph type="body" sz="quarter" idx="13" hasCustomPrompt="1"/>
          </p:nvPr>
        </p:nvSpPr>
        <p:spPr>
          <a:xfrm>
            <a:off x="1027967" y="4824914"/>
            <a:ext cx="7625267" cy="652860"/>
          </a:xfrm>
          <a:prstGeom prst="rect">
            <a:avLst/>
          </a:prstGeom>
        </p:spPr>
        <p:txBody>
          <a:bodyPr lIns="0" tIns="0" rIns="0" bIns="0">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90204" pitchFamily="34" charset="0"/>
              <a:buNone/>
              <a:defRPr sz="1600" b="0" i="0">
                <a:solidFill>
                  <a:srgbClr val="0E2D69"/>
                </a:solidFill>
                <a:latin typeface="HSE Sans" panose="02000000000000000000" pitchFamily="2" charset="0"/>
              </a:defRPr>
            </a:lvl1pPr>
          </a:lstStyle>
          <a:p>
            <a:r>
              <a:rPr lang="en-US" sz="1600" dirty="0">
                <a:latin typeface="HSE Sans" panose="02000000000000000000" pitchFamily="2" charset="0"/>
              </a:rPr>
              <a:t>If you need more space, please use a subheading (16 </a:t>
            </a:r>
            <a:r>
              <a:rPr lang="en-US" sz="1600" dirty="0" err="1">
                <a:latin typeface="HSE Sans" panose="02000000000000000000" pitchFamily="2" charset="0"/>
              </a:rPr>
              <a:t>pt</a:t>
            </a:r>
            <a:r>
              <a:rPr lang="en-US" sz="1600" dirty="0">
                <a:latin typeface="HSE Sans" panose="02000000000000000000" pitchFamily="2" charset="0"/>
              </a:rPr>
              <a:t>)</a:t>
            </a:r>
            <a:endParaRPr lang="ru-RU" sz="1600" dirty="0">
              <a:latin typeface="HSE Sans" panose="02000000000000000000" pitchFamily="2"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цвет">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2"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9" name="Заголовок 31"/>
          <p:cNvSpPr>
            <a:spLocks noGrp="1"/>
          </p:cNvSpPr>
          <p:nvPr>
            <p:ph type="title" hasCustomPrompt="1"/>
          </p:nvPr>
        </p:nvSpPr>
        <p:spPr>
          <a:xfrm>
            <a:off x="585899" y="1447790"/>
            <a:ext cx="432253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More </a:t>
            </a:r>
            <a:r>
              <a:rPr lang="en-US" sz="2400" dirty="0" err="1">
                <a:solidFill>
                  <a:srgbClr val="102D69"/>
                </a:solidFill>
                <a:latin typeface="HSE Sans" panose="02000000000000000000" pitchFamily="2" charset="0"/>
              </a:rPr>
              <a:t>colours</a:t>
            </a:r>
            <a:r>
              <a:rPr lang="en-US" sz="2400" dirty="0">
                <a:solidFill>
                  <a:srgbClr val="102D69"/>
                </a:solidFill>
                <a:latin typeface="HSE Sans" panose="02000000000000000000" pitchFamily="2" charset="0"/>
              </a:rPr>
              <a:t>: palette</a:t>
            </a:r>
            <a:endParaRPr lang="ru-RU" sz="2400" dirty="0">
              <a:solidFill>
                <a:srgbClr val="102D69"/>
              </a:solidFill>
              <a:latin typeface="HSE Sans" panose="02000000000000000000" pitchFamily="2" charset="0"/>
            </a:endParaRPr>
          </a:p>
        </p:txBody>
      </p:sp>
      <p:sp>
        <p:nvSpPr>
          <p:cNvPr id="20" name="Текст 35"/>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9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For tables, graphs , charts and diagrams, you may need to use additional </a:t>
            </a:r>
            <a:r>
              <a:rPr lang="en-US" sz="1300" dirty="0" err="1">
                <a:latin typeface="HSE Sans" panose="02000000000000000000" pitchFamily="2" charset="0"/>
              </a:rPr>
              <a:t>colours</a:t>
            </a:r>
            <a:r>
              <a:rPr lang="en-US" sz="1300" dirty="0">
                <a:latin typeface="HSE Sans" panose="02000000000000000000" pitchFamily="2" charset="0"/>
              </a:rPr>
              <a:t>; you may correctly ask what </a:t>
            </a:r>
            <a:r>
              <a:rPr lang="en-US" sz="1300" dirty="0" err="1">
                <a:latin typeface="HSE Sans" panose="02000000000000000000" pitchFamily="2" charset="0"/>
              </a:rPr>
              <a:t>colours</a:t>
            </a:r>
            <a:r>
              <a:rPr lang="en-US" sz="1300" dirty="0">
                <a:latin typeface="HSE Sans" panose="02000000000000000000" pitchFamily="2" charset="0"/>
              </a:rPr>
              <a:t> can be used and where to find them. We advise using HSE University’s official </a:t>
            </a:r>
            <a:r>
              <a:rPr lang="en-US" sz="1300" dirty="0" err="1">
                <a:latin typeface="HSE Sans" panose="02000000000000000000" pitchFamily="2" charset="0"/>
              </a:rPr>
              <a:t>colour</a:t>
            </a:r>
            <a:r>
              <a:rPr lang="en-US" sz="1300" dirty="0">
                <a:latin typeface="HSE Sans" panose="02000000000000000000" pitchFamily="2" charset="0"/>
              </a:rPr>
              <a:t> scheme for such purposes.</a:t>
            </a:r>
            <a:endParaRPr lang="ru-RU" sz="1300" dirty="0">
              <a:latin typeface="HSE Sans" panose="02000000000000000000" pitchFamily="2" charset="0"/>
            </a:endParaRPr>
          </a:p>
        </p:txBody>
      </p:sp>
      <p:sp>
        <p:nvSpPr>
          <p:cNvPr id="21" name="Oval 5"/>
          <p:cNvSpPr/>
          <p:nvPr userDrawn="1"/>
        </p:nvSpPr>
        <p:spPr>
          <a:xfrm>
            <a:off x="5392982" y="1447790"/>
            <a:ext cx="830997" cy="830997"/>
          </a:xfrm>
          <a:prstGeom prst="ellipse">
            <a:avLst/>
          </a:prstGeom>
          <a:solidFill>
            <a:srgbClr val="0E2D69"/>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0"/>
          <p:cNvSpPr/>
          <p:nvPr userDrawn="1"/>
        </p:nvSpPr>
        <p:spPr>
          <a:xfrm>
            <a:off x="6742925" y="1447790"/>
            <a:ext cx="830997" cy="830997"/>
          </a:xfrm>
          <a:prstGeom prst="ellipse">
            <a:avLst/>
          </a:prstGeom>
          <a:solidFill>
            <a:srgbClr val="234A9B"/>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userDrawn="1"/>
        </p:nvSpPr>
        <p:spPr>
          <a:xfrm>
            <a:off x="8092868" y="1447790"/>
            <a:ext cx="830997" cy="830997"/>
          </a:xfrm>
          <a:prstGeom prst="ellipse">
            <a:avLst/>
          </a:prstGeom>
          <a:solidFill>
            <a:srgbClr val="11A0D7"/>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userDrawn="1"/>
        </p:nvSpPr>
        <p:spPr>
          <a:xfrm>
            <a:off x="9442811" y="1447790"/>
            <a:ext cx="830997" cy="830997"/>
          </a:xfrm>
          <a:prstGeom prst="ellipse">
            <a:avLst/>
          </a:prstGeom>
          <a:solidFill>
            <a:srgbClr val="029C6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6"/>
          <p:cNvSpPr/>
          <p:nvPr userDrawn="1"/>
        </p:nvSpPr>
        <p:spPr>
          <a:xfrm>
            <a:off x="10792754" y="1447790"/>
            <a:ext cx="830997" cy="830997"/>
          </a:xfrm>
          <a:prstGeom prst="ellipse">
            <a:avLst/>
          </a:prstGeom>
          <a:solidFill>
            <a:srgbClr val="EB681F"/>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9"/>
          <p:cNvSpPr/>
          <p:nvPr userDrawn="1"/>
        </p:nvSpPr>
        <p:spPr>
          <a:xfrm>
            <a:off x="5392982" y="2708699"/>
            <a:ext cx="830997" cy="830997"/>
          </a:xfrm>
          <a:prstGeom prst="ellipse">
            <a:avLst/>
          </a:prstGeom>
          <a:solidFill>
            <a:srgbClr val="7D4EB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33"/>
          <p:cNvSpPr/>
          <p:nvPr userDrawn="1"/>
        </p:nvSpPr>
        <p:spPr>
          <a:xfrm>
            <a:off x="6742925" y="2708699"/>
            <a:ext cx="830997" cy="830997"/>
          </a:xfrm>
          <a:prstGeom prst="ellipse">
            <a:avLst/>
          </a:prstGeom>
          <a:solidFill>
            <a:srgbClr val="E61F3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34"/>
          <p:cNvSpPr/>
          <p:nvPr userDrawn="1"/>
        </p:nvSpPr>
        <p:spPr>
          <a:xfrm>
            <a:off x="8092868" y="2708699"/>
            <a:ext cx="830997" cy="830997"/>
          </a:xfrm>
          <a:prstGeom prst="ellipse">
            <a:avLst/>
          </a:prstGeom>
          <a:solidFill>
            <a:srgbClr val="FBBA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35"/>
          <p:cNvSpPr/>
          <p:nvPr userDrawn="1"/>
        </p:nvSpPr>
        <p:spPr>
          <a:xfrm>
            <a:off x="9442811" y="2708699"/>
            <a:ext cx="830997" cy="830997"/>
          </a:xfrm>
          <a:prstGeom prst="ellipse">
            <a:avLst/>
          </a:prstGeom>
          <a:solidFill>
            <a:srgbClr val="7DA0D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36"/>
          <p:cNvSpPr/>
          <p:nvPr userDrawn="1"/>
        </p:nvSpPr>
        <p:spPr>
          <a:xfrm>
            <a:off x="10792754" y="2708699"/>
            <a:ext cx="830997" cy="830997"/>
          </a:xfrm>
          <a:prstGeom prst="ellipse">
            <a:avLst/>
          </a:prstGeom>
          <a:solidFill>
            <a:srgbClr val="47A0A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7"/>
          <p:cNvSpPr/>
          <p:nvPr userDrawn="1"/>
        </p:nvSpPr>
        <p:spPr>
          <a:xfrm>
            <a:off x="5392982" y="3969609"/>
            <a:ext cx="830997" cy="830997"/>
          </a:xfrm>
          <a:prstGeom prst="ellipse">
            <a:avLst/>
          </a:prstGeom>
          <a:solidFill>
            <a:srgbClr val="EB8C3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8"/>
          <p:cNvSpPr/>
          <p:nvPr userDrawn="1"/>
        </p:nvSpPr>
        <p:spPr>
          <a:xfrm>
            <a:off x="6742925" y="3969609"/>
            <a:ext cx="830997" cy="830997"/>
          </a:xfrm>
          <a:prstGeom prst="ellipse">
            <a:avLst/>
          </a:prstGeom>
          <a:solidFill>
            <a:srgbClr val="96628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9"/>
          <p:cNvSpPr/>
          <p:nvPr userDrawn="1"/>
        </p:nvSpPr>
        <p:spPr>
          <a:xfrm>
            <a:off x="8092868" y="3969609"/>
            <a:ext cx="830997" cy="830997"/>
          </a:xfrm>
          <a:prstGeom prst="ellipse">
            <a:avLst/>
          </a:prstGeom>
          <a:solidFill>
            <a:srgbClr val="CD5A5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40"/>
          <p:cNvSpPr/>
          <p:nvPr userDrawn="1"/>
        </p:nvSpPr>
        <p:spPr>
          <a:xfrm>
            <a:off x="9442811" y="3969609"/>
            <a:ext cx="830997" cy="830997"/>
          </a:xfrm>
          <a:prstGeom prst="ellipse">
            <a:avLst/>
          </a:prstGeom>
          <a:solidFill>
            <a:srgbClr val="FFD746"/>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41"/>
          <p:cNvSpPr/>
          <p:nvPr userDrawn="1"/>
        </p:nvSpPr>
        <p:spPr>
          <a:xfrm>
            <a:off x="10792754" y="3969609"/>
            <a:ext cx="830997" cy="830997"/>
          </a:xfrm>
          <a:prstGeom prst="ellipse">
            <a:avLst/>
          </a:prstGeom>
          <a:solidFill>
            <a:srgbClr val="CDDDF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42"/>
          <p:cNvSpPr/>
          <p:nvPr userDrawn="1"/>
        </p:nvSpPr>
        <p:spPr>
          <a:xfrm>
            <a:off x="5392982" y="5249769"/>
            <a:ext cx="830997" cy="830997"/>
          </a:xfrm>
          <a:prstGeom prst="ellipse">
            <a:avLst/>
          </a:prstGeom>
          <a:solidFill>
            <a:srgbClr val="D7EBB4"/>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43"/>
          <p:cNvSpPr/>
          <p:nvPr userDrawn="1"/>
        </p:nvSpPr>
        <p:spPr>
          <a:xfrm>
            <a:off x="6742925" y="5249769"/>
            <a:ext cx="830997" cy="830997"/>
          </a:xfrm>
          <a:prstGeom prst="ellipse">
            <a:avLst/>
          </a:prstGeom>
          <a:solidFill>
            <a:srgbClr val="FFDC9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44"/>
          <p:cNvSpPr/>
          <p:nvPr userDrawn="1"/>
        </p:nvSpPr>
        <p:spPr>
          <a:xfrm>
            <a:off x="8092868" y="5249769"/>
            <a:ext cx="830997" cy="830997"/>
          </a:xfrm>
          <a:prstGeom prst="ellipse">
            <a:avLst/>
          </a:prstGeom>
          <a:solidFill>
            <a:srgbClr val="D7C3F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45"/>
          <p:cNvSpPr/>
          <p:nvPr userDrawn="1"/>
        </p:nvSpPr>
        <p:spPr>
          <a:xfrm>
            <a:off x="9442811" y="5249769"/>
            <a:ext cx="830997" cy="830997"/>
          </a:xfrm>
          <a:prstGeom prst="ellipse">
            <a:avLst/>
          </a:prstGeom>
          <a:solidFill>
            <a:srgbClr val="F6C3C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46"/>
          <p:cNvSpPr/>
          <p:nvPr userDrawn="1"/>
        </p:nvSpPr>
        <p:spPr>
          <a:xfrm>
            <a:off x="10792754" y="5249769"/>
            <a:ext cx="830997" cy="830997"/>
          </a:xfrm>
          <a:prstGeom prst="ellipse">
            <a:avLst/>
          </a:prstGeom>
          <a:solidFill>
            <a:srgbClr val="FFF07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9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2"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3"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чистый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3"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0"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9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1"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чисты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Обложка">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28" descr="A blue circle with white text&#10;&#10;Description automatically generated with low confidence"/>
          <p:cNvPicPr>
            <a:picLocks noChangeAspect="1"/>
          </p:cNvPicPr>
          <p:nvPr userDrawn="1"/>
        </p:nvPicPr>
        <p:blipFill>
          <a:blip r:embed="rId3"/>
          <a:stretch>
            <a:fillRect/>
          </a:stretch>
        </p:blipFill>
        <p:spPr>
          <a:xfrm>
            <a:off x="1013859" y="962173"/>
            <a:ext cx="886499" cy="886499"/>
          </a:xfrm>
          <a:prstGeom prst="rect">
            <a:avLst/>
          </a:prstGeom>
        </p:spPr>
      </p:pic>
      <p:cxnSp>
        <p:nvCxnSpPr>
          <p:cNvPr id="11" name="Straight Connector 48"/>
          <p:cNvCxnSpPr/>
          <p:nvPr userDrawn="1"/>
        </p:nvCxnSpPr>
        <p:spPr>
          <a:xfrm>
            <a:off x="6090212"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2" name="Straight Connector 50"/>
          <p:cNvCxnSpPr/>
          <p:nvPr userDrawn="1"/>
        </p:nvCxnSpPr>
        <p:spPr>
          <a:xfrm>
            <a:off x="8642581"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3" name="Straight Connector 51"/>
          <p:cNvCxnSpPr/>
          <p:nvPr userDrawn="1"/>
        </p:nvCxnSpPr>
        <p:spPr>
          <a:xfrm>
            <a:off x="11179047"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6" name="Заголовок 15"/>
          <p:cNvSpPr>
            <a:spLocks noGrp="1"/>
          </p:cNvSpPr>
          <p:nvPr>
            <p:ph type="title" hasCustomPrompt="1"/>
          </p:nvPr>
        </p:nvSpPr>
        <p:spPr>
          <a:xfrm>
            <a:off x="1027967" y="2404670"/>
            <a:ext cx="7634059" cy="1978323"/>
          </a:xfrm>
          <a:prstGeom prst="rect">
            <a:avLst/>
          </a:prstGeom>
        </p:spPr>
        <p:txBody>
          <a:bodyPr lIns="0" tIns="0" rIns="0" bIns="0" anchor="t">
            <a:normAutofit/>
          </a:bodyPr>
          <a:lstStyle>
            <a:lvl1pPr>
              <a:lnSpc>
                <a:spcPct val="100000"/>
              </a:lnSpc>
              <a:defRPr sz="4300" b="0" i="0" baseline="0">
                <a:solidFill>
                  <a:srgbClr val="0E2D69"/>
                </a:solidFill>
                <a:latin typeface="HSE Sans" panose="02000000000000000000" pitchFamily="2" charset="0"/>
              </a:defRPr>
            </a:lvl1pPr>
          </a:lstStyle>
          <a:p>
            <a:r>
              <a:rPr lang="en-US" sz="4400" dirty="0">
                <a:solidFill>
                  <a:srgbClr val="102D69"/>
                </a:solidFill>
                <a:latin typeface="HSE Sans" panose="02000000000000000000" pitchFamily="2" charset="0"/>
              </a:rPr>
              <a:t>Name of presentation can be specified in two or three lines </a:t>
            </a:r>
            <a:r>
              <a:rPr lang="ru-RU" sz="4400" dirty="0">
                <a:solidFill>
                  <a:srgbClr val="102D69"/>
                </a:solidFill>
                <a:latin typeface="HSE Sans" panose="02000000000000000000" pitchFamily="2" charset="0"/>
              </a:rPr>
              <a:t> (43 </a:t>
            </a:r>
            <a:r>
              <a:rPr lang="en-GB" sz="4400" dirty="0" err="1">
                <a:solidFill>
                  <a:srgbClr val="102D69"/>
                </a:solidFill>
                <a:latin typeface="HSE Sans" panose="02000000000000000000" pitchFamily="2" charset="0"/>
              </a:rPr>
              <a:t>pt</a:t>
            </a:r>
            <a:r>
              <a:rPr lang="en-GB" sz="4400" dirty="0">
                <a:solidFill>
                  <a:srgbClr val="102D69"/>
                </a:solidFill>
                <a:latin typeface="HSE Sans" panose="02000000000000000000" pitchFamily="2" charset="0"/>
              </a:rPr>
              <a:t>)</a:t>
            </a:r>
            <a:endParaRPr lang="ru-RU" sz="4400" dirty="0">
              <a:solidFill>
                <a:srgbClr val="102D69"/>
              </a:solidFill>
              <a:latin typeface="HSE Sans" panose="02000000000000000000" pitchFamily="2" charset="0"/>
            </a:endParaRPr>
          </a:p>
        </p:txBody>
      </p:sp>
      <p:sp>
        <p:nvSpPr>
          <p:cNvPr id="20" name="Текст 19"/>
          <p:cNvSpPr>
            <a:spLocks noGrp="1"/>
          </p:cNvSpPr>
          <p:nvPr>
            <p:ph type="body" sz="quarter" idx="10" hasCustomPrompt="1"/>
          </p:nvPr>
        </p:nvSpPr>
        <p:spPr>
          <a:xfrm>
            <a:off x="2074947" y="1187841"/>
            <a:ext cx="3848717" cy="435163"/>
          </a:xfrm>
          <a:prstGeom prst="rect">
            <a:avLst/>
          </a:prstGeom>
        </p:spPr>
        <p:txBody>
          <a:bodyPr lIns="0" tIns="0" rIns="0" bIns="0" anchor="t">
            <a:noAutofit/>
          </a:bodyPr>
          <a:lstStyle>
            <a:lvl1pPr marL="0" indent="0" algn="l">
              <a:lnSpc>
                <a:spcPct val="100000"/>
              </a:lnSpc>
              <a:spcBef>
                <a:spcPts val="0"/>
              </a:spcBef>
              <a:buNone/>
              <a:defRPr sz="1600" b="0" i="0">
                <a:latin typeface="HSE Sans" panose="02000000000000000000" pitchFamily="2" charset="0"/>
              </a:defRPr>
            </a:lvl1pPr>
            <a:lvl2pPr marL="457200" indent="0" algn="l">
              <a:buNone/>
              <a:defRPr sz="1600" b="0" i="0">
                <a:latin typeface="HSE Sans" panose="02000000000000000000" pitchFamily="2" charset="0"/>
              </a:defRPr>
            </a:lvl2pPr>
            <a:lvl3pPr marL="914400" indent="0" algn="l">
              <a:buNone/>
              <a:defRPr sz="1600" b="0" i="0">
                <a:latin typeface="HSE Sans" panose="02000000000000000000" pitchFamily="2" charset="0"/>
              </a:defRPr>
            </a:lvl3pPr>
            <a:lvl4pPr marL="1371600" indent="0" algn="l">
              <a:buNone/>
              <a:defRPr sz="1600" b="0" i="0">
                <a:latin typeface="HSE Sans" panose="02000000000000000000" pitchFamily="2" charset="0"/>
              </a:defRPr>
            </a:lvl4pPr>
            <a:lvl5pPr marL="1828800" indent="0" algn="l">
              <a:buNone/>
              <a:defRPr sz="1600" b="0" i="0">
                <a:latin typeface="HSE Sans" panose="02000000000000000000" pitchFamily="2" charset="0"/>
              </a:defRPr>
            </a:lvl5pPr>
          </a:lstStyle>
          <a:p>
            <a:r>
              <a:rPr lang="en-GB" sz="1600" dirty="0">
                <a:latin typeface="HSE Sans" panose="02000000000000000000" pitchFamily="2" charset="0"/>
              </a:rPr>
              <a:t>Name of faculty in two lines (16 </a:t>
            </a:r>
            <a:r>
              <a:rPr lang="en-GB" sz="1600" dirty="0" err="1">
                <a:latin typeface="HSE Sans" panose="02000000000000000000" pitchFamily="2" charset="0"/>
              </a:rPr>
              <a:t>pt</a:t>
            </a:r>
            <a:r>
              <a:rPr lang="en-GB" sz="1600" dirty="0">
                <a:latin typeface="HSE Sans" panose="02000000000000000000" pitchFamily="2" charset="0"/>
              </a:rPr>
              <a:t>)</a:t>
            </a:r>
            <a:endParaRPr lang="ru-RU" sz="1600" dirty="0">
              <a:latin typeface="HSE Sans" panose="02000000000000000000" pitchFamily="2" charset="0"/>
            </a:endParaRPr>
          </a:p>
        </p:txBody>
      </p:sp>
      <p:sp>
        <p:nvSpPr>
          <p:cNvPr id="25" name="Текст 24"/>
          <p:cNvSpPr>
            <a:spLocks noGrp="1"/>
          </p:cNvSpPr>
          <p:nvPr>
            <p:ph type="body" sz="quarter" idx="11" hasCustomPrompt="1"/>
          </p:nvPr>
        </p:nvSpPr>
        <p:spPr>
          <a:xfrm>
            <a:off x="6259420" y="1173829"/>
            <a:ext cx="2278063" cy="463186"/>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90204" pitchFamily="34" charset="0"/>
              <a:buNone/>
              <a:defRPr sz="1200" b="0" i="0">
                <a:solidFill>
                  <a:srgbClr val="0E2D69"/>
                </a:solidFill>
                <a:latin typeface="HSE Sans" panose="02000000000000000000" pitchFamily="2" charset="0"/>
              </a:defRPr>
            </a:lvl1pPr>
          </a:lstStyle>
          <a:p>
            <a:r>
              <a:rPr lang="en-GB" sz="1200" dirty="0">
                <a:latin typeface="HSE Sans" panose="02000000000000000000" pitchFamily="2" charset="0"/>
              </a:rPr>
              <a:t>Name of subdivision in two or three lines (12 </a:t>
            </a:r>
            <a:r>
              <a:rPr lang="en-GB" sz="1200" dirty="0" err="1">
                <a:latin typeface="HSE Sans" panose="02000000000000000000" pitchFamily="2" charset="0"/>
              </a:rPr>
              <a:t>pt</a:t>
            </a:r>
            <a:r>
              <a:rPr lang="en-GB" sz="1200" dirty="0">
                <a:latin typeface="HSE Sans" panose="02000000000000000000" pitchFamily="2" charset="0"/>
              </a:rPr>
              <a:t>)</a:t>
            </a:r>
            <a:endParaRPr lang="ru-RU" sz="1200" dirty="0">
              <a:latin typeface="HSE Sans" panose="02000000000000000000" pitchFamily="2" charset="0"/>
            </a:endParaRPr>
          </a:p>
        </p:txBody>
      </p:sp>
      <p:sp>
        <p:nvSpPr>
          <p:cNvPr id="27" name="Текст 26"/>
          <p:cNvSpPr>
            <a:spLocks noGrp="1"/>
          </p:cNvSpPr>
          <p:nvPr>
            <p:ph type="body" idx="12" hasCustomPrompt="1"/>
          </p:nvPr>
        </p:nvSpPr>
        <p:spPr>
          <a:xfrm>
            <a:off x="8786720" y="1173829"/>
            <a:ext cx="2217738" cy="463186"/>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90204" pitchFamily="34" charset="0"/>
              <a:buNone/>
              <a:defRPr sz="1200" b="0" i="0">
                <a:solidFill>
                  <a:srgbClr val="0E2D69"/>
                </a:solidFill>
                <a:latin typeface="HSE Sans" panose="02000000000000000000" pitchFamily="2" charset="0"/>
              </a:defRPr>
            </a:lvl1pPr>
          </a:lstStyle>
          <a:p>
            <a:r>
              <a:rPr lang="en-US" sz="1200" dirty="0">
                <a:latin typeface="HSE Sans" panose="02000000000000000000" pitchFamily="2" charset="0"/>
              </a:rPr>
              <a:t>Moscow</a:t>
            </a:r>
            <a:br>
              <a:rPr lang="ru-RU" sz="1200" dirty="0">
                <a:latin typeface="HSE Sans" panose="02000000000000000000" pitchFamily="2" charset="0"/>
              </a:rPr>
            </a:br>
            <a:r>
              <a:rPr lang="ru-RU" sz="1200" dirty="0">
                <a:latin typeface="HSE Sans" panose="02000000000000000000" pitchFamily="2" charset="0"/>
              </a:rPr>
              <a:t>2022</a:t>
            </a:r>
            <a:r>
              <a:rPr lang="en-GB" sz="1200" dirty="0">
                <a:latin typeface="HSE Sans" panose="02000000000000000000" pitchFamily="2" charset="0"/>
              </a:rPr>
              <a:t> (12 </a:t>
            </a:r>
            <a:r>
              <a:rPr lang="en-GB" sz="1200" dirty="0" err="1">
                <a:latin typeface="HSE Sans" panose="02000000000000000000" pitchFamily="2" charset="0"/>
              </a:rPr>
              <a:t>pt</a:t>
            </a:r>
            <a:r>
              <a:rPr lang="en-GB" sz="1200" dirty="0">
                <a:latin typeface="HSE Sans" panose="02000000000000000000" pitchFamily="2" charset="0"/>
              </a:rPr>
              <a:t>)</a:t>
            </a:r>
            <a:endParaRPr lang="ru-RU" sz="1200" dirty="0">
              <a:latin typeface="HSE Sans" panose="02000000000000000000" pitchFamily="2" charset="0"/>
            </a:endParaRPr>
          </a:p>
        </p:txBody>
      </p:sp>
      <p:sp>
        <p:nvSpPr>
          <p:cNvPr id="29" name="Текст 28"/>
          <p:cNvSpPr>
            <a:spLocks noGrp="1"/>
          </p:cNvSpPr>
          <p:nvPr>
            <p:ph type="body" sz="quarter" idx="13" hasCustomPrompt="1"/>
          </p:nvPr>
        </p:nvSpPr>
        <p:spPr>
          <a:xfrm>
            <a:off x="1027967" y="4824914"/>
            <a:ext cx="7625267" cy="652860"/>
          </a:xfrm>
          <a:prstGeom prst="rect">
            <a:avLst/>
          </a:prstGeom>
        </p:spPr>
        <p:txBody>
          <a:bodyPr lIns="0" tIns="0" rIns="0" bIns="0">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90204" pitchFamily="34" charset="0"/>
              <a:buNone/>
              <a:defRPr sz="1600" b="0" i="0">
                <a:solidFill>
                  <a:srgbClr val="0E2D69"/>
                </a:solidFill>
                <a:latin typeface="HSE Sans" panose="02000000000000000000" pitchFamily="2" charset="0"/>
              </a:defRPr>
            </a:lvl1pPr>
          </a:lstStyle>
          <a:p>
            <a:r>
              <a:rPr lang="en-US" sz="1600" dirty="0">
                <a:latin typeface="HSE Sans" panose="02000000000000000000" pitchFamily="2" charset="0"/>
              </a:rPr>
              <a:t>If you need more space, please use a subheading (16 </a:t>
            </a:r>
            <a:r>
              <a:rPr lang="en-US" sz="1600" dirty="0" err="1">
                <a:latin typeface="HSE Sans" panose="02000000000000000000" pitchFamily="2" charset="0"/>
              </a:rPr>
              <a:t>pt</a:t>
            </a:r>
            <a:r>
              <a:rPr lang="en-US" sz="1600" dirty="0">
                <a:latin typeface="HSE Sans" panose="02000000000000000000" pitchFamily="2" charset="0"/>
              </a:rPr>
              <a:t>)</a:t>
            </a:r>
            <a:endParaRPr lang="ru-RU" sz="1600" dirty="0">
              <a:latin typeface="HSE Sans" panose="02000000000000000000" pitchFamily="2"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Текст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11"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2"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3"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9"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4" name="Рисунок 23"/>
          <p:cNvSpPr>
            <a:spLocks noGrp="1"/>
          </p:cNvSpPr>
          <p:nvPr>
            <p:ph type="pic" sz="quarter" idx="10" hasCustomPrompt="1"/>
          </p:nvPr>
        </p:nvSpPr>
        <p:spPr>
          <a:xfrm>
            <a:off x="6684653" y="1447790"/>
            <a:ext cx="4325167" cy="4325107"/>
          </a:xfrm>
          <a:prstGeom prst="rect">
            <a:avLst/>
          </a:prstGeom>
          <a:solidFill>
            <a:srgbClr val="D9D9D9"/>
          </a:solidFill>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90204" pitchFamily="34" charset="0"/>
              <a:buNone/>
              <a:defRPr sz="1200">
                <a:solidFill>
                  <a:schemeClr val="bg2">
                    <a:lumMod val="10000"/>
                  </a:schemeClr>
                </a:solidFill>
              </a:defRPr>
            </a:lvl1pPr>
          </a:lstStyle>
          <a:p>
            <a:pPr algn="ctr"/>
            <a:r>
              <a:rPr lang="en-US" sz="2800" dirty="0">
                <a:solidFill>
                  <a:schemeClr val="tx1"/>
                </a:solidFill>
                <a:latin typeface="HSE Sans" panose="02000000000000000000" pitchFamily="2" charset="0"/>
              </a:rPr>
              <a:t>You can place an illustration or photograph here so that your slide doesn’t look empty</a:t>
            </a:r>
            <a:endParaRPr lang="en-US" sz="2800" dirty="0">
              <a:solidFill>
                <a:schemeClr val="tx1"/>
              </a:solidFill>
              <a:latin typeface="HSE Sans" panose="02000000000000000000" pitchFamily="2" charset="0"/>
            </a:endParaRPr>
          </a:p>
        </p:txBody>
      </p:sp>
      <p:sp>
        <p:nvSpPr>
          <p:cNvPr id="32" name="Заголовок 31"/>
          <p:cNvSpPr>
            <a:spLocks noGrp="1"/>
          </p:cNvSpPr>
          <p:nvPr>
            <p:ph type="title" hasCustomPrompt="1"/>
          </p:nvPr>
        </p:nvSpPr>
        <p:spPr>
          <a:xfrm>
            <a:off x="585898" y="1447790"/>
            <a:ext cx="524556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36" name="Текст 35"/>
          <p:cNvSpPr>
            <a:spLocks noGrp="1"/>
          </p:cNvSpPr>
          <p:nvPr>
            <p:ph type="body" sz="quarter" idx="12" hasCustomPrompt="1"/>
          </p:nvPr>
        </p:nvSpPr>
        <p:spPr>
          <a:xfrm>
            <a:off x="585897" y="2379663"/>
            <a:ext cx="5245561" cy="3393234"/>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9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5pPr>
          </a:lstStyle>
          <a:p>
            <a:pPr>
              <a:spcBef>
                <a:spcPts val="1200"/>
              </a:spcBef>
            </a:pPr>
            <a:r>
              <a:rPr lang="en-US" sz="1300" dirty="0">
                <a:latin typeface="HSE Sans" panose="02000000000000000000" pitchFamily="2" charset="0"/>
              </a:rPr>
              <a:t>Moderately sized bits of text can be presented in a single column, but they shouldn’t take up the whole screen. A text that is arranged in a long line might be too hard to read; always bear in mind the perspective of those who will be viewing your presentation. Try to limit each line to seven to 10 words. More than that might put your audience to sleep. </a:t>
            </a:r>
            <a:r>
              <a:rPr lang="en-US" sz="1300" i="1" dirty="0">
                <a:latin typeface="HSE Sans" panose="02000000000000000000" pitchFamily="2" charset="0"/>
              </a:rPr>
              <a:t>If you have space left and wish to make your slide more visual, you can include a small image nearby, which should illustrate or supplement your text.</a:t>
            </a:r>
            <a:endParaRPr lang="ru-RU" sz="1300" i="1" dirty="0">
              <a:latin typeface="HSE Sans" panose="02000000000000000000" pitchFamily="2" charset="0"/>
            </a:endParaRPr>
          </a:p>
        </p:txBody>
      </p:sp>
      <p:sp>
        <p:nvSpPr>
          <p:cNvPr id="38"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9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0"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1"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Текст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2"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6" name="Заголовок 31"/>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7" name="Текст 35"/>
          <p:cNvSpPr>
            <a:spLocks noGrp="1"/>
          </p:cNvSpPr>
          <p:nvPr>
            <p:ph type="body" sz="quarter" idx="12" hasCustomPrompt="1"/>
          </p:nvPr>
        </p:nvSpPr>
        <p:spPr>
          <a:xfrm>
            <a:off x="585897" y="2379663"/>
            <a:ext cx="11057971" cy="3745092"/>
          </a:xfrm>
          <a:prstGeom prst="rect">
            <a:avLst/>
          </a:prstGeom>
        </p:spPr>
        <p:txBody>
          <a:bodyPr lIns="0" tIns="0" rIns="0" numCol="3" spcCol="252000">
            <a:noAutofit/>
          </a:bodyPr>
          <a:lstStyle>
            <a:lvl1pPr marL="0" marR="0" indent="0" algn="l" defTabSz="914400" rtl="0" eaLnBrk="1" fontAlgn="auto" latinLnBrk="0" hangingPunct="1">
              <a:lnSpc>
                <a:spcPct val="100000"/>
              </a:lnSpc>
              <a:spcBef>
                <a:spcPts val="1200"/>
              </a:spcBef>
              <a:spcAft>
                <a:spcPts val="0"/>
              </a:spcAft>
              <a:buClrTx/>
              <a:buSzTx/>
              <a:buFont typeface="Arial" panose="020B060402020209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5pPr>
          </a:lstStyle>
          <a:p>
            <a:pPr>
              <a:spcBef>
                <a:spcPts val="1200"/>
              </a:spcBef>
            </a:pPr>
            <a:r>
              <a:rPr lang="en-US" sz="1300" dirty="0">
                <a:latin typeface="HSE Sans" panose="02000000000000000000" pitchFamily="2" charset="0"/>
              </a:rPr>
              <a:t>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a:t>
            </a:r>
            <a:endParaRPr lang="en-US" sz="1300" dirty="0">
              <a:latin typeface="HSE Sans" panose="02000000000000000000" pitchFamily="2" charset="0"/>
            </a:endParaRPr>
          </a:p>
          <a:p>
            <a:pPr>
              <a:spcBef>
                <a:spcPts val="1200"/>
              </a:spcBef>
            </a:pPr>
            <a:r>
              <a:rPr lang="en-US" sz="1300" dirty="0">
                <a:latin typeface="HSE Sans" panose="02000000000000000000" pitchFamily="2" charset="0"/>
              </a:rPr>
              <a:t>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a:t>
            </a:r>
            <a:endParaRPr lang="ru-RU" sz="1300" dirty="0">
              <a:latin typeface="HSE Sans" panose="02000000000000000000" pitchFamily="2" charset="0"/>
            </a:endParaRPr>
          </a:p>
        </p:txBody>
      </p:sp>
      <p:sp>
        <p:nvSpPr>
          <p:cNvPr id="21"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9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3"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Текст_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2"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Текст 35"/>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9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5pPr>
          </a:lstStyle>
          <a:p>
            <a:pPr>
              <a:spcBef>
                <a:spcPts val="1300"/>
              </a:spcBef>
            </a:pPr>
            <a:r>
              <a:rPr lang="en-US" sz="1300" dirty="0">
                <a:latin typeface="HSE Sans" panose="02000000000000000000" pitchFamily="2" charset="0"/>
              </a:rPr>
              <a:t>Here I am, a regular text as seen on the right; you can take me anywhere in the same size (13 </a:t>
            </a:r>
            <a:r>
              <a:rPr lang="en-US" sz="1300" dirty="0" err="1">
                <a:latin typeface="HSE Sans" panose="02000000000000000000" pitchFamily="2" charset="0"/>
              </a:rPr>
              <a:t>pt</a:t>
            </a:r>
            <a:r>
              <a:rPr lang="en-US" sz="1300" dirty="0">
                <a:latin typeface="HSE Sans" panose="02000000000000000000" pitchFamily="2" charset="0"/>
              </a:rPr>
              <a:t>), so I am readable on both the screen and in print-outs of slides. Don’t increase my size if you don’t need to, since you have the full screen option at your fingertips. Here I am, a regular text as described on the right; you can take me anywhere in the same size (13 </a:t>
            </a:r>
            <a:r>
              <a:rPr lang="en-US" sz="1300" dirty="0" err="1">
                <a:latin typeface="HSE Sans" panose="02000000000000000000" pitchFamily="2" charset="0"/>
              </a:rPr>
              <a:t>pt</a:t>
            </a:r>
            <a:r>
              <a:rPr lang="en-US" sz="1300" dirty="0">
                <a:latin typeface="HSE Sans" panose="02000000000000000000" pitchFamily="2" charset="0"/>
              </a:rPr>
              <a:t>), so I am readable on both the screen and in print-outs of slides. Don’t increase my size if you don’t need to, since you have the full screen option at your fingertips.</a:t>
            </a:r>
            <a:endParaRPr lang="ru-RU" sz="1300" dirty="0">
              <a:latin typeface="HSE Sans" panose="02000000000000000000" pitchFamily="2" charset="0"/>
            </a:endParaRPr>
          </a:p>
        </p:txBody>
      </p:sp>
      <p:sp>
        <p:nvSpPr>
          <p:cNvPr id="20" name="Текст 35"/>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90204" pitchFamily="34" charset="0"/>
              <a:buNone/>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5pPr>
          </a:lstStyle>
          <a:p>
            <a:r>
              <a:rPr lang="en-US" sz="1000" dirty="0">
                <a:latin typeface="HSE Sans" panose="02000000000000000000" pitchFamily="2" charset="0"/>
              </a:rPr>
              <a:t>Notes, other clarifications or additional information should be presented in a smaller size (10 </a:t>
            </a:r>
            <a:r>
              <a:rPr lang="en-US" sz="1000" dirty="0" err="1">
                <a:latin typeface="HSE Sans" panose="02000000000000000000" pitchFamily="2" charset="0"/>
              </a:rPr>
              <a:t>pt</a:t>
            </a:r>
            <a:r>
              <a:rPr lang="en-US" sz="1000" dirty="0">
                <a:latin typeface="HSE Sans" panose="02000000000000000000" pitchFamily="2" charset="0"/>
              </a:rPr>
              <a:t>)</a:t>
            </a:r>
            <a:endParaRPr lang="ru-RU" sz="1000" dirty="0">
              <a:latin typeface="HSE Sans" panose="02000000000000000000" pitchFamily="2" charset="0"/>
            </a:endParaRPr>
          </a:p>
        </p:txBody>
      </p:sp>
      <p:sp>
        <p:nvSpPr>
          <p:cNvPr id="23" name="Текст 22"/>
          <p:cNvSpPr>
            <a:spLocks noGrp="1"/>
          </p:cNvSpPr>
          <p:nvPr>
            <p:ph type="body" sz="quarter" idx="18" hasCustomPrompt="1"/>
          </p:nvPr>
        </p:nvSpPr>
        <p:spPr>
          <a:xfrm>
            <a:off x="6259892" y="2379663"/>
            <a:ext cx="5383968" cy="3451794"/>
          </a:xfrm>
          <a:prstGeom prst="rect">
            <a:avLst/>
          </a:prstGeom>
        </p:spPr>
        <p:txBody>
          <a:bodyPr lIns="0" tIns="0" rIns="0" bIns="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sz="3200" b="0" i="0">
                <a:solidFill>
                  <a:srgbClr val="0E2D69"/>
                </a:solidFill>
                <a:latin typeface="HSE Sans" panose="02000000000000000000" pitchFamily="2" charset="0"/>
              </a:defRPr>
            </a:lvl1pPr>
          </a:lstStyle>
          <a:p>
            <a:r>
              <a:rPr lang="en-US" sz="3200" dirty="0">
                <a:solidFill>
                  <a:srgbClr val="102D69"/>
                </a:solidFill>
                <a:latin typeface="HSE Sans" panose="02000000000000000000" pitchFamily="2" charset="0"/>
              </a:rPr>
              <a:t>Short phrase with important information can have a larger font size than normal, but we don’t recommend doing this often.</a:t>
            </a:r>
            <a:endParaRPr lang="ru-RU" sz="3200" dirty="0">
              <a:solidFill>
                <a:srgbClr val="102D69"/>
              </a:solidFill>
              <a:latin typeface="HSE Sans" panose="02000000000000000000" pitchFamily="2" charset="0"/>
            </a:endParaRPr>
          </a:p>
        </p:txBody>
      </p:sp>
      <p:sp>
        <p:nvSpPr>
          <p:cNvPr id="25" name="Заголовок 31"/>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5"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9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6"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График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2"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Заголовок 31"/>
          <p:cNvSpPr>
            <a:spLocks noGrp="1"/>
          </p:cNvSpPr>
          <p:nvPr>
            <p:ph type="title" hasCustomPrompt="1"/>
          </p:nvPr>
        </p:nvSpPr>
        <p:spPr>
          <a:xfrm>
            <a:off x="585899" y="1447790"/>
            <a:ext cx="432253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8" name="Текст 35"/>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9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9" name="Текст 35"/>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90204" pitchFamily="34" charset="0"/>
              <a:buNone/>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5pPr>
          </a:lstStyle>
          <a:p>
            <a:r>
              <a:rPr lang="en-US" sz="1000" dirty="0">
                <a:latin typeface="HSE Sans" panose="02000000000000000000" pitchFamily="2" charset="0"/>
              </a:rPr>
              <a:t>Notes, other clarifications or additional information should be presented in a smaller size (10 </a:t>
            </a:r>
            <a:r>
              <a:rPr lang="en-US" sz="1000" dirty="0" err="1">
                <a:latin typeface="HSE Sans" panose="02000000000000000000" pitchFamily="2" charset="0"/>
              </a:rPr>
              <a:t>pt</a:t>
            </a:r>
            <a:r>
              <a:rPr lang="en-US" sz="1000" dirty="0">
                <a:latin typeface="HSE Sans" panose="02000000000000000000" pitchFamily="2" charset="0"/>
              </a:rPr>
              <a:t>)</a:t>
            </a:r>
            <a:endParaRPr lang="ru-RU" sz="1000" dirty="0">
              <a:latin typeface="HSE Sans" panose="02000000000000000000" pitchFamily="2" charset="0"/>
            </a:endParaRPr>
          </a:p>
        </p:txBody>
      </p:sp>
      <p:sp>
        <p:nvSpPr>
          <p:cNvPr id="21" name="Диаграмма 7"/>
          <p:cNvSpPr>
            <a:spLocks noGrp="1"/>
          </p:cNvSpPr>
          <p:nvPr>
            <p:ph type="chart" sz="quarter" idx="10"/>
          </p:nvPr>
        </p:nvSpPr>
        <p:spPr>
          <a:xfrm>
            <a:off x="5272097" y="1447790"/>
            <a:ext cx="6371768" cy="4289457"/>
          </a:xfrm>
          <a:prstGeom prst="rect">
            <a:avLst/>
          </a:prstGeom>
        </p:spPr>
        <p:txBody>
          <a:bodyPr/>
          <a:lstStyle/>
          <a:p>
            <a:endParaRPr lang="ru-RU"/>
          </a:p>
        </p:txBody>
      </p:sp>
      <p:sp>
        <p:nvSpPr>
          <p:cNvPr id="15"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9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График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3"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0" name="Текст 35"/>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90204" pitchFamily="34" charset="0"/>
              <a:buNone/>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5pPr>
          </a:lstStyle>
          <a:p>
            <a:r>
              <a:rPr lang="ru-RU" sz="1000" dirty="0">
                <a:latin typeface="HSE Sans" panose="02000000000000000000" pitchFamily="2" charset="0"/>
              </a:rPr>
              <a:t>Примечания, или любая другая пояснительная или дополнительная информация набираются шрифтом размером 10 </a:t>
            </a:r>
            <a:r>
              <a:rPr lang="en-GB" sz="1000" dirty="0" err="1">
                <a:latin typeface="HSE Sans" panose="02000000000000000000" pitchFamily="2" charset="0"/>
              </a:rPr>
              <a:t>pt</a:t>
            </a:r>
            <a:endParaRPr lang="ru-RU" sz="1000" dirty="0">
              <a:latin typeface="HSE Sans" panose="02000000000000000000" pitchFamily="2" charset="0"/>
            </a:endParaRPr>
          </a:p>
        </p:txBody>
      </p:sp>
      <p:sp>
        <p:nvSpPr>
          <p:cNvPr id="21" name="Диаграмма 7"/>
          <p:cNvSpPr>
            <a:spLocks noGrp="1"/>
          </p:cNvSpPr>
          <p:nvPr>
            <p:ph type="chart" sz="quarter" idx="10"/>
          </p:nvPr>
        </p:nvSpPr>
        <p:spPr>
          <a:xfrm>
            <a:off x="5272097" y="1447790"/>
            <a:ext cx="6371768" cy="4289457"/>
          </a:xfrm>
          <a:prstGeom prst="rect">
            <a:avLst/>
          </a:prstGeom>
        </p:spPr>
        <p:txBody>
          <a:bodyPr/>
          <a:lstStyle/>
          <a:p>
            <a:endParaRPr lang="ru-RU"/>
          </a:p>
        </p:txBody>
      </p:sp>
      <p:sp>
        <p:nvSpPr>
          <p:cNvPr id="23" name="Текст 22"/>
          <p:cNvSpPr>
            <a:spLocks noGrp="1"/>
          </p:cNvSpPr>
          <p:nvPr>
            <p:ph type="body" sz="quarter" idx="17" hasCustomPrompt="1"/>
          </p:nvPr>
        </p:nvSpPr>
        <p:spPr>
          <a:xfrm>
            <a:off x="585788" y="1447064"/>
            <a:ext cx="4322762" cy="703205"/>
          </a:xfrm>
          <a:prstGeom prst="rect">
            <a:avLst/>
          </a:prstGeom>
        </p:spPr>
        <p:txBody>
          <a:bodyPr>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GB" sz="1600" dirty="0">
                <a:solidFill>
                  <a:srgbClr val="102D69"/>
                </a:solidFill>
                <a:latin typeface="HSE Sans" panose="02000000000000000000" pitchFamily="2" charset="0"/>
              </a:rPr>
              <a:t>Name of graph. Please note that table titles should be smaller than headlines (16 </a:t>
            </a:r>
            <a:r>
              <a:rPr lang="en-GB" sz="1600" dirty="0" err="1">
                <a:solidFill>
                  <a:srgbClr val="102D69"/>
                </a:solidFill>
                <a:latin typeface="HSE Sans" panose="02000000000000000000" pitchFamily="2" charset="0"/>
              </a:rPr>
              <a:t>pt</a:t>
            </a:r>
            <a:r>
              <a:rPr lang="en-GB"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28" name="Текст 35"/>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9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6"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9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9"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Цифры">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7"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8"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1"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Заголовок 31"/>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24" name="Текст 35"/>
          <p:cNvSpPr>
            <a:spLocks noGrp="1"/>
          </p:cNvSpPr>
          <p:nvPr>
            <p:ph type="body" sz="quarter" idx="12" hasCustomPrompt="1"/>
          </p:nvPr>
        </p:nvSpPr>
        <p:spPr>
          <a:xfrm>
            <a:off x="575076" y="4103994"/>
            <a:ext cx="2758143"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9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5" name="Текст 35"/>
          <p:cNvSpPr>
            <a:spLocks noGrp="1"/>
          </p:cNvSpPr>
          <p:nvPr>
            <p:ph type="body" sz="quarter" idx="16" hasCustomPrompt="1"/>
          </p:nvPr>
        </p:nvSpPr>
        <p:spPr>
          <a:xfrm>
            <a:off x="4047007" y="4103994"/>
            <a:ext cx="2757612"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9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6" name="Текст 35"/>
          <p:cNvSpPr>
            <a:spLocks noGrp="1"/>
          </p:cNvSpPr>
          <p:nvPr>
            <p:ph type="body" sz="quarter" idx="17" hasCustomPrompt="1"/>
          </p:nvPr>
        </p:nvSpPr>
        <p:spPr>
          <a:xfrm>
            <a:off x="7518938" y="4103994"/>
            <a:ext cx="2757612"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9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8" name="Текст 27"/>
          <p:cNvSpPr>
            <a:spLocks noGrp="1"/>
          </p:cNvSpPr>
          <p:nvPr>
            <p:ph type="body" sz="quarter" idx="18" hasCustomPrompt="1"/>
          </p:nvPr>
        </p:nvSpPr>
        <p:spPr>
          <a:xfrm>
            <a:off x="575076"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152</a:t>
            </a:r>
            <a:endParaRPr lang="ru-RU" dirty="0"/>
          </a:p>
        </p:txBody>
      </p:sp>
      <p:sp>
        <p:nvSpPr>
          <p:cNvPr id="29" name="Текст 27"/>
          <p:cNvSpPr>
            <a:spLocks noGrp="1"/>
          </p:cNvSpPr>
          <p:nvPr>
            <p:ph type="body" sz="quarter" idx="19" hasCustomPrompt="1"/>
          </p:nvPr>
        </p:nvSpPr>
        <p:spPr>
          <a:xfrm>
            <a:off x="4047007"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95</a:t>
            </a:r>
            <a:endParaRPr lang="ru-RU" dirty="0"/>
          </a:p>
        </p:txBody>
      </p:sp>
      <p:sp>
        <p:nvSpPr>
          <p:cNvPr id="30" name="Текст 27"/>
          <p:cNvSpPr>
            <a:spLocks noGrp="1"/>
          </p:cNvSpPr>
          <p:nvPr>
            <p:ph type="body" sz="quarter" idx="20" hasCustomPrompt="1"/>
          </p:nvPr>
        </p:nvSpPr>
        <p:spPr>
          <a:xfrm>
            <a:off x="7518938"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284</a:t>
            </a:r>
            <a:endParaRPr lang="ru-RU" dirty="0"/>
          </a:p>
        </p:txBody>
      </p:sp>
      <p:sp>
        <p:nvSpPr>
          <p:cNvPr id="18"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9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9"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Текст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11"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2"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3"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9"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4" name="Рисунок 23"/>
          <p:cNvSpPr>
            <a:spLocks noGrp="1"/>
          </p:cNvSpPr>
          <p:nvPr>
            <p:ph type="pic" sz="quarter" idx="10" hasCustomPrompt="1"/>
          </p:nvPr>
        </p:nvSpPr>
        <p:spPr>
          <a:xfrm>
            <a:off x="6684653" y="1447790"/>
            <a:ext cx="4325167" cy="4325107"/>
          </a:xfrm>
          <a:prstGeom prst="rect">
            <a:avLst/>
          </a:prstGeom>
          <a:solidFill>
            <a:srgbClr val="D9D9D9"/>
          </a:solidFill>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90204" pitchFamily="34" charset="0"/>
              <a:buNone/>
              <a:defRPr sz="1200">
                <a:solidFill>
                  <a:schemeClr val="bg2">
                    <a:lumMod val="10000"/>
                  </a:schemeClr>
                </a:solidFill>
              </a:defRPr>
            </a:lvl1pPr>
          </a:lstStyle>
          <a:p>
            <a:pPr algn="ctr"/>
            <a:r>
              <a:rPr lang="en-US" sz="2800" dirty="0">
                <a:solidFill>
                  <a:schemeClr val="tx1"/>
                </a:solidFill>
                <a:latin typeface="HSE Sans" panose="02000000000000000000" pitchFamily="2" charset="0"/>
              </a:rPr>
              <a:t>You can place an illustration or photograph here so that your slide doesn’t look empty</a:t>
            </a:r>
            <a:endParaRPr lang="en-US" sz="2800" dirty="0">
              <a:solidFill>
                <a:schemeClr val="tx1"/>
              </a:solidFill>
              <a:latin typeface="HSE Sans" panose="02000000000000000000" pitchFamily="2" charset="0"/>
            </a:endParaRPr>
          </a:p>
        </p:txBody>
      </p:sp>
      <p:sp>
        <p:nvSpPr>
          <p:cNvPr id="32" name="Заголовок 31"/>
          <p:cNvSpPr>
            <a:spLocks noGrp="1"/>
          </p:cNvSpPr>
          <p:nvPr>
            <p:ph type="title" hasCustomPrompt="1"/>
          </p:nvPr>
        </p:nvSpPr>
        <p:spPr>
          <a:xfrm>
            <a:off x="585898" y="1447790"/>
            <a:ext cx="524556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36" name="Текст 35"/>
          <p:cNvSpPr>
            <a:spLocks noGrp="1"/>
          </p:cNvSpPr>
          <p:nvPr>
            <p:ph type="body" sz="quarter" idx="12" hasCustomPrompt="1"/>
          </p:nvPr>
        </p:nvSpPr>
        <p:spPr>
          <a:xfrm>
            <a:off x="585897" y="2379663"/>
            <a:ext cx="5245561" cy="3393234"/>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9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5pPr>
          </a:lstStyle>
          <a:p>
            <a:pPr>
              <a:spcBef>
                <a:spcPts val="1200"/>
              </a:spcBef>
            </a:pPr>
            <a:r>
              <a:rPr lang="en-US" sz="1300" dirty="0">
                <a:latin typeface="HSE Sans" panose="02000000000000000000" pitchFamily="2" charset="0"/>
              </a:rPr>
              <a:t>Moderately sized bits of text can be presented in a single column, but they shouldn’t take up the whole screen. A text that is arranged in a long line might be too hard to read; always bear in mind the perspective of those who will be viewing your presentation. Try to limit each line to seven to 10 words. More than that might put your audience to sleep. </a:t>
            </a:r>
            <a:r>
              <a:rPr lang="en-US" sz="1300" i="1" dirty="0">
                <a:latin typeface="HSE Sans" panose="02000000000000000000" pitchFamily="2" charset="0"/>
              </a:rPr>
              <a:t>If you have space left and wish to make your slide more visual, you can include a small image nearby, which should illustrate or supplement your text.</a:t>
            </a:r>
            <a:endParaRPr lang="ru-RU" sz="1300" i="1" dirty="0">
              <a:latin typeface="HSE Sans" panose="02000000000000000000" pitchFamily="2" charset="0"/>
            </a:endParaRPr>
          </a:p>
        </p:txBody>
      </p:sp>
      <p:sp>
        <p:nvSpPr>
          <p:cNvPr id="38"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9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0"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1"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Таблица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6"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7"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8"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0"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5" name="Текст 22"/>
          <p:cNvSpPr>
            <a:spLocks noGrp="1"/>
          </p:cNvSpPr>
          <p:nvPr>
            <p:ph type="body" sz="quarter" idx="17" hasCustomPrompt="1"/>
          </p:nvPr>
        </p:nvSpPr>
        <p:spPr>
          <a:xfrm>
            <a:off x="585787" y="1447065"/>
            <a:ext cx="11058065" cy="307778"/>
          </a:xfrm>
          <a:prstGeom prst="rect">
            <a:avLst/>
          </a:prstGeom>
        </p:spPr>
        <p:txBody>
          <a:bodyPr lIns="0" tIns="0" rIns="0" bIns="0">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US" sz="1600" dirty="0">
                <a:solidFill>
                  <a:srgbClr val="102D69"/>
                </a:solidFill>
                <a:latin typeface="HSE Sans" panose="02000000000000000000" pitchFamily="2" charset="0"/>
              </a:rPr>
              <a:t>Name of table</a:t>
            </a:r>
            <a:r>
              <a:rPr lang="ru-RU" sz="1600" dirty="0">
                <a:solidFill>
                  <a:srgbClr val="102D69"/>
                </a:solidFill>
                <a:latin typeface="HSE Sans" panose="02000000000000000000" pitchFamily="2" charset="0"/>
              </a:rPr>
              <a:t>. </a:t>
            </a:r>
            <a:r>
              <a:rPr lang="en-US" sz="1600" dirty="0">
                <a:solidFill>
                  <a:srgbClr val="102D69"/>
                </a:solidFill>
                <a:latin typeface="HSE Sans" panose="02000000000000000000" pitchFamily="2" charset="0"/>
              </a:rPr>
              <a:t>Please note that the name of the table should be smaller than headlines (16 </a:t>
            </a:r>
            <a:r>
              <a:rPr lang="en-US" sz="1600" dirty="0" err="1">
                <a:solidFill>
                  <a:srgbClr val="102D69"/>
                </a:solidFill>
                <a:latin typeface="HSE Sans" panose="02000000000000000000" pitchFamily="2" charset="0"/>
              </a:rPr>
              <a:t>pt</a:t>
            </a:r>
            <a:r>
              <a:rPr lang="en-US"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17" name="Текст 16"/>
          <p:cNvSpPr>
            <a:spLocks noGrp="1"/>
          </p:cNvSpPr>
          <p:nvPr>
            <p:ph type="body" sz="quarter" idx="18" hasCustomPrompt="1"/>
          </p:nvPr>
        </p:nvSpPr>
        <p:spPr>
          <a:xfrm>
            <a:off x="585788" y="5739189"/>
            <a:ext cx="6824303" cy="703205"/>
          </a:xfrm>
          <a:prstGeom prst="rect">
            <a:avLst/>
          </a:prstGeom>
        </p:spPr>
        <p:txBody>
          <a:bodyPr lIns="0" tIns="0" rIns="0" bIns="0">
            <a:normAutofit/>
          </a:bodyPr>
          <a:lstStyle>
            <a:lvl1pPr marL="0" marR="0" indent="0" algn="l" defTabSz="914400" rtl="0" eaLnBrk="1" fontAlgn="auto" latinLnBrk="0" hangingPunct="1">
              <a:lnSpc>
                <a:spcPct val="100000"/>
              </a:lnSpc>
              <a:spcBef>
                <a:spcPts val="600"/>
              </a:spcBef>
              <a:spcAft>
                <a:spcPts val="0"/>
              </a:spcAft>
              <a:buClrTx/>
              <a:buSzTx/>
              <a:buFontTx/>
              <a:buNone/>
              <a:defRPr sz="1300" b="0" i="0">
                <a:solidFill>
                  <a:srgbClr val="0E2D69"/>
                </a:solidFill>
                <a:latin typeface="HSE Sans" panose="02000000000000000000" pitchFamily="2" charset="0"/>
              </a:defRPr>
            </a:lvl1pPr>
            <a:lvl2pPr>
              <a:defRPr sz="1300" b="0" i="0">
                <a:solidFill>
                  <a:srgbClr val="0E2D69"/>
                </a:solidFill>
                <a:latin typeface="HSE Sans" panose="02000000000000000000" pitchFamily="2" charset="0"/>
              </a:defRPr>
            </a:lvl2pPr>
            <a:lvl3pPr>
              <a:defRPr sz="1300" b="0" i="0">
                <a:solidFill>
                  <a:srgbClr val="0E2D69"/>
                </a:solidFill>
                <a:latin typeface="HSE Sans" panose="02000000000000000000" pitchFamily="2" charset="0"/>
              </a:defRPr>
            </a:lvl3pPr>
            <a:lvl4pPr>
              <a:defRPr sz="1300" b="0" i="0">
                <a:solidFill>
                  <a:srgbClr val="0E2D69"/>
                </a:solidFill>
                <a:latin typeface="HSE Sans" panose="02000000000000000000" pitchFamily="2" charset="0"/>
              </a:defRPr>
            </a:lvl4pPr>
            <a:lvl5pPr>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600"/>
              </a:spcBef>
              <a:spcAft>
                <a:spcPts val="0"/>
              </a:spcAft>
              <a:buClrTx/>
              <a:buSzTx/>
              <a:buFontTx/>
              <a:buNone/>
              <a:defRPr/>
            </a:pPr>
            <a:r>
              <a:rPr lang="en-US" sz="1300" b="0" dirty="0">
                <a:ln>
                  <a:noFill/>
                </a:ln>
                <a:latin typeface="HSE Sans" panose="02000000000000000000" pitchFamily="2" charset="0"/>
              </a:rPr>
              <a:t>We recommend using bold face with due care; try using bold face for important information. </a:t>
            </a:r>
            <a:r>
              <a:rPr lang="en-US" sz="1300" dirty="0">
                <a:latin typeface="HSE Sans" panose="02000000000000000000" pitchFamily="2" charset="0"/>
              </a:rPr>
              <a:t>Also, try not to use bold face with cell shading; one feature should be sufficient.</a:t>
            </a:r>
            <a:endParaRPr lang="en-US" sz="1300" b="0" dirty="0">
              <a:ln>
                <a:noFill/>
              </a:ln>
              <a:latin typeface="HSE Sans" panose="02000000000000000000" pitchFamily="2" charset="0"/>
            </a:endParaRPr>
          </a:p>
        </p:txBody>
      </p:sp>
      <p:sp>
        <p:nvSpPr>
          <p:cNvPr id="19" name="Таблица 18"/>
          <p:cNvSpPr>
            <a:spLocks noGrp="1"/>
          </p:cNvSpPr>
          <p:nvPr>
            <p:ph type="tbl" sz="quarter" idx="19"/>
          </p:nvPr>
        </p:nvSpPr>
        <p:spPr>
          <a:xfrm>
            <a:off x="585787" y="1984076"/>
            <a:ext cx="11058527" cy="3519576"/>
          </a:xfrm>
          <a:prstGeom prst="rect">
            <a:avLst/>
          </a:prstGeom>
        </p:spPr>
        <p:txBody>
          <a:bodyPr/>
          <a:lstStyle/>
          <a:p>
            <a:endParaRPr lang="ru-RU"/>
          </a:p>
        </p:txBody>
      </p:sp>
      <p:sp>
        <p:nvSpPr>
          <p:cNvPr id="16"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9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Таблица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3"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8" name="Текст 22"/>
          <p:cNvSpPr>
            <a:spLocks noGrp="1"/>
          </p:cNvSpPr>
          <p:nvPr>
            <p:ph type="body" sz="quarter" idx="17" hasCustomPrompt="1"/>
          </p:nvPr>
        </p:nvSpPr>
        <p:spPr>
          <a:xfrm>
            <a:off x="585787" y="1447064"/>
            <a:ext cx="7617877" cy="537011"/>
          </a:xfrm>
          <a:prstGeom prst="rect">
            <a:avLst/>
          </a:prstGeom>
        </p:spPr>
        <p:txBody>
          <a:bodyPr lIns="0" tIns="0" rIns="0" bIns="0">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US" sz="1600" dirty="0">
                <a:solidFill>
                  <a:srgbClr val="102D69"/>
                </a:solidFill>
                <a:latin typeface="HSE Sans" panose="02000000000000000000" pitchFamily="2" charset="0"/>
              </a:rPr>
              <a:t>Name of table</a:t>
            </a:r>
            <a:r>
              <a:rPr lang="ru-RU" sz="1600" dirty="0">
                <a:solidFill>
                  <a:srgbClr val="102D69"/>
                </a:solidFill>
                <a:latin typeface="HSE Sans" panose="02000000000000000000" pitchFamily="2" charset="0"/>
              </a:rPr>
              <a:t>. </a:t>
            </a:r>
            <a:r>
              <a:rPr lang="en-US" sz="1600" dirty="0">
                <a:solidFill>
                  <a:srgbClr val="102D69"/>
                </a:solidFill>
                <a:latin typeface="HSE Sans" panose="02000000000000000000" pitchFamily="2" charset="0"/>
              </a:rPr>
              <a:t>Please note that the name of the table should be smaller than headlines (16 </a:t>
            </a:r>
            <a:r>
              <a:rPr lang="en-US" sz="1600" dirty="0" err="1">
                <a:solidFill>
                  <a:srgbClr val="102D69"/>
                </a:solidFill>
                <a:latin typeface="HSE Sans" panose="02000000000000000000" pitchFamily="2" charset="0"/>
              </a:rPr>
              <a:t>pt</a:t>
            </a:r>
            <a:r>
              <a:rPr lang="en-US"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19" name="Текст 16"/>
          <p:cNvSpPr>
            <a:spLocks noGrp="1"/>
          </p:cNvSpPr>
          <p:nvPr>
            <p:ph type="body" sz="quarter" idx="18" hasCustomPrompt="1"/>
          </p:nvPr>
        </p:nvSpPr>
        <p:spPr>
          <a:xfrm>
            <a:off x="585788" y="5739189"/>
            <a:ext cx="6824303" cy="703205"/>
          </a:xfrm>
          <a:prstGeom prst="rect">
            <a:avLst/>
          </a:prstGeom>
        </p:spPr>
        <p:txBody>
          <a:bodyPr lIns="0" tIns="0" rIns="0" bIns="0">
            <a:normAutofit/>
          </a:bodyPr>
          <a:lstStyle>
            <a:lvl1pPr marL="0" marR="0" indent="0" algn="l" defTabSz="914400" rtl="0" eaLnBrk="1" fontAlgn="auto" latinLnBrk="0" hangingPunct="1">
              <a:lnSpc>
                <a:spcPct val="100000"/>
              </a:lnSpc>
              <a:spcBef>
                <a:spcPts val="600"/>
              </a:spcBef>
              <a:spcAft>
                <a:spcPts val="0"/>
              </a:spcAft>
              <a:buClrTx/>
              <a:buSzTx/>
              <a:buFontTx/>
              <a:buNone/>
              <a:defRPr sz="1300" b="0" i="0">
                <a:solidFill>
                  <a:srgbClr val="0E2D69"/>
                </a:solidFill>
                <a:latin typeface="HSE Sans" panose="02000000000000000000" pitchFamily="2" charset="0"/>
              </a:defRPr>
            </a:lvl1pPr>
            <a:lvl2pPr>
              <a:defRPr sz="1300" b="0" i="0">
                <a:solidFill>
                  <a:srgbClr val="0E2D69"/>
                </a:solidFill>
                <a:latin typeface="HSE Sans" panose="02000000000000000000" pitchFamily="2" charset="0"/>
              </a:defRPr>
            </a:lvl2pPr>
            <a:lvl3pPr>
              <a:defRPr sz="1300" b="0" i="0">
                <a:solidFill>
                  <a:srgbClr val="0E2D69"/>
                </a:solidFill>
                <a:latin typeface="HSE Sans" panose="02000000000000000000" pitchFamily="2" charset="0"/>
              </a:defRPr>
            </a:lvl3pPr>
            <a:lvl4pPr>
              <a:defRPr sz="1300" b="0" i="0">
                <a:solidFill>
                  <a:srgbClr val="0E2D69"/>
                </a:solidFill>
                <a:latin typeface="HSE Sans" panose="02000000000000000000" pitchFamily="2" charset="0"/>
              </a:defRPr>
            </a:lvl4pPr>
            <a:lvl5pPr>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600"/>
              </a:spcBef>
              <a:spcAft>
                <a:spcPts val="0"/>
              </a:spcAft>
              <a:buClrTx/>
              <a:buSzTx/>
              <a:buFontTx/>
              <a:buNone/>
              <a:defRPr/>
            </a:pPr>
            <a:r>
              <a:rPr lang="en-US" sz="1300" b="0" dirty="0">
                <a:ln>
                  <a:noFill/>
                </a:ln>
                <a:latin typeface="HSE Sans" panose="02000000000000000000" pitchFamily="2" charset="0"/>
              </a:rPr>
              <a:t>We recommend using bold face with due care; try using bold face for important information. </a:t>
            </a:r>
            <a:r>
              <a:rPr lang="en-US" sz="1300" dirty="0">
                <a:latin typeface="HSE Sans" panose="02000000000000000000" pitchFamily="2" charset="0"/>
              </a:rPr>
              <a:t>Also, try not to use bold face with cell shading; one feature should be sufficient.</a:t>
            </a:r>
            <a:endParaRPr lang="en-US" sz="1300" b="0" dirty="0">
              <a:ln>
                <a:noFill/>
              </a:ln>
              <a:latin typeface="HSE Sans" panose="02000000000000000000" pitchFamily="2" charset="0"/>
            </a:endParaRPr>
          </a:p>
        </p:txBody>
      </p:sp>
      <p:sp>
        <p:nvSpPr>
          <p:cNvPr id="20" name="Таблица 18"/>
          <p:cNvSpPr>
            <a:spLocks noGrp="1"/>
          </p:cNvSpPr>
          <p:nvPr>
            <p:ph type="tbl" sz="quarter" idx="19"/>
          </p:nvPr>
        </p:nvSpPr>
        <p:spPr>
          <a:xfrm>
            <a:off x="585787" y="2208362"/>
            <a:ext cx="7617895" cy="3295290"/>
          </a:xfrm>
          <a:prstGeom prst="rect">
            <a:avLst/>
          </a:prstGeom>
        </p:spPr>
        <p:txBody>
          <a:bodyPr/>
          <a:lstStyle/>
          <a:p>
            <a:endParaRPr lang="ru-RU"/>
          </a:p>
        </p:txBody>
      </p:sp>
      <p:sp>
        <p:nvSpPr>
          <p:cNvPr id="21" name="Текст 35"/>
          <p:cNvSpPr>
            <a:spLocks noGrp="1"/>
          </p:cNvSpPr>
          <p:nvPr>
            <p:ph type="body" sz="quarter" idx="12" hasCustomPrompt="1"/>
          </p:nvPr>
        </p:nvSpPr>
        <p:spPr>
          <a:xfrm>
            <a:off x="8686807" y="2208363"/>
            <a:ext cx="2930666" cy="2570672"/>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9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6"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9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3"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цвет">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2"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9" name="Заголовок 31"/>
          <p:cNvSpPr>
            <a:spLocks noGrp="1"/>
          </p:cNvSpPr>
          <p:nvPr>
            <p:ph type="title" hasCustomPrompt="1"/>
          </p:nvPr>
        </p:nvSpPr>
        <p:spPr>
          <a:xfrm>
            <a:off x="585899" y="1447790"/>
            <a:ext cx="432253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More </a:t>
            </a:r>
            <a:r>
              <a:rPr lang="en-US" sz="2400" dirty="0" err="1">
                <a:solidFill>
                  <a:srgbClr val="102D69"/>
                </a:solidFill>
                <a:latin typeface="HSE Sans" panose="02000000000000000000" pitchFamily="2" charset="0"/>
              </a:rPr>
              <a:t>colours</a:t>
            </a:r>
            <a:r>
              <a:rPr lang="en-US" sz="2400" dirty="0">
                <a:solidFill>
                  <a:srgbClr val="102D69"/>
                </a:solidFill>
                <a:latin typeface="HSE Sans" panose="02000000000000000000" pitchFamily="2" charset="0"/>
              </a:rPr>
              <a:t>: palette</a:t>
            </a:r>
            <a:endParaRPr lang="ru-RU" sz="2400" dirty="0">
              <a:solidFill>
                <a:srgbClr val="102D69"/>
              </a:solidFill>
              <a:latin typeface="HSE Sans" panose="02000000000000000000" pitchFamily="2" charset="0"/>
            </a:endParaRPr>
          </a:p>
        </p:txBody>
      </p:sp>
      <p:sp>
        <p:nvSpPr>
          <p:cNvPr id="20" name="Текст 35"/>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9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For tables, graphs , charts and diagrams, you may need to use additional </a:t>
            </a:r>
            <a:r>
              <a:rPr lang="en-US" sz="1300" dirty="0" err="1">
                <a:latin typeface="HSE Sans" panose="02000000000000000000" pitchFamily="2" charset="0"/>
              </a:rPr>
              <a:t>colours</a:t>
            </a:r>
            <a:r>
              <a:rPr lang="en-US" sz="1300" dirty="0">
                <a:latin typeface="HSE Sans" panose="02000000000000000000" pitchFamily="2" charset="0"/>
              </a:rPr>
              <a:t>; you may correctly ask what </a:t>
            </a:r>
            <a:r>
              <a:rPr lang="en-US" sz="1300" dirty="0" err="1">
                <a:latin typeface="HSE Sans" panose="02000000000000000000" pitchFamily="2" charset="0"/>
              </a:rPr>
              <a:t>colours</a:t>
            </a:r>
            <a:r>
              <a:rPr lang="en-US" sz="1300" dirty="0">
                <a:latin typeface="HSE Sans" panose="02000000000000000000" pitchFamily="2" charset="0"/>
              </a:rPr>
              <a:t> can be used and where to find them. We advise using HSE University’s official </a:t>
            </a:r>
            <a:r>
              <a:rPr lang="en-US" sz="1300" dirty="0" err="1">
                <a:latin typeface="HSE Sans" panose="02000000000000000000" pitchFamily="2" charset="0"/>
              </a:rPr>
              <a:t>colour</a:t>
            </a:r>
            <a:r>
              <a:rPr lang="en-US" sz="1300" dirty="0">
                <a:latin typeface="HSE Sans" panose="02000000000000000000" pitchFamily="2" charset="0"/>
              </a:rPr>
              <a:t> scheme for such purposes.</a:t>
            </a:r>
            <a:endParaRPr lang="ru-RU" sz="1300" dirty="0">
              <a:latin typeface="HSE Sans" panose="02000000000000000000" pitchFamily="2" charset="0"/>
            </a:endParaRPr>
          </a:p>
        </p:txBody>
      </p:sp>
      <p:sp>
        <p:nvSpPr>
          <p:cNvPr id="21" name="Oval 5"/>
          <p:cNvSpPr/>
          <p:nvPr userDrawn="1"/>
        </p:nvSpPr>
        <p:spPr>
          <a:xfrm>
            <a:off x="5392982" y="1447790"/>
            <a:ext cx="830997" cy="830997"/>
          </a:xfrm>
          <a:prstGeom prst="ellipse">
            <a:avLst/>
          </a:prstGeom>
          <a:solidFill>
            <a:srgbClr val="0E2D69"/>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0"/>
          <p:cNvSpPr/>
          <p:nvPr userDrawn="1"/>
        </p:nvSpPr>
        <p:spPr>
          <a:xfrm>
            <a:off x="6742925" y="1447790"/>
            <a:ext cx="830997" cy="830997"/>
          </a:xfrm>
          <a:prstGeom prst="ellipse">
            <a:avLst/>
          </a:prstGeom>
          <a:solidFill>
            <a:srgbClr val="234A9B"/>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userDrawn="1"/>
        </p:nvSpPr>
        <p:spPr>
          <a:xfrm>
            <a:off x="8092868" y="1447790"/>
            <a:ext cx="830997" cy="830997"/>
          </a:xfrm>
          <a:prstGeom prst="ellipse">
            <a:avLst/>
          </a:prstGeom>
          <a:solidFill>
            <a:srgbClr val="11A0D7"/>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userDrawn="1"/>
        </p:nvSpPr>
        <p:spPr>
          <a:xfrm>
            <a:off x="9442811" y="1447790"/>
            <a:ext cx="830997" cy="830997"/>
          </a:xfrm>
          <a:prstGeom prst="ellipse">
            <a:avLst/>
          </a:prstGeom>
          <a:solidFill>
            <a:srgbClr val="029C6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6"/>
          <p:cNvSpPr/>
          <p:nvPr userDrawn="1"/>
        </p:nvSpPr>
        <p:spPr>
          <a:xfrm>
            <a:off x="10792754" y="1447790"/>
            <a:ext cx="830997" cy="830997"/>
          </a:xfrm>
          <a:prstGeom prst="ellipse">
            <a:avLst/>
          </a:prstGeom>
          <a:solidFill>
            <a:srgbClr val="EB681F"/>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9"/>
          <p:cNvSpPr/>
          <p:nvPr userDrawn="1"/>
        </p:nvSpPr>
        <p:spPr>
          <a:xfrm>
            <a:off x="5392982" y="2708699"/>
            <a:ext cx="830997" cy="830997"/>
          </a:xfrm>
          <a:prstGeom prst="ellipse">
            <a:avLst/>
          </a:prstGeom>
          <a:solidFill>
            <a:srgbClr val="7D4EB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33"/>
          <p:cNvSpPr/>
          <p:nvPr userDrawn="1"/>
        </p:nvSpPr>
        <p:spPr>
          <a:xfrm>
            <a:off x="6742925" y="2708699"/>
            <a:ext cx="830997" cy="830997"/>
          </a:xfrm>
          <a:prstGeom prst="ellipse">
            <a:avLst/>
          </a:prstGeom>
          <a:solidFill>
            <a:srgbClr val="E61F3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34"/>
          <p:cNvSpPr/>
          <p:nvPr userDrawn="1"/>
        </p:nvSpPr>
        <p:spPr>
          <a:xfrm>
            <a:off x="8092868" y="2708699"/>
            <a:ext cx="830997" cy="830997"/>
          </a:xfrm>
          <a:prstGeom prst="ellipse">
            <a:avLst/>
          </a:prstGeom>
          <a:solidFill>
            <a:srgbClr val="FBBA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35"/>
          <p:cNvSpPr/>
          <p:nvPr userDrawn="1"/>
        </p:nvSpPr>
        <p:spPr>
          <a:xfrm>
            <a:off x="9442811" y="2708699"/>
            <a:ext cx="830997" cy="830997"/>
          </a:xfrm>
          <a:prstGeom prst="ellipse">
            <a:avLst/>
          </a:prstGeom>
          <a:solidFill>
            <a:srgbClr val="7DA0D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36"/>
          <p:cNvSpPr/>
          <p:nvPr userDrawn="1"/>
        </p:nvSpPr>
        <p:spPr>
          <a:xfrm>
            <a:off x="10792754" y="2708699"/>
            <a:ext cx="830997" cy="830997"/>
          </a:xfrm>
          <a:prstGeom prst="ellipse">
            <a:avLst/>
          </a:prstGeom>
          <a:solidFill>
            <a:srgbClr val="47A0A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7"/>
          <p:cNvSpPr/>
          <p:nvPr userDrawn="1"/>
        </p:nvSpPr>
        <p:spPr>
          <a:xfrm>
            <a:off x="5392982" y="3969609"/>
            <a:ext cx="830997" cy="830997"/>
          </a:xfrm>
          <a:prstGeom prst="ellipse">
            <a:avLst/>
          </a:prstGeom>
          <a:solidFill>
            <a:srgbClr val="EB8C3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8"/>
          <p:cNvSpPr/>
          <p:nvPr userDrawn="1"/>
        </p:nvSpPr>
        <p:spPr>
          <a:xfrm>
            <a:off x="6742925" y="3969609"/>
            <a:ext cx="830997" cy="830997"/>
          </a:xfrm>
          <a:prstGeom prst="ellipse">
            <a:avLst/>
          </a:prstGeom>
          <a:solidFill>
            <a:srgbClr val="96628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9"/>
          <p:cNvSpPr/>
          <p:nvPr userDrawn="1"/>
        </p:nvSpPr>
        <p:spPr>
          <a:xfrm>
            <a:off x="8092868" y="3969609"/>
            <a:ext cx="830997" cy="830997"/>
          </a:xfrm>
          <a:prstGeom prst="ellipse">
            <a:avLst/>
          </a:prstGeom>
          <a:solidFill>
            <a:srgbClr val="CD5A5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40"/>
          <p:cNvSpPr/>
          <p:nvPr userDrawn="1"/>
        </p:nvSpPr>
        <p:spPr>
          <a:xfrm>
            <a:off x="9442811" y="3969609"/>
            <a:ext cx="830997" cy="830997"/>
          </a:xfrm>
          <a:prstGeom prst="ellipse">
            <a:avLst/>
          </a:prstGeom>
          <a:solidFill>
            <a:srgbClr val="FFD746"/>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41"/>
          <p:cNvSpPr/>
          <p:nvPr userDrawn="1"/>
        </p:nvSpPr>
        <p:spPr>
          <a:xfrm>
            <a:off x="10792754" y="3969609"/>
            <a:ext cx="830997" cy="830997"/>
          </a:xfrm>
          <a:prstGeom prst="ellipse">
            <a:avLst/>
          </a:prstGeom>
          <a:solidFill>
            <a:srgbClr val="CDDDF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42"/>
          <p:cNvSpPr/>
          <p:nvPr userDrawn="1"/>
        </p:nvSpPr>
        <p:spPr>
          <a:xfrm>
            <a:off x="5392982" y="5249769"/>
            <a:ext cx="830997" cy="830997"/>
          </a:xfrm>
          <a:prstGeom prst="ellipse">
            <a:avLst/>
          </a:prstGeom>
          <a:solidFill>
            <a:srgbClr val="D7EBB4"/>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43"/>
          <p:cNvSpPr/>
          <p:nvPr userDrawn="1"/>
        </p:nvSpPr>
        <p:spPr>
          <a:xfrm>
            <a:off x="6742925" y="5249769"/>
            <a:ext cx="830997" cy="830997"/>
          </a:xfrm>
          <a:prstGeom prst="ellipse">
            <a:avLst/>
          </a:prstGeom>
          <a:solidFill>
            <a:srgbClr val="FFDC9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44"/>
          <p:cNvSpPr/>
          <p:nvPr userDrawn="1"/>
        </p:nvSpPr>
        <p:spPr>
          <a:xfrm>
            <a:off x="8092868" y="5249769"/>
            <a:ext cx="830997" cy="830997"/>
          </a:xfrm>
          <a:prstGeom prst="ellipse">
            <a:avLst/>
          </a:prstGeom>
          <a:solidFill>
            <a:srgbClr val="D7C3F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45"/>
          <p:cNvSpPr/>
          <p:nvPr userDrawn="1"/>
        </p:nvSpPr>
        <p:spPr>
          <a:xfrm>
            <a:off x="9442811" y="5249769"/>
            <a:ext cx="830997" cy="830997"/>
          </a:xfrm>
          <a:prstGeom prst="ellipse">
            <a:avLst/>
          </a:prstGeom>
          <a:solidFill>
            <a:srgbClr val="F6C3C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46"/>
          <p:cNvSpPr/>
          <p:nvPr userDrawn="1"/>
        </p:nvSpPr>
        <p:spPr>
          <a:xfrm>
            <a:off x="10792754" y="5249769"/>
            <a:ext cx="830997" cy="830997"/>
          </a:xfrm>
          <a:prstGeom prst="ellipse">
            <a:avLst/>
          </a:prstGeom>
          <a:solidFill>
            <a:srgbClr val="FFF07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9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2"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3"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чистый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3"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0"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9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1"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чисты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Текст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2"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6" name="Заголовок 31"/>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7" name="Текст 35"/>
          <p:cNvSpPr>
            <a:spLocks noGrp="1"/>
          </p:cNvSpPr>
          <p:nvPr>
            <p:ph type="body" sz="quarter" idx="12" hasCustomPrompt="1"/>
          </p:nvPr>
        </p:nvSpPr>
        <p:spPr>
          <a:xfrm>
            <a:off x="585897" y="2379663"/>
            <a:ext cx="11057971" cy="3745092"/>
          </a:xfrm>
          <a:prstGeom prst="rect">
            <a:avLst/>
          </a:prstGeom>
        </p:spPr>
        <p:txBody>
          <a:bodyPr lIns="0" tIns="0" rIns="0" numCol="3" spcCol="252000">
            <a:noAutofit/>
          </a:bodyPr>
          <a:lstStyle>
            <a:lvl1pPr marL="0" marR="0" indent="0" algn="l" defTabSz="914400" rtl="0" eaLnBrk="1" fontAlgn="auto" latinLnBrk="0" hangingPunct="1">
              <a:lnSpc>
                <a:spcPct val="100000"/>
              </a:lnSpc>
              <a:spcBef>
                <a:spcPts val="1200"/>
              </a:spcBef>
              <a:spcAft>
                <a:spcPts val="0"/>
              </a:spcAft>
              <a:buClrTx/>
              <a:buSzTx/>
              <a:buFont typeface="Arial" panose="020B060402020209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5pPr>
          </a:lstStyle>
          <a:p>
            <a:pPr>
              <a:spcBef>
                <a:spcPts val="1200"/>
              </a:spcBef>
            </a:pPr>
            <a:r>
              <a:rPr lang="en-US" sz="1300" dirty="0">
                <a:latin typeface="HSE Sans" panose="02000000000000000000" pitchFamily="2" charset="0"/>
              </a:rPr>
              <a:t>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a:t>
            </a:r>
            <a:endParaRPr lang="en-US" sz="1300" dirty="0">
              <a:latin typeface="HSE Sans" panose="02000000000000000000" pitchFamily="2" charset="0"/>
            </a:endParaRPr>
          </a:p>
          <a:p>
            <a:pPr>
              <a:spcBef>
                <a:spcPts val="1200"/>
              </a:spcBef>
            </a:pPr>
            <a:r>
              <a:rPr lang="en-US" sz="1300" dirty="0">
                <a:latin typeface="HSE Sans" panose="02000000000000000000" pitchFamily="2" charset="0"/>
              </a:rPr>
              <a:t>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a:t>
            </a:r>
            <a:endParaRPr lang="ru-RU" sz="1300" dirty="0">
              <a:latin typeface="HSE Sans" panose="02000000000000000000" pitchFamily="2" charset="0"/>
            </a:endParaRPr>
          </a:p>
        </p:txBody>
      </p:sp>
      <p:sp>
        <p:nvSpPr>
          <p:cNvPr id="21"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9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3"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Текст_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2"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Текст 35"/>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9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5pPr>
          </a:lstStyle>
          <a:p>
            <a:pPr>
              <a:spcBef>
                <a:spcPts val="1300"/>
              </a:spcBef>
            </a:pPr>
            <a:r>
              <a:rPr lang="en-US" sz="1300" dirty="0">
                <a:latin typeface="HSE Sans" panose="02000000000000000000" pitchFamily="2" charset="0"/>
              </a:rPr>
              <a:t>Here I am, a regular text as seen on the right; you can take me anywhere in the same size (13 </a:t>
            </a:r>
            <a:r>
              <a:rPr lang="en-US" sz="1300" dirty="0" err="1">
                <a:latin typeface="HSE Sans" panose="02000000000000000000" pitchFamily="2" charset="0"/>
              </a:rPr>
              <a:t>pt</a:t>
            </a:r>
            <a:r>
              <a:rPr lang="en-US" sz="1300" dirty="0">
                <a:latin typeface="HSE Sans" panose="02000000000000000000" pitchFamily="2" charset="0"/>
              </a:rPr>
              <a:t>), so I am readable on both the screen and in print-outs of slides. Don’t increase my size if you don’t need to, since you have the full screen option at your fingertips. Here I am, a regular text as described on the right; you can take me anywhere in the same size (13 </a:t>
            </a:r>
            <a:r>
              <a:rPr lang="en-US" sz="1300" dirty="0" err="1">
                <a:latin typeface="HSE Sans" panose="02000000000000000000" pitchFamily="2" charset="0"/>
              </a:rPr>
              <a:t>pt</a:t>
            </a:r>
            <a:r>
              <a:rPr lang="en-US" sz="1300" dirty="0">
                <a:latin typeface="HSE Sans" panose="02000000000000000000" pitchFamily="2" charset="0"/>
              </a:rPr>
              <a:t>), so I am readable on both the screen and in print-outs of slides. Don’t increase my size if you don’t need to, since you have the full screen option at your fingertips.</a:t>
            </a:r>
            <a:endParaRPr lang="ru-RU" sz="1300" dirty="0">
              <a:latin typeface="HSE Sans" panose="02000000000000000000" pitchFamily="2" charset="0"/>
            </a:endParaRPr>
          </a:p>
        </p:txBody>
      </p:sp>
      <p:sp>
        <p:nvSpPr>
          <p:cNvPr id="20" name="Текст 35"/>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90204" pitchFamily="34" charset="0"/>
              <a:buNone/>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5pPr>
          </a:lstStyle>
          <a:p>
            <a:r>
              <a:rPr lang="en-US" sz="1000" dirty="0">
                <a:latin typeface="HSE Sans" panose="02000000000000000000" pitchFamily="2" charset="0"/>
              </a:rPr>
              <a:t>Notes, other clarifications or additional information should be presented in a smaller size (10 </a:t>
            </a:r>
            <a:r>
              <a:rPr lang="en-US" sz="1000" dirty="0" err="1">
                <a:latin typeface="HSE Sans" panose="02000000000000000000" pitchFamily="2" charset="0"/>
              </a:rPr>
              <a:t>pt</a:t>
            </a:r>
            <a:r>
              <a:rPr lang="en-US" sz="1000" dirty="0">
                <a:latin typeface="HSE Sans" panose="02000000000000000000" pitchFamily="2" charset="0"/>
              </a:rPr>
              <a:t>)</a:t>
            </a:r>
            <a:endParaRPr lang="ru-RU" sz="1000" dirty="0">
              <a:latin typeface="HSE Sans" panose="02000000000000000000" pitchFamily="2" charset="0"/>
            </a:endParaRPr>
          </a:p>
        </p:txBody>
      </p:sp>
      <p:sp>
        <p:nvSpPr>
          <p:cNvPr id="23" name="Текст 22"/>
          <p:cNvSpPr>
            <a:spLocks noGrp="1"/>
          </p:cNvSpPr>
          <p:nvPr>
            <p:ph type="body" sz="quarter" idx="18" hasCustomPrompt="1"/>
          </p:nvPr>
        </p:nvSpPr>
        <p:spPr>
          <a:xfrm>
            <a:off x="6259892" y="2379663"/>
            <a:ext cx="5383968" cy="3451794"/>
          </a:xfrm>
          <a:prstGeom prst="rect">
            <a:avLst/>
          </a:prstGeom>
        </p:spPr>
        <p:txBody>
          <a:bodyPr lIns="0" tIns="0" rIns="0" bIns="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sz="3200" b="0" i="0">
                <a:solidFill>
                  <a:srgbClr val="0E2D69"/>
                </a:solidFill>
                <a:latin typeface="HSE Sans" panose="02000000000000000000" pitchFamily="2" charset="0"/>
              </a:defRPr>
            </a:lvl1pPr>
          </a:lstStyle>
          <a:p>
            <a:r>
              <a:rPr lang="en-US" sz="3200" dirty="0">
                <a:solidFill>
                  <a:srgbClr val="102D69"/>
                </a:solidFill>
                <a:latin typeface="HSE Sans" panose="02000000000000000000" pitchFamily="2" charset="0"/>
              </a:rPr>
              <a:t>Short phrase with important information can have a larger font size than normal, but we don’t recommend doing this often.</a:t>
            </a:r>
            <a:endParaRPr lang="ru-RU" sz="3200" dirty="0">
              <a:solidFill>
                <a:srgbClr val="102D69"/>
              </a:solidFill>
              <a:latin typeface="HSE Sans" panose="02000000000000000000" pitchFamily="2" charset="0"/>
            </a:endParaRPr>
          </a:p>
        </p:txBody>
      </p:sp>
      <p:sp>
        <p:nvSpPr>
          <p:cNvPr id="25" name="Заголовок 31"/>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5"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9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6"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График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2"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Заголовок 31"/>
          <p:cNvSpPr>
            <a:spLocks noGrp="1"/>
          </p:cNvSpPr>
          <p:nvPr>
            <p:ph type="title" hasCustomPrompt="1"/>
          </p:nvPr>
        </p:nvSpPr>
        <p:spPr>
          <a:xfrm>
            <a:off x="585899" y="1447790"/>
            <a:ext cx="432253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8" name="Текст 35"/>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9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9" name="Текст 35"/>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90204" pitchFamily="34" charset="0"/>
              <a:buNone/>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5pPr>
          </a:lstStyle>
          <a:p>
            <a:r>
              <a:rPr lang="en-US" sz="1000" dirty="0">
                <a:latin typeface="HSE Sans" panose="02000000000000000000" pitchFamily="2" charset="0"/>
              </a:rPr>
              <a:t>Notes, other clarifications or additional information should be presented in a smaller size (10 </a:t>
            </a:r>
            <a:r>
              <a:rPr lang="en-US" sz="1000" dirty="0" err="1">
                <a:latin typeface="HSE Sans" panose="02000000000000000000" pitchFamily="2" charset="0"/>
              </a:rPr>
              <a:t>pt</a:t>
            </a:r>
            <a:r>
              <a:rPr lang="en-US" sz="1000" dirty="0">
                <a:latin typeface="HSE Sans" panose="02000000000000000000" pitchFamily="2" charset="0"/>
              </a:rPr>
              <a:t>)</a:t>
            </a:r>
            <a:endParaRPr lang="ru-RU" sz="1000" dirty="0">
              <a:latin typeface="HSE Sans" panose="02000000000000000000" pitchFamily="2" charset="0"/>
            </a:endParaRPr>
          </a:p>
        </p:txBody>
      </p:sp>
      <p:sp>
        <p:nvSpPr>
          <p:cNvPr id="21" name="Диаграмма 7"/>
          <p:cNvSpPr>
            <a:spLocks noGrp="1"/>
          </p:cNvSpPr>
          <p:nvPr>
            <p:ph type="chart" sz="quarter" idx="10"/>
          </p:nvPr>
        </p:nvSpPr>
        <p:spPr>
          <a:xfrm>
            <a:off x="5272097" y="1447790"/>
            <a:ext cx="6371768" cy="4289457"/>
          </a:xfrm>
          <a:prstGeom prst="rect">
            <a:avLst/>
          </a:prstGeom>
        </p:spPr>
        <p:txBody>
          <a:bodyPr/>
          <a:lstStyle/>
          <a:p>
            <a:endParaRPr lang="ru-RU"/>
          </a:p>
        </p:txBody>
      </p:sp>
      <p:sp>
        <p:nvSpPr>
          <p:cNvPr id="15"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9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График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3"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0" name="Текст 35"/>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90204" pitchFamily="34" charset="0"/>
              <a:buNone/>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5pPr>
          </a:lstStyle>
          <a:p>
            <a:r>
              <a:rPr lang="ru-RU" sz="1000" dirty="0">
                <a:latin typeface="HSE Sans" panose="02000000000000000000" pitchFamily="2" charset="0"/>
              </a:rPr>
              <a:t>Примечания, или любая другая пояснительная или дополнительная информация набираются шрифтом размером 10 </a:t>
            </a:r>
            <a:r>
              <a:rPr lang="en-GB" sz="1000" dirty="0" err="1">
                <a:latin typeface="HSE Sans" panose="02000000000000000000" pitchFamily="2" charset="0"/>
              </a:rPr>
              <a:t>pt</a:t>
            </a:r>
            <a:endParaRPr lang="ru-RU" sz="1000" dirty="0">
              <a:latin typeface="HSE Sans" panose="02000000000000000000" pitchFamily="2" charset="0"/>
            </a:endParaRPr>
          </a:p>
        </p:txBody>
      </p:sp>
      <p:sp>
        <p:nvSpPr>
          <p:cNvPr id="21" name="Диаграмма 7"/>
          <p:cNvSpPr>
            <a:spLocks noGrp="1"/>
          </p:cNvSpPr>
          <p:nvPr>
            <p:ph type="chart" sz="quarter" idx="10"/>
          </p:nvPr>
        </p:nvSpPr>
        <p:spPr>
          <a:xfrm>
            <a:off x="5272097" y="1447790"/>
            <a:ext cx="6371768" cy="4289457"/>
          </a:xfrm>
          <a:prstGeom prst="rect">
            <a:avLst/>
          </a:prstGeom>
        </p:spPr>
        <p:txBody>
          <a:bodyPr/>
          <a:lstStyle/>
          <a:p>
            <a:endParaRPr lang="ru-RU"/>
          </a:p>
        </p:txBody>
      </p:sp>
      <p:sp>
        <p:nvSpPr>
          <p:cNvPr id="23" name="Текст 22"/>
          <p:cNvSpPr>
            <a:spLocks noGrp="1"/>
          </p:cNvSpPr>
          <p:nvPr>
            <p:ph type="body" sz="quarter" idx="17" hasCustomPrompt="1"/>
          </p:nvPr>
        </p:nvSpPr>
        <p:spPr>
          <a:xfrm>
            <a:off x="585788" y="1447064"/>
            <a:ext cx="4322762" cy="703205"/>
          </a:xfrm>
          <a:prstGeom prst="rect">
            <a:avLst/>
          </a:prstGeom>
        </p:spPr>
        <p:txBody>
          <a:bodyPr>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GB" sz="1600" dirty="0">
                <a:solidFill>
                  <a:srgbClr val="102D69"/>
                </a:solidFill>
                <a:latin typeface="HSE Sans" panose="02000000000000000000" pitchFamily="2" charset="0"/>
              </a:rPr>
              <a:t>Name of graph. Please note that table titles should be smaller than headlines (16 </a:t>
            </a:r>
            <a:r>
              <a:rPr lang="en-GB" sz="1600" dirty="0" err="1">
                <a:solidFill>
                  <a:srgbClr val="102D69"/>
                </a:solidFill>
                <a:latin typeface="HSE Sans" panose="02000000000000000000" pitchFamily="2" charset="0"/>
              </a:rPr>
              <a:t>pt</a:t>
            </a:r>
            <a:r>
              <a:rPr lang="en-GB"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28" name="Текст 35"/>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9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6"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9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9"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Цифры">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7"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8"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1"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Заголовок 31"/>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24" name="Текст 35"/>
          <p:cNvSpPr>
            <a:spLocks noGrp="1"/>
          </p:cNvSpPr>
          <p:nvPr>
            <p:ph type="body" sz="quarter" idx="12" hasCustomPrompt="1"/>
          </p:nvPr>
        </p:nvSpPr>
        <p:spPr>
          <a:xfrm>
            <a:off x="575076" y="4103994"/>
            <a:ext cx="2758143"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9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5" name="Текст 35"/>
          <p:cNvSpPr>
            <a:spLocks noGrp="1"/>
          </p:cNvSpPr>
          <p:nvPr>
            <p:ph type="body" sz="quarter" idx="16" hasCustomPrompt="1"/>
          </p:nvPr>
        </p:nvSpPr>
        <p:spPr>
          <a:xfrm>
            <a:off x="4047007" y="4103994"/>
            <a:ext cx="2757612"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9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6" name="Текст 35"/>
          <p:cNvSpPr>
            <a:spLocks noGrp="1"/>
          </p:cNvSpPr>
          <p:nvPr>
            <p:ph type="body" sz="quarter" idx="17" hasCustomPrompt="1"/>
          </p:nvPr>
        </p:nvSpPr>
        <p:spPr>
          <a:xfrm>
            <a:off x="7518938" y="4103994"/>
            <a:ext cx="2757612"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9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8" name="Текст 27"/>
          <p:cNvSpPr>
            <a:spLocks noGrp="1"/>
          </p:cNvSpPr>
          <p:nvPr>
            <p:ph type="body" sz="quarter" idx="18" hasCustomPrompt="1"/>
          </p:nvPr>
        </p:nvSpPr>
        <p:spPr>
          <a:xfrm>
            <a:off x="575076"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152</a:t>
            </a:r>
            <a:endParaRPr lang="ru-RU" dirty="0"/>
          </a:p>
        </p:txBody>
      </p:sp>
      <p:sp>
        <p:nvSpPr>
          <p:cNvPr id="29" name="Текст 27"/>
          <p:cNvSpPr>
            <a:spLocks noGrp="1"/>
          </p:cNvSpPr>
          <p:nvPr>
            <p:ph type="body" sz="quarter" idx="19" hasCustomPrompt="1"/>
          </p:nvPr>
        </p:nvSpPr>
        <p:spPr>
          <a:xfrm>
            <a:off x="4047007"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95</a:t>
            </a:r>
            <a:endParaRPr lang="ru-RU" dirty="0"/>
          </a:p>
        </p:txBody>
      </p:sp>
      <p:sp>
        <p:nvSpPr>
          <p:cNvPr id="30" name="Текст 27"/>
          <p:cNvSpPr>
            <a:spLocks noGrp="1"/>
          </p:cNvSpPr>
          <p:nvPr>
            <p:ph type="body" sz="quarter" idx="20" hasCustomPrompt="1"/>
          </p:nvPr>
        </p:nvSpPr>
        <p:spPr>
          <a:xfrm>
            <a:off x="7518938"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284</a:t>
            </a:r>
            <a:endParaRPr lang="ru-RU" dirty="0"/>
          </a:p>
        </p:txBody>
      </p:sp>
      <p:sp>
        <p:nvSpPr>
          <p:cNvPr id="18"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9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9"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Таблица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6"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7"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8"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0"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5" name="Текст 22"/>
          <p:cNvSpPr>
            <a:spLocks noGrp="1"/>
          </p:cNvSpPr>
          <p:nvPr>
            <p:ph type="body" sz="quarter" idx="17" hasCustomPrompt="1"/>
          </p:nvPr>
        </p:nvSpPr>
        <p:spPr>
          <a:xfrm>
            <a:off x="585787" y="1447065"/>
            <a:ext cx="11058065" cy="307778"/>
          </a:xfrm>
          <a:prstGeom prst="rect">
            <a:avLst/>
          </a:prstGeom>
        </p:spPr>
        <p:txBody>
          <a:bodyPr lIns="0" tIns="0" rIns="0" bIns="0">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US" sz="1600" dirty="0">
                <a:solidFill>
                  <a:srgbClr val="102D69"/>
                </a:solidFill>
                <a:latin typeface="HSE Sans" panose="02000000000000000000" pitchFamily="2" charset="0"/>
              </a:rPr>
              <a:t>Name of table</a:t>
            </a:r>
            <a:r>
              <a:rPr lang="ru-RU" sz="1600" dirty="0">
                <a:solidFill>
                  <a:srgbClr val="102D69"/>
                </a:solidFill>
                <a:latin typeface="HSE Sans" panose="02000000000000000000" pitchFamily="2" charset="0"/>
              </a:rPr>
              <a:t>. </a:t>
            </a:r>
            <a:r>
              <a:rPr lang="en-US" sz="1600" dirty="0">
                <a:solidFill>
                  <a:srgbClr val="102D69"/>
                </a:solidFill>
                <a:latin typeface="HSE Sans" panose="02000000000000000000" pitchFamily="2" charset="0"/>
              </a:rPr>
              <a:t>Please note that the name of the table should be smaller than headlines (16 </a:t>
            </a:r>
            <a:r>
              <a:rPr lang="en-US" sz="1600" dirty="0" err="1">
                <a:solidFill>
                  <a:srgbClr val="102D69"/>
                </a:solidFill>
                <a:latin typeface="HSE Sans" panose="02000000000000000000" pitchFamily="2" charset="0"/>
              </a:rPr>
              <a:t>pt</a:t>
            </a:r>
            <a:r>
              <a:rPr lang="en-US"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17" name="Текст 16"/>
          <p:cNvSpPr>
            <a:spLocks noGrp="1"/>
          </p:cNvSpPr>
          <p:nvPr>
            <p:ph type="body" sz="quarter" idx="18" hasCustomPrompt="1"/>
          </p:nvPr>
        </p:nvSpPr>
        <p:spPr>
          <a:xfrm>
            <a:off x="585788" y="5739189"/>
            <a:ext cx="6824303" cy="703205"/>
          </a:xfrm>
          <a:prstGeom prst="rect">
            <a:avLst/>
          </a:prstGeom>
        </p:spPr>
        <p:txBody>
          <a:bodyPr lIns="0" tIns="0" rIns="0" bIns="0">
            <a:normAutofit/>
          </a:bodyPr>
          <a:lstStyle>
            <a:lvl1pPr marL="0" marR="0" indent="0" algn="l" defTabSz="914400" rtl="0" eaLnBrk="1" fontAlgn="auto" latinLnBrk="0" hangingPunct="1">
              <a:lnSpc>
                <a:spcPct val="100000"/>
              </a:lnSpc>
              <a:spcBef>
                <a:spcPts val="600"/>
              </a:spcBef>
              <a:spcAft>
                <a:spcPts val="0"/>
              </a:spcAft>
              <a:buClrTx/>
              <a:buSzTx/>
              <a:buFontTx/>
              <a:buNone/>
              <a:defRPr sz="1300" b="0" i="0">
                <a:solidFill>
                  <a:srgbClr val="0E2D69"/>
                </a:solidFill>
                <a:latin typeface="HSE Sans" panose="02000000000000000000" pitchFamily="2" charset="0"/>
              </a:defRPr>
            </a:lvl1pPr>
            <a:lvl2pPr>
              <a:defRPr sz="1300" b="0" i="0">
                <a:solidFill>
                  <a:srgbClr val="0E2D69"/>
                </a:solidFill>
                <a:latin typeface="HSE Sans" panose="02000000000000000000" pitchFamily="2" charset="0"/>
              </a:defRPr>
            </a:lvl2pPr>
            <a:lvl3pPr>
              <a:defRPr sz="1300" b="0" i="0">
                <a:solidFill>
                  <a:srgbClr val="0E2D69"/>
                </a:solidFill>
                <a:latin typeface="HSE Sans" panose="02000000000000000000" pitchFamily="2" charset="0"/>
              </a:defRPr>
            </a:lvl3pPr>
            <a:lvl4pPr>
              <a:defRPr sz="1300" b="0" i="0">
                <a:solidFill>
                  <a:srgbClr val="0E2D69"/>
                </a:solidFill>
                <a:latin typeface="HSE Sans" panose="02000000000000000000" pitchFamily="2" charset="0"/>
              </a:defRPr>
            </a:lvl4pPr>
            <a:lvl5pPr>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600"/>
              </a:spcBef>
              <a:spcAft>
                <a:spcPts val="0"/>
              </a:spcAft>
              <a:buClrTx/>
              <a:buSzTx/>
              <a:buFontTx/>
              <a:buNone/>
              <a:defRPr/>
            </a:pPr>
            <a:r>
              <a:rPr lang="en-US" sz="1300" b="0" dirty="0">
                <a:ln>
                  <a:noFill/>
                </a:ln>
                <a:latin typeface="HSE Sans" panose="02000000000000000000" pitchFamily="2" charset="0"/>
              </a:rPr>
              <a:t>We recommend using bold face with due care; try using bold face for important information. </a:t>
            </a:r>
            <a:r>
              <a:rPr lang="en-US" sz="1300" dirty="0">
                <a:latin typeface="HSE Sans" panose="02000000000000000000" pitchFamily="2" charset="0"/>
              </a:rPr>
              <a:t>Also, try not to use bold face with cell shading; one feature should be sufficient.</a:t>
            </a:r>
            <a:endParaRPr lang="en-US" sz="1300" b="0" dirty="0">
              <a:ln>
                <a:noFill/>
              </a:ln>
              <a:latin typeface="HSE Sans" panose="02000000000000000000" pitchFamily="2" charset="0"/>
            </a:endParaRPr>
          </a:p>
        </p:txBody>
      </p:sp>
      <p:sp>
        <p:nvSpPr>
          <p:cNvPr id="19" name="Таблица 18"/>
          <p:cNvSpPr>
            <a:spLocks noGrp="1"/>
          </p:cNvSpPr>
          <p:nvPr>
            <p:ph type="tbl" sz="quarter" idx="19"/>
          </p:nvPr>
        </p:nvSpPr>
        <p:spPr>
          <a:xfrm>
            <a:off x="585787" y="1984076"/>
            <a:ext cx="11058527" cy="3519576"/>
          </a:xfrm>
          <a:prstGeom prst="rect">
            <a:avLst/>
          </a:prstGeom>
        </p:spPr>
        <p:txBody>
          <a:bodyPr/>
          <a:lstStyle/>
          <a:p>
            <a:endParaRPr lang="ru-RU"/>
          </a:p>
        </p:txBody>
      </p:sp>
      <p:sp>
        <p:nvSpPr>
          <p:cNvPr id="16"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9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Таблица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3"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8" name="Текст 22"/>
          <p:cNvSpPr>
            <a:spLocks noGrp="1"/>
          </p:cNvSpPr>
          <p:nvPr>
            <p:ph type="body" sz="quarter" idx="17" hasCustomPrompt="1"/>
          </p:nvPr>
        </p:nvSpPr>
        <p:spPr>
          <a:xfrm>
            <a:off x="585787" y="1447064"/>
            <a:ext cx="7617877" cy="537011"/>
          </a:xfrm>
          <a:prstGeom prst="rect">
            <a:avLst/>
          </a:prstGeom>
        </p:spPr>
        <p:txBody>
          <a:bodyPr lIns="0" tIns="0" rIns="0" bIns="0">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US" sz="1600" dirty="0">
                <a:solidFill>
                  <a:srgbClr val="102D69"/>
                </a:solidFill>
                <a:latin typeface="HSE Sans" panose="02000000000000000000" pitchFamily="2" charset="0"/>
              </a:rPr>
              <a:t>Name of table</a:t>
            </a:r>
            <a:r>
              <a:rPr lang="ru-RU" sz="1600" dirty="0">
                <a:solidFill>
                  <a:srgbClr val="102D69"/>
                </a:solidFill>
                <a:latin typeface="HSE Sans" panose="02000000000000000000" pitchFamily="2" charset="0"/>
              </a:rPr>
              <a:t>. </a:t>
            </a:r>
            <a:r>
              <a:rPr lang="en-US" sz="1600" dirty="0">
                <a:solidFill>
                  <a:srgbClr val="102D69"/>
                </a:solidFill>
                <a:latin typeface="HSE Sans" panose="02000000000000000000" pitchFamily="2" charset="0"/>
              </a:rPr>
              <a:t>Please note that the name of the table should be smaller than headlines (16 </a:t>
            </a:r>
            <a:r>
              <a:rPr lang="en-US" sz="1600" dirty="0" err="1">
                <a:solidFill>
                  <a:srgbClr val="102D69"/>
                </a:solidFill>
                <a:latin typeface="HSE Sans" panose="02000000000000000000" pitchFamily="2" charset="0"/>
              </a:rPr>
              <a:t>pt</a:t>
            </a:r>
            <a:r>
              <a:rPr lang="en-US"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19" name="Текст 16"/>
          <p:cNvSpPr>
            <a:spLocks noGrp="1"/>
          </p:cNvSpPr>
          <p:nvPr>
            <p:ph type="body" sz="quarter" idx="18" hasCustomPrompt="1"/>
          </p:nvPr>
        </p:nvSpPr>
        <p:spPr>
          <a:xfrm>
            <a:off x="585788" y="5739189"/>
            <a:ext cx="6824303" cy="703205"/>
          </a:xfrm>
          <a:prstGeom prst="rect">
            <a:avLst/>
          </a:prstGeom>
        </p:spPr>
        <p:txBody>
          <a:bodyPr lIns="0" tIns="0" rIns="0" bIns="0">
            <a:normAutofit/>
          </a:bodyPr>
          <a:lstStyle>
            <a:lvl1pPr marL="0" marR="0" indent="0" algn="l" defTabSz="914400" rtl="0" eaLnBrk="1" fontAlgn="auto" latinLnBrk="0" hangingPunct="1">
              <a:lnSpc>
                <a:spcPct val="100000"/>
              </a:lnSpc>
              <a:spcBef>
                <a:spcPts val="600"/>
              </a:spcBef>
              <a:spcAft>
                <a:spcPts val="0"/>
              </a:spcAft>
              <a:buClrTx/>
              <a:buSzTx/>
              <a:buFontTx/>
              <a:buNone/>
              <a:defRPr sz="1300" b="0" i="0">
                <a:solidFill>
                  <a:srgbClr val="0E2D69"/>
                </a:solidFill>
                <a:latin typeface="HSE Sans" panose="02000000000000000000" pitchFamily="2" charset="0"/>
              </a:defRPr>
            </a:lvl1pPr>
            <a:lvl2pPr>
              <a:defRPr sz="1300" b="0" i="0">
                <a:solidFill>
                  <a:srgbClr val="0E2D69"/>
                </a:solidFill>
                <a:latin typeface="HSE Sans" panose="02000000000000000000" pitchFamily="2" charset="0"/>
              </a:defRPr>
            </a:lvl2pPr>
            <a:lvl3pPr>
              <a:defRPr sz="1300" b="0" i="0">
                <a:solidFill>
                  <a:srgbClr val="0E2D69"/>
                </a:solidFill>
                <a:latin typeface="HSE Sans" panose="02000000000000000000" pitchFamily="2" charset="0"/>
              </a:defRPr>
            </a:lvl3pPr>
            <a:lvl4pPr>
              <a:defRPr sz="1300" b="0" i="0">
                <a:solidFill>
                  <a:srgbClr val="0E2D69"/>
                </a:solidFill>
                <a:latin typeface="HSE Sans" panose="02000000000000000000" pitchFamily="2" charset="0"/>
              </a:defRPr>
            </a:lvl4pPr>
            <a:lvl5pPr>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600"/>
              </a:spcBef>
              <a:spcAft>
                <a:spcPts val="0"/>
              </a:spcAft>
              <a:buClrTx/>
              <a:buSzTx/>
              <a:buFontTx/>
              <a:buNone/>
              <a:defRPr/>
            </a:pPr>
            <a:r>
              <a:rPr lang="en-US" sz="1300" b="0" dirty="0">
                <a:ln>
                  <a:noFill/>
                </a:ln>
                <a:latin typeface="HSE Sans" panose="02000000000000000000" pitchFamily="2" charset="0"/>
              </a:rPr>
              <a:t>We recommend using bold face with due care; try using bold face for important information. </a:t>
            </a:r>
            <a:r>
              <a:rPr lang="en-US" sz="1300" dirty="0">
                <a:latin typeface="HSE Sans" panose="02000000000000000000" pitchFamily="2" charset="0"/>
              </a:rPr>
              <a:t>Also, try not to use bold face with cell shading; one feature should be sufficient.</a:t>
            </a:r>
            <a:endParaRPr lang="en-US" sz="1300" b="0" dirty="0">
              <a:ln>
                <a:noFill/>
              </a:ln>
              <a:latin typeface="HSE Sans" panose="02000000000000000000" pitchFamily="2" charset="0"/>
            </a:endParaRPr>
          </a:p>
        </p:txBody>
      </p:sp>
      <p:sp>
        <p:nvSpPr>
          <p:cNvPr id="20" name="Таблица 18"/>
          <p:cNvSpPr>
            <a:spLocks noGrp="1"/>
          </p:cNvSpPr>
          <p:nvPr>
            <p:ph type="tbl" sz="quarter" idx="19"/>
          </p:nvPr>
        </p:nvSpPr>
        <p:spPr>
          <a:xfrm>
            <a:off x="585787" y="2208362"/>
            <a:ext cx="7617895" cy="3295290"/>
          </a:xfrm>
          <a:prstGeom prst="rect">
            <a:avLst/>
          </a:prstGeom>
        </p:spPr>
        <p:txBody>
          <a:bodyPr/>
          <a:lstStyle/>
          <a:p>
            <a:endParaRPr lang="ru-RU"/>
          </a:p>
        </p:txBody>
      </p:sp>
      <p:sp>
        <p:nvSpPr>
          <p:cNvPr id="21" name="Текст 35"/>
          <p:cNvSpPr>
            <a:spLocks noGrp="1"/>
          </p:cNvSpPr>
          <p:nvPr>
            <p:ph type="body" sz="quarter" idx="12" hasCustomPrompt="1"/>
          </p:nvPr>
        </p:nvSpPr>
        <p:spPr>
          <a:xfrm>
            <a:off x="8686807" y="2208363"/>
            <a:ext cx="2930666" cy="2570672"/>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9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6"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9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3"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6.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31.png"/><Relationship Id="rId1" Type="http://schemas.openxmlformats.org/officeDocument/2006/relationships/image" Target="../media/image3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7.png"/><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1.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8.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7.png"/><Relationship Id="rId1" Type="http://schemas.openxmlformats.org/officeDocument/2006/relationships/image" Target="../media/image16.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9.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22.png"/><Relationship Id="rId1" Type="http://schemas.openxmlformats.org/officeDocument/2006/relationships/image" Target="../media/image21.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a:t>Project Report on OSDA</a:t>
            </a:r>
            <a:br>
              <a:rPr lang="ru-RU"/>
            </a:br>
            <a:r>
              <a:rPr lang="ru-RU"/>
              <a:t>Yuan Wei</a:t>
            </a:r>
            <a:br>
              <a:rPr lang="ru-RU"/>
            </a:br>
            <a:endParaRPr lang="ru-RU"/>
          </a:p>
        </p:txBody>
      </p:sp>
      <p:sp>
        <p:nvSpPr>
          <p:cNvPr id="3" name="Текст 2"/>
          <p:cNvSpPr>
            <a:spLocks noGrp="1"/>
          </p:cNvSpPr>
          <p:nvPr>
            <p:ph type="body" sz="quarter" idx="10"/>
          </p:nvPr>
        </p:nvSpPr>
        <p:spPr/>
        <p:txBody>
          <a:bodyPr/>
          <a:lstStyle/>
          <a:p>
            <a:r>
              <a:rPr lang="en-US" altLang="ru-RU"/>
              <a:t>Faculty of Computer Science</a:t>
            </a:r>
            <a:endParaRPr lang="en-US" altLang="ru-RU"/>
          </a:p>
        </p:txBody>
      </p:sp>
      <p:sp>
        <p:nvSpPr>
          <p:cNvPr id="4" name="Текст 3"/>
          <p:cNvSpPr>
            <a:spLocks noGrp="1"/>
          </p:cNvSpPr>
          <p:nvPr>
            <p:ph type="body" sz="quarter" idx="11"/>
          </p:nvPr>
        </p:nvSpPr>
        <p:spPr/>
        <p:txBody>
          <a:bodyPr/>
          <a:lstStyle/>
          <a:p>
            <a:r>
              <a:rPr lang="en-US" altLang="ru-RU"/>
              <a:t>Data Science</a:t>
            </a:r>
            <a:endParaRPr lang="en-US" altLang="ru-RU"/>
          </a:p>
        </p:txBody>
      </p:sp>
      <p:sp>
        <p:nvSpPr>
          <p:cNvPr id="5" name="Текст 4"/>
          <p:cNvSpPr>
            <a:spLocks noGrp="1"/>
          </p:cNvSpPr>
          <p:nvPr>
            <p:ph type="body" idx="12"/>
          </p:nvPr>
        </p:nvSpPr>
        <p:spPr/>
        <p:txBody>
          <a:bodyPr/>
          <a:lstStyle/>
          <a:p>
            <a:endParaRPr lang="ru-RU"/>
          </a:p>
        </p:txBody>
      </p:sp>
      <p:sp>
        <p:nvSpPr>
          <p:cNvPr id="6" name="Текст 5"/>
          <p:cNvSpPr>
            <a:spLocks noGrp="1"/>
          </p:cNvSpPr>
          <p:nvPr>
            <p:ph type="body" sz="quarter" idx="13"/>
          </p:nvPr>
        </p:nvSpPr>
        <p:spPr/>
        <p:txBody>
          <a:bodyPr/>
          <a:lstStyle/>
          <a:p>
            <a:r>
              <a:rPr lang="ru-RU">
                <a:sym typeface="+mn-ea"/>
              </a:rPr>
              <a:t>Project Based on Titanic Survivor Predictions</a:t>
            </a:r>
            <a:endParaRPr lang="ru-RU"/>
          </a:p>
          <a:p>
            <a:endParaRPr lang="ru-RU"/>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a:t>Feature correlation visualization</a:t>
            </a:r>
            <a:br>
              <a:rPr lang="ru-RU"/>
            </a:br>
            <a:br>
              <a:rPr lang="ru-RU"/>
            </a:br>
            <a:r>
              <a:rPr lang="ru-RU"/>
              <a:t>Visualize correlations between features using seaborn's heatmap</a:t>
            </a:r>
            <a:endParaRPr lang="ru-RU"/>
          </a:p>
        </p:txBody>
      </p:sp>
      <p:sp>
        <p:nvSpPr>
          <p:cNvPr id="4" name="Текст 3"/>
          <p:cNvSpPr>
            <a:spLocks noGrp="1"/>
          </p:cNvSpPr>
          <p:nvPr>
            <p:ph type="body" sz="quarter" idx="16"/>
          </p:nvPr>
        </p:nvSpPr>
        <p:spPr/>
        <p:txBody>
          <a:bodyPr/>
          <a:lstStyle/>
          <a:p>
            <a:endParaRPr lang="ru-RU"/>
          </a:p>
        </p:txBody>
      </p:sp>
      <p:sp>
        <p:nvSpPr>
          <p:cNvPr id="6" name="Текст 5"/>
          <p:cNvSpPr>
            <a:spLocks noGrp="1"/>
          </p:cNvSpPr>
          <p:nvPr>
            <p:ph type="body" sz="quarter" idx="13"/>
          </p:nvPr>
        </p:nvSpPr>
        <p:spPr/>
        <p:txBody>
          <a:bodyPr/>
          <a:lstStyle/>
          <a:p>
            <a:r>
              <a:rPr lang="en-US" altLang="ru-RU">
                <a:sym typeface="+mn-ea"/>
              </a:rPr>
              <a:t>Feature Extraction</a:t>
            </a:r>
            <a:endParaRPr lang="ru-RU"/>
          </a:p>
        </p:txBody>
      </p:sp>
      <p:sp>
        <p:nvSpPr>
          <p:cNvPr id="7" name="Текст 6"/>
          <p:cNvSpPr>
            <a:spLocks noGrp="1"/>
          </p:cNvSpPr>
          <p:nvPr>
            <p:ph type="body" sz="quarter" idx="14"/>
          </p:nvPr>
        </p:nvSpPr>
        <p:spPr/>
        <p:txBody>
          <a:bodyPr/>
          <a:lstStyle/>
          <a:p>
            <a:endParaRPr lang="ru-RU"/>
          </a:p>
        </p:txBody>
      </p:sp>
      <p:sp>
        <p:nvSpPr>
          <p:cNvPr id="8" name="Текст 7"/>
          <p:cNvSpPr>
            <a:spLocks noGrp="1"/>
          </p:cNvSpPr>
          <p:nvPr>
            <p:ph type="body" sz="quarter" idx="15"/>
          </p:nvPr>
        </p:nvSpPr>
        <p:spPr/>
        <p:txBody>
          <a:bodyPr/>
          <a:lstStyle/>
          <a:p>
            <a:endParaRPr lang="ru-RU"/>
          </a:p>
        </p:txBody>
      </p:sp>
      <p:sp>
        <p:nvSpPr>
          <p:cNvPr id="9" name="文本占位符 8"/>
          <p:cNvSpPr/>
          <p:nvPr>
            <p:ph type="body" sz="quarter" idx="12"/>
          </p:nvPr>
        </p:nvSpPr>
        <p:spPr/>
        <p:txBody>
          <a:bodyPr/>
          <a:p>
            <a:endParaRPr lang="zh-CN" altLang="en-US"/>
          </a:p>
        </p:txBody>
      </p:sp>
      <p:pic>
        <p:nvPicPr>
          <p:cNvPr id="10" name="图片 9" descr="截屏2022-12-15 上午1.41.24"/>
          <p:cNvPicPr>
            <a:picLocks noChangeAspect="1"/>
          </p:cNvPicPr>
          <p:nvPr/>
        </p:nvPicPr>
        <p:blipFill>
          <a:blip r:embed="rId1"/>
          <a:stretch>
            <a:fillRect/>
          </a:stretch>
        </p:blipFill>
        <p:spPr>
          <a:xfrm>
            <a:off x="5732145" y="1246505"/>
            <a:ext cx="5844540" cy="536130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6105" y="1447800"/>
            <a:ext cx="7743190" cy="777240"/>
          </a:xfrm>
        </p:spPr>
        <p:txBody>
          <a:bodyPr>
            <a:normAutofit/>
          </a:bodyPr>
          <a:lstStyle/>
          <a:p>
            <a:r>
              <a:rPr lang="en-US" altLang="ru-RU">
                <a:sym typeface="+mn-ea"/>
              </a:rPr>
              <a:t>Binarization</a:t>
            </a:r>
            <a:endParaRPr lang="en-US" altLang="ru-RU"/>
          </a:p>
        </p:txBody>
      </p:sp>
      <p:sp>
        <p:nvSpPr>
          <p:cNvPr id="6" name="Текст 5"/>
          <p:cNvSpPr>
            <a:spLocks noGrp="1"/>
          </p:cNvSpPr>
          <p:nvPr>
            <p:ph type="body" sz="quarter" idx="13"/>
          </p:nvPr>
        </p:nvSpPr>
        <p:spPr/>
        <p:txBody>
          <a:bodyPr/>
          <a:lstStyle/>
          <a:p>
            <a:r>
              <a:rPr lang="en-US" altLang="ru-RU"/>
              <a:t>Binarization</a:t>
            </a:r>
            <a:endParaRPr lang="en-US" altLang="ru-RU"/>
          </a:p>
        </p:txBody>
      </p:sp>
      <p:sp>
        <p:nvSpPr>
          <p:cNvPr id="7" name="Текст 6"/>
          <p:cNvSpPr>
            <a:spLocks noGrp="1"/>
          </p:cNvSpPr>
          <p:nvPr>
            <p:ph type="body" sz="quarter" idx="14"/>
          </p:nvPr>
        </p:nvSpPr>
        <p:spPr/>
        <p:txBody>
          <a:bodyPr/>
          <a:lstStyle/>
          <a:p>
            <a:endParaRPr lang="ru-RU"/>
          </a:p>
        </p:txBody>
      </p:sp>
      <p:sp>
        <p:nvSpPr>
          <p:cNvPr id="8" name="Текст 7"/>
          <p:cNvSpPr>
            <a:spLocks noGrp="1"/>
          </p:cNvSpPr>
          <p:nvPr>
            <p:ph type="body" sz="quarter" idx="15"/>
          </p:nvPr>
        </p:nvSpPr>
        <p:spPr/>
        <p:txBody>
          <a:bodyPr/>
          <a:lstStyle/>
          <a:p>
            <a:endParaRPr lang="ru-RU"/>
          </a:p>
        </p:txBody>
      </p:sp>
      <p:sp>
        <p:nvSpPr>
          <p:cNvPr id="5" name="文本占位符 4"/>
          <p:cNvSpPr/>
          <p:nvPr>
            <p:ph type="body" sz="quarter" idx="16"/>
          </p:nvPr>
        </p:nvSpPr>
        <p:spPr>
          <a:xfrm>
            <a:off x="5966887" y="4178044"/>
            <a:ext cx="3934345" cy="553998"/>
          </a:xfrm>
        </p:spPr>
        <p:txBody>
          <a:bodyPr/>
          <a:p>
            <a:r>
              <a:rPr lang="en-US" altLang="zh-CN"/>
              <a:t>Binarization logic:</a:t>
            </a:r>
            <a:endParaRPr lang="en-US" altLang="zh-CN"/>
          </a:p>
        </p:txBody>
      </p:sp>
      <p:sp>
        <p:nvSpPr>
          <p:cNvPr id="9" name="Текст 2"/>
          <p:cNvSpPr>
            <a:spLocks noGrp="1"/>
          </p:cNvSpPr>
          <p:nvPr/>
        </p:nvSpPr>
        <p:spPr>
          <a:xfrm>
            <a:off x="585470" y="2102485"/>
            <a:ext cx="4846955" cy="973455"/>
          </a:xfrm>
          <a:prstGeom prst="rect">
            <a:avLst/>
          </a:prstGeom>
        </p:spPr>
        <p:txBody>
          <a:bodyPr lIns="0" tIns="0" rIns="0" bIns="0">
            <a:normAutofit lnSpcReduction="10000"/>
          </a:bodyPr>
          <a:lstStyle>
            <a:lvl1pPr marL="0" marR="0" indent="0" algn="l" defTabSz="914400" rtl="0" eaLnBrk="1" fontAlgn="auto" latinLnBrk="0" hangingPunct="1">
              <a:lnSpc>
                <a:spcPct val="100000"/>
              </a:lnSpc>
              <a:spcBef>
                <a:spcPts val="600"/>
              </a:spcBef>
              <a:spcAft>
                <a:spcPts val="0"/>
              </a:spcAft>
              <a:buClrTx/>
              <a:buSzTx/>
              <a:buFontTx/>
              <a:buNone/>
              <a:defRPr sz="1300" b="0" i="0" kern="1200">
                <a:solidFill>
                  <a:srgbClr val="0E2D69"/>
                </a:solidFill>
                <a:latin typeface="HSE Sans"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1300" b="0" i="0" kern="1200">
                <a:solidFill>
                  <a:srgbClr val="0E2D69"/>
                </a:solidFill>
                <a:latin typeface="HSE Sans"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1300" b="0" i="0" kern="1200">
                <a:solidFill>
                  <a:srgbClr val="0E2D69"/>
                </a:solidFill>
                <a:latin typeface="HSE Sans"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300" b="0" i="0" kern="1200">
                <a:solidFill>
                  <a:srgbClr val="0E2D69"/>
                </a:solidFill>
                <a:latin typeface="HSE Sans"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300" b="0" i="0" kern="1200">
                <a:solidFill>
                  <a:srgbClr val="0E2D69"/>
                </a:solidFill>
                <a:latin typeface="HSE Sans"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en-US" altLang="ru-RU"/>
              <a:t>As we obtain the new dataset with 11 features, it's easy to apply the proposed algorithm to binarize.</a:t>
            </a:r>
            <a:endParaRPr lang="en-US" altLang="ru-RU"/>
          </a:p>
        </p:txBody>
      </p:sp>
      <p:sp>
        <p:nvSpPr>
          <p:cNvPr id="13" name="Текст 2"/>
          <p:cNvSpPr>
            <a:spLocks noGrp="1"/>
          </p:cNvSpPr>
          <p:nvPr/>
        </p:nvSpPr>
        <p:spPr>
          <a:xfrm>
            <a:off x="5904230" y="2102485"/>
            <a:ext cx="5633720" cy="2577465"/>
          </a:xfrm>
          <a:prstGeom prst="rect">
            <a:avLst/>
          </a:prstGeom>
        </p:spPr>
        <p:txBody>
          <a:bodyPr lIns="0" tIns="0" rIns="0" bIns="0">
            <a:normAutofit lnSpcReduction="10000"/>
          </a:bodyPr>
          <a:lstStyle>
            <a:lvl1pPr marL="0" marR="0" indent="0" algn="l" defTabSz="914400" rtl="0" eaLnBrk="1" fontAlgn="auto" latinLnBrk="0" hangingPunct="1">
              <a:lnSpc>
                <a:spcPct val="100000"/>
              </a:lnSpc>
              <a:spcBef>
                <a:spcPts val="600"/>
              </a:spcBef>
              <a:spcAft>
                <a:spcPts val="0"/>
              </a:spcAft>
              <a:buClrTx/>
              <a:buSzTx/>
              <a:buFontTx/>
              <a:buNone/>
              <a:defRPr sz="1300" b="0" i="0" kern="1200">
                <a:solidFill>
                  <a:srgbClr val="0E2D69"/>
                </a:solidFill>
                <a:latin typeface="HSE Sans"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1300" b="0" i="0" kern="1200">
                <a:solidFill>
                  <a:srgbClr val="0E2D69"/>
                </a:solidFill>
                <a:latin typeface="HSE Sans"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1300" b="0" i="0" kern="1200">
                <a:solidFill>
                  <a:srgbClr val="0E2D69"/>
                </a:solidFill>
                <a:latin typeface="HSE Sans"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300" b="0" i="0" kern="1200">
                <a:solidFill>
                  <a:srgbClr val="0E2D69"/>
                </a:solidFill>
                <a:latin typeface="HSE Sans"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300" b="0" i="0" kern="1200">
                <a:solidFill>
                  <a:srgbClr val="0E2D69"/>
                </a:solidFill>
                <a:latin typeface="HSE Sans"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en-US" altLang="ru-RU"/>
              <a:t>After binarization,we get dataset with 31 columns which is quite reasonable</a:t>
            </a:r>
            <a:endParaRPr lang="en-US" altLang="ru-RU"/>
          </a:p>
        </p:txBody>
      </p:sp>
      <p:pic>
        <p:nvPicPr>
          <p:cNvPr id="4" name="图片 3" descr="截屏2022-12-15 上午1.32.22"/>
          <p:cNvPicPr>
            <a:picLocks noChangeAspect="1"/>
          </p:cNvPicPr>
          <p:nvPr/>
        </p:nvPicPr>
        <p:blipFill>
          <a:blip r:embed="rId1"/>
          <a:stretch>
            <a:fillRect/>
          </a:stretch>
        </p:blipFill>
        <p:spPr>
          <a:xfrm>
            <a:off x="585470" y="2816225"/>
            <a:ext cx="5318760" cy="2567940"/>
          </a:xfrm>
          <a:prstGeom prst="rect">
            <a:avLst/>
          </a:prstGeom>
        </p:spPr>
      </p:pic>
      <p:pic>
        <p:nvPicPr>
          <p:cNvPr id="10" name="图片 9" descr="截屏2022-12-15 上午1.32.49"/>
          <p:cNvPicPr>
            <a:picLocks noChangeAspect="1"/>
          </p:cNvPicPr>
          <p:nvPr/>
        </p:nvPicPr>
        <p:blipFill>
          <a:blip r:embed="rId2"/>
          <a:stretch>
            <a:fillRect/>
          </a:stretch>
        </p:blipFill>
        <p:spPr>
          <a:xfrm>
            <a:off x="5904230" y="2715895"/>
            <a:ext cx="6012815" cy="1462405"/>
          </a:xfrm>
          <a:prstGeom prst="rect">
            <a:avLst/>
          </a:prstGeom>
        </p:spPr>
      </p:pic>
      <p:pic>
        <p:nvPicPr>
          <p:cNvPr id="12" name="图片 11" descr="截屏2022-12-15 上午1.34.46"/>
          <p:cNvPicPr>
            <a:picLocks noChangeAspect="1"/>
          </p:cNvPicPr>
          <p:nvPr/>
        </p:nvPicPr>
        <p:blipFill>
          <a:blip r:embed="rId3"/>
          <a:stretch>
            <a:fillRect/>
          </a:stretch>
        </p:blipFill>
        <p:spPr>
          <a:xfrm>
            <a:off x="5967095" y="4484370"/>
            <a:ext cx="5887085" cy="7772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6105" y="1447800"/>
            <a:ext cx="7743190" cy="777240"/>
          </a:xfrm>
        </p:spPr>
        <p:txBody>
          <a:bodyPr>
            <a:normAutofit/>
          </a:bodyPr>
          <a:lstStyle/>
          <a:p>
            <a:r>
              <a:rPr lang="en-US" altLang="ru-RU"/>
              <a:t>Baseline Algorithm</a:t>
            </a:r>
            <a:endParaRPr lang="en-US" altLang="ru-RU"/>
          </a:p>
        </p:txBody>
      </p:sp>
      <p:sp>
        <p:nvSpPr>
          <p:cNvPr id="6" name="Текст 5"/>
          <p:cNvSpPr>
            <a:spLocks noGrp="1"/>
          </p:cNvSpPr>
          <p:nvPr>
            <p:ph type="body" sz="quarter" idx="13"/>
          </p:nvPr>
        </p:nvSpPr>
        <p:spPr/>
        <p:txBody>
          <a:bodyPr/>
          <a:lstStyle/>
          <a:p>
            <a:r>
              <a:rPr lang="en-US" altLang="ru-RU"/>
              <a:t>Data Processing</a:t>
            </a:r>
            <a:endParaRPr lang="en-US" altLang="ru-RU"/>
          </a:p>
        </p:txBody>
      </p:sp>
      <p:sp>
        <p:nvSpPr>
          <p:cNvPr id="7" name="Текст 6"/>
          <p:cNvSpPr>
            <a:spLocks noGrp="1"/>
          </p:cNvSpPr>
          <p:nvPr>
            <p:ph type="body" sz="quarter" idx="14"/>
          </p:nvPr>
        </p:nvSpPr>
        <p:spPr/>
        <p:txBody>
          <a:bodyPr/>
          <a:lstStyle/>
          <a:p>
            <a:endParaRPr lang="ru-RU"/>
          </a:p>
        </p:txBody>
      </p:sp>
      <p:sp>
        <p:nvSpPr>
          <p:cNvPr id="8" name="Текст 7"/>
          <p:cNvSpPr>
            <a:spLocks noGrp="1"/>
          </p:cNvSpPr>
          <p:nvPr>
            <p:ph type="body" sz="quarter" idx="15"/>
          </p:nvPr>
        </p:nvSpPr>
        <p:spPr/>
        <p:txBody>
          <a:bodyPr/>
          <a:lstStyle/>
          <a:p>
            <a:endParaRPr lang="ru-RU"/>
          </a:p>
        </p:txBody>
      </p:sp>
      <p:sp>
        <p:nvSpPr>
          <p:cNvPr id="5" name="文本占位符 4"/>
          <p:cNvSpPr/>
          <p:nvPr>
            <p:ph type="body" sz="quarter" idx="16"/>
          </p:nvPr>
        </p:nvSpPr>
        <p:spPr/>
        <p:txBody>
          <a:bodyPr/>
          <a:p>
            <a:endParaRPr lang="zh-CN" altLang="en-US"/>
          </a:p>
        </p:txBody>
      </p:sp>
      <p:sp>
        <p:nvSpPr>
          <p:cNvPr id="9" name="Текст 2"/>
          <p:cNvSpPr>
            <a:spLocks noGrp="1"/>
          </p:cNvSpPr>
          <p:nvPr/>
        </p:nvSpPr>
        <p:spPr>
          <a:xfrm>
            <a:off x="585470" y="2102485"/>
            <a:ext cx="3152140" cy="2577465"/>
          </a:xfrm>
          <a:prstGeom prst="rect">
            <a:avLst/>
          </a:prstGeom>
        </p:spPr>
        <p:txBody>
          <a:bodyPr lIns="0" tIns="0" rIns="0" bIns="0">
            <a:normAutofit lnSpcReduction="10000"/>
          </a:bodyPr>
          <a:lstStyle>
            <a:lvl1pPr marL="0" marR="0" indent="0" algn="l" defTabSz="914400" rtl="0" eaLnBrk="1" fontAlgn="auto" latinLnBrk="0" hangingPunct="1">
              <a:lnSpc>
                <a:spcPct val="100000"/>
              </a:lnSpc>
              <a:spcBef>
                <a:spcPts val="600"/>
              </a:spcBef>
              <a:spcAft>
                <a:spcPts val="0"/>
              </a:spcAft>
              <a:buClrTx/>
              <a:buSzTx/>
              <a:buFontTx/>
              <a:buNone/>
              <a:defRPr sz="1300" b="0" i="0" kern="1200">
                <a:solidFill>
                  <a:srgbClr val="0E2D69"/>
                </a:solidFill>
                <a:latin typeface="HSE Sans"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1300" b="0" i="0" kern="1200">
                <a:solidFill>
                  <a:srgbClr val="0E2D69"/>
                </a:solidFill>
                <a:latin typeface="HSE Sans"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1300" b="0" i="0" kern="1200">
                <a:solidFill>
                  <a:srgbClr val="0E2D69"/>
                </a:solidFill>
                <a:latin typeface="HSE Sans"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300" b="0" i="0" kern="1200">
                <a:solidFill>
                  <a:srgbClr val="0E2D69"/>
                </a:solidFill>
                <a:latin typeface="HSE Sans"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300" b="0" i="0" kern="1200">
                <a:solidFill>
                  <a:srgbClr val="0E2D69"/>
                </a:solidFill>
                <a:latin typeface="HSE Sans"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endParaRPr lang="en-US" altLang="ru-RU"/>
          </a:p>
          <a:p>
            <a:endParaRPr lang="en-US" altLang="ru-RU"/>
          </a:p>
        </p:txBody>
      </p:sp>
      <p:pic>
        <p:nvPicPr>
          <p:cNvPr id="4" name="图片 3" descr="截屏2022-12-15 上午1.05.37"/>
          <p:cNvPicPr>
            <a:picLocks noChangeAspect="1"/>
          </p:cNvPicPr>
          <p:nvPr/>
        </p:nvPicPr>
        <p:blipFill>
          <a:blip r:embed="rId1"/>
          <a:stretch>
            <a:fillRect/>
          </a:stretch>
        </p:blipFill>
        <p:spPr>
          <a:xfrm>
            <a:off x="585470" y="1975485"/>
            <a:ext cx="5507355" cy="3559175"/>
          </a:xfrm>
          <a:prstGeom prst="rect">
            <a:avLst/>
          </a:prstGeom>
        </p:spPr>
      </p:pic>
      <p:sp>
        <p:nvSpPr>
          <p:cNvPr id="10" name="Заголовок 1"/>
          <p:cNvSpPr>
            <a:spLocks noGrp="1"/>
          </p:cNvSpPr>
          <p:nvPr/>
        </p:nvSpPr>
        <p:spPr>
          <a:xfrm>
            <a:off x="6092825" y="1447800"/>
            <a:ext cx="7743190" cy="777240"/>
          </a:xfrm>
          <a:prstGeom prst="rect">
            <a:avLst/>
          </a:prstGeom>
        </p:spPr>
        <p:txBody>
          <a:bodyPr lIns="0" tIns="0" rIns="0" bIns="0" anchor="t">
            <a:normAutofit/>
          </a:bodyPr>
          <a:lstStyle>
            <a:lvl1pPr algn="l" defTabSz="914400" rtl="0" eaLnBrk="1" latinLnBrk="0" hangingPunct="1">
              <a:lnSpc>
                <a:spcPct val="100000"/>
              </a:lnSpc>
              <a:spcBef>
                <a:spcPct val="0"/>
              </a:spcBef>
              <a:buNone/>
              <a:defRPr sz="2400" b="0" i="0" kern="1200">
                <a:solidFill>
                  <a:schemeClr val="tx1"/>
                </a:solidFill>
                <a:latin typeface="HSE Sans" panose="02000000000000000000" pitchFamily="2" charset="0"/>
                <a:ea typeface="+mj-ea"/>
                <a:cs typeface="+mj-cs"/>
              </a:defRPr>
            </a:lvl1pPr>
          </a:lstStyle>
          <a:p>
            <a:r>
              <a:rPr lang="en-US" altLang="ru-RU"/>
              <a:t>Rewrite Baseline Algorithm with Numpy</a:t>
            </a:r>
            <a:endParaRPr lang="en-US" altLang="ru-RU"/>
          </a:p>
        </p:txBody>
      </p:sp>
      <p:pic>
        <p:nvPicPr>
          <p:cNvPr id="12" name="图片 11" descr="截屏2022-12-15 上午1.06.46"/>
          <p:cNvPicPr>
            <a:picLocks noChangeAspect="1"/>
          </p:cNvPicPr>
          <p:nvPr/>
        </p:nvPicPr>
        <p:blipFill>
          <a:blip r:embed="rId2"/>
          <a:stretch>
            <a:fillRect/>
          </a:stretch>
        </p:blipFill>
        <p:spPr>
          <a:xfrm>
            <a:off x="6092825" y="1975485"/>
            <a:ext cx="5478145" cy="270383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6105" y="1447800"/>
            <a:ext cx="7743190" cy="777240"/>
          </a:xfrm>
        </p:spPr>
        <p:txBody>
          <a:bodyPr>
            <a:normAutofit/>
          </a:bodyPr>
          <a:lstStyle/>
          <a:p>
            <a:r>
              <a:rPr lang="en-US" altLang="ru-RU"/>
              <a:t>Comparison</a:t>
            </a:r>
            <a:endParaRPr lang="en-US" altLang="ru-RU"/>
          </a:p>
        </p:txBody>
      </p:sp>
      <p:sp>
        <p:nvSpPr>
          <p:cNvPr id="6" name="Текст 5"/>
          <p:cNvSpPr>
            <a:spLocks noGrp="1"/>
          </p:cNvSpPr>
          <p:nvPr>
            <p:ph type="body" sz="quarter" idx="13"/>
          </p:nvPr>
        </p:nvSpPr>
        <p:spPr/>
        <p:txBody>
          <a:bodyPr/>
          <a:lstStyle/>
          <a:p>
            <a:r>
              <a:rPr lang="en-US" altLang="ru-RU"/>
              <a:t>Results</a:t>
            </a:r>
            <a:endParaRPr lang="en-US" altLang="ru-RU"/>
          </a:p>
        </p:txBody>
      </p:sp>
      <p:sp>
        <p:nvSpPr>
          <p:cNvPr id="7" name="Текст 6"/>
          <p:cNvSpPr>
            <a:spLocks noGrp="1"/>
          </p:cNvSpPr>
          <p:nvPr>
            <p:ph type="body" sz="quarter" idx="14"/>
          </p:nvPr>
        </p:nvSpPr>
        <p:spPr/>
        <p:txBody>
          <a:bodyPr/>
          <a:lstStyle/>
          <a:p>
            <a:endParaRPr lang="ru-RU"/>
          </a:p>
        </p:txBody>
      </p:sp>
      <p:sp>
        <p:nvSpPr>
          <p:cNvPr id="8" name="Текст 7"/>
          <p:cNvSpPr>
            <a:spLocks noGrp="1"/>
          </p:cNvSpPr>
          <p:nvPr>
            <p:ph type="body" sz="quarter" idx="15"/>
          </p:nvPr>
        </p:nvSpPr>
        <p:spPr/>
        <p:txBody>
          <a:bodyPr/>
          <a:lstStyle/>
          <a:p>
            <a:endParaRPr lang="ru-RU"/>
          </a:p>
        </p:txBody>
      </p:sp>
      <p:sp>
        <p:nvSpPr>
          <p:cNvPr id="5" name="文本占位符 4"/>
          <p:cNvSpPr/>
          <p:nvPr>
            <p:ph type="body" sz="quarter" idx="16"/>
          </p:nvPr>
        </p:nvSpPr>
        <p:spPr/>
        <p:txBody>
          <a:bodyPr/>
          <a:p>
            <a:endParaRPr lang="zh-CN" altLang="en-US"/>
          </a:p>
        </p:txBody>
      </p:sp>
      <p:sp>
        <p:nvSpPr>
          <p:cNvPr id="9" name="Текст 2"/>
          <p:cNvSpPr>
            <a:spLocks noGrp="1"/>
          </p:cNvSpPr>
          <p:nvPr/>
        </p:nvSpPr>
        <p:spPr>
          <a:xfrm>
            <a:off x="585470" y="2102485"/>
            <a:ext cx="3152140" cy="2577465"/>
          </a:xfrm>
          <a:prstGeom prst="rect">
            <a:avLst/>
          </a:prstGeom>
        </p:spPr>
        <p:txBody>
          <a:bodyPr lIns="0" tIns="0" rIns="0" bIns="0">
            <a:normAutofit lnSpcReduction="10000"/>
          </a:bodyPr>
          <a:lstStyle>
            <a:lvl1pPr marL="0" marR="0" indent="0" algn="l" defTabSz="914400" rtl="0" eaLnBrk="1" fontAlgn="auto" latinLnBrk="0" hangingPunct="1">
              <a:lnSpc>
                <a:spcPct val="100000"/>
              </a:lnSpc>
              <a:spcBef>
                <a:spcPts val="600"/>
              </a:spcBef>
              <a:spcAft>
                <a:spcPts val="0"/>
              </a:spcAft>
              <a:buClrTx/>
              <a:buSzTx/>
              <a:buFontTx/>
              <a:buNone/>
              <a:defRPr sz="1300" b="0" i="0" kern="1200">
                <a:solidFill>
                  <a:srgbClr val="0E2D69"/>
                </a:solidFill>
                <a:latin typeface="HSE Sans"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1300" b="0" i="0" kern="1200">
                <a:solidFill>
                  <a:srgbClr val="0E2D69"/>
                </a:solidFill>
                <a:latin typeface="HSE Sans"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1300" b="0" i="0" kern="1200">
                <a:solidFill>
                  <a:srgbClr val="0E2D69"/>
                </a:solidFill>
                <a:latin typeface="HSE Sans"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300" b="0" i="0" kern="1200">
                <a:solidFill>
                  <a:srgbClr val="0E2D69"/>
                </a:solidFill>
                <a:latin typeface="HSE Sans"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300" b="0" i="0" kern="1200">
                <a:solidFill>
                  <a:srgbClr val="0E2D69"/>
                </a:solidFill>
                <a:latin typeface="HSE Sans"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endParaRPr lang="en-US" altLang="ru-RU"/>
          </a:p>
          <a:p>
            <a:endParaRPr lang="en-US" altLang="ru-RU"/>
          </a:p>
        </p:txBody>
      </p:sp>
      <p:graphicFrame>
        <p:nvGraphicFramePr>
          <p:cNvPr id="4" name="表格 3"/>
          <p:cNvGraphicFramePr/>
          <p:nvPr>
            <p:custDataLst>
              <p:tags r:id="rId1"/>
            </p:custDataLst>
          </p:nvPr>
        </p:nvGraphicFramePr>
        <p:xfrm>
          <a:off x="585470" y="2630170"/>
          <a:ext cx="9871075" cy="1791335"/>
        </p:xfrm>
        <a:graphic>
          <a:graphicData uri="http://schemas.openxmlformats.org/drawingml/2006/table">
            <a:tbl>
              <a:tblPr firstRow="1" bandRow="1">
                <a:tableStyleId>{5C22544A-7EE6-4342-B048-85BDC9FD1C3A}</a:tableStyleId>
              </a:tblPr>
              <a:tblGrid>
                <a:gridCol w="2456180"/>
                <a:gridCol w="1762125"/>
                <a:gridCol w="1884680"/>
                <a:gridCol w="1883410"/>
                <a:gridCol w="1884680"/>
              </a:tblGrid>
              <a:tr h="824865">
                <a:tc>
                  <a:txBody>
                    <a:bodyPr/>
                    <a:p>
                      <a:pPr>
                        <a:buNone/>
                      </a:pPr>
                      <a:r>
                        <a:rPr lang="en-US" altLang="zh-CN"/>
                        <a:t>Model</a:t>
                      </a:r>
                      <a:endParaRPr lang="en-US" altLang="zh-CN"/>
                    </a:p>
                  </a:txBody>
                  <a:tcPr/>
                </a:tc>
                <a:tc>
                  <a:txBody>
                    <a:bodyPr/>
                    <a:p>
                      <a:pPr>
                        <a:buNone/>
                      </a:pPr>
                      <a:r>
                        <a:rPr lang="en-US" altLang="zh-CN"/>
                        <a:t>Running Time</a:t>
                      </a:r>
                      <a:endParaRPr lang="en-US" altLang="zh-CN"/>
                    </a:p>
                  </a:txBody>
                  <a:tcPr/>
                </a:tc>
                <a:tc>
                  <a:txBody>
                    <a:bodyPr/>
                    <a:p>
                      <a:pPr>
                        <a:buNone/>
                      </a:pPr>
                      <a:r>
                        <a:rPr lang="en-US" altLang="zh-CN"/>
                        <a:t>Accuracy</a:t>
                      </a:r>
                      <a:endParaRPr lang="en-US" altLang="zh-CN"/>
                    </a:p>
                  </a:txBody>
                  <a:tcPr/>
                </a:tc>
                <a:tc>
                  <a:txBody>
                    <a:bodyPr/>
                    <a:p>
                      <a:pPr>
                        <a:buNone/>
                      </a:pPr>
                      <a:r>
                        <a:rPr lang="en-US" altLang="zh-CN"/>
                        <a:t>Precision</a:t>
                      </a:r>
                      <a:endParaRPr lang="en-US" altLang="zh-CN"/>
                    </a:p>
                  </a:txBody>
                  <a:tcPr/>
                </a:tc>
                <a:tc>
                  <a:txBody>
                    <a:bodyPr/>
                    <a:p>
                      <a:pPr>
                        <a:buNone/>
                      </a:pPr>
                      <a:r>
                        <a:rPr lang="en-US" altLang="zh-CN"/>
                        <a:t>Recall</a:t>
                      </a:r>
                      <a:endParaRPr lang="en-US" altLang="zh-CN"/>
                    </a:p>
                  </a:txBody>
                  <a:tcPr/>
                </a:tc>
              </a:tr>
              <a:tr h="475615">
                <a:tc>
                  <a:txBody>
                    <a:bodyPr/>
                    <a:p>
                      <a:pPr>
                        <a:buNone/>
                      </a:pPr>
                      <a:r>
                        <a:rPr lang="en-US" altLang="zh-CN"/>
                        <a:t>LazyFCA</a:t>
                      </a:r>
                      <a:endParaRPr lang="en-US" altLang="zh-CN"/>
                    </a:p>
                  </a:txBody>
                  <a:tcPr/>
                </a:tc>
                <a:tc>
                  <a:txBody>
                    <a:bodyPr/>
                    <a:p>
                      <a:pPr>
                        <a:buNone/>
                      </a:pPr>
                      <a:r>
                        <a:rPr lang="en-US" altLang="zh-CN"/>
                        <a:t>20s</a:t>
                      </a:r>
                      <a:endParaRPr lang="en-US" altLang="zh-CN"/>
                    </a:p>
                  </a:txBody>
                  <a:tcPr/>
                </a:tc>
                <a:tc>
                  <a:txBody>
                    <a:bodyPr/>
                    <a:p>
                      <a:pPr>
                        <a:buNone/>
                      </a:pPr>
                      <a:r>
                        <a:rPr lang="en-US" altLang="zh-CN"/>
                        <a:t>75.71</a:t>
                      </a:r>
                      <a:endParaRPr lang="en-US" altLang="zh-CN"/>
                    </a:p>
                  </a:txBody>
                  <a:tcPr/>
                </a:tc>
                <a:tc>
                  <a:txBody>
                    <a:bodyPr/>
                    <a:p>
                      <a:pPr>
                        <a:buNone/>
                      </a:pPr>
                      <a:r>
                        <a:rPr lang="en-US" altLang="zh-CN"/>
                        <a:t>0.81</a:t>
                      </a:r>
                      <a:endParaRPr lang="en-US" altLang="zh-CN"/>
                    </a:p>
                  </a:txBody>
                  <a:tcPr/>
                </a:tc>
                <a:tc>
                  <a:txBody>
                    <a:bodyPr/>
                    <a:p>
                      <a:pPr>
                        <a:buNone/>
                      </a:pPr>
                      <a:r>
                        <a:rPr lang="en-US" altLang="zh-CN"/>
                        <a:t>0.49</a:t>
                      </a:r>
                      <a:endParaRPr lang="en-US" altLang="zh-CN"/>
                    </a:p>
                  </a:txBody>
                  <a:tcPr/>
                </a:tc>
              </a:tr>
              <a:tr h="490855">
                <a:tc>
                  <a:txBody>
                    <a:bodyPr/>
                    <a:p>
                      <a:pPr>
                        <a:buNone/>
                      </a:pPr>
                      <a:r>
                        <a:rPr lang="en-US" altLang="zh-CN"/>
                        <a:t>LazyFCA with Numpy</a:t>
                      </a:r>
                      <a:endParaRPr lang="en-US" altLang="zh-CN"/>
                    </a:p>
                  </a:txBody>
                  <a:tcPr/>
                </a:tc>
                <a:tc>
                  <a:txBody>
                    <a:bodyPr/>
                    <a:p>
                      <a:pPr>
                        <a:buNone/>
                      </a:pPr>
                      <a:r>
                        <a:rPr lang="en-US" altLang="zh-CN"/>
                        <a:t>11.3s</a:t>
                      </a:r>
                      <a:endParaRPr lang="en-US" altLang="zh-CN"/>
                    </a:p>
                  </a:txBody>
                  <a:tcPr/>
                </a:tc>
                <a:tc>
                  <a:txBody>
                    <a:bodyPr/>
                    <a:p>
                      <a:pPr>
                        <a:buNone/>
                      </a:pPr>
                      <a:r>
                        <a:rPr lang="en-US" altLang="zh-CN"/>
                        <a:t>75.64</a:t>
                      </a:r>
                      <a:endParaRPr lang="en-US" altLang="zh-CN"/>
                    </a:p>
                  </a:txBody>
                  <a:tcPr/>
                </a:tc>
                <a:tc>
                  <a:txBody>
                    <a:bodyPr/>
                    <a:p>
                      <a:pPr>
                        <a:buNone/>
                      </a:pPr>
                      <a:r>
                        <a:rPr lang="en-US" altLang="zh-CN"/>
                        <a:t>0.81</a:t>
                      </a:r>
                      <a:endParaRPr lang="en-US" altLang="zh-CN"/>
                    </a:p>
                  </a:txBody>
                  <a:tcPr/>
                </a:tc>
                <a:tc>
                  <a:txBody>
                    <a:bodyPr/>
                    <a:p>
                      <a:pPr>
                        <a:buNone/>
                      </a:pPr>
                      <a:r>
                        <a:rPr lang="en-US" altLang="zh-CN"/>
                        <a:t>0.49</a:t>
                      </a:r>
                      <a:endParaRPr lang="en-US" altLang="zh-CN"/>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6105" y="1447800"/>
            <a:ext cx="7743190" cy="777240"/>
          </a:xfrm>
        </p:spPr>
        <p:txBody>
          <a:bodyPr>
            <a:normAutofit/>
          </a:bodyPr>
          <a:lstStyle/>
          <a:p>
            <a:r>
              <a:rPr lang="en-US" altLang="ru-RU"/>
              <a:t>Results from LazyFCA</a:t>
            </a:r>
            <a:endParaRPr lang="en-US" altLang="ru-RU"/>
          </a:p>
        </p:txBody>
      </p:sp>
      <p:sp>
        <p:nvSpPr>
          <p:cNvPr id="6" name="Текст 5"/>
          <p:cNvSpPr>
            <a:spLocks noGrp="1"/>
          </p:cNvSpPr>
          <p:nvPr>
            <p:ph type="body" sz="quarter" idx="13"/>
          </p:nvPr>
        </p:nvSpPr>
        <p:spPr/>
        <p:txBody>
          <a:bodyPr/>
          <a:lstStyle/>
          <a:p>
            <a:r>
              <a:rPr lang="en-US" altLang="ru-RU"/>
              <a:t>Results</a:t>
            </a:r>
            <a:endParaRPr lang="en-US" altLang="ru-RU"/>
          </a:p>
        </p:txBody>
      </p:sp>
      <p:sp>
        <p:nvSpPr>
          <p:cNvPr id="7" name="Текст 6"/>
          <p:cNvSpPr>
            <a:spLocks noGrp="1"/>
          </p:cNvSpPr>
          <p:nvPr>
            <p:ph type="body" sz="quarter" idx="14"/>
          </p:nvPr>
        </p:nvSpPr>
        <p:spPr/>
        <p:txBody>
          <a:bodyPr/>
          <a:lstStyle/>
          <a:p>
            <a:endParaRPr lang="ru-RU"/>
          </a:p>
        </p:txBody>
      </p:sp>
      <p:sp>
        <p:nvSpPr>
          <p:cNvPr id="8" name="Текст 7"/>
          <p:cNvSpPr>
            <a:spLocks noGrp="1"/>
          </p:cNvSpPr>
          <p:nvPr>
            <p:ph type="body" sz="quarter" idx="15"/>
          </p:nvPr>
        </p:nvSpPr>
        <p:spPr/>
        <p:txBody>
          <a:bodyPr/>
          <a:lstStyle/>
          <a:p>
            <a:endParaRPr lang="ru-RU"/>
          </a:p>
        </p:txBody>
      </p:sp>
      <p:sp>
        <p:nvSpPr>
          <p:cNvPr id="5" name="文本占位符 4"/>
          <p:cNvSpPr/>
          <p:nvPr>
            <p:ph type="body" sz="quarter" idx="16"/>
          </p:nvPr>
        </p:nvSpPr>
        <p:spPr/>
        <p:txBody>
          <a:bodyPr/>
          <a:p>
            <a:endParaRPr lang="zh-CN" altLang="en-US"/>
          </a:p>
        </p:txBody>
      </p:sp>
      <p:sp>
        <p:nvSpPr>
          <p:cNvPr id="9" name="Текст 2"/>
          <p:cNvSpPr>
            <a:spLocks noGrp="1"/>
          </p:cNvSpPr>
          <p:nvPr/>
        </p:nvSpPr>
        <p:spPr>
          <a:xfrm>
            <a:off x="585470" y="2102485"/>
            <a:ext cx="3152140" cy="2577465"/>
          </a:xfrm>
          <a:prstGeom prst="rect">
            <a:avLst/>
          </a:prstGeom>
        </p:spPr>
        <p:txBody>
          <a:bodyPr lIns="0" tIns="0" rIns="0" bIns="0">
            <a:normAutofit lnSpcReduction="10000"/>
          </a:bodyPr>
          <a:lstStyle>
            <a:lvl1pPr marL="0" marR="0" indent="0" algn="l" defTabSz="914400" rtl="0" eaLnBrk="1" fontAlgn="auto" latinLnBrk="0" hangingPunct="1">
              <a:lnSpc>
                <a:spcPct val="100000"/>
              </a:lnSpc>
              <a:spcBef>
                <a:spcPts val="600"/>
              </a:spcBef>
              <a:spcAft>
                <a:spcPts val="0"/>
              </a:spcAft>
              <a:buClrTx/>
              <a:buSzTx/>
              <a:buFontTx/>
              <a:buNone/>
              <a:defRPr sz="1300" b="0" i="0" kern="1200">
                <a:solidFill>
                  <a:srgbClr val="0E2D69"/>
                </a:solidFill>
                <a:latin typeface="HSE Sans"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1300" b="0" i="0" kern="1200">
                <a:solidFill>
                  <a:srgbClr val="0E2D69"/>
                </a:solidFill>
                <a:latin typeface="HSE Sans"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1300" b="0" i="0" kern="1200">
                <a:solidFill>
                  <a:srgbClr val="0E2D69"/>
                </a:solidFill>
                <a:latin typeface="HSE Sans"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300" b="0" i="0" kern="1200">
                <a:solidFill>
                  <a:srgbClr val="0E2D69"/>
                </a:solidFill>
                <a:latin typeface="HSE Sans"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300" b="0" i="0" kern="1200">
                <a:solidFill>
                  <a:srgbClr val="0E2D69"/>
                </a:solidFill>
                <a:latin typeface="HSE Sans"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endParaRPr lang="en-US" altLang="ru-RU"/>
          </a:p>
          <a:p>
            <a:endParaRPr lang="en-US" altLang="ru-RU"/>
          </a:p>
        </p:txBody>
      </p:sp>
      <p:pic>
        <p:nvPicPr>
          <p:cNvPr id="10" name="图片 9" descr="截屏2022-12-15 上午1.16.26"/>
          <p:cNvPicPr>
            <a:picLocks noChangeAspect="1"/>
          </p:cNvPicPr>
          <p:nvPr/>
        </p:nvPicPr>
        <p:blipFill>
          <a:blip r:embed="rId1"/>
          <a:srcRect r="932"/>
          <a:stretch>
            <a:fillRect/>
          </a:stretch>
        </p:blipFill>
        <p:spPr>
          <a:xfrm>
            <a:off x="402590" y="2062480"/>
            <a:ext cx="5802630" cy="2658110"/>
          </a:xfrm>
          <a:prstGeom prst="rect">
            <a:avLst/>
          </a:prstGeom>
        </p:spPr>
      </p:pic>
      <p:pic>
        <p:nvPicPr>
          <p:cNvPr id="11" name="图片 10" descr="截屏2022-12-15 上午1.16.55"/>
          <p:cNvPicPr>
            <a:picLocks noChangeAspect="1"/>
          </p:cNvPicPr>
          <p:nvPr/>
        </p:nvPicPr>
        <p:blipFill>
          <a:blip r:embed="rId2"/>
          <a:stretch>
            <a:fillRect/>
          </a:stretch>
        </p:blipFill>
        <p:spPr>
          <a:xfrm>
            <a:off x="6259830" y="2143125"/>
            <a:ext cx="2893060" cy="2577465"/>
          </a:xfrm>
          <a:prstGeom prst="rect">
            <a:avLst/>
          </a:prstGeom>
        </p:spPr>
      </p:pic>
      <p:pic>
        <p:nvPicPr>
          <p:cNvPr id="12" name="图片 11" descr="截屏2022-12-15 上午1.17.16"/>
          <p:cNvPicPr>
            <a:picLocks noChangeAspect="1"/>
          </p:cNvPicPr>
          <p:nvPr/>
        </p:nvPicPr>
        <p:blipFill>
          <a:blip r:embed="rId3"/>
          <a:stretch>
            <a:fillRect/>
          </a:stretch>
        </p:blipFill>
        <p:spPr>
          <a:xfrm>
            <a:off x="9163050" y="2103120"/>
            <a:ext cx="2812415" cy="257683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p:txBody>
          <a:bodyPr/>
          <a:lstStyle/>
          <a:p>
            <a:r>
              <a:rPr lang="en-US" altLang="ru-RU">
                <a:sym typeface="+mn-ea"/>
              </a:rPr>
              <a:t>Results</a:t>
            </a:r>
            <a:endParaRPr lang="ru-RU"/>
          </a:p>
        </p:txBody>
      </p:sp>
      <p:sp>
        <p:nvSpPr>
          <p:cNvPr id="3" name="Текст 2"/>
          <p:cNvSpPr>
            <a:spLocks noGrp="1"/>
          </p:cNvSpPr>
          <p:nvPr>
            <p:ph type="body" sz="quarter" idx="14"/>
          </p:nvPr>
        </p:nvSpPr>
        <p:spPr/>
        <p:txBody>
          <a:bodyPr/>
          <a:lstStyle/>
          <a:p>
            <a:endParaRPr lang="ru-RU"/>
          </a:p>
        </p:txBody>
      </p:sp>
      <p:sp>
        <p:nvSpPr>
          <p:cNvPr id="4" name="Текст 3"/>
          <p:cNvSpPr>
            <a:spLocks noGrp="1"/>
          </p:cNvSpPr>
          <p:nvPr>
            <p:ph type="body" sz="quarter" idx="15"/>
          </p:nvPr>
        </p:nvSpPr>
        <p:spPr/>
        <p:txBody>
          <a:bodyPr/>
          <a:lstStyle/>
          <a:p>
            <a:endParaRPr lang="ru-RU"/>
          </a:p>
        </p:txBody>
      </p:sp>
      <p:graphicFrame>
        <p:nvGraphicFramePr>
          <p:cNvPr id="5" name="表格 4"/>
          <p:cNvGraphicFramePr/>
          <p:nvPr>
            <p:custDataLst>
              <p:tags r:id="rId1"/>
            </p:custDataLst>
          </p:nvPr>
        </p:nvGraphicFramePr>
        <p:xfrm>
          <a:off x="586105" y="2225040"/>
          <a:ext cx="9576435" cy="3771900"/>
        </p:xfrm>
        <a:graphic>
          <a:graphicData uri="http://schemas.openxmlformats.org/drawingml/2006/table">
            <a:tbl>
              <a:tblPr firstRow="1" bandRow="1">
                <a:tableStyleId>{5C22544A-7EE6-4342-B048-85BDC9FD1C3A}</a:tableStyleId>
              </a:tblPr>
              <a:tblGrid>
                <a:gridCol w="2937510"/>
                <a:gridCol w="2212975"/>
                <a:gridCol w="2212975"/>
                <a:gridCol w="2212975"/>
              </a:tblGrid>
              <a:tr h="824865">
                <a:tc>
                  <a:txBody>
                    <a:bodyPr/>
                    <a:p>
                      <a:pPr>
                        <a:buNone/>
                      </a:pPr>
                      <a:r>
                        <a:rPr lang="en-US" altLang="zh-CN"/>
                        <a:t>Model</a:t>
                      </a:r>
                      <a:endParaRPr lang="en-US" altLang="zh-CN"/>
                    </a:p>
                  </a:txBody>
                  <a:tcPr/>
                </a:tc>
                <a:tc>
                  <a:txBody>
                    <a:bodyPr/>
                    <a:p>
                      <a:pPr>
                        <a:buNone/>
                      </a:pPr>
                      <a:r>
                        <a:rPr lang="en-US" altLang="zh-CN"/>
                        <a:t>Accuracy</a:t>
                      </a:r>
                      <a:endParaRPr lang="en-US" altLang="zh-CN"/>
                    </a:p>
                  </a:txBody>
                  <a:tcPr/>
                </a:tc>
                <a:tc>
                  <a:txBody>
                    <a:bodyPr/>
                    <a:p>
                      <a:pPr>
                        <a:buNone/>
                      </a:pPr>
                      <a:r>
                        <a:rPr lang="en-US" altLang="zh-CN"/>
                        <a:t>Precision</a:t>
                      </a:r>
                      <a:endParaRPr lang="en-US" altLang="zh-CN"/>
                    </a:p>
                  </a:txBody>
                  <a:tcPr/>
                </a:tc>
                <a:tc>
                  <a:txBody>
                    <a:bodyPr/>
                    <a:p>
                      <a:pPr>
                        <a:buNone/>
                      </a:pPr>
                      <a:r>
                        <a:rPr lang="en-US" altLang="zh-CN"/>
                        <a:t>Recall</a:t>
                      </a:r>
                      <a:endParaRPr lang="en-US" altLang="zh-CN"/>
                    </a:p>
                  </a:txBody>
                  <a:tcPr/>
                </a:tc>
              </a:tr>
              <a:tr h="491490">
                <a:tc>
                  <a:txBody>
                    <a:bodyPr/>
                    <a:p>
                      <a:pPr>
                        <a:buNone/>
                      </a:pPr>
                      <a:r>
                        <a:rPr lang="en-US" altLang="zh-CN"/>
                        <a:t>LazyFCA</a:t>
                      </a:r>
                      <a:endParaRPr lang="en-US" altLang="zh-CN"/>
                    </a:p>
                  </a:txBody>
                  <a:tcPr/>
                </a:tc>
                <a:tc>
                  <a:txBody>
                    <a:bodyPr/>
                    <a:p>
                      <a:pPr>
                        <a:buNone/>
                      </a:pPr>
                      <a:r>
                        <a:rPr lang="en-US" altLang="zh-CN"/>
                        <a:t>79.05</a:t>
                      </a:r>
                      <a:endParaRPr lang="en-US" altLang="zh-CN"/>
                    </a:p>
                  </a:txBody>
                  <a:tcPr/>
                </a:tc>
                <a:tc>
                  <a:txBody>
                    <a:bodyPr/>
                    <a:p>
                      <a:pPr>
                        <a:buNone/>
                      </a:pPr>
                      <a:r>
                        <a:rPr lang="en-US" altLang="zh-CN"/>
                        <a:t>0.82</a:t>
                      </a:r>
                      <a:endParaRPr lang="en-US" altLang="zh-CN"/>
                    </a:p>
                  </a:txBody>
                  <a:tcPr/>
                </a:tc>
                <a:tc>
                  <a:txBody>
                    <a:bodyPr/>
                    <a:p>
                      <a:pPr>
                        <a:buNone/>
                      </a:pPr>
                      <a:r>
                        <a:rPr lang="en-US" altLang="zh-CN"/>
                        <a:t>0.49</a:t>
                      </a:r>
                      <a:endParaRPr lang="en-US" altLang="zh-CN"/>
                    </a:p>
                  </a:txBody>
                  <a:tcPr/>
                </a:tc>
              </a:tr>
              <a:tr h="490855">
                <a:tc>
                  <a:txBody>
                    <a:bodyPr/>
                    <a:p>
                      <a:pPr>
                        <a:buNone/>
                      </a:pPr>
                      <a:r>
                        <a:rPr lang="en-US" altLang="zh-CN"/>
                        <a:t>Logistic Regression</a:t>
                      </a:r>
                      <a:endParaRPr lang="en-US" altLang="zh-CN"/>
                    </a:p>
                  </a:txBody>
                  <a:tcPr/>
                </a:tc>
                <a:tc>
                  <a:txBody>
                    <a:bodyPr/>
                    <a:p>
                      <a:pPr>
                        <a:buNone/>
                      </a:pPr>
                      <a:r>
                        <a:rPr lang="en-US" altLang="zh-CN"/>
                        <a:t>82.15</a:t>
                      </a:r>
                      <a:endParaRPr lang="en-US" altLang="zh-CN"/>
                    </a:p>
                  </a:txBody>
                  <a:tcPr/>
                </a:tc>
                <a:tc>
                  <a:txBody>
                    <a:bodyPr/>
                    <a:p>
                      <a:pPr>
                        <a:buNone/>
                      </a:pPr>
                      <a:r>
                        <a:rPr lang="en-US" altLang="zh-CN"/>
                        <a:t>0.76</a:t>
                      </a:r>
                      <a:endParaRPr lang="en-US" altLang="zh-CN"/>
                    </a:p>
                  </a:txBody>
                  <a:tcPr/>
                </a:tc>
                <a:tc>
                  <a:txBody>
                    <a:bodyPr/>
                    <a:p>
                      <a:pPr>
                        <a:buNone/>
                      </a:pPr>
                      <a:r>
                        <a:rPr lang="en-US" altLang="zh-CN"/>
                        <a:t>0.70</a:t>
                      </a:r>
                      <a:endParaRPr lang="en-US" altLang="zh-CN"/>
                    </a:p>
                  </a:txBody>
                  <a:tcPr/>
                </a:tc>
              </a:tr>
              <a:tr h="491490">
                <a:tc>
                  <a:txBody>
                    <a:bodyPr/>
                    <a:p>
                      <a:pPr>
                        <a:buNone/>
                      </a:pPr>
                      <a:r>
                        <a:rPr lang="zh-CN" altLang="en-US"/>
                        <a:t>Support Vector Machine</a:t>
                      </a:r>
                      <a:endParaRPr lang="zh-CN" altLang="en-US"/>
                    </a:p>
                  </a:txBody>
                  <a:tcPr/>
                </a:tc>
                <a:tc>
                  <a:txBody>
                    <a:bodyPr/>
                    <a:p>
                      <a:pPr>
                        <a:buNone/>
                      </a:pPr>
                      <a:r>
                        <a:rPr lang="en-US" altLang="zh-CN"/>
                        <a:t>83.28</a:t>
                      </a:r>
                      <a:endParaRPr lang="en-US" altLang="zh-CN"/>
                    </a:p>
                  </a:txBody>
                  <a:tcPr/>
                </a:tc>
                <a:tc>
                  <a:txBody>
                    <a:bodyPr/>
                    <a:p>
                      <a:pPr>
                        <a:buNone/>
                      </a:pPr>
                      <a:r>
                        <a:rPr lang="en-US" altLang="zh-CN"/>
                        <a:t>0.81</a:t>
                      </a:r>
                      <a:endParaRPr lang="en-US" altLang="zh-CN"/>
                    </a:p>
                  </a:txBody>
                  <a:tcPr/>
                </a:tc>
                <a:tc>
                  <a:txBody>
                    <a:bodyPr/>
                    <a:p>
                      <a:pPr>
                        <a:buNone/>
                      </a:pPr>
                      <a:r>
                        <a:rPr lang="en-US" altLang="zh-CN"/>
                        <a:t>0.72</a:t>
                      </a:r>
                      <a:endParaRPr lang="en-US" altLang="zh-CN"/>
                    </a:p>
                  </a:txBody>
                  <a:tcPr/>
                </a:tc>
              </a:tr>
              <a:tr h="490855">
                <a:tc>
                  <a:txBody>
                    <a:bodyPr/>
                    <a:p>
                      <a:pPr>
                        <a:buNone/>
                      </a:pPr>
                      <a:r>
                        <a:rPr lang="zh-CN" altLang="en-US" sz="1800">
                          <a:sym typeface="+mn-ea"/>
                        </a:rPr>
                        <a:t>KNN</a:t>
                      </a:r>
                      <a:endParaRPr lang="zh-CN" altLang="en-US"/>
                    </a:p>
                  </a:txBody>
                  <a:tcPr/>
                </a:tc>
                <a:tc>
                  <a:txBody>
                    <a:bodyPr/>
                    <a:p>
                      <a:pPr>
                        <a:buNone/>
                      </a:pPr>
                      <a:r>
                        <a:rPr lang="en-US" altLang="zh-CN"/>
                        <a:t>85.30</a:t>
                      </a:r>
                      <a:endParaRPr lang="en-US" altLang="zh-CN"/>
                    </a:p>
                  </a:txBody>
                  <a:tcPr/>
                </a:tc>
                <a:tc>
                  <a:txBody>
                    <a:bodyPr/>
                    <a:p>
                      <a:pPr>
                        <a:buNone/>
                      </a:pPr>
                      <a:r>
                        <a:rPr lang="en-US" altLang="zh-CN"/>
                        <a:t>0.81</a:t>
                      </a:r>
                      <a:endParaRPr lang="en-US" altLang="zh-CN"/>
                    </a:p>
                  </a:txBody>
                  <a:tcPr/>
                </a:tc>
                <a:tc>
                  <a:txBody>
                    <a:bodyPr/>
                    <a:p>
                      <a:pPr>
                        <a:buNone/>
                      </a:pPr>
                      <a:r>
                        <a:rPr lang="en-US" altLang="zh-CN"/>
                        <a:t>0.67</a:t>
                      </a:r>
                      <a:endParaRPr lang="en-US" altLang="zh-CN"/>
                    </a:p>
                  </a:txBody>
                  <a:tcPr/>
                </a:tc>
              </a:tr>
              <a:tr h="491490">
                <a:tc>
                  <a:txBody>
                    <a:bodyPr/>
                    <a:p>
                      <a:pPr>
                        <a:buNone/>
                      </a:pPr>
                      <a:r>
                        <a:rPr lang="en-US" altLang="zh-CN"/>
                        <a:t>Decision Tree</a:t>
                      </a:r>
                      <a:endParaRPr lang="en-US" altLang="zh-CN"/>
                    </a:p>
                  </a:txBody>
                  <a:tcPr/>
                </a:tc>
                <a:tc>
                  <a:txBody>
                    <a:bodyPr/>
                    <a:p>
                      <a:pPr>
                        <a:buNone/>
                      </a:pPr>
                      <a:r>
                        <a:rPr lang="en-US" altLang="zh-CN"/>
                        <a:t>88.78</a:t>
                      </a:r>
                      <a:endParaRPr lang="en-US" altLang="zh-CN"/>
                    </a:p>
                  </a:txBody>
                  <a:tcPr/>
                </a:tc>
                <a:tc>
                  <a:txBody>
                    <a:bodyPr/>
                    <a:p>
                      <a:pPr>
                        <a:buNone/>
                      </a:pPr>
                      <a:r>
                        <a:rPr lang="en-US" altLang="zh-CN"/>
                        <a:t>0.79</a:t>
                      </a:r>
                      <a:endParaRPr lang="en-US" altLang="zh-CN"/>
                    </a:p>
                  </a:txBody>
                  <a:tcPr/>
                </a:tc>
                <a:tc>
                  <a:txBody>
                    <a:bodyPr/>
                    <a:p>
                      <a:pPr>
                        <a:buNone/>
                      </a:pPr>
                      <a:r>
                        <a:rPr lang="en-US" altLang="zh-CN"/>
                        <a:t>0.69</a:t>
                      </a:r>
                      <a:endParaRPr lang="en-US" altLang="zh-CN"/>
                    </a:p>
                  </a:txBody>
                  <a:tcPr/>
                </a:tc>
              </a:tr>
              <a:tr h="490855">
                <a:tc>
                  <a:txBody>
                    <a:bodyPr/>
                    <a:p>
                      <a:pPr>
                        <a:buNone/>
                      </a:pPr>
                      <a:r>
                        <a:rPr lang="en-US" altLang="zh-CN"/>
                        <a:t>Random Forest</a:t>
                      </a:r>
                      <a:endParaRPr lang="en-US" altLang="zh-CN"/>
                    </a:p>
                  </a:txBody>
                  <a:tcPr/>
                </a:tc>
                <a:tc>
                  <a:txBody>
                    <a:bodyPr/>
                    <a:p>
                      <a:pPr>
                        <a:buNone/>
                      </a:pPr>
                      <a:r>
                        <a:rPr lang="en-US" altLang="zh-CN"/>
                        <a:t>83.15</a:t>
                      </a:r>
                      <a:endParaRPr lang="en-US" altLang="zh-CN"/>
                    </a:p>
                  </a:txBody>
                  <a:tcPr/>
                </a:tc>
                <a:tc>
                  <a:txBody>
                    <a:bodyPr/>
                    <a:p>
                      <a:pPr>
                        <a:buNone/>
                      </a:pPr>
                      <a:r>
                        <a:rPr lang="en-US" altLang="zh-CN"/>
                        <a:t>0.80</a:t>
                      </a:r>
                      <a:endParaRPr lang="en-US" altLang="zh-CN"/>
                    </a:p>
                  </a:txBody>
                  <a:tcPr/>
                </a:tc>
                <a:tc>
                  <a:txBody>
                    <a:bodyPr/>
                    <a:p>
                      <a:pPr>
                        <a:buNone/>
                      </a:pPr>
                      <a:r>
                        <a:rPr lang="en-US" altLang="zh-CN"/>
                        <a:t>0.71</a:t>
                      </a:r>
                      <a:endParaRPr lang="en-US" altLang="zh-CN"/>
                    </a:p>
                  </a:txBody>
                  <a:tcPr/>
                </a:tc>
              </a:tr>
            </a:tbl>
          </a:graphicData>
        </a:graphic>
      </p:graphicFrame>
      <p:sp>
        <p:nvSpPr>
          <p:cNvPr id="6" name="Заголовок 1"/>
          <p:cNvSpPr>
            <a:spLocks noGrp="1"/>
          </p:cNvSpPr>
          <p:nvPr/>
        </p:nvSpPr>
        <p:spPr>
          <a:xfrm>
            <a:off x="586105" y="1447800"/>
            <a:ext cx="7743190" cy="777240"/>
          </a:xfrm>
          <a:prstGeom prst="rect">
            <a:avLst/>
          </a:prstGeom>
        </p:spPr>
        <p:txBody>
          <a:bodyPr lIns="0" tIns="0" rIns="0" bIns="0" anchor="t">
            <a:normAutofit/>
          </a:bodyPr>
          <a:lstStyle>
            <a:lvl1pPr algn="l" defTabSz="914400" rtl="0" eaLnBrk="1" latinLnBrk="0" hangingPunct="1">
              <a:lnSpc>
                <a:spcPct val="100000"/>
              </a:lnSpc>
              <a:spcBef>
                <a:spcPct val="0"/>
              </a:spcBef>
              <a:buNone/>
              <a:defRPr sz="2400" b="0" i="0" kern="1200">
                <a:solidFill>
                  <a:schemeClr val="tx1"/>
                </a:solidFill>
                <a:latin typeface="HSE Sans" panose="02000000000000000000" pitchFamily="2" charset="0"/>
                <a:ea typeface="+mj-ea"/>
                <a:cs typeface="+mj-cs"/>
              </a:defRPr>
            </a:lvl1pPr>
          </a:lstStyle>
          <a:p>
            <a:r>
              <a:rPr lang="en-US" altLang="ru-RU"/>
              <a:t>Comparison</a:t>
            </a:r>
            <a:endParaRPr lang="en-US" altLang="ru-RU"/>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6105" y="1447800"/>
            <a:ext cx="7743190" cy="777240"/>
          </a:xfrm>
        </p:spPr>
        <p:txBody>
          <a:bodyPr>
            <a:normAutofit/>
          </a:bodyPr>
          <a:lstStyle/>
          <a:p>
            <a:r>
              <a:rPr lang="en-US" altLang="ru-RU"/>
              <a:t>Conclusion</a:t>
            </a:r>
            <a:endParaRPr lang="en-US" altLang="ru-RU"/>
          </a:p>
        </p:txBody>
      </p:sp>
      <p:sp>
        <p:nvSpPr>
          <p:cNvPr id="6" name="Текст 5"/>
          <p:cNvSpPr>
            <a:spLocks noGrp="1"/>
          </p:cNvSpPr>
          <p:nvPr>
            <p:ph type="body" sz="quarter" idx="13"/>
          </p:nvPr>
        </p:nvSpPr>
        <p:spPr/>
        <p:txBody>
          <a:bodyPr/>
          <a:lstStyle/>
          <a:p>
            <a:r>
              <a:rPr lang="en-US" altLang="ru-RU"/>
              <a:t>Conclusion</a:t>
            </a:r>
            <a:endParaRPr lang="en-US" altLang="ru-RU"/>
          </a:p>
        </p:txBody>
      </p:sp>
      <p:sp>
        <p:nvSpPr>
          <p:cNvPr id="7" name="Текст 6"/>
          <p:cNvSpPr>
            <a:spLocks noGrp="1"/>
          </p:cNvSpPr>
          <p:nvPr>
            <p:ph type="body" sz="quarter" idx="14"/>
          </p:nvPr>
        </p:nvSpPr>
        <p:spPr/>
        <p:txBody>
          <a:bodyPr/>
          <a:lstStyle/>
          <a:p>
            <a:endParaRPr lang="ru-RU"/>
          </a:p>
        </p:txBody>
      </p:sp>
      <p:sp>
        <p:nvSpPr>
          <p:cNvPr id="8" name="Текст 7"/>
          <p:cNvSpPr>
            <a:spLocks noGrp="1"/>
          </p:cNvSpPr>
          <p:nvPr>
            <p:ph type="body" sz="quarter" idx="15"/>
          </p:nvPr>
        </p:nvSpPr>
        <p:spPr/>
        <p:txBody>
          <a:bodyPr/>
          <a:lstStyle/>
          <a:p>
            <a:endParaRPr lang="ru-RU"/>
          </a:p>
        </p:txBody>
      </p:sp>
      <p:sp>
        <p:nvSpPr>
          <p:cNvPr id="5" name="文本占位符 4"/>
          <p:cNvSpPr/>
          <p:nvPr>
            <p:ph type="body" sz="quarter" idx="16"/>
          </p:nvPr>
        </p:nvSpPr>
        <p:spPr>
          <a:xfrm>
            <a:off x="585897" y="5183249"/>
            <a:ext cx="3934345" cy="553998"/>
          </a:xfrm>
        </p:spPr>
        <p:txBody>
          <a:bodyPr/>
          <a:p>
            <a:endParaRPr lang="zh-CN" altLang="en-US"/>
          </a:p>
        </p:txBody>
      </p:sp>
      <p:sp>
        <p:nvSpPr>
          <p:cNvPr id="9" name="Текст 2"/>
          <p:cNvSpPr>
            <a:spLocks noGrp="1"/>
          </p:cNvSpPr>
          <p:nvPr/>
        </p:nvSpPr>
        <p:spPr>
          <a:xfrm>
            <a:off x="585470" y="2102485"/>
            <a:ext cx="3152140" cy="2577465"/>
          </a:xfrm>
          <a:prstGeom prst="rect">
            <a:avLst/>
          </a:prstGeom>
        </p:spPr>
        <p:txBody>
          <a:bodyPr lIns="0" tIns="0" rIns="0" bIns="0">
            <a:normAutofit lnSpcReduction="10000"/>
          </a:bodyPr>
          <a:lstStyle>
            <a:lvl1pPr marL="0" marR="0" indent="0" algn="l" defTabSz="914400" rtl="0" eaLnBrk="1" fontAlgn="auto" latinLnBrk="0" hangingPunct="1">
              <a:lnSpc>
                <a:spcPct val="100000"/>
              </a:lnSpc>
              <a:spcBef>
                <a:spcPts val="600"/>
              </a:spcBef>
              <a:spcAft>
                <a:spcPts val="0"/>
              </a:spcAft>
              <a:buClrTx/>
              <a:buSzTx/>
              <a:buFontTx/>
              <a:buNone/>
              <a:defRPr sz="1300" b="0" i="0" kern="1200">
                <a:solidFill>
                  <a:srgbClr val="0E2D69"/>
                </a:solidFill>
                <a:latin typeface="HSE Sans"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1300" b="0" i="0" kern="1200">
                <a:solidFill>
                  <a:srgbClr val="0E2D69"/>
                </a:solidFill>
                <a:latin typeface="HSE Sans"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1300" b="0" i="0" kern="1200">
                <a:solidFill>
                  <a:srgbClr val="0E2D69"/>
                </a:solidFill>
                <a:latin typeface="HSE Sans"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300" b="0" i="0" kern="1200">
                <a:solidFill>
                  <a:srgbClr val="0E2D69"/>
                </a:solidFill>
                <a:latin typeface="HSE Sans"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300" b="0" i="0" kern="1200">
                <a:solidFill>
                  <a:srgbClr val="0E2D69"/>
                </a:solidFill>
                <a:latin typeface="HSE Sans"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endParaRPr lang="en-US" altLang="ru-RU"/>
          </a:p>
          <a:p>
            <a:endParaRPr lang="en-US" altLang="ru-RU"/>
          </a:p>
        </p:txBody>
      </p:sp>
      <p:sp>
        <p:nvSpPr>
          <p:cNvPr id="11" name="Текст 2"/>
          <p:cNvSpPr>
            <a:spLocks noGrp="1"/>
          </p:cNvSpPr>
          <p:nvPr/>
        </p:nvSpPr>
        <p:spPr>
          <a:xfrm>
            <a:off x="586105" y="2379980"/>
            <a:ext cx="9829800" cy="2399030"/>
          </a:xfrm>
          <a:prstGeom prst="rect">
            <a:avLst/>
          </a:prstGeom>
        </p:spPr>
        <p:txBody>
          <a:bodyPr lIns="0" tIns="0" rIns="0">
            <a:normAutofit lnSpcReduction="10000"/>
          </a:bodyPr>
          <a:lstStyle>
            <a:lvl1pPr marL="0" marR="0" indent="0" algn="l" defTabSz="914400" rtl="0" eaLnBrk="1" fontAlgn="auto" latinLnBrk="0" hangingPunct="1">
              <a:lnSpc>
                <a:spcPct val="100000"/>
              </a:lnSpc>
              <a:spcBef>
                <a:spcPts val="1000"/>
              </a:spcBef>
              <a:spcAft>
                <a:spcPts val="0"/>
              </a:spcAft>
              <a:buClrTx/>
              <a:buSzTx/>
              <a:buFont typeface="Arial" panose="020B0604020202090204" pitchFamily="34" charset="0"/>
              <a:buNone/>
              <a:defRPr sz="1300" b="0" i="0" kern="1200">
                <a:solidFill>
                  <a:srgbClr val="0E2D69"/>
                </a:solidFill>
                <a:latin typeface="HSE Sans" panose="02000000000000000000" pitchFamily="2" charset="0"/>
                <a:ea typeface="+mn-ea"/>
                <a:cs typeface="+mn-cs"/>
              </a:defRPr>
            </a:lvl1pPr>
            <a:lvl2pPr marL="457200" indent="0" algn="l" defTabSz="914400" rtl="0" eaLnBrk="1" latinLnBrk="0" hangingPunct="1">
              <a:lnSpc>
                <a:spcPct val="100000"/>
              </a:lnSpc>
              <a:spcBef>
                <a:spcPts val="1000"/>
              </a:spcBef>
              <a:buFont typeface="Arial" panose="020B0604020202090204" pitchFamily="34" charset="0"/>
              <a:buNone/>
              <a:defRPr sz="1300" b="0" i="0" kern="1200">
                <a:solidFill>
                  <a:srgbClr val="0E2D69"/>
                </a:solidFill>
                <a:latin typeface="HSE Sans" panose="02000000000000000000" pitchFamily="2" charset="0"/>
                <a:ea typeface="+mn-ea"/>
                <a:cs typeface="+mn-cs"/>
              </a:defRPr>
            </a:lvl2pPr>
            <a:lvl3pPr marL="914400" indent="0" algn="l" defTabSz="914400" rtl="0" eaLnBrk="1" latinLnBrk="0" hangingPunct="1">
              <a:lnSpc>
                <a:spcPct val="100000"/>
              </a:lnSpc>
              <a:spcBef>
                <a:spcPts val="1000"/>
              </a:spcBef>
              <a:buFont typeface="Arial" panose="020B0604020202090204" pitchFamily="34" charset="0"/>
              <a:buNone/>
              <a:defRPr sz="1300" b="0" i="0" kern="1200">
                <a:solidFill>
                  <a:srgbClr val="0E2D69"/>
                </a:solidFill>
                <a:latin typeface="HSE Sans" panose="02000000000000000000" pitchFamily="2" charset="0"/>
                <a:ea typeface="+mn-ea"/>
                <a:cs typeface="+mn-cs"/>
              </a:defRPr>
            </a:lvl3pPr>
            <a:lvl4pPr marL="1371600" indent="0" algn="l" defTabSz="914400" rtl="0" eaLnBrk="1" latinLnBrk="0" hangingPunct="1">
              <a:lnSpc>
                <a:spcPct val="100000"/>
              </a:lnSpc>
              <a:spcBef>
                <a:spcPts val="1000"/>
              </a:spcBef>
              <a:buFont typeface="Arial" panose="020B0604020202090204" pitchFamily="34" charset="0"/>
              <a:buNone/>
              <a:defRPr sz="1300" b="0" i="0" kern="1200">
                <a:solidFill>
                  <a:srgbClr val="0E2D69"/>
                </a:solidFill>
                <a:latin typeface="HSE Sans" panose="02000000000000000000" pitchFamily="2" charset="0"/>
                <a:ea typeface="+mn-ea"/>
                <a:cs typeface="+mn-cs"/>
              </a:defRPr>
            </a:lvl4pPr>
            <a:lvl5pPr marL="1828800" indent="0" algn="l" defTabSz="914400" rtl="0" eaLnBrk="1" latinLnBrk="0" hangingPunct="1">
              <a:lnSpc>
                <a:spcPct val="100000"/>
              </a:lnSpc>
              <a:spcBef>
                <a:spcPts val="1000"/>
              </a:spcBef>
              <a:buFont typeface="Arial" panose="020B0604020202090204" pitchFamily="34" charset="0"/>
              <a:buNone/>
              <a:defRPr sz="1300" b="0" i="0" kern="1200">
                <a:solidFill>
                  <a:srgbClr val="0E2D69"/>
                </a:solidFill>
                <a:latin typeface="HSE Sans"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en-US" altLang="ru-RU"/>
              <a:t>It is easy to see from the above that the rewritten code clearly outperforms the original algorithm in terms of running speed. However, since the core logic has not changed, there is hardly any difference in prediction accuracy.</a:t>
            </a:r>
            <a:endParaRPr lang="en-US" altLang="ru-RU"/>
          </a:p>
          <a:p>
            <a:r>
              <a:rPr lang="en-US" altLang="ru-RU"/>
              <a:t>In comparison with the existing mainstream algorithms, lazyfca does not have a clear advantage and is far below the mainstream algorithms in terms of recall.</a:t>
            </a:r>
            <a:endParaRPr lang="en-US" altLang="ru-RU"/>
          </a:p>
          <a:p>
            <a:r>
              <a:rPr lang="en-US" altLang="ru-RU"/>
              <a:t>Decision trees clearly outperform other algorithms in predicting the dataset used in this task, while the simplest KNN also performs similarly to decision trees</a:t>
            </a:r>
            <a:endParaRPr lang="en-US" altLang="ru-RU"/>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nvSpPr>
        <p:spPr>
          <a:xfrm>
            <a:off x="4462780" y="2743835"/>
            <a:ext cx="3266440" cy="917575"/>
          </a:xfrm>
          <a:prstGeom prst="rect">
            <a:avLst/>
          </a:prstGeom>
        </p:spPr>
        <p:txBody>
          <a:bodyPr lIns="0" tIns="0" rIns="0" bIns="0" anchor="t">
            <a:noAutofit/>
          </a:bodyPr>
          <a:lstStyle>
            <a:lvl1pPr algn="l" defTabSz="914400" rtl="0" eaLnBrk="1" latinLnBrk="0" hangingPunct="1">
              <a:lnSpc>
                <a:spcPct val="100000"/>
              </a:lnSpc>
              <a:spcBef>
                <a:spcPct val="0"/>
              </a:spcBef>
              <a:buNone/>
              <a:defRPr sz="2400" b="0" i="0" kern="1200">
                <a:solidFill>
                  <a:schemeClr val="tx1"/>
                </a:solidFill>
                <a:latin typeface="HSE Sans" panose="02000000000000000000" pitchFamily="2" charset="0"/>
                <a:ea typeface="+mj-ea"/>
                <a:cs typeface="+mj-cs"/>
              </a:defRPr>
            </a:lvl1pPr>
          </a:lstStyle>
          <a:p>
            <a:r>
              <a:rPr lang="en-US" altLang="ru-RU" sz="4000"/>
              <a:t>Thank you!</a:t>
            </a:r>
            <a:endParaRPr lang="en-US" altLang="ru-RU" sz="4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a:sym typeface="+mn-ea"/>
              </a:rPr>
              <a:t>Background</a:t>
            </a:r>
            <a:endParaRPr lang="ru-RU"/>
          </a:p>
        </p:txBody>
      </p:sp>
      <p:sp>
        <p:nvSpPr>
          <p:cNvPr id="4" name="Текст 3"/>
          <p:cNvSpPr>
            <a:spLocks noGrp="1"/>
          </p:cNvSpPr>
          <p:nvPr>
            <p:ph type="body" sz="quarter" idx="12"/>
          </p:nvPr>
        </p:nvSpPr>
        <p:spPr/>
        <p:txBody>
          <a:bodyPr/>
          <a:lstStyle/>
          <a:p>
            <a:endParaRPr lang="ru-RU"/>
          </a:p>
          <a:p>
            <a:r>
              <a:rPr lang="ru-RU"/>
              <a:t>Titanic: An Olympic-class liner of the British White Star Line, construction began on 31 March 1909 at the Harland &amp; Wolff shipyard in Belfast Harbour, Ireland, was launched on 31 May 1911 and completed for sea trials on 2 April 1912.</a:t>
            </a:r>
            <a:endParaRPr lang="ru-RU"/>
          </a:p>
          <a:p>
            <a:r>
              <a:rPr lang="ru-RU"/>
              <a:t>First voyage: 10 April 1912</a:t>
            </a:r>
            <a:endParaRPr lang="ru-RU"/>
          </a:p>
          <a:p>
            <a:r>
              <a:rPr lang="ru-RU"/>
              <a:t>Route: From Southampton, England, via Cherbourg-Octeville, France, and Queenstown, Ireland, to New York, USA.</a:t>
            </a:r>
            <a:endParaRPr lang="ru-RU"/>
          </a:p>
          <a:p>
            <a:r>
              <a:rPr lang="ru-RU"/>
              <a:t>Shipwreck: 15 April 1912 (hit an iceberg at around 2340 hours on 14 April 1912)</a:t>
            </a:r>
            <a:endParaRPr lang="ru-RU"/>
          </a:p>
          <a:p>
            <a:r>
              <a:rPr lang="ru-RU"/>
              <a:t>Number of crew + passengers: 2224</a:t>
            </a:r>
            <a:endParaRPr lang="ru-RU"/>
          </a:p>
          <a:p>
            <a:r>
              <a:rPr lang="ru-RU"/>
              <a:t>Number of people killed: 1502 (67.5%)</a:t>
            </a:r>
            <a:endParaRPr lang="ru-RU"/>
          </a:p>
        </p:txBody>
      </p:sp>
      <p:sp>
        <p:nvSpPr>
          <p:cNvPr id="5" name="Текст 4"/>
          <p:cNvSpPr>
            <a:spLocks noGrp="1"/>
          </p:cNvSpPr>
          <p:nvPr>
            <p:ph type="body" sz="quarter" idx="13"/>
          </p:nvPr>
        </p:nvSpPr>
        <p:spPr/>
        <p:txBody>
          <a:bodyPr/>
          <a:lstStyle/>
          <a:p>
            <a:r>
              <a:rPr lang="en-US" altLang="ru-RU"/>
              <a:t>Overview</a:t>
            </a:r>
            <a:endParaRPr lang="en-US" altLang="ru-RU"/>
          </a:p>
        </p:txBody>
      </p:sp>
      <p:sp>
        <p:nvSpPr>
          <p:cNvPr id="6" name="Текст 5"/>
          <p:cNvSpPr>
            <a:spLocks noGrp="1"/>
          </p:cNvSpPr>
          <p:nvPr>
            <p:ph type="body" sz="quarter" idx="14"/>
          </p:nvPr>
        </p:nvSpPr>
        <p:spPr/>
        <p:txBody>
          <a:bodyPr/>
          <a:lstStyle/>
          <a:p>
            <a:endParaRPr lang="ru-RU"/>
          </a:p>
        </p:txBody>
      </p:sp>
      <p:sp>
        <p:nvSpPr>
          <p:cNvPr id="7" name="Текст 6"/>
          <p:cNvSpPr>
            <a:spLocks noGrp="1"/>
          </p:cNvSpPr>
          <p:nvPr>
            <p:ph type="body" sz="quarter" idx="15"/>
          </p:nvPr>
        </p:nvSpPr>
        <p:spPr/>
        <p:txBody>
          <a:bodyPr/>
          <a:lstStyle/>
          <a:p>
            <a:endParaRPr lang="ru-RU"/>
          </a:p>
        </p:txBody>
      </p:sp>
      <p:pic>
        <p:nvPicPr>
          <p:cNvPr id="8" name="图片 7" descr="截屏2022-12-13 上午5.01.15"/>
          <p:cNvPicPr>
            <a:picLocks noChangeAspect="1"/>
          </p:cNvPicPr>
          <p:nvPr/>
        </p:nvPicPr>
        <p:blipFill>
          <a:blip r:embed="rId1"/>
          <a:stretch>
            <a:fillRect/>
          </a:stretch>
        </p:blipFill>
        <p:spPr>
          <a:xfrm>
            <a:off x="6259830" y="1974215"/>
            <a:ext cx="5184775" cy="291020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Заголовок 13"/>
          <p:cNvSpPr>
            <a:spLocks noGrp="1"/>
          </p:cNvSpPr>
          <p:nvPr>
            <p:ph type="title"/>
          </p:nvPr>
        </p:nvSpPr>
        <p:spPr/>
        <p:txBody>
          <a:bodyPr/>
          <a:lstStyle/>
          <a:p>
            <a:r>
              <a:rPr lang="en-US" altLang="ru-RU"/>
              <a:t>Dataset overview</a:t>
            </a:r>
            <a:endParaRPr lang="en-US" altLang="ru-RU"/>
          </a:p>
        </p:txBody>
      </p:sp>
      <p:sp>
        <p:nvSpPr>
          <p:cNvPr id="16" name="Текст 15"/>
          <p:cNvSpPr>
            <a:spLocks noGrp="1"/>
          </p:cNvSpPr>
          <p:nvPr>
            <p:ph type="body" sz="quarter" idx="12"/>
          </p:nvPr>
        </p:nvSpPr>
        <p:spPr>
          <a:xfrm>
            <a:off x="586105" y="1977390"/>
            <a:ext cx="3347720" cy="4213225"/>
          </a:xfrm>
        </p:spPr>
        <p:txBody>
          <a:bodyPr>
            <a:normAutofit/>
          </a:bodyPr>
          <a:lstStyle/>
          <a:p>
            <a:r>
              <a:rPr lang="en-US" altLang="ru-RU"/>
              <a:t>Passenger ID</a:t>
            </a:r>
            <a:endParaRPr lang="en-US" altLang="ru-RU"/>
          </a:p>
          <a:p>
            <a:r>
              <a:rPr lang="en-US" altLang="ru-RU"/>
              <a:t>Survived: </a:t>
            </a:r>
            <a:endParaRPr lang="en-US" altLang="ru-RU"/>
          </a:p>
          <a:p>
            <a:r>
              <a:rPr lang="en-US" altLang="ru-RU"/>
              <a:t>Survived(1)-38% Dead(2)-62%</a:t>
            </a:r>
            <a:endParaRPr lang="en-US" altLang="ru-RU"/>
          </a:p>
          <a:p>
            <a:r>
              <a:rPr lang="en-US" altLang="ru-RU"/>
              <a:t>Pclass: </a:t>
            </a:r>
            <a:endParaRPr lang="en-US" altLang="ru-RU"/>
          </a:p>
          <a:p>
            <a:r>
              <a:rPr lang="en-US" altLang="ru-RU"/>
              <a:t>1=advanced, 2=intermediate, 3=low</a:t>
            </a:r>
            <a:endParaRPr lang="en-US" altLang="ru-RU"/>
          </a:p>
          <a:p>
            <a:r>
              <a:rPr lang="en-US" altLang="ru-RU"/>
              <a:t>Name</a:t>
            </a:r>
            <a:endParaRPr lang="en-US" altLang="ru-RU"/>
          </a:p>
          <a:p>
            <a:r>
              <a:rPr lang="en-US" altLang="ru-RU"/>
              <a:t>Sex</a:t>
            </a:r>
            <a:endParaRPr lang="en-US" altLang="ru-RU"/>
          </a:p>
          <a:p>
            <a:r>
              <a:rPr lang="en-US" altLang="ru-RU"/>
              <a:t>Age:missing 20% data</a:t>
            </a:r>
            <a:endParaRPr lang="en-US" altLang="ru-RU"/>
          </a:p>
          <a:p>
            <a:r>
              <a:rPr lang="en-US" altLang="ru-RU"/>
              <a:t>Sibsp</a:t>
            </a:r>
            <a:endParaRPr lang="en-US" altLang="ru-RU"/>
          </a:p>
          <a:p>
            <a:r>
              <a:rPr lang="en-US" altLang="ru-RU"/>
              <a:t>Ticket number</a:t>
            </a:r>
            <a:endParaRPr lang="en-US" altLang="ru-RU"/>
          </a:p>
          <a:p>
            <a:r>
              <a:rPr lang="en-US" altLang="ru-RU"/>
              <a:t>Fare</a:t>
            </a:r>
            <a:endParaRPr lang="en-US" altLang="ru-RU"/>
          </a:p>
          <a:p>
            <a:r>
              <a:rPr lang="en-US" altLang="ru-RU"/>
              <a:t>Cabin number</a:t>
            </a:r>
            <a:endParaRPr lang="en-US" altLang="ru-RU"/>
          </a:p>
          <a:p>
            <a:r>
              <a:rPr lang="en-US" altLang="ru-RU"/>
              <a:t>Embarked Port of embarkation</a:t>
            </a:r>
            <a:endParaRPr lang="en-US" altLang="ru-RU"/>
          </a:p>
        </p:txBody>
      </p:sp>
      <p:sp>
        <p:nvSpPr>
          <p:cNvPr id="17" name="Текст 16"/>
          <p:cNvSpPr>
            <a:spLocks noGrp="1"/>
          </p:cNvSpPr>
          <p:nvPr>
            <p:ph type="body" sz="quarter" idx="13"/>
          </p:nvPr>
        </p:nvSpPr>
        <p:spPr/>
        <p:txBody>
          <a:bodyPr/>
          <a:lstStyle/>
          <a:p>
            <a:r>
              <a:rPr lang="en-US" altLang="ru-RU"/>
              <a:t>Overview</a:t>
            </a:r>
            <a:endParaRPr lang="en-US" altLang="ru-RU"/>
          </a:p>
        </p:txBody>
      </p:sp>
      <p:sp>
        <p:nvSpPr>
          <p:cNvPr id="18" name="Текст 17"/>
          <p:cNvSpPr>
            <a:spLocks noGrp="1"/>
          </p:cNvSpPr>
          <p:nvPr>
            <p:ph type="body" sz="quarter" idx="14"/>
          </p:nvPr>
        </p:nvSpPr>
        <p:spPr/>
        <p:txBody>
          <a:bodyPr/>
          <a:lstStyle/>
          <a:p>
            <a:endParaRPr lang="ru-RU"/>
          </a:p>
        </p:txBody>
      </p:sp>
      <p:sp>
        <p:nvSpPr>
          <p:cNvPr id="19" name="Текст 18"/>
          <p:cNvSpPr>
            <a:spLocks noGrp="1"/>
          </p:cNvSpPr>
          <p:nvPr>
            <p:ph type="body" sz="quarter" idx="15"/>
          </p:nvPr>
        </p:nvSpPr>
        <p:spPr/>
        <p:txBody>
          <a:bodyPr/>
          <a:lstStyle/>
          <a:p>
            <a:endParaRPr lang="ru-RU"/>
          </a:p>
        </p:txBody>
      </p:sp>
      <p:pic>
        <p:nvPicPr>
          <p:cNvPr id="2" name="图片 1" descr="截屏2022-12-15 上午12.20.41"/>
          <p:cNvPicPr>
            <a:picLocks noChangeAspect="1"/>
          </p:cNvPicPr>
          <p:nvPr/>
        </p:nvPicPr>
        <p:blipFill>
          <a:blip r:embed="rId1"/>
          <a:stretch>
            <a:fillRect/>
          </a:stretch>
        </p:blipFill>
        <p:spPr>
          <a:xfrm>
            <a:off x="3302635" y="1502410"/>
            <a:ext cx="8618855" cy="1687195"/>
          </a:xfrm>
          <a:prstGeom prst="rect">
            <a:avLst/>
          </a:prstGeom>
        </p:spPr>
      </p:pic>
      <p:pic>
        <p:nvPicPr>
          <p:cNvPr id="3" name="图片 2" descr="截屏2022-12-15 上午12.22.27"/>
          <p:cNvPicPr>
            <a:picLocks noChangeAspect="1"/>
          </p:cNvPicPr>
          <p:nvPr/>
        </p:nvPicPr>
        <p:blipFill>
          <a:blip r:embed="rId2"/>
          <a:stretch>
            <a:fillRect/>
          </a:stretch>
        </p:blipFill>
        <p:spPr>
          <a:xfrm>
            <a:off x="3302635" y="3529965"/>
            <a:ext cx="8618220" cy="25857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8"/>
          </p:nvPr>
        </p:nvSpPr>
        <p:spPr>
          <a:xfrm>
            <a:off x="585470" y="2102485"/>
            <a:ext cx="6823710" cy="2577465"/>
          </a:xfrm>
        </p:spPr>
        <p:txBody>
          <a:bodyPr>
            <a:normAutofit lnSpcReduction="10000"/>
          </a:bodyPr>
          <a:lstStyle/>
          <a:p>
            <a:r>
              <a:rPr lang="en-US" altLang="ru-RU"/>
              <a:t>Name -&gt; Title</a:t>
            </a:r>
            <a:endParaRPr lang="en-US" altLang="ru-RU"/>
          </a:p>
          <a:p>
            <a:r>
              <a:rPr lang="en-US" altLang="ru-RU"/>
              <a:t>Cabin-&gt; Has or no</a:t>
            </a:r>
            <a:endParaRPr lang="en-US" altLang="ru-RU"/>
          </a:p>
          <a:p>
            <a:r>
              <a:rPr lang="en-US" altLang="ru-RU"/>
              <a:t>Ticket -&gt; removal</a:t>
            </a:r>
            <a:endParaRPr lang="en-US" altLang="ru-RU"/>
          </a:p>
          <a:p>
            <a:endParaRPr lang="en-US" altLang="ru-RU"/>
          </a:p>
          <a:p>
            <a:endParaRPr lang="en-US" altLang="ru-RU"/>
          </a:p>
        </p:txBody>
      </p:sp>
      <p:sp>
        <p:nvSpPr>
          <p:cNvPr id="6" name="Текст 5"/>
          <p:cNvSpPr>
            <a:spLocks noGrp="1"/>
          </p:cNvSpPr>
          <p:nvPr>
            <p:ph type="body" sz="quarter" idx="13"/>
          </p:nvPr>
        </p:nvSpPr>
        <p:spPr/>
        <p:txBody>
          <a:bodyPr/>
          <a:lstStyle/>
          <a:p>
            <a:r>
              <a:rPr lang="en-US" altLang="ru-RU">
                <a:sym typeface="+mn-ea"/>
              </a:rPr>
              <a:t>Feature Extraction</a:t>
            </a:r>
            <a:endParaRPr lang="en-US" altLang="ru-RU"/>
          </a:p>
          <a:p>
            <a:endParaRPr lang="ru-RU"/>
          </a:p>
        </p:txBody>
      </p:sp>
      <p:sp>
        <p:nvSpPr>
          <p:cNvPr id="7" name="Текст 6"/>
          <p:cNvSpPr>
            <a:spLocks noGrp="1"/>
          </p:cNvSpPr>
          <p:nvPr>
            <p:ph type="body" sz="quarter" idx="14"/>
          </p:nvPr>
        </p:nvSpPr>
        <p:spPr/>
        <p:txBody>
          <a:bodyPr/>
          <a:lstStyle/>
          <a:p>
            <a:endParaRPr lang="ru-RU"/>
          </a:p>
        </p:txBody>
      </p:sp>
      <p:sp>
        <p:nvSpPr>
          <p:cNvPr id="8" name="Текст 7"/>
          <p:cNvSpPr>
            <a:spLocks noGrp="1"/>
          </p:cNvSpPr>
          <p:nvPr>
            <p:ph type="body" sz="quarter" idx="15"/>
          </p:nvPr>
        </p:nvSpPr>
        <p:spPr/>
        <p:txBody>
          <a:bodyPr/>
          <a:lstStyle/>
          <a:p>
            <a:endParaRPr lang="ru-RU"/>
          </a:p>
        </p:txBody>
      </p:sp>
      <p:pic>
        <p:nvPicPr>
          <p:cNvPr id="5" name="图片 4" descr="截屏2022-12-13 上午5.18.50"/>
          <p:cNvPicPr>
            <a:picLocks noChangeAspect="1"/>
          </p:cNvPicPr>
          <p:nvPr/>
        </p:nvPicPr>
        <p:blipFill>
          <a:blip r:embed="rId1"/>
          <a:stretch>
            <a:fillRect/>
          </a:stretch>
        </p:blipFill>
        <p:spPr>
          <a:xfrm>
            <a:off x="3308350" y="1240790"/>
            <a:ext cx="1901825" cy="5273675"/>
          </a:xfrm>
          <a:prstGeom prst="rect">
            <a:avLst/>
          </a:prstGeom>
        </p:spPr>
      </p:pic>
      <p:pic>
        <p:nvPicPr>
          <p:cNvPr id="9" name="图片 8" descr="截屏2022-12-13 上午5.19.08"/>
          <p:cNvPicPr>
            <a:picLocks noChangeAspect="1"/>
          </p:cNvPicPr>
          <p:nvPr/>
        </p:nvPicPr>
        <p:blipFill>
          <a:blip r:embed="rId2"/>
          <a:stretch>
            <a:fillRect/>
          </a:stretch>
        </p:blipFill>
        <p:spPr>
          <a:xfrm>
            <a:off x="6094730" y="1240790"/>
            <a:ext cx="2400300" cy="2628900"/>
          </a:xfrm>
          <a:prstGeom prst="rect">
            <a:avLst/>
          </a:prstGeom>
        </p:spPr>
      </p:pic>
      <p:pic>
        <p:nvPicPr>
          <p:cNvPr id="11" name="图片 10" descr="截屏2022-12-15 上午12.57.50"/>
          <p:cNvPicPr>
            <a:picLocks noChangeAspect="1"/>
          </p:cNvPicPr>
          <p:nvPr/>
        </p:nvPicPr>
        <p:blipFill>
          <a:blip r:embed="rId3"/>
          <a:srcRect r="4674"/>
          <a:stretch>
            <a:fillRect/>
          </a:stretch>
        </p:blipFill>
        <p:spPr>
          <a:xfrm>
            <a:off x="9112250" y="1240790"/>
            <a:ext cx="725170" cy="31940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8"/>
          </p:nvPr>
        </p:nvSpPr>
        <p:spPr/>
        <p:txBody>
          <a:bodyPr/>
          <a:lstStyle/>
          <a:p>
            <a:endParaRPr lang="ru-RU"/>
          </a:p>
        </p:txBody>
      </p:sp>
      <p:sp>
        <p:nvSpPr>
          <p:cNvPr id="5" name="Текст 4"/>
          <p:cNvSpPr>
            <a:spLocks noGrp="1"/>
          </p:cNvSpPr>
          <p:nvPr>
            <p:ph type="body" sz="quarter" idx="13"/>
          </p:nvPr>
        </p:nvSpPr>
        <p:spPr/>
        <p:txBody>
          <a:bodyPr/>
          <a:lstStyle/>
          <a:p>
            <a:r>
              <a:rPr lang="en-US" altLang="ru-RU">
                <a:sym typeface="+mn-ea"/>
              </a:rPr>
              <a:t>Feature Extraction</a:t>
            </a:r>
            <a:endParaRPr lang="en-US" altLang="ru-RU"/>
          </a:p>
          <a:p>
            <a:endParaRPr lang="ru-RU"/>
          </a:p>
        </p:txBody>
      </p:sp>
      <p:sp>
        <p:nvSpPr>
          <p:cNvPr id="6" name="Текст 5"/>
          <p:cNvSpPr>
            <a:spLocks noGrp="1"/>
          </p:cNvSpPr>
          <p:nvPr>
            <p:ph type="body" sz="quarter" idx="14"/>
          </p:nvPr>
        </p:nvSpPr>
        <p:spPr/>
        <p:txBody>
          <a:bodyPr/>
          <a:lstStyle/>
          <a:p>
            <a:endParaRPr lang="ru-RU"/>
          </a:p>
        </p:txBody>
      </p:sp>
      <p:sp>
        <p:nvSpPr>
          <p:cNvPr id="7" name="Текст 6"/>
          <p:cNvSpPr>
            <a:spLocks noGrp="1"/>
          </p:cNvSpPr>
          <p:nvPr>
            <p:ph type="body" sz="quarter" idx="15"/>
          </p:nvPr>
        </p:nvSpPr>
        <p:spPr/>
        <p:txBody>
          <a:bodyPr/>
          <a:lstStyle/>
          <a:p>
            <a:endParaRPr lang="ru-RU"/>
          </a:p>
        </p:txBody>
      </p:sp>
      <p:pic>
        <p:nvPicPr>
          <p:cNvPr id="4" name="图片 3" descr="截屏2022-12-13 上午5.11.20"/>
          <p:cNvPicPr>
            <a:picLocks noChangeAspect="1"/>
          </p:cNvPicPr>
          <p:nvPr/>
        </p:nvPicPr>
        <p:blipFill>
          <a:blip r:embed="rId1"/>
          <a:srcRect l="-870" t="3333" r="870" b="-1667"/>
          <a:stretch>
            <a:fillRect/>
          </a:stretch>
        </p:blipFill>
        <p:spPr>
          <a:xfrm>
            <a:off x="768350" y="2338705"/>
            <a:ext cx="2044700" cy="1573530"/>
          </a:xfrm>
          <a:prstGeom prst="rect">
            <a:avLst/>
          </a:prstGeom>
        </p:spPr>
      </p:pic>
      <p:pic>
        <p:nvPicPr>
          <p:cNvPr id="9" name="图片 8" descr="截屏2022-12-13 上午5.11.31"/>
          <p:cNvPicPr>
            <a:picLocks noChangeAspect="1"/>
          </p:cNvPicPr>
          <p:nvPr/>
        </p:nvPicPr>
        <p:blipFill>
          <a:blip r:embed="rId2"/>
          <a:stretch>
            <a:fillRect/>
          </a:stretch>
        </p:blipFill>
        <p:spPr>
          <a:xfrm>
            <a:off x="768350" y="4122420"/>
            <a:ext cx="2032000" cy="1193800"/>
          </a:xfrm>
          <a:prstGeom prst="rect">
            <a:avLst/>
          </a:prstGeom>
        </p:spPr>
      </p:pic>
      <p:pic>
        <p:nvPicPr>
          <p:cNvPr id="10" name="图片 9" descr="截屏2022-12-13 上午5.11.56"/>
          <p:cNvPicPr>
            <a:picLocks noChangeAspect="1"/>
          </p:cNvPicPr>
          <p:nvPr/>
        </p:nvPicPr>
        <p:blipFill>
          <a:blip r:embed="rId3"/>
          <a:srcRect t="2592"/>
          <a:stretch>
            <a:fillRect/>
          </a:stretch>
        </p:blipFill>
        <p:spPr>
          <a:xfrm>
            <a:off x="3652520" y="2338705"/>
            <a:ext cx="2032000" cy="3030855"/>
          </a:xfrm>
          <a:prstGeom prst="rect">
            <a:avLst/>
          </a:prstGeom>
        </p:spPr>
      </p:pic>
      <p:pic>
        <p:nvPicPr>
          <p:cNvPr id="11" name="图片 10" descr="截屏2022-12-13 上午5.12.11"/>
          <p:cNvPicPr>
            <a:picLocks noChangeAspect="1"/>
          </p:cNvPicPr>
          <p:nvPr/>
        </p:nvPicPr>
        <p:blipFill>
          <a:blip r:embed="rId4"/>
          <a:srcRect t="2287" b="1134"/>
          <a:stretch>
            <a:fillRect/>
          </a:stretch>
        </p:blipFill>
        <p:spPr>
          <a:xfrm>
            <a:off x="6666865" y="2338705"/>
            <a:ext cx="2006600" cy="2977515"/>
          </a:xfrm>
          <a:prstGeom prst="rect">
            <a:avLst/>
          </a:prstGeom>
        </p:spPr>
      </p:pic>
      <p:sp>
        <p:nvSpPr>
          <p:cNvPr id="12" name="Заголовок 1"/>
          <p:cNvSpPr>
            <a:spLocks noGrp="1"/>
          </p:cNvSpPr>
          <p:nvPr/>
        </p:nvSpPr>
        <p:spPr>
          <a:xfrm>
            <a:off x="586105" y="1414145"/>
            <a:ext cx="7743190" cy="777240"/>
          </a:xfrm>
          <a:prstGeom prst="rect">
            <a:avLst/>
          </a:prstGeom>
        </p:spPr>
        <p:txBody>
          <a:bodyPr lIns="0" tIns="0" rIns="0" bIns="0" anchor="t">
            <a:normAutofit fontScale="90000"/>
          </a:bodyPr>
          <a:lstStyle>
            <a:lvl1pPr algn="l" defTabSz="914400" rtl="0" eaLnBrk="1" latinLnBrk="0" hangingPunct="1">
              <a:lnSpc>
                <a:spcPct val="100000"/>
              </a:lnSpc>
              <a:spcBef>
                <a:spcPct val="0"/>
              </a:spcBef>
              <a:buNone/>
              <a:defRPr sz="2400" b="0" i="0" kern="1200">
                <a:solidFill>
                  <a:schemeClr val="tx1"/>
                </a:solidFill>
                <a:latin typeface="HSE Sans" panose="02000000000000000000" pitchFamily="2" charset="0"/>
                <a:ea typeface="+mj-ea"/>
                <a:cs typeface="+mj-cs"/>
              </a:defRPr>
            </a:lvl1pPr>
          </a:lstStyle>
          <a:p>
            <a:r>
              <a:rPr lang="ru-RU">
                <a:sym typeface="+mn-ea"/>
              </a:rPr>
              <a:t>Correlation of several enumerated features with Survived </a:t>
            </a:r>
            <a:br>
              <a:rPr lang="ru-RU"/>
            </a:br>
            <a:r>
              <a:rPr lang="en-US" altLang="ru-RU">
                <a:sym typeface="+mn-ea"/>
              </a:rPr>
              <a:t>A</a:t>
            </a:r>
            <a:r>
              <a:rPr lang="ru-RU">
                <a:sym typeface="+mn-ea"/>
              </a:rPr>
              <a:t>ggregation for mean value</a:t>
            </a:r>
            <a:endParaRPr lang="ru-RU"/>
          </a:p>
        </p:txBody>
      </p:sp>
      <p:pic>
        <p:nvPicPr>
          <p:cNvPr id="14" name="图片 13" descr="截屏2022-12-15 上午12.33.58"/>
          <p:cNvPicPr>
            <a:picLocks noChangeAspect="1"/>
          </p:cNvPicPr>
          <p:nvPr/>
        </p:nvPicPr>
        <p:blipFill>
          <a:blip r:embed="rId5"/>
          <a:stretch>
            <a:fillRect/>
          </a:stretch>
        </p:blipFill>
        <p:spPr>
          <a:xfrm>
            <a:off x="9086850" y="2338705"/>
            <a:ext cx="2095500" cy="13208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6105" y="1447800"/>
            <a:ext cx="7743190" cy="777240"/>
          </a:xfrm>
        </p:spPr>
        <p:txBody>
          <a:bodyPr>
            <a:normAutofit fontScale="90000"/>
          </a:bodyPr>
          <a:lstStyle/>
          <a:p>
            <a:r>
              <a:rPr lang="ru-RU">
                <a:sym typeface="+mn-ea"/>
              </a:rPr>
              <a:t>Correlation of several enumerated features with Survived </a:t>
            </a:r>
            <a:br>
              <a:rPr lang="ru-RU"/>
            </a:br>
            <a:r>
              <a:rPr lang="ru-RU"/>
              <a:t>View through histogram</a:t>
            </a:r>
            <a:endParaRPr lang="ru-RU"/>
          </a:p>
        </p:txBody>
      </p:sp>
      <p:sp>
        <p:nvSpPr>
          <p:cNvPr id="4" name="Текст 3"/>
          <p:cNvSpPr>
            <a:spLocks noGrp="1"/>
          </p:cNvSpPr>
          <p:nvPr>
            <p:ph type="body" sz="quarter" idx="16"/>
          </p:nvPr>
        </p:nvSpPr>
        <p:spPr>
          <a:xfrm>
            <a:off x="586105" y="5183505"/>
            <a:ext cx="8188960" cy="553720"/>
          </a:xfrm>
        </p:spPr>
        <p:txBody>
          <a:bodyPr/>
          <a:lstStyle/>
          <a:p>
            <a:r>
              <a:rPr lang="ru-RU">
                <a:sym typeface="+mn-ea"/>
              </a:rPr>
              <a:t>Histograms are used for long span characteristics such as age to see the distribution of survivors and non-survivors separately</a:t>
            </a:r>
            <a:endParaRPr lang="ru-RU"/>
          </a:p>
          <a:p>
            <a:endParaRPr lang="ru-RU"/>
          </a:p>
        </p:txBody>
      </p:sp>
      <p:sp>
        <p:nvSpPr>
          <p:cNvPr id="6" name="Текст 5"/>
          <p:cNvSpPr>
            <a:spLocks noGrp="1"/>
          </p:cNvSpPr>
          <p:nvPr>
            <p:ph type="body" sz="quarter" idx="13"/>
          </p:nvPr>
        </p:nvSpPr>
        <p:spPr/>
        <p:txBody>
          <a:bodyPr/>
          <a:lstStyle/>
          <a:p>
            <a:r>
              <a:rPr lang="en-US" altLang="ru-RU"/>
              <a:t>Feature Extraction</a:t>
            </a:r>
            <a:endParaRPr lang="en-US" altLang="ru-RU"/>
          </a:p>
        </p:txBody>
      </p:sp>
      <p:sp>
        <p:nvSpPr>
          <p:cNvPr id="7" name="Текст 6"/>
          <p:cNvSpPr>
            <a:spLocks noGrp="1"/>
          </p:cNvSpPr>
          <p:nvPr>
            <p:ph type="body" sz="quarter" idx="14"/>
          </p:nvPr>
        </p:nvSpPr>
        <p:spPr/>
        <p:txBody>
          <a:bodyPr/>
          <a:lstStyle/>
          <a:p>
            <a:endParaRPr lang="ru-RU"/>
          </a:p>
        </p:txBody>
      </p:sp>
      <p:sp>
        <p:nvSpPr>
          <p:cNvPr id="8" name="Текст 7"/>
          <p:cNvSpPr>
            <a:spLocks noGrp="1"/>
          </p:cNvSpPr>
          <p:nvPr>
            <p:ph type="body" sz="quarter" idx="15"/>
          </p:nvPr>
        </p:nvSpPr>
        <p:spPr/>
        <p:txBody>
          <a:bodyPr/>
          <a:lstStyle/>
          <a:p>
            <a:endParaRPr lang="ru-RU"/>
          </a:p>
        </p:txBody>
      </p:sp>
      <p:pic>
        <p:nvPicPr>
          <p:cNvPr id="12" name="图片 11" descr="截屏2022-12-13 上午5.12.28"/>
          <p:cNvPicPr>
            <a:picLocks noChangeAspect="1"/>
          </p:cNvPicPr>
          <p:nvPr/>
        </p:nvPicPr>
        <p:blipFill>
          <a:blip r:embed="rId1"/>
          <a:stretch>
            <a:fillRect/>
          </a:stretch>
        </p:blipFill>
        <p:spPr>
          <a:xfrm>
            <a:off x="586105" y="2186940"/>
            <a:ext cx="5664200" cy="2794000"/>
          </a:xfrm>
          <a:prstGeom prst="rect">
            <a:avLst/>
          </a:prstGeom>
        </p:spPr>
      </p:pic>
      <p:pic>
        <p:nvPicPr>
          <p:cNvPr id="10" name="图片 9" descr="截屏2022-12-13 上午5.13.12"/>
          <p:cNvPicPr>
            <a:picLocks noChangeAspect="1"/>
          </p:cNvPicPr>
          <p:nvPr/>
        </p:nvPicPr>
        <p:blipFill>
          <a:blip r:embed="rId2"/>
          <a:stretch>
            <a:fillRect/>
          </a:stretch>
        </p:blipFill>
        <p:spPr>
          <a:xfrm>
            <a:off x="6104255" y="2186940"/>
            <a:ext cx="5549900" cy="2794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8"/>
          </p:nvPr>
        </p:nvSpPr>
        <p:spPr>
          <a:xfrm>
            <a:off x="585470" y="2102485"/>
            <a:ext cx="2719705" cy="2577465"/>
          </a:xfrm>
        </p:spPr>
        <p:txBody>
          <a:bodyPr>
            <a:normAutofit lnSpcReduction="10000"/>
          </a:bodyPr>
          <a:lstStyle/>
          <a:p>
            <a:r>
              <a:rPr lang="en-US" altLang="ru-RU"/>
              <a:t>Age -&gt; Fix missing values</a:t>
            </a:r>
            <a:endParaRPr lang="en-US" altLang="ru-RU"/>
          </a:p>
          <a:p>
            <a:r>
              <a:rPr lang="en-US" altLang="ru-RU"/>
              <a:t>Predictive supplementation for null values in the Age field</a:t>
            </a:r>
            <a:endParaRPr lang="en-US" altLang="ru-RU"/>
          </a:p>
          <a:p>
            <a:r>
              <a:rPr lang="en-US" altLang="ru-RU"/>
              <a:t>Take the median age of the same Pclass and Title for supplementation (Here for Pclass and Sex)</a:t>
            </a:r>
            <a:endParaRPr lang="en-US" altLang="ru-RU"/>
          </a:p>
          <a:p>
            <a:endParaRPr lang="en-US" altLang="ru-RU"/>
          </a:p>
          <a:p>
            <a:endParaRPr lang="en-US" altLang="ru-RU"/>
          </a:p>
        </p:txBody>
      </p:sp>
      <p:sp>
        <p:nvSpPr>
          <p:cNvPr id="6" name="Текст 5"/>
          <p:cNvSpPr>
            <a:spLocks noGrp="1"/>
          </p:cNvSpPr>
          <p:nvPr>
            <p:ph type="body" sz="quarter" idx="13"/>
          </p:nvPr>
        </p:nvSpPr>
        <p:spPr/>
        <p:txBody>
          <a:bodyPr/>
          <a:lstStyle/>
          <a:p>
            <a:r>
              <a:rPr lang="en-US" altLang="ru-RU">
                <a:sym typeface="+mn-ea"/>
              </a:rPr>
              <a:t>Feature Extraction</a:t>
            </a:r>
            <a:endParaRPr lang="en-US" altLang="ru-RU"/>
          </a:p>
          <a:p>
            <a:endParaRPr lang="ru-RU"/>
          </a:p>
        </p:txBody>
      </p:sp>
      <p:sp>
        <p:nvSpPr>
          <p:cNvPr id="7" name="Текст 6"/>
          <p:cNvSpPr>
            <a:spLocks noGrp="1"/>
          </p:cNvSpPr>
          <p:nvPr>
            <p:ph type="body" sz="quarter" idx="14"/>
          </p:nvPr>
        </p:nvSpPr>
        <p:spPr/>
        <p:txBody>
          <a:bodyPr/>
          <a:lstStyle/>
          <a:p>
            <a:endParaRPr lang="ru-RU"/>
          </a:p>
        </p:txBody>
      </p:sp>
      <p:sp>
        <p:nvSpPr>
          <p:cNvPr id="8" name="Текст 7"/>
          <p:cNvSpPr>
            <a:spLocks noGrp="1"/>
          </p:cNvSpPr>
          <p:nvPr>
            <p:ph type="body" sz="quarter" idx="15"/>
          </p:nvPr>
        </p:nvSpPr>
        <p:spPr/>
        <p:txBody>
          <a:bodyPr/>
          <a:lstStyle/>
          <a:p>
            <a:endParaRPr lang="ru-RU"/>
          </a:p>
        </p:txBody>
      </p:sp>
      <p:pic>
        <p:nvPicPr>
          <p:cNvPr id="2" name="图片 1" descr="截屏2022-12-15 上午12.44.23"/>
          <p:cNvPicPr>
            <a:picLocks noChangeAspect="1"/>
          </p:cNvPicPr>
          <p:nvPr/>
        </p:nvPicPr>
        <p:blipFill>
          <a:blip r:embed="rId1"/>
          <a:stretch>
            <a:fillRect/>
          </a:stretch>
        </p:blipFill>
        <p:spPr>
          <a:xfrm>
            <a:off x="3275330" y="1082675"/>
            <a:ext cx="4256405" cy="2969260"/>
          </a:xfrm>
          <a:prstGeom prst="rect">
            <a:avLst/>
          </a:prstGeom>
        </p:spPr>
      </p:pic>
      <p:pic>
        <p:nvPicPr>
          <p:cNvPr id="4" name="图片 3" descr="截屏2022-12-15 上午12.44.56"/>
          <p:cNvPicPr>
            <a:picLocks noChangeAspect="1"/>
          </p:cNvPicPr>
          <p:nvPr/>
        </p:nvPicPr>
        <p:blipFill>
          <a:blip r:embed="rId2"/>
          <a:srcRect t="1678"/>
          <a:stretch>
            <a:fillRect/>
          </a:stretch>
        </p:blipFill>
        <p:spPr>
          <a:xfrm>
            <a:off x="3305175" y="4051935"/>
            <a:ext cx="4196080" cy="2717800"/>
          </a:xfrm>
          <a:prstGeom prst="rect">
            <a:avLst/>
          </a:prstGeom>
        </p:spPr>
      </p:pic>
      <p:pic>
        <p:nvPicPr>
          <p:cNvPr id="10" name="图片 9" descr="截屏2022-12-15 上午12.46.42"/>
          <p:cNvPicPr>
            <a:picLocks noChangeAspect="1"/>
          </p:cNvPicPr>
          <p:nvPr/>
        </p:nvPicPr>
        <p:blipFill>
          <a:blip r:embed="rId3"/>
          <a:stretch>
            <a:fillRect/>
          </a:stretch>
        </p:blipFill>
        <p:spPr>
          <a:xfrm>
            <a:off x="7599680" y="1149985"/>
            <a:ext cx="4097655" cy="29019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8"/>
          </p:nvPr>
        </p:nvSpPr>
        <p:spPr>
          <a:xfrm>
            <a:off x="585470" y="2139950"/>
            <a:ext cx="7101205" cy="744220"/>
          </a:xfrm>
        </p:spPr>
        <p:txBody>
          <a:bodyPr>
            <a:normAutofit lnSpcReduction="10000"/>
          </a:bodyPr>
          <a:lstStyle/>
          <a:p>
            <a:r>
              <a:rPr lang="en-US" altLang="ru-RU"/>
              <a:t>Create FareBand interval features</a:t>
            </a:r>
            <a:endParaRPr lang="en-US" altLang="ru-RU"/>
          </a:p>
          <a:p>
            <a:r>
              <a:rPr lang="en-US" altLang="ru-RU"/>
              <a:t>Convert Fare features to ordinal values based on FareBand</a:t>
            </a:r>
            <a:endParaRPr lang="en-US" altLang="ru-RU"/>
          </a:p>
        </p:txBody>
      </p:sp>
      <p:sp>
        <p:nvSpPr>
          <p:cNvPr id="6" name="Текст 5"/>
          <p:cNvSpPr>
            <a:spLocks noGrp="1"/>
          </p:cNvSpPr>
          <p:nvPr>
            <p:ph type="body" sz="quarter" idx="13"/>
          </p:nvPr>
        </p:nvSpPr>
        <p:spPr/>
        <p:txBody>
          <a:bodyPr/>
          <a:lstStyle/>
          <a:p>
            <a:r>
              <a:rPr lang="en-US" altLang="ru-RU">
                <a:sym typeface="+mn-ea"/>
              </a:rPr>
              <a:t>Feature Extraction</a:t>
            </a:r>
            <a:endParaRPr lang="en-US" altLang="ru-RU"/>
          </a:p>
          <a:p>
            <a:endParaRPr lang="ru-RU"/>
          </a:p>
        </p:txBody>
      </p:sp>
      <p:sp>
        <p:nvSpPr>
          <p:cNvPr id="7" name="Текст 6"/>
          <p:cNvSpPr>
            <a:spLocks noGrp="1"/>
          </p:cNvSpPr>
          <p:nvPr>
            <p:ph type="body" sz="quarter" idx="14"/>
          </p:nvPr>
        </p:nvSpPr>
        <p:spPr/>
        <p:txBody>
          <a:bodyPr/>
          <a:lstStyle/>
          <a:p>
            <a:endParaRPr lang="ru-RU"/>
          </a:p>
        </p:txBody>
      </p:sp>
      <p:sp>
        <p:nvSpPr>
          <p:cNvPr id="8" name="Текст 7"/>
          <p:cNvSpPr>
            <a:spLocks noGrp="1"/>
          </p:cNvSpPr>
          <p:nvPr>
            <p:ph type="body" sz="quarter" idx="15"/>
          </p:nvPr>
        </p:nvSpPr>
        <p:spPr/>
        <p:txBody>
          <a:bodyPr/>
          <a:lstStyle/>
          <a:p>
            <a:endParaRPr lang="ru-RU"/>
          </a:p>
        </p:txBody>
      </p:sp>
      <p:pic>
        <p:nvPicPr>
          <p:cNvPr id="5" name="图片 4" descr="截屏2022-12-15 上午12.59.50"/>
          <p:cNvPicPr>
            <a:picLocks noChangeAspect="1"/>
          </p:cNvPicPr>
          <p:nvPr/>
        </p:nvPicPr>
        <p:blipFill>
          <a:blip r:embed="rId1"/>
          <a:stretch>
            <a:fillRect/>
          </a:stretch>
        </p:blipFill>
        <p:spPr>
          <a:xfrm>
            <a:off x="585470" y="3175000"/>
            <a:ext cx="2489200" cy="1689100"/>
          </a:xfrm>
          <a:prstGeom prst="rect">
            <a:avLst/>
          </a:prstGeom>
        </p:spPr>
      </p:pic>
      <p:pic>
        <p:nvPicPr>
          <p:cNvPr id="9" name="图片 8" descr="截屏2022-12-15 上午1.01.11"/>
          <p:cNvPicPr>
            <a:picLocks noChangeAspect="1"/>
          </p:cNvPicPr>
          <p:nvPr/>
        </p:nvPicPr>
        <p:blipFill>
          <a:blip r:embed="rId2"/>
          <a:stretch>
            <a:fillRect/>
          </a:stretch>
        </p:blipFill>
        <p:spPr>
          <a:xfrm>
            <a:off x="3578860" y="3175000"/>
            <a:ext cx="8077835" cy="8636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6105" y="1447800"/>
            <a:ext cx="7743190" cy="777240"/>
          </a:xfrm>
        </p:spPr>
        <p:txBody>
          <a:bodyPr>
            <a:normAutofit/>
          </a:bodyPr>
          <a:lstStyle/>
          <a:p>
            <a:r>
              <a:rPr lang="en-US" altLang="ru-RU">
                <a:sym typeface="+mn-ea"/>
              </a:rPr>
              <a:t>Adding new features</a:t>
            </a:r>
            <a:endParaRPr lang="en-US" altLang="ru-RU"/>
          </a:p>
        </p:txBody>
      </p:sp>
      <p:sp>
        <p:nvSpPr>
          <p:cNvPr id="6" name="Текст 5"/>
          <p:cNvSpPr>
            <a:spLocks noGrp="1"/>
          </p:cNvSpPr>
          <p:nvPr>
            <p:ph type="body" sz="quarter" idx="13"/>
          </p:nvPr>
        </p:nvSpPr>
        <p:spPr/>
        <p:txBody>
          <a:bodyPr/>
          <a:lstStyle/>
          <a:p>
            <a:r>
              <a:rPr lang="en-US" altLang="ru-RU"/>
              <a:t>Feature Extraction</a:t>
            </a:r>
            <a:endParaRPr lang="en-US" altLang="ru-RU"/>
          </a:p>
        </p:txBody>
      </p:sp>
      <p:sp>
        <p:nvSpPr>
          <p:cNvPr id="7" name="Текст 6"/>
          <p:cNvSpPr>
            <a:spLocks noGrp="1"/>
          </p:cNvSpPr>
          <p:nvPr>
            <p:ph type="body" sz="quarter" idx="14"/>
          </p:nvPr>
        </p:nvSpPr>
        <p:spPr/>
        <p:txBody>
          <a:bodyPr/>
          <a:lstStyle/>
          <a:p>
            <a:endParaRPr lang="ru-RU"/>
          </a:p>
        </p:txBody>
      </p:sp>
      <p:sp>
        <p:nvSpPr>
          <p:cNvPr id="8" name="Текст 7"/>
          <p:cNvSpPr>
            <a:spLocks noGrp="1"/>
          </p:cNvSpPr>
          <p:nvPr>
            <p:ph type="body" sz="quarter" idx="15"/>
          </p:nvPr>
        </p:nvSpPr>
        <p:spPr/>
        <p:txBody>
          <a:bodyPr/>
          <a:lstStyle/>
          <a:p>
            <a:endParaRPr lang="ru-RU"/>
          </a:p>
        </p:txBody>
      </p:sp>
      <p:pic>
        <p:nvPicPr>
          <p:cNvPr id="3" name="图片 2" descr="截屏2022-12-15 上午12.49.20"/>
          <p:cNvPicPr>
            <a:picLocks noChangeAspect="1"/>
          </p:cNvPicPr>
          <p:nvPr/>
        </p:nvPicPr>
        <p:blipFill>
          <a:blip r:embed="rId1"/>
          <a:stretch>
            <a:fillRect/>
          </a:stretch>
        </p:blipFill>
        <p:spPr>
          <a:xfrm>
            <a:off x="585470" y="3194685"/>
            <a:ext cx="2286000" cy="2971800"/>
          </a:xfrm>
          <a:prstGeom prst="rect">
            <a:avLst/>
          </a:prstGeom>
        </p:spPr>
      </p:pic>
      <p:sp>
        <p:nvSpPr>
          <p:cNvPr id="5" name="文本占位符 4"/>
          <p:cNvSpPr/>
          <p:nvPr>
            <p:ph type="body" sz="quarter" idx="16"/>
          </p:nvPr>
        </p:nvSpPr>
        <p:spPr/>
        <p:txBody>
          <a:bodyPr/>
          <a:p>
            <a:endParaRPr lang="zh-CN" altLang="en-US"/>
          </a:p>
        </p:txBody>
      </p:sp>
      <p:sp>
        <p:nvSpPr>
          <p:cNvPr id="9" name="Текст 2"/>
          <p:cNvSpPr>
            <a:spLocks noGrp="1"/>
          </p:cNvSpPr>
          <p:nvPr/>
        </p:nvSpPr>
        <p:spPr>
          <a:xfrm>
            <a:off x="585470" y="2102485"/>
            <a:ext cx="3152140" cy="2577465"/>
          </a:xfrm>
          <a:prstGeom prst="rect">
            <a:avLst/>
          </a:prstGeom>
        </p:spPr>
        <p:txBody>
          <a:bodyPr lIns="0" tIns="0" rIns="0" bIns="0">
            <a:normAutofit lnSpcReduction="10000"/>
          </a:bodyPr>
          <a:lstStyle>
            <a:lvl1pPr marL="0" marR="0" indent="0" algn="l" defTabSz="914400" rtl="0" eaLnBrk="1" fontAlgn="auto" latinLnBrk="0" hangingPunct="1">
              <a:lnSpc>
                <a:spcPct val="100000"/>
              </a:lnSpc>
              <a:spcBef>
                <a:spcPts val="600"/>
              </a:spcBef>
              <a:spcAft>
                <a:spcPts val="0"/>
              </a:spcAft>
              <a:buClrTx/>
              <a:buSzTx/>
              <a:buFontTx/>
              <a:buNone/>
              <a:defRPr sz="1300" b="0" i="0" kern="1200">
                <a:solidFill>
                  <a:srgbClr val="0E2D69"/>
                </a:solidFill>
                <a:latin typeface="HSE Sans"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1300" b="0" i="0" kern="1200">
                <a:solidFill>
                  <a:srgbClr val="0E2D69"/>
                </a:solidFill>
                <a:latin typeface="HSE Sans"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1300" b="0" i="0" kern="1200">
                <a:solidFill>
                  <a:srgbClr val="0E2D69"/>
                </a:solidFill>
                <a:latin typeface="HSE Sans"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300" b="0" i="0" kern="1200">
                <a:solidFill>
                  <a:srgbClr val="0E2D69"/>
                </a:solidFill>
                <a:latin typeface="HSE Sans"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300" b="0" i="0" kern="1200">
                <a:solidFill>
                  <a:srgbClr val="0E2D69"/>
                </a:solidFill>
                <a:latin typeface="HSE Sans"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en-US" altLang="ru-RU"/>
              <a:t>First we check if the passenger is child </a:t>
            </a:r>
            <a:endParaRPr lang="en-US" altLang="ru-RU"/>
          </a:p>
          <a:p>
            <a:endParaRPr lang="en-US" altLang="ru-RU"/>
          </a:p>
          <a:p>
            <a:r>
              <a:rPr lang="en-US" altLang="ru-RU"/>
              <a:t>Second we classify people with different ages</a:t>
            </a:r>
            <a:endParaRPr lang="en-US" altLang="ru-RU"/>
          </a:p>
          <a:p>
            <a:endParaRPr lang="en-US" altLang="ru-RU"/>
          </a:p>
        </p:txBody>
      </p:sp>
      <p:pic>
        <p:nvPicPr>
          <p:cNvPr id="11" name="图片 10" descr="截屏2022-12-15 上午12.53.08"/>
          <p:cNvPicPr>
            <a:picLocks noChangeAspect="1"/>
          </p:cNvPicPr>
          <p:nvPr/>
        </p:nvPicPr>
        <p:blipFill>
          <a:blip r:embed="rId2"/>
          <a:stretch>
            <a:fillRect/>
          </a:stretch>
        </p:blipFill>
        <p:spPr>
          <a:xfrm>
            <a:off x="4113530" y="3194685"/>
            <a:ext cx="2146300" cy="3251200"/>
          </a:xfrm>
          <a:prstGeom prst="rect">
            <a:avLst/>
          </a:prstGeom>
        </p:spPr>
      </p:pic>
      <p:sp>
        <p:nvSpPr>
          <p:cNvPr id="13" name="Текст 2"/>
          <p:cNvSpPr>
            <a:spLocks noGrp="1"/>
          </p:cNvSpPr>
          <p:nvPr/>
        </p:nvSpPr>
        <p:spPr>
          <a:xfrm>
            <a:off x="4119245" y="2102485"/>
            <a:ext cx="3152140" cy="2577465"/>
          </a:xfrm>
          <a:prstGeom prst="rect">
            <a:avLst/>
          </a:prstGeom>
        </p:spPr>
        <p:txBody>
          <a:bodyPr lIns="0" tIns="0" rIns="0" bIns="0">
            <a:normAutofit lnSpcReduction="10000"/>
          </a:bodyPr>
          <a:lstStyle>
            <a:lvl1pPr marL="0" marR="0" indent="0" algn="l" defTabSz="914400" rtl="0" eaLnBrk="1" fontAlgn="auto" latinLnBrk="0" hangingPunct="1">
              <a:lnSpc>
                <a:spcPct val="100000"/>
              </a:lnSpc>
              <a:spcBef>
                <a:spcPts val="600"/>
              </a:spcBef>
              <a:spcAft>
                <a:spcPts val="0"/>
              </a:spcAft>
              <a:buClrTx/>
              <a:buSzTx/>
              <a:buFontTx/>
              <a:buNone/>
              <a:defRPr sz="1300" b="0" i="0" kern="1200">
                <a:solidFill>
                  <a:srgbClr val="0E2D69"/>
                </a:solidFill>
                <a:latin typeface="HSE Sans"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1300" b="0" i="0" kern="1200">
                <a:solidFill>
                  <a:srgbClr val="0E2D69"/>
                </a:solidFill>
                <a:latin typeface="HSE Sans"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1300" b="0" i="0" kern="1200">
                <a:solidFill>
                  <a:srgbClr val="0E2D69"/>
                </a:solidFill>
                <a:latin typeface="HSE Sans"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300" b="0" i="0" kern="1200">
                <a:solidFill>
                  <a:srgbClr val="0E2D69"/>
                </a:solidFill>
                <a:latin typeface="HSE Sans"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300" b="0" i="0" kern="1200">
                <a:solidFill>
                  <a:srgbClr val="0E2D69"/>
                </a:solidFill>
                <a:latin typeface="HSE Sans"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en-US" altLang="ru-RU"/>
              <a:t>First we check if the passenger is alone </a:t>
            </a:r>
            <a:endParaRPr lang="en-US" altLang="ru-RU"/>
          </a:p>
          <a:p>
            <a:endParaRPr lang="en-US" altLang="ru-RU"/>
          </a:p>
          <a:p>
            <a:r>
              <a:rPr lang="en-US" altLang="ru-RU"/>
              <a:t>Second we classify people with different family sizes</a:t>
            </a:r>
            <a:endParaRPr lang="en-US" altLang="ru-RU"/>
          </a:p>
        </p:txBody>
      </p:sp>
      <p:pic>
        <p:nvPicPr>
          <p:cNvPr id="14" name="图片 13" descr="截屏2022-12-15 上午1.02.07"/>
          <p:cNvPicPr>
            <a:picLocks noChangeAspect="1"/>
          </p:cNvPicPr>
          <p:nvPr/>
        </p:nvPicPr>
        <p:blipFill>
          <a:blip r:embed="rId3"/>
          <a:srcRect b="972"/>
          <a:stretch>
            <a:fillRect/>
          </a:stretch>
        </p:blipFill>
        <p:spPr>
          <a:xfrm>
            <a:off x="7653020" y="2533015"/>
            <a:ext cx="4127500" cy="2716530"/>
          </a:xfrm>
          <a:prstGeom prst="rect">
            <a:avLst/>
          </a:prstGeom>
        </p:spPr>
      </p:pic>
    </p:spTree>
  </p:cSld>
  <p:clrMapOvr>
    <a:masterClrMapping/>
  </p:clrMapOvr>
</p:sld>
</file>

<file path=ppt/tags/tag1.xml><?xml version="1.0" encoding="utf-8"?>
<p:tagLst xmlns:p="http://schemas.openxmlformats.org/presentationml/2006/main">
  <p:tag name="KSO_WM_UNIT_TABLE_BEAUTIFY" val="smartTable{bf83c949-5f11-44bd-a80f-5fb3e11a99e6}"/>
  <p:tag name="TABLE_ENDDRAG_ORIGIN_RECT" val="777*142"/>
  <p:tag name="TABLE_ENDDRAG_RECT" val="46*207*777*141"/>
</p:tagLst>
</file>

<file path=ppt/tags/tag2.xml><?xml version="1.0" encoding="utf-8"?>
<p:tagLst xmlns:p="http://schemas.openxmlformats.org/presentationml/2006/main">
  <p:tag name="KSO_WM_UNIT_TABLE_BEAUTIFY" val="smartTable{2ba75bb1-8418-4ce0-bfc2-1d7ba0bf6d43}"/>
  <p:tag name="TABLE_ENDDRAG_ORIGIN_RECT" val="697*347"/>
  <p:tag name="TABLE_ENDDRAG_RECT" val="90*128*697*308"/>
</p:tagLst>
</file>

<file path=ppt/theme/theme1.xml><?xml version="1.0" encoding="utf-8"?>
<a:theme xmlns:a="http://schemas.openxmlformats.org/drawingml/2006/main" name="Office Theme">
  <a:themeElements>
    <a:clrScheme name="Пользовательские 1">
      <a:dk1>
        <a:srgbClr val="0F2C68"/>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1000" dirty="0">
            <a:latin typeface="HSE Sans" panose="02000000000000000000" pitchFamily="2"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Пользовательские 1">
      <a:dk1>
        <a:srgbClr val="0F2C68"/>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1000" dirty="0">
            <a:latin typeface="HSE Sans" panose="02000000000000000000" pitchFamily="2"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3097</Words>
  <Application>WPS 演示</Application>
  <PresentationFormat>Широкоэкранный</PresentationFormat>
  <Paragraphs>223</Paragraphs>
  <Slides>17</Slides>
  <Notes>0</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17</vt:i4>
      </vt:variant>
    </vt:vector>
  </HeadingPairs>
  <TitlesOfParts>
    <vt:vector size="35" baseType="lpstr">
      <vt:lpstr>Arial</vt:lpstr>
      <vt:lpstr>方正书宋_GBK</vt:lpstr>
      <vt:lpstr>Wingdings</vt:lpstr>
      <vt:lpstr>HSE Sans</vt:lpstr>
      <vt:lpstr>苹方-简</vt:lpstr>
      <vt:lpstr>微软雅黑</vt:lpstr>
      <vt:lpstr>汉仪旗黑</vt:lpstr>
      <vt:lpstr>宋体</vt:lpstr>
      <vt:lpstr>Arial Unicode MS</vt:lpstr>
      <vt:lpstr>Calibri</vt:lpstr>
      <vt:lpstr>Helvetica Neue</vt:lpstr>
      <vt:lpstr>等线</vt:lpstr>
      <vt:lpstr>汉仪中等线KW</vt:lpstr>
      <vt:lpstr>汉仪书宋二KW</vt:lpstr>
      <vt:lpstr>Calibri Light</vt:lpstr>
      <vt:lpstr>等线 Light</vt:lpstr>
      <vt:lpstr>Office Theme</vt:lpstr>
      <vt:lpstr>1_Office Theme</vt:lpstr>
      <vt:lpstr>Project Report on OSDA Yuan Wei </vt:lpstr>
      <vt:lpstr>PowerPoint 演示文稿</vt:lpstr>
      <vt:lpstr>Overview</vt:lpstr>
      <vt:lpstr>PowerPoint 演示文稿</vt:lpstr>
      <vt:lpstr>Correlation of several enumerated features with Survived  View through histogram</vt:lpstr>
      <vt:lpstr>PowerPoint 演示文稿</vt:lpstr>
      <vt:lpstr>PowerPoint 演示文稿</vt:lpstr>
      <vt:lpstr>PowerPoint 演示文稿</vt:lpstr>
      <vt:lpstr>Correlation of several enumerated features with Survived  View through histogram</vt:lpstr>
      <vt:lpstr>Feature correlation visualization Visualize correlations between features using seaborn's heatmap</vt:lpstr>
      <vt:lpstr>Adding new features</vt:lpstr>
      <vt:lpstr>Baseline Algorithm</vt:lpstr>
      <vt:lpstr>PowerPoint 演示文稿</vt:lpstr>
      <vt:lpstr>Comparison</vt:lpstr>
      <vt:lpstr>Comparison</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Кутьков Юрий Юрьевич</dc:creator>
  <cp:lastModifiedBy>zuoxu</cp:lastModifiedBy>
  <cp:revision>16</cp:revision>
  <cp:lastPrinted>2022-12-14T22:46:03Z</cp:lastPrinted>
  <dcterms:created xsi:type="dcterms:W3CDTF">2022-12-14T22:46:03Z</dcterms:created>
  <dcterms:modified xsi:type="dcterms:W3CDTF">2022-12-14T22:46:03Z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0x0101002A9C74E6E830D74E9B0FDDB4017A5417</vt:lpwstr>
  </property>
  <property fmtid="{D5CDD505-2E9C-101B-9397-08002B2CF9AE}" pid="3" name="KSOProductBuildVer">
    <vt:lpwstr>2052-3.9.6.6441</vt:lpwstr>
  </property>
</Properties>
</file>