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14"/>
  </p:notesMasterIdLst>
  <p:sldIdLst>
    <p:sldId id="286" r:id="rId4"/>
    <p:sldId id="287" r:id="rId5"/>
    <p:sldId id="288" r:id="rId6"/>
    <p:sldId id="290" r:id="rId7"/>
    <p:sldId id="298" r:id="rId8"/>
    <p:sldId id="299" r:id="rId9"/>
    <p:sldId id="306" r:id="rId10"/>
    <p:sldId id="294" r:id="rId11"/>
    <p:sldId id="297"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13" d="100"/>
          <a:sy n="113" d="100"/>
        </p:scale>
        <p:origin x="216" y="352"/>
      </p:cViewPr>
      <p:guideLst>
        <p:guide pos="325"/>
        <p:guide pos="1209"/>
        <p:guide pos="2955"/>
        <p:guide pos="2071"/>
        <p:guide pos="3840"/>
        <p:guide pos="4667"/>
        <p:guide pos="5586"/>
        <p:guide pos="7333"/>
        <p:guide orient="horz" pos="3952"/>
        <p:guide pos="6471"/>
        <p:guide orient="horz"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48"/>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zh-CN"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endParaRPr lang="en-US" sz="1600" b="0" i="0" baseline="0" dirty="0">
              <a:effectLst/>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a:solidFill>
              <a:srgbClr val="1656A6"/>
            </a:solidFill>
          </c:spPr>
          <c:explosion val="0"/>
          <c:dPt>
            <c:idx val="0"/>
            <c:bubble3D val="0"/>
            <c:spPr>
              <a:solidFill>
                <a:srgbClr val="102D69"/>
              </a:solidFill>
              <a:ln>
                <a:noFill/>
              </a:ln>
              <a:effectLst/>
            </c:spPr>
          </c:dPt>
          <c:dPt>
            <c:idx val="1"/>
            <c:bubble3D val="0"/>
            <c:spPr>
              <a:solidFill>
                <a:schemeClr val="bg1">
                  <a:lumMod val="75000"/>
                </a:schemeClr>
              </a:solidFill>
              <a:ln>
                <a:noFill/>
              </a:ln>
              <a:effectLst/>
            </c:spPr>
          </c:dPt>
          <c:dPt>
            <c:idx val="2"/>
            <c:bubble3D val="0"/>
            <c:spPr>
              <a:solidFill>
                <a:schemeClr val="bg1">
                  <a:lumMod val="85000"/>
                </a:schemeClr>
              </a:solidFill>
              <a:ln>
                <a:noFill/>
              </a:ln>
              <a:effectLst/>
            </c:spPr>
          </c:dPt>
          <c:dPt>
            <c:idx val="3"/>
            <c:bubble3D val="0"/>
            <c:spPr>
              <a:solidFill>
                <a:srgbClr val="1656A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bg1"/>
                    </a:solidFill>
                    <a:latin typeface="HSE Sans" panose="02000000000000000000" pitchFamily="2" charset="0"/>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rgbClr val="102D69"/>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9"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US" sz="2800" dirty="0">
              <a:solidFill>
                <a:schemeClr val="tx1"/>
              </a:solidFill>
              <a:latin typeface="HSE Sans" panose="02000000000000000000" pitchFamily="2" charset="0"/>
            </a:endParaRPr>
          </a:p>
        </p:txBody>
      </p:sp>
      <p:sp>
        <p:nvSpPr>
          <p:cNvPr id="32" name="Заголовок 31"/>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0"/>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6"/>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9"/>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33"/>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4"/>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5"/>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36"/>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7"/>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8"/>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9"/>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1"/>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42"/>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3"/>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4"/>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45"/>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6"/>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endParaRPr lang="en-US" sz="1300" dirty="0">
              <a:latin typeface="HSE Sans" panose="02000000000000000000" pitchFamily="2" charset="0"/>
            </a:endParaRP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2"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1"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0"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19" name="Таблица 18"/>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fld>
            <a:endParaRPr lang="ru-RU" sz="2000" dirty="0">
              <a:solidFill>
                <a:srgbClr val="102D69"/>
              </a:solidFill>
              <a:latin typeface="HSE Sans" panose="02000000000000000000" pitchFamily="2" charset="0"/>
            </a:endParaRPr>
          </a:p>
        </p:txBody>
      </p:sp>
      <p:cxnSp>
        <p:nvCxnSpPr>
          <p:cNvPr id="13" name="Straight Connector 59"/>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US" sz="1300" b="0" dirty="0">
              <a:ln>
                <a:noFill/>
              </a:ln>
              <a:latin typeface="HSE Sans" panose="02000000000000000000" pitchFamily="2" charset="0"/>
            </a:endParaRPr>
          </a:p>
        </p:txBody>
      </p:sp>
      <p:sp>
        <p:nvSpPr>
          <p:cNvPr id="20" name="Таблица 18"/>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9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90204" pitchFamily="34" charset="0"/>
              <a:buNone/>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Project Report on OSDA</a:t>
            </a:r>
            <a:br>
              <a:rPr lang="ru-RU"/>
            </a:br>
            <a:r>
              <a:rPr lang="ru-RU"/>
              <a:t>Yuan Wei</a:t>
            </a:r>
            <a:br>
              <a:rPr lang="ru-RU"/>
            </a:br>
            <a:endParaRPr lang="ru-RU"/>
          </a:p>
        </p:txBody>
      </p:sp>
      <p:sp>
        <p:nvSpPr>
          <p:cNvPr id="3" name="Текст 2"/>
          <p:cNvSpPr>
            <a:spLocks noGrp="1"/>
          </p:cNvSpPr>
          <p:nvPr>
            <p:ph type="body" sz="quarter" idx="10"/>
          </p:nvPr>
        </p:nvSpPr>
        <p:spPr/>
        <p:txBody>
          <a:bodyPr/>
          <a:lstStyle/>
          <a:p>
            <a:r>
              <a:rPr lang="en-US" altLang="ru-RU"/>
              <a:t>Faculty of Computer Science</a:t>
            </a:r>
            <a:endParaRPr lang="en-US" altLang="ru-RU"/>
          </a:p>
        </p:txBody>
      </p:sp>
      <p:sp>
        <p:nvSpPr>
          <p:cNvPr id="4" name="Текст 3"/>
          <p:cNvSpPr>
            <a:spLocks noGrp="1"/>
          </p:cNvSpPr>
          <p:nvPr>
            <p:ph type="body" sz="quarter" idx="11"/>
          </p:nvPr>
        </p:nvSpPr>
        <p:spPr/>
        <p:txBody>
          <a:bodyPr/>
          <a:lstStyle/>
          <a:p>
            <a:r>
              <a:rPr lang="en-US" altLang="ru-RU"/>
              <a:t>Data Science</a:t>
            </a:r>
            <a:endParaRPr lang="en-US" altLang="ru-RU"/>
          </a:p>
        </p:txBody>
      </p:sp>
      <p:sp>
        <p:nvSpPr>
          <p:cNvPr id="5" name="Текст 4"/>
          <p:cNvSpPr>
            <a:spLocks noGrp="1"/>
          </p:cNvSpPr>
          <p:nvPr>
            <p:ph type="body" idx="12"/>
          </p:nvPr>
        </p:nvSpPr>
        <p:spPr/>
        <p:txBody>
          <a:bodyPr/>
          <a:lstStyle/>
          <a:p>
            <a:endParaRPr lang="ru-RU"/>
          </a:p>
        </p:txBody>
      </p:sp>
      <p:sp>
        <p:nvSpPr>
          <p:cNvPr id="6" name="Текст 5"/>
          <p:cNvSpPr>
            <a:spLocks noGrp="1"/>
          </p:cNvSpPr>
          <p:nvPr>
            <p:ph type="body" sz="quarter" idx="13"/>
          </p:nvPr>
        </p:nvSpPr>
        <p:spPr/>
        <p:txBody>
          <a:bodyPr/>
          <a:lstStyle/>
          <a:p>
            <a:r>
              <a:rPr lang="ru-RU">
                <a:sym typeface="+mn-ea"/>
              </a:rPr>
              <a:t>Project Based on Titanic Survivor Predictions</a:t>
            </a:r>
            <a:endParaRPr lang="ru-RU"/>
          </a:p>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nvSpPr>
        <p:spPr>
          <a:xfrm>
            <a:off x="4462780" y="2743835"/>
            <a:ext cx="3266440" cy="917575"/>
          </a:xfrm>
          <a:prstGeom prst="rect">
            <a:avLst/>
          </a:prstGeom>
        </p:spPr>
        <p:txBody>
          <a:bodyPr lIns="0" tIns="0" rIns="0" bIns="0" anchor="t">
            <a:no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en-US" altLang="ru-RU" sz="4000"/>
              <a:t>Thank you!</a:t>
            </a:r>
            <a:endParaRPr lang="en-US" altLang="ru-RU"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endParaRPr lang="ru-RU"/>
          </a:p>
        </p:txBody>
      </p:sp>
      <p:sp>
        <p:nvSpPr>
          <p:cNvPr id="4" name="Текст 3"/>
          <p:cNvSpPr>
            <a:spLocks noGrp="1"/>
          </p:cNvSpPr>
          <p:nvPr>
            <p:ph type="body" sz="quarter" idx="12"/>
          </p:nvPr>
        </p:nvSpPr>
        <p:spPr/>
        <p:txBody>
          <a:bodyPr/>
          <a:lstStyle/>
          <a:p>
            <a:r>
              <a:rPr lang="ru-RU"/>
              <a:t>Background</a:t>
            </a:r>
            <a:endParaRPr lang="ru-RU"/>
          </a:p>
          <a:p>
            <a:r>
              <a:rPr lang="ru-RU"/>
              <a:t>Titanic: An Olympic-class liner of the British White Star Line, construction began on 31 March 1909 at the Harland &amp; Wolff shipyard in Belfast Harbour, Ireland, was launched on 31 May 1911 and completed for sea trials on 2 April 1912.</a:t>
            </a:r>
            <a:endParaRPr lang="ru-RU"/>
          </a:p>
          <a:p>
            <a:r>
              <a:rPr lang="ru-RU"/>
              <a:t>First voyage: 10 April 1912</a:t>
            </a:r>
            <a:endParaRPr lang="ru-RU"/>
          </a:p>
          <a:p>
            <a:r>
              <a:rPr lang="ru-RU"/>
              <a:t>Route: From Southampton, England, via Cherbourg-Octeville, France, and Queenstown, Ireland, to New York, USA.</a:t>
            </a:r>
            <a:endParaRPr lang="ru-RU"/>
          </a:p>
          <a:p>
            <a:r>
              <a:rPr lang="ru-RU"/>
              <a:t>Shipwreck: 15 April 1912 (hit an iceberg at around 2340 hours on 14 April 1912)</a:t>
            </a:r>
            <a:endParaRPr lang="ru-RU"/>
          </a:p>
          <a:p>
            <a:r>
              <a:rPr lang="ru-RU"/>
              <a:t>Number of crew + passengers: 2224</a:t>
            </a:r>
            <a:endParaRPr lang="ru-RU"/>
          </a:p>
          <a:p>
            <a:r>
              <a:rPr lang="ru-RU"/>
              <a:t>Number of people killed: 1502 (67.5%)</a:t>
            </a:r>
            <a:endParaRPr lang="ru-RU"/>
          </a:p>
        </p:txBody>
      </p:sp>
      <p:sp>
        <p:nvSpPr>
          <p:cNvPr id="5" name="Текст 4"/>
          <p:cNvSpPr>
            <a:spLocks noGrp="1"/>
          </p:cNvSpPr>
          <p:nvPr>
            <p:ph type="body" sz="quarter" idx="13"/>
          </p:nvPr>
        </p:nvSpPr>
        <p:spPr/>
        <p:txBody>
          <a:bodyPr/>
          <a:lstStyle/>
          <a:p>
            <a:endParaRPr 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8" name="图片 7" descr="截屏2022-12-13 上午5.01.15"/>
          <p:cNvPicPr>
            <a:picLocks noChangeAspect="1"/>
          </p:cNvPicPr>
          <p:nvPr/>
        </p:nvPicPr>
        <p:blipFill>
          <a:blip r:embed="rId1"/>
          <a:stretch>
            <a:fillRect/>
          </a:stretch>
        </p:blipFill>
        <p:spPr>
          <a:xfrm>
            <a:off x="6259830" y="1974215"/>
            <a:ext cx="5184775" cy="2910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p:cNvSpPr>
            <a:spLocks noGrp="1"/>
          </p:cNvSpPr>
          <p:nvPr>
            <p:ph type="title"/>
          </p:nvPr>
        </p:nvSpPr>
        <p:spPr/>
        <p:txBody>
          <a:bodyPr/>
          <a:lstStyle/>
          <a:p>
            <a:r>
              <a:rPr lang="en-US" altLang="ru-RU"/>
              <a:t>Overview</a:t>
            </a:r>
            <a:endParaRPr lang="en-US" altLang="ru-RU"/>
          </a:p>
        </p:txBody>
      </p:sp>
      <p:sp>
        <p:nvSpPr>
          <p:cNvPr id="16" name="Текст 15"/>
          <p:cNvSpPr>
            <a:spLocks noGrp="1"/>
          </p:cNvSpPr>
          <p:nvPr>
            <p:ph type="body" sz="quarter" idx="12"/>
          </p:nvPr>
        </p:nvSpPr>
        <p:spPr>
          <a:xfrm>
            <a:off x="586105" y="2379980"/>
            <a:ext cx="2159635" cy="2399030"/>
          </a:xfrm>
        </p:spPr>
        <p:txBody>
          <a:bodyPr>
            <a:normAutofit lnSpcReduction="10000"/>
          </a:bodyPr>
          <a:lstStyle/>
          <a:p>
            <a:r>
              <a:rPr lang="en-US" altLang="ru-RU"/>
              <a:t>Passenger ID</a:t>
            </a:r>
            <a:endParaRPr lang="en-US" altLang="ru-RU"/>
          </a:p>
          <a:p>
            <a:r>
              <a:rPr lang="en-US" altLang="ru-RU"/>
              <a:t>Survived: 1-38% 2-62%</a:t>
            </a:r>
            <a:endParaRPr lang="en-US" altLang="ru-RU"/>
          </a:p>
          <a:p>
            <a:r>
              <a:rPr lang="en-US" altLang="ru-RU"/>
              <a:t>Pclass:1,2,3</a:t>
            </a:r>
            <a:endParaRPr lang="en-US" altLang="ru-RU"/>
          </a:p>
          <a:p>
            <a:r>
              <a:rPr lang="en-US" altLang="ru-RU"/>
              <a:t>Name</a:t>
            </a:r>
            <a:endParaRPr lang="en-US" altLang="ru-RU"/>
          </a:p>
          <a:p>
            <a:r>
              <a:rPr lang="en-US" altLang="ru-RU"/>
              <a:t>Sex</a:t>
            </a:r>
            <a:endParaRPr lang="en-US" altLang="ru-RU"/>
          </a:p>
          <a:p>
            <a:r>
              <a:rPr lang="en-US" altLang="ru-RU"/>
              <a:t>Age:missing 20% data</a:t>
            </a:r>
            <a:endParaRPr lang="en-US" altLang="ru-RU"/>
          </a:p>
          <a:p>
            <a:r>
              <a:rPr lang="en-US" altLang="ru-RU"/>
              <a:t>Sibsp:1-8</a:t>
            </a:r>
            <a:endParaRPr lang="en-US" altLang="ru-RU"/>
          </a:p>
          <a:p>
            <a:r>
              <a:rPr lang="en-US" altLang="ru-RU"/>
              <a:t>Ticket number</a:t>
            </a:r>
            <a:endParaRPr lang="en-US" altLang="ru-RU"/>
          </a:p>
        </p:txBody>
      </p:sp>
      <p:sp>
        <p:nvSpPr>
          <p:cNvPr id="20" name="Текст 19"/>
          <p:cNvSpPr>
            <a:spLocks noGrp="1"/>
          </p:cNvSpPr>
          <p:nvPr>
            <p:ph type="body" sz="quarter" idx="16"/>
          </p:nvPr>
        </p:nvSpPr>
        <p:spPr/>
        <p:txBody>
          <a:bodyPr/>
          <a:lstStyle/>
          <a:p>
            <a:endParaRPr lang="ru-RU"/>
          </a:p>
        </p:txBody>
      </p:sp>
      <p:sp>
        <p:nvSpPr>
          <p:cNvPr id="17" name="Текст 16"/>
          <p:cNvSpPr>
            <a:spLocks noGrp="1"/>
          </p:cNvSpPr>
          <p:nvPr>
            <p:ph type="body" sz="quarter" idx="13"/>
          </p:nvPr>
        </p:nvSpPr>
        <p:spPr/>
        <p:txBody>
          <a:bodyPr/>
          <a:lstStyle/>
          <a:p>
            <a:endParaRPr lang="ru-RU"/>
          </a:p>
        </p:txBody>
      </p:sp>
      <p:sp>
        <p:nvSpPr>
          <p:cNvPr id="18" name="Текст 17"/>
          <p:cNvSpPr>
            <a:spLocks noGrp="1"/>
          </p:cNvSpPr>
          <p:nvPr>
            <p:ph type="body" sz="quarter" idx="14"/>
          </p:nvPr>
        </p:nvSpPr>
        <p:spPr/>
        <p:txBody>
          <a:bodyPr/>
          <a:lstStyle/>
          <a:p>
            <a:endParaRPr lang="ru-RU"/>
          </a:p>
        </p:txBody>
      </p:sp>
      <p:sp>
        <p:nvSpPr>
          <p:cNvPr id="19" name="Текст 18"/>
          <p:cNvSpPr>
            <a:spLocks noGrp="1"/>
          </p:cNvSpPr>
          <p:nvPr>
            <p:ph type="body" sz="quarter" idx="15"/>
          </p:nvPr>
        </p:nvSpPr>
        <p:spPr/>
        <p:txBody>
          <a:bodyPr/>
          <a:lstStyle/>
          <a:p>
            <a:endParaRPr lang="ru-RU"/>
          </a:p>
        </p:txBody>
      </p:sp>
      <p:sp>
        <p:nvSpPr>
          <p:cNvPr id="5" name="Текст 4"/>
          <p:cNvSpPr>
            <a:spLocks noGrp="1"/>
          </p:cNvSpPr>
          <p:nvPr/>
        </p:nvSpPr>
        <p:spPr>
          <a:xfrm>
            <a:off x="6944788" y="2379663"/>
            <a:ext cx="4322531" cy="2399371"/>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ru-RU"/>
              <a:t>Question or problem definition.</a:t>
            </a:r>
            <a:endParaRPr lang="ru-RU"/>
          </a:p>
          <a:p>
            <a:r>
              <a:rPr lang="ru-RU"/>
              <a:t>Acquire training and testing d</a:t>
            </a:r>
            <a:r>
              <a:rPr lang="en-US" altLang="ru-RU"/>
              <a:t>ata</a:t>
            </a:r>
            <a:endParaRPr lang="en-US" altLang="ru-RU"/>
          </a:p>
          <a:p>
            <a:r>
              <a:rPr lang="en-US" altLang="ru-RU"/>
              <a:t>Wrangle, prepare, cleanse the data.</a:t>
            </a:r>
            <a:endParaRPr lang="en-US" altLang="ru-RU"/>
          </a:p>
          <a:p>
            <a:r>
              <a:rPr lang="en-US" altLang="ru-RU"/>
              <a:t>Analyze, identify patterns, and explore the data.</a:t>
            </a:r>
            <a:endParaRPr lang="en-US" altLang="ru-RU"/>
          </a:p>
          <a:p>
            <a:r>
              <a:rPr lang="en-US" altLang="ru-RU"/>
              <a:t>Model, predict and solve the problem</a:t>
            </a:r>
            <a:endParaRPr lang="en-US" altLang="ru-RU"/>
          </a:p>
          <a:p>
            <a:r>
              <a:rPr lang="en-US" altLang="ru-RU"/>
              <a:t>Visualize, report, and present the problem solving steps and final solution.</a:t>
            </a:r>
            <a:endParaRPr lang="en-US" altLang="ru-RU"/>
          </a:p>
          <a:p>
            <a:r>
              <a:rPr lang="en-US" altLang="ru-RU"/>
              <a:t>Supply or submit the results.</a:t>
            </a:r>
            <a:endParaRPr lang="en-US" altLang="ru-RU"/>
          </a:p>
        </p:txBody>
      </p:sp>
      <p:sp>
        <p:nvSpPr>
          <p:cNvPr id="4" name="Текст 3"/>
          <p:cNvSpPr>
            <a:spLocks noGrp="1"/>
          </p:cNvSpPr>
          <p:nvPr/>
        </p:nvSpPr>
        <p:spPr>
          <a:xfrm>
            <a:off x="6944678" y="1447699"/>
            <a:ext cx="4322762" cy="70320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90204" pitchFamily="34" charset="0"/>
              <a:buNone/>
              <a:defRPr sz="1600" b="0" i="0" kern="1200">
                <a:solidFill>
                  <a:srgbClr val="0E2D69"/>
                </a:solidFill>
                <a:latin typeface="HSE Sans"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600" b="0" i="0" kern="1200">
                <a:solidFill>
                  <a:srgbClr val="0E2D69"/>
                </a:solidFill>
                <a:latin typeface="HSE Sans"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b="0" i="0" kern="1200">
                <a:solidFill>
                  <a:srgbClr val="0E2D69"/>
                </a:solidFill>
                <a:latin typeface="HSE Sans"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b="0" i="0" kern="1200">
                <a:solidFill>
                  <a:srgbClr val="0E2D69"/>
                </a:solidFill>
                <a:latin typeface="HSE Sans"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7 Steps of workflow</a:t>
            </a:r>
            <a:endParaRPr lang="en-US" altLang="ru-RU"/>
          </a:p>
        </p:txBody>
      </p:sp>
      <p:sp>
        <p:nvSpPr>
          <p:cNvPr id="6" name="Текст 15"/>
          <p:cNvSpPr>
            <a:spLocks noGrp="1"/>
          </p:cNvSpPr>
          <p:nvPr/>
        </p:nvSpPr>
        <p:spPr>
          <a:xfrm>
            <a:off x="3310255" y="2379980"/>
            <a:ext cx="3087370" cy="2399030"/>
          </a:xfrm>
          <a:prstGeom prst="rect">
            <a:avLst/>
          </a:prstGeom>
        </p:spPr>
        <p:txBody>
          <a:bodyPr lIns="0" tIns="0" rIns="0">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90204" pitchFamily="34" charset="0"/>
              <a:buNone/>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9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ru-RU"/>
              <a:t>Parch</a:t>
            </a:r>
            <a:endParaRPr lang="en-US" altLang="ru-RU"/>
          </a:p>
          <a:p>
            <a:r>
              <a:rPr lang="en-US" altLang="ru-RU"/>
              <a:t>Fare</a:t>
            </a:r>
            <a:endParaRPr lang="en-US" altLang="ru-RU"/>
          </a:p>
          <a:p>
            <a:r>
              <a:rPr lang="en-US" altLang="ru-RU"/>
              <a:t>Cabin</a:t>
            </a:r>
            <a:endParaRPr lang="en-US" altLang="ru-RU"/>
          </a:p>
          <a:p>
            <a:r>
              <a:rPr lang="en-US" altLang="ru-RU"/>
              <a:t>Embarked</a:t>
            </a:r>
            <a:endParaRPr lang="en-US" alt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Текст 2"/>
          <p:cNvSpPr>
            <a:spLocks noGrp="1"/>
          </p:cNvSpPr>
          <p:nvPr>
            <p:ph type="body" sz="quarter" idx="12"/>
          </p:nvPr>
        </p:nvSpPr>
        <p:spPr>
          <a:xfrm>
            <a:off x="586105" y="1460500"/>
            <a:ext cx="5673090" cy="4663440"/>
          </a:xfrm>
        </p:spPr>
        <p:txBody>
          <a:bodyPr>
            <a:normAutofit/>
          </a:bodyPr>
          <a:lstStyle/>
          <a:p>
            <a:r>
              <a:rPr lang="ru-RU"/>
              <a:t>Title Title</a:t>
            </a:r>
            <a:endParaRPr lang="ru-RU"/>
          </a:p>
          <a:p>
            <a:r>
              <a:rPr lang="ru-RU"/>
              <a:t>dataset.Name.str.extract( " ([A-Za-z]+)." , expand = False)</a:t>
            </a:r>
            <a:endParaRPr lang="ru-RU"/>
          </a:p>
          <a:p>
            <a:r>
              <a:rPr lang="ru-RU"/>
              <a:t>Extracted from the name, related to the name and social status</a:t>
            </a:r>
            <a:endParaRPr lang="ru-RU"/>
          </a:p>
          <a:p>
            <a:r>
              <a:rPr lang="ru-RU"/>
              <a:t>FamilySize Family size</a:t>
            </a:r>
            <a:endParaRPr lang="ru-RU"/>
          </a:p>
          <a:p>
            <a:r>
              <a:rPr lang="ru-RU"/>
              <a:t>Parch + SibSp + 1</a:t>
            </a:r>
            <a:endParaRPr lang="ru-RU"/>
          </a:p>
          <a:p>
            <a:r>
              <a:rPr lang="ru-RU"/>
              <a:t>Intermediate feature used to calculate whether the IsAlone feature travels alone, kept for now</a:t>
            </a:r>
            <a:endParaRPr lang="ru-RU"/>
          </a:p>
          <a:p>
            <a:r>
              <a:rPr lang="ru-RU"/>
              <a:t>IsAlone alone</a:t>
            </a:r>
            <a:endParaRPr lang="ru-RU"/>
          </a:p>
          <a:p>
            <a:r>
              <a:rPr lang="ru-RU"/>
              <a:t>FamilySize == 1</a:t>
            </a:r>
            <a:endParaRPr lang="ru-RU"/>
          </a:p>
          <a:p>
            <a:r>
              <a:rPr lang="ru-RU"/>
              <a:t>Whether travelling alone or not</a:t>
            </a:r>
            <a:endParaRPr lang="ru-RU"/>
          </a:p>
          <a:p>
            <a:r>
              <a:rPr lang="ru-RU"/>
              <a:t>HasCabin has a separate cabin</a:t>
            </a:r>
            <a:endParaRPr lang="ru-RU"/>
          </a:p>
          <a:p>
            <a:r>
              <a:rPr lang="ru-RU"/>
              <a:t>Not sure if the sample without CabinId has no cabins or if the data does</a:t>
            </a:r>
            <a:endParaRPr lang="ru-RU"/>
          </a:p>
        </p:txBody>
      </p:sp>
      <p:sp>
        <p:nvSpPr>
          <p:cNvPr id="4" name="Текст 3"/>
          <p:cNvSpPr>
            <a:spLocks noGrp="1"/>
          </p:cNvSpPr>
          <p:nvPr>
            <p:ph type="body" sz="quarter" idx="16"/>
          </p:nvPr>
        </p:nvSpPr>
        <p:spPr/>
        <p:txBody>
          <a:bodyPr/>
          <a:lstStyle/>
          <a:p>
            <a:endParaRPr lang="ru-RU"/>
          </a:p>
        </p:txBody>
      </p:sp>
      <p:sp>
        <p:nvSpPr>
          <p:cNvPr id="6" name="Текст 5"/>
          <p:cNvSpPr>
            <a:spLocks noGrp="1"/>
          </p:cNvSpPr>
          <p:nvPr>
            <p:ph type="body" sz="quarter" idx="13"/>
          </p:nvPr>
        </p:nvSpPr>
        <p:spPr/>
        <p:txBody>
          <a:bodyPr/>
          <a:lstStyle/>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graphicFrame>
        <p:nvGraphicFramePr>
          <p:cNvPr id="9" name="Chart 2"/>
          <p:cNvGraphicFramePr/>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7"/>
          </p:nvPr>
        </p:nvSpPr>
        <p:spPr/>
        <p:txBody>
          <a:bodyPr/>
          <a:lstStyle/>
          <a:p>
            <a:r>
              <a:rPr lang="ru-RU"/>
              <a:t>Correlation of several enumerated features with Survived (direct group aggregation for mean value)</a:t>
            </a:r>
            <a:endParaRPr lang="ru-RU"/>
          </a:p>
        </p:txBody>
      </p:sp>
      <p:sp>
        <p:nvSpPr>
          <p:cNvPr id="3" name="Текст 2"/>
          <p:cNvSpPr>
            <a:spLocks noGrp="1"/>
          </p:cNvSpPr>
          <p:nvPr>
            <p:ph type="body" sz="quarter" idx="18"/>
          </p:nvPr>
        </p:nvSpPr>
        <p:spPr/>
        <p:txBody>
          <a:bodyPr/>
          <a:lstStyle/>
          <a:p>
            <a:endParaRPr lang="ru-RU"/>
          </a:p>
        </p:txBody>
      </p:sp>
      <p:sp>
        <p:nvSpPr>
          <p:cNvPr id="5" name="Текст 4"/>
          <p:cNvSpPr>
            <a:spLocks noGrp="1"/>
          </p:cNvSpPr>
          <p:nvPr>
            <p:ph type="body" sz="quarter" idx="13"/>
          </p:nvPr>
        </p:nvSpPr>
        <p:spPr/>
        <p:txBody>
          <a:bodyPr/>
          <a:lstStyle/>
          <a:p>
            <a:endParaRPr lang="ru-RU"/>
          </a:p>
        </p:txBody>
      </p:sp>
      <p:sp>
        <p:nvSpPr>
          <p:cNvPr id="6" name="Текст 5"/>
          <p:cNvSpPr>
            <a:spLocks noGrp="1"/>
          </p:cNvSpPr>
          <p:nvPr>
            <p:ph type="body" sz="quarter" idx="14"/>
          </p:nvPr>
        </p:nvSpPr>
        <p:spPr/>
        <p:txBody>
          <a:bodyPr/>
          <a:lstStyle/>
          <a:p>
            <a:endParaRPr lang="ru-RU"/>
          </a:p>
        </p:txBody>
      </p:sp>
      <p:sp>
        <p:nvSpPr>
          <p:cNvPr id="7" name="Текст 6"/>
          <p:cNvSpPr>
            <a:spLocks noGrp="1"/>
          </p:cNvSpPr>
          <p:nvPr>
            <p:ph type="body" sz="quarter" idx="15"/>
          </p:nvPr>
        </p:nvSpPr>
        <p:spPr/>
        <p:txBody>
          <a:bodyPr/>
          <a:lstStyle/>
          <a:p>
            <a:endParaRPr lang="ru-RU"/>
          </a:p>
        </p:txBody>
      </p:sp>
      <p:pic>
        <p:nvPicPr>
          <p:cNvPr id="4" name="图片 3" descr="截屏2022-12-13 上午5.11.20"/>
          <p:cNvPicPr>
            <a:picLocks noChangeAspect="1"/>
          </p:cNvPicPr>
          <p:nvPr/>
        </p:nvPicPr>
        <p:blipFill>
          <a:blip r:embed="rId1"/>
          <a:stretch>
            <a:fillRect/>
          </a:stretch>
        </p:blipFill>
        <p:spPr>
          <a:xfrm>
            <a:off x="768350" y="2245360"/>
            <a:ext cx="2044700" cy="1600200"/>
          </a:xfrm>
          <a:prstGeom prst="rect">
            <a:avLst/>
          </a:prstGeom>
        </p:spPr>
      </p:pic>
      <p:pic>
        <p:nvPicPr>
          <p:cNvPr id="9" name="图片 8" descr="截屏2022-12-13 上午5.11.31"/>
          <p:cNvPicPr>
            <a:picLocks noChangeAspect="1"/>
          </p:cNvPicPr>
          <p:nvPr/>
        </p:nvPicPr>
        <p:blipFill>
          <a:blip r:embed="rId2"/>
          <a:stretch>
            <a:fillRect/>
          </a:stretch>
        </p:blipFill>
        <p:spPr>
          <a:xfrm>
            <a:off x="3045460" y="2266950"/>
            <a:ext cx="2032000" cy="1193800"/>
          </a:xfrm>
          <a:prstGeom prst="rect">
            <a:avLst/>
          </a:prstGeom>
        </p:spPr>
      </p:pic>
      <p:pic>
        <p:nvPicPr>
          <p:cNvPr id="10" name="图片 9" descr="截屏2022-12-13 上午5.11.56"/>
          <p:cNvPicPr>
            <a:picLocks noChangeAspect="1"/>
          </p:cNvPicPr>
          <p:nvPr/>
        </p:nvPicPr>
        <p:blipFill>
          <a:blip r:embed="rId3"/>
          <a:stretch>
            <a:fillRect/>
          </a:stretch>
        </p:blipFill>
        <p:spPr>
          <a:xfrm>
            <a:off x="5309870" y="2266950"/>
            <a:ext cx="2032000" cy="3111500"/>
          </a:xfrm>
          <a:prstGeom prst="rect">
            <a:avLst/>
          </a:prstGeom>
        </p:spPr>
      </p:pic>
      <p:pic>
        <p:nvPicPr>
          <p:cNvPr id="11" name="图片 10" descr="截屏2022-12-13 上午5.12.11"/>
          <p:cNvPicPr>
            <a:picLocks noChangeAspect="1"/>
          </p:cNvPicPr>
          <p:nvPr/>
        </p:nvPicPr>
        <p:blipFill>
          <a:blip r:embed="rId4"/>
          <a:stretch>
            <a:fillRect/>
          </a:stretch>
        </p:blipFill>
        <p:spPr>
          <a:xfrm>
            <a:off x="7817485" y="2266950"/>
            <a:ext cx="2006600" cy="313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7"/>
          </p:nvPr>
        </p:nvSpPr>
        <p:spPr/>
        <p:txBody>
          <a:bodyPr/>
          <a:lstStyle/>
          <a:p>
            <a:r>
              <a:rPr lang="ru-RU"/>
              <a:t>Histograms are used for long span characteristics such as age to see the distribution of survivors and non-survivors separately</a:t>
            </a:r>
            <a:endParaRPr lang="ru-RU"/>
          </a:p>
        </p:txBody>
      </p:sp>
      <p:sp>
        <p:nvSpPr>
          <p:cNvPr id="3" name="Текст 2"/>
          <p:cNvSpPr>
            <a:spLocks noGrp="1"/>
          </p:cNvSpPr>
          <p:nvPr>
            <p:ph type="body" sz="quarter" idx="18"/>
          </p:nvPr>
        </p:nvSpPr>
        <p:spPr/>
        <p:txBody>
          <a:bodyPr/>
          <a:lstStyle/>
          <a:p>
            <a:endParaRPr lang="ru-RU"/>
          </a:p>
        </p:txBody>
      </p:sp>
      <p:sp>
        <p:nvSpPr>
          <p:cNvPr id="6" name="Текст 5"/>
          <p:cNvSpPr>
            <a:spLocks noGrp="1"/>
          </p:cNvSpPr>
          <p:nvPr>
            <p:ph type="body" sz="quarter" idx="13"/>
          </p:nvPr>
        </p:nvSpPr>
        <p:spPr/>
        <p:txBody>
          <a:bodyPr/>
          <a:lstStyle/>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12" name="图片 11" descr="截屏2022-12-13 上午5.12.28"/>
          <p:cNvPicPr>
            <a:picLocks noChangeAspect="1"/>
          </p:cNvPicPr>
          <p:nvPr/>
        </p:nvPicPr>
        <p:blipFill>
          <a:blip r:embed="rId1"/>
          <a:stretch>
            <a:fillRect/>
          </a:stretch>
        </p:blipFill>
        <p:spPr>
          <a:xfrm>
            <a:off x="586105" y="2186940"/>
            <a:ext cx="5664200" cy="2794000"/>
          </a:xfrm>
          <a:prstGeom prst="rect">
            <a:avLst/>
          </a:prstGeom>
        </p:spPr>
      </p:pic>
      <p:pic>
        <p:nvPicPr>
          <p:cNvPr id="4" name="图片 3" descr="截屏2022-12-13 上午5.13.12"/>
          <p:cNvPicPr>
            <a:picLocks noChangeAspect="1"/>
          </p:cNvPicPr>
          <p:nvPr/>
        </p:nvPicPr>
        <p:blipFill>
          <a:blip r:embed="rId2"/>
          <a:stretch>
            <a:fillRect/>
          </a:stretch>
        </p:blipFill>
        <p:spPr>
          <a:xfrm>
            <a:off x="6104255" y="2186940"/>
            <a:ext cx="5549900" cy="279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7"/>
          </p:nvPr>
        </p:nvSpPr>
        <p:spPr/>
        <p:txBody>
          <a:bodyPr/>
          <a:lstStyle/>
          <a:p>
            <a:r>
              <a:rPr lang="en-US" altLang="ru-RU"/>
              <a:t>Feature Cleaning</a:t>
            </a:r>
            <a:endParaRPr lang="en-US" altLang="ru-RU"/>
          </a:p>
          <a:p>
            <a:endParaRPr lang="en-US" altLang="ru-RU"/>
          </a:p>
        </p:txBody>
      </p:sp>
      <p:sp>
        <p:nvSpPr>
          <p:cNvPr id="3" name="Текст 2"/>
          <p:cNvSpPr>
            <a:spLocks noGrp="1"/>
          </p:cNvSpPr>
          <p:nvPr>
            <p:ph type="body" sz="quarter" idx="18"/>
          </p:nvPr>
        </p:nvSpPr>
        <p:spPr>
          <a:xfrm>
            <a:off x="585470" y="2102485"/>
            <a:ext cx="6823710" cy="2577465"/>
          </a:xfrm>
        </p:spPr>
        <p:txBody>
          <a:bodyPr>
            <a:normAutofit lnSpcReduction="10000"/>
          </a:bodyPr>
          <a:lstStyle/>
          <a:p>
            <a:r>
              <a:rPr lang="en-US" altLang="ru-RU"/>
              <a:t>Name,Cabin,Ticket</a:t>
            </a:r>
            <a:endParaRPr lang="en-US" altLang="ru-RU"/>
          </a:p>
          <a:p>
            <a:r>
              <a:rPr lang="en-US" altLang="ru-RU"/>
              <a:t>TItle-Categorization</a:t>
            </a:r>
            <a:endParaRPr lang="en-US" altLang="ru-RU"/>
          </a:p>
          <a:p>
            <a:r>
              <a:rPr lang="en-US" altLang="ru-RU"/>
              <a:t>Sex</a:t>
            </a:r>
            <a:endParaRPr lang="en-US" altLang="ru-RU"/>
          </a:p>
          <a:p>
            <a:r>
              <a:rPr lang="en-US" altLang="ru-RU"/>
              <a:t>Age-prediction</a:t>
            </a:r>
            <a:endParaRPr lang="en-US" altLang="ru-RU"/>
          </a:p>
          <a:p>
            <a:r>
              <a:rPr lang="en-US" altLang="ru-RU"/>
              <a:t>Fare-prediction</a:t>
            </a:r>
            <a:endParaRPr lang="en-US" altLang="ru-RU"/>
          </a:p>
          <a:p>
            <a:endParaRPr lang="en-US" altLang="ru-RU"/>
          </a:p>
          <a:p>
            <a:r>
              <a:rPr lang="en-US" altLang="ru-RU"/>
              <a:t>IsChildren</a:t>
            </a:r>
            <a:endParaRPr lang="en-US" altLang="ru-RU"/>
          </a:p>
          <a:p>
            <a:r>
              <a:rPr lang="en-US" altLang="ru-RU"/>
              <a:t>IsAlone</a:t>
            </a:r>
            <a:endParaRPr lang="en-US" altLang="ru-RU"/>
          </a:p>
          <a:p>
            <a:r>
              <a:rPr lang="en-US" altLang="ru-RU"/>
              <a:t>FamilySize</a:t>
            </a:r>
            <a:endParaRPr lang="en-US" altLang="ru-RU"/>
          </a:p>
          <a:p>
            <a:endParaRPr lang="en-US" altLang="ru-RU"/>
          </a:p>
        </p:txBody>
      </p:sp>
      <p:sp>
        <p:nvSpPr>
          <p:cNvPr id="6" name="Текст 5"/>
          <p:cNvSpPr>
            <a:spLocks noGrp="1"/>
          </p:cNvSpPr>
          <p:nvPr>
            <p:ph type="body" sz="quarter" idx="13"/>
          </p:nvPr>
        </p:nvSpPr>
        <p:spPr/>
        <p:txBody>
          <a:bodyPr/>
          <a:lstStyle/>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3 上午5.18.50"/>
          <p:cNvPicPr>
            <a:picLocks noChangeAspect="1"/>
          </p:cNvPicPr>
          <p:nvPr/>
        </p:nvPicPr>
        <p:blipFill>
          <a:blip r:embed="rId1"/>
          <a:stretch>
            <a:fillRect/>
          </a:stretch>
        </p:blipFill>
        <p:spPr>
          <a:xfrm>
            <a:off x="3188970" y="1240790"/>
            <a:ext cx="1617345" cy="5273675"/>
          </a:xfrm>
          <a:prstGeom prst="rect">
            <a:avLst/>
          </a:prstGeom>
        </p:spPr>
      </p:pic>
      <p:pic>
        <p:nvPicPr>
          <p:cNvPr id="9" name="图片 8" descr="截屏2022-12-13 上午5.19.08"/>
          <p:cNvPicPr>
            <a:picLocks noChangeAspect="1"/>
          </p:cNvPicPr>
          <p:nvPr/>
        </p:nvPicPr>
        <p:blipFill>
          <a:blip r:embed="rId2"/>
          <a:stretch>
            <a:fillRect/>
          </a:stretch>
        </p:blipFill>
        <p:spPr>
          <a:xfrm>
            <a:off x="4907915" y="1240790"/>
            <a:ext cx="2400300" cy="2628900"/>
          </a:xfrm>
          <a:prstGeom prst="rect">
            <a:avLst/>
          </a:prstGeom>
        </p:spPr>
      </p:pic>
      <p:pic>
        <p:nvPicPr>
          <p:cNvPr id="10" name="图片 9" descr="截屏2022-12-13 上午5.19.34"/>
          <p:cNvPicPr>
            <a:picLocks noChangeAspect="1"/>
          </p:cNvPicPr>
          <p:nvPr/>
        </p:nvPicPr>
        <p:blipFill>
          <a:blip r:embed="rId3"/>
          <a:stretch>
            <a:fillRect/>
          </a:stretch>
        </p:blipFill>
        <p:spPr>
          <a:xfrm>
            <a:off x="7409180" y="1263015"/>
            <a:ext cx="4250690" cy="4332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a:t>Feature correlation visualization</a:t>
            </a:r>
            <a:br>
              <a:rPr lang="ru-RU"/>
            </a:br>
            <a:r>
              <a:rPr lang="ru-RU"/>
              <a:t>Visualize correlations between features using seaborn's heatmap</a:t>
            </a:r>
            <a:endParaRPr lang="ru-RU"/>
          </a:p>
        </p:txBody>
      </p:sp>
      <p:sp>
        <p:nvSpPr>
          <p:cNvPr id="3" name="Текст 2"/>
          <p:cNvSpPr>
            <a:spLocks noGrp="1"/>
          </p:cNvSpPr>
          <p:nvPr>
            <p:ph type="body" sz="quarter" idx="12"/>
          </p:nvPr>
        </p:nvSpPr>
        <p:spPr/>
        <p:txBody>
          <a:bodyPr/>
          <a:lstStyle/>
          <a:p>
            <a:endParaRPr lang="ru-RU"/>
          </a:p>
        </p:txBody>
      </p:sp>
      <p:sp>
        <p:nvSpPr>
          <p:cNvPr id="4" name="Текст 3"/>
          <p:cNvSpPr>
            <a:spLocks noGrp="1"/>
          </p:cNvSpPr>
          <p:nvPr>
            <p:ph type="body" sz="quarter" idx="16"/>
          </p:nvPr>
        </p:nvSpPr>
        <p:spPr/>
        <p:txBody>
          <a:bodyPr/>
          <a:lstStyle/>
          <a:p>
            <a:endParaRPr lang="ru-RU"/>
          </a:p>
        </p:txBody>
      </p:sp>
      <p:sp>
        <p:nvSpPr>
          <p:cNvPr id="6" name="Текст 5"/>
          <p:cNvSpPr>
            <a:spLocks noGrp="1"/>
          </p:cNvSpPr>
          <p:nvPr>
            <p:ph type="body" sz="quarter" idx="13"/>
          </p:nvPr>
        </p:nvSpPr>
        <p:spPr/>
        <p:txBody>
          <a:bodyPr/>
          <a:lstStyle/>
          <a:p>
            <a:endParaRPr lang="ru-RU"/>
          </a:p>
        </p:txBody>
      </p:sp>
      <p:sp>
        <p:nvSpPr>
          <p:cNvPr id="7" name="Текст 6"/>
          <p:cNvSpPr>
            <a:spLocks noGrp="1"/>
          </p:cNvSpPr>
          <p:nvPr>
            <p:ph type="body" sz="quarter" idx="14"/>
          </p:nvPr>
        </p:nvSpPr>
        <p:spPr/>
        <p:txBody>
          <a:bodyPr/>
          <a:lstStyle/>
          <a:p>
            <a:endParaRPr lang="ru-RU"/>
          </a:p>
        </p:txBody>
      </p:sp>
      <p:sp>
        <p:nvSpPr>
          <p:cNvPr id="8" name="Текст 7"/>
          <p:cNvSpPr>
            <a:spLocks noGrp="1"/>
          </p:cNvSpPr>
          <p:nvPr>
            <p:ph type="body" sz="quarter" idx="15"/>
          </p:nvPr>
        </p:nvSpPr>
        <p:spPr/>
        <p:txBody>
          <a:bodyPr/>
          <a:lstStyle/>
          <a:p>
            <a:endParaRPr lang="ru-RU"/>
          </a:p>
        </p:txBody>
      </p:sp>
      <p:pic>
        <p:nvPicPr>
          <p:cNvPr id="5" name="图片 4" descr="截屏2022-12-13 上午5.20.58"/>
          <p:cNvPicPr>
            <a:picLocks noChangeAspect="1"/>
          </p:cNvPicPr>
          <p:nvPr/>
        </p:nvPicPr>
        <p:blipFill>
          <a:blip r:embed="rId1"/>
          <a:stretch>
            <a:fillRect/>
          </a:stretch>
        </p:blipFill>
        <p:spPr>
          <a:xfrm>
            <a:off x="5415280" y="1097280"/>
            <a:ext cx="5956935" cy="5585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graphicFrame>
        <p:nvGraphicFramePr>
          <p:cNvPr id="5" name="表格 4"/>
          <p:cNvGraphicFramePr/>
          <p:nvPr>
            <p:custDataLst>
              <p:tags r:id="rId1"/>
            </p:custDataLst>
          </p:nvPr>
        </p:nvGraphicFramePr>
        <p:xfrm>
          <a:off x="1143000" y="1637665"/>
          <a:ext cx="8851900" cy="4263390"/>
        </p:xfrm>
        <a:graphic>
          <a:graphicData uri="http://schemas.openxmlformats.org/drawingml/2006/table">
            <a:tbl>
              <a:tblPr firstRow="1" bandRow="1">
                <a:tableStyleId>{5C22544A-7EE6-4342-B048-85BDC9FD1C3A}</a:tableStyleId>
              </a:tblPr>
              <a:tblGrid>
                <a:gridCol w="2212975"/>
                <a:gridCol w="2212975"/>
                <a:gridCol w="2212975"/>
                <a:gridCol w="2212975"/>
              </a:tblGrid>
              <a:tr h="824865">
                <a:tc>
                  <a:txBody>
                    <a:bodyPr/>
                    <a:p>
                      <a:pPr>
                        <a:buNone/>
                      </a:pPr>
                      <a:r>
                        <a:rPr lang="en-US" altLang="zh-CN"/>
                        <a:t>Model</a:t>
                      </a:r>
                      <a:endParaRPr lang="en-US" altLang="zh-CN"/>
                    </a:p>
                  </a:txBody>
                  <a:tcPr/>
                </a:tc>
                <a:tc>
                  <a:txBody>
                    <a:bodyPr/>
                    <a:p>
                      <a:pPr>
                        <a:buNone/>
                      </a:pPr>
                      <a:r>
                        <a:rPr lang="en-US" altLang="zh-CN"/>
                        <a:t>Accuracy</a:t>
                      </a:r>
                      <a:endParaRPr lang="en-US" altLang="zh-CN"/>
                    </a:p>
                  </a:txBody>
                  <a:tcPr/>
                </a:tc>
                <a:tc>
                  <a:txBody>
                    <a:bodyPr/>
                    <a:p>
                      <a:pPr>
                        <a:buNone/>
                      </a:pPr>
                      <a:r>
                        <a:rPr lang="en-US" altLang="zh-CN"/>
                        <a:t>Precision</a:t>
                      </a:r>
                      <a:endParaRPr lang="en-US" altLang="zh-CN"/>
                    </a:p>
                  </a:txBody>
                  <a:tcPr/>
                </a:tc>
                <a:tc>
                  <a:txBody>
                    <a:bodyPr/>
                    <a:p>
                      <a:pPr>
                        <a:buNone/>
                      </a:pPr>
                      <a:r>
                        <a:rPr lang="en-US" altLang="zh-CN"/>
                        <a:t>Recall</a:t>
                      </a:r>
                      <a:endParaRPr lang="en-US" altLang="zh-CN"/>
                    </a:p>
                  </a:txBody>
                  <a:tcPr/>
                </a:tc>
              </a:tr>
              <a:tr h="491490">
                <a:tc>
                  <a:txBody>
                    <a:bodyPr/>
                    <a:p>
                      <a:pPr>
                        <a:buNone/>
                      </a:pPr>
                      <a:r>
                        <a:rPr lang="en-US" altLang="zh-CN"/>
                        <a:t>LazyFCA</a:t>
                      </a:r>
                      <a:endParaRPr lang="en-US" altLang="zh-CN"/>
                    </a:p>
                  </a:txBody>
                  <a:tcPr/>
                </a:tc>
                <a:tc>
                  <a:txBody>
                    <a:bodyPr/>
                    <a:p>
                      <a:pPr>
                        <a:buNone/>
                      </a:pPr>
                      <a:r>
                        <a:rPr lang="en-US" altLang="zh-CN"/>
                        <a:t>79.05</a:t>
                      </a:r>
                      <a:endParaRPr lang="en-US" altLang="zh-CN"/>
                    </a:p>
                  </a:txBody>
                  <a:tcPr/>
                </a:tc>
                <a:tc>
                  <a:txBody>
                    <a:bodyPr/>
                    <a:p>
                      <a:pPr>
                        <a:buNone/>
                      </a:pPr>
                      <a:r>
                        <a:rPr lang="en-US" altLang="zh-CN"/>
                        <a:t>0.35</a:t>
                      </a:r>
                      <a:endParaRPr lang="en-US" altLang="zh-CN"/>
                    </a:p>
                  </a:txBody>
                  <a:tcPr/>
                </a:tc>
                <a:tc>
                  <a:txBody>
                    <a:bodyPr/>
                    <a:p>
                      <a:pPr>
                        <a:buNone/>
                      </a:pPr>
                      <a:r>
                        <a:rPr lang="en-US" altLang="zh-CN"/>
                        <a:t>0.20</a:t>
                      </a:r>
                      <a:endParaRPr lang="en-US" altLang="zh-CN"/>
                    </a:p>
                  </a:txBody>
                  <a:tcPr/>
                </a:tc>
              </a:tr>
              <a:tr h="490855">
                <a:tc>
                  <a:txBody>
                    <a:bodyPr/>
                    <a:p>
                      <a:pPr>
                        <a:buNone/>
                      </a:pPr>
                      <a:r>
                        <a:rPr lang="en-US" altLang="zh-CN"/>
                        <a:t>Logistic Regression</a:t>
                      </a:r>
                      <a:endParaRPr lang="en-US" altLang="zh-CN"/>
                    </a:p>
                  </a:txBody>
                  <a:tcPr/>
                </a:tc>
                <a:tc>
                  <a:txBody>
                    <a:bodyPr/>
                    <a:p>
                      <a:pPr>
                        <a:buNone/>
                      </a:pPr>
                      <a:r>
                        <a:rPr lang="en-US" altLang="zh-CN"/>
                        <a:t>82.15</a:t>
                      </a:r>
                      <a:endParaRPr lang="en-US" altLang="zh-CN"/>
                    </a:p>
                  </a:txBody>
                  <a:tcPr/>
                </a:tc>
                <a:tc>
                  <a:txBody>
                    <a:bodyPr/>
                    <a:p>
                      <a:pPr>
                        <a:buNone/>
                      </a:pPr>
                      <a:r>
                        <a:rPr lang="en-US" altLang="zh-CN"/>
                        <a:t>0.76</a:t>
                      </a:r>
                      <a:endParaRPr lang="en-US" altLang="zh-CN"/>
                    </a:p>
                  </a:txBody>
                  <a:tcPr/>
                </a:tc>
                <a:tc>
                  <a:txBody>
                    <a:bodyPr/>
                    <a:p>
                      <a:pPr>
                        <a:buNone/>
                      </a:pPr>
                      <a:r>
                        <a:rPr lang="en-US" altLang="zh-CN"/>
                        <a:t>0.70</a:t>
                      </a:r>
                      <a:endParaRPr lang="en-US" altLang="zh-CN"/>
                    </a:p>
                  </a:txBody>
                  <a:tcPr/>
                </a:tc>
              </a:tr>
              <a:tr h="491490">
                <a:tc>
                  <a:txBody>
                    <a:bodyPr/>
                    <a:p>
                      <a:pPr>
                        <a:buNone/>
                      </a:pPr>
                      <a:r>
                        <a:rPr lang="zh-CN" altLang="en-US"/>
                        <a:t>Support Vector Machines</a:t>
                      </a:r>
                      <a:endParaRPr lang="zh-CN" altLang="en-US"/>
                    </a:p>
                  </a:txBody>
                  <a:tcPr/>
                </a:tc>
                <a:tc>
                  <a:txBody>
                    <a:bodyPr/>
                    <a:p>
                      <a:pPr>
                        <a:buNone/>
                      </a:pPr>
                      <a:r>
                        <a:rPr lang="en-US" altLang="zh-CN"/>
                        <a:t>83.28</a:t>
                      </a:r>
                      <a:endParaRPr lang="en-US" altLang="zh-CN"/>
                    </a:p>
                  </a:txBody>
                  <a:tcPr/>
                </a:tc>
                <a:tc>
                  <a:txBody>
                    <a:bodyPr/>
                    <a:p>
                      <a:pPr>
                        <a:buNone/>
                      </a:pPr>
                      <a:r>
                        <a:rPr lang="en-US" altLang="zh-CN"/>
                        <a:t>0.81</a:t>
                      </a:r>
                      <a:endParaRPr lang="en-US" altLang="zh-CN"/>
                    </a:p>
                  </a:txBody>
                  <a:tcPr/>
                </a:tc>
                <a:tc>
                  <a:txBody>
                    <a:bodyPr/>
                    <a:p>
                      <a:pPr>
                        <a:buNone/>
                      </a:pPr>
                      <a:r>
                        <a:rPr lang="en-US" altLang="zh-CN"/>
                        <a:t>0.72</a:t>
                      </a:r>
                      <a:endParaRPr lang="en-US" altLang="zh-CN"/>
                    </a:p>
                  </a:txBody>
                  <a:tcPr/>
                </a:tc>
              </a:tr>
              <a:tr h="490855">
                <a:tc>
                  <a:txBody>
                    <a:bodyPr/>
                    <a:p>
                      <a:pPr>
                        <a:buNone/>
                      </a:pPr>
                      <a:r>
                        <a:rPr lang="zh-CN" altLang="en-US" sz="1800">
                          <a:sym typeface="+mn-ea"/>
                        </a:rPr>
                        <a:t>KNN</a:t>
                      </a:r>
                      <a:endParaRPr lang="zh-CN" altLang="en-US"/>
                    </a:p>
                  </a:txBody>
                  <a:tcPr/>
                </a:tc>
                <a:tc>
                  <a:txBody>
                    <a:bodyPr/>
                    <a:p>
                      <a:pPr>
                        <a:buNone/>
                      </a:pPr>
                      <a:r>
                        <a:rPr lang="en-US" altLang="zh-CN"/>
                        <a:t>85.30</a:t>
                      </a:r>
                      <a:endParaRPr lang="en-US" altLang="zh-CN"/>
                    </a:p>
                  </a:txBody>
                  <a:tcPr/>
                </a:tc>
                <a:tc>
                  <a:txBody>
                    <a:bodyPr/>
                    <a:p>
                      <a:pPr>
                        <a:buNone/>
                      </a:pPr>
                      <a:r>
                        <a:rPr lang="en-US" altLang="zh-CN"/>
                        <a:t>0.81</a:t>
                      </a:r>
                      <a:endParaRPr lang="en-US" altLang="zh-CN"/>
                    </a:p>
                  </a:txBody>
                  <a:tcPr/>
                </a:tc>
                <a:tc>
                  <a:txBody>
                    <a:bodyPr/>
                    <a:p>
                      <a:pPr>
                        <a:buNone/>
                      </a:pPr>
                      <a:r>
                        <a:rPr lang="en-US" altLang="zh-CN"/>
                        <a:t>0.67</a:t>
                      </a:r>
                      <a:endParaRPr lang="en-US" altLang="zh-CN"/>
                    </a:p>
                  </a:txBody>
                  <a:tcPr/>
                </a:tc>
              </a:tr>
              <a:tr h="491490">
                <a:tc>
                  <a:txBody>
                    <a:bodyPr/>
                    <a:p>
                      <a:pPr>
                        <a:buNone/>
                      </a:pPr>
                      <a:r>
                        <a:rPr lang="en-US" altLang="zh-CN"/>
                        <a:t>Decision Tree</a:t>
                      </a:r>
                      <a:endParaRPr lang="en-US" altLang="zh-CN"/>
                    </a:p>
                  </a:txBody>
                  <a:tcPr/>
                </a:tc>
                <a:tc>
                  <a:txBody>
                    <a:bodyPr/>
                    <a:p>
                      <a:pPr>
                        <a:buNone/>
                      </a:pPr>
                      <a:r>
                        <a:rPr lang="en-US" altLang="zh-CN"/>
                        <a:t>88.78</a:t>
                      </a:r>
                      <a:endParaRPr lang="en-US" altLang="zh-CN"/>
                    </a:p>
                  </a:txBody>
                  <a:tcPr/>
                </a:tc>
                <a:tc>
                  <a:txBody>
                    <a:bodyPr/>
                    <a:p>
                      <a:pPr>
                        <a:buNone/>
                      </a:pPr>
                      <a:r>
                        <a:rPr lang="en-US" altLang="zh-CN"/>
                        <a:t>0.79</a:t>
                      </a:r>
                      <a:endParaRPr lang="en-US" altLang="zh-CN"/>
                    </a:p>
                  </a:txBody>
                  <a:tcPr/>
                </a:tc>
                <a:tc>
                  <a:txBody>
                    <a:bodyPr/>
                    <a:p>
                      <a:pPr>
                        <a:buNone/>
                      </a:pPr>
                      <a:r>
                        <a:rPr lang="en-US" altLang="zh-CN"/>
                        <a:t>0.69</a:t>
                      </a:r>
                      <a:endParaRPr lang="en-US" altLang="zh-CN"/>
                    </a:p>
                  </a:txBody>
                  <a:tcPr/>
                </a:tc>
              </a:tr>
              <a:tr h="490855">
                <a:tc>
                  <a:txBody>
                    <a:bodyPr/>
                    <a:p>
                      <a:pPr>
                        <a:buNone/>
                      </a:pPr>
                      <a:r>
                        <a:rPr lang="en-US" altLang="zh-CN"/>
                        <a:t>Random Forest</a:t>
                      </a:r>
                      <a:endParaRPr lang="en-US" altLang="zh-CN"/>
                    </a:p>
                  </a:txBody>
                  <a:tcPr/>
                </a:tc>
                <a:tc>
                  <a:txBody>
                    <a:bodyPr/>
                    <a:p>
                      <a:pPr>
                        <a:buNone/>
                      </a:pPr>
                      <a:r>
                        <a:rPr lang="en-US" altLang="zh-CN"/>
                        <a:t>83.15</a:t>
                      </a:r>
                      <a:endParaRPr lang="en-US" altLang="zh-CN"/>
                    </a:p>
                  </a:txBody>
                  <a:tcPr/>
                </a:tc>
                <a:tc>
                  <a:txBody>
                    <a:bodyPr/>
                    <a:p>
                      <a:pPr>
                        <a:buNone/>
                      </a:pPr>
                      <a:r>
                        <a:rPr lang="en-US" altLang="zh-CN"/>
                        <a:t>0.80</a:t>
                      </a:r>
                      <a:endParaRPr lang="en-US" altLang="zh-CN"/>
                    </a:p>
                  </a:txBody>
                  <a:tcPr/>
                </a:tc>
                <a:tc>
                  <a:txBody>
                    <a:bodyPr/>
                    <a:p>
                      <a:pPr>
                        <a:buNone/>
                      </a:pPr>
                      <a:r>
                        <a:rPr lang="en-US" altLang="zh-CN"/>
                        <a:t>0.71</a:t>
                      </a:r>
                      <a:endParaRPr lang="en-US" altLang="zh-CN"/>
                    </a:p>
                  </a:txBody>
                  <a:tcPr/>
                </a:tc>
              </a:tr>
              <a:tr h="49149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2ba75bb1-8418-4ce0-bfc2-1d7ba0bf6d43}"/>
  <p:tag name="TABLE_ENDDRAG_ORIGIN_RECT" val="697*335"/>
  <p:tag name="TABLE_ENDDRAG_RECT" val="90*128*697*347"/>
</p:tagLst>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2130</Words>
  <Application>WPS 表格</Application>
  <PresentationFormat>Широкоэкранный</PresentationFormat>
  <Paragraphs>133</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10</vt:i4>
      </vt:variant>
    </vt:vector>
  </HeadingPairs>
  <TitlesOfParts>
    <vt:vector size="28" baseType="lpstr">
      <vt:lpstr>Arial</vt:lpstr>
      <vt:lpstr>方正书宋_GBK</vt:lpstr>
      <vt:lpstr>Wingdings</vt:lpstr>
      <vt:lpstr>HSE Sans</vt:lpstr>
      <vt:lpstr>苹方-简</vt:lpstr>
      <vt:lpstr>微软雅黑</vt:lpstr>
      <vt:lpstr>汉仪旗黑</vt:lpstr>
      <vt:lpstr>宋体</vt:lpstr>
      <vt:lpstr>Arial Unicode MS</vt:lpstr>
      <vt:lpstr>Calibri</vt:lpstr>
      <vt:lpstr>Helvetica Neue</vt:lpstr>
      <vt:lpstr>等线</vt:lpstr>
      <vt:lpstr>汉仪中等线KW</vt:lpstr>
      <vt:lpstr>汉仪书宋二KW</vt:lpstr>
      <vt:lpstr>Calibri Light</vt:lpstr>
      <vt:lpstr>等线 Light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Feature correlation visualization Visualize correlations between features using seaborn's heatmap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zuoxu</cp:lastModifiedBy>
  <cp:revision>15</cp:revision>
  <cp:lastPrinted>2022-12-13T02:28:29Z</cp:lastPrinted>
  <dcterms:created xsi:type="dcterms:W3CDTF">2022-12-13T02:28:29Z</dcterms:created>
  <dcterms:modified xsi:type="dcterms:W3CDTF">2022-12-13T02:28:29Z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y fmtid="{D5CDD505-2E9C-101B-9397-08002B2CF9AE}" pid="3" name="KSOProductBuildVer">
    <vt:lpwstr>2052-3.9.6.6441</vt:lpwstr>
  </property>
</Properties>
</file>