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3"/>
  </p:sldMasterIdLst>
  <p:notesMasterIdLst>
    <p:notesMasterId r:id="rId21"/>
  </p:notesMasterIdLst>
  <p:sldIdLst>
    <p:sldId id="286" r:id="rId4"/>
    <p:sldId id="287" r:id="rId5"/>
    <p:sldId id="288" r:id="rId6"/>
    <p:sldId id="306" r:id="rId7"/>
    <p:sldId id="298" r:id="rId8"/>
    <p:sldId id="290" r:id="rId9"/>
    <p:sldId id="310" r:id="rId10"/>
    <p:sldId id="312" r:id="rId11"/>
    <p:sldId id="311" r:id="rId12"/>
    <p:sldId id="294" r:id="rId13"/>
    <p:sldId id="317" r:id="rId14"/>
    <p:sldId id="313" r:id="rId15"/>
    <p:sldId id="314" r:id="rId16"/>
    <p:sldId id="316" r:id="rId17"/>
    <p:sldId id="297" r:id="rId18"/>
    <p:sldId id="315"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9C63"/>
    <a:srgbClr val="96628C"/>
    <a:srgbClr val="11A0D7"/>
    <a:srgbClr val="E61F3D"/>
    <a:srgbClr val="CD5A5A"/>
    <a:srgbClr val="FFD746"/>
    <a:srgbClr val="0E2D69"/>
    <a:srgbClr val="D9D9D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65"/>
    <p:restoredTop sz="94694"/>
  </p:normalViewPr>
  <p:slideViewPr>
    <p:cSldViewPr snapToGrid="0" snapToObjects="1">
      <p:cViewPr varScale="1">
        <p:scale>
          <a:sx n="113" d="100"/>
          <a:sy n="113" d="100"/>
        </p:scale>
        <p:origin x="216" y="352"/>
      </p:cViewPr>
      <p:guideLst>
        <p:guide pos="325"/>
        <p:guide pos="1209"/>
        <p:guide pos="2955"/>
        <p:guide pos="2080"/>
        <p:guide pos="3840"/>
        <p:guide pos="4646"/>
        <p:guide pos="5586"/>
        <p:guide pos="7333"/>
        <p:guide orient="horz" pos="3922"/>
        <p:guide pos="6471"/>
        <p:guide orient="horz" pos="912"/>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48"/>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0"/>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6"/>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9"/>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33"/>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34"/>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35"/>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36"/>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7"/>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8"/>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9"/>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40"/>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41"/>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42"/>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43"/>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44"/>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45"/>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46"/>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9"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90204" pitchFamily="34" charset="0"/>
              <a:buNone/>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en-US" sz="2800" dirty="0">
              <a:solidFill>
                <a:schemeClr val="tx1"/>
              </a:solidFill>
              <a:latin typeface="HSE Sans" panose="02000000000000000000" pitchFamily="2" charset="0"/>
            </a:endParaRPr>
          </a:p>
        </p:txBody>
      </p:sp>
      <p:sp>
        <p:nvSpPr>
          <p:cNvPr id="32" name="Заголовок 31"/>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endParaRPr lang="en-US" sz="1300" dirty="0">
              <a:latin typeface="HSE Sans" panose="02000000000000000000" pitchFamily="2" charset="0"/>
            </a:endParaRP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1"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9"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90204" pitchFamily="34" charset="0"/>
              <a:buNone/>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en-US" sz="2800" dirty="0">
              <a:solidFill>
                <a:schemeClr val="tx1"/>
              </a:solidFill>
              <a:latin typeface="HSE Sans" panose="02000000000000000000" pitchFamily="2" charset="0"/>
            </a:endParaRPr>
          </a:p>
        </p:txBody>
      </p:sp>
      <p:sp>
        <p:nvSpPr>
          <p:cNvPr id="32" name="Заголовок 31"/>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0"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US" sz="1300" b="0" dirty="0">
              <a:ln>
                <a:noFill/>
              </a:ln>
              <a:latin typeface="HSE Sans" panose="02000000000000000000" pitchFamily="2" charset="0"/>
            </a:endParaRPr>
          </a:p>
        </p:txBody>
      </p:sp>
      <p:sp>
        <p:nvSpPr>
          <p:cNvPr id="19" name="Таблица 18"/>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US" sz="1300" b="0" dirty="0">
              <a:ln>
                <a:noFill/>
              </a:ln>
              <a:latin typeface="HSE Sans" panose="02000000000000000000" pitchFamily="2" charset="0"/>
            </a:endParaRPr>
          </a:p>
        </p:txBody>
      </p:sp>
      <p:sp>
        <p:nvSpPr>
          <p:cNvPr id="20" name="Таблица 18"/>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0"/>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6"/>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9"/>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33"/>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34"/>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35"/>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36"/>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7"/>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8"/>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9"/>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40"/>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41"/>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42"/>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43"/>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44"/>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45"/>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46"/>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endParaRPr lang="en-US" sz="1300" dirty="0">
              <a:latin typeface="HSE Sans" panose="02000000000000000000" pitchFamily="2" charset="0"/>
            </a:endParaRP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1"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0"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US" sz="1300" b="0" dirty="0">
              <a:ln>
                <a:noFill/>
              </a:ln>
              <a:latin typeface="HSE Sans" panose="02000000000000000000" pitchFamily="2" charset="0"/>
            </a:endParaRPr>
          </a:p>
        </p:txBody>
      </p:sp>
      <p:sp>
        <p:nvSpPr>
          <p:cNvPr id="19" name="Таблица 18"/>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US" sz="1300" b="0" dirty="0">
              <a:ln>
                <a:noFill/>
              </a:ln>
              <a:latin typeface="HSE Sans" panose="02000000000000000000" pitchFamily="2" charset="0"/>
            </a:endParaRPr>
          </a:p>
        </p:txBody>
      </p:sp>
      <p:sp>
        <p:nvSpPr>
          <p:cNvPr id="20" name="Таблица 18"/>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6.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1.png"/><Relationship Id="rId1"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7.png"/><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2.png"/><Relationship Id="rId1" Type="http://schemas.openxmlformats.org/officeDocument/2006/relationships/image" Target="../media/image2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a:t>Project Report on OSDA</a:t>
            </a:r>
            <a:br>
              <a:rPr lang="ru-RU"/>
            </a:br>
            <a:r>
              <a:rPr lang="ru-RU"/>
              <a:t>Yuan Wei</a:t>
            </a:r>
            <a:br>
              <a:rPr lang="ru-RU"/>
            </a:br>
            <a:endParaRPr lang="ru-RU"/>
          </a:p>
        </p:txBody>
      </p:sp>
      <p:sp>
        <p:nvSpPr>
          <p:cNvPr id="3" name="Текст 2"/>
          <p:cNvSpPr>
            <a:spLocks noGrp="1"/>
          </p:cNvSpPr>
          <p:nvPr>
            <p:ph type="body" sz="quarter" idx="10"/>
          </p:nvPr>
        </p:nvSpPr>
        <p:spPr/>
        <p:txBody>
          <a:bodyPr/>
          <a:lstStyle/>
          <a:p>
            <a:r>
              <a:rPr lang="en-US" altLang="ru-RU"/>
              <a:t>Faculty of Computer Science</a:t>
            </a:r>
            <a:endParaRPr lang="en-US" altLang="ru-RU"/>
          </a:p>
        </p:txBody>
      </p:sp>
      <p:sp>
        <p:nvSpPr>
          <p:cNvPr id="4" name="Текст 3"/>
          <p:cNvSpPr>
            <a:spLocks noGrp="1"/>
          </p:cNvSpPr>
          <p:nvPr>
            <p:ph type="body" sz="quarter" idx="11"/>
          </p:nvPr>
        </p:nvSpPr>
        <p:spPr/>
        <p:txBody>
          <a:bodyPr/>
          <a:lstStyle/>
          <a:p>
            <a:r>
              <a:rPr lang="en-US" altLang="ru-RU"/>
              <a:t>Data Science</a:t>
            </a:r>
            <a:endParaRPr lang="en-US" altLang="ru-RU"/>
          </a:p>
        </p:txBody>
      </p:sp>
      <p:sp>
        <p:nvSpPr>
          <p:cNvPr id="5" name="Текст 4"/>
          <p:cNvSpPr>
            <a:spLocks noGrp="1"/>
          </p:cNvSpPr>
          <p:nvPr>
            <p:ph type="body" idx="12"/>
          </p:nvPr>
        </p:nvSpPr>
        <p:spPr/>
        <p:txBody>
          <a:bodyPr/>
          <a:lstStyle/>
          <a:p>
            <a:endParaRPr lang="ru-RU"/>
          </a:p>
        </p:txBody>
      </p:sp>
      <p:sp>
        <p:nvSpPr>
          <p:cNvPr id="6" name="Текст 5"/>
          <p:cNvSpPr>
            <a:spLocks noGrp="1"/>
          </p:cNvSpPr>
          <p:nvPr>
            <p:ph type="body" sz="quarter" idx="13"/>
          </p:nvPr>
        </p:nvSpPr>
        <p:spPr/>
        <p:txBody>
          <a:bodyPr/>
          <a:lstStyle/>
          <a:p>
            <a:r>
              <a:rPr lang="ru-RU">
                <a:sym typeface="+mn-ea"/>
              </a:rPr>
              <a:t>Project Based on Titanic Survivor Predictions</a:t>
            </a:r>
            <a:endParaRPr lang="ru-RU"/>
          </a:p>
          <a:p>
            <a:endParaRPr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a:t>Feature correlation visualization</a:t>
            </a:r>
            <a:br>
              <a:rPr lang="ru-RU"/>
            </a:br>
            <a:br>
              <a:rPr lang="ru-RU"/>
            </a:br>
            <a:r>
              <a:rPr lang="ru-RU"/>
              <a:t>Visualize correlations between features using seaborn's heatmap</a:t>
            </a:r>
            <a:endParaRPr lang="ru-RU"/>
          </a:p>
        </p:txBody>
      </p:sp>
      <p:sp>
        <p:nvSpPr>
          <p:cNvPr id="4" name="Текст 3"/>
          <p:cNvSpPr>
            <a:spLocks noGrp="1"/>
          </p:cNvSpPr>
          <p:nvPr>
            <p:ph type="body" sz="quarter" idx="16"/>
          </p:nvPr>
        </p:nvSpPr>
        <p:spPr/>
        <p:txBody>
          <a:bodyPr/>
          <a:lstStyle/>
          <a:p>
            <a:endParaRPr lang="ru-RU"/>
          </a:p>
        </p:txBody>
      </p:sp>
      <p:sp>
        <p:nvSpPr>
          <p:cNvPr id="6" name="Текст 5"/>
          <p:cNvSpPr>
            <a:spLocks noGrp="1"/>
          </p:cNvSpPr>
          <p:nvPr>
            <p:ph type="body" sz="quarter" idx="13"/>
          </p:nvPr>
        </p:nvSpPr>
        <p:spPr/>
        <p:txBody>
          <a:bodyPr/>
          <a:lstStyle/>
          <a:p>
            <a:r>
              <a:rPr lang="en-US" altLang="ru-RU">
                <a:sym typeface="+mn-ea"/>
              </a:rPr>
              <a:t>Feature Extraction</a:t>
            </a:r>
            <a:endParaRPr lang="ru-RU"/>
          </a:p>
        </p:txBody>
      </p:sp>
      <p:sp>
        <p:nvSpPr>
          <p:cNvPr id="7" name="Текст 6"/>
          <p:cNvSpPr>
            <a:spLocks noGrp="1"/>
          </p:cNvSpPr>
          <p:nvPr>
            <p:ph type="body" sz="quarter" idx="14"/>
          </p:nvPr>
        </p:nvSpPr>
        <p:spPr/>
        <p:txBody>
          <a:bodyPr/>
          <a:lstStyle/>
          <a:p>
            <a:endParaRPr lang="ru-RU"/>
          </a:p>
        </p:txBody>
      </p:sp>
      <p:sp>
        <p:nvSpPr>
          <p:cNvPr id="8" name="Текст 7"/>
          <p:cNvSpPr>
            <a:spLocks noGrp="1"/>
          </p:cNvSpPr>
          <p:nvPr>
            <p:ph type="body" sz="quarter" idx="15"/>
          </p:nvPr>
        </p:nvSpPr>
        <p:spPr/>
        <p:txBody>
          <a:bodyPr/>
          <a:lstStyle/>
          <a:p>
            <a:endParaRPr lang="ru-RU"/>
          </a:p>
        </p:txBody>
      </p:sp>
      <p:sp>
        <p:nvSpPr>
          <p:cNvPr id="9" name="文本占位符 8"/>
          <p:cNvSpPr/>
          <p:nvPr>
            <p:ph type="body" sz="quarter" idx="12"/>
          </p:nvPr>
        </p:nvSpPr>
        <p:spPr/>
        <p:txBody>
          <a:bodyPr/>
          <a:p>
            <a:endParaRPr lang="zh-CN" altLang="en-US"/>
          </a:p>
        </p:txBody>
      </p:sp>
      <p:pic>
        <p:nvPicPr>
          <p:cNvPr id="10" name="图片 9" descr="截屏2022-12-15 上午1.41.24"/>
          <p:cNvPicPr>
            <a:picLocks noChangeAspect="1"/>
          </p:cNvPicPr>
          <p:nvPr/>
        </p:nvPicPr>
        <p:blipFill>
          <a:blip r:embed="rId1"/>
          <a:stretch>
            <a:fillRect/>
          </a:stretch>
        </p:blipFill>
        <p:spPr>
          <a:xfrm>
            <a:off x="5732145" y="1246505"/>
            <a:ext cx="5844540" cy="53613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6105" y="1447800"/>
            <a:ext cx="7743190" cy="777240"/>
          </a:xfrm>
        </p:spPr>
        <p:txBody>
          <a:bodyPr>
            <a:normAutofit/>
          </a:bodyPr>
          <a:lstStyle/>
          <a:p>
            <a:r>
              <a:rPr lang="en-US" altLang="ru-RU">
                <a:sym typeface="+mn-ea"/>
              </a:rPr>
              <a:t>Binarization</a:t>
            </a:r>
            <a:endParaRPr lang="en-US" altLang="ru-RU"/>
          </a:p>
        </p:txBody>
      </p:sp>
      <p:sp>
        <p:nvSpPr>
          <p:cNvPr id="6" name="Текст 5"/>
          <p:cNvSpPr>
            <a:spLocks noGrp="1"/>
          </p:cNvSpPr>
          <p:nvPr>
            <p:ph type="body" sz="quarter" idx="13"/>
          </p:nvPr>
        </p:nvSpPr>
        <p:spPr/>
        <p:txBody>
          <a:bodyPr/>
          <a:lstStyle/>
          <a:p>
            <a:r>
              <a:rPr lang="en-US" altLang="ru-RU"/>
              <a:t>Binarization</a:t>
            </a:r>
            <a:endParaRPr lang="en-US" altLang="ru-RU"/>
          </a:p>
        </p:txBody>
      </p:sp>
      <p:sp>
        <p:nvSpPr>
          <p:cNvPr id="7" name="Текст 6"/>
          <p:cNvSpPr>
            <a:spLocks noGrp="1"/>
          </p:cNvSpPr>
          <p:nvPr>
            <p:ph type="body" sz="quarter" idx="14"/>
          </p:nvPr>
        </p:nvSpPr>
        <p:spPr/>
        <p:txBody>
          <a:bodyPr/>
          <a:lstStyle/>
          <a:p>
            <a:endParaRPr lang="ru-RU"/>
          </a:p>
        </p:txBody>
      </p:sp>
      <p:sp>
        <p:nvSpPr>
          <p:cNvPr id="8" name="Текст 7"/>
          <p:cNvSpPr>
            <a:spLocks noGrp="1"/>
          </p:cNvSpPr>
          <p:nvPr>
            <p:ph type="body" sz="quarter" idx="15"/>
          </p:nvPr>
        </p:nvSpPr>
        <p:spPr/>
        <p:txBody>
          <a:bodyPr/>
          <a:lstStyle/>
          <a:p>
            <a:endParaRPr lang="ru-RU"/>
          </a:p>
        </p:txBody>
      </p:sp>
      <p:sp>
        <p:nvSpPr>
          <p:cNvPr id="5" name="文本占位符 4"/>
          <p:cNvSpPr/>
          <p:nvPr>
            <p:ph type="body" sz="quarter" idx="16"/>
          </p:nvPr>
        </p:nvSpPr>
        <p:spPr>
          <a:xfrm>
            <a:off x="5966887" y="4178044"/>
            <a:ext cx="3934345" cy="553998"/>
          </a:xfrm>
        </p:spPr>
        <p:txBody>
          <a:bodyPr/>
          <a:p>
            <a:r>
              <a:rPr lang="en-US" altLang="zh-CN"/>
              <a:t>Binarization logic:</a:t>
            </a:r>
            <a:endParaRPr lang="en-US" altLang="zh-CN"/>
          </a:p>
        </p:txBody>
      </p:sp>
      <p:sp>
        <p:nvSpPr>
          <p:cNvPr id="9" name="Текст 2"/>
          <p:cNvSpPr>
            <a:spLocks noGrp="1"/>
          </p:cNvSpPr>
          <p:nvPr/>
        </p:nvSpPr>
        <p:spPr>
          <a:xfrm>
            <a:off x="585470" y="2102485"/>
            <a:ext cx="4846955" cy="973455"/>
          </a:xfrm>
          <a:prstGeom prst="rect">
            <a:avLst/>
          </a:prstGeom>
        </p:spPr>
        <p:txBody>
          <a:bodyPr lIns="0" tIns="0" rIns="0" bIns="0">
            <a:normAutofit lnSpcReduction="10000"/>
          </a:bodyPr>
          <a:lstStyle>
            <a:lvl1pPr marL="0" marR="0" indent="0" algn="l" defTabSz="914400" rtl="0" eaLnBrk="1" fontAlgn="auto" latinLnBrk="0" hangingPunct="1">
              <a:lnSpc>
                <a:spcPct val="100000"/>
              </a:lnSpc>
              <a:spcBef>
                <a:spcPts val="600"/>
              </a:spcBef>
              <a:spcAft>
                <a:spcPts val="0"/>
              </a:spcAft>
              <a:buClrTx/>
              <a:buSzTx/>
              <a:buFontTx/>
              <a:buNone/>
              <a:defRPr sz="1300" b="0" i="0" kern="1200">
                <a:solidFill>
                  <a:srgbClr val="0E2D69"/>
                </a:solidFill>
                <a:latin typeface="HSE Sans"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ru-RU"/>
              <a:t>As we obtain the new dataset with 11 features, it's easy to apply the proposed algorithm to binarize.</a:t>
            </a:r>
            <a:endParaRPr lang="en-US" altLang="ru-RU"/>
          </a:p>
        </p:txBody>
      </p:sp>
      <p:sp>
        <p:nvSpPr>
          <p:cNvPr id="13" name="Текст 2"/>
          <p:cNvSpPr>
            <a:spLocks noGrp="1"/>
          </p:cNvSpPr>
          <p:nvPr/>
        </p:nvSpPr>
        <p:spPr>
          <a:xfrm>
            <a:off x="5904230" y="2102485"/>
            <a:ext cx="5633720" cy="2577465"/>
          </a:xfrm>
          <a:prstGeom prst="rect">
            <a:avLst/>
          </a:prstGeom>
        </p:spPr>
        <p:txBody>
          <a:bodyPr lIns="0" tIns="0" rIns="0" bIns="0">
            <a:normAutofit lnSpcReduction="10000"/>
          </a:bodyPr>
          <a:lstStyle>
            <a:lvl1pPr marL="0" marR="0" indent="0" algn="l" defTabSz="914400" rtl="0" eaLnBrk="1" fontAlgn="auto" latinLnBrk="0" hangingPunct="1">
              <a:lnSpc>
                <a:spcPct val="100000"/>
              </a:lnSpc>
              <a:spcBef>
                <a:spcPts val="600"/>
              </a:spcBef>
              <a:spcAft>
                <a:spcPts val="0"/>
              </a:spcAft>
              <a:buClrTx/>
              <a:buSzTx/>
              <a:buFontTx/>
              <a:buNone/>
              <a:defRPr sz="1300" b="0" i="0" kern="1200">
                <a:solidFill>
                  <a:srgbClr val="0E2D69"/>
                </a:solidFill>
                <a:latin typeface="HSE Sans"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ru-RU"/>
              <a:t>After binarization,we get dataset with 31 columns which is quite reasonable</a:t>
            </a:r>
            <a:endParaRPr lang="en-US" altLang="ru-RU"/>
          </a:p>
        </p:txBody>
      </p:sp>
      <p:pic>
        <p:nvPicPr>
          <p:cNvPr id="4" name="图片 3" descr="截屏2022-12-15 上午1.32.22"/>
          <p:cNvPicPr>
            <a:picLocks noChangeAspect="1"/>
          </p:cNvPicPr>
          <p:nvPr/>
        </p:nvPicPr>
        <p:blipFill>
          <a:blip r:embed="rId1"/>
          <a:stretch>
            <a:fillRect/>
          </a:stretch>
        </p:blipFill>
        <p:spPr>
          <a:xfrm>
            <a:off x="585470" y="2816225"/>
            <a:ext cx="5318760" cy="2567940"/>
          </a:xfrm>
          <a:prstGeom prst="rect">
            <a:avLst/>
          </a:prstGeom>
        </p:spPr>
      </p:pic>
      <p:pic>
        <p:nvPicPr>
          <p:cNvPr id="10" name="图片 9" descr="截屏2022-12-15 上午1.32.49"/>
          <p:cNvPicPr>
            <a:picLocks noChangeAspect="1"/>
          </p:cNvPicPr>
          <p:nvPr/>
        </p:nvPicPr>
        <p:blipFill>
          <a:blip r:embed="rId2"/>
          <a:stretch>
            <a:fillRect/>
          </a:stretch>
        </p:blipFill>
        <p:spPr>
          <a:xfrm>
            <a:off x="5904230" y="2715895"/>
            <a:ext cx="6012815" cy="1462405"/>
          </a:xfrm>
          <a:prstGeom prst="rect">
            <a:avLst/>
          </a:prstGeom>
        </p:spPr>
      </p:pic>
      <p:pic>
        <p:nvPicPr>
          <p:cNvPr id="12" name="图片 11" descr="截屏2022-12-15 上午1.34.46"/>
          <p:cNvPicPr>
            <a:picLocks noChangeAspect="1"/>
          </p:cNvPicPr>
          <p:nvPr/>
        </p:nvPicPr>
        <p:blipFill>
          <a:blip r:embed="rId3"/>
          <a:stretch>
            <a:fillRect/>
          </a:stretch>
        </p:blipFill>
        <p:spPr>
          <a:xfrm>
            <a:off x="5967095" y="4484370"/>
            <a:ext cx="5887085" cy="7772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6105" y="1447800"/>
            <a:ext cx="7743190" cy="777240"/>
          </a:xfrm>
        </p:spPr>
        <p:txBody>
          <a:bodyPr>
            <a:normAutofit/>
          </a:bodyPr>
          <a:lstStyle/>
          <a:p>
            <a:r>
              <a:rPr lang="en-US" altLang="ru-RU"/>
              <a:t>Baseline Algorithm</a:t>
            </a:r>
            <a:endParaRPr lang="en-US" altLang="ru-RU"/>
          </a:p>
        </p:txBody>
      </p:sp>
      <p:sp>
        <p:nvSpPr>
          <p:cNvPr id="6" name="Текст 5"/>
          <p:cNvSpPr>
            <a:spLocks noGrp="1"/>
          </p:cNvSpPr>
          <p:nvPr>
            <p:ph type="body" sz="quarter" idx="13"/>
          </p:nvPr>
        </p:nvSpPr>
        <p:spPr/>
        <p:txBody>
          <a:bodyPr/>
          <a:lstStyle/>
          <a:p>
            <a:r>
              <a:rPr lang="en-US" altLang="ru-RU"/>
              <a:t>Data Processing</a:t>
            </a:r>
            <a:endParaRPr lang="en-US" altLang="ru-RU"/>
          </a:p>
        </p:txBody>
      </p:sp>
      <p:sp>
        <p:nvSpPr>
          <p:cNvPr id="7" name="Текст 6"/>
          <p:cNvSpPr>
            <a:spLocks noGrp="1"/>
          </p:cNvSpPr>
          <p:nvPr>
            <p:ph type="body" sz="quarter" idx="14"/>
          </p:nvPr>
        </p:nvSpPr>
        <p:spPr/>
        <p:txBody>
          <a:bodyPr/>
          <a:lstStyle/>
          <a:p>
            <a:endParaRPr lang="ru-RU"/>
          </a:p>
        </p:txBody>
      </p:sp>
      <p:sp>
        <p:nvSpPr>
          <p:cNvPr id="8" name="Текст 7"/>
          <p:cNvSpPr>
            <a:spLocks noGrp="1"/>
          </p:cNvSpPr>
          <p:nvPr>
            <p:ph type="body" sz="quarter" idx="15"/>
          </p:nvPr>
        </p:nvSpPr>
        <p:spPr/>
        <p:txBody>
          <a:bodyPr/>
          <a:lstStyle/>
          <a:p>
            <a:endParaRPr lang="ru-RU"/>
          </a:p>
        </p:txBody>
      </p:sp>
      <p:sp>
        <p:nvSpPr>
          <p:cNvPr id="5" name="文本占位符 4"/>
          <p:cNvSpPr/>
          <p:nvPr>
            <p:ph type="body" sz="quarter" idx="16"/>
          </p:nvPr>
        </p:nvSpPr>
        <p:spPr/>
        <p:txBody>
          <a:bodyPr/>
          <a:p>
            <a:endParaRPr lang="zh-CN" altLang="en-US"/>
          </a:p>
        </p:txBody>
      </p:sp>
      <p:sp>
        <p:nvSpPr>
          <p:cNvPr id="9" name="Текст 2"/>
          <p:cNvSpPr>
            <a:spLocks noGrp="1"/>
          </p:cNvSpPr>
          <p:nvPr/>
        </p:nvSpPr>
        <p:spPr>
          <a:xfrm>
            <a:off x="585470" y="2102485"/>
            <a:ext cx="3152140" cy="2577465"/>
          </a:xfrm>
          <a:prstGeom prst="rect">
            <a:avLst/>
          </a:prstGeom>
        </p:spPr>
        <p:txBody>
          <a:bodyPr lIns="0" tIns="0" rIns="0" bIns="0">
            <a:normAutofit lnSpcReduction="10000"/>
          </a:bodyPr>
          <a:lstStyle>
            <a:lvl1pPr marL="0" marR="0" indent="0" algn="l" defTabSz="914400" rtl="0" eaLnBrk="1" fontAlgn="auto" latinLnBrk="0" hangingPunct="1">
              <a:lnSpc>
                <a:spcPct val="100000"/>
              </a:lnSpc>
              <a:spcBef>
                <a:spcPts val="600"/>
              </a:spcBef>
              <a:spcAft>
                <a:spcPts val="0"/>
              </a:spcAft>
              <a:buClrTx/>
              <a:buSzTx/>
              <a:buFontTx/>
              <a:buNone/>
              <a:defRPr sz="1300" b="0" i="0" kern="1200">
                <a:solidFill>
                  <a:srgbClr val="0E2D69"/>
                </a:solidFill>
                <a:latin typeface="HSE Sans"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endParaRPr lang="en-US" altLang="ru-RU"/>
          </a:p>
          <a:p>
            <a:endParaRPr lang="en-US" altLang="ru-RU"/>
          </a:p>
        </p:txBody>
      </p:sp>
      <p:pic>
        <p:nvPicPr>
          <p:cNvPr id="4" name="图片 3" descr="截屏2022-12-15 上午1.05.37"/>
          <p:cNvPicPr>
            <a:picLocks noChangeAspect="1"/>
          </p:cNvPicPr>
          <p:nvPr/>
        </p:nvPicPr>
        <p:blipFill>
          <a:blip r:embed="rId1"/>
          <a:stretch>
            <a:fillRect/>
          </a:stretch>
        </p:blipFill>
        <p:spPr>
          <a:xfrm>
            <a:off x="585470" y="1975485"/>
            <a:ext cx="5507355" cy="3559175"/>
          </a:xfrm>
          <a:prstGeom prst="rect">
            <a:avLst/>
          </a:prstGeom>
        </p:spPr>
      </p:pic>
      <p:sp>
        <p:nvSpPr>
          <p:cNvPr id="10" name="Заголовок 1"/>
          <p:cNvSpPr>
            <a:spLocks noGrp="1"/>
          </p:cNvSpPr>
          <p:nvPr/>
        </p:nvSpPr>
        <p:spPr>
          <a:xfrm>
            <a:off x="6092825" y="1447800"/>
            <a:ext cx="7743190" cy="777240"/>
          </a:xfrm>
          <a:prstGeom prst="rect">
            <a:avLst/>
          </a:prstGeom>
        </p:spPr>
        <p:txBody>
          <a:bodyPr lIns="0" tIns="0" rIns="0" bIns="0" anchor="t">
            <a:norm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en-US" altLang="ru-RU"/>
              <a:t>Rewrite Baseline Algorithm with Numpy</a:t>
            </a:r>
            <a:endParaRPr lang="en-US" altLang="ru-RU"/>
          </a:p>
        </p:txBody>
      </p:sp>
      <p:pic>
        <p:nvPicPr>
          <p:cNvPr id="12" name="图片 11" descr="截屏2022-12-15 上午1.06.46"/>
          <p:cNvPicPr>
            <a:picLocks noChangeAspect="1"/>
          </p:cNvPicPr>
          <p:nvPr/>
        </p:nvPicPr>
        <p:blipFill>
          <a:blip r:embed="rId2"/>
          <a:stretch>
            <a:fillRect/>
          </a:stretch>
        </p:blipFill>
        <p:spPr>
          <a:xfrm>
            <a:off x="6092825" y="1975485"/>
            <a:ext cx="5478145" cy="27038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6105" y="1447800"/>
            <a:ext cx="7743190" cy="777240"/>
          </a:xfrm>
        </p:spPr>
        <p:txBody>
          <a:bodyPr>
            <a:normAutofit/>
          </a:bodyPr>
          <a:lstStyle/>
          <a:p>
            <a:r>
              <a:rPr lang="en-US" altLang="ru-RU"/>
              <a:t>Comparison</a:t>
            </a:r>
            <a:endParaRPr lang="en-US" altLang="ru-RU"/>
          </a:p>
        </p:txBody>
      </p:sp>
      <p:sp>
        <p:nvSpPr>
          <p:cNvPr id="6" name="Текст 5"/>
          <p:cNvSpPr>
            <a:spLocks noGrp="1"/>
          </p:cNvSpPr>
          <p:nvPr>
            <p:ph type="body" sz="quarter" idx="13"/>
          </p:nvPr>
        </p:nvSpPr>
        <p:spPr/>
        <p:txBody>
          <a:bodyPr/>
          <a:lstStyle/>
          <a:p>
            <a:r>
              <a:rPr lang="en-US" altLang="ru-RU"/>
              <a:t>Results</a:t>
            </a:r>
            <a:endParaRPr lang="en-US" altLang="ru-RU"/>
          </a:p>
        </p:txBody>
      </p:sp>
      <p:sp>
        <p:nvSpPr>
          <p:cNvPr id="7" name="Текст 6"/>
          <p:cNvSpPr>
            <a:spLocks noGrp="1"/>
          </p:cNvSpPr>
          <p:nvPr>
            <p:ph type="body" sz="quarter" idx="14"/>
          </p:nvPr>
        </p:nvSpPr>
        <p:spPr/>
        <p:txBody>
          <a:bodyPr/>
          <a:lstStyle/>
          <a:p>
            <a:endParaRPr lang="ru-RU"/>
          </a:p>
        </p:txBody>
      </p:sp>
      <p:sp>
        <p:nvSpPr>
          <p:cNvPr id="8" name="Текст 7"/>
          <p:cNvSpPr>
            <a:spLocks noGrp="1"/>
          </p:cNvSpPr>
          <p:nvPr>
            <p:ph type="body" sz="quarter" idx="15"/>
          </p:nvPr>
        </p:nvSpPr>
        <p:spPr/>
        <p:txBody>
          <a:bodyPr/>
          <a:lstStyle/>
          <a:p>
            <a:endParaRPr lang="ru-RU"/>
          </a:p>
        </p:txBody>
      </p:sp>
      <p:sp>
        <p:nvSpPr>
          <p:cNvPr id="5" name="文本占位符 4"/>
          <p:cNvSpPr/>
          <p:nvPr>
            <p:ph type="body" sz="quarter" idx="16"/>
          </p:nvPr>
        </p:nvSpPr>
        <p:spPr/>
        <p:txBody>
          <a:bodyPr/>
          <a:p>
            <a:endParaRPr lang="zh-CN" altLang="en-US"/>
          </a:p>
        </p:txBody>
      </p:sp>
      <p:sp>
        <p:nvSpPr>
          <p:cNvPr id="9" name="Текст 2"/>
          <p:cNvSpPr>
            <a:spLocks noGrp="1"/>
          </p:cNvSpPr>
          <p:nvPr/>
        </p:nvSpPr>
        <p:spPr>
          <a:xfrm>
            <a:off x="585470" y="2102485"/>
            <a:ext cx="3152140" cy="2577465"/>
          </a:xfrm>
          <a:prstGeom prst="rect">
            <a:avLst/>
          </a:prstGeom>
        </p:spPr>
        <p:txBody>
          <a:bodyPr lIns="0" tIns="0" rIns="0" bIns="0">
            <a:normAutofit lnSpcReduction="10000"/>
          </a:bodyPr>
          <a:lstStyle>
            <a:lvl1pPr marL="0" marR="0" indent="0" algn="l" defTabSz="914400" rtl="0" eaLnBrk="1" fontAlgn="auto" latinLnBrk="0" hangingPunct="1">
              <a:lnSpc>
                <a:spcPct val="100000"/>
              </a:lnSpc>
              <a:spcBef>
                <a:spcPts val="600"/>
              </a:spcBef>
              <a:spcAft>
                <a:spcPts val="0"/>
              </a:spcAft>
              <a:buClrTx/>
              <a:buSzTx/>
              <a:buFontTx/>
              <a:buNone/>
              <a:defRPr sz="1300" b="0" i="0" kern="1200">
                <a:solidFill>
                  <a:srgbClr val="0E2D69"/>
                </a:solidFill>
                <a:latin typeface="HSE Sans"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endParaRPr lang="en-US" altLang="ru-RU"/>
          </a:p>
          <a:p>
            <a:endParaRPr lang="en-US" altLang="ru-RU"/>
          </a:p>
        </p:txBody>
      </p:sp>
      <p:graphicFrame>
        <p:nvGraphicFramePr>
          <p:cNvPr id="4" name="表格 3"/>
          <p:cNvGraphicFramePr/>
          <p:nvPr>
            <p:custDataLst>
              <p:tags r:id="rId1"/>
            </p:custDataLst>
          </p:nvPr>
        </p:nvGraphicFramePr>
        <p:xfrm>
          <a:off x="585470" y="2630170"/>
          <a:ext cx="9871075" cy="1791335"/>
        </p:xfrm>
        <a:graphic>
          <a:graphicData uri="http://schemas.openxmlformats.org/drawingml/2006/table">
            <a:tbl>
              <a:tblPr firstRow="1" bandRow="1">
                <a:tableStyleId>{5C22544A-7EE6-4342-B048-85BDC9FD1C3A}</a:tableStyleId>
              </a:tblPr>
              <a:tblGrid>
                <a:gridCol w="2456180"/>
                <a:gridCol w="1762125"/>
                <a:gridCol w="1884680"/>
                <a:gridCol w="1883410"/>
                <a:gridCol w="1884680"/>
              </a:tblGrid>
              <a:tr h="824865">
                <a:tc>
                  <a:txBody>
                    <a:bodyPr/>
                    <a:p>
                      <a:pPr>
                        <a:buNone/>
                      </a:pPr>
                      <a:r>
                        <a:rPr lang="en-US" altLang="zh-CN"/>
                        <a:t>Model</a:t>
                      </a:r>
                      <a:endParaRPr lang="en-US" altLang="zh-CN"/>
                    </a:p>
                  </a:txBody>
                  <a:tcPr/>
                </a:tc>
                <a:tc>
                  <a:txBody>
                    <a:bodyPr/>
                    <a:p>
                      <a:pPr>
                        <a:buNone/>
                      </a:pPr>
                      <a:r>
                        <a:rPr lang="en-US" altLang="zh-CN"/>
                        <a:t>Running Time</a:t>
                      </a:r>
                      <a:endParaRPr lang="en-US" altLang="zh-CN"/>
                    </a:p>
                  </a:txBody>
                  <a:tcPr/>
                </a:tc>
                <a:tc>
                  <a:txBody>
                    <a:bodyPr/>
                    <a:p>
                      <a:pPr>
                        <a:buNone/>
                      </a:pPr>
                      <a:r>
                        <a:rPr lang="en-US" altLang="zh-CN"/>
                        <a:t>Accuracy</a:t>
                      </a:r>
                      <a:endParaRPr lang="en-US" altLang="zh-CN"/>
                    </a:p>
                  </a:txBody>
                  <a:tcPr/>
                </a:tc>
                <a:tc>
                  <a:txBody>
                    <a:bodyPr/>
                    <a:p>
                      <a:pPr>
                        <a:buNone/>
                      </a:pPr>
                      <a:r>
                        <a:rPr lang="en-US" altLang="zh-CN"/>
                        <a:t>Precision</a:t>
                      </a:r>
                      <a:endParaRPr lang="en-US" altLang="zh-CN"/>
                    </a:p>
                  </a:txBody>
                  <a:tcPr/>
                </a:tc>
                <a:tc>
                  <a:txBody>
                    <a:bodyPr/>
                    <a:p>
                      <a:pPr>
                        <a:buNone/>
                      </a:pPr>
                      <a:r>
                        <a:rPr lang="en-US" altLang="zh-CN"/>
                        <a:t>Recall</a:t>
                      </a:r>
                      <a:endParaRPr lang="en-US" altLang="zh-CN"/>
                    </a:p>
                  </a:txBody>
                  <a:tcPr/>
                </a:tc>
              </a:tr>
              <a:tr h="475615">
                <a:tc>
                  <a:txBody>
                    <a:bodyPr/>
                    <a:p>
                      <a:pPr>
                        <a:buNone/>
                      </a:pPr>
                      <a:r>
                        <a:rPr lang="en-US" altLang="zh-CN"/>
                        <a:t>LazyFCA</a:t>
                      </a:r>
                      <a:endParaRPr lang="en-US" altLang="zh-CN"/>
                    </a:p>
                  </a:txBody>
                  <a:tcPr/>
                </a:tc>
                <a:tc>
                  <a:txBody>
                    <a:bodyPr/>
                    <a:p>
                      <a:pPr>
                        <a:buNone/>
                      </a:pPr>
                      <a:r>
                        <a:rPr lang="en-US" altLang="zh-CN"/>
                        <a:t>20s</a:t>
                      </a:r>
                      <a:endParaRPr lang="en-US" altLang="zh-CN"/>
                    </a:p>
                  </a:txBody>
                  <a:tcPr/>
                </a:tc>
                <a:tc>
                  <a:txBody>
                    <a:bodyPr/>
                    <a:p>
                      <a:pPr>
                        <a:buNone/>
                      </a:pPr>
                      <a:r>
                        <a:rPr lang="en-US" altLang="zh-CN"/>
                        <a:t>75.71</a:t>
                      </a:r>
                      <a:endParaRPr lang="en-US" altLang="zh-CN"/>
                    </a:p>
                  </a:txBody>
                  <a:tcPr/>
                </a:tc>
                <a:tc>
                  <a:txBody>
                    <a:bodyPr/>
                    <a:p>
                      <a:pPr>
                        <a:buNone/>
                      </a:pPr>
                      <a:r>
                        <a:rPr lang="en-US" altLang="zh-CN"/>
                        <a:t>0.81</a:t>
                      </a:r>
                      <a:endParaRPr lang="en-US" altLang="zh-CN"/>
                    </a:p>
                  </a:txBody>
                  <a:tcPr/>
                </a:tc>
                <a:tc>
                  <a:txBody>
                    <a:bodyPr/>
                    <a:p>
                      <a:pPr>
                        <a:buNone/>
                      </a:pPr>
                      <a:r>
                        <a:rPr lang="en-US" altLang="zh-CN"/>
                        <a:t>0.49</a:t>
                      </a:r>
                      <a:endParaRPr lang="en-US" altLang="zh-CN"/>
                    </a:p>
                  </a:txBody>
                  <a:tcPr/>
                </a:tc>
              </a:tr>
              <a:tr h="490855">
                <a:tc>
                  <a:txBody>
                    <a:bodyPr/>
                    <a:p>
                      <a:pPr>
                        <a:buNone/>
                      </a:pPr>
                      <a:r>
                        <a:rPr lang="en-US" altLang="zh-CN"/>
                        <a:t>LazyFCA with Numpy</a:t>
                      </a:r>
                      <a:endParaRPr lang="en-US" altLang="zh-CN"/>
                    </a:p>
                  </a:txBody>
                  <a:tcPr/>
                </a:tc>
                <a:tc>
                  <a:txBody>
                    <a:bodyPr/>
                    <a:p>
                      <a:pPr>
                        <a:buNone/>
                      </a:pPr>
                      <a:r>
                        <a:rPr lang="en-US" altLang="zh-CN"/>
                        <a:t>11.3s</a:t>
                      </a:r>
                      <a:endParaRPr lang="en-US" altLang="zh-CN"/>
                    </a:p>
                  </a:txBody>
                  <a:tcPr/>
                </a:tc>
                <a:tc>
                  <a:txBody>
                    <a:bodyPr/>
                    <a:p>
                      <a:pPr>
                        <a:buNone/>
                      </a:pPr>
                      <a:r>
                        <a:rPr lang="en-US" altLang="zh-CN"/>
                        <a:t>75.64</a:t>
                      </a:r>
                      <a:endParaRPr lang="en-US" altLang="zh-CN"/>
                    </a:p>
                  </a:txBody>
                  <a:tcPr/>
                </a:tc>
                <a:tc>
                  <a:txBody>
                    <a:bodyPr/>
                    <a:p>
                      <a:pPr>
                        <a:buNone/>
                      </a:pPr>
                      <a:r>
                        <a:rPr lang="en-US" altLang="zh-CN"/>
                        <a:t>0.81</a:t>
                      </a:r>
                      <a:endParaRPr lang="en-US" altLang="zh-CN"/>
                    </a:p>
                  </a:txBody>
                  <a:tcPr/>
                </a:tc>
                <a:tc>
                  <a:txBody>
                    <a:bodyPr/>
                    <a:p>
                      <a:pPr>
                        <a:buNone/>
                      </a:pPr>
                      <a:r>
                        <a:rPr lang="en-US" altLang="zh-CN"/>
                        <a:t>0.49</a:t>
                      </a:r>
                      <a:endParaRPr lang="en-US" altLang="zh-CN"/>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6105" y="1447800"/>
            <a:ext cx="7743190" cy="777240"/>
          </a:xfrm>
        </p:spPr>
        <p:txBody>
          <a:bodyPr>
            <a:normAutofit/>
          </a:bodyPr>
          <a:lstStyle/>
          <a:p>
            <a:r>
              <a:rPr lang="en-US" altLang="ru-RU"/>
              <a:t>Results from LazyFCA</a:t>
            </a:r>
            <a:endParaRPr lang="en-US" altLang="ru-RU"/>
          </a:p>
        </p:txBody>
      </p:sp>
      <p:sp>
        <p:nvSpPr>
          <p:cNvPr id="6" name="Текст 5"/>
          <p:cNvSpPr>
            <a:spLocks noGrp="1"/>
          </p:cNvSpPr>
          <p:nvPr>
            <p:ph type="body" sz="quarter" idx="13"/>
          </p:nvPr>
        </p:nvSpPr>
        <p:spPr/>
        <p:txBody>
          <a:bodyPr/>
          <a:lstStyle/>
          <a:p>
            <a:r>
              <a:rPr lang="en-US" altLang="ru-RU"/>
              <a:t>Results</a:t>
            </a:r>
            <a:endParaRPr lang="en-US" altLang="ru-RU"/>
          </a:p>
        </p:txBody>
      </p:sp>
      <p:sp>
        <p:nvSpPr>
          <p:cNvPr id="7" name="Текст 6"/>
          <p:cNvSpPr>
            <a:spLocks noGrp="1"/>
          </p:cNvSpPr>
          <p:nvPr>
            <p:ph type="body" sz="quarter" idx="14"/>
          </p:nvPr>
        </p:nvSpPr>
        <p:spPr/>
        <p:txBody>
          <a:bodyPr/>
          <a:lstStyle/>
          <a:p>
            <a:endParaRPr lang="ru-RU"/>
          </a:p>
        </p:txBody>
      </p:sp>
      <p:sp>
        <p:nvSpPr>
          <p:cNvPr id="8" name="Текст 7"/>
          <p:cNvSpPr>
            <a:spLocks noGrp="1"/>
          </p:cNvSpPr>
          <p:nvPr>
            <p:ph type="body" sz="quarter" idx="15"/>
          </p:nvPr>
        </p:nvSpPr>
        <p:spPr/>
        <p:txBody>
          <a:bodyPr/>
          <a:lstStyle/>
          <a:p>
            <a:endParaRPr lang="ru-RU"/>
          </a:p>
        </p:txBody>
      </p:sp>
      <p:sp>
        <p:nvSpPr>
          <p:cNvPr id="5" name="文本占位符 4"/>
          <p:cNvSpPr/>
          <p:nvPr>
            <p:ph type="body" sz="quarter" idx="16"/>
          </p:nvPr>
        </p:nvSpPr>
        <p:spPr/>
        <p:txBody>
          <a:bodyPr/>
          <a:p>
            <a:endParaRPr lang="zh-CN" altLang="en-US"/>
          </a:p>
        </p:txBody>
      </p:sp>
      <p:sp>
        <p:nvSpPr>
          <p:cNvPr id="9" name="Текст 2"/>
          <p:cNvSpPr>
            <a:spLocks noGrp="1"/>
          </p:cNvSpPr>
          <p:nvPr/>
        </p:nvSpPr>
        <p:spPr>
          <a:xfrm>
            <a:off x="585470" y="2102485"/>
            <a:ext cx="3152140" cy="2577465"/>
          </a:xfrm>
          <a:prstGeom prst="rect">
            <a:avLst/>
          </a:prstGeom>
        </p:spPr>
        <p:txBody>
          <a:bodyPr lIns="0" tIns="0" rIns="0" bIns="0">
            <a:normAutofit lnSpcReduction="10000"/>
          </a:bodyPr>
          <a:lstStyle>
            <a:lvl1pPr marL="0" marR="0" indent="0" algn="l" defTabSz="914400" rtl="0" eaLnBrk="1" fontAlgn="auto" latinLnBrk="0" hangingPunct="1">
              <a:lnSpc>
                <a:spcPct val="100000"/>
              </a:lnSpc>
              <a:spcBef>
                <a:spcPts val="600"/>
              </a:spcBef>
              <a:spcAft>
                <a:spcPts val="0"/>
              </a:spcAft>
              <a:buClrTx/>
              <a:buSzTx/>
              <a:buFontTx/>
              <a:buNone/>
              <a:defRPr sz="1300" b="0" i="0" kern="1200">
                <a:solidFill>
                  <a:srgbClr val="0E2D69"/>
                </a:solidFill>
                <a:latin typeface="HSE Sans"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endParaRPr lang="en-US" altLang="ru-RU"/>
          </a:p>
          <a:p>
            <a:endParaRPr lang="en-US" altLang="ru-RU"/>
          </a:p>
        </p:txBody>
      </p:sp>
      <p:pic>
        <p:nvPicPr>
          <p:cNvPr id="10" name="图片 9" descr="截屏2022-12-15 上午1.16.26"/>
          <p:cNvPicPr>
            <a:picLocks noChangeAspect="1"/>
          </p:cNvPicPr>
          <p:nvPr/>
        </p:nvPicPr>
        <p:blipFill>
          <a:blip r:embed="rId1"/>
          <a:srcRect r="932"/>
          <a:stretch>
            <a:fillRect/>
          </a:stretch>
        </p:blipFill>
        <p:spPr>
          <a:xfrm>
            <a:off x="402590" y="2062480"/>
            <a:ext cx="5802630" cy="2658110"/>
          </a:xfrm>
          <a:prstGeom prst="rect">
            <a:avLst/>
          </a:prstGeom>
        </p:spPr>
      </p:pic>
      <p:pic>
        <p:nvPicPr>
          <p:cNvPr id="11" name="图片 10" descr="截屏2022-12-15 上午1.16.55"/>
          <p:cNvPicPr>
            <a:picLocks noChangeAspect="1"/>
          </p:cNvPicPr>
          <p:nvPr/>
        </p:nvPicPr>
        <p:blipFill>
          <a:blip r:embed="rId2"/>
          <a:stretch>
            <a:fillRect/>
          </a:stretch>
        </p:blipFill>
        <p:spPr>
          <a:xfrm>
            <a:off x="6259830" y="2143125"/>
            <a:ext cx="2893060" cy="2577465"/>
          </a:xfrm>
          <a:prstGeom prst="rect">
            <a:avLst/>
          </a:prstGeom>
        </p:spPr>
      </p:pic>
      <p:pic>
        <p:nvPicPr>
          <p:cNvPr id="12" name="图片 11" descr="截屏2022-12-15 上午1.17.16"/>
          <p:cNvPicPr>
            <a:picLocks noChangeAspect="1"/>
          </p:cNvPicPr>
          <p:nvPr/>
        </p:nvPicPr>
        <p:blipFill>
          <a:blip r:embed="rId3"/>
          <a:stretch>
            <a:fillRect/>
          </a:stretch>
        </p:blipFill>
        <p:spPr>
          <a:xfrm>
            <a:off x="9163050" y="2103120"/>
            <a:ext cx="2812415" cy="25768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p:txBody>
          <a:bodyPr/>
          <a:lstStyle/>
          <a:p>
            <a:r>
              <a:rPr lang="en-US" altLang="ru-RU">
                <a:sym typeface="+mn-ea"/>
              </a:rPr>
              <a:t>Results</a:t>
            </a:r>
            <a:endParaRPr lang="ru-RU"/>
          </a:p>
        </p:txBody>
      </p:sp>
      <p:sp>
        <p:nvSpPr>
          <p:cNvPr id="3" name="Текст 2"/>
          <p:cNvSpPr>
            <a:spLocks noGrp="1"/>
          </p:cNvSpPr>
          <p:nvPr>
            <p:ph type="body" sz="quarter" idx="14"/>
          </p:nvPr>
        </p:nvSpPr>
        <p:spPr/>
        <p:txBody>
          <a:bodyPr/>
          <a:lstStyle/>
          <a:p>
            <a:endParaRPr lang="ru-RU"/>
          </a:p>
        </p:txBody>
      </p:sp>
      <p:sp>
        <p:nvSpPr>
          <p:cNvPr id="4" name="Текст 3"/>
          <p:cNvSpPr>
            <a:spLocks noGrp="1"/>
          </p:cNvSpPr>
          <p:nvPr>
            <p:ph type="body" sz="quarter" idx="15"/>
          </p:nvPr>
        </p:nvSpPr>
        <p:spPr/>
        <p:txBody>
          <a:bodyPr/>
          <a:lstStyle/>
          <a:p>
            <a:endParaRPr lang="ru-RU"/>
          </a:p>
        </p:txBody>
      </p:sp>
      <p:graphicFrame>
        <p:nvGraphicFramePr>
          <p:cNvPr id="5" name="表格 4"/>
          <p:cNvGraphicFramePr/>
          <p:nvPr>
            <p:custDataLst>
              <p:tags r:id="rId1"/>
            </p:custDataLst>
          </p:nvPr>
        </p:nvGraphicFramePr>
        <p:xfrm>
          <a:off x="586105" y="2225040"/>
          <a:ext cx="9576435" cy="3771900"/>
        </p:xfrm>
        <a:graphic>
          <a:graphicData uri="http://schemas.openxmlformats.org/drawingml/2006/table">
            <a:tbl>
              <a:tblPr firstRow="1" bandRow="1">
                <a:tableStyleId>{5C22544A-7EE6-4342-B048-85BDC9FD1C3A}</a:tableStyleId>
              </a:tblPr>
              <a:tblGrid>
                <a:gridCol w="2937510"/>
                <a:gridCol w="2212975"/>
                <a:gridCol w="2212975"/>
                <a:gridCol w="2212975"/>
              </a:tblGrid>
              <a:tr h="824865">
                <a:tc>
                  <a:txBody>
                    <a:bodyPr/>
                    <a:p>
                      <a:pPr>
                        <a:buNone/>
                      </a:pPr>
                      <a:r>
                        <a:rPr lang="en-US" altLang="zh-CN"/>
                        <a:t>Model</a:t>
                      </a:r>
                      <a:endParaRPr lang="en-US" altLang="zh-CN"/>
                    </a:p>
                  </a:txBody>
                  <a:tcPr/>
                </a:tc>
                <a:tc>
                  <a:txBody>
                    <a:bodyPr/>
                    <a:p>
                      <a:pPr>
                        <a:buNone/>
                      </a:pPr>
                      <a:r>
                        <a:rPr lang="en-US" altLang="zh-CN"/>
                        <a:t>Accuracy</a:t>
                      </a:r>
                      <a:endParaRPr lang="en-US" altLang="zh-CN"/>
                    </a:p>
                  </a:txBody>
                  <a:tcPr/>
                </a:tc>
                <a:tc>
                  <a:txBody>
                    <a:bodyPr/>
                    <a:p>
                      <a:pPr>
                        <a:buNone/>
                      </a:pPr>
                      <a:r>
                        <a:rPr lang="en-US" altLang="zh-CN"/>
                        <a:t>Precision</a:t>
                      </a:r>
                      <a:endParaRPr lang="en-US" altLang="zh-CN"/>
                    </a:p>
                  </a:txBody>
                  <a:tcPr/>
                </a:tc>
                <a:tc>
                  <a:txBody>
                    <a:bodyPr/>
                    <a:p>
                      <a:pPr>
                        <a:buNone/>
                      </a:pPr>
                      <a:r>
                        <a:rPr lang="en-US" altLang="zh-CN"/>
                        <a:t>Recall</a:t>
                      </a:r>
                      <a:endParaRPr lang="en-US" altLang="zh-CN"/>
                    </a:p>
                  </a:txBody>
                  <a:tcPr/>
                </a:tc>
              </a:tr>
              <a:tr h="491490">
                <a:tc>
                  <a:txBody>
                    <a:bodyPr/>
                    <a:p>
                      <a:pPr>
                        <a:buNone/>
                      </a:pPr>
                      <a:r>
                        <a:rPr lang="en-US" altLang="zh-CN"/>
                        <a:t>LazyFCA</a:t>
                      </a:r>
                      <a:endParaRPr lang="en-US" altLang="zh-CN"/>
                    </a:p>
                  </a:txBody>
                  <a:tcPr/>
                </a:tc>
                <a:tc>
                  <a:txBody>
                    <a:bodyPr/>
                    <a:p>
                      <a:pPr>
                        <a:buNone/>
                      </a:pPr>
                      <a:r>
                        <a:rPr lang="en-US" altLang="zh-CN"/>
                        <a:t>79.05</a:t>
                      </a:r>
                      <a:endParaRPr lang="en-US" altLang="zh-CN"/>
                    </a:p>
                  </a:txBody>
                  <a:tcPr/>
                </a:tc>
                <a:tc>
                  <a:txBody>
                    <a:bodyPr/>
                    <a:p>
                      <a:pPr>
                        <a:buNone/>
                      </a:pPr>
                      <a:r>
                        <a:rPr lang="en-US" altLang="zh-CN"/>
                        <a:t>0.82</a:t>
                      </a:r>
                      <a:endParaRPr lang="en-US" altLang="zh-CN"/>
                    </a:p>
                  </a:txBody>
                  <a:tcPr/>
                </a:tc>
                <a:tc>
                  <a:txBody>
                    <a:bodyPr/>
                    <a:p>
                      <a:pPr>
                        <a:buNone/>
                      </a:pPr>
                      <a:r>
                        <a:rPr lang="en-US" altLang="zh-CN"/>
                        <a:t>0.49</a:t>
                      </a:r>
                      <a:endParaRPr lang="en-US" altLang="zh-CN"/>
                    </a:p>
                  </a:txBody>
                  <a:tcPr/>
                </a:tc>
              </a:tr>
              <a:tr h="490855">
                <a:tc>
                  <a:txBody>
                    <a:bodyPr/>
                    <a:p>
                      <a:pPr>
                        <a:buNone/>
                      </a:pPr>
                      <a:r>
                        <a:rPr lang="en-US" altLang="zh-CN"/>
                        <a:t>Logistic Regression</a:t>
                      </a:r>
                      <a:endParaRPr lang="en-US" altLang="zh-CN"/>
                    </a:p>
                  </a:txBody>
                  <a:tcPr/>
                </a:tc>
                <a:tc>
                  <a:txBody>
                    <a:bodyPr/>
                    <a:p>
                      <a:pPr>
                        <a:buNone/>
                      </a:pPr>
                      <a:r>
                        <a:rPr lang="en-US" altLang="zh-CN"/>
                        <a:t>82.15</a:t>
                      </a:r>
                      <a:endParaRPr lang="en-US" altLang="zh-CN"/>
                    </a:p>
                  </a:txBody>
                  <a:tcPr/>
                </a:tc>
                <a:tc>
                  <a:txBody>
                    <a:bodyPr/>
                    <a:p>
                      <a:pPr>
                        <a:buNone/>
                      </a:pPr>
                      <a:r>
                        <a:rPr lang="en-US" altLang="zh-CN"/>
                        <a:t>0.76</a:t>
                      </a:r>
                      <a:endParaRPr lang="en-US" altLang="zh-CN"/>
                    </a:p>
                  </a:txBody>
                  <a:tcPr/>
                </a:tc>
                <a:tc>
                  <a:txBody>
                    <a:bodyPr/>
                    <a:p>
                      <a:pPr>
                        <a:buNone/>
                      </a:pPr>
                      <a:r>
                        <a:rPr lang="en-US" altLang="zh-CN"/>
                        <a:t>0.70</a:t>
                      </a:r>
                      <a:endParaRPr lang="en-US" altLang="zh-CN"/>
                    </a:p>
                  </a:txBody>
                  <a:tcPr/>
                </a:tc>
              </a:tr>
              <a:tr h="491490">
                <a:tc>
                  <a:txBody>
                    <a:bodyPr/>
                    <a:p>
                      <a:pPr>
                        <a:buNone/>
                      </a:pPr>
                      <a:r>
                        <a:rPr lang="zh-CN" altLang="en-US"/>
                        <a:t>Support Vector Machine</a:t>
                      </a:r>
                      <a:endParaRPr lang="zh-CN" altLang="en-US"/>
                    </a:p>
                  </a:txBody>
                  <a:tcPr/>
                </a:tc>
                <a:tc>
                  <a:txBody>
                    <a:bodyPr/>
                    <a:p>
                      <a:pPr>
                        <a:buNone/>
                      </a:pPr>
                      <a:r>
                        <a:rPr lang="en-US" altLang="zh-CN"/>
                        <a:t>83.28</a:t>
                      </a:r>
                      <a:endParaRPr lang="en-US" altLang="zh-CN"/>
                    </a:p>
                  </a:txBody>
                  <a:tcPr/>
                </a:tc>
                <a:tc>
                  <a:txBody>
                    <a:bodyPr/>
                    <a:p>
                      <a:pPr>
                        <a:buNone/>
                      </a:pPr>
                      <a:r>
                        <a:rPr lang="en-US" altLang="zh-CN"/>
                        <a:t>0.81</a:t>
                      </a:r>
                      <a:endParaRPr lang="en-US" altLang="zh-CN"/>
                    </a:p>
                  </a:txBody>
                  <a:tcPr/>
                </a:tc>
                <a:tc>
                  <a:txBody>
                    <a:bodyPr/>
                    <a:p>
                      <a:pPr>
                        <a:buNone/>
                      </a:pPr>
                      <a:r>
                        <a:rPr lang="en-US" altLang="zh-CN"/>
                        <a:t>0.72</a:t>
                      </a:r>
                      <a:endParaRPr lang="en-US" altLang="zh-CN"/>
                    </a:p>
                  </a:txBody>
                  <a:tcPr/>
                </a:tc>
              </a:tr>
              <a:tr h="490855">
                <a:tc>
                  <a:txBody>
                    <a:bodyPr/>
                    <a:p>
                      <a:pPr>
                        <a:buNone/>
                      </a:pPr>
                      <a:r>
                        <a:rPr lang="zh-CN" altLang="en-US" sz="1800">
                          <a:sym typeface="+mn-ea"/>
                        </a:rPr>
                        <a:t>KNN</a:t>
                      </a:r>
                      <a:endParaRPr lang="zh-CN" altLang="en-US"/>
                    </a:p>
                  </a:txBody>
                  <a:tcPr/>
                </a:tc>
                <a:tc>
                  <a:txBody>
                    <a:bodyPr/>
                    <a:p>
                      <a:pPr>
                        <a:buNone/>
                      </a:pPr>
                      <a:r>
                        <a:rPr lang="en-US" altLang="zh-CN"/>
                        <a:t>85.30</a:t>
                      </a:r>
                      <a:endParaRPr lang="en-US" altLang="zh-CN"/>
                    </a:p>
                  </a:txBody>
                  <a:tcPr/>
                </a:tc>
                <a:tc>
                  <a:txBody>
                    <a:bodyPr/>
                    <a:p>
                      <a:pPr>
                        <a:buNone/>
                      </a:pPr>
                      <a:r>
                        <a:rPr lang="en-US" altLang="zh-CN"/>
                        <a:t>0.81</a:t>
                      </a:r>
                      <a:endParaRPr lang="en-US" altLang="zh-CN"/>
                    </a:p>
                  </a:txBody>
                  <a:tcPr/>
                </a:tc>
                <a:tc>
                  <a:txBody>
                    <a:bodyPr/>
                    <a:p>
                      <a:pPr>
                        <a:buNone/>
                      </a:pPr>
                      <a:r>
                        <a:rPr lang="en-US" altLang="zh-CN"/>
                        <a:t>0.67</a:t>
                      </a:r>
                      <a:endParaRPr lang="en-US" altLang="zh-CN"/>
                    </a:p>
                  </a:txBody>
                  <a:tcPr/>
                </a:tc>
              </a:tr>
              <a:tr h="491490">
                <a:tc>
                  <a:txBody>
                    <a:bodyPr/>
                    <a:p>
                      <a:pPr>
                        <a:buNone/>
                      </a:pPr>
                      <a:r>
                        <a:rPr lang="en-US" altLang="zh-CN"/>
                        <a:t>Decision Tree</a:t>
                      </a:r>
                      <a:endParaRPr lang="en-US" altLang="zh-CN"/>
                    </a:p>
                  </a:txBody>
                  <a:tcPr/>
                </a:tc>
                <a:tc>
                  <a:txBody>
                    <a:bodyPr/>
                    <a:p>
                      <a:pPr>
                        <a:buNone/>
                      </a:pPr>
                      <a:r>
                        <a:rPr lang="en-US" altLang="zh-CN"/>
                        <a:t>88.78</a:t>
                      </a:r>
                      <a:endParaRPr lang="en-US" altLang="zh-CN"/>
                    </a:p>
                  </a:txBody>
                  <a:tcPr/>
                </a:tc>
                <a:tc>
                  <a:txBody>
                    <a:bodyPr/>
                    <a:p>
                      <a:pPr>
                        <a:buNone/>
                      </a:pPr>
                      <a:r>
                        <a:rPr lang="en-US" altLang="zh-CN"/>
                        <a:t>0.79</a:t>
                      </a:r>
                      <a:endParaRPr lang="en-US" altLang="zh-CN"/>
                    </a:p>
                  </a:txBody>
                  <a:tcPr/>
                </a:tc>
                <a:tc>
                  <a:txBody>
                    <a:bodyPr/>
                    <a:p>
                      <a:pPr>
                        <a:buNone/>
                      </a:pPr>
                      <a:r>
                        <a:rPr lang="en-US" altLang="zh-CN"/>
                        <a:t>0.69</a:t>
                      </a:r>
                      <a:endParaRPr lang="en-US" altLang="zh-CN"/>
                    </a:p>
                  </a:txBody>
                  <a:tcPr/>
                </a:tc>
              </a:tr>
              <a:tr h="490855">
                <a:tc>
                  <a:txBody>
                    <a:bodyPr/>
                    <a:p>
                      <a:pPr>
                        <a:buNone/>
                      </a:pPr>
                      <a:r>
                        <a:rPr lang="en-US" altLang="zh-CN"/>
                        <a:t>Random Forest</a:t>
                      </a:r>
                      <a:endParaRPr lang="en-US" altLang="zh-CN"/>
                    </a:p>
                  </a:txBody>
                  <a:tcPr/>
                </a:tc>
                <a:tc>
                  <a:txBody>
                    <a:bodyPr/>
                    <a:p>
                      <a:pPr>
                        <a:buNone/>
                      </a:pPr>
                      <a:r>
                        <a:rPr lang="en-US" altLang="zh-CN"/>
                        <a:t>83.15</a:t>
                      </a:r>
                      <a:endParaRPr lang="en-US" altLang="zh-CN"/>
                    </a:p>
                  </a:txBody>
                  <a:tcPr/>
                </a:tc>
                <a:tc>
                  <a:txBody>
                    <a:bodyPr/>
                    <a:p>
                      <a:pPr>
                        <a:buNone/>
                      </a:pPr>
                      <a:r>
                        <a:rPr lang="en-US" altLang="zh-CN"/>
                        <a:t>0.80</a:t>
                      </a:r>
                      <a:endParaRPr lang="en-US" altLang="zh-CN"/>
                    </a:p>
                  </a:txBody>
                  <a:tcPr/>
                </a:tc>
                <a:tc>
                  <a:txBody>
                    <a:bodyPr/>
                    <a:p>
                      <a:pPr>
                        <a:buNone/>
                      </a:pPr>
                      <a:r>
                        <a:rPr lang="en-US" altLang="zh-CN"/>
                        <a:t>0.71</a:t>
                      </a:r>
                      <a:endParaRPr lang="en-US" altLang="zh-CN"/>
                    </a:p>
                  </a:txBody>
                  <a:tcPr/>
                </a:tc>
              </a:tr>
            </a:tbl>
          </a:graphicData>
        </a:graphic>
      </p:graphicFrame>
      <p:sp>
        <p:nvSpPr>
          <p:cNvPr id="6" name="Заголовок 1"/>
          <p:cNvSpPr>
            <a:spLocks noGrp="1"/>
          </p:cNvSpPr>
          <p:nvPr/>
        </p:nvSpPr>
        <p:spPr>
          <a:xfrm>
            <a:off x="586105" y="1447800"/>
            <a:ext cx="7743190" cy="777240"/>
          </a:xfrm>
          <a:prstGeom prst="rect">
            <a:avLst/>
          </a:prstGeom>
        </p:spPr>
        <p:txBody>
          <a:bodyPr lIns="0" tIns="0" rIns="0" bIns="0" anchor="t">
            <a:norm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en-US" altLang="ru-RU"/>
              <a:t>Comparison</a:t>
            </a:r>
            <a:endParaRPr lang="en-US" altLang="ru-RU"/>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6105" y="1447800"/>
            <a:ext cx="7743190" cy="777240"/>
          </a:xfrm>
        </p:spPr>
        <p:txBody>
          <a:bodyPr>
            <a:normAutofit/>
          </a:bodyPr>
          <a:lstStyle/>
          <a:p>
            <a:r>
              <a:rPr lang="en-US" altLang="ru-RU"/>
              <a:t>Conclusion</a:t>
            </a:r>
            <a:endParaRPr lang="en-US" altLang="ru-RU"/>
          </a:p>
        </p:txBody>
      </p:sp>
      <p:sp>
        <p:nvSpPr>
          <p:cNvPr id="6" name="Текст 5"/>
          <p:cNvSpPr>
            <a:spLocks noGrp="1"/>
          </p:cNvSpPr>
          <p:nvPr>
            <p:ph type="body" sz="quarter" idx="13"/>
          </p:nvPr>
        </p:nvSpPr>
        <p:spPr/>
        <p:txBody>
          <a:bodyPr/>
          <a:lstStyle/>
          <a:p>
            <a:r>
              <a:rPr lang="en-US" altLang="ru-RU"/>
              <a:t>Conclusion</a:t>
            </a:r>
            <a:endParaRPr lang="en-US" altLang="ru-RU"/>
          </a:p>
        </p:txBody>
      </p:sp>
      <p:sp>
        <p:nvSpPr>
          <p:cNvPr id="7" name="Текст 6"/>
          <p:cNvSpPr>
            <a:spLocks noGrp="1"/>
          </p:cNvSpPr>
          <p:nvPr>
            <p:ph type="body" sz="quarter" idx="14"/>
          </p:nvPr>
        </p:nvSpPr>
        <p:spPr/>
        <p:txBody>
          <a:bodyPr/>
          <a:lstStyle/>
          <a:p>
            <a:endParaRPr lang="ru-RU"/>
          </a:p>
        </p:txBody>
      </p:sp>
      <p:sp>
        <p:nvSpPr>
          <p:cNvPr id="8" name="Текст 7"/>
          <p:cNvSpPr>
            <a:spLocks noGrp="1"/>
          </p:cNvSpPr>
          <p:nvPr>
            <p:ph type="body" sz="quarter" idx="15"/>
          </p:nvPr>
        </p:nvSpPr>
        <p:spPr/>
        <p:txBody>
          <a:bodyPr/>
          <a:lstStyle/>
          <a:p>
            <a:endParaRPr lang="ru-RU"/>
          </a:p>
        </p:txBody>
      </p:sp>
      <p:sp>
        <p:nvSpPr>
          <p:cNvPr id="5" name="文本占位符 4"/>
          <p:cNvSpPr/>
          <p:nvPr>
            <p:ph type="body" sz="quarter" idx="16"/>
          </p:nvPr>
        </p:nvSpPr>
        <p:spPr>
          <a:xfrm>
            <a:off x="585897" y="5183249"/>
            <a:ext cx="3934345" cy="553998"/>
          </a:xfrm>
        </p:spPr>
        <p:txBody>
          <a:bodyPr/>
          <a:p>
            <a:endParaRPr lang="zh-CN" altLang="en-US"/>
          </a:p>
        </p:txBody>
      </p:sp>
      <p:sp>
        <p:nvSpPr>
          <p:cNvPr id="9" name="Текст 2"/>
          <p:cNvSpPr>
            <a:spLocks noGrp="1"/>
          </p:cNvSpPr>
          <p:nvPr/>
        </p:nvSpPr>
        <p:spPr>
          <a:xfrm>
            <a:off x="585470" y="2102485"/>
            <a:ext cx="3152140" cy="2577465"/>
          </a:xfrm>
          <a:prstGeom prst="rect">
            <a:avLst/>
          </a:prstGeom>
        </p:spPr>
        <p:txBody>
          <a:bodyPr lIns="0" tIns="0" rIns="0" bIns="0">
            <a:normAutofit lnSpcReduction="10000"/>
          </a:bodyPr>
          <a:lstStyle>
            <a:lvl1pPr marL="0" marR="0" indent="0" algn="l" defTabSz="914400" rtl="0" eaLnBrk="1" fontAlgn="auto" latinLnBrk="0" hangingPunct="1">
              <a:lnSpc>
                <a:spcPct val="100000"/>
              </a:lnSpc>
              <a:spcBef>
                <a:spcPts val="600"/>
              </a:spcBef>
              <a:spcAft>
                <a:spcPts val="0"/>
              </a:spcAft>
              <a:buClrTx/>
              <a:buSzTx/>
              <a:buFontTx/>
              <a:buNone/>
              <a:defRPr sz="1300" b="0" i="0" kern="1200">
                <a:solidFill>
                  <a:srgbClr val="0E2D69"/>
                </a:solidFill>
                <a:latin typeface="HSE Sans"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endParaRPr lang="en-US" altLang="ru-RU"/>
          </a:p>
          <a:p>
            <a:endParaRPr lang="en-US" altLang="ru-RU"/>
          </a:p>
        </p:txBody>
      </p:sp>
      <p:sp>
        <p:nvSpPr>
          <p:cNvPr id="11" name="Текст 2"/>
          <p:cNvSpPr>
            <a:spLocks noGrp="1"/>
          </p:cNvSpPr>
          <p:nvPr/>
        </p:nvSpPr>
        <p:spPr>
          <a:xfrm>
            <a:off x="586105" y="2379980"/>
            <a:ext cx="9829800" cy="2399030"/>
          </a:xfrm>
          <a:prstGeom prst="rect">
            <a:avLst/>
          </a:prstGeom>
        </p:spPr>
        <p:txBody>
          <a:bodyPr lIns="0" tIns="0" rIns="0">
            <a:normAutofit lnSpcReduction="10000"/>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9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9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9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9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ru-RU"/>
              <a:t>It is easy to see from the above that the rewritten code clearly outperforms the original algorithm in terms of running speed. However, since the core logic has not changed, there is hardly any difference in prediction accuracy.</a:t>
            </a:r>
            <a:endParaRPr lang="en-US" altLang="ru-RU"/>
          </a:p>
          <a:p>
            <a:r>
              <a:rPr lang="en-US" altLang="ru-RU"/>
              <a:t>In comparison with the existing mainstream algorithms, lazyfca does not have a clear advantage and is far below the mainstream algorithms in terms of recall.</a:t>
            </a:r>
            <a:endParaRPr lang="en-US" altLang="ru-RU"/>
          </a:p>
          <a:p>
            <a:r>
              <a:rPr lang="en-US" altLang="ru-RU"/>
              <a:t>Decision trees clearly outperform other algorithms in predicting the dataset used in this task, while the simplest KNN also performs similarly to decision trees</a:t>
            </a:r>
            <a:endParaRPr lang="en-US" altLang="ru-RU"/>
          </a:p>
          <a:p>
            <a:r>
              <a:rPr lang="en-US" altLang="ru-RU"/>
              <a:t>If we take into account that this dataset is inherently unbalanced and we do not consider accuracy, then the support vector machine and random forest perform best.</a:t>
            </a:r>
            <a:endParaRPr lang="en-US" altLang="ru-RU"/>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nvSpPr>
        <p:spPr>
          <a:xfrm>
            <a:off x="4462780" y="2743835"/>
            <a:ext cx="3266440" cy="917575"/>
          </a:xfrm>
          <a:prstGeom prst="rect">
            <a:avLst/>
          </a:prstGeom>
        </p:spPr>
        <p:txBody>
          <a:bodyPr lIns="0" tIns="0" rIns="0" bIns="0" anchor="t">
            <a:no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en-US" altLang="ru-RU" sz="4000"/>
              <a:t>Thank you!</a:t>
            </a:r>
            <a:endParaRPr lang="en-US" altLang="ru-RU"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a:sym typeface="+mn-ea"/>
              </a:rPr>
              <a:t>Background</a:t>
            </a:r>
            <a:endParaRPr lang="ru-RU"/>
          </a:p>
        </p:txBody>
      </p:sp>
      <p:sp>
        <p:nvSpPr>
          <p:cNvPr id="4" name="Текст 3"/>
          <p:cNvSpPr>
            <a:spLocks noGrp="1"/>
          </p:cNvSpPr>
          <p:nvPr>
            <p:ph type="body" sz="quarter" idx="12"/>
          </p:nvPr>
        </p:nvSpPr>
        <p:spPr/>
        <p:txBody>
          <a:bodyPr/>
          <a:lstStyle/>
          <a:p>
            <a:endParaRPr lang="ru-RU"/>
          </a:p>
          <a:p>
            <a:r>
              <a:rPr lang="ru-RU"/>
              <a:t>Titanic: An Olympic-class liner of the British White Star Line, construction began on 31 March 1909 at the Harland &amp; Wolff shipyard in Belfast Harbour, Ireland, was launched on 31 May 1911 and completed for sea trials on 2 April 1912.</a:t>
            </a:r>
            <a:endParaRPr lang="ru-RU"/>
          </a:p>
          <a:p>
            <a:r>
              <a:rPr lang="ru-RU"/>
              <a:t>First voyage: 10 April 1912</a:t>
            </a:r>
            <a:endParaRPr lang="ru-RU"/>
          </a:p>
          <a:p>
            <a:r>
              <a:rPr lang="ru-RU"/>
              <a:t>Route: From Southampton, England, via Cherbourg-Octeville, France, and Queenstown, Ireland, to New York, USA.</a:t>
            </a:r>
            <a:endParaRPr lang="ru-RU"/>
          </a:p>
          <a:p>
            <a:r>
              <a:rPr lang="ru-RU"/>
              <a:t>Shipwreck: 15 April 1912 (hit an iceberg at around 2340 hours on 14 April 1912)</a:t>
            </a:r>
            <a:endParaRPr lang="ru-RU"/>
          </a:p>
          <a:p>
            <a:r>
              <a:rPr lang="ru-RU"/>
              <a:t>Number of crew + passengers: 2224</a:t>
            </a:r>
            <a:endParaRPr lang="ru-RU"/>
          </a:p>
          <a:p>
            <a:r>
              <a:rPr lang="ru-RU"/>
              <a:t>Number of people killed: 1502 (67.5%)</a:t>
            </a:r>
            <a:endParaRPr lang="ru-RU"/>
          </a:p>
        </p:txBody>
      </p:sp>
      <p:sp>
        <p:nvSpPr>
          <p:cNvPr id="5" name="Текст 4"/>
          <p:cNvSpPr>
            <a:spLocks noGrp="1"/>
          </p:cNvSpPr>
          <p:nvPr>
            <p:ph type="body" sz="quarter" idx="13"/>
          </p:nvPr>
        </p:nvSpPr>
        <p:spPr/>
        <p:txBody>
          <a:bodyPr/>
          <a:lstStyle/>
          <a:p>
            <a:r>
              <a:rPr lang="en-US" altLang="ru-RU"/>
              <a:t>Overview</a:t>
            </a:r>
            <a:endParaRPr lang="en-US" altLang="ru-RU"/>
          </a:p>
        </p:txBody>
      </p:sp>
      <p:sp>
        <p:nvSpPr>
          <p:cNvPr id="6" name="Текст 5"/>
          <p:cNvSpPr>
            <a:spLocks noGrp="1"/>
          </p:cNvSpPr>
          <p:nvPr>
            <p:ph type="body" sz="quarter" idx="14"/>
          </p:nvPr>
        </p:nvSpPr>
        <p:spPr/>
        <p:txBody>
          <a:bodyPr/>
          <a:lstStyle/>
          <a:p>
            <a:endParaRPr lang="ru-RU"/>
          </a:p>
        </p:txBody>
      </p:sp>
      <p:sp>
        <p:nvSpPr>
          <p:cNvPr id="7" name="Текст 6"/>
          <p:cNvSpPr>
            <a:spLocks noGrp="1"/>
          </p:cNvSpPr>
          <p:nvPr>
            <p:ph type="body" sz="quarter" idx="15"/>
          </p:nvPr>
        </p:nvSpPr>
        <p:spPr/>
        <p:txBody>
          <a:bodyPr/>
          <a:lstStyle/>
          <a:p>
            <a:endParaRPr lang="ru-RU"/>
          </a:p>
        </p:txBody>
      </p:sp>
      <p:pic>
        <p:nvPicPr>
          <p:cNvPr id="8" name="图片 7" descr="截屏2022-12-13 上午5.01.15"/>
          <p:cNvPicPr>
            <a:picLocks noChangeAspect="1"/>
          </p:cNvPicPr>
          <p:nvPr/>
        </p:nvPicPr>
        <p:blipFill>
          <a:blip r:embed="rId1"/>
          <a:stretch>
            <a:fillRect/>
          </a:stretch>
        </p:blipFill>
        <p:spPr>
          <a:xfrm>
            <a:off x="6259830" y="1974215"/>
            <a:ext cx="5184775" cy="29102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p:cNvSpPr>
            <a:spLocks noGrp="1"/>
          </p:cNvSpPr>
          <p:nvPr>
            <p:ph type="title"/>
          </p:nvPr>
        </p:nvSpPr>
        <p:spPr/>
        <p:txBody>
          <a:bodyPr/>
          <a:lstStyle/>
          <a:p>
            <a:r>
              <a:rPr lang="en-US" altLang="ru-RU"/>
              <a:t>Dataset overview</a:t>
            </a:r>
            <a:endParaRPr lang="en-US" altLang="ru-RU"/>
          </a:p>
        </p:txBody>
      </p:sp>
      <p:sp>
        <p:nvSpPr>
          <p:cNvPr id="16" name="Текст 15"/>
          <p:cNvSpPr>
            <a:spLocks noGrp="1"/>
          </p:cNvSpPr>
          <p:nvPr>
            <p:ph type="body" sz="quarter" idx="12"/>
          </p:nvPr>
        </p:nvSpPr>
        <p:spPr>
          <a:xfrm>
            <a:off x="586105" y="1977390"/>
            <a:ext cx="3347720" cy="4213225"/>
          </a:xfrm>
        </p:spPr>
        <p:txBody>
          <a:bodyPr>
            <a:normAutofit/>
          </a:bodyPr>
          <a:lstStyle/>
          <a:p>
            <a:r>
              <a:rPr lang="en-US" altLang="ru-RU"/>
              <a:t>Passenger ID</a:t>
            </a:r>
            <a:endParaRPr lang="en-US" altLang="ru-RU"/>
          </a:p>
          <a:p>
            <a:r>
              <a:rPr lang="en-US" altLang="ru-RU"/>
              <a:t>Survived: </a:t>
            </a:r>
            <a:endParaRPr lang="en-US" altLang="ru-RU"/>
          </a:p>
          <a:p>
            <a:r>
              <a:rPr lang="en-US" altLang="ru-RU"/>
              <a:t>Survived(1)-38% Dead(2)-62%</a:t>
            </a:r>
            <a:endParaRPr lang="en-US" altLang="ru-RU"/>
          </a:p>
          <a:p>
            <a:r>
              <a:rPr lang="en-US" altLang="ru-RU"/>
              <a:t>Pclass: </a:t>
            </a:r>
            <a:endParaRPr lang="en-US" altLang="ru-RU"/>
          </a:p>
          <a:p>
            <a:r>
              <a:rPr lang="en-US" altLang="ru-RU"/>
              <a:t>1=advanced, 2=intermediate, 3=low</a:t>
            </a:r>
            <a:endParaRPr lang="en-US" altLang="ru-RU"/>
          </a:p>
          <a:p>
            <a:r>
              <a:rPr lang="en-US" altLang="ru-RU"/>
              <a:t>Name</a:t>
            </a:r>
            <a:endParaRPr lang="en-US" altLang="ru-RU"/>
          </a:p>
          <a:p>
            <a:r>
              <a:rPr lang="en-US" altLang="ru-RU"/>
              <a:t>Sex</a:t>
            </a:r>
            <a:endParaRPr lang="en-US" altLang="ru-RU"/>
          </a:p>
          <a:p>
            <a:r>
              <a:rPr lang="en-US" altLang="ru-RU"/>
              <a:t>Age:missing 20% data</a:t>
            </a:r>
            <a:endParaRPr lang="en-US" altLang="ru-RU"/>
          </a:p>
          <a:p>
            <a:r>
              <a:rPr lang="en-US" altLang="ru-RU"/>
              <a:t>Sibsp</a:t>
            </a:r>
            <a:endParaRPr lang="en-US" altLang="ru-RU"/>
          </a:p>
          <a:p>
            <a:r>
              <a:rPr lang="en-US" altLang="ru-RU"/>
              <a:t>Ticket number</a:t>
            </a:r>
            <a:endParaRPr lang="en-US" altLang="ru-RU"/>
          </a:p>
          <a:p>
            <a:r>
              <a:rPr lang="en-US" altLang="ru-RU"/>
              <a:t>Fare</a:t>
            </a:r>
            <a:endParaRPr lang="en-US" altLang="ru-RU"/>
          </a:p>
          <a:p>
            <a:r>
              <a:rPr lang="en-US" altLang="ru-RU"/>
              <a:t>Cabin number</a:t>
            </a:r>
            <a:endParaRPr lang="en-US" altLang="ru-RU"/>
          </a:p>
          <a:p>
            <a:r>
              <a:rPr lang="en-US" altLang="ru-RU"/>
              <a:t>Embarked Port of embarkation</a:t>
            </a:r>
            <a:endParaRPr lang="en-US" altLang="ru-RU"/>
          </a:p>
        </p:txBody>
      </p:sp>
      <p:sp>
        <p:nvSpPr>
          <p:cNvPr id="17" name="Текст 16"/>
          <p:cNvSpPr>
            <a:spLocks noGrp="1"/>
          </p:cNvSpPr>
          <p:nvPr>
            <p:ph type="body" sz="quarter" idx="13"/>
          </p:nvPr>
        </p:nvSpPr>
        <p:spPr/>
        <p:txBody>
          <a:bodyPr/>
          <a:lstStyle/>
          <a:p>
            <a:r>
              <a:rPr lang="en-US" altLang="ru-RU"/>
              <a:t>Overview</a:t>
            </a:r>
            <a:endParaRPr lang="en-US" altLang="ru-RU"/>
          </a:p>
        </p:txBody>
      </p:sp>
      <p:sp>
        <p:nvSpPr>
          <p:cNvPr id="18" name="Текст 17"/>
          <p:cNvSpPr>
            <a:spLocks noGrp="1"/>
          </p:cNvSpPr>
          <p:nvPr>
            <p:ph type="body" sz="quarter" idx="14"/>
          </p:nvPr>
        </p:nvSpPr>
        <p:spPr/>
        <p:txBody>
          <a:bodyPr/>
          <a:lstStyle/>
          <a:p>
            <a:endParaRPr lang="ru-RU"/>
          </a:p>
        </p:txBody>
      </p:sp>
      <p:sp>
        <p:nvSpPr>
          <p:cNvPr id="19" name="Текст 18"/>
          <p:cNvSpPr>
            <a:spLocks noGrp="1"/>
          </p:cNvSpPr>
          <p:nvPr>
            <p:ph type="body" sz="quarter" idx="15"/>
          </p:nvPr>
        </p:nvSpPr>
        <p:spPr/>
        <p:txBody>
          <a:bodyPr/>
          <a:lstStyle/>
          <a:p>
            <a:endParaRPr lang="ru-RU"/>
          </a:p>
        </p:txBody>
      </p:sp>
      <p:pic>
        <p:nvPicPr>
          <p:cNvPr id="2" name="图片 1" descr="截屏2022-12-15 上午12.20.41"/>
          <p:cNvPicPr>
            <a:picLocks noChangeAspect="1"/>
          </p:cNvPicPr>
          <p:nvPr/>
        </p:nvPicPr>
        <p:blipFill>
          <a:blip r:embed="rId1"/>
          <a:stretch>
            <a:fillRect/>
          </a:stretch>
        </p:blipFill>
        <p:spPr>
          <a:xfrm>
            <a:off x="3302635" y="1502410"/>
            <a:ext cx="8618855" cy="1687195"/>
          </a:xfrm>
          <a:prstGeom prst="rect">
            <a:avLst/>
          </a:prstGeom>
        </p:spPr>
      </p:pic>
      <p:pic>
        <p:nvPicPr>
          <p:cNvPr id="3" name="图片 2" descr="截屏2022-12-15 上午12.22.27"/>
          <p:cNvPicPr>
            <a:picLocks noChangeAspect="1"/>
          </p:cNvPicPr>
          <p:nvPr/>
        </p:nvPicPr>
        <p:blipFill>
          <a:blip r:embed="rId2"/>
          <a:stretch>
            <a:fillRect/>
          </a:stretch>
        </p:blipFill>
        <p:spPr>
          <a:xfrm>
            <a:off x="3302635" y="3529965"/>
            <a:ext cx="8618220" cy="25857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8"/>
          </p:nvPr>
        </p:nvSpPr>
        <p:spPr>
          <a:xfrm>
            <a:off x="585470" y="2102485"/>
            <a:ext cx="6823710" cy="2577465"/>
          </a:xfrm>
        </p:spPr>
        <p:txBody>
          <a:bodyPr>
            <a:normAutofit lnSpcReduction="10000"/>
          </a:bodyPr>
          <a:lstStyle/>
          <a:p>
            <a:r>
              <a:rPr lang="en-US" altLang="ru-RU"/>
              <a:t>Name -&gt; Title</a:t>
            </a:r>
            <a:endParaRPr lang="en-US" altLang="ru-RU"/>
          </a:p>
          <a:p>
            <a:r>
              <a:rPr lang="en-US" altLang="ru-RU"/>
              <a:t>Cabin-&gt; Has or no</a:t>
            </a:r>
            <a:endParaRPr lang="en-US" altLang="ru-RU"/>
          </a:p>
          <a:p>
            <a:r>
              <a:rPr lang="en-US" altLang="ru-RU"/>
              <a:t>Ticket -&gt; removal</a:t>
            </a:r>
            <a:endParaRPr lang="en-US" altLang="ru-RU"/>
          </a:p>
          <a:p>
            <a:endParaRPr lang="en-US" altLang="ru-RU"/>
          </a:p>
          <a:p>
            <a:endParaRPr lang="en-US" altLang="ru-RU"/>
          </a:p>
        </p:txBody>
      </p:sp>
      <p:sp>
        <p:nvSpPr>
          <p:cNvPr id="6" name="Текст 5"/>
          <p:cNvSpPr>
            <a:spLocks noGrp="1"/>
          </p:cNvSpPr>
          <p:nvPr>
            <p:ph type="body" sz="quarter" idx="13"/>
          </p:nvPr>
        </p:nvSpPr>
        <p:spPr/>
        <p:txBody>
          <a:bodyPr/>
          <a:lstStyle/>
          <a:p>
            <a:r>
              <a:rPr lang="en-US" altLang="ru-RU">
                <a:sym typeface="+mn-ea"/>
              </a:rPr>
              <a:t>Feature Extraction</a:t>
            </a:r>
            <a:endParaRPr lang="en-US" altLang="ru-RU"/>
          </a:p>
          <a:p>
            <a:endParaRPr lang="ru-RU"/>
          </a:p>
        </p:txBody>
      </p:sp>
      <p:sp>
        <p:nvSpPr>
          <p:cNvPr id="7" name="Текст 6"/>
          <p:cNvSpPr>
            <a:spLocks noGrp="1"/>
          </p:cNvSpPr>
          <p:nvPr>
            <p:ph type="body" sz="quarter" idx="14"/>
          </p:nvPr>
        </p:nvSpPr>
        <p:spPr/>
        <p:txBody>
          <a:bodyPr/>
          <a:lstStyle/>
          <a:p>
            <a:endParaRPr lang="ru-RU"/>
          </a:p>
        </p:txBody>
      </p:sp>
      <p:sp>
        <p:nvSpPr>
          <p:cNvPr id="8" name="Текст 7"/>
          <p:cNvSpPr>
            <a:spLocks noGrp="1"/>
          </p:cNvSpPr>
          <p:nvPr>
            <p:ph type="body" sz="quarter" idx="15"/>
          </p:nvPr>
        </p:nvSpPr>
        <p:spPr/>
        <p:txBody>
          <a:bodyPr/>
          <a:lstStyle/>
          <a:p>
            <a:endParaRPr lang="ru-RU"/>
          </a:p>
        </p:txBody>
      </p:sp>
      <p:pic>
        <p:nvPicPr>
          <p:cNvPr id="5" name="图片 4" descr="截屏2022-12-13 上午5.18.50"/>
          <p:cNvPicPr>
            <a:picLocks noChangeAspect="1"/>
          </p:cNvPicPr>
          <p:nvPr/>
        </p:nvPicPr>
        <p:blipFill>
          <a:blip r:embed="rId1"/>
          <a:stretch>
            <a:fillRect/>
          </a:stretch>
        </p:blipFill>
        <p:spPr>
          <a:xfrm>
            <a:off x="3308350" y="1240790"/>
            <a:ext cx="1901825" cy="5273675"/>
          </a:xfrm>
          <a:prstGeom prst="rect">
            <a:avLst/>
          </a:prstGeom>
        </p:spPr>
      </p:pic>
      <p:pic>
        <p:nvPicPr>
          <p:cNvPr id="9" name="图片 8" descr="截屏2022-12-13 上午5.19.08"/>
          <p:cNvPicPr>
            <a:picLocks noChangeAspect="1"/>
          </p:cNvPicPr>
          <p:nvPr/>
        </p:nvPicPr>
        <p:blipFill>
          <a:blip r:embed="rId2"/>
          <a:stretch>
            <a:fillRect/>
          </a:stretch>
        </p:blipFill>
        <p:spPr>
          <a:xfrm>
            <a:off x="6094730" y="1240790"/>
            <a:ext cx="2400300" cy="2628900"/>
          </a:xfrm>
          <a:prstGeom prst="rect">
            <a:avLst/>
          </a:prstGeom>
        </p:spPr>
      </p:pic>
      <p:pic>
        <p:nvPicPr>
          <p:cNvPr id="11" name="图片 10" descr="截屏2022-12-15 上午12.57.50"/>
          <p:cNvPicPr>
            <a:picLocks noChangeAspect="1"/>
          </p:cNvPicPr>
          <p:nvPr/>
        </p:nvPicPr>
        <p:blipFill>
          <a:blip r:embed="rId3"/>
          <a:srcRect r="4674"/>
          <a:stretch>
            <a:fillRect/>
          </a:stretch>
        </p:blipFill>
        <p:spPr>
          <a:xfrm>
            <a:off x="9112250" y="1240790"/>
            <a:ext cx="725170" cy="31940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8"/>
          </p:nvPr>
        </p:nvSpPr>
        <p:spPr/>
        <p:txBody>
          <a:bodyPr/>
          <a:lstStyle/>
          <a:p>
            <a:endParaRPr lang="ru-RU"/>
          </a:p>
        </p:txBody>
      </p:sp>
      <p:sp>
        <p:nvSpPr>
          <p:cNvPr id="5" name="Текст 4"/>
          <p:cNvSpPr>
            <a:spLocks noGrp="1"/>
          </p:cNvSpPr>
          <p:nvPr>
            <p:ph type="body" sz="quarter" idx="13"/>
          </p:nvPr>
        </p:nvSpPr>
        <p:spPr/>
        <p:txBody>
          <a:bodyPr/>
          <a:lstStyle/>
          <a:p>
            <a:r>
              <a:rPr lang="en-US" altLang="ru-RU">
                <a:sym typeface="+mn-ea"/>
              </a:rPr>
              <a:t>Feature Extraction</a:t>
            </a:r>
            <a:endParaRPr lang="en-US" altLang="ru-RU"/>
          </a:p>
          <a:p>
            <a:endParaRPr lang="ru-RU"/>
          </a:p>
        </p:txBody>
      </p:sp>
      <p:sp>
        <p:nvSpPr>
          <p:cNvPr id="6" name="Текст 5"/>
          <p:cNvSpPr>
            <a:spLocks noGrp="1"/>
          </p:cNvSpPr>
          <p:nvPr>
            <p:ph type="body" sz="quarter" idx="14"/>
          </p:nvPr>
        </p:nvSpPr>
        <p:spPr/>
        <p:txBody>
          <a:bodyPr/>
          <a:lstStyle/>
          <a:p>
            <a:endParaRPr lang="ru-RU"/>
          </a:p>
        </p:txBody>
      </p:sp>
      <p:sp>
        <p:nvSpPr>
          <p:cNvPr id="7" name="Текст 6"/>
          <p:cNvSpPr>
            <a:spLocks noGrp="1"/>
          </p:cNvSpPr>
          <p:nvPr>
            <p:ph type="body" sz="quarter" idx="15"/>
          </p:nvPr>
        </p:nvSpPr>
        <p:spPr/>
        <p:txBody>
          <a:bodyPr/>
          <a:lstStyle/>
          <a:p>
            <a:endParaRPr lang="ru-RU"/>
          </a:p>
        </p:txBody>
      </p:sp>
      <p:pic>
        <p:nvPicPr>
          <p:cNvPr id="4" name="图片 3" descr="截屏2022-12-13 上午5.11.20"/>
          <p:cNvPicPr>
            <a:picLocks noChangeAspect="1"/>
          </p:cNvPicPr>
          <p:nvPr/>
        </p:nvPicPr>
        <p:blipFill>
          <a:blip r:embed="rId1"/>
          <a:srcRect l="-870" t="3333" r="870" b="-1667"/>
          <a:stretch>
            <a:fillRect/>
          </a:stretch>
        </p:blipFill>
        <p:spPr>
          <a:xfrm>
            <a:off x="768350" y="2338705"/>
            <a:ext cx="2044700" cy="1573530"/>
          </a:xfrm>
          <a:prstGeom prst="rect">
            <a:avLst/>
          </a:prstGeom>
        </p:spPr>
      </p:pic>
      <p:pic>
        <p:nvPicPr>
          <p:cNvPr id="9" name="图片 8" descr="截屏2022-12-13 上午5.11.31"/>
          <p:cNvPicPr>
            <a:picLocks noChangeAspect="1"/>
          </p:cNvPicPr>
          <p:nvPr/>
        </p:nvPicPr>
        <p:blipFill>
          <a:blip r:embed="rId2"/>
          <a:stretch>
            <a:fillRect/>
          </a:stretch>
        </p:blipFill>
        <p:spPr>
          <a:xfrm>
            <a:off x="768350" y="4122420"/>
            <a:ext cx="2032000" cy="1193800"/>
          </a:xfrm>
          <a:prstGeom prst="rect">
            <a:avLst/>
          </a:prstGeom>
        </p:spPr>
      </p:pic>
      <p:pic>
        <p:nvPicPr>
          <p:cNvPr id="10" name="图片 9" descr="截屏2022-12-13 上午5.11.56"/>
          <p:cNvPicPr>
            <a:picLocks noChangeAspect="1"/>
          </p:cNvPicPr>
          <p:nvPr/>
        </p:nvPicPr>
        <p:blipFill>
          <a:blip r:embed="rId3"/>
          <a:srcRect t="2592"/>
          <a:stretch>
            <a:fillRect/>
          </a:stretch>
        </p:blipFill>
        <p:spPr>
          <a:xfrm>
            <a:off x="3652520" y="2338705"/>
            <a:ext cx="2032000" cy="3030855"/>
          </a:xfrm>
          <a:prstGeom prst="rect">
            <a:avLst/>
          </a:prstGeom>
        </p:spPr>
      </p:pic>
      <p:pic>
        <p:nvPicPr>
          <p:cNvPr id="11" name="图片 10" descr="截屏2022-12-13 上午5.12.11"/>
          <p:cNvPicPr>
            <a:picLocks noChangeAspect="1"/>
          </p:cNvPicPr>
          <p:nvPr/>
        </p:nvPicPr>
        <p:blipFill>
          <a:blip r:embed="rId4"/>
          <a:srcRect t="2287" b="1134"/>
          <a:stretch>
            <a:fillRect/>
          </a:stretch>
        </p:blipFill>
        <p:spPr>
          <a:xfrm>
            <a:off x="6666865" y="2338705"/>
            <a:ext cx="2006600" cy="2977515"/>
          </a:xfrm>
          <a:prstGeom prst="rect">
            <a:avLst/>
          </a:prstGeom>
        </p:spPr>
      </p:pic>
      <p:sp>
        <p:nvSpPr>
          <p:cNvPr id="12" name="Заголовок 1"/>
          <p:cNvSpPr>
            <a:spLocks noGrp="1"/>
          </p:cNvSpPr>
          <p:nvPr/>
        </p:nvSpPr>
        <p:spPr>
          <a:xfrm>
            <a:off x="586105" y="1414145"/>
            <a:ext cx="7743190" cy="777240"/>
          </a:xfrm>
          <a:prstGeom prst="rect">
            <a:avLst/>
          </a:prstGeom>
        </p:spPr>
        <p:txBody>
          <a:bodyPr lIns="0" tIns="0" rIns="0" bIns="0" anchor="t">
            <a:normAutofit fontScale="90000"/>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ru-RU">
                <a:sym typeface="+mn-ea"/>
              </a:rPr>
              <a:t>Correlation of several enumerated features with Survived </a:t>
            </a:r>
            <a:br>
              <a:rPr lang="ru-RU"/>
            </a:br>
            <a:r>
              <a:rPr lang="en-US" altLang="ru-RU">
                <a:sym typeface="+mn-ea"/>
              </a:rPr>
              <a:t>A</a:t>
            </a:r>
            <a:r>
              <a:rPr lang="ru-RU">
                <a:sym typeface="+mn-ea"/>
              </a:rPr>
              <a:t>ggregation for mean value</a:t>
            </a:r>
            <a:endParaRPr lang="ru-RU"/>
          </a:p>
        </p:txBody>
      </p:sp>
      <p:pic>
        <p:nvPicPr>
          <p:cNvPr id="14" name="图片 13" descr="截屏2022-12-15 上午12.33.58"/>
          <p:cNvPicPr>
            <a:picLocks noChangeAspect="1"/>
          </p:cNvPicPr>
          <p:nvPr/>
        </p:nvPicPr>
        <p:blipFill>
          <a:blip r:embed="rId5"/>
          <a:stretch>
            <a:fillRect/>
          </a:stretch>
        </p:blipFill>
        <p:spPr>
          <a:xfrm>
            <a:off x="9086850" y="2338705"/>
            <a:ext cx="2095500" cy="1320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6105" y="1447800"/>
            <a:ext cx="7743190" cy="777240"/>
          </a:xfrm>
        </p:spPr>
        <p:txBody>
          <a:bodyPr>
            <a:normAutofit fontScale="90000"/>
          </a:bodyPr>
          <a:lstStyle/>
          <a:p>
            <a:r>
              <a:rPr lang="ru-RU">
                <a:sym typeface="+mn-ea"/>
              </a:rPr>
              <a:t>Correlation of several enumerated features with Survived </a:t>
            </a:r>
            <a:br>
              <a:rPr lang="ru-RU"/>
            </a:br>
            <a:r>
              <a:rPr lang="ru-RU"/>
              <a:t>View through histogram</a:t>
            </a:r>
            <a:endParaRPr lang="ru-RU"/>
          </a:p>
        </p:txBody>
      </p:sp>
      <p:sp>
        <p:nvSpPr>
          <p:cNvPr id="4" name="Текст 3"/>
          <p:cNvSpPr>
            <a:spLocks noGrp="1"/>
          </p:cNvSpPr>
          <p:nvPr>
            <p:ph type="body" sz="quarter" idx="16"/>
          </p:nvPr>
        </p:nvSpPr>
        <p:spPr>
          <a:xfrm>
            <a:off x="586105" y="5183505"/>
            <a:ext cx="8188960" cy="553720"/>
          </a:xfrm>
        </p:spPr>
        <p:txBody>
          <a:bodyPr/>
          <a:lstStyle/>
          <a:p>
            <a:r>
              <a:rPr lang="ru-RU">
                <a:sym typeface="+mn-ea"/>
              </a:rPr>
              <a:t>Histograms are used for long span characteristics such as age to see the distribution of survivors and non-survivors separately</a:t>
            </a:r>
            <a:endParaRPr lang="ru-RU"/>
          </a:p>
          <a:p>
            <a:endParaRPr lang="ru-RU"/>
          </a:p>
        </p:txBody>
      </p:sp>
      <p:sp>
        <p:nvSpPr>
          <p:cNvPr id="6" name="Текст 5"/>
          <p:cNvSpPr>
            <a:spLocks noGrp="1"/>
          </p:cNvSpPr>
          <p:nvPr>
            <p:ph type="body" sz="quarter" idx="13"/>
          </p:nvPr>
        </p:nvSpPr>
        <p:spPr/>
        <p:txBody>
          <a:bodyPr/>
          <a:lstStyle/>
          <a:p>
            <a:r>
              <a:rPr lang="en-US" altLang="ru-RU"/>
              <a:t>Feature Extraction</a:t>
            </a:r>
            <a:endParaRPr lang="en-US" altLang="ru-RU"/>
          </a:p>
        </p:txBody>
      </p:sp>
      <p:sp>
        <p:nvSpPr>
          <p:cNvPr id="7" name="Текст 6"/>
          <p:cNvSpPr>
            <a:spLocks noGrp="1"/>
          </p:cNvSpPr>
          <p:nvPr>
            <p:ph type="body" sz="quarter" idx="14"/>
          </p:nvPr>
        </p:nvSpPr>
        <p:spPr/>
        <p:txBody>
          <a:bodyPr/>
          <a:lstStyle/>
          <a:p>
            <a:endParaRPr lang="ru-RU"/>
          </a:p>
        </p:txBody>
      </p:sp>
      <p:sp>
        <p:nvSpPr>
          <p:cNvPr id="8" name="Текст 7"/>
          <p:cNvSpPr>
            <a:spLocks noGrp="1"/>
          </p:cNvSpPr>
          <p:nvPr>
            <p:ph type="body" sz="quarter" idx="15"/>
          </p:nvPr>
        </p:nvSpPr>
        <p:spPr/>
        <p:txBody>
          <a:bodyPr/>
          <a:lstStyle/>
          <a:p>
            <a:endParaRPr lang="ru-RU"/>
          </a:p>
        </p:txBody>
      </p:sp>
      <p:pic>
        <p:nvPicPr>
          <p:cNvPr id="12" name="图片 11" descr="截屏2022-12-13 上午5.12.28"/>
          <p:cNvPicPr>
            <a:picLocks noChangeAspect="1"/>
          </p:cNvPicPr>
          <p:nvPr/>
        </p:nvPicPr>
        <p:blipFill>
          <a:blip r:embed="rId1"/>
          <a:stretch>
            <a:fillRect/>
          </a:stretch>
        </p:blipFill>
        <p:spPr>
          <a:xfrm>
            <a:off x="586105" y="2186940"/>
            <a:ext cx="5664200" cy="2794000"/>
          </a:xfrm>
          <a:prstGeom prst="rect">
            <a:avLst/>
          </a:prstGeom>
        </p:spPr>
      </p:pic>
      <p:pic>
        <p:nvPicPr>
          <p:cNvPr id="10" name="图片 9" descr="截屏2022-12-13 上午5.13.12"/>
          <p:cNvPicPr>
            <a:picLocks noChangeAspect="1"/>
          </p:cNvPicPr>
          <p:nvPr/>
        </p:nvPicPr>
        <p:blipFill>
          <a:blip r:embed="rId2"/>
          <a:stretch>
            <a:fillRect/>
          </a:stretch>
        </p:blipFill>
        <p:spPr>
          <a:xfrm>
            <a:off x="6104255" y="2186940"/>
            <a:ext cx="5549900" cy="2794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8"/>
          </p:nvPr>
        </p:nvSpPr>
        <p:spPr>
          <a:xfrm>
            <a:off x="585470" y="2102485"/>
            <a:ext cx="2719705" cy="2577465"/>
          </a:xfrm>
        </p:spPr>
        <p:txBody>
          <a:bodyPr>
            <a:normAutofit lnSpcReduction="10000"/>
          </a:bodyPr>
          <a:lstStyle/>
          <a:p>
            <a:r>
              <a:rPr lang="en-US" altLang="ru-RU"/>
              <a:t>Age -&gt; Fix missing values</a:t>
            </a:r>
            <a:endParaRPr lang="en-US" altLang="ru-RU"/>
          </a:p>
          <a:p>
            <a:r>
              <a:rPr lang="en-US" altLang="ru-RU"/>
              <a:t>Predictive supplementation for null values in the Age field</a:t>
            </a:r>
            <a:endParaRPr lang="en-US" altLang="ru-RU"/>
          </a:p>
          <a:p>
            <a:r>
              <a:rPr lang="en-US" altLang="ru-RU"/>
              <a:t>Take the median age of the same Pclass and Title for supplementation (Here for Pclass and Sex)</a:t>
            </a:r>
            <a:endParaRPr lang="en-US" altLang="ru-RU"/>
          </a:p>
          <a:p>
            <a:endParaRPr lang="en-US" altLang="ru-RU"/>
          </a:p>
          <a:p>
            <a:endParaRPr lang="en-US" altLang="ru-RU"/>
          </a:p>
        </p:txBody>
      </p:sp>
      <p:sp>
        <p:nvSpPr>
          <p:cNvPr id="6" name="Текст 5"/>
          <p:cNvSpPr>
            <a:spLocks noGrp="1"/>
          </p:cNvSpPr>
          <p:nvPr>
            <p:ph type="body" sz="quarter" idx="13"/>
          </p:nvPr>
        </p:nvSpPr>
        <p:spPr/>
        <p:txBody>
          <a:bodyPr/>
          <a:lstStyle/>
          <a:p>
            <a:r>
              <a:rPr lang="en-US" altLang="ru-RU">
                <a:sym typeface="+mn-ea"/>
              </a:rPr>
              <a:t>Feature Extraction</a:t>
            </a:r>
            <a:endParaRPr lang="en-US" altLang="ru-RU"/>
          </a:p>
          <a:p>
            <a:endParaRPr lang="ru-RU"/>
          </a:p>
        </p:txBody>
      </p:sp>
      <p:sp>
        <p:nvSpPr>
          <p:cNvPr id="7" name="Текст 6"/>
          <p:cNvSpPr>
            <a:spLocks noGrp="1"/>
          </p:cNvSpPr>
          <p:nvPr>
            <p:ph type="body" sz="quarter" idx="14"/>
          </p:nvPr>
        </p:nvSpPr>
        <p:spPr/>
        <p:txBody>
          <a:bodyPr/>
          <a:lstStyle/>
          <a:p>
            <a:endParaRPr lang="ru-RU"/>
          </a:p>
        </p:txBody>
      </p:sp>
      <p:sp>
        <p:nvSpPr>
          <p:cNvPr id="8" name="Текст 7"/>
          <p:cNvSpPr>
            <a:spLocks noGrp="1"/>
          </p:cNvSpPr>
          <p:nvPr>
            <p:ph type="body" sz="quarter" idx="15"/>
          </p:nvPr>
        </p:nvSpPr>
        <p:spPr/>
        <p:txBody>
          <a:bodyPr/>
          <a:lstStyle/>
          <a:p>
            <a:endParaRPr lang="ru-RU"/>
          </a:p>
        </p:txBody>
      </p:sp>
      <p:pic>
        <p:nvPicPr>
          <p:cNvPr id="2" name="图片 1" descr="截屏2022-12-15 上午12.44.23"/>
          <p:cNvPicPr>
            <a:picLocks noChangeAspect="1"/>
          </p:cNvPicPr>
          <p:nvPr/>
        </p:nvPicPr>
        <p:blipFill>
          <a:blip r:embed="rId1"/>
          <a:stretch>
            <a:fillRect/>
          </a:stretch>
        </p:blipFill>
        <p:spPr>
          <a:xfrm>
            <a:off x="3275330" y="1082675"/>
            <a:ext cx="4256405" cy="2969260"/>
          </a:xfrm>
          <a:prstGeom prst="rect">
            <a:avLst/>
          </a:prstGeom>
        </p:spPr>
      </p:pic>
      <p:pic>
        <p:nvPicPr>
          <p:cNvPr id="4" name="图片 3" descr="截屏2022-12-15 上午12.44.56"/>
          <p:cNvPicPr>
            <a:picLocks noChangeAspect="1"/>
          </p:cNvPicPr>
          <p:nvPr/>
        </p:nvPicPr>
        <p:blipFill>
          <a:blip r:embed="rId2"/>
          <a:srcRect t="1678"/>
          <a:stretch>
            <a:fillRect/>
          </a:stretch>
        </p:blipFill>
        <p:spPr>
          <a:xfrm>
            <a:off x="3305175" y="4051935"/>
            <a:ext cx="4196080" cy="2717800"/>
          </a:xfrm>
          <a:prstGeom prst="rect">
            <a:avLst/>
          </a:prstGeom>
        </p:spPr>
      </p:pic>
      <p:pic>
        <p:nvPicPr>
          <p:cNvPr id="10" name="图片 9" descr="截屏2022-12-15 上午12.46.42"/>
          <p:cNvPicPr>
            <a:picLocks noChangeAspect="1"/>
          </p:cNvPicPr>
          <p:nvPr/>
        </p:nvPicPr>
        <p:blipFill>
          <a:blip r:embed="rId3"/>
          <a:stretch>
            <a:fillRect/>
          </a:stretch>
        </p:blipFill>
        <p:spPr>
          <a:xfrm>
            <a:off x="7599680" y="1149985"/>
            <a:ext cx="4097655" cy="29019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8"/>
          </p:nvPr>
        </p:nvSpPr>
        <p:spPr>
          <a:xfrm>
            <a:off x="585470" y="2139950"/>
            <a:ext cx="7101205" cy="744220"/>
          </a:xfrm>
        </p:spPr>
        <p:txBody>
          <a:bodyPr>
            <a:normAutofit lnSpcReduction="10000"/>
          </a:bodyPr>
          <a:lstStyle/>
          <a:p>
            <a:r>
              <a:rPr lang="en-US" altLang="ru-RU"/>
              <a:t>Create FareBand interval features</a:t>
            </a:r>
            <a:endParaRPr lang="en-US" altLang="ru-RU"/>
          </a:p>
          <a:p>
            <a:r>
              <a:rPr lang="en-US" altLang="ru-RU"/>
              <a:t>Convert Fare features to ordinal values based on FareBand</a:t>
            </a:r>
            <a:endParaRPr lang="en-US" altLang="ru-RU"/>
          </a:p>
        </p:txBody>
      </p:sp>
      <p:sp>
        <p:nvSpPr>
          <p:cNvPr id="6" name="Текст 5"/>
          <p:cNvSpPr>
            <a:spLocks noGrp="1"/>
          </p:cNvSpPr>
          <p:nvPr>
            <p:ph type="body" sz="quarter" idx="13"/>
          </p:nvPr>
        </p:nvSpPr>
        <p:spPr/>
        <p:txBody>
          <a:bodyPr/>
          <a:lstStyle/>
          <a:p>
            <a:r>
              <a:rPr lang="en-US" altLang="ru-RU">
                <a:sym typeface="+mn-ea"/>
              </a:rPr>
              <a:t>Feature Extraction</a:t>
            </a:r>
            <a:endParaRPr lang="en-US" altLang="ru-RU"/>
          </a:p>
          <a:p>
            <a:endParaRPr lang="ru-RU"/>
          </a:p>
        </p:txBody>
      </p:sp>
      <p:sp>
        <p:nvSpPr>
          <p:cNvPr id="7" name="Текст 6"/>
          <p:cNvSpPr>
            <a:spLocks noGrp="1"/>
          </p:cNvSpPr>
          <p:nvPr>
            <p:ph type="body" sz="quarter" idx="14"/>
          </p:nvPr>
        </p:nvSpPr>
        <p:spPr/>
        <p:txBody>
          <a:bodyPr/>
          <a:lstStyle/>
          <a:p>
            <a:endParaRPr lang="ru-RU"/>
          </a:p>
        </p:txBody>
      </p:sp>
      <p:sp>
        <p:nvSpPr>
          <p:cNvPr id="8" name="Текст 7"/>
          <p:cNvSpPr>
            <a:spLocks noGrp="1"/>
          </p:cNvSpPr>
          <p:nvPr>
            <p:ph type="body" sz="quarter" idx="15"/>
          </p:nvPr>
        </p:nvSpPr>
        <p:spPr/>
        <p:txBody>
          <a:bodyPr/>
          <a:lstStyle/>
          <a:p>
            <a:endParaRPr lang="ru-RU"/>
          </a:p>
        </p:txBody>
      </p:sp>
      <p:pic>
        <p:nvPicPr>
          <p:cNvPr id="5" name="图片 4" descr="截屏2022-12-15 上午12.59.50"/>
          <p:cNvPicPr>
            <a:picLocks noChangeAspect="1"/>
          </p:cNvPicPr>
          <p:nvPr/>
        </p:nvPicPr>
        <p:blipFill>
          <a:blip r:embed="rId1"/>
          <a:stretch>
            <a:fillRect/>
          </a:stretch>
        </p:blipFill>
        <p:spPr>
          <a:xfrm>
            <a:off x="585470" y="3175000"/>
            <a:ext cx="2489200" cy="1689100"/>
          </a:xfrm>
          <a:prstGeom prst="rect">
            <a:avLst/>
          </a:prstGeom>
        </p:spPr>
      </p:pic>
      <p:pic>
        <p:nvPicPr>
          <p:cNvPr id="9" name="图片 8" descr="截屏2022-12-15 上午1.01.11"/>
          <p:cNvPicPr>
            <a:picLocks noChangeAspect="1"/>
          </p:cNvPicPr>
          <p:nvPr/>
        </p:nvPicPr>
        <p:blipFill>
          <a:blip r:embed="rId2"/>
          <a:stretch>
            <a:fillRect/>
          </a:stretch>
        </p:blipFill>
        <p:spPr>
          <a:xfrm>
            <a:off x="3578860" y="3175000"/>
            <a:ext cx="8077835" cy="863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6105" y="1447800"/>
            <a:ext cx="7743190" cy="777240"/>
          </a:xfrm>
        </p:spPr>
        <p:txBody>
          <a:bodyPr>
            <a:normAutofit/>
          </a:bodyPr>
          <a:lstStyle/>
          <a:p>
            <a:r>
              <a:rPr lang="en-US" altLang="ru-RU">
                <a:sym typeface="+mn-ea"/>
              </a:rPr>
              <a:t>Adding new features</a:t>
            </a:r>
            <a:endParaRPr lang="en-US" altLang="ru-RU"/>
          </a:p>
        </p:txBody>
      </p:sp>
      <p:sp>
        <p:nvSpPr>
          <p:cNvPr id="6" name="Текст 5"/>
          <p:cNvSpPr>
            <a:spLocks noGrp="1"/>
          </p:cNvSpPr>
          <p:nvPr>
            <p:ph type="body" sz="quarter" idx="13"/>
          </p:nvPr>
        </p:nvSpPr>
        <p:spPr/>
        <p:txBody>
          <a:bodyPr/>
          <a:lstStyle/>
          <a:p>
            <a:r>
              <a:rPr lang="en-US" altLang="ru-RU"/>
              <a:t>Feature Extraction</a:t>
            </a:r>
            <a:endParaRPr lang="en-US" altLang="ru-RU"/>
          </a:p>
        </p:txBody>
      </p:sp>
      <p:sp>
        <p:nvSpPr>
          <p:cNvPr id="7" name="Текст 6"/>
          <p:cNvSpPr>
            <a:spLocks noGrp="1"/>
          </p:cNvSpPr>
          <p:nvPr>
            <p:ph type="body" sz="quarter" idx="14"/>
          </p:nvPr>
        </p:nvSpPr>
        <p:spPr/>
        <p:txBody>
          <a:bodyPr/>
          <a:lstStyle/>
          <a:p>
            <a:endParaRPr lang="ru-RU"/>
          </a:p>
        </p:txBody>
      </p:sp>
      <p:sp>
        <p:nvSpPr>
          <p:cNvPr id="8" name="Текст 7"/>
          <p:cNvSpPr>
            <a:spLocks noGrp="1"/>
          </p:cNvSpPr>
          <p:nvPr>
            <p:ph type="body" sz="quarter" idx="15"/>
          </p:nvPr>
        </p:nvSpPr>
        <p:spPr/>
        <p:txBody>
          <a:bodyPr/>
          <a:lstStyle/>
          <a:p>
            <a:endParaRPr lang="ru-RU"/>
          </a:p>
        </p:txBody>
      </p:sp>
      <p:pic>
        <p:nvPicPr>
          <p:cNvPr id="3" name="图片 2" descr="截屏2022-12-15 上午12.49.20"/>
          <p:cNvPicPr>
            <a:picLocks noChangeAspect="1"/>
          </p:cNvPicPr>
          <p:nvPr/>
        </p:nvPicPr>
        <p:blipFill>
          <a:blip r:embed="rId1"/>
          <a:stretch>
            <a:fillRect/>
          </a:stretch>
        </p:blipFill>
        <p:spPr>
          <a:xfrm>
            <a:off x="585470" y="3194685"/>
            <a:ext cx="2286000" cy="2971800"/>
          </a:xfrm>
          <a:prstGeom prst="rect">
            <a:avLst/>
          </a:prstGeom>
        </p:spPr>
      </p:pic>
      <p:sp>
        <p:nvSpPr>
          <p:cNvPr id="5" name="文本占位符 4"/>
          <p:cNvSpPr/>
          <p:nvPr>
            <p:ph type="body" sz="quarter" idx="16"/>
          </p:nvPr>
        </p:nvSpPr>
        <p:spPr/>
        <p:txBody>
          <a:bodyPr/>
          <a:p>
            <a:endParaRPr lang="zh-CN" altLang="en-US"/>
          </a:p>
        </p:txBody>
      </p:sp>
      <p:sp>
        <p:nvSpPr>
          <p:cNvPr id="9" name="Текст 2"/>
          <p:cNvSpPr>
            <a:spLocks noGrp="1"/>
          </p:cNvSpPr>
          <p:nvPr/>
        </p:nvSpPr>
        <p:spPr>
          <a:xfrm>
            <a:off x="585470" y="2102485"/>
            <a:ext cx="3152140" cy="2577465"/>
          </a:xfrm>
          <a:prstGeom prst="rect">
            <a:avLst/>
          </a:prstGeom>
        </p:spPr>
        <p:txBody>
          <a:bodyPr lIns="0" tIns="0" rIns="0" bIns="0">
            <a:normAutofit lnSpcReduction="10000"/>
          </a:bodyPr>
          <a:lstStyle>
            <a:lvl1pPr marL="0" marR="0" indent="0" algn="l" defTabSz="914400" rtl="0" eaLnBrk="1" fontAlgn="auto" latinLnBrk="0" hangingPunct="1">
              <a:lnSpc>
                <a:spcPct val="100000"/>
              </a:lnSpc>
              <a:spcBef>
                <a:spcPts val="600"/>
              </a:spcBef>
              <a:spcAft>
                <a:spcPts val="0"/>
              </a:spcAft>
              <a:buClrTx/>
              <a:buSzTx/>
              <a:buFontTx/>
              <a:buNone/>
              <a:defRPr sz="1300" b="0" i="0" kern="1200">
                <a:solidFill>
                  <a:srgbClr val="0E2D69"/>
                </a:solidFill>
                <a:latin typeface="HSE Sans"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ru-RU"/>
              <a:t>First we check if the passenger is child </a:t>
            </a:r>
            <a:endParaRPr lang="en-US" altLang="ru-RU"/>
          </a:p>
          <a:p>
            <a:endParaRPr lang="en-US" altLang="ru-RU"/>
          </a:p>
          <a:p>
            <a:r>
              <a:rPr lang="en-US" altLang="ru-RU"/>
              <a:t>Second we classify people with different ages</a:t>
            </a:r>
            <a:endParaRPr lang="en-US" altLang="ru-RU"/>
          </a:p>
          <a:p>
            <a:endParaRPr lang="en-US" altLang="ru-RU"/>
          </a:p>
        </p:txBody>
      </p:sp>
      <p:pic>
        <p:nvPicPr>
          <p:cNvPr id="11" name="图片 10" descr="截屏2022-12-15 上午12.53.08"/>
          <p:cNvPicPr>
            <a:picLocks noChangeAspect="1"/>
          </p:cNvPicPr>
          <p:nvPr/>
        </p:nvPicPr>
        <p:blipFill>
          <a:blip r:embed="rId2"/>
          <a:stretch>
            <a:fillRect/>
          </a:stretch>
        </p:blipFill>
        <p:spPr>
          <a:xfrm>
            <a:off x="4113530" y="3194685"/>
            <a:ext cx="2146300" cy="3251200"/>
          </a:xfrm>
          <a:prstGeom prst="rect">
            <a:avLst/>
          </a:prstGeom>
        </p:spPr>
      </p:pic>
      <p:sp>
        <p:nvSpPr>
          <p:cNvPr id="13" name="Текст 2"/>
          <p:cNvSpPr>
            <a:spLocks noGrp="1"/>
          </p:cNvSpPr>
          <p:nvPr/>
        </p:nvSpPr>
        <p:spPr>
          <a:xfrm>
            <a:off x="4119245" y="2102485"/>
            <a:ext cx="3152140" cy="2577465"/>
          </a:xfrm>
          <a:prstGeom prst="rect">
            <a:avLst/>
          </a:prstGeom>
        </p:spPr>
        <p:txBody>
          <a:bodyPr lIns="0" tIns="0" rIns="0" bIns="0">
            <a:normAutofit lnSpcReduction="10000"/>
          </a:bodyPr>
          <a:lstStyle>
            <a:lvl1pPr marL="0" marR="0" indent="0" algn="l" defTabSz="914400" rtl="0" eaLnBrk="1" fontAlgn="auto" latinLnBrk="0" hangingPunct="1">
              <a:lnSpc>
                <a:spcPct val="100000"/>
              </a:lnSpc>
              <a:spcBef>
                <a:spcPts val="600"/>
              </a:spcBef>
              <a:spcAft>
                <a:spcPts val="0"/>
              </a:spcAft>
              <a:buClrTx/>
              <a:buSzTx/>
              <a:buFontTx/>
              <a:buNone/>
              <a:defRPr sz="1300" b="0" i="0" kern="1200">
                <a:solidFill>
                  <a:srgbClr val="0E2D69"/>
                </a:solidFill>
                <a:latin typeface="HSE Sans"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ru-RU"/>
              <a:t>First we check if the passenger is alone </a:t>
            </a:r>
            <a:endParaRPr lang="en-US" altLang="ru-RU"/>
          </a:p>
          <a:p>
            <a:endParaRPr lang="en-US" altLang="ru-RU"/>
          </a:p>
          <a:p>
            <a:r>
              <a:rPr lang="en-US" altLang="ru-RU"/>
              <a:t>Second we classify people with different family sizes</a:t>
            </a:r>
            <a:endParaRPr lang="en-US" altLang="ru-RU"/>
          </a:p>
        </p:txBody>
      </p:sp>
      <p:pic>
        <p:nvPicPr>
          <p:cNvPr id="14" name="图片 13" descr="截屏2022-12-15 上午1.02.07"/>
          <p:cNvPicPr>
            <a:picLocks noChangeAspect="1"/>
          </p:cNvPicPr>
          <p:nvPr/>
        </p:nvPicPr>
        <p:blipFill>
          <a:blip r:embed="rId3"/>
          <a:srcRect b="972"/>
          <a:stretch>
            <a:fillRect/>
          </a:stretch>
        </p:blipFill>
        <p:spPr>
          <a:xfrm>
            <a:off x="7653020" y="2533015"/>
            <a:ext cx="4127500" cy="2716530"/>
          </a:xfrm>
          <a:prstGeom prst="rect">
            <a:avLst/>
          </a:prstGeom>
        </p:spPr>
      </p:pic>
    </p:spTree>
  </p:cSld>
  <p:clrMapOvr>
    <a:masterClrMapping/>
  </p:clrMapOvr>
</p:sld>
</file>

<file path=ppt/tags/tag1.xml><?xml version="1.0" encoding="utf-8"?>
<p:tagLst xmlns:p="http://schemas.openxmlformats.org/presentationml/2006/main">
  <p:tag name="KSO_WM_UNIT_TABLE_BEAUTIFY" val="smartTable{bf83c949-5f11-44bd-a80f-5fb3e11a99e6}"/>
  <p:tag name="TABLE_ENDDRAG_ORIGIN_RECT" val="777*142"/>
  <p:tag name="TABLE_ENDDRAG_RECT" val="46*207*777*141"/>
</p:tagLst>
</file>

<file path=ppt/tags/tag2.xml><?xml version="1.0" encoding="utf-8"?>
<p:tagLst xmlns:p="http://schemas.openxmlformats.org/presentationml/2006/main">
  <p:tag name="KSO_WM_UNIT_TABLE_BEAUTIFY" val="smartTable{2ba75bb1-8418-4ce0-bfc2-1d7ba0bf6d43}"/>
  <p:tag name="TABLE_ENDDRAG_ORIGIN_RECT" val="697*347"/>
  <p:tag name="TABLE_ENDDRAG_RECT" val="90*128*697*308"/>
</p:tagLst>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3260</Words>
  <Application>WPS 演示</Application>
  <PresentationFormat>Широкоэкранный</PresentationFormat>
  <Paragraphs>224</Paragraphs>
  <Slides>17</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17</vt:i4>
      </vt:variant>
    </vt:vector>
  </HeadingPairs>
  <TitlesOfParts>
    <vt:vector size="35" baseType="lpstr">
      <vt:lpstr>Arial</vt:lpstr>
      <vt:lpstr>方正书宋_GBK</vt:lpstr>
      <vt:lpstr>Wingdings</vt:lpstr>
      <vt:lpstr>HSE Sans</vt:lpstr>
      <vt:lpstr>苹方-简</vt:lpstr>
      <vt:lpstr>微软雅黑</vt:lpstr>
      <vt:lpstr>汉仪旗黑</vt:lpstr>
      <vt:lpstr>宋体</vt:lpstr>
      <vt:lpstr>Arial Unicode MS</vt:lpstr>
      <vt:lpstr>Calibri</vt:lpstr>
      <vt:lpstr>Helvetica Neue</vt:lpstr>
      <vt:lpstr>等线</vt:lpstr>
      <vt:lpstr>汉仪中等线KW</vt:lpstr>
      <vt:lpstr>等线 Light</vt:lpstr>
      <vt:lpstr>Calibri Light</vt:lpstr>
      <vt:lpstr>汉仪书宋二KW</vt:lpstr>
      <vt:lpstr>Office Theme</vt:lpstr>
      <vt:lpstr>1_Office Theme</vt:lpstr>
      <vt:lpstr>Project Report on OSDA Yuan Wei </vt:lpstr>
      <vt:lpstr>Background</vt:lpstr>
      <vt:lpstr>Dataset overview</vt:lpstr>
      <vt:lpstr>PowerPoint 演示文稿</vt:lpstr>
      <vt:lpstr>PowerPoint 演示文稿</vt:lpstr>
      <vt:lpstr>Correlation of several enumerated features with Survived  View through histogram</vt:lpstr>
      <vt:lpstr>PowerPoint 演示文稿</vt:lpstr>
      <vt:lpstr>PowerPoint 演示文稿</vt:lpstr>
      <vt:lpstr>Adding new features</vt:lpstr>
      <vt:lpstr>Feature correlation visualization  Visualize correlations between features using seaborn's heatmap</vt:lpstr>
      <vt:lpstr>Binarization</vt:lpstr>
      <vt:lpstr>Baseline Algorithm</vt:lpstr>
      <vt:lpstr>Comparison</vt:lpstr>
      <vt:lpstr>Results from LazyFCA</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zuoxu</cp:lastModifiedBy>
  <cp:revision>17</cp:revision>
  <cp:lastPrinted>2022-12-14T23:40:38Z</cp:lastPrinted>
  <dcterms:created xsi:type="dcterms:W3CDTF">2022-12-14T23:40:38Z</dcterms:created>
  <dcterms:modified xsi:type="dcterms:W3CDTF">2022-12-14T23:40:38Z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y fmtid="{D5CDD505-2E9C-101B-9397-08002B2CF9AE}" pid="3" name="KSOProductBuildVer">
    <vt:lpwstr>2052-3.9.6.6441</vt:lpwstr>
  </property>
</Properties>
</file>