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4" r:id="rId2"/>
    <p:sldId id="271" r:id="rId3"/>
    <p:sldId id="276" r:id="rId4"/>
    <p:sldId id="274" r:id="rId5"/>
    <p:sldId id="277" r:id="rId6"/>
    <p:sldId id="27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BE5C7-D0F2-4073-9F64-64C6BDCE363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809D3-988B-45ED-8300-223A1E9ED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58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C15D2-6D33-4241-9D30-0EEB4F4D2EF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135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C15D2-6D33-4241-9D30-0EEB4F4D2EF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474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C15D2-6D33-4241-9D30-0EEB4F4D2EF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17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C15D2-6D33-4241-9D30-0EEB4F4D2EF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266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C15D2-6D33-4241-9D30-0EEB4F4D2EF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17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C15D2-6D33-4241-9D30-0EEB4F4D2EF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7952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5BC5-0CD5-4C7E-B382-D5312813E668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7E01-69C8-4720-BA11-8049A44B2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19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5BC5-0CD5-4C7E-B382-D5312813E668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7E01-69C8-4720-BA11-8049A44B2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90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5BC5-0CD5-4C7E-B382-D5312813E668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7E01-69C8-4720-BA11-8049A44B2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28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5BC5-0CD5-4C7E-B382-D5312813E668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7E01-69C8-4720-BA11-8049A44B2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56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5BC5-0CD5-4C7E-B382-D5312813E668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7E01-69C8-4720-BA11-8049A44B2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26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5BC5-0CD5-4C7E-B382-D5312813E668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7E01-69C8-4720-BA11-8049A44B2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8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5BC5-0CD5-4C7E-B382-D5312813E668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7E01-69C8-4720-BA11-8049A44B2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83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5BC5-0CD5-4C7E-B382-D5312813E668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7E01-69C8-4720-BA11-8049A44B2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7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5BC5-0CD5-4C7E-B382-D5312813E668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7E01-69C8-4720-BA11-8049A44B2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26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5BC5-0CD5-4C7E-B382-D5312813E668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7E01-69C8-4720-BA11-8049A44B2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66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5BC5-0CD5-4C7E-B382-D5312813E668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7E01-69C8-4720-BA11-8049A44B2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44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D5BC5-0CD5-4C7E-B382-D5312813E668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27E01-69C8-4720-BA11-8049A44B2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47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12132243@mail.sustech.edu.c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cnki.n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xueshu.baidu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2946857"/>
            <a:ext cx="12211786" cy="1399774"/>
          </a:xfrm>
          <a:prstGeom prst="rect">
            <a:avLst/>
          </a:prstGeom>
          <a:solidFill>
            <a:srgbClr val="00649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52" tIns="288038" rIns="91452" bIns="45726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粗谭黑简体" panose="02000000000000000000" pitchFamily="2" charset="-122"/>
              <a:ea typeface="方正粗谭黑简体" panose="02000000000000000000" pitchFamily="2" charset="-122"/>
              <a:cs typeface="+mn-ea"/>
            </a:endParaRPr>
          </a:p>
        </p:txBody>
      </p:sp>
      <p:sp>
        <p:nvSpPr>
          <p:cNvPr id="22" name="文本框 24"/>
          <p:cNvSpPr txBox="1"/>
          <p:nvPr/>
        </p:nvSpPr>
        <p:spPr>
          <a:xfrm>
            <a:off x="680444" y="3180553"/>
            <a:ext cx="11018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5400" spc="300" dirty="0">
                <a:solidFill>
                  <a:srgbClr val="FFFFFF"/>
                </a:solidFill>
                <a:effectLst>
                  <a:outerShdw blurRad="114300" dist="50800" dir="2700000" algn="tl" rotWithShape="0">
                    <a:srgbClr val="01B3C5">
                      <a:lumMod val="50000"/>
                      <a:alpha val="50000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Self-introduction</a:t>
            </a:r>
          </a:p>
        </p:txBody>
      </p:sp>
      <p:sp>
        <p:nvSpPr>
          <p:cNvPr id="23" name="TextBox 18"/>
          <p:cNvSpPr txBox="1"/>
          <p:nvPr/>
        </p:nvSpPr>
        <p:spPr>
          <a:xfrm>
            <a:off x="3968929" y="6171705"/>
            <a:ext cx="4254142" cy="380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2021/9/23</a:t>
            </a:r>
          </a:p>
        </p:txBody>
      </p:sp>
      <p:sp>
        <p:nvSpPr>
          <p:cNvPr id="24" name="圆角矩形 23"/>
          <p:cNvSpPr/>
          <p:nvPr/>
        </p:nvSpPr>
        <p:spPr bwMode="auto">
          <a:xfrm>
            <a:off x="2342721" y="2005898"/>
            <a:ext cx="714176" cy="714176"/>
          </a:xfrm>
          <a:prstGeom prst="roundRect">
            <a:avLst>
              <a:gd name="adj" fmla="val 6712"/>
            </a:avLst>
          </a:prstGeom>
          <a:solidFill>
            <a:srgbClr val="006494"/>
          </a:solidFill>
          <a:ln w="9525" cap="flat" cmpd="sng" algn="ctr">
            <a:solidFill>
              <a:srgbClr val="006494"/>
            </a:solidFill>
            <a:prstDash val="solid"/>
            <a:round/>
            <a:headEnd type="none" w="med" len="med"/>
            <a:tailEnd type="none" w="med" len="med"/>
          </a:ln>
          <a:effectLst>
            <a:outerShdw blurRad="368300" dist="101600" dir="90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77" tIns="39588" rIns="79177" bIns="39588" numCol="1" rtlCol="0" anchor="ctr" anchorCtr="0" compatLnSpc="1">
            <a:noAutofit/>
          </a:bodyPr>
          <a:lstStyle/>
          <a:p>
            <a:pPr marL="0" marR="0" lvl="0" indent="0" algn="ctr" defTabSz="801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3056898" y="1220306"/>
            <a:ext cx="642758" cy="642758"/>
          </a:xfrm>
          <a:prstGeom prst="roundRect">
            <a:avLst>
              <a:gd name="adj" fmla="val 6712"/>
            </a:avLst>
          </a:prstGeom>
          <a:solidFill>
            <a:srgbClr val="1B98E0"/>
          </a:solidFill>
          <a:ln w="9525" cap="flat" cmpd="sng" algn="ctr">
            <a:solidFill>
              <a:srgbClr val="1B98E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77" tIns="39588" rIns="79177" bIns="39588" numCol="1" rtlCol="0" anchor="ctr" anchorCtr="0" compatLnSpc="1">
            <a:noAutofit/>
          </a:bodyPr>
          <a:lstStyle/>
          <a:p>
            <a:pPr marL="0" marR="0" lvl="0" indent="0" algn="ctr" defTabSz="801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2771225" y="1720227"/>
            <a:ext cx="499923" cy="499923"/>
          </a:xfrm>
          <a:prstGeom prst="roundRect">
            <a:avLst>
              <a:gd name="adj" fmla="val 6712"/>
            </a:avLst>
          </a:prstGeom>
          <a:solidFill>
            <a:srgbClr val="1B98E0"/>
          </a:solidFill>
          <a:ln w="9525" cap="flat" cmpd="sng" algn="ctr">
            <a:solidFill>
              <a:srgbClr val="1B98E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77" tIns="39588" rIns="79177" bIns="39588" numCol="1" rtlCol="0" anchor="ctr" anchorCtr="0" compatLnSpc="1">
            <a:noAutofit/>
          </a:bodyPr>
          <a:lstStyle/>
          <a:p>
            <a:pPr marL="0" marR="0" lvl="0" indent="0" algn="ctr" defTabSz="801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3539210" y="1684519"/>
            <a:ext cx="928428" cy="928428"/>
          </a:xfrm>
          <a:prstGeom prst="roundRect">
            <a:avLst>
              <a:gd name="adj" fmla="val 6712"/>
            </a:avLst>
          </a:prstGeom>
          <a:solidFill>
            <a:srgbClr val="006494"/>
          </a:solidFill>
          <a:ln w="9525" cap="flat" cmpd="sng" algn="ctr">
            <a:solidFill>
              <a:srgbClr val="006494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77" tIns="39588" rIns="79177" bIns="39588" numCol="1" rtlCol="0" anchor="ctr" anchorCtr="0" compatLnSpc="1">
            <a:noAutofit/>
          </a:bodyPr>
          <a:lstStyle/>
          <a:p>
            <a:pPr marL="0" marR="0" lvl="0" indent="0" algn="ctr" defTabSz="801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89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1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6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4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24" grpId="0" animBg="1"/>
      <p:bldP spid="25" grpId="0" animBg="1"/>
      <p:bldP spid="26" grpId="0" animBg="1"/>
      <p:bldP spid="27" grpId="0" animBg="1"/>
    </p:bldLst>
  </p:timing>
  <p:extLst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0" y="1339"/>
            <a:ext cx="4260774" cy="6869605"/>
          </a:xfrm>
          <a:custGeom>
            <a:avLst/>
            <a:gdLst>
              <a:gd name="T0" fmla="*/ 0 w 5566"/>
              <a:gd name="T1" fmla="*/ 0 h 9000"/>
              <a:gd name="T2" fmla="*/ 3311315 w 5566"/>
              <a:gd name="T3" fmla="*/ 0 h 9000"/>
              <a:gd name="T4" fmla="*/ 4262438 w 5566"/>
              <a:gd name="T5" fmla="*/ 6872288 h 9000"/>
              <a:gd name="T6" fmla="*/ 0 w 5566"/>
              <a:gd name="T7" fmla="*/ 6872288 h 9000"/>
              <a:gd name="T8" fmla="*/ 0 w 5566"/>
              <a:gd name="T9" fmla="*/ 0 h 9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66" h="9000">
                <a:moveTo>
                  <a:pt x="0" y="0"/>
                </a:moveTo>
                <a:lnTo>
                  <a:pt x="4324" y="0"/>
                </a:lnTo>
                <a:lnTo>
                  <a:pt x="5566" y="9000"/>
                </a:lnTo>
                <a:lnTo>
                  <a:pt x="0" y="9000"/>
                </a:lnTo>
                <a:lnTo>
                  <a:pt x="0" y="0"/>
                </a:lnTo>
                <a:close/>
              </a:path>
            </a:pathLst>
          </a:custGeom>
          <a:solidFill>
            <a:srgbClr val="00649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TextBox 55"/>
          <p:cNvSpPr txBox="1"/>
          <p:nvPr/>
        </p:nvSpPr>
        <p:spPr>
          <a:xfrm>
            <a:off x="314734" y="4992429"/>
            <a:ext cx="3118738" cy="800187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CONTENTS</a:t>
            </a:r>
            <a:endParaRPr kumimoji="0" lang="zh-CN" altLang="en-US" sz="44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5443752" y="1862509"/>
            <a:ext cx="891827" cy="112668"/>
          </a:xfrm>
          <a:custGeom>
            <a:avLst/>
            <a:gdLst>
              <a:gd name="T0" fmla="*/ 85667 w 1156"/>
              <a:gd name="T1" fmla="*/ 0 h 142"/>
              <a:gd name="T2" fmla="*/ 806508 w 1156"/>
              <a:gd name="T3" fmla="*/ 0 h 142"/>
              <a:gd name="T4" fmla="*/ 892175 w 1156"/>
              <a:gd name="T5" fmla="*/ 112712 h 142"/>
              <a:gd name="T6" fmla="*/ 0 w 1156"/>
              <a:gd name="T7" fmla="*/ 112712 h 142"/>
              <a:gd name="T8" fmla="*/ 85667 w 1156"/>
              <a:gd name="T9" fmla="*/ 0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49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Freeform 10"/>
          <p:cNvSpPr>
            <a:spLocks/>
          </p:cNvSpPr>
          <p:nvPr/>
        </p:nvSpPr>
        <p:spPr bwMode="auto">
          <a:xfrm>
            <a:off x="5280303" y="1951375"/>
            <a:ext cx="5740555" cy="701401"/>
          </a:xfrm>
          <a:custGeom>
            <a:avLst/>
            <a:gdLst>
              <a:gd name="T0" fmla="*/ 74828 w 8676"/>
              <a:gd name="T1" fmla="*/ 0 h 884"/>
              <a:gd name="T2" fmla="*/ 6537843 w 8676"/>
              <a:gd name="T3" fmla="*/ 0 h 884"/>
              <a:gd name="T4" fmla="*/ 6692900 w 8676"/>
              <a:gd name="T5" fmla="*/ 160338 h 884"/>
              <a:gd name="T6" fmla="*/ 6692900 w 8676"/>
              <a:gd name="T7" fmla="*/ 625475 h 884"/>
              <a:gd name="T8" fmla="*/ 6618072 w 8676"/>
              <a:gd name="T9" fmla="*/ 701675 h 884"/>
              <a:gd name="T10" fmla="*/ 74828 w 8676"/>
              <a:gd name="T11" fmla="*/ 701675 h 884"/>
              <a:gd name="T12" fmla="*/ 0 w 8676"/>
              <a:gd name="T13" fmla="*/ 625475 h 884"/>
              <a:gd name="T14" fmla="*/ 0 w 8676"/>
              <a:gd name="T15" fmla="*/ 76200 h 884"/>
              <a:gd name="T16" fmla="*/ 74828 w 8676"/>
              <a:gd name="T17" fmla="*/ 0 h 8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529443" y="1862509"/>
            <a:ext cx="720444" cy="737899"/>
          </a:xfrm>
          <a:prstGeom prst="rect">
            <a:avLst/>
          </a:prstGeom>
          <a:solidFill>
            <a:srgbClr val="00649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>
            <a:off x="5443752" y="2882873"/>
            <a:ext cx="891827" cy="112669"/>
          </a:xfrm>
          <a:custGeom>
            <a:avLst/>
            <a:gdLst>
              <a:gd name="T0" fmla="*/ 85667 w 1156"/>
              <a:gd name="T1" fmla="*/ 0 h 142"/>
              <a:gd name="T2" fmla="*/ 806508 w 1156"/>
              <a:gd name="T3" fmla="*/ 0 h 142"/>
              <a:gd name="T4" fmla="*/ 892175 w 1156"/>
              <a:gd name="T5" fmla="*/ 112713 h 142"/>
              <a:gd name="T6" fmla="*/ 0 w 1156"/>
              <a:gd name="T7" fmla="*/ 112713 h 142"/>
              <a:gd name="T8" fmla="*/ 85667 w 1156"/>
              <a:gd name="T9" fmla="*/ 0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49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5280303" y="2971738"/>
            <a:ext cx="5740555" cy="701401"/>
          </a:xfrm>
          <a:custGeom>
            <a:avLst/>
            <a:gdLst>
              <a:gd name="T0" fmla="*/ 74828 w 8676"/>
              <a:gd name="T1" fmla="*/ 0 h 884"/>
              <a:gd name="T2" fmla="*/ 6537843 w 8676"/>
              <a:gd name="T3" fmla="*/ 0 h 884"/>
              <a:gd name="T4" fmla="*/ 6692900 w 8676"/>
              <a:gd name="T5" fmla="*/ 160338 h 884"/>
              <a:gd name="T6" fmla="*/ 6692900 w 8676"/>
              <a:gd name="T7" fmla="*/ 625475 h 884"/>
              <a:gd name="T8" fmla="*/ 6618072 w 8676"/>
              <a:gd name="T9" fmla="*/ 701675 h 884"/>
              <a:gd name="T10" fmla="*/ 74828 w 8676"/>
              <a:gd name="T11" fmla="*/ 701675 h 884"/>
              <a:gd name="T12" fmla="*/ 0 w 8676"/>
              <a:gd name="T13" fmla="*/ 625475 h 884"/>
              <a:gd name="T14" fmla="*/ 0 w 8676"/>
              <a:gd name="T15" fmla="*/ 76200 h 884"/>
              <a:gd name="T16" fmla="*/ 74828 w 8676"/>
              <a:gd name="T17" fmla="*/ 0 h 8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5529443" y="2882872"/>
            <a:ext cx="720444" cy="737900"/>
          </a:xfrm>
          <a:prstGeom prst="rect">
            <a:avLst/>
          </a:prstGeom>
          <a:solidFill>
            <a:srgbClr val="00649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5443752" y="3881021"/>
            <a:ext cx="891827" cy="112668"/>
          </a:xfrm>
          <a:custGeom>
            <a:avLst/>
            <a:gdLst>
              <a:gd name="T0" fmla="*/ 85667 w 1156"/>
              <a:gd name="T1" fmla="*/ 0 h 142"/>
              <a:gd name="T2" fmla="*/ 806508 w 1156"/>
              <a:gd name="T3" fmla="*/ 0 h 142"/>
              <a:gd name="T4" fmla="*/ 892175 w 1156"/>
              <a:gd name="T5" fmla="*/ 112712 h 142"/>
              <a:gd name="T6" fmla="*/ 0 w 1156"/>
              <a:gd name="T7" fmla="*/ 112712 h 142"/>
              <a:gd name="T8" fmla="*/ 85667 w 1156"/>
              <a:gd name="T9" fmla="*/ 0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49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5280303" y="3968300"/>
            <a:ext cx="5740555" cy="701400"/>
          </a:xfrm>
          <a:custGeom>
            <a:avLst/>
            <a:gdLst>
              <a:gd name="T0" fmla="*/ 74828 w 8676"/>
              <a:gd name="T1" fmla="*/ 0 h 884"/>
              <a:gd name="T2" fmla="*/ 6537843 w 8676"/>
              <a:gd name="T3" fmla="*/ 0 h 884"/>
              <a:gd name="T4" fmla="*/ 6692900 w 8676"/>
              <a:gd name="T5" fmla="*/ 160338 h 884"/>
              <a:gd name="T6" fmla="*/ 6692900 w 8676"/>
              <a:gd name="T7" fmla="*/ 625475 h 884"/>
              <a:gd name="T8" fmla="*/ 6618072 w 8676"/>
              <a:gd name="T9" fmla="*/ 701675 h 884"/>
              <a:gd name="T10" fmla="*/ 74828 w 8676"/>
              <a:gd name="T11" fmla="*/ 701675 h 884"/>
              <a:gd name="T12" fmla="*/ 0 w 8676"/>
              <a:gd name="T13" fmla="*/ 625475 h 884"/>
              <a:gd name="T14" fmla="*/ 0 w 8676"/>
              <a:gd name="T15" fmla="*/ 76200 h 884"/>
              <a:gd name="T16" fmla="*/ 74828 w 8676"/>
              <a:gd name="T17" fmla="*/ 0 h 8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29443" y="3881021"/>
            <a:ext cx="720444" cy="737899"/>
          </a:xfrm>
          <a:prstGeom prst="rect">
            <a:avLst/>
          </a:prstGeom>
          <a:solidFill>
            <a:srgbClr val="00649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TextBox 105"/>
          <p:cNvSpPr txBox="1">
            <a:spLocks noChangeArrowheads="1"/>
          </p:cNvSpPr>
          <p:nvPr/>
        </p:nvSpPr>
        <p:spPr bwMode="auto">
          <a:xfrm>
            <a:off x="6459354" y="2025140"/>
            <a:ext cx="1518364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2999" dirty="0">
                <a:solidFill>
                  <a:srgbClr val="00649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Resume </a:t>
            </a:r>
          </a:p>
        </p:txBody>
      </p:sp>
      <p:sp>
        <p:nvSpPr>
          <p:cNvPr id="21" name="TextBox 106"/>
          <p:cNvSpPr txBox="1">
            <a:spLocks noChangeArrowheads="1"/>
          </p:cNvSpPr>
          <p:nvPr/>
        </p:nvSpPr>
        <p:spPr bwMode="auto">
          <a:xfrm>
            <a:off x="5665910" y="1905355"/>
            <a:ext cx="442750" cy="70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998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0" lang="zh-CN" altLang="en-US" sz="3998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" name="TextBox 108"/>
          <p:cNvSpPr txBox="1">
            <a:spLocks noChangeArrowheads="1"/>
          </p:cNvSpPr>
          <p:nvPr/>
        </p:nvSpPr>
        <p:spPr bwMode="auto">
          <a:xfrm>
            <a:off x="6459354" y="3019994"/>
            <a:ext cx="3599062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2999" dirty="0">
                <a:solidFill>
                  <a:srgbClr val="00649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Research orientations </a:t>
            </a:r>
            <a:endParaRPr kumimoji="0" lang="zh-CN" altLang="en-US" sz="2999" b="0" i="0" u="none" strike="noStrike" kern="1200" cap="none" spc="0" normalizeH="0" baseline="0" noProof="0" dirty="0">
              <a:ln>
                <a:noFill/>
              </a:ln>
              <a:solidFill>
                <a:srgbClr val="006494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TextBox 109"/>
          <p:cNvSpPr txBox="1">
            <a:spLocks noChangeArrowheads="1"/>
          </p:cNvSpPr>
          <p:nvPr/>
        </p:nvSpPr>
        <p:spPr bwMode="auto">
          <a:xfrm>
            <a:off x="5665910" y="2903503"/>
            <a:ext cx="442750" cy="70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998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endParaRPr kumimoji="0" lang="zh-CN" altLang="en-US" sz="3998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4" name="TextBox 115"/>
          <p:cNvSpPr txBox="1">
            <a:spLocks noChangeArrowheads="1"/>
          </p:cNvSpPr>
          <p:nvPr/>
        </p:nvSpPr>
        <p:spPr bwMode="auto">
          <a:xfrm>
            <a:off x="6459354" y="4042065"/>
            <a:ext cx="5175864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2999" dirty="0">
                <a:solidFill>
                  <a:srgbClr val="00649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Literature Search &amp; Review </a:t>
            </a:r>
            <a:endParaRPr kumimoji="0" lang="zh-CN" altLang="en-US" sz="2999" b="0" i="0" u="none" strike="noStrike" kern="1200" cap="none" spc="0" normalizeH="0" baseline="0" noProof="0" dirty="0">
              <a:ln>
                <a:noFill/>
              </a:ln>
              <a:solidFill>
                <a:srgbClr val="006494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TextBox 116"/>
          <p:cNvSpPr txBox="1">
            <a:spLocks noChangeArrowheads="1"/>
          </p:cNvSpPr>
          <p:nvPr/>
        </p:nvSpPr>
        <p:spPr bwMode="auto">
          <a:xfrm>
            <a:off x="5665910" y="3900063"/>
            <a:ext cx="442750" cy="70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998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endParaRPr kumimoji="0" lang="zh-CN" altLang="en-US" sz="3998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97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1635"/>
    </mc:Choice>
    <mc:Fallback xmlns="">
      <p:transition advClick="0" advTm="116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3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8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1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600"/>
                            </p:stCondLst>
                            <p:childTnLst>
                              <p:par>
                                <p:cTn id="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1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 animBg="1"/>
      <p:bldP spid="7" grpId="0" animBg="1" autoUpdateAnimBg="0"/>
      <p:bldP spid="8" grpId="0" animBg="1"/>
      <p:bldP spid="9" grpId="0" animBg="1"/>
      <p:bldP spid="10" grpId="0" animBg="1" autoUpdateAnimBg="0"/>
      <p:bldP spid="11" grpId="0" animBg="1"/>
      <p:bldP spid="12" grpId="0" animBg="1"/>
      <p:bldP spid="13" grpId="0" animBg="1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738254" y="868543"/>
            <a:ext cx="10395051" cy="45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6"/>
          <p:cNvSpPr>
            <a:spLocks noEditPoints="1"/>
          </p:cNvSpPr>
          <p:nvPr/>
        </p:nvSpPr>
        <p:spPr bwMode="auto">
          <a:xfrm>
            <a:off x="11133306" y="445563"/>
            <a:ext cx="413807" cy="427514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770" tIns="44885" rIns="89770" bIns="4488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5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92042" y="380144"/>
            <a:ext cx="350520" cy="350520"/>
          </a:xfrm>
          <a:prstGeom prst="ellipse">
            <a:avLst/>
          </a:prstGeom>
          <a:solidFill>
            <a:srgbClr val="006494"/>
          </a:solidFill>
          <a:ln w="12700">
            <a:solidFill>
              <a:schemeClr val="bg1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5B549C3-1DB1-49E3-91B9-1F71F1ED57F0}"/>
              </a:ext>
            </a:extLst>
          </p:cNvPr>
          <p:cNvSpPr txBox="1"/>
          <p:nvPr/>
        </p:nvSpPr>
        <p:spPr>
          <a:xfrm>
            <a:off x="4172028" y="1720839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Xiaoxing Zuo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左小幸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program: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student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Adviser: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Lei Zhu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of  atmospheric chemistry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12132243@mail.sustech.edu.cn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05">
            <a:extLst>
              <a:ext uri="{FF2B5EF4-FFF2-40B4-BE49-F238E27FC236}">
                <a16:creationId xmlns:a16="http://schemas.microsoft.com/office/drawing/2014/main" id="{4819E67B-8675-42FB-A419-0612DBE0B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437" y="278469"/>
            <a:ext cx="1518364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2999" dirty="0">
                <a:solidFill>
                  <a:srgbClr val="00649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Resume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A1DE609-DDE4-4127-8DF3-276E5F759B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29"/>
          <a:stretch>
            <a:fillRect/>
          </a:stretch>
        </p:blipFill>
        <p:spPr>
          <a:xfrm>
            <a:off x="738254" y="2084914"/>
            <a:ext cx="2694332" cy="2688171"/>
          </a:xfrm>
          <a:custGeom>
            <a:avLst/>
            <a:gdLst>
              <a:gd name="connsiteX0" fmla="*/ 1887821 w 3775642"/>
              <a:gd name="connsiteY0" fmla="*/ 0 h 3767009"/>
              <a:gd name="connsiteX1" fmla="*/ 3775642 w 3775642"/>
              <a:gd name="connsiteY1" fmla="*/ 1883505 h 3767009"/>
              <a:gd name="connsiteX2" fmla="*/ 2080840 w 3775642"/>
              <a:gd name="connsiteY2" fmla="*/ 3757286 h 3767009"/>
              <a:gd name="connsiteX3" fmla="*/ 1887841 w 3775642"/>
              <a:gd name="connsiteY3" fmla="*/ 3767009 h 3767009"/>
              <a:gd name="connsiteX4" fmla="*/ 1887801 w 3775642"/>
              <a:gd name="connsiteY4" fmla="*/ 3767009 h 3767009"/>
              <a:gd name="connsiteX5" fmla="*/ 1694802 w 3775642"/>
              <a:gd name="connsiteY5" fmla="*/ 3757286 h 3767009"/>
              <a:gd name="connsiteX6" fmla="*/ 0 w 3775642"/>
              <a:gd name="connsiteY6" fmla="*/ 1883505 h 3767009"/>
              <a:gd name="connsiteX7" fmla="*/ 1887821 w 3775642"/>
              <a:gd name="connsiteY7" fmla="*/ 0 h 376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75642" h="3767009">
                <a:moveTo>
                  <a:pt x="1887821" y="0"/>
                </a:moveTo>
                <a:cubicBezTo>
                  <a:pt x="2930436" y="0"/>
                  <a:pt x="3775642" y="843274"/>
                  <a:pt x="3775642" y="1883505"/>
                </a:cubicBezTo>
                <a:cubicBezTo>
                  <a:pt x="3775642" y="2858722"/>
                  <a:pt x="3032785" y="3660832"/>
                  <a:pt x="2080840" y="3757286"/>
                </a:cubicBezTo>
                <a:lnTo>
                  <a:pt x="1887841" y="3767009"/>
                </a:lnTo>
                <a:lnTo>
                  <a:pt x="1887801" y="3767009"/>
                </a:lnTo>
                <a:lnTo>
                  <a:pt x="1694802" y="3757286"/>
                </a:lnTo>
                <a:cubicBezTo>
                  <a:pt x="742857" y="3660832"/>
                  <a:pt x="0" y="2858722"/>
                  <a:pt x="0" y="1883505"/>
                </a:cubicBezTo>
                <a:cubicBezTo>
                  <a:pt x="0" y="843274"/>
                  <a:pt x="845206" y="0"/>
                  <a:pt x="188782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7759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94"/>
    </mc:Choice>
    <mc:Fallback xmlns="">
      <p:transition advClick="0" advTm="61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08">
            <a:extLst>
              <a:ext uri="{FF2B5EF4-FFF2-40B4-BE49-F238E27FC236}">
                <a16:creationId xmlns:a16="http://schemas.microsoft.com/office/drawing/2014/main" id="{9DBCDFFE-C808-4314-BCF0-A74381497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437" y="278469"/>
            <a:ext cx="3599062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2999" dirty="0">
                <a:solidFill>
                  <a:srgbClr val="00649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Research orientations </a:t>
            </a:r>
            <a:endParaRPr kumimoji="0" lang="zh-CN" altLang="en-US" sz="2999" b="0" i="0" u="none" strike="noStrike" kern="1200" cap="none" spc="0" normalizeH="0" baseline="0" noProof="0" dirty="0">
              <a:ln>
                <a:noFill/>
              </a:ln>
              <a:solidFill>
                <a:srgbClr val="006494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738254" y="868543"/>
            <a:ext cx="10395051" cy="45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6"/>
          <p:cNvSpPr>
            <a:spLocks noEditPoints="1"/>
          </p:cNvSpPr>
          <p:nvPr/>
        </p:nvSpPr>
        <p:spPr bwMode="auto">
          <a:xfrm>
            <a:off x="11133306" y="445563"/>
            <a:ext cx="413807" cy="427514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770" tIns="44885" rIns="89770" bIns="4488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5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92042" y="380144"/>
            <a:ext cx="350520" cy="350520"/>
          </a:xfrm>
          <a:prstGeom prst="ellipse">
            <a:avLst/>
          </a:prstGeom>
          <a:solidFill>
            <a:srgbClr val="006494"/>
          </a:solidFill>
          <a:ln w="12700">
            <a:solidFill>
              <a:schemeClr val="bg1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424A37-D02F-4C38-9B47-82A9D66E1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42" y="2042337"/>
            <a:ext cx="4292595" cy="24704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E34038-A836-4910-9829-684ED7D20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779" y="2042337"/>
            <a:ext cx="4475920" cy="247041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57C3034-B6BA-4B62-A803-5F906C975D10}"/>
              </a:ext>
            </a:extLst>
          </p:cNvPr>
          <p:cNvSpPr txBox="1"/>
          <p:nvPr/>
        </p:nvSpPr>
        <p:spPr>
          <a:xfrm>
            <a:off x="792042" y="1163704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Modeling of  atmospheric chemistry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30433F-D43A-4083-92ED-1F96515EC445}"/>
              </a:ext>
            </a:extLst>
          </p:cNvPr>
          <p:cNvSpPr txBox="1"/>
          <p:nvPr/>
        </p:nvSpPr>
        <p:spPr>
          <a:xfrm>
            <a:off x="738254" y="5063382"/>
            <a:ext cx="10620440" cy="123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arenBoth"/>
            </a:pPr>
            <a:r>
              <a:rPr lang="en-US" altLang="zh-CN" sz="2000" dirty="0">
                <a:latin typeface="Times" panose="02020603050405020304" pitchFamily="18" charset="0"/>
              </a:rPr>
              <a:t>Using atmospheric chemistry models to predict the distribution of polluting gases(such as ozone).</a:t>
            </a:r>
          </a:p>
          <a:p>
            <a:pPr marL="342900" indent="-342900">
              <a:lnSpc>
                <a:spcPct val="200000"/>
              </a:lnSpc>
              <a:buAutoNum type="arabicParenBoth"/>
            </a:pPr>
            <a:r>
              <a:rPr lang="en-US" altLang="zh-CN" sz="2000" dirty="0">
                <a:latin typeface="Times" panose="02020603050405020304" pitchFamily="18" charset="0"/>
              </a:rPr>
              <a:t>Assimilating different data to improve the simulations.</a:t>
            </a:r>
          </a:p>
        </p:txBody>
      </p:sp>
    </p:spTree>
    <p:extLst>
      <p:ext uri="{BB962C8B-B14F-4D97-AF65-F5344CB8AC3E}">
        <p14:creationId xmlns:p14="http://schemas.microsoft.com/office/powerpoint/2010/main" val="19409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94"/>
    </mc:Choice>
    <mc:Fallback xmlns="">
      <p:transition advClick="0" advTm="61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5">
            <a:extLst>
              <a:ext uri="{FF2B5EF4-FFF2-40B4-BE49-F238E27FC236}">
                <a16:creationId xmlns:a16="http://schemas.microsoft.com/office/drawing/2014/main" id="{5B26C712-FFF0-4BF1-AC9D-25E506D6F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437" y="278469"/>
            <a:ext cx="5175864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2999" dirty="0">
                <a:solidFill>
                  <a:srgbClr val="00649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Literature Search &amp; Review </a:t>
            </a:r>
            <a:endParaRPr kumimoji="0" lang="zh-CN" altLang="en-US" sz="2999" b="0" i="0" u="none" strike="noStrike" kern="1200" cap="none" spc="0" normalizeH="0" baseline="0" noProof="0" dirty="0">
              <a:ln>
                <a:noFill/>
              </a:ln>
              <a:solidFill>
                <a:srgbClr val="006494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738254" y="868543"/>
            <a:ext cx="10395051" cy="45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6"/>
          <p:cNvSpPr>
            <a:spLocks noEditPoints="1"/>
          </p:cNvSpPr>
          <p:nvPr/>
        </p:nvSpPr>
        <p:spPr bwMode="auto">
          <a:xfrm>
            <a:off x="11133306" y="445563"/>
            <a:ext cx="413807" cy="427514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770" tIns="44885" rIns="89770" bIns="4488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5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92042" y="380144"/>
            <a:ext cx="350520" cy="350520"/>
          </a:xfrm>
          <a:prstGeom prst="ellipse">
            <a:avLst/>
          </a:prstGeom>
          <a:solidFill>
            <a:srgbClr val="006494"/>
          </a:solidFill>
          <a:ln w="12700">
            <a:solidFill>
              <a:schemeClr val="bg1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ACC001C-20C5-44E4-8C10-B54D0F827544}"/>
              </a:ext>
            </a:extLst>
          </p:cNvPr>
          <p:cNvGrpSpPr/>
          <p:nvPr/>
        </p:nvGrpSpPr>
        <p:grpSpPr>
          <a:xfrm>
            <a:off x="7122254" y="1480923"/>
            <a:ext cx="4217956" cy="4759200"/>
            <a:chOff x="6311905" y="1489312"/>
            <a:chExt cx="4576918" cy="5244514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FE7EE31-0BEB-43DF-8A4C-C93B8770A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1906" y="5368688"/>
              <a:ext cx="4576917" cy="1365138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D6B7E4A-702D-49C4-95F5-3B7D5AB88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1905" y="3732445"/>
              <a:ext cx="4576917" cy="1483604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12738F1-624A-4757-922E-E27A3E4F6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1906" y="1489312"/>
              <a:ext cx="4576917" cy="2090495"/>
            </a:xfrm>
            <a:prstGeom prst="rect">
              <a:avLst/>
            </a:prstGeom>
          </p:spPr>
        </p:pic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A812AAC1-0849-460A-A709-05D6A24DE35A}"/>
              </a:ext>
            </a:extLst>
          </p:cNvPr>
          <p:cNvSpPr txBox="1"/>
          <p:nvPr/>
        </p:nvSpPr>
        <p:spPr>
          <a:xfrm>
            <a:off x="792042" y="1480923"/>
            <a:ext cx="5435527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" panose="02020603050405020304" pitchFamily="18" charset="0"/>
              </a:rPr>
              <a:t>Website: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" panose="02020603050405020304" pitchFamily="18" charset="0"/>
              </a:rPr>
              <a:t>https://www.webofscience.com/wos/alldb/basic-search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" panose="02020603050405020304" pitchFamily="18" charset="0"/>
                <a:hlinkClick r:id="rId6"/>
              </a:rPr>
              <a:t>https://xueshu.baidu.com/</a:t>
            </a:r>
            <a:endParaRPr lang="en-US" altLang="zh-CN" dirty="0">
              <a:latin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" panose="02020603050405020304" pitchFamily="18" charset="0"/>
                <a:hlinkClick r:id="rId7"/>
              </a:rPr>
              <a:t>https://www.cnki.net/</a:t>
            </a:r>
            <a:endParaRPr lang="en-US" altLang="zh-CN" dirty="0">
              <a:latin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" panose="02020603050405020304" pitchFamily="18" charset="0"/>
              </a:rPr>
              <a:t>etc.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18E239D-8FF5-4750-8773-42A349130986}"/>
              </a:ext>
            </a:extLst>
          </p:cNvPr>
          <p:cNvSpPr txBox="1"/>
          <p:nvPr/>
        </p:nvSpPr>
        <p:spPr>
          <a:xfrm>
            <a:off x="792042" y="3937879"/>
            <a:ext cx="4314001" cy="1704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" panose="02020603050405020304" pitchFamily="18" charset="0"/>
              </a:rPr>
              <a:t>The basis of literature selection: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" panose="02020603050405020304" pitchFamily="18" charset="0"/>
              </a:rPr>
              <a:t>Relevance, Citations,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" panose="02020603050405020304" pitchFamily="18" charset="0"/>
              </a:rPr>
              <a:t>The journal in which the article is published,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" panose="02020603050405020304" pitchFamily="18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35674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94"/>
    </mc:Choice>
    <mc:Fallback xmlns="">
      <p:transition advClick="0" advTm="61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2946857"/>
            <a:ext cx="12211786" cy="1399774"/>
          </a:xfrm>
          <a:prstGeom prst="rect">
            <a:avLst/>
          </a:prstGeom>
          <a:solidFill>
            <a:srgbClr val="00649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52" tIns="288038" rIns="91452" bIns="45726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粗谭黑简体" panose="02000000000000000000" pitchFamily="2" charset="-122"/>
              <a:ea typeface="方正粗谭黑简体" panose="02000000000000000000" pitchFamily="2" charset="-122"/>
              <a:cs typeface="+mn-ea"/>
            </a:endParaRPr>
          </a:p>
        </p:txBody>
      </p:sp>
      <p:sp>
        <p:nvSpPr>
          <p:cNvPr id="22" name="文本框 24"/>
          <p:cNvSpPr txBox="1"/>
          <p:nvPr/>
        </p:nvSpPr>
        <p:spPr>
          <a:xfrm>
            <a:off x="680444" y="3180553"/>
            <a:ext cx="11018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5400" spc="300" dirty="0">
                <a:solidFill>
                  <a:srgbClr val="FFFFFF"/>
                </a:solidFill>
                <a:effectLst>
                  <a:outerShdw blurRad="114300" dist="50800" dir="2700000" algn="tl" rotWithShape="0">
                    <a:srgbClr val="01B3C5">
                      <a:lumMod val="50000"/>
                      <a:alpha val="50000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3" name="TextBox 18"/>
          <p:cNvSpPr txBox="1"/>
          <p:nvPr/>
        </p:nvSpPr>
        <p:spPr>
          <a:xfrm>
            <a:off x="3968929" y="6171705"/>
            <a:ext cx="4254142" cy="380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2021/9/23</a:t>
            </a:r>
          </a:p>
        </p:txBody>
      </p:sp>
      <p:sp>
        <p:nvSpPr>
          <p:cNvPr id="24" name="圆角矩形 23"/>
          <p:cNvSpPr/>
          <p:nvPr/>
        </p:nvSpPr>
        <p:spPr bwMode="auto">
          <a:xfrm>
            <a:off x="2342721" y="2005898"/>
            <a:ext cx="714176" cy="714176"/>
          </a:xfrm>
          <a:prstGeom prst="roundRect">
            <a:avLst>
              <a:gd name="adj" fmla="val 6712"/>
            </a:avLst>
          </a:prstGeom>
          <a:solidFill>
            <a:srgbClr val="006494"/>
          </a:solidFill>
          <a:ln w="9525" cap="flat" cmpd="sng" algn="ctr">
            <a:solidFill>
              <a:srgbClr val="006494"/>
            </a:solidFill>
            <a:prstDash val="solid"/>
            <a:round/>
            <a:headEnd type="none" w="med" len="med"/>
            <a:tailEnd type="none" w="med" len="med"/>
          </a:ln>
          <a:effectLst>
            <a:outerShdw blurRad="368300" dist="101600" dir="90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77" tIns="39588" rIns="79177" bIns="39588" numCol="1" rtlCol="0" anchor="ctr" anchorCtr="0" compatLnSpc="1">
            <a:noAutofit/>
          </a:bodyPr>
          <a:lstStyle/>
          <a:p>
            <a:pPr marL="0" marR="0" lvl="0" indent="0" algn="ctr" defTabSz="801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3056898" y="1220306"/>
            <a:ext cx="642758" cy="642758"/>
          </a:xfrm>
          <a:prstGeom prst="roundRect">
            <a:avLst>
              <a:gd name="adj" fmla="val 6712"/>
            </a:avLst>
          </a:prstGeom>
          <a:solidFill>
            <a:srgbClr val="1B98E0"/>
          </a:solidFill>
          <a:ln w="9525" cap="flat" cmpd="sng" algn="ctr">
            <a:solidFill>
              <a:srgbClr val="1B98E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77" tIns="39588" rIns="79177" bIns="39588" numCol="1" rtlCol="0" anchor="ctr" anchorCtr="0" compatLnSpc="1">
            <a:noAutofit/>
          </a:bodyPr>
          <a:lstStyle/>
          <a:p>
            <a:pPr marL="0" marR="0" lvl="0" indent="0" algn="ctr" defTabSz="801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2771225" y="1720227"/>
            <a:ext cx="499923" cy="499923"/>
          </a:xfrm>
          <a:prstGeom prst="roundRect">
            <a:avLst>
              <a:gd name="adj" fmla="val 6712"/>
            </a:avLst>
          </a:prstGeom>
          <a:solidFill>
            <a:srgbClr val="1B98E0"/>
          </a:solidFill>
          <a:ln w="9525" cap="flat" cmpd="sng" algn="ctr">
            <a:solidFill>
              <a:srgbClr val="1B98E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77" tIns="39588" rIns="79177" bIns="39588" numCol="1" rtlCol="0" anchor="ctr" anchorCtr="0" compatLnSpc="1">
            <a:noAutofit/>
          </a:bodyPr>
          <a:lstStyle/>
          <a:p>
            <a:pPr marL="0" marR="0" lvl="0" indent="0" algn="ctr" defTabSz="801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3539210" y="1684519"/>
            <a:ext cx="928428" cy="928428"/>
          </a:xfrm>
          <a:prstGeom prst="roundRect">
            <a:avLst>
              <a:gd name="adj" fmla="val 6712"/>
            </a:avLst>
          </a:prstGeom>
          <a:solidFill>
            <a:srgbClr val="006494"/>
          </a:solidFill>
          <a:ln w="9525" cap="flat" cmpd="sng" algn="ctr">
            <a:solidFill>
              <a:srgbClr val="006494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77" tIns="39588" rIns="79177" bIns="39588" numCol="1" rtlCol="0" anchor="ctr" anchorCtr="0" compatLnSpc="1">
            <a:noAutofit/>
          </a:bodyPr>
          <a:lstStyle/>
          <a:p>
            <a:pPr marL="0" marR="0" lvl="0" indent="0" algn="ctr" defTabSz="801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09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24" grpId="0" animBg="1"/>
      <p:bldP spid="25" grpId="0" animBg="1"/>
      <p:bldP spid="26" grpId="0" animBg="1"/>
      <p:bldP spid="27" grpId="0" animBg="1"/>
    </p:bldLst>
  </p:timing>
  <p:extLst>
    <p:ext uri="{E180D4A7-C9FB-4DFB-919C-405C955672EB}">
      <p14:showEvtLst xmlns:p14="http://schemas.microsoft.com/office/powerpoint/2010/main">
        <p14:playEvt time="0" objId="2"/>
      </p14:showEvtLst>
    </p:ext>
  </p:extLs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144</Words>
  <Application>Microsoft Office PowerPoint</Application>
  <PresentationFormat>宽屏</PresentationFormat>
  <Paragraphs>41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等线</vt:lpstr>
      <vt:lpstr>方正粗谭黑简体</vt:lpstr>
      <vt:lpstr>黑体</vt:lpstr>
      <vt:lpstr>宋体</vt:lpstr>
      <vt:lpstr>Arial</vt:lpstr>
      <vt:lpstr>Calibri</vt:lpstr>
      <vt:lpstr>Calibri Light</vt:lpstr>
      <vt:lpstr>Times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左 小幸</dc:creator>
  <cp:lastModifiedBy>左 小幸</cp:lastModifiedBy>
  <cp:revision>14</cp:revision>
  <dcterms:created xsi:type="dcterms:W3CDTF">2021-09-20T06:41:38Z</dcterms:created>
  <dcterms:modified xsi:type="dcterms:W3CDTF">2021-09-21T06:45:57Z</dcterms:modified>
</cp:coreProperties>
</file>