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5C3B2-988C-4424-A8F8-6F8F30A165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00B8E-1AED-4F08-A6F6-4DAB6AD2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8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计算每个探测到的羽流的排放通量速率</a:t>
            </a:r>
            <a:r>
              <a:rPr lang="en-US" altLang="zh-CN" dirty="0"/>
              <a:t>(Q)</a:t>
            </a:r>
            <a:r>
              <a:rPr lang="zh-CN" altLang="en-US" dirty="0"/>
              <a:t>值，单位为千克每小时</a:t>
            </a:r>
            <a:r>
              <a:rPr lang="en-US" altLang="zh-CN" dirty="0"/>
              <a:t>(kg/h)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作者手动定义一个多边形来将羽毛从背景中分离出来。首先，根据图像的中值应用一个阈值来去除背景。然后，将甲烷检索图像覆盖在第</a:t>
            </a:r>
            <a:r>
              <a:rPr lang="en-US" altLang="zh-CN" dirty="0"/>
              <a:t>2.3</a:t>
            </a:r>
            <a:r>
              <a:rPr lang="zh-CN" altLang="en-US" dirty="0"/>
              <a:t>节描述的高分辨率图像上，以识别羽流附近可能干扰信号的假阳性源。考虑到附近的伪影和假阳性源，作者绘制的多边形只掩蔽在发射羽流内的像素，避免假像素或错误源。我们丢弃了在不均匀表面上的辐射，在这些表面上，附近人造物体产生的信号无法清楚地掩盖羽流。</a:t>
            </a:r>
            <a:endParaRPr lang="en-US" altLang="zh-CN" dirty="0"/>
          </a:p>
          <a:p>
            <a:r>
              <a:rPr lang="en-US" altLang="zh-CN" dirty="0"/>
              <a:t>np</a:t>
            </a:r>
            <a:r>
              <a:rPr lang="zh-CN" altLang="en-US" dirty="0"/>
              <a:t>是羽流中像素的数量，</a:t>
            </a:r>
            <a:r>
              <a:rPr lang="en-US" altLang="zh-CN" dirty="0"/>
              <a:t>k</a:t>
            </a:r>
            <a:r>
              <a:rPr lang="zh-CN" altLang="en-US" dirty="0"/>
              <a:t>是一个比例因子等于</a:t>
            </a:r>
            <a:r>
              <a:rPr lang="en-US" altLang="zh-CN" dirty="0"/>
              <a:t>5.155⋅10−3 kg/ppb,</a:t>
            </a:r>
            <a:r>
              <a:rPr lang="zh-CN" altLang="en-US" dirty="0"/>
              <a:t>将每个</a:t>
            </a:r>
            <a:r>
              <a:rPr lang="en-US" altLang="zh-CN" dirty="0"/>
              <a:t>pixel</a:t>
            </a:r>
            <a:r>
              <a:rPr lang="zh-CN" altLang="en-US" dirty="0"/>
              <a:t>大小的甲烷浓度</a:t>
            </a:r>
            <a:r>
              <a:rPr lang="en-US" altLang="zh-CN" dirty="0"/>
              <a:t>ppb</a:t>
            </a:r>
            <a:r>
              <a:rPr lang="zh-CN" altLang="en-US" dirty="0"/>
              <a:t>转化为了</a:t>
            </a:r>
            <a:r>
              <a:rPr lang="en-US" altLang="zh-CN" dirty="0"/>
              <a:t>kg</a:t>
            </a:r>
            <a:r>
              <a:rPr lang="zh-CN" altLang="en-US" dirty="0"/>
              <a:t>（假设阿伏伽德罗定律成立并设定</a:t>
            </a:r>
            <a:r>
              <a:rPr lang="en-US" altLang="zh-CN" dirty="0"/>
              <a:t>pixel</a:t>
            </a:r>
            <a:r>
              <a:rPr lang="zh-CN" altLang="en-US" dirty="0"/>
              <a:t>大小为</a:t>
            </a:r>
            <a:r>
              <a:rPr lang="en-US" altLang="zh-CN" dirty="0"/>
              <a:t>30</a:t>
            </a:r>
            <a:r>
              <a:rPr lang="zh-CN" altLang="en-US" dirty="0"/>
              <a:t>米，并考虑了甲烷的分子质量）。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Ueff</a:t>
            </a:r>
            <a:r>
              <a:rPr lang="zh-CN" altLang="en-US" dirty="0"/>
              <a:t>为有效风速，</a:t>
            </a:r>
            <a:r>
              <a:rPr lang="en-US" altLang="zh-CN" dirty="0"/>
              <a:t>L</a:t>
            </a:r>
            <a:r>
              <a:rPr lang="zh-CN" altLang="en-US" dirty="0"/>
              <a:t>为羽流长度尺度</a:t>
            </a:r>
            <a:r>
              <a:rPr lang="en-US" altLang="zh-CN" dirty="0"/>
              <a:t>(</a:t>
            </a:r>
            <a:r>
              <a:rPr lang="zh-CN" altLang="en-US" dirty="0"/>
              <a:t>羽流遮罩面积的平方根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 err="1"/>
              <a:t>Ueff</a:t>
            </a:r>
            <a:r>
              <a:rPr lang="zh-CN" altLang="en-US" dirty="0"/>
              <a:t>项由可测</a:t>
            </a:r>
            <a:r>
              <a:rPr lang="en-US" altLang="zh-CN" dirty="0"/>
              <a:t>10 m</a:t>
            </a:r>
            <a:r>
              <a:rPr lang="zh-CN" altLang="en-US" dirty="0"/>
              <a:t>风速</a:t>
            </a:r>
            <a:r>
              <a:rPr lang="en-US" altLang="zh-CN" dirty="0"/>
              <a:t>U10</a:t>
            </a:r>
            <a:r>
              <a:rPr lang="zh-CN" altLang="en-US" dirty="0"/>
              <a:t>计算，公式如下。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88FC9-5AA3-4B80-8B2D-46A779B9E9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4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7658E5-E5D8-461F-9545-8E7519A2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209135"/>
            <a:ext cx="10905066" cy="403487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05AD9F-0D18-48DE-91D1-99C914FF2B40}"/>
              </a:ext>
            </a:extLst>
          </p:cNvPr>
          <p:cNvSpPr txBox="1"/>
          <p:nvPr/>
        </p:nvSpPr>
        <p:spPr>
          <a:xfrm>
            <a:off x="500347" y="3815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Estimation of emission flux rates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9BA650-50F0-4557-B048-455FDE58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6" y="1051157"/>
            <a:ext cx="7989232" cy="10854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C006B1-FC66-4B6E-8B82-93334FD5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767" y="3314685"/>
            <a:ext cx="7957148" cy="946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8D3D5C-2B6A-48DD-8606-4A4EEFBB1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67" y="5323621"/>
            <a:ext cx="8096602" cy="5495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9B4647-0934-4F39-9D9F-6FCD82D52E0D}"/>
              </a:ext>
            </a:extLst>
          </p:cNvPr>
          <p:cNvSpPr txBox="1"/>
          <p:nvPr/>
        </p:nvSpPr>
        <p:spPr>
          <a:xfrm>
            <a:off x="2241767" y="2264005"/>
            <a:ext cx="5034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IME: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integrated mass enhancement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the number of pixels in the plume,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a scaling factor equal to 5.155⋅10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−3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kg/ppb.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FE1B98-A97E-4533-9562-388C359A2E82}"/>
              </a:ext>
            </a:extLst>
          </p:cNvPr>
          <p:cNvSpPr txBox="1"/>
          <p:nvPr/>
        </p:nvSpPr>
        <p:spPr>
          <a:xfrm>
            <a:off x="2229477" y="4328412"/>
            <a:ext cx="602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U</a:t>
            </a:r>
            <a:r>
              <a:rPr kumimoji="0" lang="en-US" altLang="zh-CN" sz="1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an effective wind speed,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the plume length scale.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B12516-C7CF-479B-82EA-030C46CF1622}"/>
              </a:ext>
            </a:extLst>
          </p:cNvPr>
          <p:cNvSpPr txBox="1"/>
          <p:nvPr/>
        </p:nvSpPr>
        <p:spPr>
          <a:xfrm>
            <a:off x="2229476" y="4719669"/>
            <a:ext cx="687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U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term is calculated from the measurable 10-m wind speed U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as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DCB986-D4E9-4B68-A30D-4CE9DB889E2F}"/>
              </a:ext>
            </a:extLst>
          </p:cNvPr>
          <p:cNvSpPr txBox="1"/>
          <p:nvPr/>
        </p:nvSpPr>
        <p:spPr>
          <a:xfrm>
            <a:off x="2195906" y="62918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Guanter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, L .et.al (2021)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004047" y="7440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2386196" y="744071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2450533" y="203122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2100- to 2450-nm window is especially sensitive to methane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A538DA-D04E-4C3F-9CD1-33620F1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" y="-27264"/>
            <a:ext cx="6892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FE4412-AB5A-4CBE-A3B2-4896309F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5" y="524004"/>
            <a:ext cx="753530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52400" y="33366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satellite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1598886" y="3336667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1598886" y="454861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2100- to 2450-nm window is especially sensitive to methane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AC59D-0A65-4A2C-8DE9-86C3F6F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24348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401</Words>
  <Application>Microsoft Office PowerPoint</Application>
  <PresentationFormat>宽屏</PresentationFormat>
  <Paragraphs>20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10</cp:revision>
  <dcterms:created xsi:type="dcterms:W3CDTF">2021-10-11T01:24:45Z</dcterms:created>
  <dcterms:modified xsi:type="dcterms:W3CDTF">2021-10-18T16:18:57Z</dcterms:modified>
</cp:coreProperties>
</file>