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1" r:id="rId3"/>
    <p:sldId id="262" r:id="rId4"/>
    <p:sldId id="265" r:id="rId5"/>
    <p:sldId id="263" r:id="rId6"/>
    <p:sldId id="267" r:id="rId7"/>
    <p:sldId id="257" r:id="rId8"/>
    <p:sldId id="258" r:id="rId9"/>
    <p:sldId id="259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5C3B2-988C-4424-A8F8-6F8F30A1656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00B8E-1AED-4F08-A6F6-4DAB6AD2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8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计算每个探测到的羽流的排放通量速率</a:t>
            </a:r>
            <a:r>
              <a:rPr lang="en-US" altLang="zh-CN" dirty="0"/>
              <a:t>(Q)</a:t>
            </a:r>
            <a:r>
              <a:rPr lang="zh-CN" altLang="en-US" dirty="0"/>
              <a:t>值，单位为千克每小时</a:t>
            </a:r>
            <a:r>
              <a:rPr lang="en-US" altLang="zh-CN" dirty="0"/>
              <a:t>(kg/h)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作者手动定义一个多边形来将羽毛从背景中分离出来。首先，根据图像的中值应用一个阈值来去除背景。然后，将甲烷检索图像覆盖在第</a:t>
            </a:r>
            <a:r>
              <a:rPr lang="en-US" altLang="zh-CN" dirty="0"/>
              <a:t>2.3</a:t>
            </a:r>
            <a:r>
              <a:rPr lang="zh-CN" altLang="en-US" dirty="0"/>
              <a:t>节描述的高分辨率图像上，以识别羽流附近可能干扰信号的假阳性源。考虑到附近的伪影和假阳性源，作者绘制的多边形只掩蔽在发射羽流内的像素，避免假像素或错误源。我们丢弃了在不均匀表面上的辐射，在这些表面上，附近人造物体产生的信号无法清楚地掩盖羽流。</a:t>
            </a:r>
            <a:endParaRPr lang="en-US" altLang="zh-CN" dirty="0"/>
          </a:p>
          <a:p>
            <a:r>
              <a:rPr lang="en-US" altLang="zh-CN" dirty="0"/>
              <a:t>np</a:t>
            </a:r>
            <a:r>
              <a:rPr lang="zh-CN" altLang="en-US" dirty="0"/>
              <a:t>是羽流中像素的数量，</a:t>
            </a:r>
            <a:r>
              <a:rPr lang="en-US" altLang="zh-CN" dirty="0"/>
              <a:t>k</a:t>
            </a:r>
            <a:r>
              <a:rPr lang="zh-CN" altLang="en-US" dirty="0"/>
              <a:t>是一个比例因子等于</a:t>
            </a:r>
            <a:r>
              <a:rPr lang="en-US" altLang="zh-CN" dirty="0"/>
              <a:t>5.155⋅10−3 kg/ppb,</a:t>
            </a:r>
            <a:r>
              <a:rPr lang="zh-CN" altLang="en-US" dirty="0"/>
              <a:t>将每个</a:t>
            </a:r>
            <a:r>
              <a:rPr lang="en-US" altLang="zh-CN" dirty="0"/>
              <a:t>pixel</a:t>
            </a:r>
            <a:r>
              <a:rPr lang="zh-CN" altLang="en-US" dirty="0"/>
              <a:t>大小的甲烷浓度</a:t>
            </a:r>
            <a:r>
              <a:rPr lang="en-US" altLang="zh-CN" dirty="0"/>
              <a:t>ppb</a:t>
            </a:r>
            <a:r>
              <a:rPr lang="zh-CN" altLang="en-US" dirty="0"/>
              <a:t>转化为了</a:t>
            </a:r>
            <a:r>
              <a:rPr lang="en-US" altLang="zh-CN" dirty="0"/>
              <a:t>kg</a:t>
            </a:r>
            <a:r>
              <a:rPr lang="zh-CN" altLang="en-US" dirty="0"/>
              <a:t>（假设阿伏伽德罗定律成立并设定</a:t>
            </a:r>
            <a:r>
              <a:rPr lang="en-US" altLang="zh-CN" dirty="0"/>
              <a:t>pixel</a:t>
            </a:r>
            <a:r>
              <a:rPr lang="zh-CN" altLang="en-US" dirty="0"/>
              <a:t>大小为</a:t>
            </a:r>
            <a:r>
              <a:rPr lang="en-US" altLang="zh-CN" dirty="0"/>
              <a:t>30</a:t>
            </a:r>
            <a:r>
              <a:rPr lang="zh-CN" altLang="en-US" dirty="0"/>
              <a:t>米，并考虑了甲烷的分子质量）。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 err="1"/>
              <a:t>Ueff</a:t>
            </a:r>
            <a:r>
              <a:rPr lang="zh-CN" altLang="en-US" dirty="0"/>
              <a:t>为有效风速，</a:t>
            </a:r>
            <a:r>
              <a:rPr lang="en-US" altLang="zh-CN" dirty="0"/>
              <a:t>L</a:t>
            </a:r>
            <a:r>
              <a:rPr lang="zh-CN" altLang="en-US" dirty="0"/>
              <a:t>为羽流长度尺度</a:t>
            </a:r>
            <a:r>
              <a:rPr lang="en-US" altLang="zh-CN" dirty="0"/>
              <a:t>(</a:t>
            </a:r>
            <a:r>
              <a:rPr lang="zh-CN" altLang="en-US" dirty="0"/>
              <a:t>羽流遮罩面积的平方根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 err="1"/>
              <a:t>Ueff</a:t>
            </a:r>
            <a:r>
              <a:rPr lang="zh-CN" altLang="en-US" dirty="0"/>
              <a:t>项由可测</a:t>
            </a:r>
            <a:r>
              <a:rPr lang="en-US" altLang="zh-CN" dirty="0"/>
              <a:t>10 m</a:t>
            </a:r>
            <a:r>
              <a:rPr lang="zh-CN" altLang="en-US" dirty="0"/>
              <a:t>风速</a:t>
            </a:r>
            <a:r>
              <a:rPr lang="en-US" altLang="zh-CN" dirty="0"/>
              <a:t>U10</a:t>
            </a:r>
            <a:r>
              <a:rPr lang="zh-CN" altLang="en-US" dirty="0"/>
              <a:t>计算，公式如下。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88FC9-5AA3-4B80-8B2D-46A779B9E9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46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6385D-6B8A-4E74-A5ED-A9B0ED949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ACD53-806B-4222-80DA-28604190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E94C4-E987-42F8-90B4-3B776554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F08CE-B99C-4343-844D-B81B576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CCCBD-BF05-42EB-92C0-D99FBDA2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91BA-DF18-4ABD-AF06-F8B959C0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C2BB6-996B-44C7-92F9-21621DB1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D1A52-6D92-4041-9A8A-3C572F8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497FA-645C-47FC-94E8-6AF27B20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89040-19EE-470E-A8F0-1B682D97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4DB03F-625E-4123-8DEF-CD62852AD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34AB2-E546-43AE-A2D0-99481609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A31E1-A6C4-4AEE-AAE8-E3189FED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3BAFA-4C00-40E3-AED1-C478A8F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AC1F9-4E12-4F1E-8FA7-628B9F3E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266B-8C10-49CC-BF7F-259350D9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46A97-DB9A-4D60-8E59-5F6954F5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78F7D-76F2-431C-8DF2-F74310FD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49A9E-4E53-4EAE-83E5-BA5D6473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0E236-49FB-4A45-B066-0058F26A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5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8EB7-6C73-4642-92C2-1524D896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00B85-B946-4C6E-883D-8174348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5EC26-0586-4C89-BAA4-325313AF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BA0DB-0956-4002-8114-7A2C60C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F4C7B-FD43-4FF1-96D0-7A24B484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C3C0-0FD8-42AE-A584-A7D7D47B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D958-5FBE-4022-8621-FCC5C989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3D308-A55F-49D9-80F8-AE3B3987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50222-B6E2-42C3-BE40-09A091F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0164D-9321-4E6E-9DE8-B2D39C0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32129-8FF8-456F-B2B1-20256FA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6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73882-BF47-47BA-AD3F-152841E9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DB3B9-B817-42F7-96CD-C009BE56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2E3DF-66D1-4540-9215-E02C17FC2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A24E89-D814-4FF5-8F15-DA9FEAB6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E2049-EFB1-4FC5-9DD9-4EC5E5F9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7C4B7-3EF6-4A7D-B19D-1355ED15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4877C-C220-483B-9CFB-8FE98FE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16A037-9617-4A90-9B20-D02EC6A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76562-75ED-44D5-85FB-C471F38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98F876-2B20-403A-AB10-B1926CD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E3575-C697-46AB-986F-7D2B580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8016D-4A88-416C-A987-C4317A0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8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49688-01EF-4BA0-AE6D-559B8E0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D3EDB-92F3-45B9-AF4D-A9B58FC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CA96C-8AF2-471B-9A20-D1C118D5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E4F73-7514-4DA5-982F-CDC457A2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42B9-A007-4CFB-AFA5-3AA33BE1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D18CE-364F-40AF-8989-F32CFE90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FC0A-CF20-4A68-BE03-C1881B44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20416-80D6-4AE1-B4A6-E4352DD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D0740-E5E1-4EF0-B38D-A2FDEDC2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337D0-9237-4E4E-826A-EDE0831C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BEB9E8-AC0C-4F11-9D72-56E285180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C19D4-34BA-49B1-B191-5CCC1D1E4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E62B5-64EA-499D-9A27-4A5057E5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47230-36E5-491E-A36C-240443C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A42EC-04B6-4114-81CE-AC16A6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D6F497-DD2A-4EB0-B649-8D8470B2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C6AF3-9CE9-48EF-B172-C63F4ACB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67A2A-B59E-400A-A905-88D68E1C4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023F-0890-42A4-89F0-3870514CE1E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44656-E7D7-4500-A7A8-066ED33DA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456B1-6C73-43DB-8F04-03259899D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5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B8FD34-E874-4EEC-B961-9AD1643DD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5" y="643467"/>
            <a:ext cx="928510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F62923-F246-4964-8764-535B8029867D}"/>
              </a:ext>
            </a:extLst>
          </p:cNvPr>
          <p:cNvSpPr txBox="1"/>
          <p:nvPr/>
        </p:nvSpPr>
        <p:spPr>
          <a:xfrm>
            <a:off x="443060" y="537327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水库，相对小尺度，可以试用</a:t>
            </a:r>
            <a:r>
              <a:rPr lang="en-US" altLang="zh-CN" dirty="0" err="1"/>
              <a:t>Tropomi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66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005AD9F-0D18-48DE-91D1-99C914FF2B40}"/>
              </a:ext>
            </a:extLst>
          </p:cNvPr>
          <p:cNvSpPr txBox="1"/>
          <p:nvPr/>
        </p:nvSpPr>
        <p:spPr>
          <a:xfrm>
            <a:off x="500347" y="38152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Estimation of emission flux rates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9BA650-50F0-4557-B048-455FDE58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06" y="1051157"/>
            <a:ext cx="7989232" cy="10854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C006B1-FC66-4B6E-8B82-93334FD5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767" y="3314685"/>
            <a:ext cx="7957148" cy="9461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8D3D5C-2B6A-48DD-8606-4A4EEFBB1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767" y="5323621"/>
            <a:ext cx="8096602" cy="54954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D9B4647-0934-4F39-9D9F-6FCD82D52E0D}"/>
              </a:ext>
            </a:extLst>
          </p:cNvPr>
          <p:cNvSpPr txBox="1"/>
          <p:nvPr/>
        </p:nvSpPr>
        <p:spPr>
          <a:xfrm>
            <a:off x="2241767" y="2264005"/>
            <a:ext cx="5034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IME: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integrated mass enhancement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is the number of pixels in the plume,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is a scaling factor equal to 5.155⋅10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−3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kg/ppb.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FE1B98-A97E-4533-9562-388C359A2E82}"/>
              </a:ext>
            </a:extLst>
          </p:cNvPr>
          <p:cNvSpPr txBox="1"/>
          <p:nvPr/>
        </p:nvSpPr>
        <p:spPr>
          <a:xfrm>
            <a:off x="2229477" y="4328412"/>
            <a:ext cx="602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U</a:t>
            </a:r>
            <a:r>
              <a:rPr kumimoji="0" lang="en-US" altLang="zh-CN" sz="1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eff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is an effective wind speed,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is the plume length scale.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B12516-C7CF-479B-82EA-030C46CF1622}"/>
              </a:ext>
            </a:extLst>
          </p:cNvPr>
          <p:cNvSpPr txBox="1"/>
          <p:nvPr/>
        </p:nvSpPr>
        <p:spPr>
          <a:xfrm>
            <a:off x="2229476" y="4719669"/>
            <a:ext cx="6876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The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U</a:t>
            </a:r>
            <a:r>
              <a:rPr kumimoji="0" lang="en-US" altLang="zh-CN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eff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term is calculated from the measurable 10-m wind speed U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as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DCB986-D4E9-4B68-A30D-4CE9DB889E2F}"/>
              </a:ext>
            </a:extLst>
          </p:cNvPr>
          <p:cNvSpPr txBox="1"/>
          <p:nvPr/>
        </p:nvSpPr>
        <p:spPr>
          <a:xfrm>
            <a:off x="2229476" y="626789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Guanter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, L .et.al (2021)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9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757658E5-E5D8-461F-9545-8E7519A2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11562"/>
            <a:ext cx="10905066" cy="4034874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31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B08E3-7982-43B3-ACFF-FEB60EE6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1ECA49-554D-4B23-AD7A-EF9A5219DBB3}"/>
              </a:ext>
            </a:extLst>
          </p:cNvPr>
          <p:cNvSpPr txBox="1"/>
          <p:nvPr/>
        </p:nvSpPr>
        <p:spPr>
          <a:xfrm>
            <a:off x="1850011" y="995148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We used all available quad-pol space-borne ALOS Phased Array type L-band Synthetic Aperture Radar (PALSAR) SAR data (L-band, 21.5° off-nadir angle) from early winter in each region, after empirically defining a temporal window when correlations between field-measured CH4 fluxes and calibrated SAR brightness were statistically the strongest, generally from early November to mid-December (Supplementary Table 1).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16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A538DA-D04E-4C3F-9CD1-33620F1D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49" y="113121"/>
            <a:ext cx="6892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FE4412-AB5A-4CBE-A3B2-4896309F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45" y="524004"/>
            <a:ext cx="7535309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928F44-7834-4E63-8602-4029092D9898}"/>
              </a:ext>
            </a:extLst>
          </p:cNvPr>
          <p:cNvSpPr txBox="1"/>
          <p:nvPr/>
        </p:nvSpPr>
        <p:spPr>
          <a:xfrm>
            <a:off x="1000813" y="3429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satellite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C217A2-ACB5-4DA2-96A6-26CE3893D8AA}"/>
              </a:ext>
            </a:extLst>
          </p:cNvPr>
          <p:cNvSpPr txBox="1"/>
          <p:nvPr/>
        </p:nvSpPr>
        <p:spPr>
          <a:xfrm>
            <a:off x="2447299" y="3429000"/>
            <a:ext cx="7419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two versions of the AHSI onboard the GF5 and ZY1 platforms (China, launched in May 2018 and September 2019, respectively)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core instrument onboard PRISMA (Italy, launched in March 2019).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D7AEA1-93A7-4DBE-891F-85559D1F7B96}"/>
              </a:ext>
            </a:extLst>
          </p:cNvPr>
          <p:cNvSpPr txBox="1"/>
          <p:nvPr/>
        </p:nvSpPr>
        <p:spPr>
          <a:xfrm>
            <a:off x="2447299" y="4640944"/>
            <a:ext cx="681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2100- to 2450-nm window is especially sensitive to methane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FAC59D-0A65-4A2C-8DE9-86C3F6F8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49" y="0"/>
            <a:ext cx="7243482" cy="28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427</Words>
  <Application>Microsoft Office PowerPoint</Application>
  <PresentationFormat>宽屏</PresentationFormat>
  <Paragraphs>18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Times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小幸</dc:creator>
  <cp:lastModifiedBy>左 小幸</cp:lastModifiedBy>
  <cp:revision>13</cp:revision>
  <dcterms:created xsi:type="dcterms:W3CDTF">2021-10-11T01:24:45Z</dcterms:created>
  <dcterms:modified xsi:type="dcterms:W3CDTF">2021-10-20T15:57:27Z</dcterms:modified>
</cp:coreProperties>
</file>