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9" r:id="rId4"/>
    <p:sldId id="271" r:id="rId5"/>
    <p:sldId id="276" r:id="rId6"/>
    <p:sldId id="279" r:id="rId7"/>
    <p:sldId id="277" r:id="rId8"/>
    <p:sldId id="281" r:id="rId9"/>
    <p:sldId id="282" r:id="rId10"/>
    <p:sldId id="278" r:id="rId11"/>
    <p:sldId id="280"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a:srgbClr val="FF5722"/>
    <a:srgbClr val="2E8CE6"/>
    <a:srgbClr val="FF9800"/>
    <a:srgbClr val="00C853"/>
    <a:srgbClr val="00BCD4"/>
    <a:srgbClr val="29B6F6"/>
    <a:srgbClr val="03A9F4"/>
    <a:srgbClr val="42A5F5"/>
    <a:srgbClr val="2196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2E824-8585-41C6-BE80-F5B381D462A0}" type="datetimeFigureOut">
              <a:rPr lang="zh-CN" altLang="en-US" smtClean="0"/>
              <a:t>2023/1/20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16AB1-0C78-4E7A-A788-E61A0120C669}" type="slidenum">
              <a:rPr lang="zh-CN" altLang="en-US" smtClean="0"/>
              <a:t>‹#›</a:t>
            </a:fld>
            <a:endParaRPr lang="zh-CN" altLang="en-US"/>
          </a:p>
        </p:txBody>
      </p:sp>
    </p:spTree>
    <p:extLst>
      <p:ext uri="{BB962C8B-B14F-4D97-AF65-F5344CB8AC3E}">
        <p14:creationId xmlns:p14="http://schemas.microsoft.com/office/powerpoint/2010/main" val="61140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D0509765-371F-4E76-A927-35429033905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1131642"/>
            <a:ext cx="12192000" cy="3057525"/>
          </a:xfrm>
          <a:prstGeom prst="rect">
            <a:avLst/>
          </a:prstGeom>
        </p:spPr>
      </p:pic>
    </p:spTree>
    <p:extLst>
      <p:ext uri="{BB962C8B-B14F-4D97-AF65-F5344CB8AC3E}">
        <p14:creationId xmlns:p14="http://schemas.microsoft.com/office/powerpoint/2010/main" val="271204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形 2">
            <a:extLst>
              <a:ext uri="{FF2B5EF4-FFF2-40B4-BE49-F238E27FC236}">
                <a16:creationId xmlns:a16="http://schemas.microsoft.com/office/drawing/2014/main" id="{D4DFDDF4-4E87-4F0E-A96B-3339D82BE7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381000"/>
            <a:ext cx="12192000" cy="5772150"/>
          </a:xfrm>
          <a:prstGeom prst="rect">
            <a:avLst/>
          </a:prstGeom>
        </p:spPr>
      </p:pic>
    </p:spTree>
    <p:extLst>
      <p:ext uri="{BB962C8B-B14F-4D97-AF65-F5344CB8AC3E}">
        <p14:creationId xmlns:p14="http://schemas.microsoft.com/office/powerpoint/2010/main" val="333633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DA45C4ED-A80E-4DD1-9B32-31E4BE0CE8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185953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265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055829"/>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3.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 Target="slide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 Target="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493389F-1067-4214-8CFF-30F526DA2188}"/>
              </a:ext>
            </a:extLst>
          </p:cNvPr>
          <p:cNvSpPr txBox="1"/>
          <p:nvPr/>
        </p:nvSpPr>
        <p:spPr>
          <a:xfrm>
            <a:off x="604503" y="2521747"/>
            <a:ext cx="11340886" cy="707886"/>
          </a:xfrm>
          <a:prstGeom prst="rect">
            <a:avLst/>
          </a:prstGeom>
          <a:noFill/>
        </p:spPr>
        <p:txBody>
          <a:bodyPr wrap="square" rtlCol="0" anchor="ctr">
            <a:spAutoFit/>
          </a:bodyPr>
          <a:lstStyle/>
          <a:p>
            <a:r>
              <a:rPr lang="zh-CN" altLang="en-US" sz="4000" b="1" spc="600" dirty="0">
                <a:solidFill>
                  <a:schemeClr val="bg1"/>
                </a:solidFill>
                <a:latin typeface="微软雅黑" panose="020B0503020204020204" pitchFamily="34" charset="-122"/>
                <a:ea typeface="微软雅黑" panose="020B0503020204020204" pitchFamily="34" charset="-122"/>
              </a:rPr>
              <a:t>烟草销售评估分析及规律预测报告答辩</a:t>
            </a:r>
            <a:endParaRPr lang="zh-CN" altLang="en-US" sz="4000" b="1" spc="600" dirty="0"/>
          </a:p>
        </p:txBody>
      </p:sp>
      <p:pic>
        <p:nvPicPr>
          <p:cNvPr id="7" name="图形 6">
            <a:extLst>
              <a:ext uri="{FF2B5EF4-FFF2-40B4-BE49-F238E27FC236}">
                <a16:creationId xmlns:a16="http://schemas.microsoft.com/office/drawing/2014/main" id="{DC95CAD3-7894-4481-AF4E-1DF6D5B389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85063" y="5105400"/>
            <a:ext cx="480681" cy="252990"/>
          </a:xfrm>
          <a:prstGeom prst="rect">
            <a:avLst/>
          </a:prstGeom>
        </p:spPr>
      </p:pic>
      <p:sp>
        <p:nvSpPr>
          <p:cNvPr id="8" name="文本框 7">
            <a:extLst>
              <a:ext uri="{FF2B5EF4-FFF2-40B4-BE49-F238E27FC236}">
                <a16:creationId xmlns:a16="http://schemas.microsoft.com/office/drawing/2014/main" id="{169A612B-2D72-4B32-8E25-E25F4C680148}"/>
              </a:ext>
            </a:extLst>
          </p:cNvPr>
          <p:cNvSpPr txBox="1"/>
          <p:nvPr/>
        </p:nvSpPr>
        <p:spPr>
          <a:xfrm>
            <a:off x="8165743" y="4968811"/>
            <a:ext cx="3435707" cy="874407"/>
          </a:xfrm>
          <a:prstGeom prst="rect">
            <a:avLst/>
          </a:prstGeom>
          <a:noFill/>
        </p:spPr>
        <p:txBody>
          <a:bodyPr wrap="square" rtlCol="0">
            <a:spAutoFit/>
          </a:bodyPr>
          <a:lstStyle/>
          <a:p>
            <a:pPr>
              <a:lnSpc>
                <a:spcPct val="150000"/>
              </a:lnSpc>
            </a:pPr>
            <a:r>
              <a:rPr lang="zh-CN" altLang="en-US" spc="200" dirty="0">
                <a:solidFill>
                  <a:srgbClr val="2E8CE6"/>
                </a:solidFill>
                <a:latin typeface="微软雅黑" panose="020B0503020204020204" pitchFamily="34" charset="-122"/>
                <a:ea typeface="微软雅黑" panose="020B0503020204020204" pitchFamily="34" charset="-122"/>
              </a:rPr>
              <a:t>姓名 江昱峰</a:t>
            </a:r>
            <a:br>
              <a:rPr lang="en-US" altLang="zh-CN" spc="200" dirty="0">
                <a:solidFill>
                  <a:srgbClr val="2E8CE6"/>
                </a:solidFill>
                <a:latin typeface="微软雅黑" panose="020B0503020204020204" pitchFamily="34" charset="-122"/>
                <a:ea typeface="微软雅黑" panose="020B0503020204020204" pitchFamily="34" charset="-122"/>
              </a:rPr>
            </a:br>
            <a:r>
              <a:rPr lang="en-US" altLang="zh-CN" spc="200" dirty="0">
                <a:solidFill>
                  <a:srgbClr val="2E8CE6"/>
                </a:solidFill>
                <a:latin typeface="微软雅黑" panose="020B0503020204020204" pitchFamily="34" charset="-122"/>
                <a:ea typeface="微软雅黑" panose="020B0503020204020204" pitchFamily="34" charset="-122"/>
              </a:rPr>
              <a:t>2023</a:t>
            </a:r>
            <a:r>
              <a:rPr lang="zh-CN" altLang="en-US" spc="200" dirty="0">
                <a:solidFill>
                  <a:srgbClr val="2E8CE6"/>
                </a:solidFill>
                <a:latin typeface="微软雅黑" panose="020B0503020204020204" pitchFamily="34" charset="-122"/>
                <a:ea typeface="微软雅黑" panose="020B0503020204020204" pitchFamily="34" charset="-122"/>
              </a:rPr>
              <a:t>年</a:t>
            </a:r>
            <a:r>
              <a:rPr lang="en-US" altLang="zh-CN" spc="200" dirty="0">
                <a:solidFill>
                  <a:srgbClr val="2E8CE6"/>
                </a:solidFill>
                <a:latin typeface="微软雅黑" panose="020B0503020204020204" pitchFamily="34" charset="-122"/>
                <a:ea typeface="微软雅黑" panose="020B0503020204020204" pitchFamily="34" charset="-122"/>
              </a:rPr>
              <a:t>1</a:t>
            </a:r>
            <a:r>
              <a:rPr lang="zh-CN" altLang="en-US" spc="200" dirty="0">
                <a:solidFill>
                  <a:srgbClr val="2E8CE6"/>
                </a:solidFill>
                <a:latin typeface="微软雅黑" panose="020B0503020204020204" pitchFamily="34" charset="-122"/>
                <a:ea typeface="微软雅黑" panose="020B0503020204020204" pitchFamily="34" charset="-122"/>
              </a:rPr>
              <a:t>月</a:t>
            </a:r>
            <a:r>
              <a:rPr lang="en-US" altLang="zh-CN" spc="200" dirty="0">
                <a:solidFill>
                  <a:srgbClr val="2E8CE6"/>
                </a:solidFill>
                <a:latin typeface="微软雅黑" panose="020B0503020204020204" pitchFamily="34" charset="-122"/>
                <a:ea typeface="微软雅黑" panose="020B0503020204020204" pitchFamily="34" charset="-122"/>
              </a:rPr>
              <a:t>20</a:t>
            </a:r>
            <a:r>
              <a:rPr lang="zh-CN" altLang="en-US" spc="200" dirty="0">
                <a:solidFill>
                  <a:srgbClr val="2E8CE6"/>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6494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1E0A9E-6003-4B72-A054-733449F723B5}"/>
              </a:ext>
            </a:extLst>
          </p:cNvPr>
          <p:cNvSpPr txBox="1"/>
          <p:nvPr/>
        </p:nvSpPr>
        <p:spPr>
          <a:xfrm>
            <a:off x="550838" y="-27296"/>
            <a:ext cx="3544912" cy="581057"/>
          </a:xfrm>
          <a:prstGeom prst="rect">
            <a:avLst/>
          </a:prstGeom>
          <a:noFill/>
        </p:spPr>
        <p:txBody>
          <a:bodyPr wrap="square" rtlCol="0">
            <a:spAutoFit/>
          </a:bodyPr>
          <a:lstStyle/>
          <a:p>
            <a:pPr>
              <a:lnSpc>
                <a:spcPct val="150000"/>
              </a:lnSpc>
            </a:pPr>
            <a:r>
              <a:rPr lang="zh-CN" altLang="en-US" sz="2400" spc="200" dirty="0">
                <a:solidFill>
                  <a:schemeClr val="bg1"/>
                </a:solidFill>
                <a:latin typeface="微软雅黑" panose="020B0503020204020204" pitchFamily="34" charset="-122"/>
                <a:ea typeface="微软雅黑" panose="020B0503020204020204" pitchFamily="34" charset="-122"/>
              </a:rPr>
              <a:t>五、结论与建议</a:t>
            </a: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28CC904-E16E-48C3-A90A-34DCE8A99750}"/>
              </a:ext>
            </a:extLst>
          </p:cNvPr>
          <p:cNvSpPr txBox="1"/>
          <p:nvPr/>
        </p:nvSpPr>
        <p:spPr>
          <a:xfrm>
            <a:off x="960946" y="1164257"/>
            <a:ext cx="10535556" cy="6130011"/>
          </a:xfrm>
          <a:prstGeom prst="rect">
            <a:avLst/>
          </a:prstGeom>
          <a:noFill/>
        </p:spPr>
        <p:txBody>
          <a:bodyPr wrap="square" rtlCol="0">
            <a:spAutoFit/>
          </a:bodyPr>
          <a:lstStyle/>
          <a:p>
            <a:pPr>
              <a:lnSpc>
                <a:spcPct val="150000"/>
              </a:lnSpc>
            </a:pPr>
            <a:r>
              <a:rPr lang="zh-CN" altLang="en-US" sz="2400" dirty="0">
                <a:solidFill>
                  <a:schemeClr val="bg1">
                    <a:lumMod val="50000"/>
                  </a:schemeClr>
                </a:solidFill>
              </a:rPr>
              <a:t>不足：</a:t>
            </a:r>
            <a:endParaRPr lang="en-US" altLang="zh-CN" sz="2400" dirty="0">
              <a:solidFill>
                <a:schemeClr val="bg1">
                  <a:lumMod val="50000"/>
                </a:schemeClr>
              </a:solidFill>
            </a:endParaRPr>
          </a:p>
          <a:p>
            <a:pPr>
              <a:lnSpc>
                <a:spcPct val="150000"/>
              </a:lnSpc>
            </a:pPr>
            <a:r>
              <a:rPr lang="zh-CN" altLang="en-US" sz="2400" dirty="0">
                <a:solidFill>
                  <a:schemeClr val="bg1">
                    <a:lumMod val="50000"/>
                  </a:schemeClr>
                </a:solidFill>
              </a:rPr>
              <a:t>（</a:t>
            </a:r>
            <a:r>
              <a:rPr lang="en-US" altLang="zh-CN" sz="2400" dirty="0">
                <a:solidFill>
                  <a:schemeClr val="bg1">
                    <a:lumMod val="50000"/>
                  </a:schemeClr>
                </a:solidFill>
              </a:rPr>
              <a:t>1</a:t>
            </a:r>
            <a:r>
              <a:rPr lang="zh-CN" altLang="en-US" sz="2400" dirty="0">
                <a:solidFill>
                  <a:schemeClr val="bg1">
                    <a:lumMod val="50000"/>
                  </a:schemeClr>
                </a:solidFill>
              </a:rPr>
              <a:t>）	只能基于</a:t>
            </a:r>
            <a:r>
              <a:rPr lang="en-US" altLang="zh-CN" sz="2400" dirty="0">
                <a:solidFill>
                  <a:schemeClr val="bg1">
                    <a:lumMod val="50000"/>
                  </a:schemeClr>
                </a:solidFill>
              </a:rPr>
              <a:t>2019-2021</a:t>
            </a:r>
            <a:r>
              <a:rPr lang="zh-CN" altLang="en-US" sz="2400" dirty="0">
                <a:solidFill>
                  <a:schemeClr val="bg1">
                    <a:lumMod val="50000"/>
                  </a:schemeClr>
                </a:solidFill>
              </a:rPr>
              <a:t>共</a:t>
            </a:r>
            <a:r>
              <a:rPr lang="en-US" altLang="zh-CN" sz="2400" dirty="0">
                <a:solidFill>
                  <a:schemeClr val="bg1">
                    <a:lumMod val="50000"/>
                  </a:schemeClr>
                </a:solidFill>
              </a:rPr>
              <a:t>3</a:t>
            </a:r>
            <a:r>
              <a:rPr lang="zh-CN" altLang="en-US" sz="2400" dirty="0">
                <a:solidFill>
                  <a:schemeClr val="bg1">
                    <a:lumMod val="50000"/>
                  </a:schemeClr>
                </a:solidFill>
              </a:rPr>
              <a:t>年的数据进行预测，可参考的数据较少，预测结果准确性略显不足；</a:t>
            </a:r>
          </a:p>
          <a:p>
            <a:pPr>
              <a:lnSpc>
                <a:spcPct val="150000"/>
              </a:lnSpc>
            </a:pPr>
            <a:r>
              <a:rPr lang="zh-CN" altLang="en-US" sz="2400" dirty="0">
                <a:solidFill>
                  <a:schemeClr val="bg1">
                    <a:lumMod val="50000"/>
                  </a:schemeClr>
                </a:solidFill>
              </a:rPr>
              <a:t>（</a:t>
            </a:r>
            <a:r>
              <a:rPr lang="en-US" altLang="zh-CN" sz="2400" dirty="0">
                <a:solidFill>
                  <a:schemeClr val="bg1">
                    <a:lumMod val="50000"/>
                  </a:schemeClr>
                </a:solidFill>
              </a:rPr>
              <a:t>2</a:t>
            </a:r>
            <a:r>
              <a:rPr lang="zh-CN" altLang="en-US" sz="2400" dirty="0">
                <a:solidFill>
                  <a:schemeClr val="bg1">
                    <a:lumMod val="50000"/>
                  </a:schemeClr>
                </a:solidFill>
              </a:rPr>
              <a:t>）	做出了一些假设，导致一定的理想化。</a:t>
            </a:r>
            <a:r>
              <a:rPr lang="en-US" altLang="zh-CN" sz="2400" dirty="0">
                <a:solidFill>
                  <a:schemeClr val="bg1">
                    <a:lumMod val="50000"/>
                  </a:schemeClr>
                </a:solidFill>
              </a:rPr>
              <a:t>	</a:t>
            </a:r>
          </a:p>
          <a:p>
            <a:pPr>
              <a:lnSpc>
                <a:spcPct val="150000"/>
              </a:lnSpc>
            </a:pPr>
            <a:endParaRPr lang="en-US" altLang="zh-CN" sz="2400" dirty="0">
              <a:solidFill>
                <a:schemeClr val="bg1">
                  <a:lumMod val="50000"/>
                </a:schemeClr>
              </a:solidFill>
            </a:endParaRPr>
          </a:p>
          <a:p>
            <a:pPr>
              <a:lnSpc>
                <a:spcPct val="150000"/>
              </a:lnSpc>
            </a:pPr>
            <a:r>
              <a:rPr lang="zh-CN" altLang="en-US" sz="2400" dirty="0">
                <a:solidFill>
                  <a:schemeClr val="bg1">
                    <a:lumMod val="50000"/>
                  </a:schemeClr>
                </a:solidFill>
              </a:rPr>
              <a:t>建议：</a:t>
            </a:r>
            <a:endParaRPr lang="en-US" altLang="zh-CN" sz="2400" dirty="0">
              <a:solidFill>
                <a:schemeClr val="bg1">
                  <a:lumMod val="50000"/>
                </a:schemeClr>
              </a:solidFill>
            </a:endParaRPr>
          </a:p>
          <a:p>
            <a:pPr>
              <a:lnSpc>
                <a:spcPct val="150000"/>
              </a:lnSpc>
            </a:pPr>
            <a:r>
              <a:rPr lang="zh-CN" altLang="en-US" sz="2400" dirty="0">
                <a:solidFill>
                  <a:schemeClr val="bg1">
                    <a:lumMod val="50000"/>
                  </a:schemeClr>
                </a:solidFill>
              </a:rPr>
              <a:t>（</a:t>
            </a:r>
            <a:r>
              <a:rPr lang="en-US" altLang="zh-CN" sz="2400" dirty="0">
                <a:solidFill>
                  <a:schemeClr val="bg1">
                    <a:lumMod val="50000"/>
                  </a:schemeClr>
                </a:solidFill>
              </a:rPr>
              <a:t>1</a:t>
            </a:r>
            <a:r>
              <a:rPr lang="zh-CN" altLang="en-US" sz="2400" dirty="0">
                <a:solidFill>
                  <a:schemeClr val="bg1">
                    <a:lumMod val="50000"/>
                  </a:schemeClr>
                </a:solidFill>
              </a:rPr>
              <a:t>）	赋权有一定的主观成分，可以采用更为客观的方法；</a:t>
            </a:r>
          </a:p>
          <a:p>
            <a:pPr>
              <a:lnSpc>
                <a:spcPct val="150000"/>
              </a:lnSpc>
            </a:pPr>
            <a:r>
              <a:rPr lang="zh-CN" altLang="en-US" sz="2400" dirty="0">
                <a:solidFill>
                  <a:schemeClr val="bg1">
                    <a:lumMod val="50000"/>
                  </a:schemeClr>
                </a:solidFill>
              </a:rPr>
              <a:t>（</a:t>
            </a:r>
            <a:r>
              <a:rPr lang="en-US" altLang="zh-CN" sz="2400" dirty="0">
                <a:solidFill>
                  <a:schemeClr val="bg1">
                    <a:lumMod val="50000"/>
                  </a:schemeClr>
                </a:solidFill>
              </a:rPr>
              <a:t>2</a:t>
            </a:r>
            <a:r>
              <a:rPr lang="zh-CN" altLang="en-US" sz="2400" dirty="0">
                <a:solidFill>
                  <a:schemeClr val="bg1">
                    <a:lumMod val="50000"/>
                  </a:schemeClr>
                </a:solidFill>
              </a:rPr>
              <a:t>）	可以将基于假设而忽略的影响因素纳入考虑，使得更为周全。</a:t>
            </a:r>
          </a:p>
          <a:p>
            <a:pPr>
              <a:lnSpc>
                <a:spcPct val="150000"/>
              </a:lnSpc>
            </a:pPr>
            <a:endParaRPr lang="zh-CN" altLang="en-US" sz="2400" dirty="0">
              <a:solidFill>
                <a:schemeClr val="bg1">
                  <a:lumMod val="50000"/>
                </a:schemeClr>
              </a:solidFill>
            </a:endParaRPr>
          </a:p>
          <a:p>
            <a:pPr>
              <a:lnSpc>
                <a:spcPct val="150000"/>
              </a:lnSpc>
            </a:pPr>
            <a:endParaRPr lang="en-US" altLang="zh-CN" sz="2400" dirty="0">
              <a:solidFill>
                <a:schemeClr val="bg1">
                  <a:lumMod val="50000"/>
                </a:schemeClr>
              </a:solidFill>
            </a:endParaRPr>
          </a:p>
          <a:p>
            <a:pPr>
              <a:lnSpc>
                <a:spcPct val="150000"/>
              </a:lnSpc>
            </a:pPr>
            <a:r>
              <a:rPr lang="zh-CN" altLang="en-US" sz="2400" dirty="0">
                <a:solidFill>
                  <a:schemeClr val="bg1">
                    <a:lumMod val="50000"/>
                  </a:schemeClr>
                </a:solidFill>
              </a:rPr>
              <a:t>   </a:t>
            </a:r>
          </a:p>
        </p:txBody>
      </p:sp>
    </p:spTree>
    <p:extLst>
      <p:ext uri="{BB962C8B-B14F-4D97-AF65-F5344CB8AC3E}">
        <p14:creationId xmlns:p14="http://schemas.microsoft.com/office/powerpoint/2010/main" val="298105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1E0A9E-6003-4B72-A054-733449F723B5}"/>
              </a:ext>
            </a:extLst>
          </p:cNvPr>
          <p:cNvSpPr txBox="1"/>
          <p:nvPr/>
        </p:nvSpPr>
        <p:spPr>
          <a:xfrm>
            <a:off x="550838" y="-27296"/>
            <a:ext cx="3544912" cy="581057"/>
          </a:xfrm>
          <a:prstGeom prst="rect">
            <a:avLst/>
          </a:prstGeom>
          <a:noFill/>
        </p:spPr>
        <p:txBody>
          <a:bodyPr wrap="square" rtlCol="0">
            <a:spAutoFit/>
          </a:bodyPr>
          <a:lstStyle/>
          <a:p>
            <a:pPr>
              <a:lnSpc>
                <a:spcPct val="150000"/>
              </a:lnSpc>
            </a:pPr>
            <a:r>
              <a:rPr lang="zh-CN" altLang="en-US" sz="2400" spc="200" dirty="0">
                <a:solidFill>
                  <a:schemeClr val="bg1"/>
                </a:solidFill>
                <a:latin typeface="微软雅黑" panose="020B0503020204020204" pitchFamily="34" charset="-122"/>
                <a:ea typeface="微软雅黑" panose="020B0503020204020204" pitchFamily="34" charset="-122"/>
              </a:rPr>
              <a:t>五、结论与建议</a:t>
            </a: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28CC904-E16E-48C3-A90A-34DCE8A99750}"/>
              </a:ext>
            </a:extLst>
          </p:cNvPr>
          <p:cNvSpPr txBox="1"/>
          <p:nvPr/>
        </p:nvSpPr>
        <p:spPr>
          <a:xfrm>
            <a:off x="1160452" y="1089442"/>
            <a:ext cx="8349308" cy="4468018"/>
          </a:xfrm>
          <a:prstGeom prst="rect">
            <a:avLst/>
          </a:prstGeom>
          <a:noFill/>
        </p:spPr>
        <p:txBody>
          <a:bodyPr wrap="square" rtlCol="0">
            <a:spAutoFit/>
          </a:bodyPr>
          <a:lstStyle/>
          <a:p>
            <a:pPr>
              <a:lnSpc>
                <a:spcPct val="150000"/>
              </a:lnSpc>
            </a:pPr>
            <a:r>
              <a:rPr lang="zh-CN" altLang="en-US" sz="2400" dirty="0">
                <a:solidFill>
                  <a:schemeClr val="bg1">
                    <a:lumMod val="50000"/>
                  </a:schemeClr>
                </a:solidFill>
              </a:rPr>
              <a:t>个人体会：</a:t>
            </a:r>
            <a:endParaRPr lang="en-US" altLang="zh-CN" sz="2400" dirty="0">
              <a:solidFill>
                <a:schemeClr val="bg1">
                  <a:lumMod val="50000"/>
                </a:schemeClr>
              </a:solidFill>
            </a:endParaRPr>
          </a:p>
          <a:p>
            <a:pPr>
              <a:lnSpc>
                <a:spcPct val="150000"/>
              </a:lnSpc>
            </a:pPr>
            <a:r>
              <a:rPr lang="zh-CN" altLang="en-US" sz="2400" dirty="0">
                <a:solidFill>
                  <a:schemeClr val="bg1">
                    <a:lumMod val="50000"/>
                  </a:schemeClr>
                </a:solidFill>
              </a:rPr>
              <a:t>*自动化、批量处理（</a:t>
            </a:r>
            <a:r>
              <a:rPr lang="en-US" altLang="zh-CN" sz="2400" dirty="0">
                <a:solidFill>
                  <a:schemeClr val="bg1">
                    <a:lumMod val="50000"/>
                  </a:schemeClr>
                </a:solidFill>
              </a:rPr>
              <a:t>Python I/O</a:t>
            </a:r>
            <a:r>
              <a:rPr lang="zh-CN" altLang="en-US" sz="2400" dirty="0">
                <a:solidFill>
                  <a:schemeClr val="bg1">
                    <a:lumMod val="50000"/>
                  </a:schemeClr>
                </a:solidFill>
              </a:rPr>
              <a:t>、</a:t>
            </a:r>
            <a:r>
              <a:rPr lang="en-US" altLang="zh-CN" sz="2400" dirty="0">
                <a:solidFill>
                  <a:schemeClr val="bg1">
                    <a:lumMod val="50000"/>
                  </a:schemeClr>
                </a:solidFill>
              </a:rPr>
              <a:t>VBA</a:t>
            </a:r>
            <a:r>
              <a:rPr lang="zh-CN" altLang="en-US" sz="2400" dirty="0">
                <a:solidFill>
                  <a:schemeClr val="bg1">
                    <a:lumMod val="50000"/>
                  </a:schemeClr>
                </a:solidFill>
              </a:rPr>
              <a:t>）；</a:t>
            </a:r>
            <a:endParaRPr lang="en-US" altLang="zh-CN" sz="2400" dirty="0">
              <a:solidFill>
                <a:schemeClr val="bg1">
                  <a:lumMod val="50000"/>
                </a:schemeClr>
              </a:solidFill>
            </a:endParaRPr>
          </a:p>
          <a:p>
            <a:pPr>
              <a:lnSpc>
                <a:spcPct val="150000"/>
              </a:lnSpc>
            </a:pPr>
            <a:r>
              <a:rPr lang="zh-CN" altLang="en-US" sz="2400" dirty="0">
                <a:solidFill>
                  <a:schemeClr val="bg1">
                    <a:lumMod val="50000"/>
                  </a:schemeClr>
                </a:solidFill>
              </a:rPr>
              <a:t>*业务分析思维有待提升（通过实习、做项目、打比赛等等）；</a:t>
            </a:r>
            <a:endParaRPr lang="en-US" altLang="zh-CN" sz="2400" dirty="0">
              <a:solidFill>
                <a:schemeClr val="bg1">
                  <a:lumMod val="50000"/>
                </a:schemeClr>
              </a:solidFill>
            </a:endParaRPr>
          </a:p>
          <a:p>
            <a:pPr>
              <a:lnSpc>
                <a:spcPct val="150000"/>
              </a:lnSpc>
            </a:pPr>
            <a:r>
              <a:rPr lang="zh-CN" altLang="en-US" sz="2400" dirty="0">
                <a:solidFill>
                  <a:schemeClr val="bg1">
                    <a:lumMod val="50000"/>
                  </a:schemeClr>
                </a:solidFill>
              </a:rPr>
              <a:t>*对模型方法要有自己的认识，学会根据具体情况编程调参甚至是自己建立新模型等；</a:t>
            </a:r>
            <a:endParaRPr lang="en-US" altLang="zh-CN" sz="2400" dirty="0">
              <a:solidFill>
                <a:schemeClr val="bg1">
                  <a:lumMod val="50000"/>
                </a:schemeClr>
              </a:solidFill>
            </a:endParaRPr>
          </a:p>
          <a:p>
            <a:pPr>
              <a:lnSpc>
                <a:spcPct val="150000"/>
              </a:lnSpc>
            </a:pPr>
            <a:r>
              <a:rPr lang="zh-CN" altLang="en-US" sz="2400" dirty="0">
                <a:solidFill>
                  <a:schemeClr val="bg1">
                    <a:lumMod val="50000"/>
                  </a:schemeClr>
                </a:solidFill>
              </a:rPr>
              <a:t>*</a:t>
            </a:r>
            <a:r>
              <a:rPr lang="en-US" altLang="zh-CN" sz="2400" dirty="0">
                <a:solidFill>
                  <a:schemeClr val="bg1">
                    <a:lumMod val="50000"/>
                  </a:schemeClr>
                </a:solidFill>
              </a:rPr>
              <a:t>Excel</a:t>
            </a:r>
            <a:r>
              <a:rPr lang="zh-CN" altLang="en-US" sz="2400" dirty="0">
                <a:solidFill>
                  <a:schemeClr val="bg1">
                    <a:lumMod val="50000"/>
                  </a:schemeClr>
                </a:solidFill>
              </a:rPr>
              <a:t>插件</a:t>
            </a:r>
            <a:r>
              <a:rPr lang="en-US" altLang="zh-CN" sz="2400" dirty="0">
                <a:solidFill>
                  <a:schemeClr val="bg1">
                    <a:lumMod val="50000"/>
                  </a:schemeClr>
                </a:solidFill>
              </a:rPr>
              <a:t>——</a:t>
            </a:r>
            <a:r>
              <a:rPr lang="zh-CN" altLang="en-US" sz="2400" dirty="0">
                <a:solidFill>
                  <a:schemeClr val="bg1">
                    <a:lumMod val="50000"/>
                  </a:schemeClr>
                </a:solidFill>
              </a:rPr>
              <a:t>图表美化；</a:t>
            </a:r>
            <a:endParaRPr lang="en-US" altLang="zh-CN" sz="2400" dirty="0">
              <a:solidFill>
                <a:schemeClr val="bg1">
                  <a:lumMod val="50000"/>
                </a:schemeClr>
              </a:solidFill>
            </a:endParaRPr>
          </a:p>
          <a:p>
            <a:pPr>
              <a:lnSpc>
                <a:spcPct val="150000"/>
              </a:lnSpc>
            </a:pPr>
            <a:r>
              <a:rPr lang="zh-CN" altLang="en-US" sz="2400" dirty="0">
                <a:solidFill>
                  <a:schemeClr val="bg1">
                    <a:lumMod val="50000"/>
                  </a:schemeClr>
                </a:solidFill>
              </a:rPr>
              <a:t>*叙述文字可以更为客观，文字表达能力有待提升锻炼（通过写计划书、多写总结等等）。</a:t>
            </a:r>
          </a:p>
        </p:txBody>
      </p:sp>
    </p:spTree>
    <p:extLst>
      <p:ext uri="{BB962C8B-B14F-4D97-AF65-F5344CB8AC3E}">
        <p14:creationId xmlns:p14="http://schemas.microsoft.com/office/powerpoint/2010/main" val="35849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Entry_1">
            <a:hlinkClick r:id="rId19" action="ppaction://hlinksldjump"/>
            <a:extLst>
              <a:ext uri="{FF2B5EF4-FFF2-40B4-BE49-F238E27FC236}">
                <a16:creationId xmlns:a16="http://schemas.microsoft.com/office/drawing/2014/main" id="{F403FE2F-8451-4D97-85BC-1440DBE60864}"/>
              </a:ext>
            </a:extLst>
          </p:cNvPr>
          <p:cNvSpPr/>
          <p:nvPr>
            <p:custDataLst>
              <p:tags r:id="rId1"/>
            </p:custDataLst>
          </p:nvPr>
        </p:nvSpPr>
        <p:spPr>
          <a:xfrm>
            <a:off x="5229730" y="1235028"/>
            <a:ext cx="3578317" cy="517830"/>
          </a:xfrm>
          <a:prstGeom prst="rect">
            <a:avLst/>
          </a:prstGeom>
          <a:solidFill>
            <a:srgbClr val="F1FAFD"/>
          </a:solid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zh-CN" altLang="en-US" sz="2400" dirty="0">
                <a:solidFill>
                  <a:srgbClr val="1C97C2"/>
                </a:solidFill>
                <a:latin typeface="华文细黑" panose="02010600040101010101" pitchFamily="2" charset="-122"/>
                <a:ea typeface="华文细黑" panose="02010600040101010101" pitchFamily="2" charset="-122"/>
              </a:rPr>
              <a:t>选题背景</a:t>
            </a:r>
          </a:p>
        </p:txBody>
      </p:sp>
      <p:sp>
        <p:nvSpPr>
          <p:cNvPr id="7" name="MH_Number_1">
            <a:hlinkClick r:id="rId19" action="ppaction://hlinksldjump"/>
            <a:extLst>
              <a:ext uri="{FF2B5EF4-FFF2-40B4-BE49-F238E27FC236}">
                <a16:creationId xmlns:a16="http://schemas.microsoft.com/office/drawing/2014/main" id="{E177A086-B17D-4367-87B7-149A36C97C3A}"/>
              </a:ext>
            </a:extLst>
          </p:cNvPr>
          <p:cNvSpPr/>
          <p:nvPr>
            <p:custDataLst>
              <p:tags r:id="rId2"/>
            </p:custDataLst>
          </p:nvPr>
        </p:nvSpPr>
        <p:spPr>
          <a:xfrm>
            <a:off x="4575364" y="1269788"/>
            <a:ext cx="448310" cy="448310"/>
          </a:xfrm>
          <a:prstGeom prst="ellipse">
            <a:avLst/>
          </a:prstGeom>
          <a:no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1C97C2"/>
                </a:solidFill>
                <a:latin typeface="Times New Roman" panose="02020603050405020304" pitchFamily="18" charset="0"/>
                <a:cs typeface="Times New Roman" panose="02020603050405020304" pitchFamily="18" charset="0"/>
              </a:rPr>
              <a:t>1</a:t>
            </a:r>
            <a:endParaRPr lang="zh-CN" altLang="en-US" sz="2400" dirty="0">
              <a:solidFill>
                <a:srgbClr val="1C97C2"/>
              </a:solidFill>
              <a:latin typeface="Times New Roman" panose="02020603050405020304" pitchFamily="18" charset="0"/>
              <a:cs typeface="Times New Roman" panose="02020603050405020304" pitchFamily="18" charset="0"/>
            </a:endParaRPr>
          </a:p>
        </p:txBody>
      </p:sp>
      <p:sp>
        <p:nvSpPr>
          <p:cNvPr id="8" name="MH_Others_1">
            <a:extLst>
              <a:ext uri="{FF2B5EF4-FFF2-40B4-BE49-F238E27FC236}">
                <a16:creationId xmlns:a16="http://schemas.microsoft.com/office/drawing/2014/main" id="{874E62CB-6E8F-4F32-9EF5-FFA3E2BD12DA}"/>
              </a:ext>
            </a:extLst>
          </p:cNvPr>
          <p:cNvSpPr/>
          <p:nvPr>
            <p:custDataLst>
              <p:tags r:id="rId3"/>
            </p:custDataLst>
          </p:nvPr>
        </p:nvSpPr>
        <p:spPr>
          <a:xfrm>
            <a:off x="5164326" y="1235028"/>
            <a:ext cx="65405" cy="517830"/>
          </a:xfrm>
          <a:prstGeom prst="rect">
            <a:avLst/>
          </a:prstGeom>
          <a:solidFill>
            <a:srgbClr val="39B4E2"/>
          </a:solidFill>
          <a:ln w="3175">
            <a:solidFill>
              <a:srgbClr val="39B4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dirty="0">
              <a:solidFill>
                <a:srgbClr val="1C97C2"/>
              </a:solidFill>
            </a:endParaRPr>
          </a:p>
        </p:txBody>
      </p:sp>
      <p:sp>
        <p:nvSpPr>
          <p:cNvPr id="9" name="MH_Entry_2">
            <a:hlinkClick r:id="rId20" action="ppaction://hlinksldjump"/>
            <a:extLst>
              <a:ext uri="{FF2B5EF4-FFF2-40B4-BE49-F238E27FC236}">
                <a16:creationId xmlns:a16="http://schemas.microsoft.com/office/drawing/2014/main" id="{8CDD75A9-4C2F-40CF-9168-1702AD531506}"/>
              </a:ext>
            </a:extLst>
          </p:cNvPr>
          <p:cNvSpPr/>
          <p:nvPr>
            <p:custDataLst>
              <p:tags r:id="rId4"/>
            </p:custDataLst>
          </p:nvPr>
        </p:nvSpPr>
        <p:spPr>
          <a:xfrm>
            <a:off x="5229730" y="2241276"/>
            <a:ext cx="3578317" cy="517830"/>
          </a:xfrm>
          <a:prstGeom prst="rect">
            <a:avLst/>
          </a:prstGeom>
          <a:solidFill>
            <a:srgbClr val="F1FAFD"/>
          </a:solid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zh-CN" altLang="en-US" sz="2400" dirty="0">
                <a:solidFill>
                  <a:srgbClr val="1C97C2"/>
                </a:solidFill>
                <a:latin typeface="华文细黑" panose="02010600040101010101" pitchFamily="2" charset="-122"/>
                <a:ea typeface="华文细黑" panose="02010600040101010101" pitchFamily="2" charset="-122"/>
              </a:rPr>
              <a:t>框架与结构</a:t>
            </a:r>
          </a:p>
        </p:txBody>
      </p:sp>
      <p:sp>
        <p:nvSpPr>
          <p:cNvPr id="10" name="MH_Number_2">
            <a:hlinkClick r:id="rId20" action="ppaction://hlinksldjump"/>
            <a:extLst>
              <a:ext uri="{FF2B5EF4-FFF2-40B4-BE49-F238E27FC236}">
                <a16:creationId xmlns:a16="http://schemas.microsoft.com/office/drawing/2014/main" id="{9CC569DD-3D4A-4145-BB2E-D518239F405F}"/>
              </a:ext>
            </a:extLst>
          </p:cNvPr>
          <p:cNvSpPr/>
          <p:nvPr>
            <p:custDataLst>
              <p:tags r:id="rId5"/>
            </p:custDataLst>
          </p:nvPr>
        </p:nvSpPr>
        <p:spPr>
          <a:xfrm>
            <a:off x="4575364" y="2276036"/>
            <a:ext cx="448310" cy="448310"/>
          </a:xfrm>
          <a:prstGeom prst="ellipse">
            <a:avLst/>
          </a:prstGeom>
          <a:no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1C97C2"/>
                </a:solidFill>
                <a:latin typeface="Times New Roman" panose="02020603050405020304" pitchFamily="18" charset="0"/>
                <a:cs typeface="Times New Roman" panose="02020603050405020304" pitchFamily="18" charset="0"/>
              </a:rPr>
              <a:t>2</a:t>
            </a:r>
            <a:endParaRPr lang="zh-CN" altLang="en-US" sz="2400" dirty="0">
              <a:solidFill>
                <a:srgbClr val="1C97C2"/>
              </a:solidFill>
              <a:latin typeface="Times New Roman" panose="02020603050405020304" pitchFamily="18" charset="0"/>
              <a:cs typeface="Times New Roman" panose="02020603050405020304" pitchFamily="18" charset="0"/>
            </a:endParaRPr>
          </a:p>
        </p:txBody>
      </p:sp>
      <p:sp>
        <p:nvSpPr>
          <p:cNvPr id="11" name="MH_Others_2">
            <a:extLst>
              <a:ext uri="{FF2B5EF4-FFF2-40B4-BE49-F238E27FC236}">
                <a16:creationId xmlns:a16="http://schemas.microsoft.com/office/drawing/2014/main" id="{B897FCF9-7C13-4DB1-907F-606097853BCC}"/>
              </a:ext>
            </a:extLst>
          </p:cNvPr>
          <p:cNvSpPr/>
          <p:nvPr>
            <p:custDataLst>
              <p:tags r:id="rId6"/>
            </p:custDataLst>
          </p:nvPr>
        </p:nvSpPr>
        <p:spPr>
          <a:xfrm>
            <a:off x="5164326" y="2241276"/>
            <a:ext cx="65405" cy="517830"/>
          </a:xfrm>
          <a:prstGeom prst="rect">
            <a:avLst/>
          </a:prstGeom>
          <a:solidFill>
            <a:srgbClr val="39B4E2"/>
          </a:solidFill>
          <a:ln w="3175">
            <a:solidFill>
              <a:srgbClr val="39B4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dirty="0">
              <a:solidFill>
                <a:srgbClr val="1C97C2"/>
              </a:solidFill>
            </a:endParaRPr>
          </a:p>
        </p:txBody>
      </p:sp>
      <p:sp>
        <p:nvSpPr>
          <p:cNvPr id="12" name="MH_Others_3">
            <a:extLst>
              <a:ext uri="{FF2B5EF4-FFF2-40B4-BE49-F238E27FC236}">
                <a16:creationId xmlns:a16="http://schemas.microsoft.com/office/drawing/2014/main" id="{3BECB596-D8F8-498B-9680-727B9D6702CD}"/>
              </a:ext>
            </a:extLst>
          </p:cNvPr>
          <p:cNvSpPr txBox="1"/>
          <p:nvPr>
            <p:custDataLst>
              <p:tags r:id="rId7"/>
            </p:custDataLst>
          </p:nvPr>
        </p:nvSpPr>
        <p:spPr>
          <a:xfrm>
            <a:off x="1559110" y="1913964"/>
            <a:ext cx="1435100" cy="2755900"/>
          </a:xfrm>
          <a:prstGeom prst="rect">
            <a:avLst/>
          </a:prstGeom>
          <a:noFill/>
        </p:spPr>
        <p:txBody>
          <a:bodyPr wrap="square" lIns="0" tIns="0" rIns="0" bIns="0" rtlCol="0" anchor="ctr" anchorCtr="0">
            <a:noAutofit/>
          </a:bodyPr>
          <a:lstStyle/>
          <a:p>
            <a:pPr algn="ctr"/>
            <a:r>
              <a:rPr lang="zh-CN" altLang="en-US" sz="6600" dirty="0">
                <a:solidFill>
                  <a:srgbClr val="39B4E2"/>
                </a:solidFill>
                <a:latin typeface="微软雅黑" panose="020B0503020204020204" pitchFamily="34" charset="-122"/>
                <a:ea typeface="微软雅黑" panose="020B0503020204020204" pitchFamily="34" charset="-122"/>
              </a:rPr>
              <a:t>目</a:t>
            </a:r>
            <a:endParaRPr lang="en-US" altLang="zh-CN" sz="6600" dirty="0">
              <a:solidFill>
                <a:srgbClr val="39B4E2"/>
              </a:solidFill>
              <a:latin typeface="微软雅黑" panose="020B0503020204020204" pitchFamily="34" charset="-122"/>
              <a:ea typeface="微软雅黑" panose="020B0503020204020204" pitchFamily="34" charset="-122"/>
            </a:endParaRPr>
          </a:p>
          <a:p>
            <a:pPr algn="ctr"/>
            <a:r>
              <a:rPr lang="zh-CN" altLang="en-US" sz="6600" dirty="0">
                <a:solidFill>
                  <a:srgbClr val="39B4E2"/>
                </a:solidFill>
                <a:latin typeface="微软雅黑" panose="020B0503020204020204" pitchFamily="34" charset="-122"/>
                <a:ea typeface="微软雅黑" panose="020B0503020204020204" pitchFamily="34" charset="-122"/>
              </a:rPr>
              <a:t>录</a:t>
            </a:r>
          </a:p>
        </p:txBody>
      </p:sp>
      <p:sp>
        <p:nvSpPr>
          <p:cNvPr id="14" name="MH_Others_4">
            <a:extLst>
              <a:ext uri="{FF2B5EF4-FFF2-40B4-BE49-F238E27FC236}">
                <a16:creationId xmlns:a16="http://schemas.microsoft.com/office/drawing/2014/main" id="{57959F58-E1A0-4F97-BD08-1DB17D988EFD}"/>
              </a:ext>
            </a:extLst>
          </p:cNvPr>
          <p:cNvSpPr txBox="1"/>
          <p:nvPr>
            <p:custDataLst>
              <p:tags r:id="rId8"/>
            </p:custDataLst>
          </p:nvPr>
        </p:nvSpPr>
        <p:spPr>
          <a:xfrm rot="5400000">
            <a:off x="-259278" y="2963924"/>
            <a:ext cx="3693432" cy="584775"/>
          </a:xfrm>
          <a:prstGeom prst="rect">
            <a:avLst/>
          </a:prstGeom>
          <a:noFill/>
        </p:spPr>
        <p:txBody>
          <a:bodyPr wrap="square">
            <a:spAutoFit/>
          </a:bodyPr>
          <a:lstStyle/>
          <a:p>
            <a:pPr algn="ctr">
              <a:defRPr/>
            </a:pPr>
            <a:r>
              <a:rPr lang="en-US" altLang="zh-CN" sz="3200" spc="400" dirty="0">
                <a:solidFill>
                  <a:srgbClr val="DDDDDD"/>
                </a:solidFill>
                <a:latin typeface="微软雅黑" panose="020B0503020204020204" pitchFamily="34" charset="-122"/>
                <a:ea typeface="微软雅黑" panose="020B0503020204020204" pitchFamily="34" charset="-122"/>
              </a:rPr>
              <a:t>CONTENTS</a:t>
            </a:r>
            <a:endParaRPr lang="zh-CN" altLang="en-US" sz="3200" spc="400" dirty="0">
              <a:solidFill>
                <a:srgbClr val="DDDDDD"/>
              </a:solidFill>
              <a:latin typeface="微软雅黑" panose="020B0503020204020204" pitchFamily="34" charset="-122"/>
              <a:ea typeface="微软雅黑" panose="020B0503020204020204" pitchFamily="34" charset="-122"/>
            </a:endParaRPr>
          </a:p>
        </p:txBody>
      </p:sp>
      <p:sp>
        <p:nvSpPr>
          <p:cNvPr id="15" name="MH_Entry_2">
            <a:hlinkClick r:id="rId20" action="ppaction://hlinksldjump"/>
            <a:extLst>
              <a:ext uri="{FF2B5EF4-FFF2-40B4-BE49-F238E27FC236}">
                <a16:creationId xmlns:a16="http://schemas.microsoft.com/office/drawing/2014/main" id="{7B6E2B2F-3895-400A-83A7-FAA64E3EE02E}"/>
              </a:ext>
            </a:extLst>
          </p:cNvPr>
          <p:cNvSpPr/>
          <p:nvPr>
            <p:custDataLst>
              <p:tags r:id="rId9"/>
            </p:custDataLst>
          </p:nvPr>
        </p:nvSpPr>
        <p:spPr>
          <a:xfrm>
            <a:off x="5229730" y="4218125"/>
            <a:ext cx="3578317" cy="517830"/>
          </a:xfrm>
          <a:prstGeom prst="rect">
            <a:avLst/>
          </a:prstGeom>
          <a:solidFill>
            <a:srgbClr val="F1FAFD"/>
          </a:solid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zh-CN" altLang="en-US" sz="2400" dirty="0">
                <a:solidFill>
                  <a:srgbClr val="1C97C2"/>
                </a:solidFill>
                <a:latin typeface="华文细黑" panose="02010600040101010101" pitchFamily="2" charset="-122"/>
                <a:ea typeface="华文细黑" panose="02010600040101010101" pitchFamily="2" charset="-122"/>
              </a:rPr>
              <a:t>亮点与重点</a:t>
            </a:r>
          </a:p>
        </p:txBody>
      </p:sp>
      <p:sp>
        <p:nvSpPr>
          <p:cNvPr id="16" name="MH_Number_2">
            <a:hlinkClick r:id="rId20" action="ppaction://hlinksldjump"/>
            <a:extLst>
              <a:ext uri="{FF2B5EF4-FFF2-40B4-BE49-F238E27FC236}">
                <a16:creationId xmlns:a16="http://schemas.microsoft.com/office/drawing/2014/main" id="{345FC344-307F-4D3F-B3D4-882682BE6708}"/>
              </a:ext>
            </a:extLst>
          </p:cNvPr>
          <p:cNvSpPr/>
          <p:nvPr>
            <p:custDataLst>
              <p:tags r:id="rId10"/>
            </p:custDataLst>
          </p:nvPr>
        </p:nvSpPr>
        <p:spPr>
          <a:xfrm>
            <a:off x="4575364" y="4252885"/>
            <a:ext cx="448310" cy="448310"/>
          </a:xfrm>
          <a:prstGeom prst="ellipse">
            <a:avLst/>
          </a:prstGeom>
          <a:no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1C97C2"/>
                </a:solidFill>
                <a:latin typeface="Times New Roman" panose="02020603050405020304" pitchFamily="18" charset="0"/>
                <a:cs typeface="Times New Roman" panose="02020603050405020304" pitchFamily="18" charset="0"/>
              </a:rPr>
              <a:t>4</a:t>
            </a:r>
            <a:endParaRPr lang="zh-CN" altLang="en-US" sz="2400" dirty="0">
              <a:solidFill>
                <a:srgbClr val="1C97C2"/>
              </a:solidFill>
              <a:latin typeface="Times New Roman" panose="02020603050405020304" pitchFamily="18" charset="0"/>
              <a:cs typeface="Times New Roman" panose="02020603050405020304" pitchFamily="18" charset="0"/>
            </a:endParaRPr>
          </a:p>
        </p:txBody>
      </p:sp>
      <p:sp>
        <p:nvSpPr>
          <p:cNvPr id="17" name="MH_Others_2">
            <a:extLst>
              <a:ext uri="{FF2B5EF4-FFF2-40B4-BE49-F238E27FC236}">
                <a16:creationId xmlns:a16="http://schemas.microsoft.com/office/drawing/2014/main" id="{5C83863D-F9CE-4811-8129-52AB7970A8B5}"/>
              </a:ext>
            </a:extLst>
          </p:cNvPr>
          <p:cNvSpPr/>
          <p:nvPr>
            <p:custDataLst>
              <p:tags r:id="rId11"/>
            </p:custDataLst>
          </p:nvPr>
        </p:nvSpPr>
        <p:spPr>
          <a:xfrm>
            <a:off x="5164326" y="4218125"/>
            <a:ext cx="65405" cy="517830"/>
          </a:xfrm>
          <a:prstGeom prst="rect">
            <a:avLst/>
          </a:prstGeom>
          <a:solidFill>
            <a:srgbClr val="39B4E2"/>
          </a:solidFill>
          <a:ln w="3175">
            <a:solidFill>
              <a:srgbClr val="39B4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dirty="0">
              <a:solidFill>
                <a:srgbClr val="1C97C2"/>
              </a:solidFill>
            </a:endParaRPr>
          </a:p>
        </p:txBody>
      </p:sp>
      <p:sp>
        <p:nvSpPr>
          <p:cNvPr id="18" name="MH_Entry_2">
            <a:hlinkClick r:id="rId20" action="ppaction://hlinksldjump"/>
            <a:extLst>
              <a:ext uri="{FF2B5EF4-FFF2-40B4-BE49-F238E27FC236}">
                <a16:creationId xmlns:a16="http://schemas.microsoft.com/office/drawing/2014/main" id="{6CFA21C4-A67A-4849-BDB2-7AAEE47B161A}"/>
              </a:ext>
            </a:extLst>
          </p:cNvPr>
          <p:cNvSpPr/>
          <p:nvPr>
            <p:custDataLst>
              <p:tags r:id="rId12"/>
            </p:custDataLst>
          </p:nvPr>
        </p:nvSpPr>
        <p:spPr>
          <a:xfrm>
            <a:off x="5229730" y="5273838"/>
            <a:ext cx="3578317" cy="517830"/>
          </a:xfrm>
          <a:prstGeom prst="rect">
            <a:avLst/>
          </a:prstGeom>
          <a:solidFill>
            <a:srgbClr val="F1FAFD"/>
          </a:solid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zh-CN" altLang="en-US" sz="2400" dirty="0">
                <a:solidFill>
                  <a:srgbClr val="1C97C2"/>
                </a:solidFill>
                <a:latin typeface="华文细黑" panose="02010600040101010101" pitchFamily="2" charset="-122"/>
                <a:ea typeface="华文细黑" panose="02010600040101010101" pitchFamily="2" charset="-122"/>
              </a:rPr>
              <a:t>结论与建议</a:t>
            </a:r>
          </a:p>
        </p:txBody>
      </p:sp>
      <p:sp>
        <p:nvSpPr>
          <p:cNvPr id="19" name="MH_Number_2">
            <a:hlinkClick r:id="rId20" action="ppaction://hlinksldjump"/>
            <a:extLst>
              <a:ext uri="{FF2B5EF4-FFF2-40B4-BE49-F238E27FC236}">
                <a16:creationId xmlns:a16="http://schemas.microsoft.com/office/drawing/2014/main" id="{EE85D904-C657-4E73-B5E1-7A5BE8A8C65F}"/>
              </a:ext>
            </a:extLst>
          </p:cNvPr>
          <p:cNvSpPr/>
          <p:nvPr>
            <p:custDataLst>
              <p:tags r:id="rId13"/>
            </p:custDataLst>
          </p:nvPr>
        </p:nvSpPr>
        <p:spPr>
          <a:xfrm>
            <a:off x="4575364" y="5308598"/>
            <a:ext cx="448310" cy="448310"/>
          </a:xfrm>
          <a:prstGeom prst="ellipse">
            <a:avLst/>
          </a:prstGeom>
          <a:no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1C97C2"/>
                </a:solidFill>
                <a:latin typeface="Times New Roman" panose="02020603050405020304" pitchFamily="18" charset="0"/>
                <a:cs typeface="Times New Roman" panose="02020603050405020304" pitchFamily="18" charset="0"/>
              </a:rPr>
              <a:t>5</a:t>
            </a:r>
            <a:endParaRPr lang="zh-CN" altLang="en-US" sz="2400" dirty="0">
              <a:solidFill>
                <a:srgbClr val="1C97C2"/>
              </a:solidFill>
              <a:latin typeface="Times New Roman" panose="02020603050405020304" pitchFamily="18" charset="0"/>
              <a:cs typeface="Times New Roman" panose="02020603050405020304" pitchFamily="18" charset="0"/>
            </a:endParaRPr>
          </a:p>
        </p:txBody>
      </p:sp>
      <p:sp>
        <p:nvSpPr>
          <p:cNvPr id="20" name="MH_Others_2">
            <a:extLst>
              <a:ext uri="{FF2B5EF4-FFF2-40B4-BE49-F238E27FC236}">
                <a16:creationId xmlns:a16="http://schemas.microsoft.com/office/drawing/2014/main" id="{3953F891-6766-45D2-A0BD-F1CFE5699D64}"/>
              </a:ext>
            </a:extLst>
          </p:cNvPr>
          <p:cNvSpPr/>
          <p:nvPr>
            <p:custDataLst>
              <p:tags r:id="rId14"/>
            </p:custDataLst>
          </p:nvPr>
        </p:nvSpPr>
        <p:spPr>
          <a:xfrm>
            <a:off x="5164326" y="5273838"/>
            <a:ext cx="65405" cy="517830"/>
          </a:xfrm>
          <a:prstGeom prst="rect">
            <a:avLst/>
          </a:prstGeom>
          <a:solidFill>
            <a:srgbClr val="39B4E2"/>
          </a:solidFill>
          <a:ln w="3175">
            <a:solidFill>
              <a:srgbClr val="39B4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dirty="0">
              <a:solidFill>
                <a:srgbClr val="1C97C2"/>
              </a:solidFill>
            </a:endParaRPr>
          </a:p>
        </p:txBody>
      </p:sp>
      <p:sp>
        <p:nvSpPr>
          <p:cNvPr id="21" name="MH_Entry_2">
            <a:hlinkClick r:id="rId20" action="ppaction://hlinksldjump"/>
            <a:extLst>
              <a:ext uri="{FF2B5EF4-FFF2-40B4-BE49-F238E27FC236}">
                <a16:creationId xmlns:a16="http://schemas.microsoft.com/office/drawing/2014/main" id="{5A03E1DB-E15D-416B-9E8E-A9DD69E5DE94}"/>
              </a:ext>
            </a:extLst>
          </p:cNvPr>
          <p:cNvSpPr/>
          <p:nvPr>
            <p:custDataLst>
              <p:tags r:id="rId15"/>
            </p:custDataLst>
          </p:nvPr>
        </p:nvSpPr>
        <p:spPr>
          <a:xfrm>
            <a:off x="5229730" y="3231931"/>
            <a:ext cx="3578317" cy="517830"/>
          </a:xfrm>
          <a:prstGeom prst="rect">
            <a:avLst/>
          </a:prstGeom>
          <a:solidFill>
            <a:srgbClr val="F1FAFD"/>
          </a:solid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zh-CN" altLang="en-US" sz="2400" dirty="0">
                <a:solidFill>
                  <a:srgbClr val="1C97C2"/>
                </a:solidFill>
                <a:latin typeface="华文细黑" panose="02010600040101010101" pitchFamily="2" charset="-122"/>
                <a:ea typeface="华文细黑" panose="02010600040101010101" pitchFamily="2" charset="-122"/>
              </a:rPr>
              <a:t>技术关键点</a:t>
            </a:r>
          </a:p>
        </p:txBody>
      </p:sp>
      <p:sp>
        <p:nvSpPr>
          <p:cNvPr id="22" name="MH_Number_2">
            <a:hlinkClick r:id="rId20" action="ppaction://hlinksldjump"/>
            <a:extLst>
              <a:ext uri="{FF2B5EF4-FFF2-40B4-BE49-F238E27FC236}">
                <a16:creationId xmlns:a16="http://schemas.microsoft.com/office/drawing/2014/main" id="{DBDEEE78-2029-4919-90EF-4A3FA80CB201}"/>
              </a:ext>
            </a:extLst>
          </p:cNvPr>
          <p:cNvSpPr/>
          <p:nvPr>
            <p:custDataLst>
              <p:tags r:id="rId16"/>
            </p:custDataLst>
          </p:nvPr>
        </p:nvSpPr>
        <p:spPr>
          <a:xfrm>
            <a:off x="4575364" y="3266691"/>
            <a:ext cx="448310" cy="448310"/>
          </a:xfrm>
          <a:prstGeom prst="ellipse">
            <a:avLst/>
          </a:prstGeom>
          <a:noFill/>
          <a:ln w="3175">
            <a:solidFill>
              <a:srgbClr val="ABE0F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1C97C2"/>
                </a:solidFill>
                <a:latin typeface="Times New Roman" panose="02020603050405020304" pitchFamily="18" charset="0"/>
                <a:cs typeface="Times New Roman" panose="02020603050405020304" pitchFamily="18" charset="0"/>
              </a:rPr>
              <a:t>3</a:t>
            </a:r>
            <a:endParaRPr lang="zh-CN" altLang="en-US" sz="2400" dirty="0">
              <a:solidFill>
                <a:srgbClr val="1C97C2"/>
              </a:solidFill>
              <a:latin typeface="Times New Roman" panose="02020603050405020304" pitchFamily="18" charset="0"/>
              <a:cs typeface="Times New Roman" panose="02020603050405020304" pitchFamily="18" charset="0"/>
            </a:endParaRPr>
          </a:p>
        </p:txBody>
      </p:sp>
      <p:sp>
        <p:nvSpPr>
          <p:cNvPr id="23" name="MH_Others_2">
            <a:extLst>
              <a:ext uri="{FF2B5EF4-FFF2-40B4-BE49-F238E27FC236}">
                <a16:creationId xmlns:a16="http://schemas.microsoft.com/office/drawing/2014/main" id="{69B23F01-1176-435E-B120-7DFCE557D75B}"/>
              </a:ext>
            </a:extLst>
          </p:cNvPr>
          <p:cNvSpPr/>
          <p:nvPr>
            <p:custDataLst>
              <p:tags r:id="rId17"/>
            </p:custDataLst>
          </p:nvPr>
        </p:nvSpPr>
        <p:spPr>
          <a:xfrm>
            <a:off x="5164326" y="3231931"/>
            <a:ext cx="65405" cy="517830"/>
          </a:xfrm>
          <a:prstGeom prst="rect">
            <a:avLst/>
          </a:prstGeom>
          <a:solidFill>
            <a:srgbClr val="39B4E2"/>
          </a:solidFill>
          <a:ln w="3175">
            <a:solidFill>
              <a:srgbClr val="39B4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dirty="0">
              <a:solidFill>
                <a:srgbClr val="1C97C2"/>
              </a:solidFill>
            </a:endParaRPr>
          </a:p>
        </p:txBody>
      </p:sp>
    </p:spTree>
    <p:extLst>
      <p:ext uri="{BB962C8B-B14F-4D97-AF65-F5344CB8AC3E}">
        <p14:creationId xmlns:p14="http://schemas.microsoft.com/office/powerpoint/2010/main" val="197902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C319ADFE-3225-4E83-9069-A8747B9D6BCA}"/>
              </a:ext>
            </a:extLst>
          </p:cNvPr>
          <p:cNvSpPr/>
          <p:nvPr/>
        </p:nvSpPr>
        <p:spPr>
          <a:xfrm>
            <a:off x="6307953" y="3907604"/>
            <a:ext cx="5067300"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a:extLst>
              <a:ext uri="{FF2B5EF4-FFF2-40B4-BE49-F238E27FC236}">
                <a16:creationId xmlns:a16="http://schemas.microsoft.com/office/drawing/2014/main" id="{DE1353CB-F15A-403D-8350-A6D83CA40AA2}"/>
              </a:ext>
            </a:extLst>
          </p:cNvPr>
          <p:cNvSpPr/>
          <p:nvPr/>
        </p:nvSpPr>
        <p:spPr>
          <a:xfrm>
            <a:off x="6307953" y="1657350"/>
            <a:ext cx="5067300"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a:extLst>
              <a:ext uri="{FF2B5EF4-FFF2-40B4-BE49-F238E27FC236}">
                <a16:creationId xmlns:a16="http://schemas.microsoft.com/office/drawing/2014/main" id="{EA4D6A53-C9AD-4E35-BF1F-2218FCF68381}"/>
              </a:ext>
            </a:extLst>
          </p:cNvPr>
          <p:cNvSpPr/>
          <p:nvPr/>
        </p:nvSpPr>
        <p:spPr>
          <a:xfrm>
            <a:off x="685800" y="3907604"/>
            <a:ext cx="5067300"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926266D3-5712-4088-8116-5BF0FEC7A13B}"/>
              </a:ext>
            </a:extLst>
          </p:cNvPr>
          <p:cNvSpPr/>
          <p:nvPr/>
        </p:nvSpPr>
        <p:spPr>
          <a:xfrm>
            <a:off x="685800" y="1657350"/>
            <a:ext cx="5067300"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411E0A9E-6003-4B72-A054-733449F723B5}"/>
              </a:ext>
            </a:extLst>
          </p:cNvPr>
          <p:cNvSpPr txBox="1"/>
          <p:nvPr/>
        </p:nvSpPr>
        <p:spPr>
          <a:xfrm>
            <a:off x="550838" y="-27296"/>
            <a:ext cx="3544912" cy="581057"/>
          </a:xfrm>
          <a:prstGeom prst="rect">
            <a:avLst/>
          </a:prstGeom>
          <a:noFill/>
        </p:spPr>
        <p:txBody>
          <a:bodyPr wrap="square" rtlCol="0">
            <a:spAutoFit/>
          </a:bodyPr>
          <a:lstStyle/>
          <a:p>
            <a:pPr>
              <a:lnSpc>
                <a:spcPct val="150000"/>
              </a:lnSpc>
            </a:pPr>
            <a:r>
              <a:rPr lang="zh-CN" altLang="en-US" sz="2400" spc="200" dirty="0">
                <a:solidFill>
                  <a:schemeClr val="bg1"/>
                </a:solidFill>
                <a:latin typeface="微软雅黑" panose="020B0503020204020204" pitchFamily="34" charset="-122"/>
                <a:ea typeface="微软雅黑" panose="020B0503020204020204" pitchFamily="34" charset="-122"/>
              </a:rPr>
              <a:t>一、选题背景</a:t>
            </a: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pic>
        <p:nvPicPr>
          <p:cNvPr id="2050" name="Picture 2" descr="OCR技术">
            <a:extLst>
              <a:ext uri="{FF2B5EF4-FFF2-40B4-BE49-F238E27FC236}">
                <a16:creationId xmlns:a16="http://schemas.microsoft.com/office/drawing/2014/main" id="{B7E6AE77-BD2C-40E2-B2E6-4BC502445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47" y="2069979"/>
            <a:ext cx="1181698" cy="11816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LP技术">
            <a:extLst>
              <a:ext uri="{FF2B5EF4-FFF2-40B4-BE49-F238E27FC236}">
                <a16:creationId xmlns:a16="http://schemas.microsoft.com/office/drawing/2014/main" id="{E4B70B56-0CBD-4DDD-AEA5-9DA89B1B0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575" y="2069979"/>
            <a:ext cx="1235075" cy="10987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数据仓库技术">
            <a:extLst>
              <a:ext uri="{FF2B5EF4-FFF2-40B4-BE49-F238E27FC236}">
                <a16:creationId xmlns:a16="http://schemas.microsoft.com/office/drawing/2014/main" id="{476B0639-2B12-4D87-BC4C-8C7095D39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321" y="4345108"/>
            <a:ext cx="1079284" cy="10950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数据抓取技术">
            <a:extLst>
              <a:ext uri="{FF2B5EF4-FFF2-40B4-BE49-F238E27FC236}">
                <a16:creationId xmlns:a16="http://schemas.microsoft.com/office/drawing/2014/main" id="{027C2704-0840-490C-B36A-BC56749427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7575" y="4249707"/>
            <a:ext cx="1333500" cy="12477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B3F6E5A5-C143-DAC0-B90F-4EC75F5017D0}"/>
              </a:ext>
            </a:extLst>
          </p:cNvPr>
          <p:cNvSpPr txBox="1"/>
          <p:nvPr/>
        </p:nvSpPr>
        <p:spPr>
          <a:xfrm>
            <a:off x="1951605" y="1800656"/>
            <a:ext cx="3045232" cy="1720343"/>
          </a:xfrm>
          <a:prstGeom prst="rect">
            <a:avLst/>
          </a:prstGeom>
          <a:noFill/>
        </p:spPr>
        <p:txBody>
          <a:bodyPr wrap="square" rtlCol="0">
            <a:spAutoFit/>
          </a:bodyPr>
          <a:lstStyle/>
          <a:p>
            <a:pPr>
              <a:lnSpc>
                <a:spcPct val="150000"/>
              </a:lnSpc>
            </a:pPr>
            <a:r>
              <a:rPr lang="zh-CN" altLang="en-US" sz="1600" b="1" spc="200" dirty="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en-US" altLang="zh-CN" sz="16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t>烟草行业是我国国民经济体系里重要的一环，对于满足我国国民 的消费需求以及增加国家财政收入都有重要的意义。</a:t>
            </a:r>
            <a:endParaRPr lang="en-US" altLang="zh-CN" sz="11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5746EC5-7375-05BD-6D33-0D5F2ACBB175}"/>
              </a:ext>
            </a:extLst>
          </p:cNvPr>
          <p:cNvSpPr txBox="1"/>
          <p:nvPr/>
        </p:nvSpPr>
        <p:spPr>
          <a:xfrm>
            <a:off x="1910849" y="4036383"/>
            <a:ext cx="3045232" cy="1397177"/>
          </a:xfrm>
          <a:prstGeom prst="rect">
            <a:avLst/>
          </a:prstGeom>
          <a:noFill/>
        </p:spPr>
        <p:txBody>
          <a:bodyPr wrap="square" rtlCol="0">
            <a:spAutoFit/>
          </a:bodyPr>
          <a:lstStyle/>
          <a:p>
            <a:pPr>
              <a:lnSpc>
                <a:spcPct val="150000"/>
              </a:lnSpc>
            </a:pPr>
            <a:r>
              <a:rPr lang="zh-CN" altLang="en-US" sz="1600" b="1" spc="200" dirty="0">
                <a:solidFill>
                  <a:schemeClr val="tx1">
                    <a:lumMod val="75000"/>
                    <a:lumOff val="25000"/>
                  </a:schemeClr>
                </a:solidFill>
                <a:latin typeface="微软雅黑" panose="020B0503020204020204" pitchFamily="34" charset="-122"/>
                <a:ea typeface="微软雅黑" panose="020B0503020204020204" pitchFamily="34" charset="-122"/>
              </a:rPr>
              <a:t>存在问题</a:t>
            </a:r>
            <a:endParaRPr lang="en-US" altLang="zh-CN" sz="16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t>如产品差异性不显著，产品特色不 突出，产品结构有待优化，品牌规模小，优势品牌竞争力与影响力不够等。</a:t>
            </a:r>
            <a:endParaRPr lang="en-US" altLang="zh-CN" sz="11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B07BCE5-D315-4AEF-59EF-0DBFCFD067DF}"/>
              </a:ext>
            </a:extLst>
          </p:cNvPr>
          <p:cNvSpPr txBox="1"/>
          <p:nvPr/>
        </p:nvSpPr>
        <p:spPr>
          <a:xfrm>
            <a:off x="7723832" y="1815689"/>
            <a:ext cx="3045232" cy="1720343"/>
          </a:xfrm>
          <a:prstGeom prst="rect">
            <a:avLst/>
          </a:prstGeom>
          <a:noFill/>
        </p:spPr>
        <p:txBody>
          <a:bodyPr wrap="square" rtlCol="0">
            <a:spAutoFit/>
          </a:bodyPr>
          <a:lstStyle/>
          <a:p>
            <a:pPr>
              <a:lnSpc>
                <a:spcPct val="150000"/>
              </a:lnSpc>
            </a:pPr>
            <a:r>
              <a:rPr lang="zh-CN" altLang="en-US" sz="1600" b="1" spc="200" dirty="0">
                <a:solidFill>
                  <a:schemeClr val="tx1">
                    <a:lumMod val="75000"/>
                    <a:lumOff val="25000"/>
                  </a:schemeClr>
                </a:solidFill>
                <a:latin typeface="微软雅黑" panose="020B0503020204020204" pitchFamily="34" charset="-122"/>
                <a:ea typeface="微软雅黑" panose="020B0503020204020204" pitchFamily="34" charset="-122"/>
              </a:rPr>
              <a:t>市场现状</a:t>
            </a:r>
            <a:endParaRPr lang="en-US" altLang="zh-CN" sz="16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t>但是尽管近年来政府以及各烟草公司通过各种手段力图提高烟草产品的质量、销量等，烟草行业目前仍然存在许多问题。</a:t>
            </a:r>
            <a:endParaRPr lang="en-US" altLang="zh-CN" sz="11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6ECE16E-E52E-B222-90C9-A9CDBCAB02C4}"/>
              </a:ext>
            </a:extLst>
          </p:cNvPr>
          <p:cNvSpPr txBox="1"/>
          <p:nvPr/>
        </p:nvSpPr>
        <p:spPr>
          <a:xfrm>
            <a:off x="7740158" y="4101699"/>
            <a:ext cx="3045232" cy="1397177"/>
          </a:xfrm>
          <a:prstGeom prst="rect">
            <a:avLst/>
          </a:prstGeom>
          <a:noFill/>
        </p:spPr>
        <p:txBody>
          <a:bodyPr wrap="square" rtlCol="0">
            <a:spAutoFit/>
          </a:bodyPr>
          <a:lstStyle/>
          <a:p>
            <a:pPr>
              <a:lnSpc>
                <a:spcPct val="150000"/>
              </a:lnSpc>
            </a:pPr>
            <a:r>
              <a:rPr lang="zh-CN" altLang="en-US" sz="1600" b="1" spc="200" dirty="0">
                <a:solidFill>
                  <a:schemeClr val="tx1">
                    <a:lumMod val="75000"/>
                    <a:lumOff val="25000"/>
                  </a:schemeClr>
                </a:solidFill>
                <a:latin typeface="微软雅黑" panose="020B0503020204020204" pitchFamily="34" charset="-122"/>
                <a:ea typeface="微软雅黑" panose="020B0503020204020204" pitchFamily="34" charset="-122"/>
              </a:rPr>
              <a:t>项目介绍</a:t>
            </a:r>
            <a:endParaRPr lang="en-US" altLang="zh-CN" sz="16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t>因此，我将通过对一家烟草公司 </a:t>
            </a:r>
            <a:r>
              <a:rPr lang="en-US" altLang="zh-CN" sz="1400" dirty="0"/>
              <a:t>2019-2021 </a:t>
            </a:r>
            <a:r>
              <a:rPr lang="zh-CN" altLang="en-US" sz="1400" dirty="0"/>
              <a:t>年的相关销售数据进行分析与预测，解决一定的问题。</a:t>
            </a:r>
            <a:endParaRPr lang="en-US" altLang="zh-CN" sz="11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12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1E0A9E-6003-4B72-A054-733449F723B5}"/>
              </a:ext>
            </a:extLst>
          </p:cNvPr>
          <p:cNvSpPr txBox="1"/>
          <p:nvPr/>
        </p:nvSpPr>
        <p:spPr>
          <a:xfrm>
            <a:off x="550838" y="-27296"/>
            <a:ext cx="3544912" cy="581057"/>
          </a:xfrm>
          <a:prstGeom prst="rect">
            <a:avLst/>
          </a:prstGeom>
          <a:noFill/>
        </p:spPr>
        <p:txBody>
          <a:bodyPr wrap="square" rtlCol="0">
            <a:spAutoFit/>
          </a:bodyPr>
          <a:lstStyle/>
          <a:p>
            <a:pPr>
              <a:lnSpc>
                <a:spcPct val="150000"/>
              </a:lnSpc>
            </a:pPr>
            <a:r>
              <a:rPr lang="zh-CN" altLang="en-US" sz="2400" spc="200" dirty="0">
                <a:solidFill>
                  <a:schemeClr val="bg1"/>
                </a:solidFill>
                <a:latin typeface="微软雅黑" panose="020B0503020204020204" pitchFamily="34" charset="-122"/>
                <a:ea typeface="微软雅黑" panose="020B0503020204020204" pitchFamily="34" charset="-122"/>
              </a:rPr>
              <a:t>二、框架与结构</a:t>
            </a: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26CEC6F9-C749-4D56-BA78-942F6C38BE50}"/>
              </a:ext>
            </a:extLst>
          </p:cNvPr>
          <p:cNvGrpSpPr/>
          <p:nvPr/>
        </p:nvGrpSpPr>
        <p:grpSpPr>
          <a:xfrm>
            <a:off x="640292" y="792659"/>
            <a:ext cx="9408170" cy="5692355"/>
            <a:chOff x="550838" y="958337"/>
            <a:chExt cx="10689453" cy="6467588"/>
          </a:xfrm>
        </p:grpSpPr>
        <p:sp>
          <p:nvSpPr>
            <p:cNvPr id="15" name="矩形: 圆角 14">
              <a:extLst>
                <a:ext uri="{FF2B5EF4-FFF2-40B4-BE49-F238E27FC236}">
                  <a16:creationId xmlns:a16="http://schemas.microsoft.com/office/drawing/2014/main" id="{C319ADFE-3225-4E83-9069-A8747B9D6BCA}"/>
                </a:ext>
              </a:extLst>
            </p:cNvPr>
            <p:cNvSpPr/>
            <p:nvPr/>
          </p:nvSpPr>
          <p:spPr>
            <a:xfrm>
              <a:off x="6172991" y="3251621"/>
              <a:ext cx="5067300"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DE1353CB-F15A-403D-8350-A6D83CA40AA2}"/>
                </a:ext>
              </a:extLst>
            </p:cNvPr>
            <p:cNvSpPr/>
            <p:nvPr/>
          </p:nvSpPr>
          <p:spPr>
            <a:xfrm>
              <a:off x="6172991" y="1001367"/>
              <a:ext cx="5067300"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EA4D6A53-C9AD-4E35-BF1F-2218FCF68381}"/>
                </a:ext>
              </a:extLst>
            </p:cNvPr>
            <p:cNvSpPr/>
            <p:nvPr/>
          </p:nvSpPr>
          <p:spPr>
            <a:xfrm>
              <a:off x="550838" y="3251621"/>
              <a:ext cx="5067300"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26266D3-5712-4088-8116-5BF0FEC7A13B}"/>
                </a:ext>
              </a:extLst>
            </p:cNvPr>
            <p:cNvSpPr/>
            <p:nvPr/>
          </p:nvSpPr>
          <p:spPr>
            <a:xfrm>
              <a:off x="550838" y="1001367"/>
              <a:ext cx="5067300"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OCR技术">
              <a:extLst>
                <a:ext uri="{FF2B5EF4-FFF2-40B4-BE49-F238E27FC236}">
                  <a16:creationId xmlns:a16="http://schemas.microsoft.com/office/drawing/2014/main" id="{B7E6AE77-BD2C-40E2-B2E6-4BC502445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85" y="1413996"/>
              <a:ext cx="1181698" cy="11816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LP技术">
              <a:extLst>
                <a:ext uri="{FF2B5EF4-FFF2-40B4-BE49-F238E27FC236}">
                  <a16:creationId xmlns:a16="http://schemas.microsoft.com/office/drawing/2014/main" id="{E4B70B56-0CBD-4DDD-AEA5-9DA89B1B0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613" y="1413996"/>
              <a:ext cx="1235075" cy="10987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数据仓库技术">
              <a:extLst>
                <a:ext uri="{FF2B5EF4-FFF2-40B4-BE49-F238E27FC236}">
                  <a16:creationId xmlns:a16="http://schemas.microsoft.com/office/drawing/2014/main" id="{476B0639-2B12-4D87-BC4C-8C7095D39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359" y="3689125"/>
              <a:ext cx="1079284" cy="10950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数据抓取技术">
              <a:extLst>
                <a:ext uri="{FF2B5EF4-FFF2-40B4-BE49-F238E27FC236}">
                  <a16:creationId xmlns:a16="http://schemas.microsoft.com/office/drawing/2014/main" id="{027C2704-0840-490C-B36A-BC56749427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2613" y="3593724"/>
              <a:ext cx="1333500" cy="124777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1528722A-BD75-4EE4-BD96-20EDF637E376}"/>
                </a:ext>
              </a:extLst>
            </p:cNvPr>
            <p:cNvSpPr txBox="1"/>
            <p:nvPr/>
          </p:nvSpPr>
          <p:spPr>
            <a:xfrm>
              <a:off x="1863483" y="958337"/>
              <a:ext cx="3459957" cy="1949971"/>
            </a:xfrm>
            <a:prstGeom prst="rect">
              <a:avLst/>
            </a:prstGeom>
            <a:noFill/>
          </p:spPr>
          <p:txBody>
            <a:bodyPr wrap="square" rtlCol="0">
              <a:spAutoFit/>
            </a:bodyPr>
            <a:lstStyle/>
            <a:p>
              <a:pPr>
                <a:lnSpc>
                  <a:spcPct val="150000"/>
                </a:lnSpc>
              </a:pPr>
              <a:r>
                <a:rPr lang="zh-CN" altLang="en-US" sz="1600" b="1" spc="200" dirty="0">
                  <a:solidFill>
                    <a:schemeClr val="tx1">
                      <a:lumMod val="75000"/>
                      <a:lumOff val="25000"/>
                    </a:schemeClr>
                  </a:solidFill>
                  <a:latin typeface="微软雅黑" panose="020B0503020204020204" pitchFamily="34" charset="-122"/>
                  <a:ea typeface="微软雅黑" panose="020B0503020204020204" pitchFamily="34" charset="-122"/>
                </a:rPr>
                <a:t>问题描述</a:t>
              </a:r>
              <a:endParaRPr lang="en-US" altLang="zh-CN" sz="16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分析卷烟销售特点；</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具体分析三种中端销售商品的特点及关系；</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预测未来销售趋势。</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836FC807-D731-48A0-B731-364268257444}"/>
                </a:ext>
              </a:extLst>
            </p:cNvPr>
            <p:cNvSpPr txBox="1"/>
            <p:nvPr/>
          </p:nvSpPr>
          <p:spPr>
            <a:xfrm>
              <a:off x="7746998" y="1089445"/>
              <a:ext cx="3459957" cy="795986"/>
            </a:xfrm>
            <a:prstGeom prst="rect">
              <a:avLst/>
            </a:prstGeom>
            <a:noFill/>
          </p:spPr>
          <p:txBody>
            <a:bodyPr wrap="square" rtlCol="0">
              <a:spAutoFit/>
            </a:bodyPr>
            <a:lstStyle/>
            <a:p>
              <a:pPr>
                <a:lnSpc>
                  <a:spcPct val="150000"/>
                </a:lnSpc>
              </a:pPr>
              <a:r>
                <a:rPr lang="zh-CN" altLang="en-US" sz="1400" b="1" spc="200" dirty="0">
                  <a:solidFill>
                    <a:schemeClr val="tx1">
                      <a:lumMod val="75000"/>
                      <a:lumOff val="25000"/>
                    </a:schemeClr>
                  </a:solidFill>
                  <a:latin typeface="微软雅黑" panose="020B0503020204020204" pitchFamily="34" charset="-122"/>
                  <a:ea typeface="微软雅黑" panose="020B0503020204020204" pitchFamily="34" charset="-122"/>
                </a:rPr>
                <a:t>数据获取</a:t>
              </a:r>
              <a:endParaRPr lang="en-US" altLang="zh-CN" sz="14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来自公司真实销售数据。</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28CC904-E16E-48C3-A90A-34DCE8A99750}"/>
                </a:ext>
              </a:extLst>
            </p:cNvPr>
            <p:cNvSpPr txBox="1"/>
            <p:nvPr/>
          </p:nvSpPr>
          <p:spPr>
            <a:xfrm>
              <a:off x="1987412" y="3312122"/>
              <a:ext cx="3459957" cy="1897518"/>
            </a:xfrm>
            <a:prstGeom prst="rect">
              <a:avLst/>
            </a:prstGeom>
            <a:noFill/>
          </p:spPr>
          <p:txBody>
            <a:bodyPr wrap="square" rtlCol="0">
              <a:spAutoFit/>
            </a:bodyPr>
            <a:lstStyle/>
            <a:p>
              <a:pPr>
                <a:lnSpc>
                  <a:spcPct val="150000"/>
                </a:lnSpc>
              </a:pPr>
              <a:r>
                <a:rPr lang="zh-CN" altLang="en-US" sz="1400" b="1" spc="200" dirty="0">
                  <a:solidFill>
                    <a:schemeClr val="tx1">
                      <a:lumMod val="75000"/>
                      <a:lumOff val="25000"/>
                    </a:schemeClr>
                  </a:solidFill>
                  <a:latin typeface="微软雅黑" panose="020B0503020204020204" pitchFamily="34" charset="-122"/>
                  <a:ea typeface="微软雅黑" panose="020B0503020204020204" pitchFamily="34" charset="-122"/>
                </a:rPr>
                <a:t>数据处理</a:t>
              </a:r>
              <a:endParaRPr lang="en-US" altLang="zh-CN" sz="11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经检查没有缺失值、重复值；</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部分数据与销售情况有出入，因数据量大直接剔除了存疑数据；</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分析图表可视化展示。</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B291AD8F-7920-4DA9-B4BB-7411A4C346B4}"/>
                </a:ext>
              </a:extLst>
            </p:cNvPr>
            <p:cNvSpPr txBox="1"/>
            <p:nvPr/>
          </p:nvSpPr>
          <p:spPr>
            <a:xfrm>
              <a:off x="7746998" y="3506744"/>
              <a:ext cx="3459957" cy="795986"/>
            </a:xfrm>
            <a:prstGeom prst="rect">
              <a:avLst/>
            </a:prstGeom>
            <a:noFill/>
          </p:spPr>
          <p:txBody>
            <a:bodyPr wrap="square" rtlCol="0">
              <a:spAutoFit/>
            </a:bodyPr>
            <a:lstStyle/>
            <a:p>
              <a:pPr>
                <a:lnSpc>
                  <a:spcPct val="150000"/>
                </a:lnSpc>
              </a:pPr>
              <a:r>
                <a:rPr lang="zh-CN" altLang="en-US" sz="1400" b="1" spc="200" dirty="0">
                  <a:solidFill>
                    <a:schemeClr val="tx1">
                      <a:lumMod val="75000"/>
                      <a:lumOff val="25000"/>
                    </a:schemeClr>
                  </a:solidFill>
                  <a:latin typeface="微软雅黑" panose="020B0503020204020204" pitchFamily="34" charset="-122"/>
                  <a:ea typeface="微软雅黑" panose="020B0503020204020204" pitchFamily="34" charset="-122"/>
                </a:rPr>
                <a:t>建模分析</a:t>
              </a:r>
              <a:endParaRPr lang="en-US" altLang="zh-CN" sz="14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对比评估分析、时间序列。</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id="{FB351FA9-30B1-4761-A2F3-E80C01A44391}"/>
                </a:ext>
              </a:extLst>
            </p:cNvPr>
            <p:cNvSpPr/>
            <p:nvPr/>
          </p:nvSpPr>
          <p:spPr>
            <a:xfrm>
              <a:off x="550838" y="5501875"/>
              <a:ext cx="5067300"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8A9FE26-FA0B-4801-8A43-81AFC92ED39D}"/>
                </a:ext>
              </a:extLst>
            </p:cNvPr>
            <p:cNvSpPr txBox="1"/>
            <p:nvPr/>
          </p:nvSpPr>
          <p:spPr>
            <a:xfrm>
              <a:off x="2095773" y="5535844"/>
              <a:ext cx="3459957" cy="1163164"/>
            </a:xfrm>
            <a:prstGeom prst="rect">
              <a:avLst/>
            </a:prstGeom>
            <a:noFill/>
          </p:spPr>
          <p:txBody>
            <a:bodyPr wrap="square" rtlCol="0">
              <a:spAutoFit/>
            </a:bodyPr>
            <a:lstStyle/>
            <a:p>
              <a:pPr>
                <a:lnSpc>
                  <a:spcPct val="150000"/>
                </a:lnSpc>
              </a:pPr>
              <a:r>
                <a:rPr lang="zh-CN" altLang="en-US" sz="1400" b="1" spc="200" dirty="0">
                  <a:solidFill>
                    <a:schemeClr val="tx1">
                      <a:lumMod val="75000"/>
                      <a:lumOff val="25000"/>
                    </a:schemeClr>
                  </a:solidFill>
                  <a:latin typeface="微软雅黑" panose="020B0503020204020204" pitchFamily="34" charset="-122"/>
                  <a:ea typeface="微软雅黑" panose="020B0503020204020204" pitchFamily="34" charset="-122"/>
                </a:rPr>
                <a:t>结论和建议</a:t>
              </a:r>
              <a:endParaRPr lang="en-US" altLang="zh-CN" sz="14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销售情况和预测结论及相应的建议。</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4" name="Picture 4" descr="NLP技术">
            <a:extLst>
              <a:ext uri="{FF2B5EF4-FFF2-40B4-BE49-F238E27FC236}">
                <a16:creationId xmlns:a16="http://schemas.microsoft.com/office/drawing/2014/main" id="{FCACCA41-7814-4C40-8631-DA9422A56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11" y="5060384"/>
            <a:ext cx="1087034" cy="96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74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01431D-7F98-4122-971D-522B9EC7795F}"/>
              </a:ext>
            </a:extLst>
          </p:cNvPr>
          <p:cNvPicPr>
            <a:picLocks noChangeAspect="1"/>
          </p:cNvPicPr>
          <p:nvPr/>
        </p:nvPicPr>
        <p:blipFill rotWithShape="1">
          <a:blip r:embed="rId2"/>
          <a:srcRect t="11862"/>
          <a:stretch/>
        </p:blipFill>
        <p:spPr>
          <a:xfrm>
            <a:off x="202973" y="3964414"/>
            <a:ext cx="3605522" cy="2637616"/>
          </a:xfrm>
          <a:prstGeom prst="rect">
            <a:avLst/>
          </a:prstGeom>
        </p:spPr>
      </p:pic>
      <p:sp>
        <p:nvSpPr>
          <p:cNvPr id="5" name="矩形: 圆角 4">
            <a:extLst>
              <a:ext uri="{FF2B5EF4-FFF2-40B4-BE49-F238E27FC236}">
                <a16:creationId xmlns:a16="http://schemas.microsoft.com/office/drawing/2014/main" id="{926266D3-5712-4088-8116-5BF0FEC7A13B}"/>
              </a:ext>
            </a:extLst>
          </p:cNvPr>
          <p:cNvSpPr/>
          <p:nvPr/>
        </p:nvSpPr>
        <p:spPr>
          <a:xfrm>
            <a:off x="249269" y="2008210"/>
            <a:ext cx="3544912" cy="192405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411E0A9E-6003-4B72-A054-733449F723B5}"/>
              </a:ext>
            </a:extLst>
          </p:cNvPr>
          <p:cNvSpPr txBox="1"/>
          <p:nvPr/>
        </p:nvSpPr>
        <p:spPr>
          <a:xfrm>
            <a:off x="550838" y="-27296"/>
            <a:ext cx="3544912" cy="581057"/>
          </a:xfrm>
          <a:prstGeom prst="rect">
            <a:avLst/>
          </a:prstGeom>
          <a:noFill/>
        </p:spPr>
        <p:txBody>
          <a:bodyPr wrap="square" rtlCol="0">
            <a:spAutoFit/>
          </a:bodyPr>
          <a:lstStyle/>
          <a:p>
            <a:pPr>
              <a:lnSpc>
                <a:spcPct val="150000"/>
              </a:lnSpc>
            </a:pPr>
            <a:r>
              <a:rPr lang="zh-CN" altLang="en-US" sz="2400" spc="200" dirty="0">
                <a:solidFill>
                  <a:schemeClr val="bg1"/>
                </a:solidFill>
                <a:latin typeface="微软雅黑" panose="020B0503020204020204" pitchFamily="34" charset="-122"/>
                <a:ea typeface="微软雅黑" panose="020B0503020204020204" pitchFamily="34" charset="-122"/>
              </a:rPr>
              <a:t>二、框架与结构</a:t>
            </a: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pic>
        <p:nvPicPr>
          <p:cNvPr id="2050" name="Picture 2" descr="OCR技术">
            <a:extLst>
              <a:ext uri="{FF2B5EF4-FFF2-40B4-BE49-F238E27FC236}">
                <a16:creationId xmlns:a16="http://schemas.microsoft.com/office/drawing/2014/main" id="{B7E6AE77-BD2C-40E2-B2E6-4BC502445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38" y="2431272"/>
            <a:ext cx="1181698" cy="118169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1528722A-BD75-4EE4-BD96-20EDF637E376}"/>
              </a:ext>
            </a:extLst>
          </p:cNvPr>
          <p:cNvSpPr txBox="1"/>
          <p:nvPr/>
        </p:nvSpPr>
        <p:spPr>
          <a:xfrm>
            <a:off x="1769021" y="2431272"/>
            <a:ext cx="2537857" cy="685701"/>
          </a:xfrm>
          <a:prstGeom prst="rect">
            <a:avLst/>
          </a:prstGeom>
          <a:noFill/>
        </p:spPr>
        <p:txBody>
          <a:bodyPr wrap="square" rtlCol="0">
            <a:spAutoFit/>
          </a:bodyPr>
          <a:lstStyle/>
          <a:p>
            <a:pPr>
              <a:lnSpc>
                <a:spcPct val="150000"/>
              </a:lnSpc>
            </a:pPr>
            <a:r>
              <a:rPr lang="zh-CN" altLang="en-US" sz="1600" b="1" spc="200" dirty="0">
                <a:solidFill>
                  <a:schemeClr val="tx1">
                    <a:lumMod val="75000"/>
                    <a:lumOff val="25000"/>
                  </a:schemeClr>
                </a:solidFill>
                <a:latin typeface="微软雅黑" panose="020B0503020204020204" pitchFamily="34" charset="-122"/>
                <a:ea typeface="微软雅黑" panose="020B0503020204020204" pitchFamily="34" charset="-122"/>
              </a:rPr>
              <a:t>问题描述</a:t>
            </a:r>
            <a:endParaRPr lang="en-US" altLang="zh-CN" sz="16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1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B291AD8F-7920-4DA9-B4BB-7411A4C346B4}"/>
              </a:ext>
            </a:extLst>
          </p:cNvPr>
          <p:cNvSpPr txBox="1"/>
          <p:nvPr/>
        </p:nvSpPr>
        <p:spPr>
          <a:xfrm>
            <a:off x="4863872" y="2431272"/>
            <a:ext cx="5664427" cy="1142108"/>
          </a:xfrm>
          <a:prstGeom prst="rect">
            <a:avLst/>
          </a:prstGeom>
          <a:noFill/>
        </p:spPr>
        <p:txBody>
          <a:bodyPr wrap="square" rtlCol="0">
            <a:spAutoFit/>
          </a:bodyPr>
          <a:lstStyle/>
          <a:p>
            <a:pPr>
              <a:lnSpc>
                <a:spcPct val="150000"/>
              </a:lnSpc>
            </a:pPr>
            <a:r>
              <a:rPr lang="en-US" altLang="zh-CN" sz="2400" dirty="0"/>
              <a:t>      </a:t>
            </a:r>
          </a:p>
          <a:p>
            <a:pPr>
              <a:lnSpc>
                <a:spcPct val="150000"/>
              </a:lnSpc>
            </a:pPr>
            <a:endParaRPr lang="en-US" altLang="zh-CN" sz="2400" spc="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0A2D9B4-0902-3B93-9D5C-C0112B74DDFB}"/>
              </a:ext>
            </a:extLst>
          </p:cNvPr>
          <p:cNvSpPr txBox="1"/>
          <p:nvPr/>
        </p:nvSpPr>
        <p:spPr>
          <a:xfrm>
            <a:off x="4863872" y="2202107"/>
            <a:ext cx="6098720" cy="1600438"/>
          </a:xfrm>
          <a:prstGeom prst="rect">
            <a:avLst/>
          </a:prstGeom>
          <a:noFill/>
        </p:spPr>
        <p:txBody>
          <a:bodyPr wrap="square">
            <a:spAutoFit/>
          </a:bodyPr>
          <a:lstStyle/>
          <a:p>
            <a:pPr algn="l"/>
            <a:r>
              <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400" spc="200" dirty="0">
                <a:solidFill>
                  <a:schemeClr val="tx1">
                    <a:lumMod val="75000"/>
                    <a:lumOff val="25000"/>
                  </a:schemeClr>
                </a:solidFill>
                <a:latin typeface="微软雅黑" panose="020B0503020204020204" pitchFamily="34" charset="-122"/>
                <a:ea typeface="微软雅黑" panose="020B0503020204020204" pitchFamily="34" charset="-122"/>
              </a:rPr>
              <a:t>分析卷烟价位的四个段位，说明其销售占比特点；并具体分析真龙（起源）、硬盒芙蓉王、</a:t>
            </a:r>
            <a:r>
              <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rPr>
              <a:t>84</a:t>
            </a:r>
            <a:r>
              <a:rPr lang="zh-CN" altLang="zh-CN" sz="1400" spc="200" dirty="0">
                <a:solidFill>
                  <a:schemeClr val="tx1">
                    <a:lumMod val="75000"/>
                    <a:lumOff val="25000"/>
                  </a:schemeClr>
                </a:solidFill>
                <a:latin typeface="微软雅黑" panose="020B0503020204020204" pitchFamily="34" charset="-122"/>
                <a:ea typeface="微软雅黑" panose="020B0503020204020204" pitchFamily="34" charset="-122"/>
              </a:rPr>
              <a:t>软盒玉溪这三种中端销售商品，说明他们销量的特征、数量的关系、是否存在竞争和替代关系以及未来一年的趋势是否会发生变化；分析其他三个价位的主销商品，并回答它们在销量上的关系以及未来</a:t>
            </a:r>
            <a:r>
              <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zh-CN" sz="1400" spc="200" dirty="0">
                <a:solidFill>
                  <a:schemeClr val="tx1">
                    <a:lumMod val="75000"/>
                    <a:lumOff val="25000"/>
                  </a:schemeClr>
                </a:solidFill>
                <a:latin typeface="微软雅黑" panose="020B0503020204020204" pitchFamily="34" charset="-122"/>
                <a:ea typeface="微软雅黑" panose="020B0503020204020204" pitchFamily="34" charset="-122"/>
              </a:rPr>
              <a:t>年的占比变化。</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分析上述问题，得出结论，给公司提出相应的销售建议，提高来年的销售量及销售额。</a:t>
            </a:r>
            <a:endParaRPr lang="zh-CN"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835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926266D3-5712-4088-8116-5BF0FEC7A13B}"/>
              </a:ext>
            </a:extLst>
          </p:cNvPr>
          <p:cNvSpPr/>
          <p:nvPr/>
        </p:nvSpPr>
        <p:spPr>
          <a:xfrm>
            <a:off x="635341" y="2181681"/>
            <a:ext cx="1738483" cy="1511420"/>
          </a:xfrm>
          <a:prstGeom prst="roundRect">
            <a:avLst>
              <a:gd name="adj" fmla="val 4685"/>
            </a:avLst>
          </a:prstGeom>
          <a:solidFill>
            <a:schemeClr val="bg1"/>
          </a:solidFill>
          <a:ln>
            <a:noFill/>
          </a:ln>
          <a:effectLst>
            <a:outerShdw blurRad="127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411E0A9E-6003-4B72-A054-733449F723B5}"/>
              </a:ext>
            </a:extLst>
          </p:cNvPr>
          <p:cNvSpPr txBox="1"/>
          <p:nvPr/>
        </p:nvSpPr>
        <p:spPr>
          <a:xfrm>
            <a:off x="550838" y="-27296"/>
            <a:ext cx="3544912" cy="581057"/>
          </a:xfrm>
          <a:prstGeom prst="rect">
            <a:avLst/>
          </a:prstGeom>
          <a:noFill/>
        </p:spPr>
        <p:txBody>
          <a:bodyPr wrap="square" rtlCol="0">
            <a:spAutoFit/>
          </a:bodyPr>
          <a:lstStyle/>
          <a:p>
            <a:pPr>
              <a:lnSpc>
                <a:spcPct val="150000"/>
              </a:lnSpc>
            </a:pPr>
            <a:r>
              <a:rPr lang="zh-CN" altLang="en-US" sz="2400" spc="200" dirty="0">
                <a:solidFill>
                  <a:schemeClr val="bg1"/>
                </a:solidFill>
                <a:latin typeface="微软雅黑" panose="020B0503020204020204" pitchFamily="34" charset="-122"/>
                <a:ea typeface="微软雅黑" panose="020B0503020204020204" pitchFamily="34" charset="-122"/>
              </a:rPr>
              <a:t>三、技术关键点</a:t>
            </a: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pic>
        <p:nvPicPr>
          <p:cNvPr id="2056" name="Picture 8" descr="数据抓取技术">
            <a:extLst>
              <a:ext uri="{FF2B5EF4-FFF2-40B4-BE49-F238E27FC236}">
                <a16:creationId xmlns:a16="http://schemas.microsoft.com/office/drawing/2014/main" id="{027C2704-0840-490C-B36A-BC5674942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57" y="2501794"/>
            <a:ext cx="931047" cy="87119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1528722A-BD75-4EE4-BD96-20EDF637E376}"/>
              </a:ext>
            </a:extLst>
          </p:cNvPr>
          <p:cNvSpPr txBox="1"/>
          <p:nvPr/>
        </p:nvSpPr>
        <p:spPr>
          <a:xfrm>
            <a:off x="1164623" y="2569607"/>
            <a:ext cx="1443060" cy="639534"/>
          </a:xfrm>
          <a:prstGeom prst="rect">
            <a:avLst/>
          </a:prstGeom>
          <a:noFill/>
        </p:spPr>
        <p:txBody>
          <a:bodyPr wrap="square" rtlCol="0">
            <a:spAutoFit/>
          </a:bodyPr>
          <a:lstStyle/>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数据处理</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1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28CC904-E16E-48C3-A90A-34DCE8A99750}"/>
              </a:ext>
            </a:extLst>
          </p:cNvPr>
          <p:cNvSpPr txBox="1"/>
          <p:nvPr/>
        </p:nvSpPr>
        <p:spPr>
          <a:xfrm>
            <a:off x="3136965" y="2069979"/>
            <a:ext cx="2567610" cy="1023742"/>
          </a:xfrm>
          <a:prstGeom prst="rect">
            <a:avLst/>
          </a:prstGeom>
          <a:noFill/>
        </p:spPr>
        <p:txBody>
          <a:bodyPr wrap="square" rtlCol="0">
            <a:spAutoFit/>
          </a:bodyPr>
          <a:lstStyle/>
          <a:p>
            <a:pPr>
              <a:lnSpc>
                <a:spcPct val="150000"/>
              </a:lnSpc>
            </a:pPr>
            <a:r>
              <a:rPr lang="zh-CN" altLang="en-US" sz="1400" b="1" spc="200" dirty="0">
                <a:solidFill>
                  <a:schemeClr val="tx1">
                    <a:lumMod val="75000"/>
                    <a:lumOff val="25000"/>
                  </a:schemeClr>
                </a:solidFill>
                <a:latin typeface="微软雅黑" panose="020B0503020204020204" pitchFamily="34" charset="-122"/>
                <a:ea typeface="微软雅黑" panose="020B0503020204020204" pitchFamily="34" charset="-122"/>
              </a:rPr>
              <a:t>数据处理</a:t>
            </a:r>
            <a:endParaRPr lang="en-US" altLang="zh-CN" sz="11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检查缺失值、重复值；</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剔除异常值。</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1E0445A0-5D87-40EF-9C59-861AADAB491B}"/>
              </a:ext>
            </a:extLst>
          </p:cNvPr>
          <p:cNvSpPr txBox="1"/>
          <p:nvPr/>
        </p:nvSpPr>
        <p:spPr>
          <a:xfrm>
            <a:off x="3136965" y="3178125"/>
            <a:ext cx="2567610" cy="1023742"/>
          </a:xfrm>
          <a:prstGeom prst="rect">
            <a:avLst/>
          </a:prstGeom>
          <a:noFill/>
        </p:spPr>
        <p:txBody>
          <a:bodyPr wrap="square" rtlCol="0">
            <a:spAutoFit/>
          </a:bodyPr>
          <a:lstStyle/>
          <a:p>
            <a:pPr>
              <a:lnSpc>
                <a:spcPct val="150000"/>
              </a:lnSpc>
            </a:pPr>
            <a:r>
              <a:rPr lang="zh-CN" altLang="en-US" sz="1400" b="1" spc="200" dirty="0">
                <a:solidFill>
                  <a:schemeClr val="tx1">
                    <a:lumMod val="75000"/>
                    <a:lumOff val="25000"/>
                  </a:schemeClr>
                </a:solidFill>
                <a:latin typeface="微软雅黑" panose="020B0503020204020204" pitchFamily="34" charset="-122"/>
                <a:ea typeface="微软雅黑" panose="020B0503020204020204" pitchFamily="34" charset="-122"/>
              </a:rPr>
              <a:t>数据加工</a:t>
            </a:r>
            <a:endParaRPr lang="en-US" altLang="zh-CN" sz="11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根据需要选取相应的数据；</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批处理、</a:t>
            </a:r>
            <a:r>
              <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B6CF9EC7-A212-4664-9A7E-33C136F216A5}"/>
              </a:ext>
            </a:extLst>
          </p:cNvPr>
          <p:cNvSpPr txBox="1"/>
          <p:nvPr/>
        </p:nvSpPr>
        <p:spPr>
          <a:xfrm>
            <a:off x="3107655" y="4286271"/>
            <a:ext cx="3096892" cy="1023742"/>
          </a:xfrm>
          <a:prstGeom prst="rect">
            <a:avLst/>
          </a:prstGeom>
          <a:noFill/>
        </p:spPr>
        <p:txBody>
          <a:bodyPr wrap="square" rtlCol="0">
            <a:spAutoFit/>
          </a:bodyPr>
          <a:lstStyle/>
          <a:p>
            <a:pPr>
              <a:lnSpc>
                <a:spcPct val="150000"/>
              </a:lnSpc>
            </a:pPr>
            <a:r>
              <a:rPr lang="zh-CN" altLang="en-US" sz="1400" b="1" spc="200" dirty="0">
                <a:solidFill>
                  <a:schemeClr val="tx1">
                    <a:lumMod val="75000"/>
                    <a:lumOff val="25000"/>
                  </a:schemeClr>
                </a:solidFill>
                <a:latin typeface="微软雅黑" panose="020B0503020204020204" pitchFamily="34" charset="-122"/>
                <a:ea typeface="微软雅黑" panose="020B0503020204020204" pitchFamily="34" charset="-122"/>
              </a:rPr>
              <a:t>特征选择</a:t>
            </a:r>
            <a:endParaRPr lang="en-US" altLang="zh-CN" sz="14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预测模型建立选择相对合理的特征变量。</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01570EF-36E8-4CA8-8054-D01CBB1CFE38}"/>
              </a:ext>
            </a:extLst>
          </p:cNvPr>
          <p:cNvSpPr txBox="1"/>
          <p:nvPr/>
        </p:nvSpPr>
        <p:spPr>
          <a:xfrm>
            <a:off x="6096000" y="3093721"/>
            <a:ext cx="3261360" cy="700576"/>
          </a:xfrm>
          <a:prstGeom prst="rect">
            <a:avLst/>
          </a:prstGeom>
          <a:noFill/>
        </p:spPr>
        <p:txBody>
          <a:bodyPr wrap="square" rtlCol="0">
            <a:spAutoFit/>
          </a:bodyPr>
          <a:lstStyle/>
          <a:p>
            <a:pPr>
              <a:lnSpc>
                <a:spcPct val="150000"/>
              </a:lnSpc>
            </a:pPr>
            <a:r>
              <a:rPr lang="zh-CN" altLang="en-US" sz="1400" b="1" spc="200" dirty="0">
                <a:solidFill>
                  <a:schemeClr val="tx1">
                    <a:lumMod val="75000"/>
                    <a:lumOff val="25000"/>
                  </a:schemeClr>
                </a:solidFill>
                <a:latin typeface="微软雅黑" panose="020B0503020204020204" pitchFamily="34" charset="-122"/>
                <a:ea typeface="微软雅黑" panose="020B0503020204020204" pitchFamily="34" charset="-122"/>
              </a:rPr>
              <a:t>模型选择</a:t>
            </a:r>
            <a:endParaRPr lang="en-US" altLang="zh-CN" sz="1400" b="1" spc="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spc="200" dirty="0">
                <a:solidFill>
                  <a:schemeClr val="tx1">
                    <a:lumMod val="75000"/>
                    <a:lumOff val="25000"/>
                  </a:schemeClr>
                </a:solidFill>
                <a:latin typeface="微软雅黑" panose="020B0503020204020204" pitchFamily="34" charset="-122"/>
                <a:ea typeface="微软雅黑" panose="020B0503020204020204" pitchFamily="34" charset="-122"/>
              </a:rPr>
              <a:t>选择合理的时间序列预测模型。</a:t>
            </a:r>
            <a:endParaRPr lang="en-US" altLang="zh-CN" sz="1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774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1E0A9E-6003-4B72-A054-733449F723B5}"/>
              </a:ext>
            </a:extLst>
          </p:cNvPr>
          <p:cNvSpPr txBox="1"/>
          <p:nvPr/>
        </p:nvSpPr>
        <p:spPr>
          <a:xfrm>
            <a:off x="550838" y="-27296"/>
            <a:ext cx="3544912" cy="1135054"/>
          </a:xfrm>
          <a:prstGeom prst="rect">
            <a:avLst/>
          </a:prstGeom>
          <a:noFill/>
        </p:spPr>
        <p:txBody>
          <a:bodyPr wrap="square" rtlCol="0">
            <a:spAutoFit/>
          </a:bodyPr>
          <a:lstStyle/>
          <a:p>
            <a:pPr>
              <a:lnSpc>
                <a:spcPct val="150000"/>
              </a:lnSpc>
            </a:pPr>
            <a:r>
              <a:rPr lang="zh-CN" altLang="en-US" sz="2400" spc="200" dirty="0">
                <a:solidFill>
                  <a:schemeClr val="bg1"/>
                </a:solidFill>
                <a:latin typeface="微软雅黑" panose="020B0503020204020204" pitchFamily="34" charset="-122"/>
                <a:ea typeface="微软雅黑" panose="020B0503020204020204" pitchFamily="34" charset="-122"/>
              </a:rPr>
              <a:t>四、亮点与重点</a:t>
            </a:r>
          </a:p>
          <a:p>
            <a:pPr>
              <a:lnSpc>
                <a:spcPct val="150000"/>
              </a:lnSpc>
            </a:pP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28CC904-E16E-48C3-A90A-34DCE8A99750}"/>
              </a:ext>
            </a:extLst>
          </p:cNvPr>
          <p:cNvSpPr txBox="1"/>
          <p:nvPr/>
        </p:nvSpPr>
        <p:spPr>
          <a:xfrm>
            <a:off x="2055802" y="1694177"/>
            <a:ext cx="8080396" cy="1698029"/>
          </a:xfrm>
          <a:prstGeom prst="rect">
            <a:avLst/>
          </a:prstGeom>
          <a:noFill/>
        </p:spPr>
        <p:txBody>
          <a:bodyPr wrap="square" rtlCol="0">
            <a:spAutoFit/>
          </a:bodyPr>
          <a:lstStyle/>
          <a:p>
            <a:pPr>
              <a:lnSpc>
                <a:spcPct val="150000"/>
              </a:lnSpc>
            </a:pPr>
            <a:r>
              <a:rPr lang="zh-CN" altLang="en-US" sz="2400" dirty="0">
                <a:solidFill>
                  <a:schemeClr val="bg1">
                    <a:lumMod val="50000"/>
                  </a:schemeClr>
                </a:solidFill>
              </a:rPr>
              <a:t>（</a:t>
            </a:r>
            <a:r>
              <a:rPr lang="en-US" altLang="zh-CN" sz="2400" dirty="0">
                <a:solidFill>
                  <a:schemeClr val="bg1">
                    <a:lumMod val="50000"/>
                  </a:schemeClr>
                </a:solidFill>
              </a:rPr>
              <a:t>1</a:t>
            </a:r>
            <a:r>
              <a:rPr lang="zh-CN" altLang="en-US" sz="2400" dirty="0">
                <a:solidFill>
                  <a:schemeClr val="bg1">
                    <a:lumMod val="50000"/>
                  </a:schemeClr>
                </a:solidFill>
              </a:rPr>
              <a:t>）	计算结果都符合实际情况，具有合理性；</a:t>
            </a:r>
          </a:p>
          <a:p>
            <a:pPr>
              <a:lnSpc>
                <a:spcPct val="150000"/>
              </a:lnSpc>
            </a:pPr>
            <a:r>
              <a:rPr lang="zh-CN" altLang="en-US" sz="2400" dirty="0">
                <a:solidFill>
                  <a:schemeClr val="bg1">
                    <a:lumMod val="50000"/>
                  </a:schemeClr>
                </a:solidFill>
              </a:rPr>
              <a:t>（</a:t>
            </a:r>
            <a:r>
              <a:rPr lang="en-US" altLang="zh-CN" sz="2400" dirty="0">
                <a:solidFill>
                  <a:schemeClr val="bg1">
                    <a:lumMod val="50000"/>
                  </a:schemeClr>
                </a:solidFill>
              </a:rPr>
              <a:t>2</a:t>
            </a:r>
            <a:r>
              <a:rPr lang="zh-CN" altLang="en-US" sz="2400" dirty="0">
                <a:solidFill>
                  <a:schemeClr val="bg1">
                    <a:lumMod val="50000"/>
                  </a:schemeClr>
                </a:solidFill>
              </a:rPr>
              <a:t>）	对计算结果的灵敏度分析体现了分析、计算过程的鲁棒性。</a:t>
            </a:r>
          </a:p>
        </p:txBody>
      </p:sp>
    </p:spTree>
    <p:extLst>
      <p:ext uri="{BB962C8B-B14F-4D97-AF65-F5344CB8AC3E}">
        <p14:creationId xmlns:p14="http://schemas.microsoft.com/office/powerpoint/2010/main" val="298955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1E0A9E-6003-4B72-A054-733449F723B5}"/>
              </a:ext>
            </a:extLst>
          </p:cNvPr>
          <p:cNvSpPr txBox="1"/>
          <p:nvPr/>
        </p:nvSpPr>
        <p:spPr>
          <a:xfrm>
            <a:off x="550838" y="-27296"/>
            <a:ext cx="3544912" cy="581057"/>
          </a:xfrm>
          <a:prstGeom prst="rect">
            <a:avLst/>
          </a:prstGeom>
          <a:noFill/>
        </p:spPr>
        <p:txBody>
          <a:bodyPr wrap="square" rtlCol="0">
            <a:spAutoFit/>
          </a:bodyPr>
          <a:lstStyle/>
          <a:p>
            <a:pPr>
              <a:lnSpc>
                <a:spcPct val="150000"/>
              </a:lnSpc>
            </a:pPr>
            <a:r>
              <a:rPr lang="zh-CN" altLang="en-US" sz="2400" spc="200" dirty="0">
                <a:solidFill>
                  <a:schemeClr val="bg1"/>
                </a:solidFill>
                <a:latin typeface="微软雅黑" panose="020B0503020204020204" pitchFamily="34" charset="-122"/>
                <a:ea typeface="微软雅黑" panose="020B0503020204020204" pitchFamily="34" charset="-122"/>
              </a:rPr>
              <a:t>五、结论与建议</a:t>
            </a: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28CC904-E16E-48C3-A90A-34DCE8A99750}"/>
              </a:ext>
            </a:extLst>
          </p:cNvPr>
          <p:cNvSpPr txBox="1"/>
          <p:nvPr/>
        </p:nvSpPr>
        <p:spPr>
          <a:xfrm>
            <a:off x="0" y="553761"/>
            <a:ext cx="12192000" cy="7238007"/>
          </a:xfrm>
          <a:prstGeom prst="rect">
            <a:avLst/>
          </a:prstGeom>
          <a:noFill/>
        </p:spPr>
        <p:txBody>
          <a:bodyPr wrap="square" rtlCol="0">
            <a:spAutoFit/>
          </a:bodyPr>
          <a:lstStyle/>
          <a:p>
            <a:pPr>
              <a:lnSpc>
                <a:spcPct val="150000"/>
              </a:lnSpc>
            </a:pPr>
            <a:r>
              <a:rPr lang="en-US" altLang="zh-CN" sz="2400" dirty="0">
                <a:solidFill>
                  <a:schemeClr val="bg1">
                    <a:lumMod val="50000"/>
                  </a:schemeClr>
                </a:solidFill>
              </a:rPr>
              <a:t>（1</a:t>
            </a:r>
            <a:r>
              <a:rPr lang="zh-CN" altLang="en-US" sz="2400" dirty="0">
                <a:solidFill>
                  <a:schemeClr val="bg1">
                    <a:lumMod val="50000"/>
                  </a:schemeClr>
                </a:solidFill>
              </a:rPr>
              <a:t>）我国大部分烟民买的卷烟都属于中低端范围，节假日会购买中高端卷烟作为送礼；</a:t>
            </a:r>
          </a:p>
          <a:p>
            <a:pPr>
              <a:lnSpc>
                <a:spcPct val="150000"/>
              </a:lnSpc>
            </a:pPr>
            <a:r>
              <a:rPr lang="zh-CN" altLang="en-US" sz="2400" dirty="0">
                <a:solidFill>
                  <a:schemeClr val="bg1">
                    <a:lumMod val="50000"/>
                  </a:schemeClr>
                </a:solidFill>
              </a:rPr>
              <a:t>（</a:t>
            </a:r>
            <a:r>
              <a:rPr lang="en-US" altLang="zh-CN" sz="2400" dirty="0">
                <a:solidFill>
                  <a:schemeClr val="bg1">
                    <a:lumMod val="50000"/>
                  </a:schemeClr>
                </a:solidFill>
              </a:rPr>
              <a:t>2</a:t>
            </a:r>
            <a:r>
              <a:rPr lang="zh-CN" altLang="en-US" sz="2400" dirty="0">
                <a:solidFill>
                  <a:schemeClr val="bg1">
                    <a:lumMod val="50000"/>
                  </a:schemeClr>
                </a:solidFill>
              </a:rPr>
              <a:t>）三种烟的销量随时间的变化趋势类似，说明这三者在一年中的相同月份里营业状况类似，生意兴旺程度相似，也即三者有着较强的竞争关系；而三者总体变化趋势相同，不存在一种卷烟的销量逐渐变少直至趋于</a:t>
            </a:r>
            <a:r>
              <a:rPr lang="en-US" altLang="zh-CN" sz="2400" dirty="0">
                <a:solidFill>
                  <a:schemeClr val="bg1">
                    <a:lumMod val="50000"/>
                  </a:schemeClr>
                </a:solidFill>
              </a:rPr>
              <a:t>0</a:t>
            </a:r>
            <a:r>
              <a:rPr lang="zh-CN" altLang="en-US" sz="2400" dirty="0">
                <a:solidFill>
                  <a:schemeClr val="bg1">
                    <a:lumMod val="50000"/>
                  </a:schemeClr>
                </a:solidFill>
              </a:rPr>
              <a:t>的情况，说明三者之中并不存在替代关系；</a:t>
            </a:r>
          </a:p>
          <a:p>
            <a:pPr>
              <a:lnSpc>
                <a:spcPct val="150000"/>
              </a:lnSpc>
            </a:pPr>
            <a:r>
              <a:rPr lang="zh-CN" altLang="en-US" sz="2400" dirty="0">
                <a:solidFill>
                  <a:schemeClr val="bg1">
                    <a:lumMod val="50000"/>
                  </a:schemeClr>
                </a:solidFill>
              </a:rPr>
              <a:t>（</a:t>
            </a:r>
            <a:r>
              <a:rPr lang="en-US" altLang="zh-CN" sz="2400" dirty="0">
                <a:solidFill>
                  <a:schemeClr val="bg1">
                    <a:lumMod val="50000"/>
                  </a:schemeClr>
                </a:solidFill>
              </a:rPr>
              <a:t>3</a:t>
            </a:r>
            <a:r>
              <a:rPr lang="zh-CN" altLang="en-US" sz="2400" dirty="0">
                <a:solidFill>
                  <a:schemeClr val="bg1">
                    <a:lumMod val="50000"/>
                  </a:schemeClr>
                </a:solidFill>
              </a:rPr>
              <a:t>）未来</a:t>
            </a:r>
            <a:r>
              <a:rPr lang="en-US" altLang="zh-CN" sz="2400" dirty="0">
                <a:solidFill>
                  <a:schemeClr val="bg1">
                    <a:lumMod val="50000"/>
                  </a:schemeClr>
                </a:solidFill>
              </a:rPr>
              <a:t>1</a:t>
            </a:r>
            <a:r>
              <a:rPr lang="zh-CN" altLang="en-US" sz="2400" dirty="0">
                <a:solidFill>
                  <a:schemeClr val="bg1">
                    <a:lumMod val="50000"/>
                  </a:schemeClr>
                </a:solidFill>
              </a:rPr>
              <a:t>年各个价位的前</a:t>
            </a:r>
            <a:r>
              <a:rPr lang="en-US" altLang="zh-CN" sz="2400" dirty="0">
                <a:solidFill>
                  <a:schemeClr val="bg1">
                    <a:lumMod val="50000"/>
                  </a:schemeClr>
                </a:solidFill>
              </a:rPr>
              <a:t>3</a:t>
            </a:r>
            <a:r>
              <a:rPr lang="zh-CN" altLang="en-US" sz="2400" dirty="0">
                <a:solidFill>
                  <a:schemeClr val="bg1">
                    <a:lumMod val="50000"/>
                  </a:schemeClr>
                </a:solidFill>
              </a:rPr>
              <a:t>种主销商品的占比变化为：</a:t>
            </a:r>
          </a:p>
          <a:p>
            <a:pPr>
              <a:lnSpc>
                <a:spcPct val="150000"/>
              </a:lnSpc>
            </a:pPr>
            <a:r>
              <a:rPr lang="zh-CN" altLang="en-US" sz="2400" dirty="0">
                <a:solidFill>
                  <a:schemeClr val="bg1">
                    <a:lumMod val="50000"/>
                  </a:schemeClr>
                </a:solidFill>
              </a:rPr>
              <a:t>对于低端卷烟：真龙（软祥云）的占比波动上升，真龙（轩云）的占比在</a:t>
            </a:r>
            <a:r>
              <a:rPr lang="en-US" altLang="zh-CN" sz="2400" dirty="0">
                <a:solidFill>
                  <a:schemeClr val="bg1">
                    <a:lumMod val="50000"/>
                  </a:schemeClr>
                </a:solidFill>
              </a:rPr>
              <a:t>8%</a:t>
            </a:r>
            <a:r>
              <a:rPr lang="zh-CN" altLang="en-US" sz="2400" dirty="0">
                <a:solidFill>
                  <a:schemeClr val="bg1">
                    <a:lumMod val="50000"/>
                  </a:schemeClr>
                </a:solidFill>
              </a:rPr>
              <a:t>附近波动，</a:t>
            </a:r>
            <a:r>
              <a:rPr lang="en-US" altLang="zh-CN" sz="2400" dirty="0">
                <a:solidFill>
                  <a:schemeClr val="bg1">
                    <a:lumMod val="50000"/>
                  </a:schemeClr>
                </a:solidFill>
              </a:rPr>
              <a:t>84</a:t>
            </a:r>
            <a:r>
              <a:rPr lang="zh-CN" altLang="en-US" sz="2400" dirty="0">
                <a:solidFill>
                  <a:schemeClr val="bg1">
                    <a:lumMod val="50000"/>
                  </a:schemeClr>
                </a:solidFill>
              </a:rPr>
              <a:t>软盒红河（</a:t>
            </a:r>
            <a:r>
              <a:rPr lang="en-US" altLang="zh-CN" sz="2400" dirty="0">
                <a:solidFill>
                  <a:schemeClr val="bg1">
                    <a:lumMod val="50000"/>
                  </a:schemeClr>
                </a:solidFill>
              </a:rPr>
              <a:t>99</a:t>
            </a:r>
            <a:r>
              <a:rPr lang="zh-CN" altLang="en-US" sz="2400" dirty="0">
                <a:solidFill>
                  <a:schemeClr val="bg1">
                    <a:lumMod val="50000"/>
                  </a:schemeClr>
                </a:solidFill>
              </a:rPr>
              <a:t>）的占比上升；</a:t>
            </a:r>
          </a:p>
          <a:p>
            <a:pPr>
              <a:lnSpc>
                <a:spcPct val="150000"/>
              </a:lnSpc>
            </a:pPr>
            <a:r>
              <a:rPr lang="zh-CN" altLang="en-US" sz="2400" dirty="0">
                <a:solidFill>
                  <a:schemeClr val="bg1">
                    <a:lumMod val="50000"/>
                  </a:schemeClr>
                </a:solidFill>
              </a:rPr>
              <a:t>对于中高端卷烟：真龙（海韵）的占比波动上升，硬盒中华的占比缓慢下降，芙蓉王（硬蓝新版）的占比在</a:t>
            </a:r>
            <a:r>
              <a:rPr lang="en-US" altLang="zh-CN" sz="2400" dirty="0">
                <a:solidFill>
                  <a:schemeClr val="bg1">
                    <a:lumMod val="50000"/>
                  </a:schemeClr>
                </a:solidFill>
              </a:rPr>
              <a:t>7%</a:t>
            </a:r>
            <a:r>
              <a:rPr lang="zh-CN" altLang="en-US" sz="2400" dirty="0">
                <a:solidFill>
                  <a:schemeClr val="bg1">
                    <a:lumMod val="50000"/>
                  </a:schemeClr>
                </a:solidFill>
              </a:rPr>
              <a:t>附近波动；</a:t>
            </a:r>
          </a:p>
          <a:p>
            <a:pPr>
              <a:lnSpc>
                <a:spcPct val="150000"/>
              </a:lnSpc>
            </a:pPr>
            <a:r>
              <a:rPr lang="zh-CN" altLang="en-US" sz="2400" dirty="0">
                <a:solidFill>
                  <a:schemeClr val="bg1">
                    <a:lumMod val="50000"/>
                  </a:schemeClr>
                </a:solidFill>
              </a:rPr>
              <a:t>对于高端卷烟：软盒中华的占比下降，真龙（海韵细支）的占比缓慢上升，真龙（软海韵）的占比波动上升。</a:t>
            </a:r>
          </a:p>
          <a:p>
            <a:pPr>
              <a:lnSpc>
                <a:spcPct val="150000"/>
              </a:lnSpc>
            </a:pPr>
            <a:r>
              <a:rPr lang="en-US" altLang="zh-CN" sz="2400" dirty="0">
                <a:solidFill>
                  <a:schemeClr val="bg1">
                    <a:lumMod val="50000"/>
                  </a:schemeClr>
                </a:solidFill>
              </a:rPr>
              <a:t>     </a:t>
            </a:r>
          </a:p>
          <a:p>
            <a:pPr>
              <a:lnSpc>
                <a:spcPct val="150000"/>
              </a:lnSpc>
            </a:pPr>
            <a:endParaRPr lang="zh-CN" altLang="zh-CN" sz="2400" dirty="0">
              <a:solidFill>
                <a:schemeClr val="bg1">
                  <a:lumMod val="50000"/>
                </a:schemeClr>
              </a:solidFill>
            </a:endParaRPr>
          </a:p>
        </p:txBody>
      </p:sp>
    </p:spTree>
    <p:extLst>
      <p:ext uri="{BB962C8B-B14F-4D97-AF65-F5344CB8AC3E}">
        <p14:creationId xmlns:p14="http://schemas.microsoft.com/office/powerpoint/2010/main" val="428842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1E0A9E-6003-4B72-A054-733449F723B5}"/>
              </a:ext>
            </a:extLst>
          </p:cNvPr>
          <p:cNvSpPr txBox="1"/>
          <p:nvPr/>
        </p:nvSpPr>
        <p:spPr>
          <a:xfrm>
            <a:off x="550838" y="-27296"/>
            <a:ext cx="3544912" cy="58105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2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五、结论与建议</a:t>
            </a:r>
            <a:endParaRPr kumimoji="0" lang="en-US" altLang="zh-CN" sz="2400" b="0" i="0" u="none" strike="noStrike" kern="1200" cap="none" spc="2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128CC904-E16E-48C3-A90A-34DCE8A99750}"/>
              </a:ext>
            </a:extLst>
          </p:cNvPr>
          <p:cNvSpPr txBox="1"/>
          <p:nvPr/>
        </p:nvSpPr>
        <p:spPr>
          <a:xfrm>
            <a:off x="0" y="1281986"/>
            <a:ext cx="12192000" cy="557601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加大年初及节假日的客户联系，加大销售力度，旺季进行扩大销售，并且可以通过大客户的介绍扩大销售渠道，联系其他的客户和商家，以大带大。淡季销售以中低端卷烟主体，在小客户之间增强自己的宣传，提升自己的质量，提高口碑，从而增大自己的客户基数；</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）将真龙品牌打造成优势品牌，提高质量，增大销售的渠道，进一步地打响公司的名号，从而带动其他的产品的销售量；</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3</a:t>
            </a:r>
            <a:r>
              <a:rPr kumimoji="0" lang="zh-CN" altLang="en-US"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）做好一定的风险预案，合理控制卷烟的产量，做好相关的货储管理，以便能够及时的应对出现的销售变化，做出合理的调整。</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zh-CN" sz="24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37775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269"/>
  <p:tag name="MH_SECTIONID" val="270,271,"/>
</p:tagLst>
</file>

<file path=ppt/tags/tag10.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ENTRY"/>
  <p:tag name="ID" val="553516"/>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NUMBER"/>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ENTRY"/>
  <p:tag name="ID" val="553516"/>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NUMBER"/>
  <p:tag name="ID" val="553516"/>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OTHERS"/>
  <p:tag name="ID" val="553516"/>
</p:tagLst>
</file>

<file path=ppt/tags/tag16.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ENTRY"/>
  <p:tag name="ID" val="553516"/>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NUMBER"/>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OTHERS"/>
  <p:tag name="ID" val="553516"/>
</p:tagLst>
</file>

<file path=ppt/tags/tag2.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NUMBER"/>
  <p:tag name="ID" val="553516"/>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OTHERS"/>
  <p:tag name="ID" val="553516"/>
</p:tagLst>
</file>

<file path=ppt/tags/tag5.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ENTRY"/>
  <p:tag name="ID" val="553516"/>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NUMBER"/>
  <p:tag name="ID" val="553516"/>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OTHERS"/>
  <p:tag name="ID" val="553516"/>
</p:tagLst>
</file>

<file path=ppt/tags/tag8.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201109200204"/>
  <p:tag name="MH_LIBRARY" val="CONTENTS"/>
  <p:tag name="MH_TYPE" val="OTHERS"/>
  <p:tag name="ID" val="55351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1059</Words>
  <Application>Microsoft Office PowerPoint</Application>
  <PresentationFormat>宽屏</PresentationFormat>
  <Paragraphs>90</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华文细黑</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卓玲</dc:creator>
  <cp:lastModifiedBy>江 昱峰</cp:lastModifiedBy>
  <cp:revision>57</cp:revision>
  <dcterms:created xsi:type="dcterms:W3CDTF">2020-11-04T07:46:26Z</dcterms:created>
  <dcterms:modified xsi:type="dcterms:W3CDTF">2023-01-20T07:43:30Z</dcterms:modified>
</cp:coreProperties>
</file>