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13" r:id="rId4"/>
  </p:sldMasterIdLst>
  <p:notesMasterIdLst>
    <p:notesMasterId r:id="rId19"/>
  </p:notesMasterIdLst>
  <p:handoutMasterIdLst>
    <p:handoutMasterId r:id="rId20"/>
  </p:handoutMasterIdLst>
  <p:sldIdLst>
    <p:sldId id="286" r:id="rId5"/>
    <p:sldId id="308" r:id="rId6"/>
    <p:sldId id="314" r:id="rId7"/>
    <p:sldId id="315" r:id="rId8"/>
    <p:sldId id="317" r:id="rId9"/>
    <p:sldId id="316" r:id="rId10"/>
    <p:sldId id="318" r:id="rId11"/>
    <p:sldId id="319" r:id="rId12"/>
    <p:sldId id="322" r:id="rId13"/>
    <p:sldId id="320" r:id="rId14"/>
    <p:sldId id="323" r:id="rId15"/>
    <p:sldId id="321" r:id="rId16"/>
    <p:sldId id="324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E6B"/>
    <a:srgbClr val="FF9900"/>
    <a:srgbClr val="F69E1D"/>
    <a:srgbClr val="43467B"/>
    <a:srgbClr val="EEEEEE"/>
    <a:srgbClr val="87175F"/>
    <a:srgbClr val="EEC621"/>
    <a:srgbClr val="E58C09"/>
    <a:srgbClr val="AEA422"/>
    <a:srgbClr val="75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0986" autoAdjust="0"/>
  </p:normalViewPr>
  <p:slideViewPr>
    <p:cSldViewPr>
      <p:cViewPr varScale="1">
        <p:scale>
          <a:sx n="88" d="100"/>
          <a:sy n="88" d="100"/>
        </p:scale>
        <p:origin x="81" y="21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65743-0A29-44AA-A23F-77E5459A85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7260E8-7FB5-414B-BEC2-1D9EEE395872}">
      <dgm:prSet phldrT="[文本]"/>
      <dgm:spPr/>
      <dgm:t>
        <a:bodyPr/>
        <a:lstStyle/>
        <a:p>
          <a:r>
            <a:rPr lang="en-US" altLang="zh-CN" dirty="0">
              <a:solidFill>
                <a:schemeClr val="bg1">
                  <a:lumMod val="95000"/>
                </a:schemeClr>
              </a:solidFill>
            </a:rPr>
            <a:t>1</a:t>
          </a:r>
          <a:r>
            <a:rPr lang="zh-CN" altLang="en-US" dirty="0">
              <a:solidFill>
                <a:schemeClr val="bg1">
                  <a:lumMod val="95000"/>
                </a:schemeClr>
              </a:solidFill>
            </a:rPr>
            <a:t>、使用内核线程实现</a:t>
          </a:r>
        </a:p>
      </dgm:t>
    </dgm:pt>
    <dgm:pt modelId="{FF1F02FA-F91F-4EFA-BC5D-5756284977DD}" type="parTrans" cxnId="{3DB0F8DE-2FA5-485F-802C-B247182F50E7}">
      <dgm:prSet/>
      <dgm:spPr/>
      <dgm:t>
        <a:bodyPr/>
        <a:lstStyle/>
        <a:p>
          <a:endParaRPr lang="zh-CN" altLang="en-US"/>
        </a:p>
      </dgm:t>
    </dgm:pt>
    <dgm:pt modelId="{CF365701-A4E6-4598-A5C2-5738D3C7500D}" type="sibTrans" cxnId="{3DB0F8DE-2FA5-485F-802C-B247182F50E7}">
      <dgm:prSet/>
      <dgm:spPr/>
      <dgm:t>
        <a:bodyPr/>
        <a:lstStyle/>
        <a:p>
          <a:endParaRPr lang="zh-CN" altLang="en-US"/>
        </a:p>
      </dgm:t>
    </dgm:pt>
    <dgm:pt modelId="{EAE7D353-7BC6-4766-B441-7F795046A031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、使用用户线程实现</a:t>
          </a:r>
        </a:p>
      </dgm:t>
    </dgm:pt>
    <dgm:pt modelId="{E96C6ED4-F030-4249-B18F-67A5F8453611}" type="parTrans" cxnId="{1970D41A-4D01-42DB-B1FB-409BA220426F}">
      <dgm:prSet/>
      <dgm:spPr/>
      <dgm:t>
        <a:bodyPr/>
        <a:lstStyle/>
        <a:p>
          <a:endParaRPr lang="zh-CN" altLang="en-US"/>
        </a:p>
      </dgm:t>
    </dgm:pt>
    <dgm:pt modelId="{12A07BE8-5E45-4E05-BB31-6FF301F8906E}" type="sibTrans" cxnId="{1970D41A-4D01-42DB-B1FB-409BA220426F}">
      <dgm:prSet/>
      <dgm:spPr/>
      <dgm:t>
        <a:bodyPr/>
        <a:lstStyle/>
        <a:p>
          <a:endParaRPr lang="zh-CN" altLang="en-US"/>
        </a:p>
      </dgm:t>
    </dgm:pt>
    <dgm:pt modelId="{B9B1E3FA-E452-4B7F-8965-06EA78AFAA6E}">
      <dgm:prSet phldrT="[文本]"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、使用用户线程加轻量级进程混合实现</a:t>
          </a:r>
        </a:p>
      </dgm:t>
    </dgm:pt>
    <dgm:pt modelId="{D0354632-50D2-4FF4-80BD-271F654B9B11}" type="parTrans" cxnId="{C59791FA-940B-4673-B50E-B20CFDEB185A}">
      <dgm:prSet/>
      <dgm:spPr/>
      <dgm:t>
        <a:bodyPr/>
        <a:lstStyle/>
        <a:p>
          <a:endParaRPr lang="zh-CN" altLang="en-US"/>
        </a:p>
      </dgm:t>
    </dgm:pt>
    <dgm:pt modelId="{C00A96E7-562C-4D82-863F-7A1B8B745DD3}" type="sibTrans" cxnId="{C59791FA-940B-4673-B50E-B20CFDEB185A}">
      <dgm:prSet/>
      <dgm:spPr/>
      <dgm:t>
        <a:bodyPr/>
        <a:lstStyle/>
        <a:p>
          <a:endParaRPr lang="zh-CN" altLang="en-US"/>
        </a:p>
      </dgm:t>
    </dgm:pt>
    <dgm:pt modelId="{C96131A4-BF6C-4E58-B284-EBCCB938F437}" type="pres">
      <dgm:prSet presAssocID="{FAD65743-0A29-44AA-A23F-77E5459A85DE}" presName="linear" presStyleCnt="0">
        <dgm:presLayoutVars>
          <dgm:dir/>
          <dgm:animLvl val="lvl"/>
          <dgm:resizeHandles val="exact"/>
        </dgm:presLayoutVars>
      </dgm:prSet>
      <dgm:spPr/>
    </dgm:pt>
    <dgm:pt modelId="{864DD914-0DC7-48F8-82FB-96A496C4A1B4}" type="pres">
      <dgm:prSet presAssocID="{0A7260E8-7FB5-414B-BEC2-1D9EEE395872}" presName="parentLin" presStyleCnt="0"/>
      <dgm:spPr/>
    </dgm:pt>
    <dgm:pt modelId="{CCDCFFCB-F7D4-4963-A7A0-FDD4F743440F}" type="pres">
      <dgm:prSet presAssocID="{0A7260E8-7FB5-414B-BEC2-1D9EEE395872}" presName="parentLeftMargin" presStyleLbl="node1" presStyleIdx="0" presStyleCnt="3"/>
      <dgm:spPr/>
    </dgm:pt>
    <dgm:pt modelId="{4264F1B5-6834-4365-9388-D7E6347104D8}" type="pres">
      <dgm:prSet presAssocID="{0A7260E8-7FB5-414B-BEC2-1D9EEE3958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E3AC87-14B1-45B4-8AD4-F6C04CA3CD5C}" type="pres">
      <dgm:prSet presAssocID="{0A7260E8-7FB5-414B-BEC2-1D9EEE395872}" presName="negativeSpace" presStyleCnt="0"/>
      <dgm:spPr/>
    </dgm:pt>
    <dgm:pt modelId="{92B8F663-FFBE-4A7D-87E1-06D8E63C2C41}" type="pres">
      <dgm:prSet presAssocID="{0A7260E8-7FB5-414B-BEC2-1D9EEE395872}" presName="childText" presStyleLbl="conFgAcc1" presStyleIdx="0" presStyleCnt="3">
        <dgm:presLayoutVars>
          <dgm:bulletEnabled val="1"/>
        </dgm:presLayoutVars>
      </dgm:prSet>
      <dgm:spPr>
        <a:gradFill rotWithShape="0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</dgm:spPr>
    </dgm:pt>
    <dgm:pt modelId="{F904319F-FF22-44E2-92A1-1B9918283D4F}" type="pres">
      <dgm:prSet presAssocID="{CF365701-A4E6-4598-A5C2-5738D3C7500D}" presName="spaceBetweenRectangles" presStyleCnt="0"/>
      <dgm:spPr/>
    </dgm:pt>
    <dgm:pt modelId="{D5F20A00-8F13-4962-A3B2-11B483417461}" type="pres">
      <dgm:prSet presAssocID="{EAE7D353-7BC6-4766-B441-7F795046A031}" presName="parentLin" presStyleCnt="0"/>
      <dgm:spPr/>
    </dgm:pt>
    <dgm:pt modelId="{D5FA2C85-4E63-4D11-8318-4A901D976369}" type="pres">
      <dgm:prSet presAssocID="{EAE7D353-7BC6-4766-B441-7F795046A031}" presName="parentLeftMargin" presStyleLbl="node1" presStyleIdx="0" presStyleCnt="3"/>
      <dgm:spPr/>
    </dgm:pt>
    <dgm:pt modelId="{1D800A0D-4191-4FC5-96F9-95454D3926AC}" type="pres">
      <dgm:prSet presAssocID="{EAE7D353-7BC6-4766-B441-7F795046A0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1A13F5-5F70-4DEE-8982-A632AC21BB7F}" type="pres">
      <dgm:prSet presAssocID="{EAE7D353-7BC6-4766-B441-7F795046A031}" presName="negativeSpace" presStyleCnt="0"/>
      <dgm:spPr/>
    </dgm:pt>
    <dgm:pt modelId="{0FEFDBEC-3129-4D40-B860-F657FB491730}" type="pres">
      <dgm:prSet presAssocID="{EAE7D353-7BC6-4766-B441-7F795046A031}" presName="childText" presStyleLbl="conFgAcc1" presStyleIdx="1" presStyleCnt="3">
        <dgm:presLayoutVars>
          <dgm:bulletEnabled val="1"/>
        </dgm:presLayoutVars>
      </dgm:prSet>
      <dgm:spPr>
        <a:gradFill rotWithShape="0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</dgm:spPr>
    </dgm:pt>
    <dgm:pt modelId="{69DEE678-E63C-4E13-9E9A-DD17BC066000}" type="pres">
      <dgm:prSet presAssocID="{12A07BE8-5E45-4E05-BB31-6FF301F8906E}" presName="spaceBetweenRectangles" presStyleCnt="0"/>
      <dgm:spPr/>
    </dgm:pt>
    <dgm:pt modelId="{C2C67DBE-7C8C-411F-8335-319AEC833815}" type="pres">
      <dgm:prSet presAssocID="{B9B1E3FA-E452-4B7F-8965-06EA78AFAA6E}" presName="parentLin" presStyleCnt="0"/>
      <dgm:spPr/>
    </dgm:pt>
    <dgm:pt modelId="{145598E2-95C2-469A-9734-7717921EA0C9}" type="pres">
      <dgm:prSet presAssocID="{B9B1E3FA-E452-4B7F-8965-06EA78AFAA6E}" presName="parentLeftMargin" presStyleLbl="node1" presStyleIdx="1" presStyleCnt="3"/>
      <dgm:spPr/>
    </dgm:pt>
    <dgm:pt modelId="{951656FE-E898-424A-A3AD-2A9D467F1A47}" type="pres">
      <dgm:prSet presAssocID="{B9B1E3FA-E452-4B7F-8965-06EA78AFAA6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986F348-2914-4B4B-88D0-F41A28EF07D8}" type="pres">
      <dgm:prSet presAssocID="{B9B1E3FA-E452-4B7F-8965-06EA78AFAA6E}" presName="negativeSpace" presStyleCnt="0"/>
      <dgm:spPr/>
    </dgm:pt>
    <dgm:pt modelId="{EA7F4189-7645-4485-991D-6522EF2817ED}" type="pres">
      <dgm:prSet presAssocID="{B9B1E3FA-E452-4B7F-8965-06EA78AFAA6E}" presName="childText" presStyleLbl="conFgAcc1" presStyleIdx="2" presStyleCnt="3">
        <dgm:presLayoutVars>
          <dgm:bulletEnabled val="1"/>
        </dgm:presLayoutVars>
      </dgm:prSet>
      <dgm:spPr>
        <a:gradFill rotWithShape="0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</dgm:spPr>
    </dgm:pt>
  </dgm:ptLst>
  <dgm:cxnLst>
    <dgm:cxn modelId="{83F53101-A8E1-4CD1-B287-4B5E6C0C5E8A}" type="presOf" srcId="{0A7260E8-7FB5-414B-BEC2-1D9EEE395872}" destId="{CCDCFFCB-F7D4-4963-A7A0-FDD4F743440F}" srcOrd="0" destOrd="0" presId="urn:microsoft.com/office/officeart/2005/8/layout/list1"/>
    <dgm:cxn modelId="{F5A1EC12-2C52-450C-AF47-299DD39E12F9}" type="presOf" srcId="{B9B1E3FA-E452-4B7F-8965-06EA78AFAA6E}" destId="{951656FE-E898-424A-A3AD-2A9D467F1A47}" srcOrd="1" destOrd="0" presId="urn:microsoft.com/office/officeart/2005/8/layout/list1"/>
    <dgm:cxn modelId="{1970D41A-4D01-42DB-B1FB-409BA220426F}" srcId="{FAD65743-0A29-44AA-A23F-77E5459A85DE}" destId="{EAE7D353-7BC6-4766-B441-7F795046A031}" srcOrd="1" destOrd="0" parTransId="{E96C6ED4-F030-4249-B18F-67A5F8453611}" sibTransId="{12A07BE8-5E45-4E05-BB31-6FF301F8906E}"/>
    <dgm:cxn modelId="{1D483C40-66C0-40B6-945A-FE86284460E7}" type="presOf" srcId="{FAD65743-0A29-44AA-A23F-77E5459A85DE}" destId="{C96131A4-BF6C-4E58-B284-EBCCB938F437}" srcOrd="0" destOrd="0" presId="urn:microsoft.com/office/officeart/2005/8/layout/list1"/>
    <dgm:cxn modelId="{5EFD4349-FEEA-44D7-8692-71063E3BC8EB}" type="presOf" srcId="{EAE7D353-7BC6-4766-B441-7F795046A031}" destId="{1D800A0D-4191-4FC5-96F9-95454D3926AC}" srcOrd="1" destOrd="0" presId="urn:microsoft.com/office/officeart/2005/8/layout/list1"/>
    <dgm:cxn modelId="{7EBB2759-8758-40BE-AE1A-A8674F5C4BFB}" type="presOf" srcId="{B9B1E3FA-E452-4B7F-8965-06EA78AFAA6E}" destId="{145598E2-95C2-469A-9734-7717921EA0C9}" srcOrd="0" destOrd="0" presId="urn:microsoft.com/office/officeart/2005/8/layout/list1"/>
    <dgm:cxn modelId="{A1E50BAF-6482-4FA7-A74B-B46F48DC537E}" type="presOf" srcId="{0A7260E8-7FB5-414B-BEC2-1D9EEE395872}" destId="{4264F1B5-6834-4365-9388-D7E6347104D8}" srcOrd="1" destOrd="0" presId="urn:microsoft.com/office/officeart/2005/8/layout/list1"/>
    <dgm:cxn modelId="{D1DBAFB2-A1E7-44B9-8196-E1B8A53BBE6B}" type="presOf" srcId="{EAE7D353-7BC6-4766-B441-7F795046A031}" destId="{D5FA2C85-4E63-4D11-8318-4A901D976369}" srcOrd="0" destOrd="0" presId="urn:microsoft.com/office/officeart/2005/8/layout/list1"/>
    <dgm:cxn modelId="{3DB0F8DE-2FA5-485F-802C-B247182F50E7}" srcId="{FAD65743-0A29-44AA-A23F-77E5459A85DE}" destId="{0A7260E8-7FB5-414B-BEC2-1D9EEE395872}" srcOrd="0" destOrd="0" parTransId="{FF1F02FA-F91F-4EFA-BC5D-5756284977DD}" sibTransId="{CF365701-A4E6-4598-A5C2-5738D3C7500D}"/>
    <dgm:cxn modelId="{C59791FA-940B-4673-B50E-B20CFDEB185A}" srcId="{FAD65743-0A29-44AA-A23F-77E5459A85DE}" destId="{B9B1E3FA-E452-4B7F-8965-06EA78AFAA6E}" srcOrd="2" destOrd="0" parTransId="{D0354632-50D2-4FF4-80BD-271F654B9B11}" sibTransId="{C00A96E7-562C-4D82-863F-7A1B8B745DD3}"/>
    <dgm:cxn modelId="{C682CB32-CF92-4431-93B7-A9FAE4E336D3}" type="presParOf" srcId="{C96131A4-BF6C-4E58-B284-EBCCB938F437}" destId="{864DD914-0DC7-48F8-82FB-96A496C4A1B4}" srcOrd="0" destOrd="0" presId="urn:microsoft.com/office/officeart/2005/8/layout/list1"/>
    <dgm:cxn modelId="{964B5644-A9EC-4967-AEAE-E8E9363C7765}" type="presParOf" srcId="{864DD914-0DC7-48F8-82FB-96A496C4A1B4}" destId="{CCDCFFCB-F7D4-4963-A7A0-FDD4F743440F}" srcOrd="0" destOrd="0" presId="urn:microsoft.com/office/officeart/2005/8/layout/list1"/>
    <dgm:cxn modelId="{9B2F899A-75AD-4711-B9BD-98C05507D642}" type="presParOf" srcId="{864DD914-0DC7-48F8-82FB-96A496C4A1B4}" destId="{4264F1B5-6834-4365-9388-D7E6347104D8}" srcOrd="1" destOrd="0" presId="urn:microsoft.com/office/officeart/2005/8/layout/list1"/>
    <dgm:cxn modelId="{C2DAE1D5-A3D4-461F-99D4-77F4C0AD46D6}" type="presParOf" srcId="{C96131A4-BF6C-4E58-B284-EBCCB938F437}" destId="{26E3AC87-14B1-45B4-8AD4-F6C04CA3CD5C}" srcOrd="1" destOrd="0" presId="urn:microsoft.com/office/officeart/2005/8/layout/list1"/>
    <dgm:cxn modelId="{B035F836-61CF-4623-AA55-F0D922DACE08}" type="presParOf" srcId="{C96131A4-BF6C-4E58-B284-EBCCB938F437}" destId="{92B8F663-FFBE-4A7D-87E1-06D8E63C2C41}" srcOrd="2" destOrd="0" presId="urn:microsoft.com/office/officeart/2005/8/layout/list1"/>
    <dgm:cxn modelId="{990FBB19-A64F-4152-AB23-16AC385BBF99}" type="presParOf" srcId="{C96131A4-BF6C-4E58-B284-EBCCB938F437}" destId="{F904319F-FF22-44E2-92A1-1B9918283D4F}" srcOrd="3" destOrd="0" presId="urn:microsoft.com/office/officeart/2005/8/layout/list1"/>
    <dgm:cxn modelId="{03AFAA91-9986-49C4-AFC7-02721DA3C6DB}" type="presParOf" srcId="{C96131A4-BF6C-4E58-B284-EBCCB938F437}" destId="{D5F20A00-8F13-4962-A3B2-11B483417461}" srcOrd="4" destOrd="0" presId="urn:microsoft.com/office/officeart/2005/8/layout/list1"/>
    <dgm:cxn modelId="{3427BF0F-0304-48A5-BCBA-C0C341FEA2E4}" type="presParOf" srcId="{D5F20A00-8F13-4962-A3B2-11B483417461}" destId="{D5FA2C85-4E63-4D11-8318-4A901D976369}" srcOrd="0" destOrd="0" presId="urn:microsoft.com/office/officeart/2005/8/layout/list1"/>
    <dgm:cxn modelId="{6A1B9C67-C434-4B61-842C-1BE47E155F03}" type="presParOf" srcId="{D5F20A00-8F13-4962-A3B2-11B483417461}" destId="{1D800A0D-4191-4FC5-96F9-95454D3926AC}" srcOrd="1" destOrd="0" presId="urn:microsoft.com/office/officeart/2005/8/layout/list1"/>
    <dgm:cxn modelId="{BAB8FA95-64B4-4CFA-9C93-9F953A339015}" type="presParOf" srcId="{C96131A4-BF6C-4E58-B284-EBCCB938F437}" destId="{AE1A13F5-5F70-4DEE-8982-A632AC21BB7F}" srcOrd="5" destOrd="0" presId="urn:microsoft.com/office/officeart/2005/8/layout/list1"/>
    <dgm:cxn modelId="{4E76C1EE-A7A8-4CCA-ACE8-0563D1C7A178}" type="presParOf" srcId="{C96131A4-BF6C-4E58-B284-EBCCB938F437}" destId="{0FEFDBEC-3129-4D40-B860-F657FB491730}" srcOrd="6" destOrd="0" presId="urn:microsoft.com/office/officeart/2005/8/layout/list1"/>
    <dgm:cxn modelId="{5B3B9572-F345-4AF6-86AE-0BA7E3E69429}" type="presParOf" srcId="{C96131A4-BF6C-4E58-B284-EBCCB938F437}" destId="{69DEE678-E63C-4E13-9E9A-DD17BC066000}" srcOrd="7" destOrd="0" presId="urn:microsoft.com/office/officeart/2005/8/layout/list1"/>
    <dgm:cxn modelId="{EB12CCDB-B9A5-4DE7-A927-82FED835DF26}" type="presParOf" srcId="{C96131A4-BF6C-4E58-B284-EBCCB938F437}" destId="{C2C67DBE-7C8C-411F-8335-319AEC833815}" srcOrd="8" destOrd="0" presId="urn:microsoft.com/office/officeart/2005/8/layout/list1"/>
    <dgm:cxn modelId="{3B21D926-2BCD-49EE-BC07-34E23C89569A}" type="presParOf" srcId="{C2C67DBE-7C8C-411F-8335-319AEC833815}" destId="{145598E2-95C2-469A-9734-7717921EA0C9}" srcOrd="0" destOrd="0" presId="urn:microsoft.com/office/officeart/2005/8/layout/list1"/>
    <dgm:cxn modelId="{735D63A4-0E6E-4D16-BF72-0EB1807B06CE}" type="presParOf" srcId="{C2C67DBE-7C8C-411F-8335-319AEC833815}" destId="{951656FE-E898-424A-A3AD-2A9D467F1A47}" srcOrd="1" destOrd="0" presId="urn:microsoft.com/office/officeart/2005/8/layout/list1"/>
    <dgm:cxn modelId="{DF9F8D7C-81B7-41D3-83FA-7796CD5BF3C3}" type="presParOf" srcId="{C96131A4-BF6C-4E58-B284-EBCCB938F437}" destId="{D986F348-2914-4B4B-88D0-F41A28EF07D8}" srcOrd="9" destOrd="0" presId="urn:microsoft.com/office/officeart/2005/8/layout/list1"/>
    <dgm:cxn modelId="{48365008-8E92-4DFA-ADA0-A0DA147355CB}" type="presParOf" srcId="{C96131A4-BF6C-4E58-B284-EBCCB938F437}" destId="{EA7F4189-7645-4485-991D-6522EF2817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8F663-FFBE-4A7D-87E1-06D8E63C2C41}">
      <dsp:nvSpPr>
        <dsp:cNvPr id="0" name=""/>
        <dsp:cNvSpPr/>
      </dsp:nvSpPr>
      <dsp:spPr>
        <a:xfrm>
          <a:off x="0" y="1404540"/>
          <a:ext cx="8568952" cy="604800"/>
        </a:xfrm>
        <a:prstGeom prst="rect">
          <a:avLst/>
        </a:prstGeom>
        <a:gradFill rotWithShape="0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4F1B5-6834-4365-9388-D7E6347104D8}">
      <dsp:nvSpPr>
        <dsp:cNvPr id="0" name=""/>
        <dsp:cNvSpPr/>
      </dsp:nvSpPr>
      <dsp:spPr>
        <a:xfrm>
          <a:off x="428447" y="1050300"/>
          <a:ext cx="599826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bg1">
                  <a:lumMod val="95000"/>
                </a:schemeClr>
              </a:solidFill>
            </a:rPr>
            <a:t>1</a:t>
          </a:r>
          <a:r>
            <a:rPr lang="zh-CN" altLang="en-US" sz="2400" kern="1200" dirty="0">
              <a:solidFill>
                <a:schemeClr val="bg1">
                  <a:lumMod val="95000"/>
                </a:schemeClr>
              </a:solidFill>
            </a:rPr>
            <a:t>、使用内核线程实现</a:t>
          </a:r>
        </a:p>
      </dsp:txBody>
      <dsp:txXfrm>
        <a:off x="463032" y="1084885"/>
        <a:ext cx="5929096" cy="639310"/>
      </dsp:txXfrm>
    </dsp:sp>
    <dsp:sp modelId="{0FEFDBEC-3129-4D40-B860-F657FB491730}">
      <dsp:nvSpPr>
        <dsp:cNvPr id="0" name=""/>
        <dsp:cNvSpPr/>
      </dsp:nvSpPr>
      <dsp:spPr>
        <a:xfrm>
          <a:off x="0" y="2493180"/>
          <a:ext cx="8568952" cy="604800"/>
        </a:xfrm>
        <a:prstGeom prst="rect">
          <a:avLst/>
        </a:prstGeom>
        <a:gradFill rotWithShape="0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00A0D-4191-4FC5-96F9-95454D3926AC}">
      <dsp:nvSpPr>
        <dsp:cNvPr id="0" name=""/>
        <dsp:cNvSpPr/>
      </dsp:nvSpPr>
      <dsp:spPr>
        <a:xfrm>
          <a:off x="428447" y="2138940"/>
          <a:ext cx="599826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2</a:t>
          </a:r>
          <a:r>
            <a:rPr lang="zh-CN" altLang="en-US" sz="2400" kern="1200" dirty="0"/>
            <a:t>、使用用户线程实现</a:t>
          </a:r>
        </a:p>
      </dsp:txBody>
      <dsp:txXfrm>
        <a:off x="463032" y="2173525"/>
        <a:ext cx="5929096" cy="639310"/>
      </dsp:txXfrm>
    </dsp:sp>
    <dsp:sp modelId="{EA7F4189-7645-4485-991D-6522EF2817ED}">
      <dsp:nvSpPr>
        <dsp:cNvPr id="0" name=""/>
        <dsp:cNvSpPr/>
      </dsp:nvSpPr>
      <dsp:spPr>
        <a:xfrm>
          <a:off x="0" y="3581820"/>
          <a:ext cx="8568952" cy="604800"/>
        </a:xfrm>
        <a:prstGeom prst="rect">
          <a:avLst/>
        </a:prstGeom>
        <a:gradFill rotWithShape="0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656FE-E898-424A-A3AD-2A9D467F1A47}">
      <dsp:nvSpPr>
        <dsp:cNvPr id="0" name=""/>
        <dsp:cNvSpPr/>
      </dsp:nvSpPr>
      <dsp:spPr>
        <a:xfrm>
          <a:off x="428447" y="3227580"/>
          <a:ext cx="5998266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3</a:t>
          </a:r>
          <a:r>
            <a:rPr lang="zh-CN" altLang="en-US" sz="2400" kern="1200" dirty="0"/>
            <a:t>、使用用户线程加轻量级进程混合实现</a:t>
          </a:r>
        </a:p>
      </dsp:txBody>
      <dsp:txXfrm>
        <a:off x="463032" y="3262165"/>
        <a:ext cx="592909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326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70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13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15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6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82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7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31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8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82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10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0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8941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593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459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82273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30805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444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0261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343738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4840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05906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37807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673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680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7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30" r:id="rId13"/>
    <p:sldLayoutId id="2147484031" r:id="rId14"/>
    <p:sldLayoutId id="2147483955" r:id="rId15"/>
    <p:sldLayoutId id="2147483959" r:id="rId16"/>
    <p:sldLayoutId id="2147483961" r:id="rId17"/>
    <p:sldLayoutId id="2147483962" r:id="rId18"/>
    <p:sldLayoutId id="2147483964" r:id="rId19"/>
    <p:sldLayoutId id="2147483958" r:id="rId20"/>
    <p:sldLayoutId id="2147483963" r:id="rId21"/>
    <p:sldLayoutId id="2147483957" r:id="rId22"/>
    <p:sldLayoutId id="2147483966" r:id="rId23"/>
    <p:sldLayoutId id="2147483996" r:id="rId24"/>
    <p:sldLayoutId id="2147483997" r:id="rId25"/>
    <p:sldLayoutId id="2147483999" r:id="rId26"/>
    <p:sldLayoutId id="2147484000" r:id="rId27"/>
    <p:sldLayoutId id="2147484001" r:id="rId28"/>
    <p:sldLayoutId id="2147483967" r:id="rId29"/>
    <p:sldLayoutId id="2147483968" r:id="rId30"/>
    <p:sldLayoutId id="2147483987" r:id="rId31"/>
    <p:sldLayoutId id="2147483969" r:id="rId32"/>
    <p:sldLayoutId id="2147483970" r:id="rId33"/>
    <p:sldLayoutId id="2147483971" r:id="rId34"/>
    <p:sldLayoutId id="2147483972" r:id="rId35"/>
    <p:sldLayoutId id="2147483978" r:id="rId36"/>
    <p:sldLayoutId id="2147483974" r:id="rId37"/>
    <p:sldLayoutId id="2147483975" r:id="rId38"/>
    <p:sldLayoutId id="2147483976" r:id="rId39"/>
    <p:sldLayoutId id="2147483977" r:id="rId40"/>
    <p:sldLayoutId id="2147483988" r:id="rId41"/>
    <p:sldLayoutId id="2147483989" r:id="rId42"/>
    <p:sldLayoutId id="2147483990" r:id="rId43"/>
    <p:sldLayoutId id="2147483991" r:id="rId44"/>
    <p:sldLayoutId id="2147483993" r:id="rId45"/>
    <p:sldLayoutId id="2147484002" r:id="rId46"/>
    <p:sldLayoutId id="2147484003" r:id="rId47"/>
    <p:sldLayoutId id="2147484004" r:id="rId48"/>
    <p:sldLayoutId id="2147483994" r:id="rId49"/>
    <p:sldLayoutId id="2147484006" r:id="rId50"/>
    <p:sldLayoutId id="2147483980" r:id="rId51"/>
    <p:sldLayoutId id="2147483981" r:id="rId52"/>
    <p:sldLayoutId id="2147483982" r:id="rId53"/>
    <p:sldLayoutId id="2147483983" r:id="rId54"/>
    <p:sldLayoutId id="2147483984" r:id="rId55"/>
    <p:sldLayoutId id="2147483985" r:id="rId56"/>
    <p:sldLayoutId id="2147483986" r:id="rId57"/>
    <p:sldLayoutId id="2147484008" r:id="rId58"/>
    <p:sldLayoutId id="2147484009" r:id="rId59"/>
    <p:sldLayoutId id="2147484010" r:id="rId60"/>
    <p:sldLayoutId id="2147484011" r:id="rId61"/>
    <p:sldLayoutId id="2147484012" r:id="rId6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11" y="1340768"/>
            <a:ext cx="8904866" cy="3819574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en-US" altLang="zh-CN" sz="6700" b="1" dirty="0">
                <a:solidFill>
                  <a:schemeClr val="accent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-</a:t>
            </a:r>
            <a:r>
              <a:rPr lang="en-US" altLang="zh-CN" sz="6700" b="1" dirty="0">
                <a:solidFill>
                  <a:srgbClr val="E19E6B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 Thread </a:t>
            </a:r>
            <a:r>
              <a:rPr lang="zh-CN" altLang="en-US" sz="6700" b="1" dirty="0">
                <a:solidFill>
                  <a:srgbClr val="E19E6B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线程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——————</a:t>
            </a:r>
            <a:br>
              <a:rPr lang="en-US" altLang="zh-CN" dirty="0">
                <a:ea typeface="Microsoft YaHei UI" panose="020B0503020204020204" pitchFamily="34" charset="-122"/>
              </a:rPr>
            </a:br>
            <a:r>
              <a:rPr lang="en-US" altLang="zh-CN" sz="4900" dirty="0">
                <a:ea typeface="Microsoft YaHei UI" panose="020B0503020204020204" pitchFamily="34" charset="-122"/>
              </a:rPr>
              <a:t>      </a:t>
            </a:r>
            <a:r>
              <a:rPr lang="en-US" altLang="zh-CN" sz="4900" dirty="0">
                <a:solidFill>
                  <a:schemeClr val="bg1">
                    <a:lumMod val="85000"/>
                  </a:schemeClr>
                </a:solidFill>
                <a:ea typeface="Microsoft YaHei UI" panose="020B0503020204020204" pitchFamily="34" charset="-122"/>
              </a:rPr>
              <a:t>1</a:t>
            </a:r>
            <a:r>
              <a:rPr lang="en-US" altLang="zh-CN" dirty="0">
                <a:ea typeface="Microsoft YaHei UI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什么是线程</a:t>
            </a:r>
            <a:b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49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en-US" altLang="zh-CN" sz="49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ea typeface="等线" panose="02010600030101010101" pitchFamily="2" charset="-122"/>
              </a:rPr>
              <a:t>2</a:t>
            </a:r>
            <a:r>
              <a:rPr lang="en-US" altLang="zh-CN" sz="49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为什么要提出线程的概念</a:t>
            </a:r>
            <a:b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49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ea typeface="等线" panose="02010600030101010101" pitchFamily="2" charset="-122"/>
              </a:rPr>
              <a:t>3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线程和进程的关系</a:t>
            </a:r>
            <a:b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49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ea typeface="等线" panose="02010600030101010101" pitchFamily="2" charset="-122"/>
              </a:rPr>
              <a:t>4  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线程的实现方式</a:t>
            </a:r>
            <a:endParaRPr lang="en-US" altLang="zh-CN" sz="3600" dirty="0">
              <a:solidFill>
                <a:schemeClr val="bg1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424EE0-D4CB-4ECD-54AC-72BAFF774B75}"/>
              </a:ext>
            </a:extLst>
          </p:cNvPr>
          <p:cNvSpPr/>
          <p:nvPr/>
        </p:nvSpPr>
        <p:spPr>
          <a:xfrm>
            <a:off x="6456040" y="5766698"/>
            <a:ext cx="48365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cap="none" spc="0" dirty="0">
                <a:ln w="0"/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第六组</a:t>
            </a:r>
            <a:r>
              <a:rPr lang="en-US" altLang="zh-CN" sz="2800" cap="none" spc="0" dirty="0">
                <a:ln w="0"/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:</a:t>
            </a:r>
            <a:r>
              <a:rPr lang="zh-CN" altLang="en-US" sz="2800" cap="none" spc="0" dirty="0">
                <a:ln w="0"/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江昱峰</a:t>
            </a:r>
            <a:r>
              <a:rPr lang="en-US" altLang="zh-CN" sz="2800" cap="none" spc="0" dirty="0">
                <a:ln w="0"/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800" cap="none" spc="0" dirty="0">
                <a:ln w="0"/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兰天乐</a:t>
            </a:r>
            <a:r>
              <a:rPr lang="en-US" altLang="zh-CN" sz="2800" cap="none" spc="0" dirty="0">
                <a:ln w="0"/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800" cap="none" spc="0" dirty="0">
                <a:ln w="0"/>
                <a:solidFill>
                  <a:schemeClr val="bg1">
                    <a:lumMod val="65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刘冬颍</a:t>
            </a:r>
          </a:p>
        </p:txBody>
      </p:sp>
      <p:pic>
        <p:nvPicPr>
          <p:cNvPr id="9" name="图片占位符 11">
            <a:extLst>
              <a:ext uri="{FF2B5EF4-FFF2-40B4-BE49-F238E27FC236}">
                <a16:creationId xmlns:a16="http://schemas.microsoft.com/office/drawing/2014/main" id="{30DC90EE-F647-F95D-4647-4558F6B52AD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9000"/>
                    </a14:imgEffect>
                  </a14:imgLayer>
                </a14:imgProps>
              </a:ext>
            </a:extLst>
          </a:blip>
          <a:srcRect t="8834" b="8834"/>
          <a:stretch>
            <a:fillRect/>
          </a:stretch>
        </p:blipFill>
        <p:spPr>
          <a:xfrm>
            <a:off x="0" y="0"/>
            <a:ext cx="8329286" cy="6858000"/>
          </a:xfrm>
        </p:spPr>
      </p:pic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6" y="980728"/>
            <a:ext cx="10805160" cy="707886"/>
          </a:xfrm>
          <a:effectLst/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线程和进程的关系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D45726-5987-EDB2-E270-D80D45AEF161}"/>
              </a:ext>
            </a:extLst>
          </p:cNvPr>
          <p:cNvGrpSpPr/>
          <p:nvPr/>
        </p:nvGrpSpPr>
        <p:grpSpPr>
          <a:xfrm>
            <a:off x="615266" y="1052736"/>
            <a:ext cx="5998266" cy="708480"/>
            <a:chOff x="428447" y="1050300"/>
            <a:chExt cx="5998266" cy="70848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59E81C2-325E-6872-2829-224AC56FEAEE}"/>
                </a:ext>
              </a:extLst>
            </p:cNvPr>
            <p:cNvSpPr/>
            <p:nvPr/>
          </p:nvSpPr>
          <p:spPr>
            <a:xfrm>
              <a:off x="428447" y="1050300"/>
              <a:ext cx="5998266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144DFDC-8CAB-A781-AAE2-2EE0B2DAC714}"/>
                </a:ext>
              </a:extLst>
            </p:cNvPr>
            <p:cNvSpPr txBox="1"/>
            <p:nvPr/>
          </p:nvSpPr>
          <p:spPr>
            <a:xfrm>
              <a:off x="463032" y="1084885"/>
              <a:ext cx="5929096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6720" tIns="0" rIns="226720" bIns="0" numCol="1" spcCol="1270" anchor="ctr" anchorCtr="0">
              <a:noAutofit/>
            </a:bodyPr>
            <a:lstStyle/>
            <a:p>
              <a:pPr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dirty="0"/>
                <a:t>2</a:t>
              </a:r>
              <a:r>
                <a:rPr lang="zh-CN" altLang="en-US" sz="2400" dirty="0"/>
                <a:t>、使用用户线程实现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B409D5F-1244-27E7-0640-C4883D2D7962}"/>
              </a:ext>
            </a:extLst>
          </p:cNvPr>
          <p:cNvSpPr txBox="1"/>
          <p:nvPr/>
        </p:nvSpPr>
        <p:spPr>
          <a:xfrm>
            <a:off x="485272" y="2132856"/>
            <a:ext cx="104761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用户线程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(User Thread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UT)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指不需要内核支持而在用户程序中实现的线程。</a:t>
            </a:r>
            <a:endParaRPr lang="en-US" altLang="zh-CN" sz="3200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b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它完全建立在用户空间的线程库上，系统内核不能感知线程存在的实现。用户线程的建立、同步、销毁和调度完全在用户态中完成，不需要内核的帮助。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78B13C-BACE-33FA-DFA7-C48A7F3884ED}"/>
              </a:ext>
            </a:extLst>
          </p:cNvPr>
          <p:cNvSpPr txBox="1"/>
          <p:nvPr/>
        </p:nvSpPr>
        <p:spPr>
          <a:xfrm>
            <a:off x="649851" y="5509069"/>
            <a:ext cx="10555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这种进程与用户线程之间</a:t>
            </a:r>
            <a:r>
              <a:rPr lang="en-US" altLang="zh-CN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en-US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r>
              <a:rPr lang="en-US" altLang="zh-CN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</a:t>
            </a:r>
            <a:r>
              <a:rPr lang="zh-CN" altLang="en-US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的关系称为</a:t>
            </a:r>
            <a:r>
              <a:rPr lang="zh-CN" altLang="en-US" sz="2800" b="1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一对多的线程模型</a:t>
            </a:r>
            <a:r>
              <a:rPr lang="zh-CN" altLang="en-US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sz="2800" dirty="0">
              <a:solidFill>
                <a:srgbClr val="E19E6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9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6211-F05D-0059-AF6B-627DC037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69" y="1881064"/>
            <a:ext cx="9620461" cy="482453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优点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：这种线程不需要切换内核态，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效率非常高且低消耗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，也可以支持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规模更大的线程数量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，部分高性能数据库中的多线程就是由用户线程实现的。</a:t>
            </a:r>
            <a:b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br>
            <a:b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b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缺点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由于没有系统内核的支援，所有的线程操作都需要用户程序自己处理。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阻塞处理等问题的解决十分困难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，甚至不可能完成。所以使用用户线程会非常复杂。</a:t>
            </a:r>
            <a:endParaRPr lang="zh-CN" altLang="en-US" sz="2800" b="1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0DA8C371-568A-2153-D687-352C7B3D8E15}"/>
              </a:ext>
            </a:extLst>
          </p:cNvPr>
          <p:cNvSpPr/>
          <p:nvPr/>
        </p:nvSpPr>
        <p:spPr>
          <a:xfrm>
            <a:off x="779928" y="1196752"/>
            <a:ext cx="10225136" cy="4824536"/>
          </a:xfrm>
          <a:prstGeom prst="snip1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6" y="980728"/>
            <a:ext cx="10805160" cy="707886"/>
          </a:xfrm>
          <a:effectLst/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线程和进程的关系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D45726-5987-EDB2-E270-D80D45AEF161}"/>
              </a:ext>
            </a:extLst>
          </p:cNvPr>
          <p:cNvGrpSpPr/>
          <p:nvPr/>
        </p:nvGrpSpPr>
        <p:grpSpPr>
          <a:xfrm>
            <a:off x="615266" y="1052736"/>
            <a:ext cx="5998266" cy="708480"/>
            <a:chOff x="428447" y="1050300"/>
            <a:chExt cx="5998266" cy="70848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59E81C2-325E-6872-2829-224AC56FEAEE}"/>
                </a:ext>
              </a:extLst>
            </p:cNvPr>
            <p:cNvSpPr/>
            <p:nvPr/>
          </p:nvSpPr>
          <p:spPr>
            <a:xfrm>
              <a:off x="428447" y="1050300"/>
              <a:ext cx="5998266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144DFDC-8CAB-A781-AAE2-2EE0B2DAC714}"/>
                </a:ext>
              </a:extLst>
            </p:cNvPr>
            <p:cNvSpPr txBox="1"/>
            <p:nvPr/>
          </p:nvSpPr>
          <p:spPr>
            <a:xfrm>
              <a:off x="463032" y="1084885"/>
              <a:ext cx="5929096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6720" tIns="0" rIns="226720" bIns="0" numCol="1" spcCol="1270" anchor="ctr" anchorCtr="0">
              <a:noAutofit/>
            </a:bodyPr>
            <a:lstStyle/>
            <a:p>
              <a:pPr lvl="0"/>
              <a:r>
                <a:rPr lang="en-US" altLang="zh-CN" sz="2400" dirty="0"/>
                <a:t>3</a:t>
              </a:r>
              <a:r>
                <a:rPr lang="zh-CN" altLang="en-US" sz="2400" dirty="0"/>
                <a:t>、使用用户线程加轻量级进程混合实现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B409D5F-1244-27E7-0640-C4883D2D7962}"/>
              </a:ext>
            </a:extLst>
          </p:cNvPr>
          <p:cNvSpPr txBox="1"/>
          <p:nvPr/>
        </p:nvSpPr>
        <p:spPr>
          <a:xfrm>
            <a:off x="479376" y="2348880"/>
            <a:ext cx="104761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这种用户线程和轻量级进程混合实现的方式，分别具有用户线程和轻量级进程的优点。</a:t>
            </a:r>
            <a:endParaRPr lang="en-US" altLang="zh-CN" sz="3200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在这种混合模式中，用户线程与轻量级进程的数量比是不定的，即为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N:M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的关系。许多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Unix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系列的操作系统，如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Solaris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HP_UX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等都提供了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N:M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的线程模型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实现。</a:t>
            </a:r>
          </a:p>
        </p:txBody>
      </p:sp>
    </p:spTree>
    <p:extLst>
      <p:ext uri="{BB962C8B-B14F-4D97-AF65-F5344CB8AC3E}">
        <p14:creationId xmlns:p14="http://schemas.microsoft.com/office/powerpoint/2010/main" val="3992166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6211-F05D-0059-AF6B-627DC037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69" y="1881064"/>
            <a:ext cx="9620461" cy="482453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优点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</a:t>
            </a:r>
            <a:b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b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lang="zh-CN" altLang="en-US" sz="2800" dirty="0">
                <a:solidFill>
                  <a:srgbClr val="E19E6B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用户线程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还是完全建立在用户空间中，因此用户线程的创建、切换、析构等操作依然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廉价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，并且可以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支持大规模的用户线程并发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b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b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、使用</a:t>
            </a:r>
            <a:r>
              <a:rPr lang="zh-CN" altLang="en-US" sz="2800" dirty="0">
                <a:solidFill>
                  <a:srgbClr val="E19E6B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轻量级进程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作为用户线程和内核线程之间的桥梁，这样可以使用内核提供的线程调度功能及处理器映射，并且用户线程的系统调用要通过轻量级线程来完成，大大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降低了整个进程被完全阻塞的风险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0DA8C371-568A-2153-D687-352C7B3D8E15}"/>
              </a:ext>
            </a:extLst>
          </p:cNvPr>
          <p:cNvSpPr/>
          <p:nvPr/>
        </p:nvSpPr>
        <p:spPr>
          <a:xfrm>
            <a:off x="779928" y="1484784"/>
            <a:ext cx="10225136" cy="4536504"/>
          </a:xfrm>
          <a:prstGeom prst="snip1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占位符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7300" y="4267199"/>
            <a:ext cx="10001944" cy="1371602"/>
          </a:xfrm>
          <a:solidFill>
            <a:schemeClr val="accent2"/>
          </a:solidFill>
        </p:spPr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43" name="标题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Microsoft YaHei UI" panose="020B0503020204020204" pitchFamily="34" charset="-122"/>
              </a:rPr>
              <a:t> </a:t>
            </a:r>
            <a:r>
              <a:rPr lang="zh-CN" altLang="en-US" dirty="0"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75" name="文本占位符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62500" lnSpcReduction="20000"/>
          </a:bodyPr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B59856-C7E3-B8B4-51C3-2DAFB6DB5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2636912"/>
            <a:ext cx="6264696" cy="270202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8800" b="1" dirty="0">
                <a:latin typeface="等线" panose="02010600030101010101" pitchFamily="2" charset="-122"/>
                <a:ea typeface="等线" panose="02010600030101010101" pitchFamily="2" charset="-122"/>
              </a:rPr>
              <a:t>Thank</a:t>
            </a:r>
            <a:r>
              <a:rPr lang="zh-CN" altLang="en-US" sz="88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8800" b="1" dirty="0">
                <a:latin typeface="等线" panose="02010600030101010101" pitchFamily="2" charset="-122"/>
                <a:ea typeface="等线" panose="02010600030101010101" pitchFamily="2" charset="-122"/>
              </a:rPr>
              <a:t>you</a:t>
            </a:r>
            <a:r>
              <a:rPr lang="zh-CN" altLang="en-US" sz="8800" b="1" dirty="0">
                <a:latin typeface="等线" panose="02010600030101010101" pitchFamily="2" charset="-122"/>
                <a:ea typeface="等线" panose="0201060003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6" y="980728"/>
            <a:ext cx="10805160" cy="707886"/>
          </a:xfrm>
          <a:effectLst/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什么是线程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F17D00-67EB-8BB1-CB4E-D37C4D7AA673}"/>
              </a:ext>
            </a:extLst>
          </p:cNvPr>
          <p:cNvSpPr txBox="1"/>
          <p:nvPr/>
        </p:nvSpPr>
        <p:spPr>
          <a:xfrm>
            <a:off x="1343472" y="2160003"/>
            <a:ext cx="9217024" cy="370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 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线程是操作系统能够进行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运算调度的最小单位。</a:t>
            </a:r>
            <a:endParaRPr lang="en-US" altLang="zh-CN" sz="3200" b="1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 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它被包含在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进程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之中，是进程中的实际运作单位。一条线程指的是进程中一个单一顺序的控制流，一个进程中可以并发多个线程，每条线程并行执行不同的任务。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6" y="980728"/>
            <a:ext cx="10805160" cy="707886"/>
          </a:xfrm>
          <a:effectLst/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为什么要提出线程的概念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F17D00-67EB-8BB1-CB4E-D37C4D7AA673}"/>
              </a:ext>
            </a:extLst>
          </p:cNvPr>
          <p:cNvSpPr txBox="1"/>
          <p:nvPr/>
        </p:nvSpPr>
        <p:spPr>
          <a:xfrm>
            <a:off x="1301322" y="1943096"/>
            <a:ext cx="9433048" cy="29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操作系统大多采用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时间片轮转</a:t>
            </a:r>
            <a:r>
              <a:rPr lang="zh-CN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的方式工作，需要频繁的切换进程。由于每个进程都占有一份独立的内存空间，所以每次切换进程时都需要切换内存空间，这将造成很大的开销，操作系统的响应速度很慢。</a:t>
            </a:r>
            <a:endParaRPr lang="en-US" altLang="zh-CN" sz="3200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98DFDE-7121-5B4F-197B-D6CB27D86A1A}"/>
              </a:ext>
            </a:extLst>
          </p:cNvPr>
          <p:cNvSpPr txBox="1"/>
          <p:nvPr/>
        </p:nvSpPr>
        <p:spPr>
          <a:xfrm>
            <a:off x="3719736" y="5373216"/>
            <a:ext cx="1101722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为了解操作系统响应速度慢的问题，</a:t>
            </a:r>
            <a:endParaRPr lang="en-US" altLang="zh-CN" sz="3200" dirty="0">
              <a:solidFill>
                <a:srgbClr val="E19E6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32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操作系统引入了更轻量的进程</a:t>
            </a:r>
            <a:r>
              <a:rPr lang="en-US" altLang="zh-CN" sz="32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sz="3600" b="1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线程。</a:t>
            </a:r>
          </a:p>
        </p:txBody>
      </p:sp>
    </p:spTree>
    <p:extLst>
      <p:ext uri="{BB962C8B-B14F-4D97-AF65-F5344CB8AC3E}">
        <p14:creationId xmlns:p14="http://schemas.microsoft.com/office/powerpoint/2010/main" val="32604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6" y="980728"/>
            <a:ext cx="10805160" cy="707886"/>
          </a:xfrm>
          <a:effectLst/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为什么要提出线程的概念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F17D00-67EB-8BB1-CB4E-D37C4D7AA673}"/>
              </a:ext>
            </a:extLst>
          </p:cNvPr>
          <p:cNvSpPr txBox="1"/>
          <p:nvPr/>
        </p:nvSpPr>
        <p:spPr>
          <a:xfrm>
            <a:off x="983432" y="1772816"/>
            <a:ext cx="9433048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现在的操作系统一般都是采用以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进程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为单位进行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资源分配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，以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线程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为单位进行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运算调度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：一个进程中并发多个线程，每条线程并行执行不同的任务。</a:t>
            </a:r>
          </a:p>
        </p:txBody>
      </p:sp>
      <p:sp>
        <p:nvSpPr>
          <p:cNvPr id="3" name="矩形: 剪去单角 2">
            <a:extLst>
              <a:ext uri="{FF2B5EF4-FFF2-40B4-BE49-F238E27FC236}">
                <a16:creationId xmlns:a16="http://schemas.microsoft.com/office/drawing/2014/main" id="{964CB4D4-CB04-A66D-6A26-D348AF2F7319}"/>
              </a:ext>
            </a:extLst>
          </p:cNvPr>
          <p:cNvSpPr/>
          <p:nvPr/>
        </p:nvSpPr>
        <p:spPr>
          <a:xfrm>
            <a:off x="1055440" y="3933056"/>
            <a:ext cx="9649072" cy="2474951"/>
          </a:xfrm>
          <a:prstGeom prst="snip1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FAB77D-C248-C55C-745A-9098FFCC7C66}"/>
              </a:ext>
            </a:extLst>
          </p:cNvPr>
          <p:cNvSpPr txBox="1"/>
          <p:nvPr/>
        </p:nvSpPr>
        <p:spPr>
          <a:xfrm>
            <a:off x="1177789" y="4051538"/>
            <a:ext cx="9044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、线程不占有内存空间（它包括在进程的内存空间中，共享进程的资源），切换线程的开销要小很多。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、线程相比进程更加轻量，操作系统可以启动更多的线程来执行任务（程序段），这提高了操作系统的并发能力。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9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6" y="980728"/>
            <a:ext cx="10805160" cy="707886"/>
          </a:xfrm>
          <a:effectLst/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线程和进程的关系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FD4012-94C5-6E7C-45EF-CEC8E67C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44824"/>
            <a:ext cx="9145016" cy="465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6" y="980728"/>
            <a:ext cx="10805160" cy="707886"/>
          </a:xfrm>
          <a:effectLst/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线程和进程的关系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F17D00-67EB-8BB1-CB4E-D37C4D7AA673}"/>
              </a:ext>
            </a:extLst>
          </p:cNvPr>
          <p:cNvSpPr txBox="1"/>
          <p:nvPr/>
        </p:nvSpPr>
        <p:spPr>
          <a:xfrm>
            <a:off x="1301322" y="1844824"/>
            <a:ext cx="9433048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 一个进程可以有多个线程，但至少有一个线程。</a:t>
            </a:r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 线程只能在所属进程的内存空间内活动，他们共享该进程所有资源。</a:t>
            </a:r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 进程将</a:t>
            </a:r>
            <a: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资源分配给线程，即真正在处理器运行的是线程。</a:t>
            </a:r>
            <a:endParaRPr lang="en-US" altLang="zh-CN" sz="2800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④ 线程在执行过程中需要协作同步，不同进程的线程间要利用消息通信的办法实现同步。</a:t>
            </a:r>
          </a:p>
        </p:txBody>
      </p:sp>
    </p:spTree>
    <p:extLst>
      <p:ext uri="{BB962C8B-B14F-4D97-AF65-F5344CB8AC3E}">
        <p14:creationId xmlns:p14="http://schemas.microsoft.com/office/powerpoint/2010/main" val="276504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6" y="980728"/>
            <a:ext cx="10805160" cy="707886"/>
          </a:xfrm>
          <a:effectLst/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线程的实现方式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9337CFD-B470-85C8-612F-A35C227C1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06171"/>
              </p:ext>
            </p:extLst>
          </p:nvPr>
        </p:nvGraphicFramePr>
        <p:xfrm>
          <a:off x="1559496" y="1484784"/>
          <a:ext cx="8568952" cy="523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205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6" y="980728"/>
            <a:ext cx="10805160" cy="707886"/>
          </a:xfrm>
          <a:effectLst/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5400" dirty="0">
                <a:solidFill>
                  <a:schemeClr val="bg1">
                    <a:lumMod val="8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5400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>
                  <a:glow rad="88900">
                    <a:schemeClr val="bg1">
                      <a:lumMod val="75000"/>
                      <a:alpha val="23000"/>
                    </a:schemeClr>
                  </a:glo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线程和进程的关系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D45726-5987-EDB2-E270-D80D45AEF161}"/>
              </a:ext>
            </a:extLst>
          </p:cNvPr>
          <p:cNvGrpSpPr/>
          <p:nvPr/>
        </p:nvGrpSpPr>
        <p:grpSpPr>
          <a:xfrm>
            <a:off x="615266" y="1052736"/>
            <a:ext cx="5998266" cy="708480"/>
            <a:chOff x="428447" y="1050300"/>
            <a:chExt cx="5998266" cy="70848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59E81C2-325E-6872-2829-224AC56FEAEE}"/>
                </a:ext>
              </a:extLst>
            </p:cNvPr>
            <p:cNvSpPr/>
            <p:nvPr/>
          </p:nvSpPr>
          <p:spPr>
            <a:xfrm>
              <a:off x="428447" y="1050300"/>
              <a:ext cx="5998266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144DFDC-8CAB-A781-AAE2-2EE0B2DAC714}"/>
                </a:ext>
              </a:extLst>
            </p:cNvPr>
            <p:cNvSpPr txBox="1"/>
            <p:nvPr/>
          </p:nvSpPr>
          <p:spPr>
            <a:xfrm>
              <a:off x="463032" y="1084885"/>
              <a:ext cx="5929096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6720" tIns="0" rIns="22672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400" kern="1200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r>
                <a:rPr lang="zh-CN" altLang="en-US" sz="2400" kern="1200" dirty="0">
                  <a:solidFill>
                    <a:schemeClr val="bg1">
                      <a:lumMod val="95000"/>
                    </a:schemeClr>
                  </a:solidFill>
                </a:rPr>
                <a:t>、使用内核线程实现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B409D5F-1244-27E7-0640-C4883D2D7962}"/>
              </a:ext>
            </a:extLst>
          </p:cNvPr>
          <p:cNvSpPr txBox="1"/>
          <p:nvPr/>
        </p:nvSpPr>
        <p:spPr>
          <a:xfrm>
            <a:off x="485272" y="2132856"/>
            <a:ext cx="104761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内核线程</a:t>
            </a:r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Kernel-Level Thread)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是直接由操作系统内核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(Kernel)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支持的线程。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它由内核来完成线程切换，内核通过操纵调度器对线程进行调度，并负责将线程的任务映射到各个处理器上。这样每个内核线程可以视为内核的一个分身，操作系统就有能力同时处理多件事情。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9BA0D4-14F1-CBD5-5D68-ED2830B4EE71}"/>
              </a:ext>
            </a:extLst>
          </p:cNvPr>
          <p:cNvSpPr txBox="1"/>
          <p:nvPr/>
        </p:nvSpPr>
        <p:spPr>
          <a:xfrm>
            <a:off x="1415480" y="5797545"/>
            <a:ext cx="9618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轻量级进程与内核线程之间</a:t>
            </a:r>
            <a:r>
              <a:rPr lang="en-US" altLang="zh-CN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1:1</a:t>
            </a:r>
            <a:r>
              <a:rPr lang="zh-CN" altLang="en-US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关系称为</a:t>
            </a:r>
            <a:r>
              <a:rPr lang="zh-CN" altLang="en-US" sz="2800" b="1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一对一的线程模型</a:t>
            </a:r>
            <a:r>
              <a:rPr lang="zh-CN" altLang="en-US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br>
              <a:rPr lang="zh-CN" altLang="en-US" sz="2800" dirty="0">
                <a:solidFill>
                  <a:srgbClr val="E19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endParaRPr lang="zh-CN" altLang="en-US" sz="2800" dirty="0">
              <a:solidFill>
                <a:srgbClr val="E19E6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0FE54-00A8-8707-DCB1-A8A11C9B548E}"/>
              </a:ext>
            </a:extLst>
          </p:cNvPr>
          <p:cNvSpPr txBox="1"/>
          <p:nvPr/>
        </p:nvSpPr>
        <p:spPr>
          <a:xfrm>
            <a:off x="555632" y="4191569"/>
            <a:ext cx="10405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支持多线程的内核叫做多线程内核。程序一般不会去直接使用内核线程，而是通过内核线程的一种高级接口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轻量级进程，即通常意义上的线程。由于每个轻量级进程都由一个内核线程支持，因此只有先支持内核线程，才能有轻量级进程。</a:t>
            </a:r>
          </a:p>
        </p:txBody>
      </p:sp>
    </p:spTree>
    <p:extLst>
      <p:ext uri="{BB962C8B-B14F-4D97-AF65-F5344CB8AC3E}">
        <p14:creationId xmlns:p14="http://schemas.microsoft.com/office/powerpoint/2010/main" val="3656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6211-F05D-0059-AF6B-627DC037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69" y="1698184"/>
            <a:ext cx="9620461" cy="482453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优点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：内核线程保证了每个轻量级进程都成为一个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独立的调度单元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，即使有一个轻量级进程在系统调用中阻塞了，也不会影响整个进程的继续工作。</a:t>
            </a:r>
            <a:br>
              <a:rPr lang="en-US" altLang="zh-C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br>
            <a:b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b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缺点</a:t>
            </a:r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基于内核线程实现，因此各线程操作等需要系统调用，系统调用代价高，需要在用户态和内核态来回切换。每个轻量级进程都需要一个内核线程的支持，因此轻量级进程要消耗一定的内核资源，如内核线程的栈空间。因此</a:t>
            </a:r>
            <a:r>
              <a:rPr lang="zh-CN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一个系统支持轻量级进程的数量是有限的。</a:t>
            </a:r>
          </a:p>
        </p:txBody>
      </p:sp>
      <p:sp>
        <p:nvSpPr>
          <p:cNvPr id="4" name="矩形: 剪去单角 3">
            <a:extLst>
              <a:ext uri="{FF2B5EF4-FFF2-40B4-BE49-F238E27FC236}">
                <a16:creationId xmlns:a16="http://schemas.microsoft.com/office/drawing/2014/main" id="{0DA8C371-568A-2153-D687-352C7B3D8E15}"/>
              </a:ext>
            </a:extLst>
          </p:cNvPr>
          <p:cNvSpPr/>
          <p:nvPr/>
        </p:nvSpPr>
        <p:spPr>
          <a:xfrm>
            <a:off x="779928" y="1196752"/>
            <a:ext cx="10225136" cy="4824536"/>
          </a:xfrm>
          <a:prstGeom prst="snip1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1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171</TotalTime>
  <Words>1055</Words>
  <Application>Microsoft Office PowerPoint</Application>
  <PresentationFormat>宽屏</PresentationFormat>
  <Paragraphs>55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 UI</vt:lpstr>
      <vt:lpstr>等线</vt:lpstr>
      <vt:lpstr>等线 Light</vt:lpstr>
      <vt:lpstr>华文隶书</vt:lpstr>
      <vt:lpstr>Arial</vt:lpstr>
      <vt:lpstr>Century Schoolbook</vt:lpstr>
      <vt:lpstr>Wingdings 2</vt:lpstr>
      <vt:lpstr>风景</vt:lpstr>
      <vt:lpstr>- Thread 线程——————       1  什么是线程       2  为什么要提出线程的概念         3    线程和进程的关系         4   线程的实现方式</vt:lpstr>
      <vt:lpstr>1 什么是线程</vt:lpstr>
      <vt:lpstr>2 为什么要提出线程的概念</vt:lpstr>
      <vt:lpstr>2 为什么要提出线程的概念</vt:lpstr>
      <vt:lpstr>3 线程和进程的关系</vt:lpstr>
      <vt:lpstr>3 线程和进程的关系</vt:lpstr>
      <vt:lpstr>4 线程的实现方式</vt:lpstr>
      <vt:lpstr>3 线程和进程的关系</vt:lpstr>
      <vt:lpstr>优点：内核线程保证了每个轻量级进程都成为一个独立的调度单元，即使有一个轻量级进程在系统调用中阻塞了，也不会影响整个进程的继续工作。  缺点：基于内核线程实现，因此各线程操作等需要系统调用，系统调用代价高，需要在用户态和内核态来回切换。每个轻量级进程都需要一个内核线程的支持，因此轻量级进程要消耗一定的内核资源，如内核线程的栈空间。因此一个系统支持轻量级进程的数量是有限的。</vt:lpstr>
      <vt:lpstr>3 线程和进程的关系</vt:lpstr>
      <vt:lpstr>优点：这种线程不需要切换内核态，效率非常高且低消耗，也可以支持规模更大的线程数量，部分高性能数据库中的多线程就是由用户线程实现的。  缺点：由于没有系统内核的支援，所有的线程操作都需要用户程序自己处理。阻塞处理等问题的解决十分困难，甚至不可能完成。所以使用用户线程会非常复杂。</vt:lpstr>
      <vt:lpstr>3 线程和进程的关系</vt:lpstr>
      <vt:lpstr>优点： 1、用户线程还是完全建立在用户空间中，因此用户线程的创建、切换、析构等操作依然廉价，并且可以支持大规模的用户线程并发。 2、使用轻量级进程作为用户线程和内核线程之间的桥梁，这样可以使用内核提供的线程调度功能及处理器映射，并且用户线程的系统调用要通过轻量级线程来完成，大大降低了整个进程被完全阻塞的风险。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Thread 线程——————       1 什么是线程       2 为什么要提出线程的概念         3 线程和进程的关系         4 线程的实现方式</dc:title>
  <dc:creator>刘 冬颍</dc:creator>
  <cp:lastModifiedBy>刘 冬颍</cp:lastModifiedBy>
  <cp:revision>12</cp:revision>
  <dcterms:created xsi:type="dcterms:W3CDTF">2023-04-02T08:20:52Z</dcterms:created>
  <dcterms:modified xsi:type="dcterms:W3CDTF">2023-04-02T11:11:55Z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