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04" userDrawn="1">
          <p15:clr>
            <a:srgbClr val="A4A3A4"/>
          </p15:clr>
        </p15:guide>
        <p15:guide id="2" orient="horz" pos="256" userDrawn="1">
          <p15:clr>
            <a:srgbClr val="A4A3A4"/>
          </p15:clr>
        </p15:guide>
        <p15:guide id="3" orient="horz" pos="3966" userDrawn="1">
          <p15:clr>
            <a:srgbClr val="A4A3A4"/>
          </p15:clr>
        </p15:guide>
        <p15:guide id="4" pos="3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6A6A6"/>
    <a:srgbClr val="1D1B1C"/>
    <a:srgbClr val="AF2125"/>
    <a:srgbClr val="004181"/>
    <a:srgbClr val="DF5356"/>
    <a:srgbClr val="FFFFFF"/>
    <a:srgbClr val="7492B8"/>
    <a:srgbClr val="456DA0"/>
    <a:srgbClr val="D1DBE7"/>
    <a:srgbClr val="2D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7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6" y="144"/>
      </p:cViewPr>
      <p:guideLst>
        <p:guide pos="7304"/>
        <p:guide orient="horz" pos="256"/>
        <p:guide orient="horz" pos="3966"/>
        <p:guide pos="3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8B9C-87B0-4F8A-8876-781DF9777B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3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3E7F-BD71-4F7F-BEAF-CA83D5F341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9C03E7F-BD71-4F7F-BEAF-CA83D5F341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9C03E7F-BD71-4F7F-BEAF-CA83D5F341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9C03E7F-BD71-4F7F-BEAF-CA83D5F341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8E2A5AA-0ADE-4A24-8106-207C03497465}" type="datetime1">
              <a:rPr lang="zh-CN" altLang="en-US" smtClean="0"/>
            </a:fld>
            <a:endParaRPr lang="zh-CN" altLang="en-US"/>
          </a:p>
        </p:txBody>
      </p:sp>
      <p:sp>
        <p:nvSpPr>
          <p:cNvPr id="10486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西安电子科技大学</a:t>
            </a:r>
            <a:endParaRPr lang="zh-CN" altLang="en-US"/>
          </a:p>
        </p:txBody>
      </p:sp>
      <p:sp>
        <p:nvSpPr>
          <p:cNvPr id="104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截图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矩形 28"/>
          <p:cNvSpPr/>
          <p:nvPr userDrawn="1"/>
        </p:nvSpPr>
        <p:spPr>
          <a:xfrm>
            <a:off x="0" y="2438400"/>
            <a:ext cx="12192000" cy="2651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1" name="图片 15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0640" y="1227371"/>
            <a:ext cx="6553200" cy="5189304"/>
          </a:xfrm>
          <a:prstGeom prst="rect">
            <a:avLst/>
          </a:prstGeom>
        </p:spPr>
      </p:pic>
      <p:sp>
        <p:nvSpPr>
          <p:cNvPr id="104878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8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8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  <a:endParaRPr lang="zh-CN" altLang="en-US" dirty="0"/>
          </a:p>
        </p:txBody>
      </p:sp>
      <p:sp>
        <p:nvSpPr>
          <p:cNvPr id="104878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86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8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788" name="图片占位符 25"/>
          <p:cNvSpPr>
            <a:spLocks noGrp="1"/>
          </p:cNvSpPr>
          <p:nvPr>
            <p:ph type="pic" sz="quarter" idx="15"/>
          </p:nvPr>
        </p:nvSpPr>
        <p:spPr>
          <a:xfrm>
            <a:off x="4094003" y="146110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p>
            <a:endParaRPr lang="zh-CN" altLang="en-US" dirty="0"/>
          </a:p>
        </p:txBody>
      </p:sp>
      <p:sp>
        <p:nvSpPr>
          <p:cNvPr id="1048789" name="图片占位符 26"/>
          <p:cNvSpPr>
            <a:spLocks noGrp="1"/>
          </p:cNvSpPr>
          <p:nvPr>
            <p:ph type="pic" sz="quarter" idx="16"/>
          </p:nvPr>
        </p:nvSpPr>
        <p:spPr>
          <a:xfrm>
            <a:off x="1360455" y="147126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p>
            <a:endParaRPr lang="zh-CN" altLang="en-US" dirty="0"/>
          </a:p>
        </p:txBody>
      </p:sp>
      <p:sp>
        <p:nvSpPr>
          <p:cNvPr id="1048790" name="图片占位符 27"/>
          <p:cNvSpPr>
            <a:spLocks noGrp="1"/>
          </p:cNvSpPr>
          <p:nvPr>
            <p:ph type="pic" sz="quarter" idx="17"/>
          </p:nvPr>
        </p:nvSpPr>
        <p:spPr>
          <a:xfrm>
            <a:off x="-1403065" y="1466132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p>
            <a:endParaRPr lang="zh-CN" altLang="en-US" dirty="0"/>
          </a:p>
        </p:txBody>
      </p:sp>
      <p:sp>
        <p:nvSpPr>
          <p:cNvPr id="1048791" name="文本框 13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0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9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69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  <a:endParaRPr lang="zh-CN" altLang="en-US" dirty="0"/>
          </a:p>
        </p:txBody>
      </p:sp>
      <p:sp>
        <p:nvSpPr>
          <p:cNvPr id="104869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94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5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69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7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图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67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6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6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  <a:endParaRPr lang="zh-CN" altLang="en-US" dirty="0"/>
          </a:p>
        </p:txBody>
      </p:sp>
      <p:sp>
        <p:nvSpPr>
          <p:cNvPr id="104877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71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72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773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74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775" name="图片占位符 8"/>
          <p:cNvSpPr>
            <a:spLocks noGrp="1"/>
          </p:cNvSpPr>
          <p:nvPr>
            <p:ph type="pic" sz="quarter" idx="14"/>
          </p:nvPr>
        </p:nvSpPr>
        <p:spPr>
          <a:xfrm>
            <a:off x="565422" y="1473200"/>
            <a:ext cx="1919287" cy="1350963"/>
          </a:xfrm>
        </p:spPr>
        <p:txBody>
          <a:bodyPr/>
          <a:p>
            <a:endParaRPr lang="zh-CN" altLang="en-US"/>
          </a:p>
        </p:txBody>
      </p:sp>
      <p:sp>
        <p:nvSpPr>
          <p:cNvPr id="1048776" name="图片占位符 8"/>
          <p:cNvSpPr>
            <a:spLocks noGrp="1"/>
          </p:cNvSpPr>
          <p:nvPr>
            <p:ph type="pic" sz="quarter" idx="15"/>
          </p:nvPr>
        </p:nvSpPr>
        <p:spPr>
          <a:xfrm>
            <a:off x="2591276" y="1473200"/>
            <a:ext cx="1919287" cy="1350963"/>
          </a:xfrm>
        </p:spPr>
        <p:txBody>
          <a:bodyPr/>
          <a:p>
            <a:endParaRPr lang="zh-CN" altLang="en-US"/>
          </a:p>
        </p:txBody>
      </p:sp>
      <p:sp>
        <p:nvSpPr>
          <p:cNvPr id="1048777" name="图片占位符 8"/>
          <p:cNvSpPr>
            <a:spLocks noGrp="1"/>
          </p:cNvSpPr>
          <p:nvPr>
            <p:ph type="pic" sz="quarter" idx="16"/>
          </p:nvPr>
        </p:nvSpPr>
        <p:spPr>
          <a:xfrm>
            <a:off x="565422" y="2916554"/>
            <a:ext cx="1919287" cy="1350963"/>
          </a:xfrm>
        </p:spPr>
        <p:txBody>
          <a:bodyPr/>
          <a:p>
            <a:endParaRPr lang="zh-CN" altLang="en-US"/>
          </a:p>
        </p:txBody>
      </p:sp>
      <p:sp>
        <p:nvSpPr>
          <p:cNvPr id="1048778" name="图片占位符 8"/>
          <p:cNvSpPr>
            <a:spLocks noGrp="1"/>
          </p:cNvSpPr>
          <p:nvPr>
            <p:ph type="pic" sz="quarter" idx="17"/>
          </p:nvPr>
        </p:nvSpPr>
        <p:spPr>
          <a:xfrm>
            <a:off x="2591276" y="2916554"/>
            <a:ext cx="1919287" cy="1350963"/>
          </a:xfrm>
        </p:spPr>
        <p:txBody>
          <a:bodyPr/>
          <a:p>
            <a:endParaRPr lang="zh-CN" altLang="en-US"/>
          </a:p>
        </p:txBody>
      </p:sp>
      <p:sp>
        <p:nvSpPr>
          <p:cNvPr id="1048779" name="图片占位符 8"/>
          <p:cNvSpPr>
            <a:spLocks noGrp="1"/>
          </p:cNvSpPr>
          <p:nvPr>
            <p:ph type="pic" sz="quarter" idx="18"/>
          </p:nvPr>
        </p:nvSpPr>
        <p:spPr>
          <a:xfrm>
            <a:off x="565422" y="4359908"/>
            <a:ext cx="1919287" cy="1350963"/>
          </a:xfrm>
        </p:spPr>
        <p:txBody>
          <a:bodyPr/>
          <a:p>
            <a:endParaRPr lang="zh-CN" altLang="en-US"/>
          </a:p>
        </p:txBody>
      </p:sp>
      <p:sp>
        <p:nvSpPr>
          <p:cNvPr id="1048780" name="图片占位符 8"/>
          <p:cNvSpPr>
            <a:spLocks noGrp="1"/>
          </p:cNvSpPr>
          <p:nvPr>
            <p:ph type="pic" sz="quarter" idx="19"/>
          </p:nvPr>
        </p:nvSpPr>
        <p:spPr>
          <a:xfrm>
            <a:off x="2591276" y="4359908"/>
            <a:ext cx="1919287" cy="1350963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页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8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68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  <a:endParaRPr lang="zh-CN" altLang="en-US" dirty="0"/>
          </a:p>
        </p:txBody>
      </p:sp>
      <p:sp>
        <p:nvSpPr>
          <p:cNvPr id="104868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84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5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68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7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2097156" name="图片 13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84480" y="1171575"/>
            <a:ext cx="6255849" cy="4558665"/>
          </a:xfrm>
          <a:prstGeom prst="rect">
            <a:avLst/>
          </a:prstGeom>
        </p:spPr>
      </p:pic>
      <p:sp>
        <p:nvSpPr>
          <p:cNvPr id="1048688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35088" y="1554163"/>
            <a:ext cx="4297362" cy="285115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48803" name="文本框 9"/>
          <p:cNvSpPr txBox="1"/>
          <p:nvPr userDrawn="1"/>
        </p:nvSpPr>
        <p:spPr>
          <a:xfrm>
            <a:off x="587375" y="6030223"/>
            <a:ext cx="1444197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▶▶▶</a:t>
            </a:r>
            <a:endParaRPr lang="zh-CN" altLang="en-US" sz="1600" spc="1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48804" name="椭圆 6"/>
          <p:cNvSpPr/>
          <p:nvPr userDrawn="1"/>
        </p:nvSpPr>
        <p:spPr>
          <a:xfrm>
            <a:off x="7421356" y="-2690075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805" name="椭圆 7"/>
          <p:cNvSpPr/>
          <p:nvPr userDrawn="1"/>
        </p:nvSpPr>
        <p:spPr>
          <a:xfrm>
            <a:off x="7634978" y="-2781431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806" name="文本框 10"/>
          <p:cNvSpPr txBox="1"/>
          <p:nvPr userDrawn="1"/>
        </p:nvSpPr>
        <p:spPr>
          <a:xfrm>
            <a:off x="8534112" y="922705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厚德 求真 励学 笃行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07" name="文本框 11"/>
          <p:cNvSpPr txBox="1"/>
          <p:nvPr userDrawn="1"/>
        </p:nvSpPr>
        <p:spPr>
          <a:xfrm>
            <a:off x="8174732" y="1718517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西军电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08" name="文本框 12"/>
          <p:cNvSpPr txBox="1"/>
          <p:nvPr userDrawn="1"/>
        </p:nvSpPr>
        <p:spPr>
          <a:xfrm>
            <a:off x="8359629" y="4756895"/>
            <a:ext cx="368588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勤奋 求实 创新</a:t>
            </a:r>
            <a:endParaRPr kumimoji="0" lang="zh-CN" altLang="en-US" sz="24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09" name="文本框 13"/>
          <p:cNvSpPr txBox="1"/>
          <p:nvPr userDrawn="1"/>
        </p:nvSpPr>
        <p:spPr>
          <a:xfrm>
            <a:off x="9046317" y="5895921"/>
            <a:ext cx="2888781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和谐 包容 进取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0" name="文本框 14"/>
          <p:cNvSpPr txBox="1"/>
          <p:nvPr userDrawn="1"/>
        </p:nvSpPr>
        <p:spPr>
          <a:xfrm>
            <a:off x="7969018" y="3520356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崇尚学术 追求卓越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1" name="文本框 15"/>
          <p:cNvSpPr txBox="1"/>
          <p:nvPr userDrawn="1"/>
        </p:nvSpPr>
        <p:spPr>
          <a:xfrm>
            <a:off x="10507665" y="3034206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自强不息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2" name="文本框 16"/>
          <p:cNvSpPr txBox="1"/>
          <p:nvPr userDrawn="1"/>
        </p:nvSpPr>
        <p:spPr>
          <a:xfrm>
            <a:off x="10003049" y="1992254"/>
            <a:ext cx="208620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求真务实 爱国为民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3" name="文本框 17"/>
          <p:cNvSpPr txBox="1"/>
          <p:nvPr userDrawn="1"/>
        </p:nvSpPr>
        <p:spPr>
          <a:xfrm>
            <a:off x="8068030" y="3964348"/>
            <a:ext cx="3685889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半部电台起家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4" name="文本框 18"/>
          <p:cNvSpPr txBox="1"/>
          <p:nvPr userDrawn="1"/>
        </p:nvSpPr>
        <p:spPr>
          <a:xfrm>
            <a:off x="8874476" y="507887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传承红色基因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5" name="文本框 19"/>
          <p:cNvSpPr txBox="1"/>
          <p:nvPr userDrawn="1"/>
        </p:nvSpPr>
        <p:spPr>
          <a:xfrm>
            <a:off x="8567952" y="1485863"/>
            <a:ext cx="3367146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西北电讯工程学院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6" name="文本框 20"/>
          <p:cNvSpPr txBox="1"/>
          <p:nvPr userDrawn="1"/>
        </p:nvSpPr>
        <p:spPr>
          <a:xfrm>
            <a:off x="7969018" y="2897465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长征路上办学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7" name="文本框 21"/>
          <p:cNvSpPr txBox="1"/>
          <p:nvPr userDrawn="1"/>
        </p:nvSpPr>
        <p:spPr>
          <a:xfrm>
            <a:off x="7969019" y="2429744"/>
            <a:ext cx="402718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雷达信号处理国家重点实验室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8" name="文本框 22"/>
          <p:cNvSpPr txBox="1"/>
          <p:nvPr userDrawn="1"/>
        </p:nvSpPr>
        <p:spPr>
          <a:xfrm>
            <a:off x="10417963" y="489324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与共和国同行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19" name="文本框 23"/>
          <p:cNvSpPr txBox="1"/>
          <p:nvPr userDrawn="1"/>
        </p:nvSpPr>
        <p:spPr>
          <a:xfrm>
            <a:off x="8627939" y="5247495"/>
            <a:ext cx="341757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青春告白祖国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820" name="文本框 25"/>
          <p:cNvSpPr txBox="1"/>
          <p:nvPr userDrawn="1"/>
        </p:nvSpPr>
        <p:spPr>
          <a:xfrm>
            <a:off x="640991" y="381570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48713" name="椭圆 4"/>
          <p:cNvSpPr/>
          <p:nvPr userDrawn="1"/>
        </p:nvSpPr>
        <p:spPr>
          <a:xfrm>
            <a:off x="-6397120" y="-2781431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714" name="椭圆 6"/>
          <p:cNvSpPr/>
          <p:nvPr userDrawn="1"/>
        </p:nvSpPr>
        <p:spPr>
          <a:xfrm>
            <a:off x="-6576322" y="-2782222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8715" name="文本框 7"/>
          <p:cNvSpPr txBox="1"/>
          <p:nvPr userDrawn="1"/>
        </p:nvSpPr>
        <p:spPr>
          <a:xfrm>
            <a:off x="669346" y="1003900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厚德 求真 励学 笃行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16" name="文本框 9"/>
          <p:cNvSpPr txBox="1"/>
          <p:nvPr userDrawn="1"/>
        </p:nvSpPr>
        <p:spPr>
          <a:xfrm>
            <a:off x="669346" y="1799712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西军电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17" name="文本框 10"/>
          <p:cNvSpPr txBox="1"/>
          <p:nvPr userDrawn="1"/>
        </p:nvSpPr>
        <p:spPr>
          <a:xfrm>
            <a:off x="669346" y="4838090"/>
            <a:ext cx="395345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勤奋 求实 创新</a:t>
            </a:r>
            <a:endParaRPr kumimoji="0" lang="zh-CN" altLang="en-US" sz="24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18" name="文本框 11"/>
          <p:cNvSpPr txBox="1"/>
          <p:nvPr userDrawn="1"/>
        </p:nvSpPr>
        <p:spPr>
          <a:xfrm>
            <a:off x="669346" y="5977116"/>
            <a:ext cx="3343854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和谐 包容 进取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19" name="文本框 12"/>
          <p:cNvSpPr txBox="1"/>
          <p:nvPr userDrawn="1"/>
        </p:nvSpPr>
        <p:spPr>
          <a:xfrm>
            <a:off x="2443223" y="3627629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崇尚学术 追求卓越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0" name="文本框 13"/>
          <p:cNvSpPr txBox="1"/>
          <p:nvPr userDrawn="1"/>
        </p:nvSpPr>
        <p:spPr>
          <a:xfrm>
            <a:off x="701794" y="3163710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自强不息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1" name="文本框 14"/>
          <p:cNvSpPr txBox="1"/>
          <p:nvPr userDrawn="1"/>
        </p:nvSpPr>
        <p:spPr>
          <a:xfrm>
            <a:off x="2527392" y="2033993"/>
            <a:ext cx="2464352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求真务实 爱国为民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2" name="文本框 15"/>
          <p:cNvSpPr txBox="1"/>
          <p:nvPr userDrawn="1"/>
        </p:nvSpPr>
        <p:spPr>
          <a:xfrm>
            <a:off x="669346" y="4045543"/>
            <a:ext cx="4278338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半部电台起家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3" name="文本框 16"/>
          <p:cNvSpPr txBox="1"/>
          <p:nvPr userDrawn="1"/>
        </p:nvSpPr>
        <p:spPr>
          <a:xfrm>
            <a:off x="669346" y="589082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传承红色基因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4" name="文本框 17"/>
          <p:cNvSpPr txBox="1"/>
          <p:nvPr userDrawn="1"/>
        </p:nvSpPr>
        <p:spPr>
          <a:xfrm>
            <a:off x="822960" y="1541698"/>
            <a:ext cx="392533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西北电讯工程学院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5" name="文本框 18"/>
          <p:cNvSpPr txBox="1"/>
          <p:nvPr userDrawn="1"/>
        </p:nvSpPr>
        <p:spPr>
          <a:xfrm>
            <a:off x="2633421" y="2965222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长征路上办学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6" name="文本框 19"/>
          <p:cNvSpPr txBox="1"/>
          <p:nvPr userDrawn="1"/>
        </p:nvSpPr>
        <p:spPr>
          <a:xfrm>
            <a:off x="669346" y="2510939"/>
            <a:ext cx="453511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雷达信号处理国家重点实验室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7" name="文本框 20"/>
          <p:cNvSpPr txBox="1"/>
          <p:nvPr userDrawn="1"/>
        </p:nvSpPr>
        <p:spPr>
          <a:xfrm>
            <a:off x="2443223" y="570519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与共和国同行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8" name="文本框 21"/>
          <p:cNvSpPr txBox="1"/>
          <p:nvPr userDrawn="1"/>
        </p:nvSpPr>
        <p:spPr>
          <a:xfrm>
            <a:off x="669345" y="5328690"/>
            <a:ext cx="3610187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青春告白祖国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</p:txBody>
      </p:sp>
      <p:sp>
        <p:nvSpPr>
          <p:cNvPr id="1048729" name="文本框 22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向导航栏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标题 1"/>
          <p:cNvSpPr>
            <a:spLocks noGrp="1"/>
          </p:cNvSpPr>
          <p:nvPr>
            <p:ph type="title"/>
          </p:nvPr>
        </p:nvSpPr>
        <p:spPr>
          <a:xfrm>
            <a:off x="642710" y="1113896"/>
            <a:ext cx="10515600" cy="51696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82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82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8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  <p:sp>
        <p:nvSpPr>
          <p:cNvPr id="1048825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-1" y="136526"/>
            <a:ext cx="3071814" cy="59831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26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3071812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27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6095999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828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9120185" y="136525"/>
            <a:ext cx="3071815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向导航栏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标题 1"/>
          <p:cNvSpPr>
            <a:spLocks noGrp="1"/>
          </p:cNvSpPr>
          <p:nvPr>
            <p:ph type="title"/>
          </p:nvPr>
        </p:nvSpPr>
        <p:spPr>
          <a:xfrm>
            <a:off x="1828800" y="495301"/>
            <a:ext cx="8364310" cy="51696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59" name="日期占位符 2"/>
          <p:cNvSpPr>
            <a:spLocks noGrp="1"/>
          </p:cNvSpPr>
          <p:nvPr>
            <p:ph type="dt" sz="half" idx="10"/>
          </p:nvPr>
        </p:nvSpPr>
        <p:spPr>
          <a:xfrm>
            <a:off x="1460500" y="6362699"/>
            <a:ext cx="2743200" cy="365125"/>
          </a:xfrm>
        </p:spPr>
        <p:txBody>
          <a:bodyPr/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6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64102" y="6362699"/>
            <a:ext cx="3124200" cy="365124"/>
          </a:xfrm>
        </p:spPr>
        <p:txBody>
          <a:bodyPr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76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8704" y="6362698"/>
            <a:ext cx="2743200" cy="365125"/>
          </a:xfrm>
        </p:spPr>
        <p:txBody>
          <a:bodyPr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28" name="直接连接符 15"/>
          <p:cNvCxnSpPr/>
          <p:nvPr userDrawn="1"/>
        </p:nvCxnSpPr>
        <p:spPr>
          <a:xfrm>
            <a:off x="1828800" y="1084462"/>
            <a:ext cx="595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62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0" y="11151"/>
            <a:ext cx="1244600" cy="172243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763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0" y="1721005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764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0" y="3443443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8765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0" y="5165881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5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75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0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1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2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62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6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25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6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627" name="文本框 10"/>
          <p:cNvSpPr txBox="1"/>
          <p:nvPr userDrawn="1"/>
        </p:nvSpPr>
        <p:spPr>
          <a:xfrm>
            <a:off x="10446219" y="284403"/>
            <a:ext cx="1059180" cy="7848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tx1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项图文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30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3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7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35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36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737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738" name="矩形 13"/>
          <p:cNvSpPr/>
          <p:nvPr userDrawn="1"/>
        </p:nvSpPr>
        <p:spPr>
          <a:xfrm>
            <a:off x="7080179" y="997618"/>
            <a:ext cx="4436181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39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932613" y="1124653"/>
            <a:ext cx="4421187" cy="2943346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图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92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93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7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97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98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799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800" name="矩形 11"/>
          <p:cNvSpPr/>
          <p:nvPr userDrawn="1"/>
        </p:nvSpPr>
        <p:spPr>
          <a:xfrm>
            <a:off x="0" y="2290573"/>
            <a:ext cx="12192000" cy="309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801" name="图片占位符 9"/>
          <p:cNvSpPr>
            <a:spLocks noGrp="1"/>
          </p:cNvSpPr>
          <p:nvPr>
            <p:ph type="pic" sz="quarter" idx="14"/>
          </p:nvPr>
        </p:nvSpPr>
        <p:spPr>
          <a:xfrm rot="20772240">
            <a:off x="7401365" y="1683034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48802" name="图片占位符 9"/>
          <p:cNvSpPr>
            <a:spLocks noGrp="1"/>
          </p:cNvSpPr>
          <p:nvPr>
            <p:ph type="pic" sz="quarter" idx="15"/>
          </p:nvPr>
        </p:nvSpPr>
        <p:spPr>
          <a:xfrm rot="668217">
            <a:off x="7665854" y="3726070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项图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40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74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7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45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46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747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748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85565" y="1398880"/>
            <a:ext cx="3187948" cy="3225508"/>
          </a:xfrm>
        </p:spPr>
        <p:txBody>
          <a:bodyPr/>
          <a:p>
            <a:endParaRPr lang="zh-CN" altLang="en-US"/>
          </a:p>
        </p:txBody>
      </p:sp>
      <p:sp>
        <p:nvSpPr>
          <p:cNvPr id="1048749" name="图片占位符 9"/>
          <p:cNvSpPr>
            <a:spLocks noGrp="1"/>
          </p:cNvSpPr>
          <p:nvPr>
            <p:ph type="pic" sz="quarter" idx="15"/>
          </p:nvPr>
        </p:nvSpPr>
        <p:spPr>
          <a:xfrm>
            <a:off x="4493965" y="1410888"/>
            <a:ext cx="3187948" cy="3225508"/>
          </a:xfrm>
        </p:spPr>
        <p:txBody>
          <a:bodyPr/>
          <a:p>
            <a:endParaRPr lang="zh-CN" altLang="en-US"/>
          </a:p>
        </p:txBody>
      </p:sp>
      <p:sp>
        <p:nvSpPr>
          <p:cNvPr id="1048750" name="图片占位符 9"/>
          <p:cNvSpPr>
            <a:spLocks noGrp="1"/>
          </p:cNvSpPr>
          <p:nvPr>
            <p:ph type="pic" sz="quarter" idx="16"/>
          </p:nvPr>
        </p:nvSpPr>
        <p:spPr>
          <a:xfrm>
            <a:off x="8239589" y="1386104"/>
            <a:ext cx="3187948" cy="3225508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横向图文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0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66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6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64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5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048666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667" name="矩形 11"/>
          <p:cNvSpPr/>
          <p:nvPr userDrawn="1"/>
        </p:nvSpPr>
        <p:spPr>
          <a:xfrm>
            <a:off x="624221" y="148619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8" name="矩形 12"/>
          <p:cNvSpPr/>
          <p:nvPr userDrawn="1"/>
        </p:nvSpPr>
        <p:spPr>
          <a:xfrm>
            <a:off x="624220" y="358132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9" name="矩形 13"/>
          <p:cNvSpPr/>
          <p:nvPr userDrawn="1"/>
        </p:nvSpPr>
        <p:spPr>
          <a:xfrm>
            <a:off x="6148169" y="148254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0" name="矩形 14"/>
          <p:cNvSpPr/>
          <p:nvPr userDrawn="1"/>
        </p:nvSpPr>
        <p:spPr>
          <a:xfrm>
            <a:off x="6148168" y="357767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1" name="直角三角形 15"/>
          <p:cNvSpPr/>
          <p:nvPr userDrawn="1"/>
        </p:nvSpPr>
        <p:spPr>
          <a:xfrm flipH="1" flipV="1">
            <a:off x="5425531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2" name="直角三角形 17"/>
          <p:cNvSpPr/>
          <p:nvPr userDrawn="1"/>
        </p:nvSpPr>
        <p:spPr>
          <a:xfrm flipH="1" flipV="1">
            <a:off x="10962103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3" name="直角三角形 18"/>
          <p:cNvSpPr/>
          <p:nvPr userDrawn="1"/>
        </p:nvSpPr>
        <p:spPr>
          <a:xfrm flipH="1" flipV="1">
            <a:off x="5425531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4" name="直角三角形 19"/>
          <p:cNvSpPr/>
          <p:nvPr userDrawn="1"/>
        </p:nvSpPr>
        <p:spPr>
          <a:xfrm flipH="1" flipV="1">
            <a:off x="10962103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5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50888" y="1620838"/>
            <a:ext cx="1601787" cy="1601787"/>
          </a:xfrm>
        </p:spPr>
        <p:txBody>
          <a:bodyPr/>
          <a:p>
            <a:endParaRPr lang="zh-CN" altLang="en-US"/>
          </a:p>
        </p:txBody>
      </p:sp>
      <p:sp>
        <p:nvSpPr>
          <p:cNvPr id="1048676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62300" y="3748182"/>
            <a:ext cx="1601787" cy="1601787"/>
          </a:xfrm>
        </p:spPr>
        <p:txBody>
          <a:bodyPr/>
          <a:p>
            <a:endParaRPr lang="zh-CN" altLang="en-US"/>
          </a:p>
        </p:txBody>
      </p:sp>
      <p:sp>
        <p:nvSpPr>
          <p:cNvPr id="1048677" name="图片占位符 9"/>
          <p:cNvSpPr>
            <a:spLocks noGrp="1"/>
          </p:cNvSpPr>
          <p:nvPr>
            <p:ph type="pic" sz="quarter" idx="16"/>
          </p:nvPr>
        </p:nvSpPr>
        <p:spPr>
          <a:xfrm>
            <a:off x="6278410" y="1620838"/>
            <a:ext cx="1601787" cy="1601787"/>
          </a:xfrm>
        </p:spPr>
        <p:txBody>
          <a:bodyPr/>
          <a:p>
            <a:endParaRPr lang="zh-CN" altLang="en-US"/>
          </a:p>
        </p:txBody>
      </p:sp>
      <p:sp>
        <p:nvSpPr>
          <p:cNvPr id="1048678" name="图片占位符 9"/>
          <p:cNvSpPr>
            <a:spLocks noGrp="1"/>
          </p:cNvSpPr>
          <p:nvPr>
            <p:ph type="pic" sz="quarter" idx="17"/>
          </p:nvPr>
        </p:nvSpPr>
        <p:spPr>
          <a:xfrm>
            <a:off x="6289822" y="3748182"/>
            <a:ext cx="1601787" cy="1601787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56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5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1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58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5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5" name="文本框 7"/>
          <p:cNvSpPr txBox="1"/>
          <p:nvPr userDrawn="1"/>
        </p:nvSpPr>
        <p:spPr>
          <a:xfrm>
            <a:off x="10446219" y="284403"/>
            <a:ext cx="1059180" cy="78485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8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9" name="文本框 7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700" name="矩形 9"/>
          <p:cNvSpPr/>
          <p:nvPr userDrawn="1"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5" name="组合 10"/>
          <p:cNvGrpSpPr/>
          <p:nvPr userDrawn="1"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1048701" name="矩形 1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2" name="矩形 1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3" name="矩形 1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4" name="矩形 1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5" name="矩形 1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6" name="组合 16"/>
          <p:cNvGrpSpPr/>
          <p:nvPr userDrawn="1"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1048706" name="矩形 1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7" name="矩形 1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8" name="矩形 1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09" name="矩形 2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710" name="矩形 2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87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07809" y="651917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12" name="标题 1"/>
          <p:cNvSpPr>
            <a:spLocks noGrp="1"/>
          </p:cNvSpPr>
          <p:nvPr>
            <p:ph type="title"/>
          </p:nvPr>
        </p:nvSpPr>
        <p:spPr>
          <a:xfrm>
            <a:off x="1382711" y="226821"/>
            <a:ext cx="10515600" cy="598246"/>
          </a:xfrm>
        </p:spPr>
        <p:txBody>
          <a:bodyPr>
            <a:noAutofit/>
          </a:bodyPr>
          <a:lstStyle>
            <a:lvl1pPr>
              <a:defRPr sz="28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hyperlink" Target="https://www.zuoyerumeng.site" TargetMode="Externa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12"/>
          <p:cNvSpPr txBox="1"/>
          <p:nvPr/>
        </p:nvSpPr>
        <p:spPr>
          <a:xfrm>
            <a:off x="2987918" y="1784416"/>
            <a:ext cx="6050280" cy="2021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西安电子科技大学</a:t>
            </a:r>
            <a:endParaRPr lang="en-US" altLang="zh-CN" sz="48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algn="ctr"/>
            <a:r>
              <a:rPr lang="zh-CN" altLang="en-US" sz="66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国家奖学金答辩</a:t>
            </a:r>
            <a:endParaRPr lang="zh-CN" altLang="en-US" sz="66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48587" name="文本框 19"/>
          <p:cNvSpPr txBox="1"/>
          <p:nvPr/>
        </p:nvSpPr>
        <p:spPr>
          <a:xfrm>
            <a:off x="6746048" y="4778654"/>
            <a:ext cx="2850642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▶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汇报人：江昱峰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48588" name="文本框 20"/>
          <p:cNvSpPr txBox="1"/>
          <p:nvPr/>
        </p:nvSpPr>
        <p:spPr>
          <a:xfrm>
            <a:off x="3273643" y="4784964"/>
            <a:ext cx="31445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▶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2023.09.25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48589" name="矩形 10"/>
          <p:cNvSpPr/>
          <p:nvPr/>
        </p:nvSpPr>
        <p:spPr>
          <a:xfrm>
            <a:off x="0" y="-1"/>
            <a:ext cx="12192000" cy="31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0" name="矩形 58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14"/>
          <p:cNvGrpSpPr/>
          <p:nvPr/>
        </p:nvGrpSpPr>
        <p:grpSpPr>
          <a:xfrm rot="16200000">
            <a:off x="-629641" y="2414059"/>
            <a:ext cx="1846660" cy="587375"/>
            <a:chOff x="136270" y="441325"/>
            <a:chExt cx="2690232" cy="1572670"/>
          </a:xfrm>
        </p:grpSpPr>
        <p:sp>
          <p:nvSpPr>
            <p:cNvPr id="1048591" name="矩形 59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2" name="矩形 60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3" name="矩形 61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矩形 62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矩形 63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64"/>
          <p:cNvGrpSpPr/>
          <p:nvPr/>
        </p:nvGrpSpPr>
        <p:grpSpPr>
          <a:xfrm rot="16200000">
            <a:off x="10974983" y="2414059"/>
            <a:ext cx="1846660" cy="587375"/>
            <a:chOff x="136270" y="441325"/>
            <a:chExt cx="2690232" cy="1572670"/>
          </a:xfrm>
        </p:grpSpPr>
        <p:sp>
          <p:nvSpPr>
            <p:cNvPr id="1048596" name="矩形 65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7" name="矩形 66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8" name="矩形 67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9" name="矩形 68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0" name="矩形 69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文本框 70"/>
          <p:cNvSpPr txBox="1"/>
          <p:nvPr/>
        </p:nvSpPr>
        <p:spPr>
          <a:xfrm>
            <a:off x="1021685" y="1447967"/>
            <a:ext cx="3332479" cy="17043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  录</a:t>
            </a:r>
            <a:endParaRPr lang="zh-CN" altLang="en-US" sz="96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48605" name="文本框 71"/>
          <p:cNvSpPr txBox="1"/>
          <p:nvPr/>
        </p:nvSpPr>
        <p:spPr>
          <a:xfrm>
            <a:off x="1216450" y="3132486"/>
            <a:ext cx="3061255" cy="7645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CONTENT</a:t>
            </a:r>
            <a:endParaRPr lang="zh-CN" altLang="en-US" sz="40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aphicFrame>
        <p:nvGraphicFramePr>
          <p:cNvPr id="4194304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97525" y="1179195"/>
          <a:ext cx="4890135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60"/>
                <a:gridCol w="3294380"/>
                <a:gridCol w="899795"/>
              </a:tblGrid>
              <a:tr h="1102360">
                <a:tc>
                  <a:txBody>
                    <a:bodyPr/>
                    <a:p>
                      <a:pPr marL="0" indent="0" algn="just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壹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just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800" b="0" spc="100" dirty="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个人介绍</a:t>
                      </a:r>
                      <a:endParaRPr lang="en-US" altLang="zh-CN" sz="2800" b="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0236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贰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思想面貌</a:t>
                      </a:r>
                      <a:endParaRPr lang="zh-CN" altLang="en-US" sz="28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0236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叁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学习展示</a:t>
                      </a:r>
                      <a:endParaRPr lang="zh-CN" altLang="en-US" sz="28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0236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肆</a:t>
                      </a: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spc="100" dirty="0">
                          <a:solidFill>
                            <a:schemeClr val="accent1"/>
                          </a:solidFill>
                          <a:latin typeface="思源宋体 Heavy" panose="02020900000000000000" pitchFamily="18" charset="-122"/>
                          <a:ea typeface="思源宋体 Heavy" panose="02020900000000000000" pitchFamily="18" charset="-122"/>
                        </a:rPr>
                        <a:t>工作介绍</a:t>
                      </a:r>
                      <a:endParaRPr lang="zh-CN" altLang="en-US" sz="28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0236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2800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8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r"/>
                      <a:endParaRPr lang="zh-CN" altLang="en-US" sz="2800" b="1" kern="1200" spc="100" dirty="0">
                        <a:solidFill>
                          <a:schemeClr val="accent1"/>
                        </a:solidFill>
                        <a:latin typeface="思源宋体 Heavy" panose="02020900000000000000" pitchFamily="18" charset="-122"/>
                        <a:ea typeface="思源宋体 Heavy" panose="02020900000000000000" pitchFamily="18" charset="-122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06" name="矩形 79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9" name="组合 80"/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1048607" name="矩形 8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8" name="矩形 8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9" name="矩形 8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0" name="矩形 8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1" name="矩形 8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0" name="组合 86"/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1048612" name="矩形 8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3" name="矩形 8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4" name="矩形 8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5" name="矩形 9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16" name="矩形 9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>
          <a:xfrm>
            <a:off x="750104" y="539115"/>
            <a:ext cx="10515600" cy="36512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</a:rPr>
              <a:t>个人介绍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48629" name="文本框 56"/>
          <p:cNvSpPr txBox="1"/>
          <p:nvPr>
            <p:custDataLst>
              <p:tags r:id="rId1"/>
            </p:custDataLst>
          </p:nvPr>
        </p:nvSpPr>
        <p:spPr>
          <a:xfrm>
            <a:off x="711835" y="1630680"/>
            <a:ext cx="8018145" cy="4528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姓名：江昱峰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院校：西安电子科技大学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学院：</a:t>
            </a:r>
            <a:r>
              <a:rPr lang="en-US" altLang="zh-CN" dirty="0">
                <a:sym typeface="+mn-ea"/>
              </a:rPr>
              <a:t>计算机科学与技术学院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专业：</a:t>
            </a:r>
            <a:r>
              <a:rPr lang="en-US" altLang="zh-CN" dirty="0">
                <a:sym typeface="+mn-ea"/>
              </a:rPr>
              <a:t>数据科学与大数据技术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社团任职</a:t>
            </a:r>
            <a:r>
              <a:rPr lang="en-US" altLang="zh-CN" dirty="0">
                <a:sym typeface="+mn-ea"/>
              </a:rPr>
              <a:t>：华为创新俱乐部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HIC</a:t>
            </a:r>
            <a:r>
              <a:rPr lang="zh-CN" altLang="en-US" dirty="0">
                <a:sym typeface="+mn-ea"/>
              </a:rPr>
              <a:t>）主席团成员、</a:t>
            </a:r>
            <a:r>
              <a:rPr lang="en-US" altLang="zh-CN" b="1" dirty="0">
                <a:sym typeface="+mn-ea"/>
              </a:rPr>
              <a:t>2023</a:t>
            </a:r>
            <a:r>
              <a:rPr lang="zh-CN" altLang="en-US" b="1" dirty="0">
                <a:sym typeface="+mn-ea"/>
              </a:rPr>
              <a:t>实验室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HIC 2023 Lab</a:t>
            </a:r>
            <a:r>
              <a:rPr lang="zh-CN" altLang="en-US" dirty="0">
                <a:sym typeface="+mn-ea"/>
              </a:rPr>
              <a:t>）讲师，该社团技术部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数模组前</a:t>
            </a:r>
            <a:r>
              <a:rPr lang="en-US" altLang="zh-CN" dirty="0">
                <a:sym typeface="+mn-ea"/>
              </a:rPr>
              <a:t>组长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班级任职：</a:t>
            </a:r>
            <a:r>
              <a:rPr lang="en-US" altLang="zh-CN" dirty="0">
                <a:sym typeface="+mn-ea"/>
              </a:rPr>
              <a:t>生活兼心理委员，舍长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西安市大数据与视觉智能重点实验室</a:t>
            </a:r>
            <a:r>
              <a:rPr lang="zh-CN" altLang="en-US" dirty="0">
                <a:sym typeface="+mn-ea"/>
              </a:rPr>
              <a:t>、西电智课平台教学大模型课题组成员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b="1" dirty="0">
                <a:sym typeface="+mn-ea"/>
              </a:rPr>
              <a:t>陕西智测心控医疗科技有限公司</a:t>
            </a:r>
            <a:r>
              <a:rPr lang="en-US" altLang="zh-CN" dirty="0">
                <a:sym typeface="+mn-ea"/>
              </a:rPr>
              <a:t>神行项目组成员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站</a:t>
            </a:r>
            <a:r>
              <a:rPr lang="en-US" altLang="zh-CN" dirty="0">
                <a:sym typeface="+mn-ea"/>
              </a:rPr>
              <a:t>up</a:t>
            </a:r>
            <a:r>
              <a:rPr lang="zh-CN" altLang="en-US" dirty="0">
                <a:sym typeface="+mn-ea"/>
              </a:rPr>
              <a:t>主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Slogan</a:t>
            </a:r>
            <a:r>
              <a:rPr lang="zh-CN" altLang="en-US" dirty="0">
                <a:sym typeface="+mn-ea"/>
              </a:rPr>
              <a:t>：根系未固，华实未硕，道阻且长，且看今朝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爱好：篮球、音乐、剪辑、动漫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更多信息见个人博客：</a:t>
            </a:r>
            <a:r>
              <a:rPr lang="zh-CN" altLang="en-US" dirty="0">
                <a:sym typeface="+mn-ea"/>
                <a:hlinkClick r:id="rId2" action="ppaction://hlinkfile"/>
              </a:rPr>
              <a:t>昨夜如梦的梦之夜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  <a:hlinkClick r:id="rId2" action="ppaction://hlinkfile"/>
              </a:rPr>
              <a:t>https://www.zuoyerumeng.site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2097154" name="图片 5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87155" y="1630680"/>
            <a:ext cx="2697480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>
          <a:xfrm>
            <a:off x="750104" y="539115"/>
            <a:ext cx="10515600" cy="36512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</a:rPr>
              <a:t>思想面貌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48836" name="文本框 5"/>
          <p:cNvSpPr txBox="1"/>
          <p:nvPr/>
        </p:nvSpPr>
        <p:spPr>
          <a:xfrm>
            <a:off x="485775" y="1630680"/>
            <a:ext cx="10516235" cy="4665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 dirty="0">
                <a:ea typeface="等线" panose="02010600030101010101" charset="-122"/>
                <a:sym typeface="+mn-ea"/>
              </a:rPr>
              <a:t>入党积极分子（已取得中级党校结业证书）</a:t>
            </a:r>
            <a:r>
              <a:rPr lang="en-US" altLang="zh-CN" b="1" dirty="0">
                <a:ea typeface="等线" panose="02010600030101010101" charset="-122"/>
                <a:sym typeface="+mn-ea"/>
              </a:rPr>
              <a:t>,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即将成为发展对象</a:t>
            </a:r>
            <a:endParaRPr lang="zh-CN" altLang="en-US" b="1" dirty="0">
              <a:ea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第九届中国近现代史纲要课程多维教学展示</a:t>
            </a:r>
            <a:r>
              <a:rPr lang="zh-CN" altLang="en-US" dirty="0">
                <a:sym typeface="+mn-ea"/>
              </a:rPr>
              <a:t>校二等奖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思想政治理论实践课程课代表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思政类课程均分</a:t>
            </a:r>
            <a:r>
              <a:rPr lang="en-US" altLang="zh-CN" dirty="0">
                <a:latin typeface="Arial" panose="020B0604020202020204"/>
                <a:sym typeface="+mn-ea"/>
              </a:rPr>
              <a:t>92+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title"/>
          </p:nvPr>
        </p:nvSpPr>
        <p:spPr>
          <a:xfrm>
            <a:off x="750104" y="539115"/>
            <a:ext cx="10515600" cy="36512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  <a:sym typeface="+mn-ea"/>
              </a:rPr>
              <a:t>学习展示——专业理论素质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48838" name="文本框 5"/>
          <p:cNvSpPr txBox="1"/>
          <p:nvPr/>
        </p:nvSpPr>
        <p:spPr>
          <a:xfrm>
            <a:off x="485775" y="1630680"/>
            <a:ext cx="10015220" cy="4656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绩点</a:t>
            </a:r>
            <a:r>
              <a:rPr lang="en-US" altLang="zh-CN" dirty="0">
                <a:latin typeface="Arial" panose="020B0604020202020204"/>
                <a:sym typeface="+mn-ea"/>
              </a:rPr>
              <a:t>&amp;</a:t>
            </a:r>
            <a:r>
              <a:rPr lang="zh-CN" altLang="en-US" dirty="0">
                <a:ea typeface="等线" panose="02010600030101010101" charset="-122"/>
                <a:sym typeface="+mn-ea"/>
              </a:rPr>
              <a:t>均分：</a:t>
            </a:r>
            <a:r>
              <a:rPr lang="en-US" altLang="zh-CN" dirty="0">
                <a:latin typeface="Arial" panose="020B0604020202020204"/>
                <a:sym typeface="+mn-ea"/>
              </a:rPr>
              <a:t>GPA3.9</a:t>
            </a:r>
            <a:r>
              <a:rPr lang="zh-CN" altLang="en-US" dirty="0">
                <a:ea typeface="等线" panose="02010600030101010101" charset="-122"/>
                <a:sym typeface="+mn-ea"/>
              </a:rPr>
              <a:t>；大二学年必修课均分</a:t>
            </a:r>
            <a:r>
              <a:rPr lang="en-US" altLang="zh-CN" dirty="0">
                <a:latin typeface="Arial" panose="020B0604020202020204"/>
                <a:sym typeface="+mn-ea"/>
              </a:rPr>
              <a:t>90.71</a:t>
            </a:r>
            <a:r>
              <a:rPr lang="zh-CN" altLang="en-US" dirty="0">
                <a:ea typeface="等线" panose="02010600030101010101" charset="-122"/>
                <a:sym typeface="+mn-ea"/>
              </a:rPr>
              <a:t>，大一大二两学年推免计算课程均分</a:t>
            </a:r>
            <a:r>
              <a:rPr lang="en-US" altLang="zh-CN" dirty="0">
                <a:latin typeface="Arial" panose="020B0604020202020204"/>
                <a:sym typeface="+mn-ea"/>
              </a:rPr>
              <a:t>92.4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综合测评：</a:t>
            </a:r>
            <a:r>
              <a:rPr lang="en-US" altLang="zh-CN" dirty="0">
                <a:latin typeface="Arial" panose="020B0604020202020204"/>
                <a:sym typeface="+mn-ea"/>
              </a:rPr>
              <a:t>M2</a:t>
            </a:r>
            <a:r>
              <a:rPr lang="zh-CN" altLang="en-US" dirty="0">
                <a:ea typeface="等线" panose="02010600030101010101" charset="-122"/>
                <a:sym typeface="+mn-ea"/>
              </a:rPr>
              <a:t>模块</a:t>
            </a:r>
            <a:r>
              <a:rPr lang="en-US" altLang="zh-CN" dirty="0">
                <a:latin typeface="Arial" panose="020B0604020202020204"/>
                <a:sym typeface="+mn-ea"/>
              </a:rPr>
              <a:t>123.41</a:t>
            </a:r>
            <a:r>
              <a:rPr lang="zh-CN" altLang="en-US" dirty="0">
                <a:ea typeface="等线" panose="02010600030101010101" charset="-122"/>
                <a:sym typeface="+mn-ea"/>
              </a:rPr>
              <a:t>分，排名</a:t>
            </a:r>
            <a:r>
              <a:rPr lang="en-US" altLang="zh-CN" dirty="0">
                <a:latin typeface="Arial" panose="020B0604020202020204"/>
                <a:sym typeface="+mn-ea"/>
              </a:rPr>
              <a:t>1/35</a:t>
            </a:r>
            <a:r>
              <a:rPr lang="zh-CN" altLang="en-US" dirty="0">
                <a:latin typeface="Arial" panose="020B0604020202020204"/>
                <a:sym typeface="+mn-ea"/>
              </a:rPr>
              <a:t>；大一计算机大类排名</a:t>
            </a:r>
            <a:r>
              <a:rPr lang="en-US" altLang="zh-CN" b="1" dirty="0">
                <a:latin typeface="Arial" panose="020B0604020202020204"/>
                <a:sym typeface="+mn-ea"/>
              </a:rPr>
              <a:t>1/1432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奖学金：</a:t>
            </a:r>
            <a:r>
              <a:rPr lang="en-US" altLang="zh-CN" dirty="0">
                <a:latin typeface="Arial" panose="020B0604020202020204"/>
                <a:sym typeface="+mn-ea"/>
              </a:rPr>
              <a:t>2021-2022</a:t>
            </a:r>
            <a:r>
              <a:rPr lang="zh-CN" altLang="en-US" dirty="0">
                <a:ea typeface="等线" panose="02010600030101010101" charset="-122"/>
                <a:sym typeface="+mn-ea"/>
              </a:rPr>
              <a:t>学年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国家奖学金</a:t>
            </a:r>
            <a:endParaRPr lang="zh-CN" altLang="en-US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荣誉称号：</a:t>
            </a:r>
            <a:r>
              <a:rPr lang="en-US" altLang="zh-CN" dirty="0">
                <a:latin typeface="Arial" panose="020B0604020202020204"/>
                <a:sym typeface="+mn-ea"/>
              </a:rPr>
              <a:t>2021-2022</a:t>
            </a:r>
            <a:r>
              <a:rPr lang="zh-CN" altLang="en-US" dirty="0">
                <a:ea typeface="等线" panose="02010600030101010101" charset="-122"/>
                <a:sym typeface="+mn-ea"/>
              </a:rPr>
              <a:t>学年校青春楷模年度人物-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勤学楷模</a:t>
            </a:r>
            <a:r>
              <a:rPr lang="zh-CN" altLang="en-US" dirty="0">
                <a:ea typeface="等线" panose="02010600030101010101" charset="-122"/>
                <a:sym typeface="+mn-ea"/>
              </a:rPr>
              <a:t>（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全校仅</a:t>
            </a:r>
            <a:r>
              <a:rPr lang="en-US" altLang="zh-CN" b="1" dirty="0">
                <a:latin typeface="Arial" panose="020B0604020202020204"/>
                <a:sym typeface="+mn-ea"/>
              </a:rPr>
              <a:t>10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人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，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根据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综合测评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排名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选择</a:t>
            </a:r>
            <a:r>
              <a:rPr lang="zh-CN" altLang="en-US" dirty="0">
                <a:ea typeface="等线" panose="02010600030101010101" charset="-122"/>
                <a:sym typeface="+mn-ea"/>
              </a:rPr>
              <a:t>），校优秀学生标兵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英语：六级</a:t>
            </a:r>
            <a:r>
              <a:rPr lang="en-US" altLang="zh-CN" dirty="0">
                <a:latin typeface="Arial" panose="020B0604020202020204"/>
                <a:sym typeface="+mn-ea"/>
              </a:rPr>
              <a:t>550</a:t>
            </a:r>
            <a:r>
              <a:rPr lang="zh-CN" altLang="en-US" dirty="0">
                <a:ea typeface="等线" panose="02010600030101010101" charset="-122"/>
                <a:sym typeface="+mn-ea"/>
              </a:rPr>
              <a:t>分（达到我校综合测评六级优秀水平，满足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研究生英语免修条件</a:t>
            </a:r>
            <a:r>
              <a:rPr lang="zh-CN" altLang="en-US" dirty="0">
                <a:ea typeface="等线" panose="02010600030101010101" charset="-122"/>
                <a:sym typeface="+mn-ea"/>
              </a:rPr>
              <a:t>），校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英语高级班（全校前</a:t>
            </a:r>
            <a:r>
              <a:rPr lang="en-US" altLang="zh-CN" b="1" dirty="0">
                <a:ea typeface="等线" panose="02010600030101010101" charset="-122"/>
                <a:sym typeface="+mn-ea"/>
              </a:rPr>
              <a:t>4%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）</a:t>
            </a:r>
            <a:endParaRPr lang="en-US" altLang="zh-CN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竞赛：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>
                <a:ea typeface="Arial" panose="020B0604020202020204"/>
                <a:sym typeface="+mn-ea"/>
              </a:rPr>
              <a:t>数学建模：美国大学生数学建模竞赛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国际</a:t>
            </a:r>
            <a:r>
              <a:rPr lang="en-US" altLang="zh-CN" b="1" dirty="0">
                <a:ea typeface="Arial" panose="020B0604020202020204"/>
                <a:sym typeface="+mn-ea"/>
              </a:rPr>
              <a:t>特等提名奖Finalist</a:t>
            </a:r>
            <a:r>
              <a:rPr lang="en-US" altLang="zh-CN" dirty="0">
                <a:ea typeface="Arial" panose="020B0604020202020204"/>
                <a:sym typeface="+mn-ea"/>
              </a:rPr>
              <a:t>（西电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推免</a:t>
            </a:r>
            <a:r>
              <a:rPr lang="en-US" altLang="zh-CN" b="1" dirty="0">
                <a:ea typeface="Arial" panose="020B0604020202020204"/>
                <a:sym typeface="+mn-ea"/>
              </a:rPr>
              <a:t>突出特长奖项</a:t>
            </a:r>
            <a:r>
              <a:rPr lang="zh-CN" altLang="en-US" dirty="0">
                <a:ea typeface="等线" panose="02010600030101010101" charset="-122"/>
                <a:sym typeface="+mn-ea"/>
              </a:rPr>
              <a:t>之一，</a:t>
            </a:r>
            <a:r>
              <a:rPr lang="en-US" altLang="zh-CN" b="1" dirty="0">
                <a:ea typeface="Arial" panose="020B0604020202020204"/>
                <a:sym typeface="+mn-ea"/>
              </a:rPr>
              <a:t>全球前1%</a:t>
            </a:r>
            <a:r>
              <a:rPr lang="en-US" altLang="zh-CN" dirty="0">
                <a:ea typeface="Arial" panose="020B0604020202020204"/>
                <a:sym typeface="+mn-ea"/>
              </a:rPr>
              <a:t>），全国大学生数学建模竞赛陕西赛区省二等奖，西安电子科技大学数学建模竞赛校二等奖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队长兼建模手身份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>
                <a:ea typeface="Arial" panose="020B0604020202020204"/>
                <a:sym typeface="+mn-ea"/>
              </a:rPr>
              <a:t>数学：全国大学生数学竞赛省一等奖，陕西省</a:t>
            </a:r>
            <a:r>
              <a:rPr lang="zh-CN" altLang="en-US" dirty="0">
                <a:ea typeface="等线" panose="02010600030101010101" charset="-122"/>
                <a:sym typeface="+mn-ea"/>
              </a:rPr>
              <a:t>大学生</a:t>
            </a:r>
            <a:r>
              <a:rPr lang="en-US" altLang="zh-CN" dirty="0">
                <a:ea typeface="Arial" panose="020B0604020202020204"/>
                <a:sym typeface="+mn-ea"/>
              </a:rPr>
              <a:t>高等数学竞赛省一等奖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Arial" panose="020B0604020202020204"/>
                <a:sym typeface="+mn-ea"/>
              </a:rPr>
              <a:t>科创</a:t>
            </a:r>
            <a:r>
              <a:rPr lang="en-US" altLang="zh-CN" dirty="0">
                <a:ea typeface="Arial" panose="020B0604020202020204"/>
                <a:sym typeface="+mn-ea"/>
              </a:rPr>
              <a:t>&amp;</a:t>
            </a:r>
            <a:r>
              <a:rPr lang="zh-CN" altLang="en-US" dirty="0">
                <a:ea typeface="Arial" panose="020B0604020202020204"/>
                <a:sym typeface="+mn-ea"/>
              </a:rPr>
              <a:t>商赛</a:t>
            </a:r>
            <a:r>
              <a:rPr lang="en-US" altLang="zh-CN" dirty="0">
                <a:ea typeface="Arial" panose="020B0604020202020204"/>
                <a:sym typeface="+mn-ea"/>
              </a:rPr>
              <a:t>：中国国际“互联网+”大学生创新创业大赛陕西赛区省级复赛银奖，西安电子科技大学”挑战杯”大学生课外学术科技作品竞赛校一等奖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编程</a:t>
            </a:r>
            <a:r>
              <a:rPr lang="en-US" altLang="zh-CN" dirty="0">
                <a:latin typeface="Arial" panose="020B0604020202020204"/>
                <a:sym typeface="+mn-ea"/>
              </a:rPr>
              <a:t>&amp;</a:t>
            </a:r>
            <a:r>
              <a:rPr lang="zh-CN" altLang="en-US" dirty="0">
                <a:ea typeface="等线" panose="02010600030101010101" charset="-122"/>
                <a:sym typeface="+mn-ea"/>
              </a:rPr>
              <a:t>算法：西安电子科技大学</a:t>
            </a:r>
            <a:r>
              <a:rPr lang="en-US" altLang="zh-CN" dirty="0">
                <a:latin typeface="Arial" panose="020B0604020202020204"/>
                <a:sym typeface="+mn-ea"/>
              </a:rPr>
              <a:t>ACM</a:t>
            </a:r>
            <a:r>
              <a:rPr lang="zh-CN" altLang="en-US" dirty="0">
                <a:ea typeface="等线" panose="02010600030101010101" charset="-122"/>
                <a:sym typeface="+mn-ea"/>
              </a:rPr>
              <a:t>校赛三等奖</a:t>
            </a:r>
            <a:endParaRPr lang="zh-CN" alt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数据科学：</a:t>
            </a:r>
            <a:r>
              <a:rPr lang="en-US" altLang="zh-CN" dirty="0">
                <a:latin typeface="Arial" panose="020B0604020202020204"/>
                <a:sym typeface="+mn-ea"/>
              </a:rPr>
              <a:t>Kaggle</a:t>
            </a:r>
            <a:r>
              <a:rPr lang="zh-CN" altLang="en-US" dirty="0">
                <a:ea typeface="等线" panose="02010600030101010101" charset="-122"/>
                <a:sym typeface="+mn-ea"/>
              </a:rPr>
              <a:t>竞赛（自然语言处理领域）成绩前</a:t>
            </a:r>
            <a:r>
              <a:rPr lang="en-US" altLang="zh-CN" dirty="0">
                <a:latin typeface="Arial" panose="020B0604020202020204"/>
                <a:sym typeface="+mn-ea"/>
              </a:rPr>
              <a:t>15%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750104" y="539115"/>
            <a:ext cx="10515600" cy="36512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  <a:sym typeface="+mn-ea"/>
              </a:rPr>
              <a:t>学习展示——创新创业精神与实际能力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48840" name="文本框 5"/>
          <p:cNvSpPr txBox="1"/>
          <p:nvPr/>
        </p:nvSpPr>
        <p:spPr>
          <a:xfrm>
            <a:off x="485775" y="1266190"/>
            <a:ext cx="10064115" cy="4694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科研：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独立一作</a:t>
            </a:r>
            <a:r>
              <a:rPr lang="zh-CN" altLang="en-US" dirty="0">
                <a:ea typeface="等线" panose="02010600030101010101" charset="-122"/>
                <a:sym typeface="+mn-ea"/>
              </a:rPr>
              <a:t>撰写</a:t>
            </a:r>
            <a:r>
              <a:rPr lang="en-US" altLang="zh-CN" dirty="0">
                <a:latin typeface="Arial" panose="020B0604020202020204"/>
                <a:sym typeface="+mn-ea"/>
              </a:rPr>
              <a:t>1</a:t>
            </a:r>
            <a:r>
              <a:rPr lang="zh-CN" altLang="en-US" dirty="0">
                <a:ea typeface="等线" panose="02010600030101010101" charset="-122"/>
                <a:sym typeface="+mn-ea"/>
              </a:rPr>
              <a:t>篇科研论文《Watch your English language</a:t>
            </a:r>
            <a:r>
              <a:rPr lang="en-US" altLang="zh-CN" dirty="0">
                <a:latin typeface="Arial" panose="020B0604020202020204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sym typeface="+mn-ea"/>
              </a:rPr>
              <a:t>Text Normalization from Written Expressions to Spoken Forms》于</a:t>
            </a:r>
            <a:r>
              <a:rPr lang="zh-CN" altLang="en-US" b="1" dirty="0">
                <a:latin typeface="等线" panose="02010600030101010101" charset="-122"/>
                <a:sym typeface="+mn-ea"/>
              </a:rPr>
              <a:t>会议</a:t>
            </a:r>
            <a:r>
              <a:rPr lang="en-US" altLang="zh-CN" b="1" dirty="0">
                <a:latin typeface="Arial" panose="020B0604020202020204"/>
                <a:sym typeface="+mn-ea"/>
              </a:rPr>
              <a:t>MLNLP</a:t>
            </a:r>
            <a:r>
              <a:rPr lang="zh-CN" dirty="0">
                <a:ea typeface="等线" panose="02010600030101010101" charset="-122"/>
                <a:sym typeface="+mn-ea"/>
              </a:rPr>
              <a:t>发表并被检索</a:t>
            </a:r>
            <a:endParaRPr lang="zh-CN" dirty="0">
              <a:ea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项目：我校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与中石油公司签订项目核心成员</a:t>
            </a:r>
            <a:r>
              <a:rPr lang="zh-CN" altLang="en-US" dirty="0">
                <a:ea typeface="等线" panose="02010600030101010101" charset="-122"/>
                <a:sym typeface="+mn-ea"/>
              </a:rPr>
              <a:t>，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西电智课问答平台教学大模型项目成员</a:t>
            </a:r>
            <a:r>
              <a:rPr lang="zh-CN" altLang="en-US" dirty="0">
                <a:ea typeface="等线" panose="02010600030101010101" charset="-122"/>
                <a:sym typeface="+mn-ea"/>
              </a:rPr>
              <a:t>；独立完成过一些大数据开发、数据挖掘、自然语言处理（</a:t>
            </a:r>
            <a:r>
              <a:rPr lang="en-US" altLang="zh-CN" dirty="0">
                <a:latin typeface="Arial" panose="020B0604020202020204"/>
                <a:sym typeface="+mn-ea"/>
              </a:rPr>
              <a:t>NLP</a:t>
            </a:r>
            <a:r>
              <a:rPr lang="zh-CN" altLang="en-US" dirty="0">
                <a:ea typeface="等线" panose="02010600030101010101" charset="-122"/>
                <a:sym typeface="+mn-ea"/>
              </a:rPr>
              <a:t>）等领域的项目，如基于</a:t>
            </a:r>
            <a:r>
              <a:rPr lang="en-US" altLang="zh-CN" dirty="0">
                <a:ea typeface="等线" panose="02010600030101010101" charset="-122"/>
                <a:sym typeface="+mn-ea"/>
              </a:rPr>
              <a:t>ChatGPT</a:t>
            </a:r>
            <a:r>
              <a:rPr lang="zh-CN" altLang="en-US" dirty="0">
                <a:ea typeface="等线" panose="02010600030101010101" charset="-122"/>
                <a:sym typeface="+mn-ea"/>
              </a:rPr>
              <a:t>和</a:t>
            </a:r>
            <a:r>
              <a:rPr lang="en-US" altLang="zh-CN" dirty="0">
                <a:ea typeface="等线" panose="02010600030101010101" charset="-122"/>
                <a:sym typeface="+mn-ea"/>
              </a:rPr>
              <a:t>New Bing</a:t>
            </a:r>
            <a:r>
              <a:rPr lang="zh-CN" altLang="en-US" dirty="0">
                <a:ea typeface="等线" panose="02010600030101010101" charset="-122"/>
                <a:sym typeface="+mn-ea"/>
              </a:rPr>
              <a:t>的多平台（</a:t>
            </a:r>
            <a:r>
              <a:rPr lang="en-US" altLang="zh-CN" dirty="0">
                <a:ea typeface="等线" panose="02010600030101010101" charset="-122"/>
                <a:sym typeface="+mn-ea"/>
              </a:rPr>
              <a:t>QQ</a:t>
            </a:r>
            <a:r>
              <a:rPr lang="zh-CN" altLang="en-US" dirty="0">
                <a:ea typeface="等线" panose="02010600030101010101" charset="-122"/>
                <a:sym typeface="+mn-ea"/>
              </a:rPr>
              <a:t>、公众号、钉钉、网页）</a:t>
            </a:r>
            <a:r>
              <a:rPr lang="zh-CN" altLang="en-US" dirty="0">
                <a:ea typeface="等线" panose="02010600030101010101" charset="-122"/>
                <a:sym typeface="+mn-ea"/>
              </a:rPr>
              <a:t>聊天机器人、基于深度学习的多功能（</a:t>
            </a:r>
            <a:r>
              <a:rPr lang="zh-CN" altLang="en-US" dirty="0">
                <a:ea typeface="等线" panose="02010600030101010101" charset="-122"/>
                <a:sym typeface="+mn-ea"/>
              </a:rPr>
              <a:t>文本改错、</a:t>
            </a:r>
            <a:r>
              <a:rPr lang="zh-CN" altLang="en-US" dirty="0">
                <a:ea typeface="等线" panose="02010600030101010101" charset="-122"/>
                <a:sym typeface="+mn-ea"/>
              </a:rPr>
              <a:t>机器翻译、自动摘要）英文论文写作助手等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科创</a:t>
            </a:r>
            <a:r>
              <a:rPr lang="en-US" altLang="zh-CN" dirty="0">
                <a:latin typeface="Arial" panose="020B0604020202020204"/>
                <a:sym typeface="+mn-ea"/>
              </a:rPr>
              <a:t>&amp;</a:t>
            </a:r>
            <a:r>
              <a:rPr lang="zh-CN" altLang="en-US" dirty="0">
                <a:ea typeface="等线" panose="02010600030101010101" charset="-122"/>
                <a:sym typeface="+mn-ea"/>
              </a:rPr>
              <a:t>商赛：已介绍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技术：</a:t>
            </a:r>
            <a:endParaRPr lang="zh-CN" alt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工作技术栈：大数据开发（数据管理调度</a:t>
            </a:r>
            <a:r>
              <a:rPr lang="en-US" altLang="zh-CN" dirty="0">
                <a:ea typeface="等线" panose="02010600030101010101" charset="-122"/>
                <a:sym typeface="+mn-ea"/>
              </a:rPr>
              <a:t>→</a:t>
            </a:r>
            <a:r>
              <a:rPr lang="zh-CN" altLang="en-US" dirty="0">
                <a:ea typeface="等线" panose="02010600030101010101" charset="-122"/>
                <a:sym typeface="+mn-ea"/>
              </a:rPr>
              <a:t>数据采集、传输、同步→数据存储→数据查询分析</a:t>
            </a:r>
            <a:r>
              <a:rPr lang="en-US" altLang="zh-CN" dirty="0">
                <a:ea typeface="等线" panose="02010600030101010101" charset="-122"/>
                <a:sym typeface="+mn-ea"/>
              </a:rPr>
              <a:t>→</a:t>
            </a:r>
            <a:r>
              <a:rPr lang="zh-CN" altLang="en-US" dirty="0">
                <a:ea typeface="等线" panose="02010600030101010101" charset="-122"/>
                <a:sym typeface="+mn-ea"/>
              </a:rPr>
              <a:t>具体应用）、数据挖掘分析（数据爬取→数据存储→数据</a:t>
            </a:r>
            <a:r>
              <a:rPr lang="en-US" altLang="zh-CN" dirty="0">
                <a:ea typeface="等线" panose="02010600030101010101" charset="-122"/>
                <a:sym typeface="+mn-ea"/>
              </a:rPr>
              <a:t>I/O</a:t>
            </a:r>
            <a:r>
              <a:rPr lang="zh-CN" altLang="en-US" dirty="0">
                <a:ea typeface="等线" panose="02010600030101010101" charset="-122"/>
                <a:sym typeface="+mn-ea"/>
              </a:rPr>
              <a:t>→数据处理→数据挖掘分析→数据可视化）、NLP</a:t>
            </a:r>
            <a:endParaRPr lang="zh-CN" altLang="en-US" dirty="0">
              <a:ea typeface="等线" panose="02010600030101010101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考证：</a:t>
            </a:r>
            <a:r>
              <a:rPr lang="en-US" altLang="zh-CN" dirty="0">
                <a:ea typeface="等线" panose="02010600030101010101" charset="-122"/>
                <a:sym typeface="+mn-ea"/>
              </a:rPr>
              <a:t>BDA</a:t>
            </a:r>
            <a:r>
              <a:rPr lang="zh-CN" altLang="en-US" dirty="0">
                <a:ea typeface="等线" panose="02010600030101010101" charset="-122"/>
                <a:sym typeface="+mn-ea"/>
              </a:rPr>
              <a:t>初级数据分析师证书考核科目（业务知识、初级数据分析方法、</a:t>
            </a:r>
            <a:r>
              <a:rPr lang="en-US" altLang="zh-CN" dirty="0">
                <a:ea typeface="等线" panose="02010600030101010101" charset="-122"/>
                <a:sym typeface="+mn-ea"/>
              </a:rPr>
              <a:t>Excel</a:t>
            </a:r>
            <a:r>
              <a:rPr lang="zh-CN" altLang="en-US" dirty="0">
                <a:ea typeface="等线" panose="02010600030101010101" charset="-122"/>
                <a:sym typeface="+mn-ea"/>
              </a:rPr>
              <a:t>数据处理与分析、</a:t>
            </a:r>
            <a:r>
              <a:rPr lang="en-US" altLang="zh-CN" dirty="0">
                <a:ea typeface="等线" panose="02010600030101010101" charset="-122"/>
                <a:sym typeface="+mn-ea"/>
              </a:rPr>
              <a:t>SQL</a:t>
            </a:r>
            <a:r>
              <a:rPr lang="zh-CN" altLang="en-US" dirty="0">
                <a:ea typeface="等线" panose="02010600030101010101" charset="-122"/>
                <a:sym typeface="+mn-ea"/>
              </a:rPr>
              <a:t>数据库应用与实践）认证通过；阿里云</a:t>
            </a:r>
            <a:r>
              <a:rPr lang="en-US" altLang="zh-CN" dirty="0">
                <a:ea typeface="等线" panose="02010600030101010101" charset="-122"/>
                <a:sym typeface="+mn-ea"/>
              </a:rPr>
              <a:t>Apsara Clouder</a:t>
            </a:r>
            <a:r>
              <a:rPr lang="zh-CN" altLang="en-US" dirty="0">
                <a:ea typeface="等线" panose="02010600030101010101" charset="-122"/>
                <a:sym typeface="+mn-ea"/>
              </a:rPr>
              <a:t>专项技能认证</a:t>
            </a:r>
            <a:r>
              <a:rPr lang="en-US" altLang="zh-CN" dirty="0">
                <a:ea typeface="等线" panose="02010600030101010101" charset="-122"/>
                <a:sym typeface="+mn-ea"/>
              </a:rPr>
              <a:t>-</a:t>
            </a:r>
            <a:r>
              <a:rPr lang="zh-CN" altLang="en-US" dirty="0">
                <a:ea typeface="等线" panose="02010600030101010101" charset="-122"/>
                <a:sym typeface="+mn-ea"/>
              </a:rPr>
              <a:t>云服务器</a:t>
            </a:r>
            <a:r>
              <a:rPr lang="en-US" altLang="zh-CN" dirty="0">
                <a:ea typeface="等线" panose="02010600030101010101" charset="-122"/>
                <a:sym typeface="+mn-ea"/>
              </a:rPr>
              <a:t>ECS</a:t>
            </a:r>
            <a:r>
              <a:rPr lang="zh-CN" altLang="en-US" dirty="0">
                <a:ea typeface="等线" panose="02010600030101010101" charset="-122"/>
                <a:sym typeface="+mn-ea"/>
              </a:rPr>
              <a:t>认证通过</a:t>
            </a:r>
            <a:endParaRPr lang="zh-CN" alt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编程语言：Java、Scala、Shell；Python、SQL；</a:t>
            </a:r>
            <a:r>
              <a:rPr lang="en-US" altLang="zh-CN" dirty="0">
                <a:latin typeface="Arial" panose="020B0604020202020204"/>
                <a:sym typeface="+mn-ea"/>
              </a:rPr>
              <a:t>C++</a:t>
            </a:r>
            <a:endParaRPr lang="zh-CN" alt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软件：SPSS、</a:t>
            </a:r>
            <a:r>
              <a:rPr lang="en-US" altLang="zh-CN" dirty="0">
                <a:latin typeface="Arial" panose="020B0604020202020204"/>
                <a:sym typeface="+mn-ea"/>
              </a:rPr>
              <a:t>SAS</a:t>
            </a:r>
            <a:r>
              <a:rPr lang="zh-CN" altLang="en-US" dirty="0">
                <a:ea typeface="等线" panose="02010600030101010101" charset="-122"/>
                <a:sym typeface="+mn-ea"/>
              </a:rPr>
              <a:t>；</a:t>
            </a:r>
            <a:r>
              <a:rPr lang="en-US" altLang="zh-CN" dirty="0">
                <a:latin typeface="Arial" panose="020B0604020202020204"/>
                <a:sym typeface="+mn-ea"/>
              </a:rPr>
              <a:t>Origin</a:t>
            </a:r>
            <a:r>
              <a:rPr lang="zh-CN" altLang="en-US" dirty="0">
                <a:ea typeface="等线" panose="02010600030101010101" charset="-122"/>
                <a:sym typeface="+mn-ea"/>
              </a:rPr>
              <a:t>、</a:t>
            </a:r>
            <a:r>
              <a:rPr lang="en-US" altLang="zh-CN" dirty="0">
                <a:latin typeface="Arial" panose="020B0604020202020204"/>
                <a:sym typeface="+mn-ea"/>
              </a:rPr>
              <a:t>Visio</a:t>
            </a:r>
            <a:r>
              <a:rPr lang="zh-CN" altLang="en-US" dirty="0">
                <a:ea typeface="等线" panose="02010600030101010101" charset="-122"/>
                <a:sym typeface="+mn-ea"/>
              </a:rPr>
              <a:t>；</a:t>
            </a:r>
            <a:r>
              <a:rPr lang="en-US" altLang="zh-CN" dirty="0">
                <a:latin typeface="Arial" panose="020B0604020202020204"/>
                <a:sym typeface="+mn-ea"/>
              </a:rPr>
              <a:t>Ps</a:t>
            </a:r>
            <a:r>
              <a:rPr lang="zh-CN" altLang="en-US" dirty="0">
                <a:ea typeface="等线" panose="02010600030101010101" charset="-122"/>
                <a:sym typeface="+mn-ea"/>
              </a:rPr>
              <a:t>、</a:t>
            </a:r>
            <a:r>
              <a:rPr lang="en-US" altLang="zh-CN" dirty="0">
                <a:latin typeface="Arial" panose="020B0604020202020204"/>
                <a:sym typeface="+mn-ea"/>
              </a:rPr>
              <a:t>Ai</a:t>
            </a:r>
            <a:r>
              <a:rPr lang="zh-CN" altLang="en-US" dirty="0">
                <a:ea typeface="等线" panose="02010600030101010101" charset="-122"/>
                <a:sym typeface="+mn-ea"/>
              </a:rPr>
              <a:t>、</a:t>
            </a:r>
            <a:r>
              <a:rPr lang="en-US" altLang="zh-CN" dirty="0">
                <a:latin typeface="Arial" panose="020B0604020202020204"/>
                <a:sym typeface="+mn-ea"/>
              </a:rPr>
              <a:t>Au</a:t>
            </a:r>
            <a:endParaRPr lang="zh-CN" altLang="en-US" dirty="0">
              <a:ea typeface="等线" panose="02010600030101010101" charset="-122"/>
              <a:sym typeface="+mn-ea"/>
            </a:endParaRPr>
          </a:p>
          <a:p>
            <a:pPr marL="0" lvl="1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商业思维</a:t>
            </a:r>
            <a:r>
              <a:rPr lang="en-US" altLang="zh-CN" dirty="0">
                <a:ea typeface="等线" panose="02010600030101010101" charset="-122"/>
                <a:sym typeface="+mn-ea"/>
              </a:rPr>
              <a:t>&amp;</a:t>
            </a:r>
            <a:r>
              <a:rPr lang="zh-CN" altLang="en-US" dirty="0">
                <a:ea typeface="等线" panose="02010600030101010101" charset="-122"/>
                <a:sym typeface="+mn-ea"/>
              </a:rPr>
              <a:t>业务逻辑：代表神行项目组参加校全国大学生电子商务“创新 创意 创业”挑战赛</a:t>
            </a:r>
            <a:r>
              <a:rPr lang="zh-CN" altLang="en-US" b="1" dirty="0">
                <a:ea typeface="等线" panose="02010600030101010101" charset="-122"/>
                <a:sym typeface="+mn-ea"/>
              </a:rPr>
              <a:t>项目答辩</a:t>
            </a:r>
            <a:r>
              <a:rPr lang="zh-CN" altLang="en-US" dirty="0">
                <a:ea typeface="等线" panose="02010600030101010101" charset="-122"/>
                <a:sym typeface="+mn-ea"/>
              </a:rPr>
              <a:t>，对项目的创新性、商业性有全面而深入的了解；科创商赛中负责</a:t>
            </a:r>
            <a:r>
              <a:rPr lang="zh-CN" altLang="en-US" dirty="0">
                <a:ea typeface="等线" panose="02010600030101010101" charset="-122"/>
                <a:sym typeface="+mn-ea"/>
              </a:rPr>
              <a:t>了从市场痛点、技术难点、行业政策到商业价值模式的市场调查、产品包装美工等工作</a:t>
            </a:r>
            <a:endParaRPr lang="zh-CN" altLang="en-US" dirty="0">
              <a:ea typeface="等线" panose="02010600030101010101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750104" y="539115"/>
            <a:ext cx="10515600" cy="365125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  <a:sym typeface="+mn-ea"/>
              </a:rPr>
              <a:t>工作介绍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48842" name="文本框 5"/>
          <p:cNvSpPr txBox="1"/>
          <p:nvPr/>
        </p:nvSpPr>
        <p:spPr>
          <a:xfrm>
            <a:off x="485775" y="1630680"/>
            <a:ext cx="9987280" cy="4657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社团经历：负责华为创新俱乐部</a:t>
            </a:r>
            <a:r>
              <a:rPr lang="en-US" altLang="zh-CN" dirty="0">
                <a:ea typeface="等线" panose="02010600030101010101" charset="-122"/>
                <a:sym typeface="+mn-ea"/>
              </a:rPr>
              <a:t>-</a:t>
            </a:r>
            <a:r>
              <a:rPr lang="zh-CN" altLang="en-US" dirty="0">
                <a:ea typeface="等线" panose="02010600030101010101" charset="-122"/>
                <a:sym typeface="+mn-ea"/>
              </a:rPr>
              <a:t>技术部</a:t>
            </a:r>
            <a:r>
              <a:rPr lang="en-US" altLang="zh-CN" dirty="0">
                <a:ea typeface="等线" panose="02010600030101010101" charset="-122"/>
                <a:sym typeface="+mn-ea"/>
              </a:rPr>
              <a:t>-</a:t>
            </a:r>
            <a:r>
              <a:rPr lang="zh-CN" altLang="en-US" dirty="0">
                <a:ea typeface="等线" panose="02010600030101010101" charset="-122"/>
                <a:sym typeface="+mn-ea"/>
              </a:rPr>
              <a:t>数模组招新换届的面试和笔试环节、</a:t>
            </a:r>
            <a:r>
              <a:rPr lang="en-US" altLang="zh-CN" dirty="0">
                <a:ea typeface="等线" panose="02010600030101010101" charset="-122"/>
                <a:sym typeface="+mn-ea"/>
              </a:rPr>
              <a:t>2023</a:t>
            </a:r>
            <a:r>
              <a:rPr lang="zh-CN" altLang="en-US" dirty="0">
                <a:ea typeface="等线" panose="02010600030101010101" charset="-122"/>
                <a:sym typeface="+mn-ea"/>
              </a:rPr>
              <a:t>实验室笔试题命题工作组内见面会的安排工作，开设美赛和高等数学期末培训指导讲座，为组内成员指点迷津、答疑解惑，组内多位成员今年荣获美赛全球特等提名奖</a:t>
            </a:r>
            <a:r>
              <a:rPr lang="en-US" altLang="zh-CN" dirty="0">
                <a:latin typeface="Arial" panose="020B0604020202020204"/>
                <a:sym typeface="+mn-ea"/>
              </a:rPr>
              <a:t>Finalist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班委经历：带领班级打扫卫生责任包干区，参加班级综合测评评议、家庭经济困难认定等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实践经历：积极带领班级和小组开展相关实践工作；暑期实践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等线" panose="02010600030101010101" charset="-122"/>
                <a:sym typeface="+mn-ea"/>
              </a:rPr>
              <a:t>志愿服务：2022年</a:t>
            </a:r>
            <a:r>
              <a:rPr lang="en-US" altLang="zh-CN" dirty="0">
                <a:latin typeface="Arial" panose="020B0604020202020204"/>
                <a:sym typeface="+mn-ea"/>
              </a:rPr>
              <a:t>1</a:t>
            </a:r>
            <a:r>
              <a:rPr lang="zh-CN" altLang="en-US" dirty="0">
                <a:ea typeface="等线" panose="02010600030101010101" charset="-122"/>
                <a:sym typeface="+mn-ea"/>
              </a:rPr>
              <a:t>月初、</a:t>
            </a:r>
            <a:r>
              <a:rPr lang="en-US" altLang="zh-CN" dirty="0">
                <a:latin typeface="Arial" panose="020B0604020202020204"/>
                <a:sym typeface="+mn-ea"/>
              </a:rPr>
              <a:t>7</a:t>
            </a:r>
            <a:r>
              <a:rPr lang="zh-CN" altLang="en-US" dirty="0">
                <a:ea typeface="等线" panose="02010600030101010101" charset="-122"/>
                <a:sym typeface="+mn-ea"/>
              </a:rPr>
              <a:t>月初，在属地疫情最危难之际主动请缨，分别参加学校书院与家乡小区的核酸检测志愿服务，发放抗原试剂、引导大规模人群核酸检测等</a:t>
            </a:r>
            <a:endParaRPr lang="zh-CN" altLang="en-US" dirty="0">
              <a:ea typeface="等线" panose="0201060003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其他：暑期实践、劳育实践等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4864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10486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45" name="文本框 9"/>
          <p:cNvSpPr txBox="1"/>
          <p:nvPr/>
        </p:nvSpPr>
        <p:spPr>
          <a:xfrm>
            <a:off x="4632383" y="1577311"/>
            <a:ext cx="3675380" cy="1263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zh-CN" sz="54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感谢聆听！</a:t>
            </a:r>
            <a:endParaRPr lang="zh-CN" sz="5400" spc="100" dirty="0">
              <a:solidFill>
                <a:schemeClr val="accent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48646" name="文本框 11"/>
          <p:cNvSpPr txBox="1"/>
          <p:nvPr/>
        </p:nvSpPr>
        <p:spPr>
          <a:xfrm>
            <a:off x="4429760" y="3377311"/>
            <a:ext cx="33324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 algn="just" hangingPunct="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请各位老师提问</a:t>
            </a:r>
            <a:endParaRPr lang="zh-CN" altLang="en-US" sz="2800" spc="100" dirty="0">
              <a:solidFill>
                <a:schemeClr val="accent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48647" name="任意多边形: 形状 16"/>
          <p:cNvSpPr/>
          <p:nvPr/>
        </p:nvSpPr>
        <p:spPr>
          <a:xfrm>
            <a:off x="1125901" y="1122388"/>
            <a:ext cx="1800000" cy="1800000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366040 h 1800000"/>
              <a:gd name="connsiteX3" fmla="*/ 1656604 w 1800000"/>
              <a:gd name="connsiteY3" fmla="*/ 366040 h 1800000"/>
              <a:gd name="connsiteX4" fmla="*/ 1656604 w 1800000"/>
              <a:gd name="connsiteY4" fmla="*/ 157793 h 1800000"/>
              <a:gd name="connsiteX5" fmla="*/ 172635 w 1800000"/>
              <a:gd name="connsiteY5" fmla="*/ 157793 h 1800000"/>
              <a:gd name="connsiteX6" fmla="*/ 172635 w 1800000"/>
              <a:gd name="connsiteY6" fmla="*/ 1641762 h 1800000"/>
              <a:gd name="connsiteX7" fmla="*/ 900000 w 1800000"/>
              <a:gd name="connsiteY7" fmla="*/ 1641762 h 1800000"/>
              <a:gd name="connsiteX8" fmla="*/ 900000 w 1800000"/>
              <a:gd name="connsiteY8" fmla="*/ 1800000 h 1800000"/>
              <a:gd name="connsiteX9" fmla="*/ 0 w 1800000"/>
              <a:gd name="connsiteY9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366040"/>
                </a:lnTo>
                <a:lnTo>
                  <a:pt x="1656604" y="366040"/>
                </a:lnTo>
                <a:lnTo>
                  <a:pt x="1656604" y="157793"/>
                </a:lnTo>
                <a:lnTo>
                  <a:pt x="172635" y="157793"/>
                </a:lnTo>
                <a:lnTo>
                  <a:pt x="172635" y="1641762"/>
                </a:lnTo>
                <a:lnTo>
                  <a:pt x="900000" y="1641762"/>
                </a:lnTo>
                <a:lnTo>
                  <a:pt x="900000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48648" name="任意多边形: 形状 18"/>
          <p:cNvSpPr/>
          <p:nvPr/>
        </p:nvSpPr>
        <p:spPr>
          <a:xfrm>
            <a:off x="30480" y="5598160"/>
            <a:ext cx="1220216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49" name="任意多边形: 形状 19"/>
          <p:cNvSpPr/>
          <p:nvPr/>
        </p:nvSpPr>
        <p:spPr>
          <a:xfrm flipH="1">
            <a:off x="-40640" y="5585460"/>
            <a:ext cx="1227328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50" name="矩形 20"/>
          <p:cNvSpPr/>
          <p:nvPr/>
        </p:nvSpPr>
        <p:spPr>
          <a:xfrm>
            <a:off x="4033520" y="6134875"/>
            <a:ext cx="4196080" cy="487680"/>
          </a:xfrm>
          <a:prstGeom prst="rect">
            <a:avLst/>
          </a:prstGeom>
        </p:spPr>
        <p:txBody>
          <a:bodyPr wrap="square">
            <a:spAutoFit/>
          </a:bodyPr>
          <a:p>
            <a:pPr algn="di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厚德 求真 励学 笃行</a:t>
            </a:r>
            <a:endParaRPr lang="en-US" altLang="zh-CN" spc="100" dirty="0">
              <a:solidFill>
                <a:schemeClr val="accent3">
                  <a:lumMod val="20000"/>
                  <a:lumOff val="8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5*433"/>
  <p:tag name="TABLE_ENDDRAG_RECT" val="440*92*385*433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1a4470cc-b90e-46f9-af02-bb9a5eb10032"/>
  <p:tag name="COMMONDATA" val="eyJoZGlkIjoiMzlmYjc3ZjY3YmUxMGJjMzVlNDc0NjEzMDhiMmQ2ZTkifQ=="/>
</p:tagLst>
</file>

<file path=ppt/theme/theme1.xml><?xml version="1.0" encoding="utf-8"?>
<a:theme xmlns:a="http://schemas.openxmlformats.org/drawingml/2006/main" name="Office 主题​​">
  <a:themeElements>
    <a:clrScheme name="西电_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2125"/>
      </a:accent1>
      <a:accent2>
        <a:srgbClr val="DC484C"/>
      </a:accent2>
      <a:accent3>
        <a:srgbClr val="EB9597"/>
      </a:accent3>
      <a:accent4>
        <a:srgbClr val="FFF2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 hangingPunct="0">
          <a:lnSpc>
            <a:spcPct val="130000"/>
          </a:lnSpc>
          <a:defRPr sz="1600" spc="100" dirty="0">
            <a:solidFill>
              <a:schemeClr val="accent4">
                <a:lumMod val="20000"/>
                <a:lumOff val="80000"/>
              </a:schemeClr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WPS 演示</Application>
  <PresentationFormat/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思源黑体 CN Normal</vt:lpstr>
      <vt:lpstr>黑体</vt:lpstr>
      <vt:lpstr>思源黑体 CN Medium</vt:lpstr>
      <vt:lpstr>思源宋体 Heavy</vt:lpstr>
      <vt:lpstr>思源黑体 CN Heavy</vt:lpstr>
      <vt:lpstr>等线</vt:lpstr>
      <vt:lpstr>优设标题黑</vt:lpstr>
      <vt:lpstr>Times New Roman</vt:lpstr>
      <vt:lpstr>Wingdings</vt:lpstr>
      <vt:lpstr>Arial</vt:lpstr>
      <vt:lpstr>微软雅黑</vt:lpstr>
      <vt:lpstr>Arial Unicode MS</vt:lpstr>
      <vt:lpstr>等线 Light</vt:lpstr>
      <vt:lpstr>Calibri</vt:lpstr>
      <vt:lpstr>Office 主题​​</vt:lpstr>
      <vt:lpstr>2_OfficePLUS</vt:lpstr>
      <vt:lpstr>PowerPoint 演示文稿</vt:lpstr>
      <vt:lpstr>PowerPoint 演示文稿</vt:lpstr>
      <vt:lpstr>个人介绍</vt:lpstr>
      <vt:lpstr>思想面貌</vt:lpstr>
      <vt:lpstr>学习展示——专业理论素质</vt:lpstr>
      <vt:lpstr>学习展示——创新创业精神与实际能力</vt:lpstr>
      <vt:lpstr>工作介绍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dy</dc:creator>
  <cp:lastModifiedBy>蓝色雪狐</cp:lastModifiedBy>
  <cp:revision>24</cp:revision>
  <dcterms:created xsi:type="dcterms:W3CDTF">2023-09-25T04:20:00Z</dcterms:created>
  <dcterms:modified xsi:type="dcterms:W3CDTF">2023-11-02T10:17:41Z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368B17D7E3B345BAA282A9EA57E9786B_12</vt:lpwstr>
  </property>
  <property fmtid="{D5CDD505-2E9C-101B-9397-08002B2CF9AE}" pid="3" name="KSOProductBuildVer">
    <vt:lpwstr>2052-12.1.0.15712</vt:lpwstr>
  </property>
</Properties>
</file>