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9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76" r:id="rId11"/>
    <p:sldId id="264" r:id="rId12"/>
    <p:sldId id="280" r:id="rId13"/>
    <p:sldId id="281" r:id="rId14"/>
    <p:sldId id="282" r:id="rId15"/>
    <p:sldId id="283" r:id="rId16"/>
    <p:sldId id="284" r:id="rId17"/>
    <p:sldId id="265" r:id="rId18"/>
    <p:sldId id="266" r:id="rId19"/>
    <p:sldId id="277" r:id="rId20"/>
    <p:sldId id="268" r:id="rId21"/>
    <p:sldId id="269" r:id="rId22"/>
    <p:sldId id="270" r:id="rId23"/>
    <p:sldId id="271" r:id="rId24"/>
    <p:sldId id="272" r:id="rId25"/>
    <p:sldId id="273" r:id="rId26"/>
    <p:sldId id="278" r:id="rId27"/>
    <p:sldId id="279" r:id="rId28"/>
    <p:sldId id="274" r:id="rId29"/>
    <p:sldId id="275" r:id="rId30"/>
  </p:sldIdLst>
  <p:sldSz cx="12192000" cy="6858000" type="screen16x9"/>
  <p:notesSz cx="6858000" cy="9144000"/>
  <p:custDataLst>
    <p:tags r:id="rId3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B0252A"/>
    <a:srgbClr val="EAD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23" autoAdjust="0"/>
    <p:restoredTop sz="89399" autoAdjust="0"/>
  </p:normalViewPr>
  <p:slideViewPr>
    <p:cSldViewPr showGuides="1">
      <p:cViewPr varScale="1">
        <p:scale>
          <a:sx n="102" d="100"/>
          <a:sy n="102" d="100"/>
        </p:scale>
        <p:origin x="150" y="96"/>
      </p:cViewPr>
      <p:guideLst>
        <p:guide orient="horz" pos="2154"/>
        <p:guide pos="37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8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2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F5600-E3F9-4205-A210-28B707DB86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3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4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F492E-9F00-44D6-A17B-A543F83EE2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3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948D0-EE38-4688-AD3D-E2810565413A}" type="datetimeFigureOut">
              <a:rPr lang="zh-CN" altLang="en-US"/>
            </a:fld>
            <a:endParaRPr lang="zh-CN" altLang="en-US"/>
          </a:p>
        </p:txBody>
      </p:sp>
      <p:sp>
        <p:nvSpPr>
          <p:cNvPr id="104873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pPr lvl="0"/>
            <a:endParaRPr lang="zh-CN" altLang="en-US" noProof="0"/>
          </a:p>
        </p:txBody>
      </p:sp>
      <p:sp>
        <p:nvSpPr>
          <p:cNvPr id="104873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4873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F356B-FBB9-4AAD-8D95-EC4E194047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/>
      <p:sp>
        <p:nvSpPr>
          <p:cNvPr id="1048592" name="幻灯片图像占位符 1"/>
          <p:cNvSpPr/>
          <p:nvPr>
            <p:ph type="sldImg" idx="2"/>
          </p:nvPr>
        </p:nvSpPr>
        <p:spPr/>
      </p:sp>
      <p:sp>
        <p:nvSpPr>
          <p:cNvPr id="104859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4" descr="a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2468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9" name="Title 1"/>
          <p:cNvSpPr>
            <a:spLocks noGrp="1"/>
          </p:cNvSpPr>
          <p:nvPr>
            <p:ph type="ctrTitle"/>
          </p:nvPr>
        </p:nvSpPr>
        <p:spPr>
          <a:xfrm>
            <a:off x="695400" y="1122363"/>
            <a:ext cx="11017224" cy="2387600"/>
          </a:xfrm>
        </p:spPr>
        <p:txBody>
          <a:bodyPr anchor="b"/>
          <a:lstStyle>
            <a:lvl1pPr algn="ctr">
              <a:defRPr sz="4800" baseline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4868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400" y="3602038"/>
            <a:ext cx="11017224" cy="1655762"/>
          </a:xfrm>
        </p:spPr>
        <p:txBody>
          <a:bodyPr/>
          <a:lstStyle>
            <a:lvl1pPr marL="0" indent="0" algn="ctr">
              <a:buNone/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11B3ED-78BC-4815-94C8-6FE37B3F11D8}" type="datetime1">
              <a:rPr lang="zh-CN" altLang="en-US" smtClean="0"/>
            </a:fld>
            <a:endParaRPr lang="en-US" altLang="zh-CN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 dirty="0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F5B592-A2F9-4B66-8E80-46D60F0B4A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02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12ED9A-CBFA-4175-A5DA-B0959A30A07A}" type="datetime1">
              <a:rPr lang="zh-CN" altLang="en-US" smtClean="0"/>
            </a:fld>
            <a:endParaRPr lang="en-US" altLang="zh-CN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18F56D-4C88-460E-9A28-058326CB54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91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007D478-BD42-4A42-9548-AEDC9EEFFF2D}" type="datetime1">
              <a:rPr lang="zh-CN" altLang="en-US" smtClean="0"/>
            </a:fld>
            <a:endParaRPr lang="en-US" altLang="zh-CN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0F757A5-AAAF-442C-B235-85B091D8D4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 descr="a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4" descr="a2"/>
          <p:cNvPicPr>
            <a:picLocks noChangeAspect="1" noChangeArrowheads="1"/>
          </p:cNvPicPr>
          <p:nvPr userDrawn="1"/>
        </p:nvPicPr>
        <p:blipFill>
          <a:blip r:embed="rId2"/>
          <a:srcRect l="31100" b="87799"/>
          <a:stretch>
            <a:fillRect/>
          </a:stretch>
        </p:blipFill>
        <p:spPr bwMode="auto">
          <a:xfrm>
            <a:off x="5891213" y="0"/>
            <a:ext cx="6300787" cy="836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矩形 2"/>
          <p:cNvSpPr>
            <a:spLocks noChangeArrowheads="1"/>
          </p:cNvSpPr>
          <p:nvPr userDrawn="1"/>
        </p:nvSpPr>
        <p:spPr bwMode="auto">
          <a:xfrm>
            <a:off x="4959496" y="28616"/>
            <a:ext cx="6624736" cy="6248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大数据与视觉智能研究所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4858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41579"/>
            <a:ext cx="10515600" cy="393538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48583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764704"/>
            <a:ext cx="11521280" cy="1325563"/>
          </a:xfrm>
        </p:spPr>
        <p:txBody>
          <a:bodyPr/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104858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585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586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 descr="a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Picture 4" descr="a2"/>
          <p:cNvPicPr>
            <a:picLocks noChangeAspect="1" noChangeArrowheads="1"/>
          </p:cNvPicPr>
          <p:nvPr userDrawn="1"/>
        </p:nvPicPr>
        <p:blipFill>
          <a:blip r:embed="rId2"/>
          <a:srcRect l="31100" b="87799"/>
          <a:stretch>
            <a:fillRect/>
          </a:stretch>
        </p:blipFill>
        <p:spPr bwMode="auto">
          <a:xfrm>
            <a:off x="5891213" y="0"/>
            <a:ext cx="6300787" cy="836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6" name="矩形 2"/>
          <p:cNvSpPr>
            <a:spLocks noChangeArrowheads="1"/>
          </p:cNvSpPr>
          <p:nvPr userDrawn="1"/>
        </p:nvSpPr>
        <p:spPr bwMode="auto">
          <a:xfrm>
            <a:off x="4959496" y="28616"/>
            <a:ext cx="662473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大数据与视觉智能研究所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B0252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4870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E3F6E31-88D1-4543-AF82-DFD04741C38F}" type="datetime1">
              <a:rPr lang="zh-CN" altLang="en-US" smtClean="0"/>
            </a:fld>
            <a:endParaRPr lang="en-US" altLang="zh-CN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ED5F28-A60B-4450-A4E2-830E1610B89D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正文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4" descr="a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Picture 4" descr="a2"/>
          <p:cNvPicPr>
            <a:picLocks noChangeAspect="1" noChangeArrowheads="1"/>
          </p:cNvPicPr>
          <p:nvPr userDrawn="1"/>
        </p:nvPicPr>
        <p:blipFill>
          <a:blip r:embed="rId2"/>
          <a:srcRect l="31100" b="87799"/>
          <a:stretch>
            <a:fillRect/>
          </a:stretch>
        </p:blipFill>
        <p:spPr bwMode="auto">
          <a:xfrm>
            <a:off x="5891213" y="0"/>
            <a:ext cx="6300787" cy="836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335360" y="764704"/>
            <a:ext cx="11521280" cy="1325563"/>
          </a:xfrm>
        </p:spPr>
        <p:txBody>
          <a:bodyPr/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4A430D-48DB-4F74-B259-E18436B0ED6A}" type="datetime1">
              <a:rPr lang="zh-CN" altLang="en-US" smtClean="0"/>
            </a:fld>
            <a:endParaRPr lang="en-US" altLang="zh-CN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7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C89131-28D5-403A-B2D6-D0CB6A775602}" type="slidenum">
              <a:rPr lang="en-US" altLang="zh-CN"/>
            </a:fld>
            <a:endParaRPr lang="en-US" altLang="zh-CN" dirty="0"/>
          </a:p>
        </p:txBody>
      </p:sp>
      <p:sp>
        <p:nvSpPr>
          <p:cNvPr id="1048716" name="矩形 2"/>
          <p:cNvSpPr>
            <a:spLocks noChangeArrowheads="1"/>
          </p:cNvSpPr>
          <p:nvPr userDrawn="1"/>
        </p:nvSpPr>
        <p:spPr bwMode="auto">
          <a:xfrm>
            <a:off x="4959496" y="28616"/>
            <a:ext cx="662473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大数据与视觉智能研究所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4" descr="a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0" name="Picture 4" descr="a2"/>
          <p:cNvPicPr>
            <a:picLocks noChangeAspect="1" noChangeArrowheads="1"/>
          </p:cNvPicPr>
          <p:nvPr userDrawn="1"/>
        </p:nvPicPr>
        <p:blipFill>
          <a:blip r:embed="rId2"/>
          <a:srcRect l="31100" b="87799"/>
          <a:stretch>
            <a:fillRect/>
          </a:stretch>
        </p:blipFill>
        <p:spPr bwMode="auto">
          <a:xfrm>
            <a:off x="5891213" y="0"/>
            <a:ext cx="6300787" cy="836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17" name="矩形 2"/>
          <p:cNvSpPr>
            <a:spLocks noChangeArrowheads="1"/>
          </p:cNvSpPr>
          <p:nvPr userDrawn="1"/>
        </p:nvSpPr>
        <p:spPr bwMode="auto">
          <a:xfrm>
            <a:off x="4959496" y="28616"/>
            <a:ext cx="662473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大数据与视觉智能研究所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487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E8313A-0A0E-4C73-A82D-B37C6EED1C7A}" type="datetime1">
              <a:rPr lang="zh-CN" altLang="en-US" smtClean="0"/>
            </a:fld>
            <a:endParaRPr lang="en-US" altLang="zh-CN"/>
          </a:p>
        </p:txBody>
      </p:sp>
      <p:sp>
        <p:nvSpPr>
          <p:cNvPr id="10487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7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D77AEF6-ED31-4718-8C43-8353862C5E5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8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09E90CA-9CC4-499F-95AA-7624F6F16EF7}" type="datetime1">
              <a:rPr lang="zh-CN" altLang="en-US" smtClean="0"/>
            </a:fld>
            <a:endParaRPr lang="en-US" altLang="zh-CN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7F9CF50-B5AF-4EA7-A1BC-6E7FD7EC37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72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2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72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954906E-F355-4A60-8D11-83706000B5F6}" type="datetime1">
              <a:rPr lang="zh-CN" altLang="en-US" smtClean="0"/>
            </a:fld>
            <a:endParaRPr lang="en-US" altLang="zh-CN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357079-BFF7-4233-8613-8699849AA5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3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3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1FAA43-D242-487A-8E9D-E2D2D61F5A1C}" type="datetime1">
              <a:rPr lang="zh-CN" altLang="en-US" smtClean="0"/>
            </a:fld>
            <a:endParaRPr lang="en-US" altLang="zh-CN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9A9F642-74C9-4C64-88AD-776C4B58FE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9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04869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5CF71C-B382-4CF0-8A5D-3A05840A28FC}" type="datetime1">
              <a:rPr lang="zh-CN" altLang="en-US" smtClean="0"/>
            </a:fld>
            <a:endParaRPr lang="en-US" altLang="zh-CN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95B2DE-C7C5-4F19-B086-092A0DAA9F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BE35A-7FBD-47EE-9303-54BC04F7CF1C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3B76-5F92-4323-ABE8-5378F4DF80B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ebp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13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hyperlink" Target="https://zhuanlan.zhihu.com/p/650231190" TargetMode="Externa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p>
            <a:fld id="{BB21F927-FF52-4777-BF72-79A609B37271}" type="datetime1">
              <a:rPr lang="zh-CN" altLang="en-US" smtClean="0"/>
            </a:fld>
            <a:endParaRPr lang="en-US" altLang="zh-CN"/>
          </a:p>
        </p:txBody>
      </p:sp>
      <p:sp>
        <p:nvSpPr>
          <p:cNvPr id="1048588" name="标题 3"/>
          <p:cNvSpPr>
            <a:spLocks noGrp="1"/>
          </p:cNvSpPr>
          <p:nvPr>
            <p:ph type="title"/>
          </p:nvPr>
        </p:nvSpPr>
        <p:spPr>
          <a:xfrm>
            <a:off x="335360" y="2766224"/>
            <a:ext cx="11521280" cy="1325563"/>
          </a:xfrm>
        </p:spPr>
        <p:txBody>
          <a:bodyPr/>
          <a:p>
            <a:pPr algn="ctr"/>
            <a:r>
              <a:rPr lang="en-US" altLang="zh-CN" dirty="0"/>
              <a:t>12.18--</a:t>
            </a:r>
            <a:r>
              <a:rPr lang="zh-CN" altLang="en-US" dirty="0"/>
              <a:t>论文分享</a:t>
            </a:r>
            <a:br>
              <a:rPr lang="zh-CN" altLang="en-US" dirty="0"/>
            </a:b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论文：GLM-130B: An Open Bilingual Pre-trained Model</a:t>
            </a:r>
            <a:b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GLM-130B: 一个开放式双语预训练模型</a:t>
            </a:r>
            <a:b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汇报人：江昱峰</a:t>
            </a:r>
            <a:r>
              <a:rPr lang="en-US" altLang="zh-CN">
                <a:sym typeface="+mn-ea"/>
              </a:rPr>
              <a:t> </a:t>
            </a:r>
            <a:br>
              <a:rPr lang="en-US" altLang="zh-CN" dirty="0"/>
            </a:b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104858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p>
            <a:fld id="{B60AB713-CACA-4919-BA8F-B8220BC7547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04859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ctr"/>
            <a:r>
              <a:rPr lang="zh-CN" altLang="en-US" b="1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</p:spTree>
  </p:cSld>
  <p:clrMapOvr>
    <a:masterClrMapping/>
  </p:clrMapOvr>
  <p:transition advTm="2235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/>
      <p:sp>
        <p:nvSpPr>
          <p:cNvPr id="1048625" name="内容占位符 1"/>
          <p:cNvSpPr>
            <a:spLocks noGrp="1"/>
          </p:cNvSpPr>
          <p:nvPr>
            <p:ph idx="1"/>
          </p:nvPr>
        </p:nvSpPr>
        <p:spPr>
          <a:xfrm>
            <a:off x="838200" y="1739294"/>
            <a:ext cx="10515600" cy="3935383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Transformer</a:t>
            </a:r>
            <a:r>
              <a:rPr lang="zh-CN" altLang="en-US">
                <a:sym typeface="+mn-ea"/>
              </a:rPr>
              <a:t>具体介绍：</a:t>
            </a:r>
            <a:endParaRPr lang="zh-CN" altLang="en-US">
              <a:sym typeface="+mn-ea"/>
            </a:endParaRPr>
          </a:p>
          <a:p>
            <a:r>
              <a:rPr lang="zh-CN" altLang="en-US" sz="2800">
                <a:sym typeface="+mn-ea"/>
              </a:rPr>
              <a:t>首先介绍 Transformer 的整体结构，下图是 Transformer 用于中英文翻译的整体结构：</a:t>
            </a:r>
            <a:endParaRPr lang="zh-CN" altLang="en-US" sz="2800">
              <a:sym typeface="+mn-ea"/>
            </a:endParaRPr>
          </a:p>
        </p:txBody>
      </p:sp>
      <p:sp>
        <p:nvSpPr>
          <p:cNvPr id="104862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二、本文方法</a:t>
            </a:r>
            <a:endParaRPr lang="zh-CN" altLang="en-US"/>
          </a:p>
        </p:txBody>
      </p:sp>
      <p:sp>
        <p:nvSpPr>
          <p:cNvPr id="10486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51630" y="3213100"/>
            <a:ext cx="4000500" cy="3241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7672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/>
      <p:sp>
        <p:nvSpPr>
          <p:cNvPr id="1048625" name="内容占位符 1"/>
          <p:cNvSpPr>
            <a:spLocks noGrp="1"/>
          </p:cNvSpPr>
          <p:nvPr>
            <p:ph idx="1"/>
          </p:nvPr>
        </p:nvSpPr>
        <p:spPr>
          <a:xfrm>
            <a:off x="838200" y="1452274"/>
            <a:ext cx="10515600" cy="3935383"/>
          </a:xfrm>
        </p:spPr>
        <p:txBody>
          <a:bodyPr/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 sz="2800">
                <a:sym typeface="+mn-ea"/>
              </a:rPr>
              <a:t>可以看到 Transformer 由 Encoder 和 Decoder 两个部分组成，Encoder 和 Decoder 都包含 6 个 block。Transformer 的工作流程大体如下：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第一步：获取输入句子的每一个单词的表示向量 X，X由单词的 Embedding（Embedding就是从原始数据提取出来的Feature） 和单词位置的 Embedding 相加得到。</a:t>
            </a:r>
            <a:endParaRPr lang="zh-CN" altLang="en-US" sz="2800">
              <a:sym typeface="+mn-ea"/>
            </a:endParaRPr>
          </a:p>
        </p:txBody>
      </p:sp>
      <p:sp>
        <p:nvSpPr>
          <p:cNvPr id="104862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二、本文方法</a:t>
            </a:r>
            <a:endParaRPr lang="zh-CN" altLang="en-US"/>
          </a:p>
        </p:txBody>
      </p:sp>
      <p:sp>
        <p:nvSpPr>
          <p:cNvPr id="10486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30370" y="4445635"/>
            <a:ext cx="3923030" cy="1903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7672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/>
      <p:sp>
        <p:nvSpPr>
          <p:cNvPr id="1048625" name="内容占位符 1"/>
          <p:cNvSpPr>
            <a:spLocks noGrp="1"/>
          </p:cNvSpPr>
          <p:nvPr>
            <p:ph idx="1"/>
          </p:nvPr>
        </p:nvSpPr>
        <p:spPr>
          <a:xfrm>
            <a:off x="838200" y="1548765"/>
            <a:ext cx="6727190" cy="4836795"/>
          </a:xfrm>
        </p:spPr>
        <p:txBody>
          <a:bodyPr/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 sz="2800">
                <a:sym typeface="+mn-ea"/>
              </a:rPr>
              <a:t>第二步：将得到的单词表示向量矩阵 (如上图所示，每一行是一个单词的表示 x) 传入 Encoder 中，经过 6 个 Encoder block 后可以得到句子所有单词的编码信息矩阵 C，如下图。单词向量矩阵用</a:t>
            </a:r>
            <a:r>
              <a:rPr lang="en-US" altLang="zh-CN" sz="2800" i="1">
                <a:sym typeface="+mn-ea"/>
              </a:rPr>
              <a:t>X</a:t>
            </a:r>
            <a:r>
              <a:rPr lang="en-US" altLang="zh-CN" sz="2800" i="1" baseline="-25000">
                <a:sym typeface="+mn-ea"/>
              </a:rPr>
              <a:t>n*d</a:t>
            </a:r>
            <a:r>
              <a:rPr lang="zh-CN" altLang="en-US" sz="2800">
                <a:sym typeface="+mn-ea"/>
              </a:rPr>
              <a:t>表示， n 是句子中单词个数，d 是表示向量的维度 (论文中 d=512)。每一个 Encoder block 输出的矩阵维度与输入完全一致。</a:t>
            </a:r>
            <a:endParaRPr lang="zh-CN" altLang="en-US" sz="2800">
              <a:sym typeface="+mn-ea"/>
            </a:endParaRPr>
          </a:p>
        </p:txBody>
      </p:sp>
      <p:sp>
        <p:nvSpPr>
          <p:cNvPr id="104862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二、本文方法</a:t>
            </a:r>
            <a:endParaRPr lang="zh-CN" altLang="en-US"/>
          </a:p>
        </p:txBody>
      </p:sp>
      <p:sp>
        <p:nvSpPr>
          <p:cNvPr id="10486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47025" y="1497330"/>
            <a:ext cx="4032250" cy="4631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7672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/>
      <p:sp>
        <p:nvSpPr>
          <p:cNvPr id="1048625" name="内容占位符 1"/>
          <p:cNvSpPr>
            <a:spLocks noGrp="1"/>
          </p:cNvSpPr>
          <p:nvPr>
            <p:ph idx="1"/>
          </p:nvPr>
        </p:nvSpPr>
        <p:spPr>
          <a:xfrm>
            <a:off x="838200" y="1739294"/>
            <a:ext cx="10515600" cy="3935383"/>
          </a:xfrm>
        </p:spPr>
        <p:txBody>
          <a:bodyPr/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 sz="2800">
                <a:sym typeface="+mn-ea"/>
              </a:rPr>
              <a:t>第三步：将 Encoder 输出的编码信息矩阵 C传递到 Decoder 中，Decoder 依次会根据当前翻译过的单词 1~ i 翻译下一个单词 i+1，如下图所示。在使用的过程中，翻译到单词 i+1 的时候需要通过 Mask (掩盖) 操作遮盖住 i+1 之后的单词。</a:t>
            </a:r>
            <a:endParaRPr lang="zh-CN" altLang="en-US" sz="2800">
              <a:sym typeface="+mn-ea"/>
            </a:endParaRPr>
          </a:p>
        </p:txBody>
      </p:sp>
      <p:sp>
        <p:nvSpPr>
          <p:cNvPr id="104862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二、本文方法</a:t>
            </a:r>
            <a:endParaRPr lang="zh-CN" altLang="en-US"/>
          </a:p>
        </p:txBody>
      </p:sp>
      <p:sp>
        <p:nvSpPr>
          <p:cNvPr id="10486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81400" y="3860800"/>
            <a:ext cx="4979670" cy="2349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7672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/>
      <p:sp>
        <p:nvSpPr>
          <p:cNvPr id="1048625" name="内容占位符 1"/>
          <p:cNvSpPr>
            <a:spLocks noGrp="1"/>
          </p:cNvSpPr>
          <p:nvPr>
            <p:ph idx="1"/>
          </p:nvPr>
        </p:nvSpPr>
        <p:spPr>
          <a:xfrm>
            <a:off x="838200" y="1197610"/>
            <a:ext cx="7842250" cy="4401820"/>
          </a:xfrm>
        </p:spPr>
        <p:txBody>
          <a:bodyPr/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zh-CN" altLang="en-US" sz="2800">
                <a:sym typeface="+mn-ea"/>
              </a:rPr>
              <a:t>右图是论文中 Transformer 的内部结构图，左侧为 Encoder block，右侧为 Decoder block。红色圈中的部分为 Multi-Head Attention，是由多个 Self-Attention组成的，可以看到 Encoder block 包含一个 Multi-Head Attention，而 Decoder block 包含两个 Multi-Head Attention (其中有一个用到 Masked)。Multi-Head Attention 上方还包括一个 Add &amp; Norm 层，Add 表示残差连接 (Residual Connection) 用于防止网络退化，Norm 表示 Layer Normalization，用于对每一层的激活值进行归一化。</a:t>
            </a:r>
            <a:endParaRPr lang="zh-CN" altLang="en-US" sz="2800">
              <a:sym typeface="+mn-ea"/>
            </a:endParaRPr>
          </a:p>
        </p:txBody>
      </p:sp>
      <p:sp>
        <p:nvSpPr>
          <p:cNvPr id="104862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二、本文方法</a:t>
            </a:r>
            <a:endParaRPr lang="zh-CN" altLang="en-US"/>
          </a:p>
        </p:txBody>
      </p:sp>
      <p:sp>
        <p:nvSpPr>
          <p:cNvPr id="10486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pic>
        <p:nvPicPr>
          <p:cNvPr id="104" name="图片 10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51545" y="1027430"/>
            <a:ext cx="3581400" cy="5356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76723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/>
      <p:sp>
        <p:nvSpPr>
          <p:cNvPr id="1048630" name="内容占位符 1"/>
          <p:cNvSpPr>
            <a:spLocks noGrp="1"/>
          </p:cNvSpPr>
          <p:nvPr>
            <p:ph idx="1"/>
          </p:nvPr>
        </p:nvSpPr>
        <p:spPr>
          <a:xfrm>
            <a:off x="838200" y="1667539"/>
            <a:ext cx="10515600" cy="3935383"/>
          </a:xfrm>
        </p:spPr>
        <p:txBody>
          <a:bodyPr/>
          <a:p>
            <a:r>
              <a:rPr lang="en-US" altLang="zh-CN">
                <a:sym typeface="+mn-ea"/>
              </a:rPr>
              <a:t>GLM-130B</a:t>
            </a:r>
            <a:r>
              <a:rPr lang="zh-CN" altLang="en-US">
                <a:sym typeface="+mn-ea"/>
              </a:rPr>
              <a:t>训练前的设置：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自监督空白填充（</a:t>
            </a:r>
            <a:r>
              <a:rPr lang="en-US" altLang="zh-CN" sz="2400">
                <a:sym typeface="+mn-ea"/>
              </a:rPr>
              <a:t>95% tokens</a:t>
            </a:r>
            <a:r>
              <a:rPr lang="zh-CN" altLang="en-US" sz="2400">
                <a:sym typeface="+mn-ea"/>
              </a:rPr>
              <a:t>）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多任务指令预训练（</a:t>
            </a:r>
            <a:r>
              <a:rPr lang="en-US" altLang="zh-CN" sz="2400">
                <a:sym typeface="+mn-ea"/>
              </a:rPr>
              <a:t>MIP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5% tokens</a:t>
            </a:r>
            <a:r>
              <a:rPr lang="zh-CN" altLang="en-US" sz="2400">
                <a:sym typeface="+mn-ea"/>
              </a:rPr>
              <a:t>）：在预训练中加入语言理解、生成和信息提取等多种教学提示数据集，从而改善零点任务转移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平台感知并行策略和模型配置：</a:t>
            </a:r>
            <a:endParaRPr lang="zh-CN" altLang="en-US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/>
              <a:t>三维并行策略：将数据并行、张量模型、管道模型三种并行策略相结合，从而进一步处理巨大的GPU内存需求以及节点间应用张量并行所导致的GPU整体利用率的降低（因为训练GLM-130B时使用的是40G而不是80G的A100）；利用DeepSpeed的PipeDream-Flush</a:t>
            </a:r>
            <a:r>
              <a:rPr lang="en-US" altLang="zh-CN"/>
              <a:t>实现来训练，从而使将模型划分为每个并行组的流水线带来的气泡数量减少了20%</a:t>
            </a:r>
            <a:endParaRPr lang="en-US" altLang="zh-CN"/>
          </a:p>
          <a:p>
            <a:pPr lvl="1"/>
            <a:r>
              <a:rPr lang="en-US" altLang="zh-CN"/>
              <a:t>GLM-130B</a:t>
            </a:r>
            <a:r>
              <a:rPr lang="zh-CN" altLang="en-US"/>
              <a:t>配置：根据平台及其相应的并行策略来配置模型，从而最大限度地利用</a:t>
            </a:r>
            <a:r>
              <a:rPr lang="en-US" altLang="zh-CN"/>
              <a:t>GPU</a:t>
            </a:r>
            <a:r>
              <a:rPr lang="zh-CN" altLang="en-US"/>
              <a:t>；通过去掉一层来平衡流水线分区，从而避免两端额外的字嵌入导致中间阶段内存利用率不足</a:t>
            </a:r>
            <a:endParaRPr lang="zh-CN" altLang="en-US"/>
          </a:p>
        </p:txBody>
      </p:sp>
      <p:sp>
        <p:nvSpPr>
          <p:cNvPr id="1048631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二、本文方法</a:t>
            </a:r>
            <a:endParaRPr lang="zh-CN" altLang="en-US"/>
          </a:p>
        </p:txBody>
      </p:sp>
      <p:sp>
        <p:nvSpPr>
          <p:cNvPr id="10486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81919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/>
      <p:sp>
        <p:nvSpPr>
          <p:cNvPr id="1048635" name="内容占位符 1"/>
          <p:cNvSpPr>
            <a:spLocks noGrp="1"/>
          </p:cNvSpPr>
          <p:nvPr>
            <p:ph idx="1"/>
          </p:nvPr>
        </p:nvSpPr>
        <p:spPr>
          <a:xfrm>
            <a:off x="838200" y="1882804"/>
            <a:ext cx="10515600" cy="3935383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RTX 2080 Ti</a:t>
            </a:r>
            <a:r>
              <a:rPr lang="zh-CN" altLang="en-US"/>
              <a:t>上进行推断：</a:t>
            </a:r>
            <a:endParaRPr lang="zh-CN" altLang="en-US"/>
          </a:p>
          <a:p>
            <a:pPr lvl="1"/>
            <a:r>
              <a:rPr lang="zh-CN" altLang="en-US"/>
              <a:t>针对</a:t>
            </a:r>
            <a:r>
              <a:rPr lang="en-US" altLang="zh-CN"/>
              <a:t>RTX 3090s/2080s</a:t>
            </a:r>
            <a:r>
              <a:rPr lang="zh-CN" altLang="en-US"/>
              <a:t>的</a:t>
            </a:r>
            <a:r>
              <a:rPr lang="en-US" altLang="zh-CN"/>
              <a:t>INT4</a:t>
            </a:r>
            <a:r>
              <a:rPr lang="zh-CN" altLang="en-US"/>
              <a:t>量化：在保持FP16激活精度的同时，开创性地将量化等级从</a:t>
            </a:r>
            <a:r>
              <a:rPr lang="en-US" altLang="zh-CN"/>
              <a:t>INT8</a:t>
            </a:r>
            <a:r>
              <a:rPr lang="zh-CN" altLang="en-US"/>
              <a:t>上升到</a:t>
            </a:r>
            <a:r>
              <a:rPr lang="en-US" altLang="zh-CN"/>
              <a:t>INT4</a:t>
            </a:r>
            <a:r>
              <a:rPr lang="zh-CN" altLang="en-US"/>
              <a:t>。量化后的模型在运行时动态转换为FP16精度，引入了较小的计算开销，大大降低了存储模型权重的GPU内存使用量</a:t>
            </a:r>
            <a:endParaRPr lang="zh-CN" altLang="en-US"/>
          </a:p>
          <a:p>
            <a:pPr lvl="1"/>
            <a:r>
              <a:rPr lang="zh-CN" altLang="en-US"/>
              <a:t>研究</a:t>
            </a:r>
            <a:r>
              <a:rPr lang="en-US" altLang="zh-CN"/>
              <a:t>GLM</a:t>
            </a:r>
            <a:r>
              <a:rPr lang="zh-CN" altLang="en-US"/>
              <a:t>的</a:t>
            </a:r>
            <a:r>
              <a:rPr lang="en-US" altLang="zh-CN"/>
              <a:t>INT4</a:t>
            </a:r>
            <a:r>
              <a:rPr lang="zh-CN" altLang="en-US"/>
              <a:t>权重量化缩放规律：对量化质量有直接影响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104863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二、本文方法</a:t>
            </a:r>
            <a:endParaRPr lang="zh-CN" altLang="en-US"/>
          </a:p>
        </p:txBody>
      </p:sp>
      <p:sp>
        <p:nvSpPr>
          <p:cNvPr id="10486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16347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/>
      <p:sp>
        <p:nvSpPr>
          <p:cNvPr id="1048635" name="内容占位符 1"/>
          <p:cNvSpPr>
            <a:spLocks noGrp="1"/>
          </p:cNvSpPr>
          <p:nvPr>
            <p:ph idx="1"/>
          </p:nvPr>
        </p:nvSpPr>
        <p:spPr>
          <a:xfrm>
            <a:off x="838200" y="1876425"/>
            <a:ext cx="7447280" cy="3941445"/>
          </a:xfrm>
        </p:spPr>
        <p:txBody>
          <a:bodyPr/>
          <a:p>
            <a:r>
              <a:rPr lang="zh-CN" altLang="en-US"/>
              <a:t>提高</a:t>
            </a:r>
            <a:r>
              <a:rPr lang="en-US" altLang="zh-CN"/>
              <a:t>GLM-130B</a:t>
            </a:r>
            <a:r>
              <a:rPr lang="zh-CN" altLang="en-US"/>
              <a:t>的训练稳定性：</a:t>
            </a:r>
            <a:endParaRPr lang="zh-CN" altLang="en-US"/>
          </a:p>
          <a:p>
            <a:pPr lvl="1" algn="l">
              <a:buClrTx/>
              <a:buSzTx/>
            </a:pPr>
            <a:r>
              <a:rPr lang="en-US" altLang="zh-CN" sz="2400"/>
              <a:t>混合精度：对前向和后向采用FP16，对优化器状态和大规模权重采用FP32</a:t>
            </a:r>
            <a:r>
              <a:rPr lang="en-US" altLang="zh-CN" sz="2400"/>
              <a:t>，从而减少了CPU内存使用量、提高了训练效率</a:t>
            </a:r>
            <a:endParaRPr lang="en-US" altLang="zh-CN" sz="2400"/>
          </a:p>
          <a:p>
            <a:pPr lvl="1" algn="l">
              <a:buClrTx/>
              <a:buSzTx/>
            </a:pPr>
            <a:r>
              <a:rPr lang="en-US" altLang="zh-CN"/>
              <a:t>嵌入层梯度收缩（EGS</a:t>
            </a:r>
            <a:r>
              <a:rPr lang="en-US" altLang="zh-CN"/>
              <a:t>）：实验表明，梯度范数可以作为训练崩溃的信息指标，具体指训练崩溃通常滞后于梯度范数中的"尖峰"几个训练步，因此通过EGS克服损失尖峰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</p:txBody>
      </p:sp>
      <p:sp>
        <p:nvSpPr>
          <p:cNvPr id="104863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二、本文方法</a:t>
            </a:r>
            <a:endParaRPr lang="zh-CN" altLang="en-US"/>
          </a:p>
        </p:txBody>
      </p:sp>
      <p:sp>
        <p:nvSpPr>
          <p:cNvPr id="10486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59165" y="981075"/>
            <a:ext cx="3291840" cy="5684520"/>
          </a:xfrm>
          <a:prstGeom prst="rect">
            <a:avLst/>
          </a:prstGeom>
        </p:spPr>
      </p:pic>
    </p:spTree>
  </p:cSld>
  <p:clrMapOvr>
    <a:masterClrMapping/>
  </p:clrMapOvr>
  <p:transition advTm="163475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/>
      <p:sp>
        <p:nvSpPr>
          <p:cNvPr id="1048640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GLM</a:t>
            </a:r>
            <a:r>
              <a:rPr lang="zh-CN" altLang="en-US">
                <a:sym typeface="+mn-ea"/>
              </a:rPr>
              <a:t>架构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训练前设置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平台感知并行策略和模型配置</a:t>
            </a:r>
            <a:endParaRPr lang="zh-CN" altLang="en-US">
              <a:sym typeface="+mn-ea"/>
            </a:endParaRPr>
          </a:p>
          <a:p>
            <a:r>
              <a:rPr lang="en-US" altLang="zh-CN"/>
              <a:t>RTX 2080</a:t>
            </a:r>
            <a:r>
              <a:rPr lang="zh-CN" altLang="en-US"/>
              <a:t>：</a:t>
            </a:r>
            <a:r>
              <a:rPr lang="en-US" altLang="zh-CN"/>
              <a:t>INT4</a:t>
            </a:r>
            <a:r>
              <a:rPr lang="zh-CN" altLang="en-US"/>
              <a:t>量化</a:t>
            </a:r>
            <a:endParaRPr lang="zh-CN" altLang="en-US"/>
          </a:p>
          <a:p>
            <a:r>
              <a:rPr lang="zh-CN" altLang="en-US"/>
              <a:t>提高训练稳定性：混合精度</a:t>
            </a:r>
            <a:r>
              <a:rPr lang="en-US" altLang="zh-CN"/>
              <a:t>&amp;EGS</a:t>
            </a:r>
            <a:endParaRPr lang="en-US" altLang="zh-CN"/>
          </a:p>
        </p:txBody>
      </p:sp>
      <p:sp>
        <p:nvSpPr>
          <p:cNvPr id="1048641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三、方法简介</a:t>
            </a:r>
            <a:endParaRPr lang="zh-CN" altLang="en-US"/>
          </a:p>
        </p:txBody>
      </p:sp>
      <p:sp>
        <p:nvSpPr>
          <p:cNvPr id="10486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4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2916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/>
      <p:sp>
        <p:nvSpPr>
          <p:cNvPr id="1048645" name="内容占位符 1"/>
          <p:cNvSpPr>
            <a:spLocks noGrp="1"/>
          </p:cNvSpPr>
          <p:nvPr>
            <p:ph idx="1"/>
          </p:nvPr>
        </p:nvSpPr>
        <p:spPr>
          <a:xfrm>
            <a:off x="838200" y="1667539"/>
            <a:ext cx="10515600" cy="3935383"/>
          </a:xfrm>
        </p:spPr>
        <p:txBody>
          <a:bodyPr/>
          <a:p>
            <a:r>
              <a:rPr lang="zh-CN" altLang="en-US"/>
              <a:t>多任务指令预培训（</a:t>
            </a:r>
            <a:r>
              <a:rPr lang="en-US" altLang="zh-CN"/>
              <a:t>MIP</a:t>
            </a:r>
            <a:r>
              <a:rPr lang="zh-CN" altLang="en-US"/>
              <a:t>）：自然语言理解与生成、信息提取</a:t>
            </a:r>
            <a:endParaRPr lang="zh-CN" altLang="en-US"/>
          </a:p>
          <a:p>
            <a:r>
              <a:rPr lang="zh-CN" altLang="en-US"/>
              <a:t>深度结构</a:t>
            </a:r>
            <a:r>
              <a:rPr lang="en-US" altLang="zh-CN"/>
              <a:t>MIP</a:t>
            </a:r>
            <a:r>
              <a:rPr lang="zh-CN" altLang="en-US"/>
              <a:t>中的数据和提示：</a:t>
            </a:r>
            <a:endParaRPr lang="zh-CN" altLang="en-US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对话状态跟踪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事件提取：事件论据参数提取、论据参数识别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联合实体和关系提取：（条件）关系抽取、知识槽填充、关系分类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命名实体识别（NER）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关系分类：知识槽填充、是或否问题</a:t>
            </a:r>
            <a:endParaRPr lang="en-US" altLang="zh-CN"/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语义角色标签：语义角色标签&amp;填充、谓语识别</a:t>
            </a:r>
            <a:endParaRPr lang="en-US" altLang="zh-CN"/>
          </a:p>
          <a:p>
            <a:r>
              <a:rPr lang="en-US" altLang="zh-CN"/>
              <a:t>GPT-3</a:t>
            </a:r>
            <a:r>
              <a:rPr lang="zh-CN" altLang="en-US"/>
              <a:t>、</a:t>
            </a:r>
            <a:r>
              <a:rPr lang="en-US" altLang="zh-CN"/>
              <a:t>BLOOM-176B</a:t>
            </a:r>
            <a:r>
              <a:rPr lang="zh-CN" altLang="en-US"/>
              <a:t>和</a:t>
            </a:r>
            <a:r>
              <a:rPr lang="en-US" altLang="zh-CN"/>
              <a:t>OPT-175B</a:t>
            </a:r>
            <a:r>
              <a:rPr lang="zh-CN" altLang="en-US"/>
              <a:t>的成果来源</a:t>
            </a:r>
            <a:endParaRPr lang="zh-CN" altLang="en-US"/>
          </a:p>
          <a:p>
            <a:r>
              <a:rPr lang="zh-CN" altLang="en-US"/>
              <a:t>堆测试集评估</a:t>
            </a:r>
            <a:endParaRPr lang="zh-CN" altLang="en-US"/>
          </a:p>
          <a:p>
            <a:r>
              <a:rPr lang="en-US" altLang="zh-CN">
                <a:sym typeface="+mn-ea"/>
              </a:rPr>
              <a:t>BIG-bench-lite</a:t>
            </a:r>
            <a:r>
              <a:rPr lang="zh-CN" altLang="en-US">
                <a:sym typeface="+mn-ea"/>
              </a:rPr>
              <a:t>评估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104864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四、数据集</a:t>
            </a:r>
            <a:endParaRPr lang="zh-CN" altLang="en-US"/>
          </a:p>
        </p:txBody>
      </p:sp>
      <p:sp>
        <p:nvSpPr>
          <p:cNvPr id="104864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53400" y="3880485"/>
            <a:ext cx="2476500" cy="2840990"/>
          </a:xfrm>
          <a:prstGeom prst="rect">
            <a:avLst/>
          </a:prstGeom>
        </p:spPr>
      </p:pic>
    </p:spTree>
  </p:cSld>
  <p:clrMapOvr>
    <a:masterClrMapping/>
  </p:clrMapOvr>
  <p:transition advTm="6393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/>
      <p:sp>
        <p:nvSpPr>
          <p:cNvPr id="1048594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NLP</a:t>
            </a:r>
            <a:r>
              <a:rPr lang="zh-CN" altLang="en-US">
                <a:sym typeface="+mn-ea"/>
              </a:rPr>
              <a:t>（自然语言处理）领域中</a:t>
            </a:r>
            <a:r>
              <a:rPr lang="en-US" altLang="zh-CN">
                <a:sym typeface="+mn-ea"/>
              </a:rPr>
              <a:t>使用中英双语预训练的</a:t>
            </a:r>
            <a:r>
              <a:rPr lang="en-US" altLang="zh-CN">
                <a:sym typeface="+mn-ea"/>
              </a:rPr>
              <a:t>LLM</a:t>
            </a:r>
            <a:r>
              <a:rPr lang="zh-CN" altLang="en-US">
                <a:sym typeface="+mn-ea"/>
              </a:rPr>
              <a:t>（大语言模型）基座</a:t>
            </a:r>
            <a:r>
              <a:rPr lang="en-US" altLang="zh-CN">
                <a:sym typeface="+mn-ea"/>
              </a:rPr>
              <a:t>，具有130B</a:t>
            </a:r>
            <a:r>
              <a:rPr lang="en-US" altLang="zh-CN">
                <a:sym typeface="+mn-ea"/>
              </a:rPr>
              <a:t>（1300亿）</a:t>
            </a:r>
            <a:r>
              <a:rPr lang="en-US" altLang="zh-CN">
                <a:sym typeface="+mn-ea"/>
              </a:rPr>
              <a:t>参数</a:t>
            </a:r>
            <a:endParaRPr lang="zh-CN" altLang="en-US"/>
          </a:p>
          <a:p>
            <a:r>
              <a:rPr lang="zh-CN" altLang="en-US">
                <a:sym typeface="+mn-ea"/>
              </a:rPr>
              <a:t>论文《GLM-130B: AN OPEN BILINGUAL PRE-TRAINED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MODEL》于去年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月在</a:t>
            </a:r>
            <a:r>
              <a:rPr lang="en-US" altLang="zh-CN">
                <a:sym typeface="+mn-ea"/>
              </a:rPr>
              <a:t>arXiv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CoRR</a:t>
            </a:r>
            <a:r>
              <a:rPr lang="zh-CN" altLang="en-US">
                <a:sym typeface="+mn-ea"/>
              </a:rPr>
              <a:t>分支上公开，后于今年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月被深度学习顶会</a:t>
            </a:r>
            <a:r>
              <a:rPr lang="en-US" altLang="zh-CN">
                <a:sym typeface="+mn-ea"/>
              </a:rPr>
              <a:t>ICLR</a:t>
            </a:r>
            <a:r>
              <a:rPr lang="zh-CN" altLang="en-US">
                <a:sym typeface="+mn-ea"/>
              </a:rPr>
              <a:t>录用后发表</a:t>
            </a:r>
            <a:endParaRPr lang="zh-CN" altLang="en-US"/>
          </a:p>
        </p:txBody>
      </p:sp>
      <p:sp>
        <p:nvSpPr>
          <p:cNvPr id="1048595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0-1 </a:t>
            </a:r>
            <a:r>
              <a:rPr lang="zh-CN" altLang="en-US"/>
              <a:t>总体介绍</a:t>
            </a:r>
            <a:endParaRPr lang="zh-CN" altLang="en-US"/>
          </a:p>
        </p:txBody>
      </p:sp>
      <p:sp>
        <p:nvSpPr>
          <p:cNvPr id="104859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59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5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12205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/>
      <p:sp>
        <p:nvSpPr>
          <p:cNvPr id="1048650" name="内容占位符 1"/>
          <p:cNvSpPr>
            <a:spLocks noGrp="1"/>
          </p:cNvSpPr>
          <p:nvPr>
            <p:ph idx="1"/>
          </p:nvPr>
        </p:nvSpPr>
        <p:spPr>
          <a:xfrm>
            <a:off x="838200" y="1739294"/>
            <a:ext cx="10515600" cy="3935383"/>
          </a:xfrm>
        </p:spPr>
        <p:txBody>
          <a:bodyPr/>
          <a:p>
            <a:r>
              <a:rPr lang="en-US" altLang="zh-CN"/>
              <a:t>MMLU</a:t>
            </a:r>
            <a:r>
              <a:rPr lang="zh-CN" altLang="en-US"/>
              <a:t>（大规模多任务语言理解）评估</a:t>
            </a:r>
            <a:endParaRPr lang="zh-CN" altLang="en-US"/>
          </a:p>
          <a:p>
            <a:r>
              <a:rPr lang="zh-CN" altLang="en-US"/>
              <a:t>中文理解能力评估</a:t>
            </a:r>
            <a:endParaRPr lang="zh-CN" altLang="en-US"/>
          </a:p>
          <a:p>
            <a:r>
              <a:rPr lang="zh-CN" altLang="en-US"/>
              <a:t>自然语言生成</a:t>
            </a:r>
            <a:endParaRPr lang="zh-CN" altLang="en-US"/>
          </a:p>
          <a:p>
            <a:r>
              <a:rPr lang="en-US" altLang="zh-CN"/>
              <a:t>Winograd</a:t>
            </a:r>
            <a:r>
              <a:rPr lang="zh-CN" altLang="en-US"/>
              <a:t>式任务</a:t>
            </a:r>
            <a:endParaRPr lang="zh-CN" altLang="en-US"/>
          </a:p>
          <a:p>
            <a:r>
              <a:rPr lang="zh-CN" altLang="en-US"/>
              <a:t>闭卷</a:t>
            </a:r>
            <a:r>
              <a:rPr lang="en-US" altLang="zh-CN"/>
              <a:t>QA</a:t>
            </a:r>
            <a:endParaRPr lang="en-US" altLang="zh-CN"/>
          </a:p>
          <a:p>
            <a:r>
              <a:rPr lang="zh-CN" altLang="en-US">
                <a:sym typeface="+mn-ea"/>
              </a:rPr>
              <a:t>固定标签数据集：自然语言推理案例研究</a:t>
            </a:r>
            <a:endParaRPr lang="zh-CN" altLang="en-US"/>
          </a:p>
          <a:p>
            <a:r>
              <a:rPr lang="zh-CN" altLang="en-US"/>
              <a:t>常识推理</a:t>
            </a:r>
            <a:endParaRPr lang="zh-CN" altLang="en-US"/>
          </a:p>
          <a:p>
            <a:r>
              <a:rPr lang="en-US" altLang="zh-CN"/>
              <a:t>SuperGLUE</a:t>
            </a:r>
            <a:endParaRPr lang="en-US" altLang="zh-CN"/>
          </a:p>
          <a:p>
            <a:r>
              <a:rPr lang="zh-CN" altLang="en-US"/>
              <a:t>思维链提示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48651" name="标题 2"/>
          <p:cNvSpPr>
            <a:spLocks noGrp="1"/>
          </p:cNvSpPr>
          <p:nvPr>
            <p:ph type="title"/>
          </p:nvPr>
        </p:nvSpPr>
        <p:spPr>
          <a:xfrm>
            <a:off x="335360" y="764704"/>
            <a:ext cx="11521280" cy="1325563"/>
          </a:xfrm>
        </p:spPr>
        <p:txBody>
          <a:bodyPr/>
          <a:p>
            <a:r>
              <a:rPr lang="zh-CN" altLang="en-US"/>
              <a:t>四、数据集</a:t>
            </a:r>
            <a:endParaRPr lang="en-US" altLang="zh-CN"/>
          </a:p>
        </p:txBody>
      </p:sp>
      <p:sp>
        <p:nvSpPr>
          <p:cNvPr id="10486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11675" y="2348230"/>
            <a:ext cx="5039360" cy="18326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83430" y="4797425"/>
            <a:ext cx="4642485" cy="1503045"/>
          </a:xfrm>
          <a:prstGeom prst="rect">
            <a:avLst/>
          </a:prstGeom>
        </p:spPr>
      </p:pic>
    </p:spTree>
  </p:cSld>
  <p:clrMapOvr>
    <a:masterClrMapping/>
  </p:clrMapOvr>
  <p:transition advTm="23438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/>
      <p:sp>
        <p:nvSpPr>
          <p:cNvPr id="1048655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综合效果：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性能良好：英文效果优于GPT-3、中文优于260B参数的ERNIE TITAN 3.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快速：在同样的单</a:t>
            </a:r>
            <a:r>
              <a:rPr lang="en-US" altLang="zh-CN">
                <a:sym typeface="+mn-ea"/>
              </a:rPr>
              <a:t>A100</a:t>
            </a:r>
            <a:r>
              <a:rPr lang="zh-CN" altLang="en-US">
                <a:sym typeface="+mn-ea"/>
              </a:rPr>
              <a:t>服务器上解码推断速度比</a:t>
            </a:r>
            <a:r>
              <a:rPr lang="en-US" altLang="zh-CN">
                <a:sym typeface="+mn-ea"/>
              </a:rPr>
              <a:t>Huggingface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BLOOM-176B</a:t>
            </a:r>
            <a:r>
              <a:rPr lang="zh-CN" altLang="en-US">
                <a:sym typeface="+mn-ea"/>
              </a:rPr>
              <a:t>快</a:t>
            </a:r>
            <a:r>
              <a:rPr lang="en-US" altLang="zh-CN">
                <a:sym typeface="+mn-ea"/>
              </a:rPr>
              <a:t>7-8</a:t>
            </a:r>
            <a:r>
              <a:rPr lang="zh-CN" altLang="en-US">
                <a:sym typeface="+mn-ea"/>
              </a:rPr>
              <a:t>倍；的</a:t>
            </a:r>
            <a:r>
              <a:rPr lang="en-US" altLang="zh-CN">
                <a:sym typeface="+mn-ea"/>
              </a:rPr>
              <a:t>PyTorch</a:t>
            </a:r>
            <a:r>
              <a:rPr lang="zh-CN" altLang="en-US">
                <a:sym typeface="+mn-ea"/>
              </a:rPr>
              <a:t>最高推理速度可达同规模</a:t>
            </a:r>
            <a:r>
              <a:rPr lang="en-US" altLang="zh-CN">
                <a:sym typeface="+mn-ea"/>
              </a:rPr>
              <a:t>LLM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2.5</a:t>
            </a:r>
            <a:r>
              <a:rPr lang="zh-CN" altLang="en-US">
                <a:sym typeface="+mn-ea"/>
              </a:rPr>
              <a:t>倍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跨平台：支持在NVIDIA、Hygon DCU、Ascend 910和Sunway处理器上进行训练与推理</a:t>
            </a:r>
            <a:endParaRPr lang="zh-CN" altLang="en-US">
              <a:sym typeface="+mn-ea"/>
            </a:endParaRPr>
          </a:p>
          <a:p>
            <a:pPr marL="0" lvl="1"/>
            <a:endParaRPr lang="zh-CN" altLang="en-US" sz="2800">
              <a:sym typeface="+mn-ea"/>
            </a:endParaRPr>
          </a:p>
          <a:p>
            <a:pPr marL="0" lvl="1"/>
            <a:endParaRPr lang="zh-CN" altLang="en-US" sz="2800">
              <a:sym typeface="+mn-ea"/>
            </a:endParaRPr>
          </a:p>
          <a:p>
            <a:pPr marL="0" lvl="1"/>
            <a:r>
              <a:rPr lang="zh-CN" altLang="en-US" sz="2800">
                <a:sym typeface="+mn-ea"/>
              </a:rPr>
              <a:t>成本：</a:t>
            </a:r>
            <a:r>
              <a:rPr lang="en-US" altLang="zh-CN" sz="2800">
                <a:sym typeface="+mn-ea"/>
              </a:rPr>
              <a:t>100B</a:t>
            </a:r>
            <a:r>
              <a:rPr lang="zh-CN" altLang="en-US" sz="2800">
                <a:sym typeface="+mn-ea"/>
              </a:rPr>
              <a:t>规模</a:t>
            </a:r>
            <a:r>
              <a:rPr lang="en-US" altLang="zh-CN" sz="2800">
                <a:sym typeface="+mn-ea"/>
              </a:rPr>
              <a:t>LLM</a:t>
            </a:r>
            <a:r>
              <a:rPr lang="zh-CN" altLang="en-US" sz="2800">
                <a:sym typeface="+mn-ea"/>
              </a:rPr>
              <a:t>中所需的</a:t>
            </a:r>
            <a:r>
              <a:rPr lang="en-US" altLang="zh-CN" sz="2800">
                <a:sym typeface="+mn-ea"/>
              </a:rPr>
              <a:t>GPU</a:t>
            </a:r>
            <a:r>
              <a:rPr lang="zh-CN" altLang="en-US" sz="2800">
                <a:sym typeface="+mn-ea"/>
              </a:rPr>
              <a:t>最经济实惠，需</a:t>
            </a:r>
            <a:r>
              <a:rPr lang="en-US" altLang="zh-CN" sz="2800">
                <a:sym typeface="+mn-ea"/>
              </a:rPr>
              <a:t>1*</a:t>
            </a:r>
            <a:r>
              <a:rPr lang="en-US" altLang="zh-CN" sz="2800">
                <a:sym typeface="+mn-ea"/>
              </a:rPr>
              <a:t>A100/4*RTX 3090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24G</a:t>
            </a:r>
            <a:r>
              <a:rPr lang="zh-CN" altLang="en-US" sz="2800">
                <a:sym typeface="+mn-ea"/>
              </a:rPr>
              <a:t>）</a:t>
            </a:r>
            <a:r>
              <a:rPr lang="en-US" altLang="zh-CN" sz="2800">
                <a:sym typeface="+mn-ea"/>
              </a:rPr>
              <a:t>/8*RTX 2080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11G</a:t>
            </a:r>
            <a:r>
              <a:rPr lang="zh-CN" altLang="en-US" sz="2800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4865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五、实验结果</a:t>
            </a:r>
            <a:endParaRPr lang="zh-CN" altLang="en-US"/>
          </a:p>
        </p:txBody>
      </p:sp>
      <p:sp>
        <p:nvSpPr>
          <p:cNvPr id="10486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5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87620" y="4149090"/>
            <a:ext cx="4515485" cy="1250950"/>
          </a:xfrm>
          <a:prstGeom prst="rect">
            <a:avLst/>
          </a:prstGeom>
        </p:spPr>
      </p:pic>
    </p:spTree>
  </p:cSld>
  <p:clrMapOvr>
    <a:masterClrMapping/>
  </p:clrMapOvr>
  <p:transition advTm="11049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/>
      <p:sp>
        <p:nvSpPr>
          <p:cNvPr id="1048660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语言建模：</a:t>
            </a:r>
            <a:endParaRPr lang="zh-CN" altLang="en-US" sz="2800"/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LAMBADA数据集（测试最后一个词语言建模能力）：双向关注零点准确率达到了80.2，创造了LAMBADA的新纪录</a:t>
            </a:r>
            <a:endParaRPr lang="en-US" altLang="zh-CN" sz="2400"/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Pile测试集（一系列语言建模基准）：平均而言，在18个共享测试集中的加权BPB表现相比GPT3、Jurassic-1更好</a:t>
            </a:r>
            <a:endParaRPr lang="zh-CN" altLang="en-US" sz="28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48661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五、实验结果</a:t>
            </a:r>
            <a:endParaRPr lang="zh-CN" altLang="en-US"/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60305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/>
      <p:sp>
        <p:nvSpPr>
          <p:cNvPr id="1048665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大规模多任务语言理解（</a:t>
            </a:r>
            <a:r>
              <a:rPr lang="en-US" altLang="zh-CN">
                <a:sym typeface="+mn-ea"/>
              </a:rPr>
              <a:t>MMLU</a:t>
            </a:r>
            <a:r>
              <a:rPr lang="zh-CN" altLang="en-US">
                <a:sym typeface="+mn-ea"/>
              </a:rPr>
              <a:t>，一个多样化的基准，包括</a:t>
            </a:r>
            <a:r>
              <a:rPr lang="en-US" altLang="zh-CN">
                <a:sym typeface="+mn-ea"/>
              </a:rPr>
              <a:t>57</a:t>
            </a:r>
            <a:r>
              <a:rPr lang="zh-CN" altLang="en-US">
                <a:sym typeface="+mn-ea"/>
              </a:rPr>
              <a:t>道多选题，设计从高中到专家级的人类知识，是</a:t>
            </a:r>
            <a:r>
              <a:rPr lang="en-US" altLang="zh-CN">
                <a:sym typeface="+mn-ea"/>
              </a:rPr>
              <a:t>LLMs</a:t>
            </a:r>
            <a:r>
              <a:rPr lang="zh-CN" altLang="en-US">
                <a:sym typeface="+mn-ea"/>
              </a:rPr>
              <a:t>少量学习的理想测试平台）：性能在查看约</a:t>
            </a:r>
            <a:r>
              <a:rPr lang="en-US" altLang="zh-CN">
                <a:sym typeface="+mn-ea"/>
              </a:rPr>
              <a:t>300B</a:t>
            </a:r>
            <a:r>
              <a:rPr lang="zh-CN" altLang="en-US">
                <a:sym typeface="+mn-ea"/>
              </a:rPr>
              <a:t>标记后接近</a:t>
            </a:r>
            <a:r>
              <a:rPr lang="en-US" altLang="zh-CN">
                <a:sym typeface="+mn-ea"/>
              </a:rPr>
              <a:t>GPT-3</a:t>
            </a:r>
            <a:r>
              <a:rPr lang="zh-CN" altLang="en-US">
                <a:sym typeface="+mn-ea"/>
              </a:rPr>
              <a:t>；准确率随着训练的进行继续上升，当训练结束时（总共查看了约</a:t>
            </a:r>
            <a:r>
              <a:rPr lang="en-US" altLang="zh-CN">
                <a:sym typeface="+mn-ea"/>
              </a:rPr>
              <a:t>400B</a:t>
            </a:r>
            <a:r>
              <a:rPr lang="zh-CN" altLang="en-US">
                <a:sym typeface="+mn-ea"/>
              </a:rPr>
              <a:t>标记）准确率达到</a:t>
            </a:r>
            <a:r>
              <a:rPr lang="en-US" altLang="zh-CN">
                <a:sym typeface="+mn-ea"/>
              </a:rPr>
              <a:t>44.8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4866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五、实验结果</a:t>
            </a:r>
            <a:endParaRPr lang="zh-CN" altLang="en-US"/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07935" y="3818255"/>
            <a:ext cx="3050540" cy="2898140"/>
          </a:xfrm>
          <a:prstGeom prst="rect">
            <a:avLst/>
          </a:prstGeom>
        </p:spPr>
      </p:pic>
    </p:spTree>
  </p:cSld>
  <p:clrMapOvr>
    <a:masterClrMapping/>
  </p:clrMapOvr>
  <p:transition advTm="5175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/>
      <p:sp>
        <p:nvSpPr>
          <p:cNvPr id="1048665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超越游戏模仿基准（</a:t>
            </a:r>
            <a:r>
              <a:rPr lang="en-US" altLang="zh-CN"/>
              <a:t>BIG-BENCH</a:t>
            </a:r>
            <a:r>
              <a:rPr lang="zh-CN" altLang="en-US"/>
              <a:t>，关于模型推理、知识和常识能力的挑战性任务基准）：性能优于</a:t>
            </a:r>
            <a:r>
              <a:rPr lang="en-US" altLang="zh-CN"/>
              <a:t>GPT-3 175B</a:t>
            </a:r>
            <a:r>
              <a:rPr lang="zh-CN" altLang="en-US"/>
              <a:t>，甚至在零点测试环境中也优于</a:t>
            </a:r>
            <a:r>
              <a:rPr lang="en-US" altLang="zh-CN"/>
              <a:t>PaLM 540B</a:t>
            </a:r>
            <a:r>
              <a:rPr lang="zh-CN" altLang="en-US"/>
              <a:t>（大</a:t>
            </a:r>
            <a:r>
              <a:rPr lang="en-US" altLang="zh-CN"/>
              <a:t>4</a:t>
            </a:r>
            <a:r>
              <a:rPr lang="zh-CN" altLang="en-US"/>
              <a:t>倍），被证明可以改善任务中的</a:t>
            </a:r>
            <a:r>
              <a:rPr lang="en-US" altLang="zh-CN"/>
              <a:t>few-shot</a:t>
            </a:r>
            <a:r>
              <a:rPr lang="zh-CN" altLang="en-US"/>
              <a:t>结果，且性能随着</a:t>
            </a:r>
            <a:r>
              <a:rPr lang="en-US" altLang="zh-CN"/>
              <a:t>shot</a:t>
            </a:r>
            <a:r>
              <a:rPr lang="zh-CN" altLang="en-US"/>
              <a:t>数量的增加也在不断提高，并保持这优于</a:t>
            </a:r>
            <a:r>
              <a:rPr lang="en-US" altLang="zh-CN"/>
              <a:t>GPT-3</a:t>
            </a:r>
            <a:r>
              <a:rPr lang="zh-CN" altLang="en-US"/>
              <a:t>的性能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4866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五、实验结果</a:t>
            </a:r>
            <a:endParaRPr lang="zh-CN" altLang="en-US"/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43475" y="3861435"/>
            <a:ext cx="5714365" cy="2959735"/>
          </a:xfrm>
          <a:prstGeom prst="rect">
            <a:avLst/>
          </a:prstGeom>
        </p:spPr>
      </p:pic>
    </p:spTree>
  </p:cSld>
  <p:clrMapOvr>
    <a:masterClrMapping/>
  </p:clrMapOvr>
  <p:transition advTm="5175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/>
      <p:sp>
        <p:nvSpPr>
          <p:cNvPr id="1048665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汉语理解能力评估（</a:t>
            </a:r>
            <a:r>
              <a:rPr lang="en-US" altLang="zh-CN"/>
              <a:t>CLUE</a:t>
            </a:r>
            <a:r>
              <a:rPr lang="zh-CN" altLang="en-US"/>
              <a:t>，中文</a:t>
            </a:r>
            <a:r>
              <a:rPr lang="en-US" altLang="zh-CN"/>
              <a:t>NLP</a:t>
            </a:r>
            <a:r>
              <a:rPr lang="zh-CN" altLang="en-US"/>
              <a:t>基准）：在</a:t>
            </a:r>
            <a:r>
              <a:rPr lang="en-US" altLang="zh-CN"/>
              <a:t>12</a:t>
            </a:r>
            <a:r>
              <a:rPr lang="zh-CN" altLang="en-US"/>
              <a:t>项任务中表现始终优于现有最大的中文单语语言模型</a:t>
            </a:r>
            <a:r>
              <a:rPr lang="en-US" altLang="zh-CN"/>
              <a:t>260B ERNIE</a:t>
            </a:r>
            <a:r>
              <a:rPr lang="zh-CN" altLang="en-US"/>
              <a:t>，在两个抽象</a:t>
            </a:r>
            <a:r>
              <a:rPr lang="en-US" altLang="zh-CN"/>
              <a:t>MRC</a:t>
            </a:r>
            <a:r>
              <a:rPr lang="zh-CN" altLang="en-US"/>
              <a:t>数据集</a:t>
            </a:r>
            <a:r>
              <a:rPr lang="en-US" altLang="zh-CN"/>
              <a:t>DRCD</a:t>
            </a:r>
            <a:r>
              <a:rPr lang="zh-CN" altLang="en-US"/>
              <a:t>和</a:t>
            </a:r>
            <a:r>
              <a:rPr lang="en-US" altLang="zh-CN"/>
              <a:t>CMRC2018</a:t>
            </a:r>
            <a:r>
              <a:rPr lang="zh-CN" altLang="en-US"/>
              <a:t>上表现要好</a:t>
            </a:r>
            <a:r>
              <a:rPr lang="en-US" altLang="zh-CN"/>
              <a:t>260%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04866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五、实验结果</a:t>
            </a:r>
            <a:endParaRPr lang="zh-CN" altLang="en-US"/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5370" y="3573145"/>
            <a:ext cx="10165080" cy="1859280"/>
          </a:xfrm>
          <a:prstGeom prst="rect">
            <a:avLst/>
          </a:prstGeom>
        </p:spPr>
      </p:pic>
    </p:spTree>
  </p:cSld>
  <p:clrMapOvr>
    <a:masterClrMapping/>
  </p:clrMapOvr>
  <p:transition advTm="5175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/>
      <p:sp>
        <p:nvSpPr>
          <p:cNvPr id="1048670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缺点</a:t>
            </a:r>
            <a:r>
              <a:rPr lang="en-US" altLang="zh-CN" sz="2800">
                <a:sym typeface="+mn-ea"/>
              </a:rPr>
              <a:t>&amp;</a:t>
            </a:r>
            <a:r>
              <a:rPr lang="zh-CN" altLang="en-US" sz="2800">
                <a:sym typeface="+mn-ea"/>
              </a:rPr>
              <a:t>挑战：</a:t>
            </a:r>
            <a:endParaRPr lang="zh-CN" altLang="en-US" sz="2800"/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缺乏计算资源：很难有机构愿意赞助如此大花费的项目，并免费将其公开</a:t>
            </a:r>
            <a:r>
              <a:rPr lang="zh-CN" altLang="en-US" sz="2400">
                <a:sym typeface="+mn-ea"/>
              </a:rPr>
              <a:t>；</a:t>
            </a:r>
            <a:endParaRPr lang="en-US" altLang="zh-CN" sz="2400"/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缺乏高质量的预训练算法：针对双语的高质量预训练算法还有待验证和提升</a:t>
            </a:r>
            <a:r>
              <a:rPr lang="zh-CN" altLang="en-US" sz="2400">
                <a:sym typeface="+mn-ea"/>
              </a:rPr>
              <a:t>；</a:t>
            </a:r>
            <a:endParaRPr lang="en-US" altLang="zh-CN" sz="2400"/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缺乏快速推理方法：快速推理方法是保证模型能在低配GPU服务器上运行起来的基础，也是让每个人都能用得上千亿大模型的关键。</a:t>
            </a:r>
            <a:endParaRPr lang="zh-CN" altLang="en-US"/>
          </a:p>
          <a:p>
            <a:r>
              <a:rPr lang="zh-CN" altLang="en-US"/>
              <a:t>改进方向</a:t>
            </a:r>
            <a:r>
              <a:rPr lang="en-US" altLang="zh-CN"/>
              <a:t>&amp;</a:t>
            </a:r>
            <a:r>
              <a:rPr lang="zh-CN" altLang="en-US"/>
              <a:t>未来展望：进一步效率、</a:t>
            </a:r>
            <a:r>
              <a:rPr lang="en-US" altLang="zh-CN"/>
              <a:t>INT8</a:t>
            </a:r>
            <a:r>
              <a:rPr lang="zh-CN" altLang="en-US"/>
              <a:t>量化、混合专家（MoE）方法以扩展模型规模、参数高效 P-Tuning</a:t>
            </a:r>
            <a:endParaRPr lang="zh-CN" altLang="en-US"/>
          </a:p>
        </p:txBody>
      </p:sp>
      <p:sp>
        <p:nvSpPr>
          <p:cNvPr id="1048671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五、实验结果</a:t>
            </a:r>
            <a:endParaRPr lang="zh-CN" altLang="en-US"/>
          </a:p>
        </p:txBody>
      </p:sp>
      <p:sp>
        <p:nvSpPr>
          <p:cNvPr id="104867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7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49063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/>
      <p:sp>
        <p:nvSpPr>
          <p:cNvPr id="1048675" name="标题 2"/>
          <p:cNvSpPr>
            <a:spLocks noGrp="1"/>
          </p:cNvSpPr>
          <p:nvPr>
            <p:ph type="title"/>
          </p:nvPr>
        </p:nvSpPr>
        <p:spPr>
          <a:xfrm>
            <a:off x="479505" y="2926244"/>
            <a:ext cx="11521280" cy="1325563"/>
          </a:xfrm>
        </p:spPr>
        <p:txBody>
          <a:bodyPr/>
          <a:p>
            <a:pPr algn="ctr"/>
            <a:r>
              <a:rPr lang="zh-CN" altLang="en-US"/>
              <a:t>谢谢观看！</a:t>
            </a:r>
            <a:endParaRPr lang="zh-CN" altLang="en-US"/>
          </a:p>
        </p:txBody>
      </p:sp>
      <p:sp>
        <p:nvSpPr>
          <p:cNvPr id="104867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7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612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/>
      <p:sp>
        <p:nvSpPr>
          <p:cNvPr id="1048599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>
                <a:sym typeface="+mn-ea"/>
              </a:rPr>
              <a:t>意义</a:t>
            </a:r>
            <a:r>
              <a:rPr lang="en-US" altLang="zh-CN" sz="2800">
                <a:sym typeface="+mn-ea"/>
              </a:rPr>
              <a:t>&amp;</a:t>
            </a:r>
            <a:r>
              <a:rPr lang="zh-CN" altLang="en-US" sz="2800">
                <a:sym typeface="+mn-ea"/>
              </a:rPr>
              <a:t>价值重大：</a:t>
            </a:r>
            <a:endParaRPr lang="zh-CN" altLang="en-US" sz="2800"/>
          </a:p>
          <a:p>
            <a:r>
              <a:rPr lang="zh-CN" altLang="en-US">
                <a:sym typeface="+mn-ea"/>
              </a:rPr>
              <a:t>在自然语言处理的机器翻译、文本纠错、阅读理解、自动摘要、信息检索、文本生成等分支领域都有着广泛的应用</a:t>
            </a:r>
            <a:endParaRPr lang="zh-CN" altLang="en-US"/>
          </a:p>
          <a:p>
            <a:r>
              <a:rPr lang="zh-CN" altLang="en-US" sz="2800">
                <a:sym typeface="+mn-ea"/>
              </a:rPr>
              <a:t>性能良好、快速、跨平台、可轻松复现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HuggingFace&amp;GitHub</a:t>
            </a:r>
            <a:r>
              <a:rPr lang="zh-CN" altLang="en-US" sz="2800">
                <a:sym typeface="+mn-ea"/>
              </a:rPr>
              <a:t>平台上众多测评性能良好的</a:t>
            </a:r>
            <a:r>
              <a:rPr lang="en-US" altLang="zh-CN" sz="2800">
                <a:sym typeface="+mn-ea"/>
              </a:rPr>
              <a:t>LLMs</a:t>
            </a:r>
            <a:r>
              <a:rPr lang="zh-CN" altLang="en-US" sz="2800">
                <a:sym typeface="+mn-ea"/>
              </a:rPr>
              <a:t>都基于此基座系列（</a:t>
            </a:r>
            <a:r>
              <a:rPr lang="en-US" altLang="zh-CN" sz="2800">
                <a:sym typeface="+mn-ea"/>
              </a:rPr>
              <a:t>ChatGLM[2</a:t>
            </a:r>
            <a:r>
              <a:rPr lang="zh-CN" altLang="en-US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3][-6/13B]</a:t>
            </a:r>
            <a:r>
              <a:rPr lang="zh-CN" altLang="en-US" sz="2800">
                <a:sym typeface="+mn-ea"/>
              </a:rPr>
              <a:t>）研发，如</a:t>
            </a:r>
            <a:r>
              <a:rPr lang="en-US" altLang="zh-CN" sz="2800">
                <a:sym typeface="+mn-ea"/>
              </a:rPr>
              <a:t>Wenda</a:t>
            </a:r>
            <a:r>
              <a:rPr lang="zh-CN" altLang="en-US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ChatSQL</a:t>
            </a:r>
            <a:r>
              <a:rPr lang="zh-CN" altLang="en-US" sz="2800">
                <a:sym typeface="+mn-ea"/>
              </a:rPr>
              <a:t>等</a:t>
            </a:r>
            <a:endParaRPr lang="zh-CN" altLang="en-US" sz="2800"/>
          </a:p>
          <a:p>
            <a:r>
              <a:rPr lang="en-US" altLang="zh-CN" sz="2800">
                <a:sym typeface="+mn-ea"/>
              </a:rPr>
              <a:t>ACL</a:t>
            </a:r>
            <a:r>
              <a:rPr lang="zh-CN" altLang="en-US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EMNLP</a:t>
            </a:r>
            <a:r>
              <a:rPr lang="zh-CN" altLang="en-US" sz="2800">
                <a:sym typeface="+mn-ea"/>
              </a:rPr>
              <a:t>、</a:t>
            </a:r>
            <a:r>
              <a:rPr lang="en-US" altLang="zh-CN" sz="2800">
                <a:sym typeface="+mn-ea"/>
              </a:rPr>
              <a:t>NAACL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NLP</a:t>
            </a:r>
            <a:r>
              <a:rPr lang="zh-CN" altLang="en-US" sz="2800">
                <a:sym typeface="+mn-ea"/>
              </a:rPr>
              <a:t>三大顶会），</a:t>
            </a:r>
            <a:r>
              <a:rPr lang="en-US" altLang="zh-CN" sz="2800">
                <a:sym typeface="+mn-ea"/>
              </a:rPr>
              <a:t>TACL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NLP</a:t>
            </a:r>
            <a:r>
              <a:rPr lang="zh-CN" altLang="en-US" sz="2800">
                <a:sym typeface="+mn-ea"/>
              </a:rPr>
              <a:t>顶刊）中部分优秀核心论文与此相关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pPr lvl="1"/>
            <a:endParaRPr lang="zh-CN" altLang="en-US" sz="2800"/>
          </a:p>
          <a:p>
            <a:pPr lvl="1"/>
            <a:endParaRPr lang="zh-CN" altLang="en-US" sz="2800"/>
          </a:p>
          <a:p>
            <a:endParaRPr lang="zh-CN" altLang="en-US"/>
          </a:p>
        </p:txBody>
      </p:sp>
      <p:sp>
        <p:nvSpPr>
          <p:cNvPr id="1048600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0-2 </a:t>
            </a:r>
            <a:r>
              <a:rPr lang="zh-CN" altLang="en-US">
                <a:sym typeface="+mn-ea"/>
              </a:rPr>
              <a:t>选择原因（</a:t>
            </a:r>
            <a:r>
              <a:rPr lang="en-US" altLang="zh-CN">
                <a:sym typeface="+mn-ea"/>
              </a:rPr>
              <a:t>Why NLP but not CV or DM &amp; Why LLM?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10486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193529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/>
      <p:sp>
        <p:nvSpPr>
          <p:cNvPr id="1048604" name="内容占位符 1"/>
          <p:cNvSpPr>
            <a:spLocks noGrp="1"/>
          </p:cNvSpPr>
          <p:nvPr>
            <p:ph idx="1"/>
          </p:nvPr>
        </p:nvSpPr>
        <p:spPr>
          <a:xfrm>
            <a:off x="838200" y="1667539"/>
            <a:ext cx="10515600" cy="3935383"/>
          </a:xfrm>
        </p:spPr>
        <p:txBody>
          <a:bodyPr/>
          <a:p>
            <a:pPr marL="0" indent="0">
              <a:buNone/>
            </a:pPr>
            <a:r>
              <a:rPr lang="zh-CN" altLang="en-US"/>
              <a:t>与自身多方面关系密切：</a:t>
            </a:r>
            <a:endParaRPr lang="zh-CN" altLang="en-US"/>
          </a:p>
          <a:p>
            <a:r>
              <a:rPr lang="zh-CN" altLang="en-US"/>
              <a:t>科研方向</a:t>
            </a:r>
            <a:r>
              <a:rPr lang="en-US" altLang="zh-CN"/>
              <a:t>&amp;</a:t>
            </a:r>
            <a:r>
              <a:rPr lang="zh-CN" altLang="en-US"/>
              <a:t>经历、技术栈</a:t>
            </a:r>
            <a:r>
              <a:rPr lang="en-US" altLang="zh-CN"/>
              <a:t>&amp;</a:t>
            </a:r>
            <a:r>
              <a:rPr lang="zh-CN" altLang="en-US"/>
              <a:t>知识、兴趣领域：</a:t>
            </a:r>
            <a:endParaRPr lang="zh-CN" altLang="en-US"/>
          </a:p>
          <a:p>
            <a:pPr lvl="1"/>
            <a:r>
              <a:rPr lang="en-US" altLang="zh-CN"/>
              <a:t>NLP</a:t>
            </a:r>
            <a:r>
              <a:rPr lang="zh-CN" altLang="en-US"/>
              <a:t>：偏向</a:t>
            </a:r>
            <a:r>
              <a:rPr lang="en-US" altLang="zh-CN"/>
              <a:t>LLM</a:t>
            </a:r>
            <a:r>
              <a:rPr lang="zh-CN" altLang="en-US"/>
              <a:t>（大语言模型）、</a:t>
            </a:r>
            <a:r>
              <a:rPr lang="en-US" altLang="zh-CN"/>
              <a:t>KG</a:t>
            </a:r>
            <a:r>
              <a:rPr lang="zh-CN" altLang="en-US"/>
              <a:t>（知识图谱）等分支领域</a:t>
            </a:r>
            <a:endParaRPr lang="zh-CN" altLang="en-US"/>
          </a:p>
          <a:p>
            <a:pPr lvl="1"/>
            <a:r>
              <a:rPr lang="zh-CN" altLang="en-US"/>
              <a:t>大数据开发、</a:t>
            </a:r>
            <a:r>
              <a:rPr lang="en-US" altLang="zh-CN"/>
              <a:t>DM</a:t>
            </a:r>
            <a:r>
              <a:rPr lang="zh-CN" altLang="en-US"/>
              <a:t>（数据挖掘）等其他方向相对次之</a:t>
            </a:r>
            <a:endParaRPr lang="zh-CN" altLang="en-US"/>
          </a:p>
          <a:p>
            <a:r>
              <a:rPr lang="zh-CN" altLang="en-US"/>
              <a:t>科研项目：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西电智课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平台智能问答板块中教学大模型的训练、微调与部署开发所用的</a:t>
            </a:r>
            <a:r>
              <a:rPr lang="en-US" altLang="zh-CN">
                <a:sym typeface="+mn-ea"/>
              </a:rPr>
              <a:t>LLM</a:t>
            </a:r>
            <a:r>
              <a:rPr lang="zh-CN" altLang="en-US">
                <a:sym typeface="+mn-ea"/>
              </a:rPr>
              <a:t>基座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我校与中石油公司签订的新员工问答和培训项目所用的</a:t>
            </a:r>
            <a:r>
              <a:rPr lang="en-US" altLang="zh-CN">
                <a:sym typeface="+mn-ea"/>
              </a:rPr>
              <a:t>LLM</a:t>
            </a:r>
            <a:r>
              <a:rPr lang="zh-CN" altLang="en-US">
                <a:sym typeface="+mn-ea"/>
              </a:rPr>
              <a:t>基座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教育部委派我校的教育评估</a:t>
            </a:r>
            <a:r>
              <a:rPr lang="en-US" altLang="zh-CN"/>
              <a:t>DM&amp;</a:t>
            </a:r>
            <a:r>
              <a:rPr lang="zh-CN" altLang="en-US"/>
              <a:t>智能诊断项目</a:t>
            </a:r>
            <a:r>
              <a:rPr lang="en-US" altLang="zh-CN"/>
              <a:t>KG&amp;</a:t>
            </a:r>
            <a:r>
              <a:rPr lang="zh-CN" altLang="en-US"/>
              <a:t>多模态大模型参考</a:t>
            </a:r>
            <a:endParaRPr lang="zh-CN" altLang="en-US"/>
          </a:p>
          <a:p>
            <a:r>
              <a:rPr lang="zh-CN" altLang="en-US"/>
              <a:t>科研论文：有关文本规范化的论文中作为实验对比参照项</a:t>
            </a:r>
            <a:endParaRPr lang="zh-CN" altLang="en-US"/>
          </a:p>
          <a:p>
            <a:r>
              <a:rPr lang="zh-CN" altLang="en-US"/>
              <a:t>学科竞赛：</a:t>
            </a:r>
            <a:r>
              <a:rPr lang="en-US" altLang="zh-CN"/>
              <a:t>Kaggle</a:t>
            </a:r>
            <a:r>
              <a:rPr lang="zh-CN" altLang="en-US"/>
              <a:t>等数据科学竞赛中所用的大模型基座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1048605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0-2 </a:t>
            </a:r>
            <a:r>
              <a:rPr lang="zh-CN" altLang="en-US"/>
              <a:t>选择原因（</a:t>
            </a:r>
            <a:r>
              <a:rPr lang="en-US" altLang="zh-CN"/>
              <a:t>Why NLP but not CV or DM &amp; Why LLM?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0486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17762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/>
      <p:sp>
        <p:nvSpPr>
          <p:cNvPr id="1048609" name="内容占位符 1"/>
          <p:cNvSpPr>
            <a:spLocks noGrp="1"/>
          </p:cNvSpPr>
          <p:nvPr>
            <p:ph idx="1"/>
          </p:nvPr>
        </p:nvSpPr>
        <p:spPr>
          <a:xfrm>
            <a:off x="838200" y="2026314"/>
            <a:ext cx="10515600" cy="3935383"/>
          </a:xfrm>
        </p:spPr>
        <p:txBody>
          <a:bodyPr/>
          <a:p>
            <a:r>
              <a:rPr lang="zh-CN" altLang="en-US" sz="2800">
                <a:sym typeface="+mn-ea"/>
              </a:rPr>
              <a:t>时代背景：</a:t>
            </a:r>
            <a:r>
              <a:rPr lang="en-US" altLang="zh-CN" sz="2800">
                <a:sym typeface="+mn-ea"/>
              </a:rPr>
              <a:t>2020</a:t>
            </a:r>
            <a:r>
              <a:rPr lang="zh-CN" altLang="en-US" sz="2800">
                <a:sym typeface="+mn-ea"/>
              </a:rPr>
              <a:t>年，</a:t>
            </a:r>
            <a:r>
              <a:rPr lang="en-US" altLang="zh-CN" sz="2800">
                <a:sym typeface="+mn-ea"/>
              </a:rPr>
              <a:t>GPT-3</a:t>
            </a:r>
            <a:r>
              <a:rPr lang="zh-CN" altLang="en-US" sz="2800">
                <a:sym typeface="+mn-ea"/>
              </a:rPr>
              <a:t>的提出推动了全球对于</a:t>
            </a:r>
            <a:r>
              <a:rPr lang="en-US" altLang="zh-CN" sz="2800">
                <a:sym typeface="+mn-ea"/>
              </a:rPr>
              <a:t>100B</a:t>
            </a:r>
            <a:r>
              <a:rPr lang="zh-CN" altLang="en-US" sz="2800">
                <a:sym typeface="+mn-ea"/>
              </a:rPr>
              <a:t>级别</a:t>
            </a:r>
            <a:r>
              <a:rPr lang="en-US" altLang="zh-CN" sz="2800">
                <a:sym typeface="+mn-ea"/>
              </a:rPr>
              <a:t>LLM</a:t>
            </a:r>
            <a:r>
              <a:rPr lang="zh-CN" altLang="en-US" sz="2800">
                <a:sym typeface="+mn-ea"/>
              </a:rPr>
              <a:t>的研究、拉开了大模型时代的序幕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研究动机：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研究需求：其中大多数模型都为闭源，严重阻碍了所有人共享</a:t>
            </a:r>
            <a:r>
              <a:rPr lang="en-US" altLang="zh-CN" sz="2400">
                <a:sym typeface="+mn-ea"/>
              </a:rPr>
              <a:t>LLMs</a:t>
            </a:r>
            <a:r>
              <a:rPr lang="zh-CN" altLang="en-US" sz="2400">
                <a:sym typeface="+mn-ea"/>
              </a:rPr>
              <a:t>的模型和训练的发展过程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现有不足：当前</a:t>
            </a:r>
            <a:r>
              <a:rPr lang="en-US" altLang="zh-CN" sz="2400">
                <a:sym typeface="+mn-ea"/>
              </a:rPr>
              <a:t>100B</a:t>
            </a:r>
            <a:r>
              <a:rPr lang="zh-CN" altLang="en-US" sz="2400">
                <a:sym typeface="+mn-ea"/>
              </a:rPr>
              <a:t>级别</a:t>
            </a:r>
            <a:r>
              <a:rPr lang="en-US" altLang="zh-CN" sz="2400">
                <a:sym typeface="+mn-ea"/>
              </a:rPr>
              <a:t>LLM</a:t>
            </a:r>
            <a:r>
              <a:rPr lang="zh-CN" altLang="en-US" sz="2400">
                <a:sym typeface="+mn-ea"/>
              </a:rPr>
              <a:t>设计在计算上难以承受，需要概念、工程设计上的创新</a:t>
            </a:r>
            <a:endParaRPr lang="zh-CN" altLang="en-US" sz="2400">
              <a:sym typeface="+mn-ea"/>
            </a:endParaRPr>
          </a:p>
          <a:p>
            <a:pPr marL="0" lvl="1"/>
            <a:r>
              <a:rPr lang="zh-CN" altLang="en-US" sz="2800">
                <a:sym typeface="+mn-ea"/>
              </a:rPr>
              <a:t>研究目标、创新</a:t>
            </a:r>
            <a:r>
              <a:rPr lang="en-US" altLang="zh-CN" sz="2800">
                <a:sym typeface="+mn-ea"/>
              </a:rPr>
              <a:t>&amp;</a:t>
            </a:r>
            <a:r>
              <a:rPr lang="zh-CN" altLang="en-US" sz="2800">
                <a:sym typeface="+mn-ea"/>
              </a:rPr>
              <a:t>优势、意义：训练出高质量、开源、大规模的</a:t>
            </a:r>
            <a:r>
              <a:rPr lang="en-US" altLang="zh-CN" sz="2800">
                <a:sym typeface="+mn-ea"/>
              </a:rPr>
              <a:t>LLM</a:t>
            </a:r>
            <a:r>
              <a:rPr lang="zh-CN" altLang="en-US" sz="2800">
                <a:sym typeface="+mn-ea"/>
              </a:rPr>
              <a:t>，提高预训练的效率、稳定性、收敛性等性能，在不降低使用</a:t>
            </a:r>
            <a:r>
              <a:rPr lang="en-US" altLang="zh-CN" sz="2800">
                <a:sym typeface="+mn-ea"/>
              </a:rPr>
              <a:t>100B</a:t>
            </a:r>
            <a:r>
              <a:rPr lang="zh-CN" altLang="en-US" sz="2800">
                <a:sym typeface="+mn-ea"/>
              </a:rPr>
              <a:t>级别</a:t>
            </a:r>
            <a:r>
              <a:rPr lang="en-US" altLang="zh-CN" sz="2800">
                <a:sym typeface="+mn-ea"/>
              </a:rPr>
              <a:t>LLM</a:t>
            </a:r>
            <a:r>
              <a:rPr lang="zh-CN" altLang="en-US" sz="2800">
                <a:sym typeface="+mn-ea"/>
              </a:rPr>
              <a:t>的效率和效果的前提下尽可能地降低硬件要求，促进开放和包容性的</a:t>
            </a:r>
            <a:r>
              <a:rPr lang="en-US" altLang="zh-CN" sz="2800">
                <a:sym typeface="+mn-ea"/>
              </a:rPr>
              <a:t>LLM</a:t>
            </a:r>
            <a:r>
              <a:rPr lang="zh-CN" altLang="en-US" sz="2800">
                <a:sym typeface="+mn-ea"/>
              </a:rPr>
              <a:t>研究</a:t>
            </a:r>
            <a:endParaRPr lang="zh-CN" altLang="en-US" sz="2800"/>
          </a:p>
          <a:p>
            <a:endParaRPr lang="en-US" altLang="zh-CN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/>
          </a:p>
        </p:txBody>
      </p:sp>
      <p:sp>
        <p:nvSpPr>
          <p:cNvPr id="1048610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一、研究背景</a:t>
            </a:r>
            <a:endParaRPr lang="zh-CN" altLang="en-US"/>
          </a:p>
        </p:txBody>
      </p:sp>
      <p:sp>
        <p:nvSpPr>
          <p:cNvPr id="10486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126659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/>
      <p:sp>
        <p:nvSpPr>
          <p:cNvPr id="1048614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相关工作：</a:t>
            </a:r>
            <a:endParaRPr lang="zh-CN" altLang="en-US"/>
          </a:p>
          <a:p>
            <a:pPr lvl="1"/>
            <a:r>
              <a:rPr lang="en-US" altLang="zh-CN"/>
              <a:t>预训练：相比自回归模型，近年来基于Transformer的LLMs在一些方面能力更强（如GPT-3</a:t>
            </a:r>
            <a:r>
              <a:rPr lang="en-US" altLang="zh-CN"/>
              <a:t>等），但并不对公众开放或只能通过有限的API访问</a:t>
            </a:r>
            <a:endParaRPr lang="en-US" altLang="zh-CN"/>
          </a:p>
          <a:p>
            <a:pPr lvl="1"/>
            <a:r>
              <a:rPr lang="en-US" altLang="zh-CN"/>
              <a:t>迁移：尽管微调已成为迁移学习常用的方法，但由于LLMs</a:t>
            </a:r>
            <a:r>
              <a:rPr lang="en-US" altLang="zh-CN"/>
              <a:t>的规模巨大，对他们的评估主要集中在提示上下文学习上。不过，最近也有针对LLM进行参数高校学习和提示调整的研究。本文暂不关注此方面</a:t>
            </a:r>
            <a:endParaRPr lang="en-US" altLang="zh-CN"/>
          </a:p>
          <a:p>
            <a:pPr lvl="1"/>
            <a:r>
              <a:rPr lang="en-US" altLang="zh-CN"/>
              <a:t>推理：如今大多数可公开访问的LLM都是通过有限的API</a:t>
            </a:r>
            <a:r>
              <a:rPr lang="en-US" altLang="zh-CN"/>
              <a:t>提供服务的，作者想要LLM能在本地下载部署、高效推理，这可能还包括知识蒸馏等相关工作</a:t>
            </a:r>
            <a:endParaRPr lang="en-US" altLang="zh-CN"/>
          </a:p>
        </p:txBody>
      </p:sp>
      <p:sp>
        <p:nvSpPr>
          <p:cNvPr id="1048615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一、研究背景</a:t>
            </a:r>
            <a:endParaRPr lang="zh-CN" altLang="en-US"/>
          </a:p>
        </p:txBody>
      </p:sp>
      <p:sp>
        <p:nvSpPr>
          <p:cNvPr id="10486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70863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/>
      <p:sp>
        <p:nvSpPr>
          <p:cNvPr id="1048619" name="内容占位符 1"/>
          <p:cNvSpPr>
            <a:spLocks noGrp="1"/>
          </p:cNvSpPr>
          <p:nvPr>
            <p:ph idx="1"/>
          </p:nvPr>
        </p:nvSpPr>
        <p:spPr>
          <a:xfrm>
            <a:off x="838200" y="2241550"/>
            <a:ext cx="10805795" cy="2546985"/>
          </a:xfrm>
        </p:spPr>
        <p:txBody>
          <a:bodyPr/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048620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二、本文方法</a:t>
            </a:r>
            <a:endParaRPr lang="zh-CN" altLang="en-US"/>
          </a:p>
        </p:txBody>
      </p:sp>
      <p:sp>
        <p:nvSpPr>
          <p:cNvPr id="10486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sp>
        <p:nvSpPr>
          <p:cNvPr id="1048624" name="内容占位符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882804"/>
            <a:ext cx="10515600" cy="39353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GLM-130B</a:t>
            </a:r>
            <a:r>
              <a:rPr lang="zh-CN" altLang="en-US">
                <a:sym typeface="+mn-ea"/>
              </a:rPr>
              <a:t>结构：</a:t>
            </a:r>
            <a:endParaRPr lang="zh-CN" altLang="en-US">
              <a:sym typeface="+mn-ea"/>
            </a:endParaRPr>
          </a:p>
          <a:p>
            <a:pPr lvl="1" algn="l" eaLnBrk="1" hangingPunct="1">
              <a:buClrTx/>
              <a:buSzTx/>
            </a:pPr>
            <a:r>
              <a:rPr lang="en-US" altLang="zh-CN">
                <a:sym typeface="+mn-ea"/>
              </a:rPr>
              <a:t>以GLM为骨干：模型以基于Transformer的双整式GLM（而非纯自回归的GPT）为骨干架构，利用自回归空白填充作为训练目标，能够比GPT式更有效地理解语境。简言之，对于一个文本序列X=[x1,...xn],从中采样文本跨度{s1,...sm},其中每个跨度si表示连续标记符[si,1,...,si,li]</a:t>
            </a:r>
            <a:r>
              <a:rPr lang="en-US" altLang="zh-CN">
                <a:sym typeface="+mn-ea"/>
              </a:rPr>
              <a:t>，并用一个掩码标记符替换（即损坏），形成xccorrupt。要求模型自动恢复它们。为了允许破坏的跨度之间相互影响，它们之间的可见性是由随机采样的排列顺序决定的</a:t>
            </a:r>
            <a:endParaRPr lang="en-US" altLang="zh-CN">
              <a:sym typeface="+mn-ea"/>
            </a:endParaRP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96225" y="4352925"/>
            <a:ext cx="2680970" cy="2463165"/>
          </a:xfrm>
          <a:prstGeom prst="rect">
            <a:avLst/>
          </a:prstGeom>
        </p:spPr>
      </p:pic>
      <p:sp>
        <p:nvSpPr>
          <p:cNvPr id="1" name="文本框 0"/>
          <p:cNvSpPr txBox="1"/>
          <p:nvPr/>
        </p:nvSpPr>
        <p:spPr>
          <a:xfrm>
            <a:off x="839470" y="4655820"/>
            <a:ext cx="687641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 eaLnBrk="1" hangingPunct="1">
              <a:buClrTx/>
              <a:buSzTx/>
            </a:pPr>
            <a:r>
              <a:rPr lang="en-US" altLang="zh-CN" sz="2400">
                <a:latin typeface="宋体" panose="02010600030101010101" pitchFamily="2" charset="-122"/>
                <a:sym typeface="+mn-ea"/>
              </a:rPr>
              <a:t>（补充）回归与自回归的区别：回归和自回归不是同一个问题，回归是建立模型，是输入输出之间的固定关系。而自回归是时间序列模型，训练得到的模型表示了随时间变化的 y 之间的相互依赖性与相关性。</a:t>
            </a:r>
            <a:endParaRPr lang="en-US" altLang="zh-CN" sz="2400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advTm="9891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/>
      <p:sp>
        <p:nvSpPr>
          <p:cNvPr id="1048619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048620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二、本文方法</a:t>
            </a:r>
            <a:endParaRPr lang="zh-CN" altLang="en-US"/>
          </a:p>
        </p:txBody>
      </p:sp>
      <p:sp>
        <p:nvSpPr>
          <p:cNvPr id="10486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  <p:sp>
        <p:nvSpPr>
          <p:cNvPr id="1048624" name="内容占位符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882804"/>
            <a:ext cx="10515600" cy="39353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GLM-130B</a:t>
            </a:r>
            <a:r>
              <a:rPr lang="zh-CN" altLang="en-US">
                <a:sym typeface="+mn-ea"/>
              </a:rPr>
              <a:t>结构：</a:t>
            </a:r>
            <a:endParaRPr lang="zh-CN" altLang="en-US">
              <a:sym typeface="+mn-ea"/>
            </a:endParaRPr>
          </a:p>
          <a:p>
            <a:pPr lvl="1" algn="l" eaLnBrk="1" hangingPunct="1">
              <a:buClrTx/>
              <a:buSzTx/>
            </a:pPr>
            <a:r>
              <a:rPr lang="en-US" altLang="zh-CN">
                <a:sym typeface="+mn-ea"/>
              </a:rPr>
              <a:t>层归一化（LN）：适当通过改进Post-LN</a:t>
            </a:r>
            <a:r>
              <a:rPr lang="zh-CN" altLang="en-US">
                <a:sym typeface="+mn-ea"/>
              </a:rPr>
              <a:t>（Transformer架构中传统的Add&amp;Norm做layer normalization的方式）</a:t>
            </a:r>
            <a:r>
              <a:rPr lang="en-US" altLang="zh-CN">
                <a:sym typeface="+mn-ea"/>
              </a:rPr>
              <a:t>后得到的DeepNorm</a:t>
            </a:r>
            <a:r>
              <a:rPr lang="zh-CN" altLang="en-US">
                <a:sym typeface="+mn-ea"/>
              </a:rPr>
              <a:t>（保持良好性能的同时在执行层归一化之前Up-Scale了残差连接</a:t>
            </a:r>
            <a:r>
              <a:rPr lang="en-US" altLang="zh-CN">
                <a:sym typeface="+mn-ea"/>
              </a:rPr>
              <a:t>来提高训练稳定性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2" algn="l" eaLnBrk="1" hangingPunct="1">
              <a:buClrTx/>
              <a:buSzTx/>
            </a:pPr>
            <a:r>
              <a:rPr lang="zh-CN" altLang="en-US">
                <a:sym typeface="+mn-ea"/>
              </a:rPr>
              <a:t>（补充）</a:t>
            </a:r>
            <a:r>
              <a:rPr lang="en-US" altLang="zh-CN">
                <a:sym typeface="+mn-ea"/>
              </a:rPr>
              <a:t>DeepNorm</a:t>
            </a:r>
            <a:r>
              <a:rPr lang="zh-CN" altLang="en-US">
                <a:sym typeface="+mn-ea"/>
              </a:rPr>
              <a:t>具体原理公式：</a:t>
            </a:r>
            <a:r>
              <a:rPr lang="zh-CN" altLang="en-US">
                <a:sym typeface="+mn-ea"/>
                <a:hlinkClick r:id="rId2" tooltip="" action="ppaction://hlinkfile"/>
              </a:rPr>
              <a:t>https://zhuanlan.zhihu.com/p/650231190</a:t>
            </a:r>
            <a:endParaRPr lang="zh-CN" altLang="en-US">
              <a:sym typeface="+mn-ea"/>
            </a:endParaRPr>
          </a:p>
          <a:p>
            <a:pPr lvl="1" algn="l" eaLnBrk="1" hangingPunct="1">
              <a:buClrTx/>
              <a:buSzTx/>
            </a:pPr>
            <a:r>
              <a:rPr lang="en-US" altLang="zh-CN">
                <a:sym typeface="+mn-ea"/>
              </a:rPr>
              <a:t>位置编码和FFN</a:t>
            </a:r>
            <a:r>
              <a:rPr lang="zh-CN" altLang="en-US">
                <a:sym typeface="+mn-ea"/>
              </a:rPr>
              <a:t>（前馈神经网络）</a:t>
            </a:r>
            <a:r>
              <a:rPr lang="en-US" altLang="zh-CN">
                <a:sym typeface="+mn-ea"/>
              </a:rPr>
              <a:t>：从训练稳定性和下游性能两方面对位置编码（PE）和FFN改进的不同方案进行了实证测试，对PE采用了旋转位置编码（RoPE），对FFN采用了GeLU</a:t>
            </a:r>
            <a:r>
              <a:rPr lang="en-US" altLang="zh-CN">
                <a:sym typeface="+mn-ea"/>
              </a:rPr>
              <a:t>激活的GPU作为替代。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25700" y="4507865"/>
            <a:ext cx="7340600" cy="2248535"/>
          </a:xfrm>
          <a:prstGeom prst="rect">
            <a:avLst/>
          </a:prstGeom>
        </p:spPr>
      </p:pic>
    </p:spTree>
  </p:cSld>
  <p:clrMapOvr>
    <a:masterClrMapping/>
  </p:clrMapOvr>
  <p:transition advTm="9891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/>
      <p:sp>
        <p:nvSpPr>
          <p:cNvPr id="1048625" name="内容占位符 1"/>
          <p:cNvSpPr>
            <a:spLocks noGrp="1"/>
          </p:cNvSpPr>
          <p:nvPr>
            <p:ph idx="1"/>
          </p:nvPr>
        </p:nvSpPr>
        <p:spPr>
          <a:xfrm>
            <a:off x="838200" y="1739294"/>
            <a:ext cx="10515600" cy="3935383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GLM</a:t>
            </a:r>
            <a:r>
              <a:rPr lang="zh-CN" altLang="en-US">
                <a:sym typeface="+mn-ea"/>
              </a:rPr>
              <a:t>具体介绍：</a:t>
            </a:r>
            <a:endParaRPr lang="zh-CN" altLang="en-US">
              <a:sym typeface="+mn-ea"/>
            </a:endParaRPr>
          </a:p>
          <a:p>
            <a:r>
              <a:rPr lang="zh-CN" altLang="en-US" sz="2800">
                <a:sym typeface="+mn-ea"/>
              </a:rPr>
              <a:t>前半部分采用类似于Bert的双向注意力，后半部分采用类似于GPT的自回归架构进行预测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使用单个Transformer，并对架构进行了修改：</a:t>
            </a:r>
            <a:endParaRPr lang="zh-CN" altLang="en-US" sz="2800"/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重新安排了Layer Norm和残差连接的顺序，这对于大规模语言模型来说至关重要，可以避免数字错误</a:t>
            </a:r>
            <a:endParaRPr lang="en-US" altLang="zh-CN" sz="2400"/>
          </a:p>
          <a:p>
            <a:pPr lvl="1" algn="l">
              <a:buClrTx/>
              <a:buSzTx/>
            </a:pPr>
            <a:r>
              <a:rPr lang="en-US" altLang="zh-CN" sz="2400">
                <a:sym typeface="+mn-ea"/>
              </a:rPr>
              <a:t>使用单个线性层来进行输出Token预测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相比其它</a:t>
            </a:r>
            <a:r>
              <a:rPr lang="en-US" altLang="zh-CN">
                <a:sym typeface="+mn-ea"/>
              </a:rPr>
              <a:t>LLM</a:t>
            </a:r>
            <a:r>
              <a:rPr lang="zh-CN" altLang="en-US">
                <a:sym typeface="+mn-ea"/>
              </a:rPr>
              <a:t>，GLM具有以下3个特点：</a:t>
            </a:r>
            <a:endParaRPr lang="zh-CN" altLang="en-US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自编码，随机MASK输入中连续跨度的token</a:t>
            </a:r>
            <a:endParaRPr lang="en-US" altLang="zh-CN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自回归，基于自回归空白填充的方法重新构建跨度中的内容</a:t>
            </a:r>
            <a:endParaRPr lang="en-US" altLang="zh-CN">
              <a:sym typeface="+mn-ea"/>
            </a:endParaRPr>
          </a:p>
          <a:p>
            <a:pPr lvl="1" algn="l">
              <a:buClrTx/>
              <a:buSzTx/>
            </a:pPr>
            <a:r>
              <a:rPr lang="en-US" altLang="zh-CN">
                <a:sym typeface="+mn-ea"/>
              </a:rPr>
              <a:t>2维的编码技术，来表示跨间和跨内信息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048626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二、本文方法</a:t>
            </a:r>
            <a:endParaRPr lang="zh-CN" altLang="en-US"/>
          </a:p>
        </p:txBody>
      </p:sp>
      <p:sp>
        <p:nvSpPr>
          <p:cNvPr id="10486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CDFFE5-D6B1-4C8A-A6D7-46A13A710174}" type="datetime1">
              <a:rPr lang="zh-CN" altLang="en-US" smtClean="0"/>
            </a:fld>
            <a:endParaRPr lang="en-US" altLang="zh-CN" dirty="0"/>
          </a:p>
        </p:txBody>
      </p:sp>
      <p:sp>
        <p:nvSpPr>
          <p:cNvPr id="10486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大数据与视觉智能研究所</a:t>
            </a:r>
            <a:endParaRPr lang="en-US" altLang="zh-CN" dirty="0"/>
          </a:p>
        </p:txBody>
      </p:sp>
      <p:sp>
        <p:nvSpPr>
          <p:cNvPr id="10486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0E73B76-5F92-4323-ABE8-5378F4DF80B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76723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commondata" val="eyJoZGlkIjoiMzlmYjc3ZjY3YmUxMGJjMzVlNDc0NjEzMDhiMmQ2ZT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5476</Words>
  <Application>WPS 演示</Application>
  <PresentationFormat/>
  <Paragraphs>384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Calibri Light</vt:lpstr>
      <vt:lpstr>等线 Light</vt:lpstr>
      <vt:lpstr>黑体</vt:lpstr>
      <vt:lpstr>Times New Roman</vt:lpstr>
      <vt:lpstr>华文新魏</vt:lpstr>
      <vt:lpstr>微软雅黑</vt:lpstr>
      <vt:lpstr>Arial Unicode MS</vt:lpstr>
      <vt:lpstr>等线</vt:lpstr>
      <vt:lpstr>Calibri</vt:lpstr>
      <vt:lpstr>默认设计模板</vt:lpstr>
      <vt:lpstr>12.18--论文分享 论文：GLM-130B: An Open Bilingual Pre-trained Model GLM-130B: 一个开放式双语预训练模型 汇报人：江昱峰  	</vt:lpstr>
      <vt:lpstr>0-1 总体介绍</vt:lpstr>
      <vt:lpstr>0-2 选择原因（Why NLP but not CV or DM &amp; Why LLM?）</vt:lpstr>
      <vt:lpstr>0-2 选择原因（Why NLP but not CV or DM &amp; Why LLM?）</vt:lpstr>
      <vt:lpstr>一、研究背景</vt:lpstr>
      <vt:lpstr>一、研究背景</vt:lpstr>
      <vt:lpstr>二、本文方法</vt:lpstr>
      <vt:lpstr>二、本文方法</vt:lpstr>
      <vt:lpstr>二、本文方法</vt:lpstr>
      <vt:lpstr>二、本文方法</vt:lpstr>
      <vt:lpstr>二、本文方法</vt:lpstr>
      <vt:lpstr>二、本文方法</vt:lpstr>
      <vt:lpstr>二、本文方法</vt:lpstr>
      <vt:lpstr>二、本文方法</vt:lpstr>
      <vt:lpstr>二、本文方法</vt:lpstr>
      <vt:lpstr>二、本文方法</vt:lpstr>
      <vt:lpstr>二、本文方法</vt:lpstr>
      <vt:lpstr>三、方法简介</vt:lpstr>
      <vt:lpstr>四、数据集</vt:lpstr>
      <vt:lpstr>四、数据集</vt:lpstr>
      <vt:lpstr>五、实验结果</vt:lpstr>
      <vt:lpstr>五、实验结果</vt:lpstr>
      <vt:lpstr>五、实验结果</vt:lpstr>
      <vt:lpstr>五、实验结果</vt:lpstr>
      <vt:lpstr>五、实验结果</vt:lpstr>
      <vt:lpstr>五、实验结果</vt:lpstr>
      <vt:lpstr>谢谢观看！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GLM（General Language Model）-130B模型算法分享	</dc:title>
  <dc:creator>User</dc:creator>
  <cp:lastModifiedBy>蓝色雪狐</cp:lastModifiedBy>
  <cp:revision>14</cp:revision>
  <dcterms:created xsi:type="dcterms:W3CDTF">2023-11-21T06:09:00Z</dcterms:created>
  <dcterms:modified xsi:type="dcterms:W3CDTF">2023-12-18T08:54:01Z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C28D1DE9A4034972A07E89642DA94731_12</vt:lpwstr>
  </property>
</Properties>
</file>