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72" r:id="rId2"/>
    <p:sldId id="277" r:id="rId3"/>
    <p:sldId id="273" r:id="rId4"/>
    <p:sldId id="313" r:id="rId5"/>
    <p:sldId id="331" r:id="rId6"/>
    <p:sldId id="322" r:id="rId7"/>
    <p:sldId id="333" r:id="rId8"/>
    <p:sldId id="312" r:id="rId9"/>
    <p:sldId id="314" r:id="rId10"/>
    <p:sldId id="335" r:id="rId11"/>
    <p:sldId id="316" r:id="rId12"/>
    <p:sldId id="338" r:id="rId13"/>
    <p:sldId id="337" r:id="rId14"/>
    <p:sldId id="344" r:id="rId15"/>
    <p:sldId id="339" r:id="rId16"/>
    <p:sldId id="343" r:id="rId17"/>
    <p:sldId id="342" r:id="rId18"/>
    <p:sldId id="340" r:id="rId19"/>
    <p:sldId id="341" r:id="rId20"/>
    <p:sldId id="309" r:id="rId21"/>
    <p:sldId id="315" r:id="rId22"/>
    <p:sldId id="355" r:id="rId23"/>
    <p:sldId id="347" r:id="rId24"/>
    <p:sldId id="345" r:id="rId25"/>
    <p:sldId id="354" r:id="rId26"/>
    <p:sldId id="353" r:id="rId27"/>
    <p:sldId id="360" r:id="rId28"/>
    <p:sldId id="349" r:id="rId29"/>
    <p:sldId id="356" r:id="rId30"/>
    <p:sldId id="350" r:id="rId31"/>
    <p:sldId id="357" r:id="rId32"/>
    <p:sldId id="358" r:id="rId33"/>
    <p:sldId id="351" r:id="rId34"/>
    <p:sldId id="352" r:id="rId35"/>
    <p:sldId id="359" r:id="rId36"/>
    <p:sldId id="348" r:id="rId37"/>
    <p:sldId id="310" r:id="rId38"/>
    <p:sldId id="332" r:id="rId39"/>
    <p:sldId id="329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7F7F7F"/>
    <a:srgbClr val="E8D7B8"/>
    <a:srgbClr val="D9C8AC"/>
    <a:srgbClr val="FE0000"/>
    <a:srgbClr val="7AD1B7"/>
    <a:srgbClr val="84B49A"/>
    <a:srgbClr val="96B5EE"/>
    <a:srgbClr val="CEDDF7"/>
    <a:srgbClr val="9BD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51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87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9510E745-F699-43C2-9540-DC86FA995BBE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7746B39F-60C5-4185-B80B-F85AE638C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37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42E30-3799-47A2-8F1C-D13A942F8C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7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31427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仿宋" panose="02010609060101010101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154" r="5152" b="656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615055" y="46164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4184" y="1917505"/>
            <a:ext cx="92384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移动互联网导论大作业</a:t>
            </a:r>
            <a:endParaRPr lang="en-US" altLang="zh-CN" sz="60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----</a:t>
            </a:r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西电创新俱乐部招新小程序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0935E1-5358-CFA9-D58A-65BF61F712A2}"/>
              </a:ext>
            </a:extLst>
          </p:cNvPr>
          <p:cNvSpPr txBox="1"/>
          <p:nvPr/>
        </p:nvSpPr>
        <p:spPr>
          <a:xfrm>
            <a:off x="4115889" y="3920311"/>
            <a:ext cx="62005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团队成员分工：</a:t>
            </a: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江昱峰：小程序后端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&amp;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发布、设计文档编写</a:t>
            </a: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李旭阳：小程序后端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&amp;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运维、答辩</a:t>
            </a: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刘冬颍：小程序前端、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PPT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6306" y="340995"/>
            <a:ext cx="64633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设计思想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859942" y="2406383"/>
            <a:ext cx="402468" cy="402468"/>
            <a:chOff x="1037999" y="2205641"/>
            <a:chExt cx="540126" cy="540126"/>
          </a:xfrm>
        </p:grpSpPr>
        <p:sp>
          <p:nvSpPr>
            <p:cNvPr id="17" name="椭圆 16"/>
            <p:cNvSpPr/>
            <p:nvPr/>
          </p:nvSpPr>
          <p:spPr>
            <a:xfrm>
              <a:off x="1037999" y="2205641"/>
              <a:ext cx="540126" cy="540126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8" name="箭头: V 形 17"/>
            <p:cNvSpPr/>
            <p:nvPr/>
          </p:nvSpPr>
          <p:spPr>
            <a:xfrm rot="16200000">
              <a:off x="1167404" y="2335046"/>
              <a:ext cx="281316" cy="281316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214198" y="2366105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spcBef>
                <a:spcPct val="0"/>
              </a:spcBef>
              <a:spcAft>
                <a:spcPct val="15000"/>
              </a:spcAft>
            </a:pPr>
            <a:r>
              <a:rPr lang="zh-CN" altLang="zh-CN" sz="2000" b="1" dirty="0"/>
              <a:t>其他资源文件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27" name="文本框 32"/>
          <p:cNvSpPr txBox="1"/>
          <p:nvPr/>
        </p:nvSpPr>
        <p:spPr>
          <a:xfrm>
            <a:off x="932165" y="2804763"/>
            <a:ext cx="4000500" cy="27901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图片文件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（</a:t>
            </a:r>
            <a:r>
              <a:rPr lang="en-US" altLang="zh-CN" sz="2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</a:t>
            </a:r>
            <a:r>
              <a:rPr lang="en-US" altLang="zh-CN" sz="2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png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、</a:t>
            </a:r>
            <a:r>
              <a:rPr lang="en-US" altLang="zh-CN" sz="2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.jpg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等）： 用于小程序中的图片资源。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字体文件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（</a:t>
            </a:r>
            <a:r>
              <a:rPr lang="en-US" altLang="zh-CN" sz="2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</a:t>
            </a:r>
            <a:r>
              <a:rPr lang="en-US" altLang="zh-CN" sz="2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ttf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、</a:t>
            </a:r>
            <a:r>
              <a:rPr lang="en-US" altLang="zh-CN" sz="2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</a:t>
            </a:r>
            <a:r>
              <a:rPr lang="en-US" altLang="zh-CN" sz="2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woff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等）： 用于小程序中的字体资源。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音频文件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（</a:t>
            </a:r>
            <a:r>
              <a:rPr lang="en-US" altLang="zh-CN" sz="2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.mp3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、</a:t>
            </a:r>
            <a:r>
              <a:rPr lang="en-US" altLang="zh-CN" sz="2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</a:t>
            </a:r>
            <a:r>
              <a:rPr lang="en-US" altLang="zh-CN" sz="2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aac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等）： 用于小程序中的音频资源。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5533B80-A80D-6F63-FCE1-937A50B34C24}"/>
              </a:ext>
            </a:extLst>
          </p:cNvPr>
          <p:cNvGrpSpPr/>
          <p:nvPr/>
        </p:nvGrpSpPr>
        <p:grpSpPr>
          <a:xfrm>
            <a:off x="5316659" y="1259997"/>
            <a:ext cx="402468" cy="402468"/>
            <a:chOff x="1037999" y="2205641"/>
            <a:chExt cx="540126" cy="540126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C79F50EC-4F9D-F0CA-E0E5-5D655AF6FE1F}"/>
                </a:ext>
              </a:extLst>
            </p:cNvPr>
            <p:cNvSpPr/>
            <p:nvPr/>
          </p:nvSpPr>
          <p:spPr>
            <a:xfrm>
              <a:off x="1037999" y="2205641"/>
              <a:ext cx="540126" cy="540126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35" name="箭头: V 形 34">
              <a:extLst>
                <a:ext uri="{FF2B5EF4-FFF2-40B4-BE49-F238E27FC236}">
                  <a16:creationId xmlns:a16="http://schemas.microsoft.com/office/drawing/2014/main" id="{31E3F89D-1B23-AAC1-B756-8728ED58A8FD}"/>
                </a:ext>
              </a:extLst>
            </p:cNvPr>
            <p:cNvSpPr/>
            <p:nvPr/>
          </p:nvSpPr>
          <p:spPr>
            <a:xfrm rot="16200000">
              <a:off x="1167404" y="2335046"/>
              <a:ext cx="281316" cy="281316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353D776C-4265-2E44-0A78-648E22A87CF8}"/>
              </a:ext>
            </a:extLst>
          </p:cNvPr>
          <p:cNvSpPr/>
          <p:nvPr/>
        </p:nvSpPr>
        <p:spPr>
          <a:xfrm>
            <a:off x="5719127" y="1216773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spcBef>
                <a:spcPct val="0"/>
              </a:spcBef>
              <a:spcAft>
                <a:spcPct val="15000"/>
              </a:spcAft>
            </a:pPr>
            <a:r>
              <a:rPr lang="zh-CN" altLang="zh-CN" sz="2000" b="1" dirty="0"/>
              <a:t>云函数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38" name="文本框 32">
            <a:extLst>
              <a:ext uri="{FF2B5EF4-FFF2-40B4-BE49-F238E27FC236}">
                <a16:creationId xmlns:a16="http://schemas.microsoft.com/office/drawing/2014/main" id="{AF8DF464-28C0-391F-2176-3A0195A2E21E}"/>
              </a:ext>
            </a:extLst>
          </p:cNvPr>
          <p:cNvSpPr txBox="1"/>
          <p:nvPr/>
        </p:nvSpPr>
        <p:spPr>
          <a:xfrm>
            <a:off x="5238709" y="1703787"/>
            <a:ext cx="5895021" cy="140519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云函数文件夹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： 如果使用了云开发功能，需要提供包含云函数代码的文件夹，其中至少包含 </a:t>
            </a:r>
            <a:r>
              <a:rPr lang="en-US" altLang="zh-CN" sz="2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index.js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、</a:t>
            </a:r>
            <a:r>
              <a:rPr lang="en-US" altLang="zh-CN" sz="2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package.json</a:t>
            </a:r>
            <a:r>
              <a:rPr lang="en-US" altLang="zh-CN" sz="2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等云函数所需的文件。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76C2416-3495-DD45-7329-C3B3722018DE}"/>
              </a:ext>
            </a:extLst>
          </p:cNvPr>
          <p:cNvGrpSpPr/>
          <p:nvPr/>
        </p:nvGrpSpPr>
        <p:grpSpPr>
          <a:xfrm>
            <a:off x="5068599" y="3397026"/>
            <a:ext cx="402468" cy="402468"/>
            <a:chOff x="1037999" y="2205641"/>
            <a:chExt cx="540126" cy="54012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171CC5C-2879-51D0-019F-012279338A04}"/>
                </a:ext>
              </a:extLst>
            </p:cNvPr>
            <p:cNvSpPr/>
            <p:nvPr/>
          </p:nvSpPr>
          <p:spPr>
            <a:xfrm>
              <a:off x="1037999" y="2205641"/>
              <a:ext cx="540126" cy="540126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0" name="箭头: V 形 9">
              <a:extLst>
                <a:ext uri="{FF2B5EF4-FFF2-40B4-BE49-F238E27FC236}">
                  <a16:creationId xmlns:a16="http://schemas.microsoft.com/office/drawing/2014/main" id="{210BBB77-D783-0C3C-3AEC-EE56BEBA0EDC}"/>
                </a:ext>
              </a:extLst>
            </p:cNvPr>
            <p:cNvSpPr/>
            <p:nvPr/>
          </p:nvSpPr>
          <p:spPr>
            <a:xfrm rot="16200000">
              <a:off x="1167404" y="2335046"/>
              <a:ext cx="281316" cy="281316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4E62AF8D-CE17-149A-9CF4-2176DC60874A}"/>
              </a:ext>
            </a:extLst>
          </p:cNvPr>
          <p:cNvSpPr/>
          <p:nvPr/>
        </p:nvSpPr>
        <p:spPr>
          <a:xfrm>
            <a:off x="5471067" y="3399384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spcBef>
                <a:spcPct val="0"/>
              </a:spcBef>
              <a:spcAft>
                <a:spcPct val="15000"/>
              </a:spcAft>
            </a:pPr>
            <a:r>
              <a:rPr lang="zh-CN" altLang="en-US" sz="2000" b="1" dirty="0">
                <a:sym typeface="+mn-lt"/>
              </a:rPr>
              <a:t>其他配置文件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3" name="文本框 32">
            <a:extLst>
              <a:ext uri="{FF2B5EF4-FFF2-40B4-BE49-F238E27FC236}">
                <a16:creationId xmlns:a16="http://schemas.microsoft.com/office/drawing/2014/main" id="{CDFB9643-B101-9BFC-4D72-00225CE18691}"/>
              </a:ext>
            </a:extLst>
          </p:cNvPr>
          <p:cNvSpPr txBox="1"/>
          <p:nvPr/>
        </p:nvSpPr>
        <p:spPr>
          <a:xfrm>
            <a:off x="4932665" y="3789315"/>
            <a:ext cx="6680835" cy="18668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project.config.json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： 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小程序项目的配置文件，包含了项目的一些配置信息。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</a:t>
            </a:r>
            <a:r>
              <a:rPr lang="en-US" altLang="zh-CN" sz="2000" b="1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gitignore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：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如果使用 </a:t>
            </a:r>
            <a:r>
              <a:rPr lang="en-US" altLang="zh-CN" sz="2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Git 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进行版本控制，可以提供 </a:t>
            </a:r>
            <a:r>
              <a:rPr lang="en-US" altLang="zh-CN" sz="2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Git 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忽略文件，避免将不必要的文件提交到版本库中。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D81EB7-D11C-B7E0-D38D-40529B145E30}"/>
              </a:ext>
            </a:extLst>
          </p:cNvPr>
          <p:cNvSpPr/>
          <p:nvPr/>
        </p:nvSpPr>
        <p:spPr>
          <a:xfrm>
            <a:off x="772973" y="1385845"/>
            <a:ext cx="3503398" cy="6185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小程序的基本模块</a:t>
            </a:r>
          </a:p>
        </p:txBody>
      </p:sp>
    </p:spTree>
    <p:extLst>
      <p:ext uri="{BB962C8B-B14F-4D97-AF65-F5344CB8AC3E}">
        <p14:creationId xmlns:p14="http://schemas.microsoft.com/office/powerpoint/2010/main" val="274730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6" grpId="0"/>
      <p:bldP spid="38" grpId="0"/>
      <p:bldP spid="11" grpId="0"/>
      <p:bldP spid="13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设计思想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9"/>
          <p:cNvSpPr txBox="1"/>
          <p:nvPr/>
        </p:nvSpPr>
        <p:spPr>
          <a:xfrm>
            <a:off x="4549396" y="1825891"/>
            <a:ext cx="6614311" cy="4175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Welcome :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刚开始打开小程序的欢迎界面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Gengral_introduction :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西电创新俱乐部的大致介绍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Introduce_index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: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西电创新俱乐部的小组信息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Interview :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内部人员对申请者进行同意或拒绝操作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New_user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: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提交申请之后通过成为新成员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Result :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面试的最终结果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Srearchresult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: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提交申请之后查看是否得到录取通知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User :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西电创新俱乐部的用户信息数据库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Userinfo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: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申请的用户的通信链接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50EE80B-9BF5-E903-0522-1689617A2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70" y="1145497"/>
            <a:ext cx="3408132" cy="4646867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6A78340C-B39F-B4CB-F01F-8445FEA18F1A}"/>
              </a:ext>
            </a:extLst>
          </p:cNvPr>
          <p:cNvSpPr/>
          <p:nvPr/>
        </p:nvSpPr>
        <p:spPr>
          <a:xfrm>
            <a:off x="4676396" y="1145497"/>
            <a:ext cx="3068017" cy="5193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主要方法函数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设计思想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9"/>
          <p:cNvSpPr txBox="1"/>
          <p:nvPr/>
        </p:nvSpPr>
        <p:spPr>
          <a:xfrm>
            <a:off x="1108710" y="1852778"/>
            <a:ext cx="10366754" cy="410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滑动手势操作  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touchStart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touchMove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touchEnd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函数实现了滑动手势的监听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动画效果：通过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wx.createAnimation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创建动画实例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setInterval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定时器，实现了头像的上下浮动效果。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用户登录处理  在页面加载时，通过调用云函数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fakeCode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获取用户的伪登录码，保存在全局变量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fakeCode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中。当用户进行上滑操作时，通过调用云函数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login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进行用户登录的处理。如果用户未注册，则调用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navigateToNewUser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函数跳转到新用户注册页面。如果用户已注册，则调用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navigateToUserPage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函数跳转到用户信息展示页面。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动态更新头像  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onShow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函数动态更新头像路径，确保用户头像的及时展示。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用户信息的全局保存  在登录成功后，通过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getApp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().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globalData.userInfo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将用户信息保存在全局变量中，以便其他页面可以共享和使用。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页面跳转  使用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wx.reLaunch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进行页面的跳转，确保用户返回时重新加载页面。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78340C-B39F-B4CB-F01F-8445FEA18F1A}"/>
              </a:ext>
            </a:extLst>
          </p:cNvPr>
          <p:cNvSpPr/>
          <p:nvPr/>
        </p:nvSpPr>
        <p:spPr>
          <a:xfrm>
            <a:off x="710821" y="1216520"/>
            <a:ext cx="3537329" cy="5193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Welcome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D03A82-5C9B-F5DF-E8F5-ABFC499E6EDE}"/>
              </a:ext>
            </a:extLst>
          </p:cNvPr>
          <p:cNvSpPr/>
          <p:nvPr/>
        </p:nvSpPr>
        <p:spPr>
          <a:xfrm>
            <a:off x="1159508" y="1866721"/>
            <a:ext cx="1601895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7A7892-0364-E2CF-1A1C-C85B7320E81C}"/>
              </a:ext>
            </a:extLst>
          </p:cNvPr>
          <p:cNvSpPr/>
          <p:nvPr/>
        </p:nvSpPr>
        <p:spPr>
          <a:xfrm>
            <a:off x="1171363" y="2968094"/>
            <a:ext cx="1601895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120045-D3F0-F578-FBCE-3F61E53DE297}"/>
              </a:ext>
            </a:extLst>
          </p:cNvPr>
          <p:cNvSpPr/>
          <p:nvPr/>
        </p:nvSpPr>
        <p:spPr>
          <a:xfrm>
            <a:off x="1159509" y="4439896"/>
            <a:ext cx="1601895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30653D-5CDD-AAF6-7627-DDB3499B84EA}"/>
              </a:ext>
            </a:extLst>
          </p:cNvPr>
          <p:cNvSpPr/>
          <p:nvPr/>
        </p:nvSpPr>
        <p:spPr>
          <a:xfrm>
            <a:off x="1171363" y="5541269"/>
            <a:ext cx="1233596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69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设计思想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9"/>
          <p:cNvSpPr txBox="1"/>
          <p:nvPr/>
        </p:nvSpPr>
        <p:spPr>
          <a:xfrm>
            <a:off x="1159510" y="1895691"/>
            <a:ext cx="10366754" cy="410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页面初始化  在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onLoad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生命周期函数中，通过调用云函数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getGroups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获取全部小组的信息，并通过调用云函数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getGroupTypes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获取小组分类信息。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小组展示和选择  展示了小组的信息，包括小组的名称、封面图等。用户可以点击小组进行选择操作，选择的小组的信息将会被保存在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selectGroupId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数组中。并且小组选择后，页面中相应的小组封面图会发生变化。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申请状态展示  申请状态的变化，包括小红点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待处理、已通过、未通过等。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点击小组查看详情  跳转页面，传递小组的相关信息，如介绍图、背景图等。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消息功能：用户可以点击消息图标，弹出消息弹框。通过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showModal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hideModal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函数，实现消息弹框的显示和隐藏。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处理申请结果展示  通过调用云函数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getCurApplicants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获取当前用户的申请结果信息，包括已通过、未通过、待处理的申请信息，并在页面中展示。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78340C-B39F-B4CB-F01F-8445FEA18F1A}"/>
              </a:ext>
            </a:extLst>
          </p:cNvPr>
          <p:cNvSpPr/>
          <p:nvPr/>
        </p:nvSpPr>
        <p:spPr>
          <a:xfrm>
            <a:off x="710821" y="1216520"/>
            <a:ext cx="3537329" cy="5193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Introduce_index.js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7509267-B66F-1D20-5A58-5A3CDD94FB41}"/>
              </a:ext>
            </a:extLst>
          </p:cNvPr>
          <p:cNvSpPr/>
          <p:nvPr/>
        </p:nvSpPr>
        <p:spPr>
          <a:xfrm>
            <a:off x="1206033" y="1901799"/>
            <a:ext cx="1385995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F4931D-9142-4F26-F193-9974D13F0693}"/>
              </a:ext>
            </a:extLst>
          </p:cNvPr>
          <p:cNvSpPr/>
          <p:nvPr/>
        </p:nvSpPr>
        <p:spPr>
          <a:xfrm>
            <a:off x="1206033" y="2671543"/>
            <a:ext cx="1874945" cy="3665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544258-5271-E54B-8486-5D9160E8036E}"/>
              </a:ext>
            </a:extLst>
          </p:cNvPr>
          <p:cNvSpPr/>
          <p:nvPr/>
        </p:nvSpPr>
        <p:spPr>
          <a:xfrm>
            <a:off x="1206033" y="3768584"/>
            <a:ext cx="1728896" cy="36335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7CD500-0533-7E69-B4DF-36B93577D544}"/>
              </a:ext>
            </a:extLst>
          </p:cNvPr>
          <p:cNvSpPr/>
          <p:nvPr/>
        </p:nvSpPr>
        <p:spPr>
          <a:xfrm>
            <a:off x="1206033" y="4128727"/>
            <a:ext cx="2136142" cy="3665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40136E6-EE66-B847-279F-C83F8175CEB7}"/>
              </a:ext>
            </a:extLst>
          </p:cNvPr>
          <p:cNvSpPr/>
          <p:nvPr/>
        </p:nvSpPr>
        <p:spPr>
          <a:xfrm>
            <a:off x="1206033" y="5225771"/>
            <a:ext cx="2136142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64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设计思想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9"/>
          <p:cNvSpPr txBox="1"/>
          <p:nvPr/>
        </p:nvSpPr>
        <p:spPr>
          <a:xfrm>
            <a:off x="1051560" y="1798274"/>
            <a:ext cx="10366754" cy="4844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申请信息展示  通过调用云函数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getApplicants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获取申请者的信息，包括姓名、状态等。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搜索功能  用户可以通过输入关键词，触发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search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函数调用云函数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searchApplicants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进行搜索，返回匹配的申请者信息。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搜索结果展示  当搜索成功时，通过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wx.navigateTo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跳转到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searchresult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页面，展示搜索到的申请者信息。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审批通过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拒绝  管理员可以通过页面上的按钮对申请者进行审批，通过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Agree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disAgree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函数，调用云函数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saveResult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完成审批操作，同时更新页面显示。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隐藏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显示状态  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is_hidden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数组控制每个申请者的信息在页面上的显示状态，实现审批通过后隐藏该项。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页面生命周期处理  利用页面的生命周期函数，在页面加载、显示时调用云函数获取数据，并在需要时刷新页面。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异步操作处理  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wx.cloud.callFunction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异步获取数据，避免阻塞页面加载。</a:t>
            </a:r>
          </a:p>
          <a:p>
            <a:pPr algn="l">
              <a:lnSpc>
                <a:spcPct val="120000"/>
              </a:lnSpc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78340C-B39F-B4CB-F01F-8445FEA18F1A}"/>
              </a:ext>
            </a:extLst>
          </p:cNvPr>
          <p:cNvSpPr/>
          <p:nvPr/>
        </p:nvSpPr>
        <p:spPr>
          <a:xfrm>
            <a:off x="710821" y="1216520"/>
            <a:ext cx="3537329" cy="5193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Interview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2423FDB-35CD-A18B-2C15-9804E62D092F}"/>
              </a:ext>
            </a:extLst>
          </p:cNvPr>
          <p:cNvSpPr/>
          <p:nvPr/>
        </p:nvSpPr>
        <p:spPr>
          <a:xfrm>
            <a:off x="1051560" y="1821894"/>
            <a:ext cx="1774190" cy="3532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AAB433-8F9D-5329-F258-3D6D30A78124}"/>
              </a:ext>
            </a:extLst>
          </p:cNvPr>
          <p:cNvSpPr/>
          <p:nvPr/>
        </p:nvSpPr>
        <p:spPr>
          <a:xfrm>
            <a:off x="1051561" y="2237603"/>
            <a:ext cx="1278890" cy="3403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742540-8D1B-13E9-98CB-D84D04D81F6C}"/>
              </a:ext>
            </a:extLst>
          </p:cNvPr>
          <p:cNvSpPr/>
          <p:nvPr/>
        </p:nvSpPr>
        <p:spPr>
          <a:xfrm>
            <a:off x="1051559" y="2886209"/>
            <a:ext cx="1697991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EF4DD7-B5FB-72C6-6D85-9534CDD2A8C7}"/>
              </a:ext>
            </a:extLst>
          </p:cNvPr>
          <p:cNvSpPr/>
          <p:nvPr/>
        </p:nvSpPr>
        <p:spPr>
          <a:xfrm>
            <a:off x="1051559" y="3646358"/>
            <a:ext cx="1882141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E5753F-E302-16E9-B150-FDDBB25D4B66}"/>
              </a:ext>
            </a:extLst>
          </p:cNvPr>
          <p:cNvSpPr/>
          <p:nvPr/>
        </p:nvSpPr>
        <p:spPr>
          <a:xfrm>
            <a:off x="1051559" y="5117523"/>
            <a:ext cx="2199641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9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设计思想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9"/>
          <p:cNvSpPr txBox="1"/>
          <p:nvPr/>
        </p:nvSpPr>
        <p:spPr>
          <a:xfrm>
            <a:off x="1115060" y="1963161"/>
            <a:ext cx="10366754" cy="3367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加载用户信息  通过调用云函数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`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getUserInfo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`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获取指定用户的信息，并在页面加载时显示用户的基本信息，如性别、昵称等。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显示用户评论信息  通过页面的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`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onLoad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`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函数获取传递过来的参数，包括用户的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ID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和评论信息，然后通过调用云函数获取用户的信息，并显示在页面上。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修改用户评论  提供了一个文本域，允许用户修改对该用户的评论信息。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保存修改后的评论  通过点击按钮（可能是提交按钮）触发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`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bindFormSubmit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`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函数，将修改后的评论信息通过云函数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`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saveComment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`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保存到数据库中。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返回上一页  在保存成功后，通过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`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wx.navigateBack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`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返回到上一页（即用户列表页或其他上一页）。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78340C-B39F-B4CB-F01F-8445FEA18F1A}"/>
              </a:ext>
            </a:extLst>
          </p:cNvPr>
          <p:cNvSpPr/>
          <p:nvPr/>
        </p:nvSpPr>
        <p:spPr>
          <a:xfrm>
            <a:off x="710821" y="1216520"/>
            <a:ext cx="3537329" cy="5193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  <a:cs typeface="+mn-ea"/>
                <a:sym typeface="+mn-lt"/>
              </a:rPr>
              <a:t>Userinfo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CF13B52-CCB1-B8E9-F687-C1E9089D161E}"/>
              </a:ext>
            </a:extLst>
          </p:cNvPr>
          <p:cNvSpPr/>
          <p:nvPr/>
        </p:nvSpPr>
        <p:spPr>
          <a:xfrm>
            <a:off x="1159510" y="1967777"/>
            <a:ext cx="1601895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6EED3EF-14CD-3BCB-BED0-796CD69823C4}"/>
              </a:ext>
            </a:extLst>
          </p:cNvPr>
          <p:cNvSpPr/>
          <p:nvPr/>
        </p:nvSpPr>
        <p:spPr>
          <a:xfrm>
            <a:off x="1165860" y="2691286"/>
            <a:ext cx="2128946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E0BA1E-DBB4-21C9-1C7E-1FB2AEEC5CA6}"/>
              </a:ext>
            </a:extLst>
          </p:cNvPr>
          <p:cNvSpPr/>
          <p:nvPr/>
        </p:nvSpPr>
        <p:spPr>
          <a:xfrm>
            <a:off x="1165860" y="3438940"/>
            <a:ext cx="1601895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4BB2260-B943-B348-9EDC-035C71DC9711}"/>
              </a:ext>
            </a:extLst>
          </p:cNvPr>
          <p:cNvSpPr/>
          <p:nvPr/>
        </p:nvSpPr>
        <p:spPr>
          <a:xfrm>
            <a:off x="1165860" y="4526128"/>
            <a:ext cx="1392346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2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设计思想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9"/>
          <p:cNvSpPr txBox="1"/>
          <p:nvPr/>
        </p:nvSpPr>
        <p:spPr>
          <a:xfrm>
            <a:off x="1299210" y="1878178"/>
            <a:ext cx="10366754" cy="410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选择头像  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onChooseAvatar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函数，响应用户选择头像的操作。该函数获取用户选择的头像地址，并将其更新到页面的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avatarUrl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数据中。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提交虚拟信息  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submitFake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函数，将用户选择的虚拟昵称和之前选择的头像信息保存到全局数据中。然后，通过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wx.navigateTo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跳转到用户信息展示页面。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加载页面时的初始化  在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onLoad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生命周期函数中，获取全局数据，包括用户的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OpenID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和虚假的验证码（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fakeCode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），并初始化页面的一些数据。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表单提交  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bindFormSubmit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函数，监听表单提交事件，获取用户输入的表单数据，并进行一些基本的验证，如检查是否填写了所有字段。然后，将用户头像上传到云端，并将用户信息保存到云数据库中。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表单验证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checkFormData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函数用于验证用户输入的表单数据是否完整，包括姓名、性别、年级、专业、电话、邮箱、个人介绍等字段。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78340C-B39F-B4CB-F01F-8445FEA18F1A}"/>
              </a:ext>
            </a:extLst>
          </p:cNvPr>
          <p:cNvSpPr/>
          <p:nvPr/>
        </p:nvSpPr>
        <p:spPr>
          <a:xfrm>
            <a:off x="710821" y="1216520"/>
            <a:ext cx="3537329" cy="5193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  <a:cs typeface="+mn-ea"/>
                <a:sym typeface="+mn-lt"/>
              </a:rPr>
              <a:t>New_user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3092E4-24A2-4DD5-523C-A7514190BA16}"/>
              </a:ext>
            </a:extLst>
          </p:cNvPr>
          <p:cNvSpPr/>
          <p:nvPr/>
        </p:nvSpPr>
        <p:spPr>
          <a:xfrm>
            <a:off x="1299211" y="1878178"/>
            <a:ext cx="1209040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0C8D78-3556-DFEB-BB20-98521053A74D}"/>
              </a:ext>
            </a:extLst>
          </p:cNvPr>
          <p:cNvSpPr/>
          <p:nvPr/>
        </p:nvSpPr>
        <p:spPr>
          <a:xfrm>
            <a:off x="1299209" y="2622781"/>
            <a:ext cx="1685291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0A768A-80EF-8D3B-9BA3-1FAA73B80045}"/>
              </a:ext>
            </a:extLst>
          </p:cNvPr>
          <p:cNvSpPr/>
          <p:nvPr/>
        </p:nvSpPr>
        <p:spPr>
          <a:xfrm>
            <a:off x="1299209" y="3355146"/>
            <a:ext cx="2479041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B51F13-CA63-E390-4CFD-EE59903E5DFD}"/>
              </a:ext>
            </a:extLst>
          </p:cNvPr>
          <p:cNvSpPr/>
          <p:nvPr/>
        </p:nvSpPr>
        <p:spPr>
          <a:xfrm>
            <a:off x="1299210" y="4087511"/>
            <a:ext cx="1209042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00CA9B6-C550-18E7-0570-C1369B38B79D}"/>
              </a:ext>
            </a:extLst>
          </p:cNvPr>
          <p:cNvSpPr/>
          <p:nvPr/>
        </p:nvSpPr>
        <p:spPr>
          <a:xfrm>
            <a:off x="1299209" y="5167478"/>
            <a:ext cx="1266191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91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设计思想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9"/>
          <p:cNvSpPr txBox="1"/>
          <p:nvPr/>
        </p:nvSpPr>
        <p:spPr>
          <a:xfrm>
            <a:off x="1038860" y="1865478"/>
            <a:ext cx="10366754" cy="410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数据展示  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onLoad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生命周期函数获取传递过来的参数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options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，包括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group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clubQQ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groupQQ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。将获取到的数据存储在页面的数据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data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文本复制  提供了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copyText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函数，当用户点击相关文本区域时，将相应的文本内容复制到剪贴板。利用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wx.setClipboardData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wx.getClipboardData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接口实现文本的复制操作。显示复制成功的提示信息，通过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wx.showToast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页面加载时的初始化  在页面加载时，通过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onLoad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设置页面的初始数据，包括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groupName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clubQQ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groupQQ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分享功能  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onShareAppMessage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监听用户点击右上角分享按钮的事件，可以自定义分享的内容。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生命周期函数  页面提供了一些生命周期函数，例如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onReady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onShow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onHide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onUnload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，用于在不同的生命周期阶段执行相应的操作。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78340C-B39F-B4CB-F01F-8445FEA18F1A}"/>
              </a:ext>
            </a:extLst>
          </p:cNvPr>
          <p:cNvSpPr/>
          <p:nvPr/>
        </p:nvSpPr>
        <p:spPr>
          <a:xfrm>
            <a:off x="710821" y="1216520"/>
            <a:ext cx="3537329" cy="5193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Result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EF15C9-2FB7-F37B-FDD4-B16B533DF72B}"/>
              </a:ext>
            </a:extLst>
          </p:cNvPr>
          <p:cNvSpPr/>
          <p:nvPr/>
        </p:nvSpPr>
        <p:spPr>
          <a:xfrm>
            <a:off x="1038861" y="1902156"/>
            <a:ext cx="1196340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CDA832-9899-E601-ECCB-E179370A76B7}"/>
              </a:ext>
            </a:extLst>
          </p:cNvPr>
          <p:cNvSpPr/>
          <p:nvPr/>
        </p:nvSpPr>
        <p:spPr>
          <a:xfrm>
            <a:off x="1038859" y="2614445"/>
            <a:ext cx="1259841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CD2D78-A26E-6B65-DEAF-DB8847CEE50C}"/>
              </a:ext>
            </a:extLst>
          </p:cNvPr>
          <p:cNvSpPr/>
          <p:nvPr/>
        </p:nvSpPr>
        <p:spPr>
          <a:xfrm>
            <a:off x="1038859" y="4481678"/>
            <a:ext cx="1259841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52F87C-50BC-2205-55B9-7D77F3892207}"/>
              </a:ext>
            </a:extLst>
          </p:cNvPr>
          <p:cNvSpPr/>
          <p:nvPr/>
        </p:nvSpPr>
        <p:spPr>
          <a:xfrm>
            <a:off x="1038859" y="5173828"/>
            <a:ext cx="1748791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42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设计思想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9"/>
          <p:cNvSpPr txBox="1"/>
          <p:nvPr/>
        </p:nvSpPr>
        <p:spPr>
          <a:xfrm>
            <a:off x="912623" y="1798274"/>
            <a:ext cx="10366754" cy="4475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页面数据初始化  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onLoad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生命周期函数初始化页面数据。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查看个人信息  提供一个按钮（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goToUserInfoFake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函数触发），点击后跳转到用户信息页面，其中用户信息的数据来自全局数据（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getApp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().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globalData.userInfo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展示面试消息 利用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wx.cloud.callFunction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调用云函数获取面试消息，并在页面加载完成后显示在页面上。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导航跳转  提供多个按钮，点击后可以导航到其他页面，如展示俱乐部介绍页面、进行面试等。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编辑用户信息  提供编辑用户信息的功能，点击后跳转到编辑用户信息页面。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显示模态框  提供一个按钮（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showMessage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函数触发），点击后显示模态框，展示用户信息中的一些消息。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修改用户头衔  提供一个按钮（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editTitle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函数触发），点击后弹出模态框，用户可以在模态框中输入新的头衔，然后调用云函数进行修改。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78340C-B39F-B4CB-F01F-8445FEA18F1A}"/>
              </a:ext>
            </a:extLst>
          </p:cNvPr>
          <p:cNvSpPr/>
          <p:nvPr/>
        </p:nvSpPr>
        <p:spPr>
          <a:xfrm>
            <a:off x="710821" y="1216520"/>
            <a:ext cx="3537329" cy="5193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User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E57076-931F-97A3-1054-F7663B11F997}"/>
              </a:ext>
            </a:extLst>
          </p:cNvPr>
          <p:cNvSpPr/>
          <p:nvPr/>
        </p:nvSpPr>
        <p:spPr>
          <a:xfrm>
            <a:off x="937505" y="1837449"/>
            <a:ext cx="1970795" cy="3765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5255E3-A69F-3BED-DCC5-7C5D34593C2F}"/>
              </a:ext>
            </a:extLst>
          </p:cNvPr>
          <p:cNvSpPr/>
          <p:nvPr/>
        </p:nvSpPr>
        <p:spPr>
          <a:xfrm>
            <a:off x="937504" y="3627244"/>
            <a:ext cx="1202445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16ABA2-9783-C423-0340-228C396609F0}"/>
              </a:ext>
            </a:extLst>
          </p:cNvPr>
          <p:cNvSpPr/>
          <p:nvPr/>
        </p:nvSpPr>
        <p:spPr>
          <a:xfrm>
            <a:off x="937505" y="4361028"/>
            <a:ext cx="1601895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E8FF88-A1E0-0C57-9E95-46ED75AF1432}"/>
              </a:ext>
            </a:extLst>
          </p:cNvPr>
          <p:cNvSpPr/>
          <p:nvPr/>
        </p:nvSpPr>
        <p:spPr>
          <a:xfrm>
            <a:off x="937505" y="5444521"/>
            <a:ext cx="1672345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81C262-670F-AE99-796F-709D607E8E10}"/>
              </a:ext>
            </a:extLst>
          </p:cNvPr>
          <p:cNvSpPr/>
          <p:nvPr/>
        </p:nvSpPr>
        <p:spPr>
          <a:xfrm>
            <a:off x="937504" y="2207584"/>
            <a:ext cx="1805696" cy="3765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1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设计思想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9"/>
          <p:cNvSpPr txBox="1"/>
          <p:nvPr/>
        </p:nvSpPr>
        <p:spPr>
          <a:xfrm>
            <a:off x="1064260" y="1904880"/>
            <a:ext cx="10366754" cy="3736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页面加载  通过接收传递的参数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options.stuinfo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，解析为学生信息，并在页面加载时进行展示。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学生信息展示  在页面加载时，展示学生的相关信息，包括学生的状态（通过、未通过、处理中等）。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用户信息跳转  点击学生信息，可以跳转到相应用户的详细信息页面。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同意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拒绝操作  用户可以通过点击同意或拒绝按钮，弹出确认框，确认后将学生的申请状态更新为通过或拒绝。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状态更新后刷新页面  操作成功后，页面会重新加载并刷新显示最新的学生信息和状态。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异步操作的提示  在异步操作（如调用云函数）进行时，显示加载中提示，操作完成后显示成功提示。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78340C-B39F-B4CB-F01F-8445FEA18F1A}"/>
              </a:ext>
            </a:extLst>
          </p:cNvPr>
          <p:cNvSpPr/>
          <p:nvPr/>
        </p:nvSpPr>
        <p:spPr>
          <a:xfrm>
            <a:off x="710821" y="1216520"/>
            <a:ext cx="3537329" cy="5193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  <a:cs typeface="+mn-ea"/>
                <a:sym typeface="+mn-lt"/>
              </a:rPr>
              <a:t>Sreachresult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4F97A8-F41A-672F-8F05-45EEB7A80B81}"/>
              </a:ext>
            </a:extLst>
          </p:cNvPr>
          <p:cNvSpPr/>
          <p:nvPr/>
        </p:nvSpPr>
        <p:spPr>
          <a:xfrm>
            <a:off x="1064261" y="1904880"/>
            <a:ext cx="1323340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952892-3E48-816A-CEDE-3338A853BF77}"/>
              </a:ext>
            </a:extLst>
          </p:cNvPr>
          <p:cNvSpPr/>
          <p:nvPr/>
        </p:nvSpPr>
        <p:spPr>
          <a:xfrm>
            <a:off x="1064259" y="2635645"/>
            <a:ext cx="1742441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CC2E97-7D90-B10C-46CC-80352FD2DAD0}"/>
              </a:ext>
            </a:extLst>
          </p:cNvPr>
          <p:cNvSpPr/>
          <p:nvPr/>
        </p:nvSpPr>
        <p:spPr>
          <a:xfrm>
            <a:off x="1064259" y="3388713"/>
            <a:ext cx="1742441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189288-2065-3C69-0C8E-2F6A4174B84B}"/>
              </a:ext>
            </a:extLst>
          </p:cNvPr>
          <p:cNvSpPr/>
          <p:nvPr/>
        </p:nvSpPr>
        <p:spPr>
          <a:xfrm>
            <a:off x="1064259" y="4457946"/>
            <a:ext cx="2472691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5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文字, 天空, 地图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652000" cy="6858000"/>
          </a:xfrm>
          <a:custGeom>
            <a:avLst/>
            <a:gdLst>
              <a:gd name="connsiteX0" fmla="*/ 0 w 9652000"/>
              <a:gd name="connsiteY0" fmla="*/ 0 h 6858000"/>
              <a:gd name="connsiteX1" fmla="*/ 9652000 w 9652000"/>
              <a:gd name="connsiteY1" fmla="*/ 0 h 6858000"/>
              <a:gd name="connsiteX2" fmla="*/ 9652000 w 9652000"/>
              <a:gd name="connsiteY2" fmla="*/ 3173414 h 6858000"/>
              <a:gd name="connsiteX3" fmla="*/ 6743700 w 9652000"/>
              <a:gd name="connsiteY3" fmla="*/ 1988878 h 6858000"/>
              <a:gd name="connsiteX4" fmla="*/ 6858000 w 9652000"/>
              <a:gd name="connsiteY4" fmla="*/ 4389178 h 6858000"/>
              <a:gd name="connsiteX5" fmla="*/ 4381500 w 9652000"/>
              <a:gd name="connsiteY5" fmla="*/ 5760778 h 6858000"/>
              <a:gd name="connsiteX6" fmla="*/ 5524500 w 9652000"/>
              <a:gd name="connsiteY6" fmla="*/ 6808528 h 6858000"/>
              <a:gd name="connsiteX7" fmla="*/ 5754400 w 9652000"/>
              <a:gd name="connsiteY7" fmla="*/ 6858000 h 6858000"/>
              <a:gd name="connsiteX8" fmla="*/ 0 w 965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52000" h="6858000">
                <a:moveTo>
                  <a:pt x="0" y="0"/>
                </a:moveTo>
                <a:lnTo>
                  <a:pt x="9652000" y="0"/>
                </a:lnTo>
                <a:lnTo>
                  <a:pt x="9652000" y="3173414"/>
                </a:lnTo>
                <a:lnTo>
                  <a:pt x="6743700" y="1988878"/>
                </a:lnTo>
                <a:lnTo>
                  <a:pt x="6858000" y="4389178"/>
                </a:lnTo>
                <a:lnTo>
                  <a:pt x="4381500" y="5760778"/>
                </a:lnTo>
                <a:lnTo>
                  <a:pt x="5524500" y="6808528"/>
                </a:lnTo>
                <a:lnTo>
                  <a:pt x="57544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2099916" y="2282303"/>
            <a:ext cx="351663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目录</a:t>
            </a:r>
            <a:endParaRPr lang="en-US" altLang="zh-CN" sz="5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algn="dist"/>
            <a:r>
              <a:rPr lang="en-US" altLang="zh-CN" sz="5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CONTENT</a:t>
            </a:r>
            <a:r>
              <a:rPr lang="en-US" altLang="zh-CN" sz="5400" b="1" spc="600" dirty="0">
                <a:solidFill>
                  <a:schemeClr val="bg1"/>
                </a:solidFill>
                <a:cs typeface="+mn-ea"/>
                <a:sym typeface="+mn-lt"/>
              </a:rPr>
              <a:t>S</a:t>
            </a:r>
            <a:endParaRPr lang="zh-CN" altLang="en-US" sz="5400" b="1" spc="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endParaRPr lang="zh-CN" altLang="en-US" sz="5400" b="1" spc="6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pic>
        <p:nvPicPr>
          <p:cNvPr id="40" name="图片 39" descr="图片包含 文字, 天空, 地图&#10;&#10;已生成极高可信度的说明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 flipV="1">
            <a:off x="8020050" y="2963962"/>
            <a:ext cx="4171950" cy="3894038"/>
          </a:xfrm>
          <a:custGeom>
            <a:avLst/>
            <a:gdLst>
              <a:gd name="connsiteX0" fmla="*/ 1612080 w 4171950"/>
              <a:gd name="connsiteY0" fmla="*/ 3894038 h 3894038"/>
              <a:gd name="connsiteX1" fmla="*/ 0 w 4171950"/>
              <a:gd name="connsiteY1" fmla="*/ 3894038 h 3894038"/>
              <a:gd name="connsiteX2" fmla="*/ 0 w 4171950"/>
              <a:gd name="connsiteY2" fmla="*/ 0 h 3894038"/>
              <a:gd name="connsiteX3" fmla="*/ 4171950 w 4171950"/>
              <a:gd name="connsiteY3" fmla="*/ 0 h 3894038"/>
              <a:gd name="connsiteX4" fmla="*/ 4171950 w 4171950"/>
              <a:gd name="connsiteY4" fmla="*/ 1801895 h 3894038"/>
              <a:gd name="connsiteX5" fmla="*/ 2914876 w 4171950"/>
              <a:gd name="connsiteY5" fmla="*/ 1129304 h 3894038"/>
              <a:gd name="connsiteX6" fmla="*/ 2964280 w 4171950"/>
              <a:gd name="connsiteY6" fmla="*/ 2492217 h 3894038"/>
              <a:gd name="connsiteX7" fmla="*/ 1895588 w 4171950"/>
              <a:gd name="connsiteY7" fmla="*/ 3269757 h 3894038"/>
              <a:gd name="connsiteX8" fmla="*/ 1447800 w 4171950"/>
              <a:gd name="connsiteY8" fmla="*/ 2190750 h 3894038"/>
              <a:gd name="connsiteX9" fmla="*/ 1381125 w 4171950"/>
              <a:gd name="connsiteY9" fmla="*/ 2495550 h 3894038"/>
              <a:gd name="connsiteX10" fmla="*/ 800100 w 4171950"/>
              <a:gd name="connsiteY10" fmla="*/ 2428875 h 3894038"/>
              <a:gd name="connsiteX11" fmla="*/ 733425 w 4171950"/>
              <a:gd name="connsiteY11" fmla="*/ 2609850 h 3894038"/>
              <a:gd name="connsiteX12" fmla="*/ 2487264 w 4171950"/>
              <a:gd name="connsiteY12" fmla="*/ 3894038 h 3894038"/>
              <a:gd name="connsiteX13" fmla="*/ 2154664 w 4171950"/>
              <a:gd name="connsiteY13" fmla="*/ 3894038 h 3894038"/>
              <a:gd name="connsiteX14" fmla="*/ 1898380 w 4171950"/>
              <a:gd name="connsiteY14" fmla="*/ 3276484 h 3894038"/>
              <a:gd name="connsiteX15" fmla="*/ 2387892 w 4171950"/>
              <a:gd name="connsiteY15" fmla="*/ 3865947 h 389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71950" h="3894038">
                <a:moveTo>
                  <a:pt x="1612080" y="3894038"/>
                </a:moveTo>
                <a:lnTo>
                  <a:pt x="0" y="3894038"/>
                </a:lnTo>
                <a:lnTo>
                  <a:pt x="0" y="0"/>
                </a:lnTo>
                <a:lnTo>
                  <a:pt x="4171950" y="0"/>
                </a:lnTo>
                <a:lnTo>
                  <a:pt x="4171950" y="1801895"/>
                </a:lnTo>
                <a:lnTo>
                  <a:pt x="2914876" y="1129304"/>
                </a:lnTo>
                <a:lnTo>
                  <a:pt x="2964280" y="2492217"/>
                </a:lnTo>
                <a:lnTo>
                  <a:pt x="1895588" y="3269757"/>
                </a:lnTo>
                <a:lnTo>
                  <a:pt x="1447800" y="2190750"/>
                </a:lnTo>
                <a:lnTo>
                  <a:pt x="1381125" y="2495550"/>
                </a:lnTo>
                <a:lnTo>
                  <a:pt x="800100" y="2428875"/>
                </a:lnTo>
                <a:lnTo>
                  <a:pt x="733425" y="2609850"/>
                </a:lnTo>
                <a:close/>
                <a:moveTo>
                  <a:pt x="2487264" y="3894038"/>
                </a:moveTo>
                <a:lnTo>
                  <a:pt x="2154664" y="3894038"/>
                </a:lnTo>
                <a:lnTo>
                  <a:pt x="1898380" y="3276484"/>
                </a:lnTo>
                <a:lnTo>
                  <a:pt x="2387892" y="3865947"/>
                </a:lnTo>
                <a:close/>
              </a:path>
            </a:pathLst>
          </a:custGeom>
        </p:spPr>
      </p:pic>
      <p:sp>
        <p:nvSpPr>
          <p:cNvPr id="3" name="任意多边形 18"/>
          <p:cNvSpPr/>
          <p:nvPr/>
        </p:nvSpPr>
        <p:spPr>
          <a:xfrm>
            <a:off x="6706779" y="1446561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程序功能</a:t>
            </a:r>
          </a:p>
        </p:txBody>
      </p:sp>
      <p:sp>
        <p:nvSpPr>
          <p:cNvPr id="4" name="任意多边形 21"/>
          <p:cNvSpPr/>
          <p:nvPr/>
        </p:nvSpPr>
        <p:spPr>
          <a:xfrm>
            <a:off x="6706779" y="2412716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设计思想</a:t>
            </a:r>
          </a:p>
        </p:txBody>
      </p:sp>
      <p:sp>
        <p:nvSpPr>
          <p:cNvPr id="5" name="任意多边形 24"/>
          <p:cNvSpPr/>
          <p:nvPr/>
        </p:nvSpPr>
        <p:spPr>
          <a:xfrm>
            <a:off x="6706779" y="3460822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关键技术点</a:t>
            </a:r>
          </a:p>
        </p:txBody>
      </p:sp>
      <p:sp>
        <p:nvSpPr>
          <p:cNvPr id="2" name="任意多边形 27"/>
          <p:cNvSpPr/>
          <p:nvPr/>
        </p:nvSpPr>
        <p:spPr>
          <a:xfrm>
            <a:off x="6706779" y="4481660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结果展示</a:t>
            </a:r>
          </a:p>
        </p:txBody>
      </p:sp>
      <p:sp>
        <p:nvSpPr>
          <p:cNvPr id="12" name="矩形: 圆角 8"/>
          <p:cNvSpPr/>
          <p:nvPr/>
        </p:nvSpPr>
        <p:spPr>
          <a:xfrm>
            <a:off x="6033792" y="1469353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cs typeface="+mn-ea"/>
                <a:sym typeface="+mn-lt"/>
              </a:rPr>
              <a:t>01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3" name="矩形: 圆角 9"/>
          <p:cNvSpPr/>
          <p:nvPr/>
        </p:nvSpPr>
        <p:spPr>
          <a:xfrm>
            <a:off x="6033792" y="2500725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cs typeface="+mn-ea"/>
                <a:sym typeface="+mn-lt"/>
              </a:rPr>
              <a:t>02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4" name="矩形: 圆角 10"/>
          <p:cNvSpPr/>
          <p:nvPr/>
        </p:nvSpPr>
        <p:spPr>
          <a:xfrm>
            <a:off x="6033792" y="3532097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cs typeface="+mn-ea"/>
                <a:sym typeface="+mn-lt"/>
              </a:rPr>
              <a:t>03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5" name="矩形: 圆角 11"/>
          <p:cNvSpPr/>
          <p:nvPr/>
        </p:nvSpPr>
        <p:spPr>
          <a:xfrm>
            <a:off x="6033792" y="4563470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cs typeface="+mn-ea"/>
                <a:sym typeface="+mn-lt"/>
              </a:rPr>
              <a:t>04</a:t>
            </a:r>
            <a:endParaRPr lang="zh-CN" altLang="en-US" sz="2000" b="1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03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关键技术点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7" y="340995"/>
            <a:ext cx="95410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关键技术点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33794" y="1671619"/>
            <a:ext cx="2495086" cy="29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9442" y="2623799"/>
            <a:ext cx="3516811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仿宋" panose="02010609060101010101" charset="-122"/>
              </a:rPr>
              <a:t>关键技术主要在于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仿宋" panose="02010609060101010101" charset="-122"/>
              </a:rPr>
              <a:t>JavaScript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仿宋" panose="02010609060101010101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仿宋" panose="02010609060101010101" charset="-122"/>
              </a:rPr>
              <a:t>CSS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仿宋" panose="02010609060101010101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仿宋" panose="02010609060101010101" charset="-122"/>
              </a:rPr>
              <a:t>HTML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仿宋" panose="02010609060101010101" charset="-122"/>
              </a:rPr>
              <a:t>三件套的配合使用；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129B727-5FE9-3610-B6A8-44E9D0771A8F}"/>
              </a:ext>
            </a:extLst>
          </p:cNvPr>
          <p:cNvSpPr txBox="1"/>
          <p:nvPr/>
        </p:nvSpPr>
        <p:spPr>
          <a:xfrm>
            <a:off x="7412703" y="2408357"/>
            <a:ext cx="2705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从程序功能方面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E3CB684-D50E-9F1F-1F74-E749F17AD6F6}"/>
              </a:ext>
            </a:extLst>
          </p:cNvPr>
          <p:cNvSpPr/>
          <p:nvPr/>
        </p:nvSpPr>
        <p:spPr>
          <a:xfrm>
            <a:off x="6426499" y="3763362"/>
            <a:ext cx="4907998" cy="14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仿宋" panose="02010609060101010101" charset="-122"/>
              </a:rPr>
              <a:t>主要在于包含同学报名和接收录取结果通知、面试负责人接收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仿宋" panose="02010609060101010101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仿宋" panose="02010609060101010101" charset="-122"/>
              </a:rPr>
              <a:t>拒绝两块功能的报名系统这一核心功能。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F6F84BAB-0CF6-BF85-9450-9109A308642F}"/>
              </a:ext>
            </a:extLst>
          </p:cNvPr>
          <p:cNvGrpSpPr/>
          <p:nvPr/>
        </p:nvGrpSpPr>
        <p:grpSpPr>
          <a:xfrm>
            <a:off x="581620" y="4440991"/>
            <a:ext cx="3310841" cy="632385"/>
            <a:chOff x="755898" y="2155352"/>
            <a:chExt cx="3310841" cy="632385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7554C81-4CE2-E368-7CDF-746B32EAFA05}"/>
                </a:ext>
              </a:extLst>
            </p:cNvPr>
            <p:cNvSpPr txBox="1"/>
            <p:nvPr/>
          </p:nvSpPr>
          <p:spPr>
            <a:xfrm>
              <a:off x="755898" y="2263817"/>
              <a:ext cx="3310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从编程语言方面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99E574A-1F55-1480-A7B6-0F0D0FBCEC58}"/>
                </a:ext>
              </a:extLst>
            </p:cNvPr>
            <p:cNvSpPr/>
            <p:nvPr/>
          </p:nvSpPr>
          <p:spPr>
            <a:xfrm>
              <a:off x="1201832" y="2155352"/>
              <a:ext cx="2495086" cy="6323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278120CE-C256-FCB4-6605-749E9EFBA1E1}"/>
              </a:ext>
            </a:extLst>
          </p:cNvPr>
          <p:cNvSpPr/>
          <p:nvPr/>
        </p:nvSpPr>
        <p:spPr>
          <a:xfrm>
            <a:off x="7412702" y="2366167"/>
            <a:ext cx="2658397" cy="63238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597A99B-4BCB-0B8D-9EDA-D1A8741088A4}"/>
              </a:ext>
            </a:extLst>
          </p:cNvPr>
          <p:cNvGrpSpPr/>
          <p:nvPr/>
        </p:nvGrpSpPr>
        <p:grpSpPr>
          <a:xfrm>
            <a:off x="3383152" y="3611171"/>
            <a:ext cx="2158584" cy="2158584"/>
            <a:chOff x="8709284" y="1933731"/>
            <a:chExt cx="2158584" cy="2158584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3B95DE26-EEDF-0146-75D7-FC52B43870D7}"/>
                </a:ext>
              </a:extLst>
            </p:cNvPr>
            <p:cNvSpPr/>
            <p:nvPr/>
          </p:nvSpPr>
          <p:spPr>
            <a:xfrm>
              <a:off x="8784235" y="2008682"/>
              <a:ext cx="2008682" cy="200868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066A39C9-CEB0-99BB-EE51-9FAA6A7F86D3}"/>
                </a:ext>
              </a:extLst>
            </p:cNvPr>
            <p:cNvSpPr/>
            <p:nvPr/>
          </p:nvSpPr>
          <p:spPr>
            <a:xfrm>
              <a:off x="8709284" y="1933731"/>
              <a:ext cx="2158584" cy="2158584"/>
            </a:xfrm>
            <a:prstGeom prst="ellipse">
              <a:avLst/>
            </a:prstGeom>
            <a:noFill/>
            <a:ln>
              <a:solidFill>
                <a:srgbClr val="6A5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grpSp>
          <p:nvGrpSpPr>
            <p:cNvPr id="46" name="Group 122">
              <a:extLst>
                <a:ext uri="{FF2B5EF4-FFF2-40B4-BE49-F238E27FC236}">
                  <a16:creationId xmlns:a16="http://schemas.microsoft.com/office/drawing/2014/main" id="{5009D801-71F7-E1C3-393B-8F259D766BE2}"/>
                </a:ext>
              </a:extLst>
            </p:cNvPr>
            <p:cNvGrpSpPr/>
            <p:nvPr/>
          </p:nvGrpSpPr>
          <p:grpSpPr>
            <a:xfrm>
              <a:off x="9488772" y="2690082"/>
              <a:ext cx="599608" cy="606718"/>
              <a:chOff x="3500438" y="2252663"/>
              <a:chExt cx="401638" cy="406400"/>
            </a:xfrm>
            <a:solidFill>
              <a:schemeClr val="bg1"/>
            </a:solidFill>
          </p:grpSpPr>
          <p:sp>
            <p:nvSpPr>
              <p:cNvPr id="47" name="Freeform 85">
                <a:extLst>
                  <a:ext uri="{FF2B5EF4-FFF2-40B4-BE49-F238E27FC236}">
                    <a16:creationId xmlns:a16="http://schemas.microsoft.com/office/drawing/2014/main" id="{80799842-64BE-1B5B-F73A-11C09BF87D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00438" y="2562225"/>
                <a:ext cx="401638" cy="96838"/>
              </a:xfrm>
              <a:custGeom>
                <a:avLst/>
                <a:gdLst>
                  <a:gd name="T0" fmla="*/ 184 w 190"/>
                  <a:gd name="T1" fmla="*/ 0 h 45"/>
                  <a:gd name="T2" fmla="*/ 5 w 190"/>
                  <a:gd name="T3" fmla="*/ 0 h 45"/>
                  <a:gd name="T4" fmla="*/ 0 w 190"/>
                  <a:gd name="T5" fmla="*/ 5 h 45"/>
                  <a:gd name="T6" fmla="*/ 0 w 190"/>
                  <a:gd name="T7" fmla="*/ 40 h 45"/>
                  <a:gd name="T8" fmla="*/ 5 w 190"/>
                  <a:gd name="T9" fmla="*/ 45 h 45"/>
                  <a:gd name="T10" fmla="*/ 184 w 190"/>
                  <a:gd name="T11" fmla="*/ 45 h 45"/>
                  <a:gd name="T12" fmla="*/ 190 w 190"/>
                  <a:gd name="T13" fmla="*/ 40 h 45"/>
                  <a:gd name="T14" fmla="*/ 190 w 190"/>
                  <a:gd name="T15" fmla="*/ 5 h 45"/>
                  <a:gd name="T16" fmla="*/ 184 w 190"/>
                  <a:gd name="T17" fmla="*/ 0 h 45"/>
                  <a:gd name="T18" fmla="*/ 172 w 190"/>
                  <a:gd name="T19" fmla="*/ 20 h 45"/>
                  <a:gd name="T20" fmla="*/ 168 w 190"/>
                  <a:gd name="T21" fmla="*/ 24 h 45"/>
                  <a:gd name="T22" fmla="*/ 130 w 190"/>
                  <a:gd name="T23" fmla="*/ 24 h 45"/>
                  <a:gd name="T24" fmla="*/ 126 w 190"/>
                  <a:gd name="T25" fmla="*/ 20 h 45"/>
                  <a:gd name="T26" fmla="*/ 126 w 190"/>
                  <a:gd name="T27" fmla="*/ 15 h 45"/>
                  <a:gd name="T28" fmla="*/ 130 w 190"/>
                  <a:gd name="T29" fmla="*/ 11 h 45"/>
                  <a:gd name="T30" fmla="*/ 168 w 190"/>
                  <a:gd name="T31" fmla="*/ 11 h 45"/>
                  <a:gd name="T32" fmla="*/ 172 w 190"/>
                  <a:gd name="T33" fmla="*/ 15 h 45"/>
                  <a:gd name="T34" fmla="*/ 172 w 190"/>
                  <a:gd name="T35" fmla="*/ 2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0" h="45">
                    <a:moveTo>
                      <a:pt x="184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3"/>
                      <a:pt x="2" y="45"/>
                      <a:pt x="5" y="45"/>
                    </a:cubicBezTo>
                    <a:cubicBezTo>
                      <a:pt x="184" y="45"/>
                      <a:pt x="184" y="45"/>
                      <a:pt x="184" y="45"/>
                    </a:cubicBezTo>
                    <a:cubicBezTo>
                      <a:pt x="187" y="45"/>
                      <a:pt x="190" y="43"/>
                      <a:pt x="190" y="40"/>
                    </a:cubicBezTo>
                    <a:cubicBezTo>
                      <a:pt x="190" y="5"/>
                      <a:pt x="190" y="5"/>
                      <a:pt x="190" y="5"/>
                    </a:cubicBezTo>
                    <a:cubicBezTo>
                      <a:pt x="190" y="2"/>
                      <a:pt x="187" y="0"/>
                      <a:pt x="184" y="0"/>
                    </a:cubicBezTo>
                    <a:close/>
                    <a:moveTo>
                      <a:pt x="172" y="20"/>
                    </a:moveTo>
                    <a:cubicBezTo>
                      <a:pt x="172" y="22"/>
                      <a:pt x="171" y="24"/>
                      <a:pt x="168" y="24"/>
                    </a:cubicBezTo>
                    <a:cubicBezTo>
                      <a:pt x="130" y="24"/>
                      <a:pt x="130" y="24"/>
                      <a:pt x="130" y="24"/>
                    </a:cubicBezTo>
                    <a:cubicBezTo>
                      <a:pt x="128" y="24"/>
                      <a:pt x="126" y="22"/>
                      <a:pt x="126" y="20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3"/>
                      <a:pt x="128" y="11"/>
                      <a:pt x="130" y="11"/>
                    </a:cubicBezTo>
                    <a:cubicBezTo>
                      <a:pt x="168" y="11"/>
                      <a:pt x="168" y="11"/>
                      <a:pt x="168" y="11"/>
                    </a:cubicBezTo>
                    <a:cubicBezTo>
                      <a:pt x="171" y="11"/>
                      <a:pt x="172" y="13"/>
                      <a:pt x="172" y="15"/>
                    </a:cubicBezTo>
                    <a:lnTo>
                      <a:pt x="172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48" name="Freeform 86">
                <a:extLst>
                  <a:ext uri="{FF2B5EF4-FFF2-40B4-BE49-F238E27FC236}">
                    <a16:creationId xmlns:a16="http://schemas.microsoft.com/office/drawing/2014/main" id="{C4E9DCE9-3650-7A23-41DB-BD78EAD1E8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21076" y="2252663"/>
                <a:ext cx="358775" cy="282575"/>
              </a:xfrm>
              <a:custGeom>
                <a:avLst/>
                <a:gdLst>
                  <a:gd name="T0" fmla="*/ 162 w 169"/>
                  <a:gd name="T1" fmla="*/ 0 h 133"/>
                  <a:gd name="T2" fmla="*/ 7 w 169"/>
                  <a:gd name="T3" fmla="*/ 0 h 133"/>
                  <a:gd name="T4" fmla="*/ 0 w 169"/>
                  <a:gd name="T5" fmla="*/ 7 h 133"/>
                  <a:gd name="T6" fmla="*/ 0 w 169"/>
                  <a:gd name="T7" fmla="*/ 56 h 133"/>
                  <a:gd name="T8" fmla="*/ 0 w 169"/>
                  <a:gd name="T9" fmla="*/ 80 h 133"/>
                  <a:gd name="T10" fmla="*/ 0 w 169"/>
                  <a:gd name="T11" fmla="*/ 126 h 133"/>
                  <a:gd name="T12" fmla="*/ 7 w 169"/>
                  <a:gd name="T13" fmla="*/ 133 h 133"/>
                  <a:gd name="T14" fmla="*/ 162 w 169"/>
                  <a:gd name="T15" fmla="*/ 133 h 133"/>
                  <a:gd name="T16" fmla="*/ 169 w 169"/>
                  <a:gd name="T17" fmla="*/ 126 h 133"/>
                  <a:gd name="T18" fmla="*/ 169 w 169"/>
                  <a:gd name="T19" fmla="*/ 7 h 133"/>
                  <a:gd name="T20" fmla="*/ 162 w 169"/>
                  <a:gd name="T21" fmla="*/ 0 h 133"/>
                  <a:gd name="T22" fmla="*/ 159 w 169"/>
                  <a:gd name="T23" fmla="*/ 99 h 133"/>
                  <a:gd name="T24" fmla="*/ 152 w 169"/>
                  <a:gd name="T25" fmla="*/ 106 h 133"/>
                  <a:gd name="T26" fmla="*/ 17 w 169"/>
                  <a:gd name="T27" fmla="*/ 106 h 133"/>
                  <a:gd name="T28" fmla="*/ 10 w 169"/>
                  <a:gd name="T29" fmla="*/ 99 h 133"/>
                  <a:gd name="T30" fmla="*/ 10 w 169"/>
                  <a:gd name="T31" fmla="*/ 18 h 133"/>
                  <a:gd name="T32" fmla="*/ 17 w 169"/>
                  <a:gd name="T33" fmla="*/ 11 h 133"/>
                  <a:gd name="T34" fmla="*/ 152 w 169"/>
                  <a:gd name="T35" fmla="*/ 11 h 133"/>
                  <a:gd name="T36" fmla="*/ 159 w 169"/>
                  <a:gd name="T37" fmla="*/ 18 h 133"/>
                  <a:gd name="T38" fmla="*/ 159 w 169"/>
                  <a:gd name="T39" fmla="*/ 99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9" h="133">
                    <a:moveTo>
                      <a:pt x="16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130"/>
                      <a:pt x="3" y="133"/>
                      <a:pt x="7" y="133"/>
                    </a:cubicBezTo>
                    <a:cubicBezTo>
                      <a:pt x="162" y="133"/>
                      <a:pt x="162" y="133"/>
                      <a:pt x="162" y="133"/>
                    </a:cubicBezTo>
                    <a:cubicBezTo>
                      <a:pt x="166" y="133"/>
                      <a:pt x="169" y="130"/>
                      <a:pt x="169" y="126"/>
                    </a:cubicBezTo>
                    <a:cubicBezTo>
                      <a:pt x="169" y="7"/>
                      <a:pt x="169" y="7"/>
                      <a:pt x="169" y="7"/>
                    </a:cubicBezTo>
                    <a:cubicBezTo>
                      <a:pt x="169" y="3"/>
                      <a:pt x="166" y="0"/>
                      <a:pt x="162" y="0"/>
                    </a:cubicBezTo>
                    <a:close/>
                    <a:moveTo>
                      <a:pt x="159" y="99"/>
                    </a:moveTo>
                    <a:cubicBezTo>
                      <a:pt x="159" y="103"/>
                      <a:pt x="156" y="106"/>
                      <a:pt x="152" y="106"/>
                    </a:cubicBezTo>
                    <a:cubicBezTo>
                      <a:pt x="17" y="106"/>
                      <a:pt x="17" y="106"/>
                      <a:pt x="17" y="106"/>
                    </a:cubicBezTo>
                    <a:cubicBezTo>
                      <a:pt x="13" y="106"/>
                      <a:pt x="10" y="103"/>
                      <a:pt x="10" y="99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4"/>
                      <a:pt x="13" y="11"/>
                      <a:pt x="17" y="11"/>
                    </a:cubicBezTo>
                    <a:cubicBezTo>
                      <a:pt x="152" y="11"/>
                      <a:pt x="152" y="11"/>
                      <a:pt x="152" y="11"/>
                    </a:cubicBezTo>
                    <a:cubicBezTo>
                      <a:pt x="156" y="11"/>
                      <a:pt x="159" y="14"/>
                      <a:pt x="159" y="18"/>
                    </a:cubicBezTo>
                    <a:cubicBezTo>
                      <a:pt x="159" y="99"/>
                      <a:pt x="159" y="99"/>
                      <a:pt x="159" y="9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49" name="Freeform 87">
                <a:extLst>
                  <a:ext uri="{FF2B5EF4-FFF2-40B4-BE49-F238E27FC236}">
                    <a16:creationId xmlns:a16="http://schemas.microsoft.com/office/drawing/2014/main" id="{08886AE6-4EDF-6B1D-F5F0-28B133116F9E}"/>
                  </a:ext>
                </a:extLst>
              </p:cNvPr>
              <p:cNvSpPr/>
              <p:nvPr/>
            </p:nvSpPr>
            <p:spPr bwMode="auto">
              <a:xfrm>
                <a:off x="3565526" y="2301875"/>
                <a:ext cx="68263" cy="55563"/>
              </a:xfrm>
              <a:custGeom>
                <a:avLst/>
                <a:gdLst>
                  <a:gd name="T0" fmla="*/ 4 w 32"/>
                  <a:gd name="T1" fmla="*/ 26 h 26"/>
                  <a:gd name="T2" fmla="*/ 1 w 32"/>
                  <a:gd name="T3" fmla="*/ 24 h 26"/>
                  <a:gd name="T4" fmla="*/ 2 w 32"/>
                  <a:gd name="T5" fmla="*/ 18 h 26"/>
                  <a:gd name="T6" fmla="*/ 25 w 32"/>
                  <a:gd name="T7" fmla="*/ 1 h 26"/>
                  <a:gd name="T8" fmla="*/ 31 w 32"/>
                  <a:gd name="T9" fmla="*/ 2 h 26"/>
                  <a:gd name="T10" fmla="*/ 30 w 32"/>
                  <a:gd name="T11" fmla="*/ 8 h 26"/>
                  <a:gd name="T12" fmla="*/ 7 w 32"/>
                  <a:gd name="T13" fmla="*/ 25 h 26"/>
                  <a:gd name="T14" fmla="*/ 4 w 32"/>
                  <a:gd name="T1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26">
                    <a:moveTo>
                      <a:pt x="4" y="26"/>
                    </a:moveTo>
                    <a:cubicBezTo>
                      <a:pt x="3" y="26"/>
                      <a:pt x="2" y="25"/>
                      <a:pt x="1" y="24"/>
                    </a:cubicBezTo>
                    <a:cubicBezTo>
                      <a:pt x="0" y="22"/>
                      <a:pt x="0" y="20"/>
                      <a:pt x="2" y="18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7" y="0"/>
                      <a:pt x="30" y="0"/>
                      <a:pt x="31" y="2"/>
                    </a:cubicBezTo>
                    <a:cubicBezTo>
                      <a:pt x="32" y="4"/>
                      <a:pt x="32" y="6"/>
                      <a:pt x="30" y="8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6" y="25"/>
                      <a:pt x="5" y="26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50" name="Freeform 88">
                <a:extLst>
                  <a:ext uri="{FF2B5EF4-FFF2-40B4-BE49-F238E27FC236}">
                    <a16:creationId xmlns:a16="http://schemas.microsoft.com/office/drawing/2014/main" id="{E3CDFA77-CC08-BF99-E3B8-F59AB3FA8AC3}"/>
                  </a:ext>
                </a:extLst>
              </p:cNvPr>
              <p:cNvSpPr/>
              <p:nvPr/>
            </p:nvSpPr>
            <p:spPr bwMode="auto">
              <a:xfrm>
                <a:off x="3570288" y="2311400"/>
                <a:ext cx="123825" cy="92075"/>
              </a:xfrm>
              <a:custGeom>
                <a:avLst/>
                <a:gdLst>
                  <a:gd name="T0" fmla="*/ 5 w 59"/>
                  <a:gd name="T1" fmla="*/ 44 h 44"/>
                  <a:gd name="T2" fmla="*/ 1 w 59"/>
                  <a:gd name="T3" fmla="*/ 42 h 44"/>
                  <a:gd name="T4" fmla="*/ 2 w 59"/>
                  <a:gd name="T5" fmla="*/ 36 h 44"/>
                  <a:gd name="T6" fmla="*/ 52 w 59"/>
                  <a:gd name="T7" fmla="*/ 1 h 44"/>
                  <a:gd name="T8" fmla="*/ 58 w 59"/>
                  <a:gd name="T9" fmla="*/ 2 h 44"/>
                  <a:gd name="T10" fmla="*/ 57 w 59"/>
                  <a:gd name="T11" fmla="*/ 8 h 44"/>
                  <a:gd name="T12" fmla="*/ 7 w 59"/>
                  <a:gd name="T13" fmla="*/ 43 h 44"/>
                  <a:gd name="T14" fmla="*/ 5 w 59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44">
                    <a:moveTo>
                      <a:pt x="5" y="44"/>
                    </a:moveTo>
                    <a:cubicBezTo>
                      <a:pt x="3" y="44"/>
                      <a:pt x="2" y="43"/>
                      <a:pt x="1" y="42"/>
                    </a:cubicBezTo>
                    <a:cubicBezTo>
                      <a:pt x="0" y="40"/>
                      <a:pt x="0" y="37"/>
                      <a:pt x="2" y="3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4" y="0"/>
                      <a:pt x="56" y="0"/>
                      <a:pt x="58" y="2"/>
                    </a:cubicBezTo>
                    <a:cubicBezTo>
                      <a:pt x="59" y="4"/>
                      <a:pt x="59" y="7"/>
                      <a:pt x="57" y="8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6" y="43"/>
                      <a:pt x="6" y="44"/>
                      <a:pt x="5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p:grp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98CC934-8C60-9A99-D6E3-A88D000628AF}"/>
              </a:ext>
            </a:extLst>
          </p:cNvPr>
          <p:cNvGrpSpPr/>
          <p:nvPr/>
        </p:nvGrpSpPr>
        <p:grpSpPr>
          <a:xfrm>
            <a:off x="5466785" y="1415357"/>
            <a:ext cx="2158584" cy="2158584"/>
            <a:chOff x="4931763" y="1933731"/>
            <a:chExt cx="2158584" cy="2158584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0AB1FF4-344E-52D2-61C8-6E4C089AE654}"/>
                </a:ext>
              </a:extLst>
            </p:cNvPr>
            <p:cNvSpPr/>
            <p:nvPr/>
          </p:nvSpPr>
          <p:spPr>
            <a:xfrm>
              <a:off x="5006714" y="2008682"/>
              <a:ext cx="2008682" cy="20086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05CEF8B-0366-05A1-E266-808A1EAFF698}"/>
                </a:ext>
              </a:extLst>
            </p:cNvPr>
            <p:cNvSpPr/>
            <p:nvPr/>
          </p:nvSpPr>
          <p:spPr>
            <a:xfrm>
              <a:off x="4931763" y="1933731"/>
              <a:ext cx="2158584" cy="2158584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grpSp>
          <p:nvGrpSpPr>
            <p:cNvPr id="54" name="Group 126">
              <a:extLst>
                <a:ext uri="{FF2B5EF4-FFF2-40B4-BE49-F238E27FC236}">
                  <a16:creationId xmlns:a16="http://schemas.microsoft.com/office/drawing/2014/main" id="{5C527EEA-6A46-D95A-502F-F07E47B6B440}"/>
                </a:ext>
              </a:extLst>
            </p:cNvPr>
            <p:cNvGrpSpPr/>
            <p:nvPr/>
          </p:nvGrpSpPr>
          <p:grpSpPr>
            <a:xfrm>
              <a:off x="5693260" y="2666143"/>
              <a:ext cx="635590" cy="693760"/>
              <a:chOff x="1985963" y="2894013"/>
              <a:chExt cx="468313" cy="511175"/>
            </a:xfrm>
            <a:solidFill>
              <a:schemeClr val="bg1"/>
            </a:solidFill>
          </p:grpSpPr>
          <p:sp>
            <p:nvSpPr>
              <p:cNvPr id="55" name="Freeform 91">
                <a:extLst>
                  <a:ext uri="{FF2B5EF4-FFF2-40B4-BE49-F238E27FC236}">
                    <a16:creationId xmlns:a16="http://schemas.microsoft.com/office/drawing/2014/main" id="{9DFBCBDC-CCDD-A3FC-A48F-7D1442DA34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5963" y="3041650"/>
                <a:ext cx="468313" cy="295275"/>
              </a:xfrm>
              <a:custGeom>
                <a:avLst/>
                <a:gdLst>
                  <a:gd name="T0" fmla="*/ 188 w 221"/>
                  <a:gd name="T1" fmla="*/ 11 h 139"/>
                  <a:gd name="T2" fmla="*/ 182 w 221"/>
                  <a:gd name="T3" fmla="*/ 11 h 139"/>
                  <a:gd name="T4" fmla="*/ 180 w 221"/>
                  <a:gd name="T5" fmla="*/ 10 h 139"/>
                  <a:gd name="T6" fmla="*/ 180 w 221"/>
                  <a:gd name="T7" fmla="*/ 5 h 139"/>
                  <a:gd name="T8" fmla="*/ 175 w 221"/>
                  <a:gd name="T9" fmla="*/ 0 h 139"/>
                  <a:gd name="T10" fmla="*/ 2 w 221"/>
                  <a:gd name="T11" fmla="*/ 0 h 139"/>
                  <a:gd name="T12" fmla="*/ 0 w 221"/>
                  <a:gd name="T13" fmla="*/ 3 h 139"/>
                  <a:gd name="T14" fmla="*/ 0 w 221"/>
                  <a:gd name="T15" fmla="*/ 64 h 139"/>
                  <a:gd name="T16" fmla="*/ 74 w 221"/>
                  <a:gd name="T17" fmla="*/ 139 h 139"/>
                  <a:gd name="T18" fmla="*/ 105 w 221"/>
                  <a:gd name="T19" fmla="*/ 139 h 139"/>
                  <a:gd name="T20" fmla="*/ 175 w 221"/>
                  <a:gd name="T21" fmla="*/ 91 h 139"/>
                  <a:gd name="T22" fmla="*/ 178 w 221"/>
                  <a:gd name="T23" fmla="*/ 90 h 139"/>
                  <a:gd name="T24" fmla="*/ 188 w 221"/>
                  <a:gd name="T25" fmla="*/ 91 h 139"/>
                  <a:gd name="T26" fmla="*/ 221 w 221"/>
                  <a:gd name="T27" fmla="*/ 58 h 139"/>
                  <a:gd name="T28" fmla="*/ 221 w 221"/>
                  <a:gd name="T29" fmla="*/ 44 h 139"/>
                  <a:gd name="T30" fmla="*/ 188 w 221"/>
                  <a:gd name="T31" fmla="*/ 11 h 139"/>
                  <a:gd name="T32" fmla="*/ 207 w 221"/>
                  <a:gd name="T33" fmla="*/ 58 h 139"/>
                  <a:gd name="T34" fmla="*/ 188 w 221"/>
                  <a:gd name="T35" fmla="*/ 77 h 139"/>
                  <a:gd name="T36" fmla="*/ 182 w 221"/>
                  <a:gd name="T37" fmla="*/ 76 h 139"/>
                  <a:gd name="T38" fmla="*/ 179 w 221"/>
                  <a:gd name="T39" fmla="*/ 73 h 139"/>
                  <a:gd name="T40" fmla="*/ 180 w 221"/>
                  <a:gd name="T41" fmla="*/ 64 h 139"/>
                  <a:gd name="T42" fmla="*/ 180 w 221"/>
                  <a:gd name="T43" fmla="*/ 28 h 139"/>
                  <a:gd name="T44" fmla="*/ 182 w 221"/>
                  <a:gd name="T45" fmla="*/ 26 h 139"/>
                  <a:gd name="T46" fmla="*/ 188 w 221"/>
                  <a:gd name="T47" fmla="*/ 25 h 139"/>
                  <a:gd name="T48" fmla="*/ 207 w 221"/>
                  <a:gd name="T49" fmla="*/ 44 h 139"/>
                  <a:gd name="T50" fmla="*/ 207 w 221"/>
                  <a:gd name="T51" fmla="*/ 5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1" h="139">
                    <a:moveTo>
                      <a:pt x="188" y="11"/>
                    </a:moveTo>
                    <a:cubicBezTo>
                      <a:pt x="186" y="11"/>
                      <a:pt x="184" y="11"/>
                      <a:pt x="182" y="11"/>
                    </a:cubicBezTo>
                    <a:cubicBezTo>
                      <a:pt x="182" y="11"/>
                      <a:pt x="180" y="12"/>
                      <a:pt x="180" y="10"/>
                    </a:cubicBezTo>
                    <a:cubicBezTo>
                      <a:pt x="180" y="5"/>
                      <a:pt x="180" y="5"/>
                      <a:pt x="180" y="5"/>
                    </a:cubicBezTo>
                    <a:cubicBezTo>
                      <a:pt x="180" y="5"/>
                      <a:pt x="180" y="0"/>
                      <a:pt x="175" y="0"/>
                    </a:cubicBezTo>
                    <a:cubicBezTo>
                      <a:pt x="132" y="0"/>
                      <a:pt x="47" y="0"/>
                      <a:pt x="2" y="0"/>
                    </a:cubicBezTo>
                    <a:cubicBezTo>
                      <a:pt x="0" y="0"/>
                      <a:pt x="0" y="3"/>
                      <a:pt x="0" y="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105"/>
                      <a:pt x="33" y="139"/>
                      <a:pt x="74" y="139"/>
                    </a:cubicBezTo>
                    <a:cubicBezTo>
                      <a:pt x="105" y="139"/>
                      <a:pt x="105" y="139"/>
                      <a:pt x="105" y="139"/>
                    </a:cubicBezTo>
                    <a:cubicBezTo>
                      <a:pt x="138" y="139"/>
                      <a:pt x="165" y="120"/>
                      <a:pt x="175" y="91"/>
                    </a:cubicBezTo>
                    <a:cubicBezTo>
                      <a:pt x="176" y="89"/>
                      <a:pt x="178" y="90"/>
                      <a:pt x="178" y="90"/>
                    </a:cubicBezTo>
                    <a:cubicBezTo>
                      <a:pt x="181" y="91"/>
                      <a:pt x="185" y="91"/>
                      <a:pt x="188" y="91"/>
                    </a:cubicBezTo>
                    <a:cubicBezTo>
                      <a:pt x="206" y="91"/>
                      <a:pt x="221" y="76"/>
                      <a:pt x="221" y="58"/>
                    </a:cubicBezTo>
                    <a:cubicBezTo>
                      <a:pt x="221" y="44"/>
                      <a:pt x="221" y="44"/>
                      <a:pt x="221" y="44"/>
                    </a:cubicBezTo>
                    <a:cubicBezTo>
                      <a:pt x="221" y="26"/>
                      <a:pt x="206" y="11"/>
                      <a:pt x="188" y="11"/>
                    </a:cubicBezTo>
                    <a:close/>
                    <a:moveTo>
                      <a:pt x="207" y="58"/>
                    </a:moveTo>
                    <a:cubicBezTo>
                      <a:pt x="207" y="69"/>
                      <a:pt x="198" y="77"/>
                      <a:pt x="188" y="77"/>
                    </a:cubicBezTo>
                    <a:cubicBezTo>
                      <a:pt x="186" y="77"/>
                      <a:pt x="184" y="77"/>
                      <a:pt x="182" y="76"/>
                    </a:cubicBezTo>
                    <a:cubicBezTo>
                      <a:pt x="181" y="76"/>
                      <a:pt x="179" y="76"/>
                      <a:pt x="179" y="73"/>
                    </a:cubicBezTo>
                    <a:cubicBezTo>
                      <a:pt x="180" y="70"/>
                      <a:pt x="180" y="68"/>
                      <a:pt x="180" y="64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26"/>
                      <a:pt x="181" y="26"/>
                      <a:pt x="182" y="26"/>
                    </a:cubicBezTo>
                    <a:cubicBezTo>
                      <a:pt x="184" y="25"/>
                      <a:pt x="186" y="25"/>
                      <a:pt x="188" y="25"/>
                    </a:cubicBezTo>
                    <a:cubicBezTo>
                      <a:pt x="198" y="25"/>
                      <a:pt x="207" y="33"/>
                      <a:pt x="207" y="44"/>
                    </a:cubicBezTo>
                    <a:lnTo>
                      <a:pt x="207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67" name="Freeform 92">
                <a:extLst>
                  <a:ext uri="{FF2B5EF4-FFF2-40B4-BE49-F238E27FC236}">
                    <a16:creationId xmlns:a16="http://schemas.microsoft.com/office/drawing/2014/main" id="{D11E695B-928F-5FBB-FD9C-83927603E73A}"/>
                  </a:ext>
                </a:extLst>
              </p:cNvPr>
              <p:cNvSpPr/>
              <p:nvPr/>
            </p:nvSpPr>
            <p:spPr bwMode="auto">
              <a:xfrm>
                <a:off x="2005013" y="3357563"/>
                <a:ext cx="354013" cy="47625"/>
              </a:xfrm>
              <a:custGeom>
                <a:avLst/>
                <a:gdLst>
                  <a:gd name="T0" fmla="*/ 167 w 167"/>
                  <a:gd name="T1" fmla="*/ 17 h 22"/>
                  <a:gd name="T2" fmla="*/ 162 w 167"/>
                  <a:gd name="T3" fmla="*/ 22 h 22"/>
                  <a:gd name="T4" fmla="*/ 5 w 167"/>
                  <a:gd name="T5" fmla="*/ 22 h 22"/>
                  <a:gd name="T6" fmla="*/ 0 w 167"/>
                  <a:gd name="T7" fmla="*/ 17 h 22"/>
                  <a:gd name="T8" fmla="*/ 0 w 167"/>
                  <a:gd name="T9" fmla="*/ 5 h 22"/>
                  <a:gd name="T10" fmla="*/ 5 w 167"/>
                  <a:gd name="T11" fmla="*/ 0 h 22"/>
                  <a:gd name="T12" fmla="*/ 162 w 167"/>
                  <a:gd name="T13" fmla="*/ 0 h 22"/>
                  <a:gd name="T14" fmla="*/ 167 w 167"/>
                  <a:gd name="T15" fmla="*/ 5 h 22"/>
                  <a:gd name="T16" fmla="*/ 167 w 167"/>
                  <a:gd name="T17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22">
                    <a:moveTo>
                      <a:pt x="167" y="17"/>
                    </a:moveTo>
                    <a:cubicBezTo>
                      <a:pt x="167" y="19"/>
                      <a:pt x="165" y="22"/>
                      <a:pt x="162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2" y="22"/>
                      <a:pt x="0" y="19"/>
                      <a:pt x="0" y="1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5" y="0"/>
                      <a:pt x="167" y="2"/>
                      <a:pt x="167" y="5"/>
                    </a:cubicBezTo>
                    <a:cubicBezTo>
                      <a:pt x="167" y="17"/>
                      <a:pt x="167" y="17"/>
                      <a:pt x="167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68" name="Freeform 93">
                <a:extLst>
                  <a:ext uri="{FF2B5EF4-FFF2-40B4-BE49-F238E27FC236}">
                    <a16:creationId xmlns:a16="http://schemas.microsoft.com/office/drawing/2014/main" id="{D93BEE84-BDD2-991C-282B-E6E7DA006F87}"/>
                  </a:ext>
                </a:extLst>
              </p:cNvPr>
              <p:cNvSpPr/>
              <p:nvPr/>
            </p:nvSpPr>
            <p:spPr bwMode="auto">
              <a:xfrm>
                <a:off x="2103438" y="2906713"/>
                <a:ext cx="57150" cy="109538"/>
              </a:xfrm>
              <a:custGeom>
                <a:avLst/>
                <a:gdLst>
                  <a:gd name="T0" fmla="*/ 9 w 27"/>
                  <a:gd name="T1" fmla="*/ 52 h 52"/>
                  <a:gd name="T2" fmla="*/ 6 w 27"/>
                  <a:gd name="T3" fmla="*/ 52 h 52"/>
                  <a:gd name="T4" fmla="*/ 1 w 27"/>
                  <a:gd name="T5" fmla="*/ 44 h 52"/>
                  <a:gd name="T6" fmla="*/ 10 w 27"/>
                  <a:gd name="T7" fmla="*/ 34 h 52"/>
                  <a:gd name="T8" fmla="*/ 16 w 27"/>
                  <a:gd name="T9" fmla="*/ 29 h 52"/>
                  <a:gd name="T10" fmla="*/ 16 w 27"/>
                  <a:gd name="T11" fmla="*/ 29 h 52"/>
                  <a:gd name="T12" fmla="*/ 9 w 27"/>
                  <a:gd name="T13" fmla="*/ 20 h 52"/>
                  <a:gd name="T14" fmla="*/ 0 w 27"/>
                  <a:gd name="T15" fmla="*/ 9 h 52"/>
                  <a:gd name="T16" fmla="*/ 5 w 27"/>
                  <a:gd name="T17" fmla="*/ 1 h 52"/>
                  <a:gd name="T18" fmla="*/ 12 w 27"/>
                  <a:gd name="T19" fmla="*/ 2 h 52"/>
                  <a:gd name="T20" fmla="*/ 11 w 27"/>
                  <a:gd name="T21" fmla="*/ 7 h 52"/>
                  <a:gd name="T22" fmla="*/ 9 w 27"/>
                  <a:gd name="T23" fmla="*/ 9 h 52"/>
                  <a:gd name="T24" fmla="*/ 15 w 27"/>
                  <a:gd name="T25" fmla="*/ 15 h 52"/>
                  <a:gd name="T26" fmla="*/ 25 w 27"/>
                  <a:gd name="T27" fmla="*/ 31 h 52"/>
                  <a:gd name="T28" fmla="*/ 16 w 27"/>
                  <a:gd name="T29" fmla="*/ 40 h 52"/>
                  <a:gd name="T30" fmla="*/ 10 w 27"/>
                  <a:gd name="T31" fmla="*/ 44 h 52"/>
                  <a:gd name="T32" fmla="*/ 12 w 27"/>
                  <a:gd name="T33" fmla="*/ 46 h 52"/>
                  <a:gd name="T34" fmla="*/ 13 w 27"/>
                  <a:gd name="T35" fmla="*/ 51 h 52"/>
                  <a:gd name="T36" fmla="*/ 9 w 27"/>
                  <a:gd name="T3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52">
                    <a:moveTo>
                      <a:pt x="9" y="52"/>
                    </a:moveTo>
                    <a:cubicBezTo>
                      <a:pt x="8" y="52"/>
                      <a:pt x="7" y="52"/>
                      <a:pt x="6" y="52"/>
                    </a:cubicBezTo>
                    <a:cubicBezTo>
                      <a:pt x="3" y="49"/>
                      <a:pt x="1" y="47"/>
                      <a:pt x="1" y="44"/>
                    </a:cubicBezTo>
                    <a:cubicBezTo>
                      <a:pt x="1" y="40"/>
                      <a:pt x="6" y="37"/>
                      <a:pt x="10" y="34"/>
                    </a:cubicBezTo>
                    <a:cubicBezTo>
                      <a:pt x="12" y="33"/>
                      <a:pt x="15" y="31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7" y="26"/>
                      <a:pt x="14" y="24"/>
                      <a:pt x="9" y="20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6"/>
                      <a:pt x="2" y="3"/>
                      <a:pt x="5" y="1"/>
                    </a:cubicBezTo>
                    <a:cubicBezTo>
                      <a:pt x="7" y="0"/>
                      <a:pt x="10" y="0"/>
                      <a:pt x="12" y="2"/>
                    </a:cubicBezTo>
                    <a:cubicBezTo>
                      <a:pt x="14" y="3"/>
                      <a:pt x="14" y="6"/>
                      <a:pt x="11" y="7"/>
                    </a:cubicBezTo>
                    <a:cubicBezTo>
                      <a:pt x="10" y="8"/>
                      <a:pt x="9" y="8"/>
                      <a:pt x="9" y="9"/>
                    </a:cubicBezTo>
                    <a:cubicBezTo>
                      <a:pt x="9" y="10"/>
                      <a:pt x="13" y="13"/>
                      <a:pt x="15" y="15"/>
                    </a:cubicBezTo>
                    <a:cubicBezTo>
                      <a:pt x="21" y="19"/>
                      <a:pt x="27" y="24"/>
                      <a:pt x="25" y="31"/>
                    </a:cubicBezTo>
                    <a:cubicBezTo>
                      <a:pt x="24" y="35"/>
                      <a:pt x="20" y="37"/>
                      <a:pt x="16" y="40"/>
                    </a:cubicBezTo>
                    <a:cubicBezTo>
                      <a:pt x="14" y="41"/>
                      <a:pt x="10" y="43"/>
                      <a:pt x="10" y="44"/>
                    </a:cubicBezTo>
                    <a:cubicBezTo>
                      <a:pt x="10" y="44"/>
                      <a:pt x="11" y="45"/>
                      <a:pt x="12" y="46"/>
                    </a:cubicBezTo>
                    <a:cubicBezTo>
                      <a:pt x="14" y="47"/>
                      <a:pt x="15" y="50"/>
                      <a:pt x="13" y="51"/>
                    </a:cubicBezTo>
                    <a:cubicBezTo>
                      <a:pt x="12" y="52"/>
                      <a:pt x="10" y="52"/>
                      <a:pt x="9" y="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69" name="Freeform 94">
                <a:extLst>
                  <a:ext uri="{FF2B5EF4-FFF2-40B4-BE49-F238E27FC236}">
                    <a16:creationId xmlns:a16="http://schemas.microsoft.com/office/drawing/2014/main" id="{803D0B6A-B6A5-26C8-AAA6-AD14BFD53DDD}"/>
                  </a:ext>
                </a:extLst>
              </p:cNvPr>
              <p:cNvSpPr/>
              <p:nvPr/>
            </p:nvSpPr>
            <p:spPr bwMode="auto">
              <a:xfrm>
                <a:off x="2195513" y="2894013"/>
                <a:ext cx="60325" cy="112713"/>
              </a:xfrm>
              <a:custGeom>
                <a:avLst/>
                <a:gdLst>
                  <a:gd name="T0" fmla="*/ 10 w 28"/>
                  <a:gd name="T1" fmla="*/ 53 h 53"/>
                  <a:gd name="T2" fmla="*/ 6 w 28"/>
                  <a:gd name="T3" fmla="*/ 52 h 53"/>
                  <a:gd name="T4" fmla="*/ 1 w 28"/>
                  <a:gd name="T5" fmla="*/ 44 h 53"/>
                  <a:gd name="T6" fmla="*/ 10 w 28"/>
                  <a:gd name="T7" fmla="*/ 34 h 53"/>
                  <a:gd name="T8" fmla="*/ 16 w 28"/>
                  <a:gd name="T9" fmla="*/ 29 h 53"/>
                  <a:gd name="T10" fmla="*/ 16 w 28"/>
                  <a:gd name="T11" fmla="*/ 29 h 53"/>
                  <a:gd name="T12" fmla="*/ 9 w 28"/>
                  <a:gd name="T13" fmla="*/ 20 h 53"/>
                  <a:gd name="T14" fmla="*/ 0 w 28"/>
                  <a:gd name="T15" fmla="*/ 9 h 53"/>
                  <a:gd name="T16" fmla="*/ 6 w 28"/>
                  <a:gd name="T17" fmla="*/ 1 h 53"/>
                  <a:gd name="T18" fmla="*/ 13 w 28"/>
                  <a:gd name="T19" fmla="*/ 2 h 53"/>
                  <a:gd name="T20" fmla="*/ 12 w 28"/>
                  <a:gd name="T21" fmla="*/ 7 h 53"/>
                  <a:gd name="T22" fmla="*/ 10 w 28"/>
                  <a:gd name="T23" fmla="*/ 9 h 53"/>
                  <a:gd name="T24" fmla="*/ 16 w 28"/>
                  <a:gd name="T25" fmla="*/ 15 h 53"/>
                  <a:gd name="T26" fmla="*/ 26 w 28"/>
                  <a:gd name="T27" fmla="*/ 31 h 53"/>
                  <a:gd name="T28" fmla="*/ 16 w 28"/>
                  <a:gd name="T29" fmla="*/ 40 h 53"/>
                  <a:gd name="T30" fmla="*/ 11 w 28"/>
                  <a:gd name="T31" fmla="*/ 44 h 53"/>
                  <a:gd name="T32" fmla="*/ 13 w 28"/>
                  <a:gd name="T33" fmla="*/ 46 h 53"/>
                  <a:gd name="T34" fmla="*/ 13 w 28"/>
                  <a:gd name="T35" fmla="*/ 51 h 53"/>
                  <a:gd name="T36" fmla="*/ 10 w 28"/>
                  <a:gd name="T3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" h="53">
                    <a:moveTo>
                      <a:pt x="10" y="53"/>
                    </a:moveTo>
                    <a:cubicBezTo>
                      <a:pt x="8" y="53"/>
                      <a:pt x="7" y="52"/>
                      <a:pt x="6" y="52"/>
                    </a:cubicBezTo>
                    <a:cubicBezTo>
                      <a:pt x="3" y="49"/>
                      <a:pt x="1" y="47"/>
                      <a:pt x="1" y="44"/>
                    </a:cubicBezTo>
                    <a:cubicBezTo>
                      <a:pt x="1" y="40"/>
                      <a:pt x="6" y="37"/>
                      <a:pt x="10" y="34"/>
                    </a:cubicBezTo>
                    <a:cubicBezTo>
                      <a:pt x="13" y="33"/>
                      <a:pt x="16" y="31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7" y="27"/>
                      <a:pt x="14" y="24"/>
                      <a:pt x="9" y="20"/>
                    </a:cubicBezTo>
                    <a:cubicBezTo>
                      <a:pt x="5" y="17"/>
                      <a:pt x="0" y="13"/>
                      <a:pt x="0" y="9"/>
                    </a:cubicBezTo>
                    <a:cubicBezTo>
                      <a:pt x="0" y="6"/>
                      <a:pt x="2" y="4"/>
                      <a:pt x="6" y="1"/>
                    </a:cubicBezTo>
                    <a:cubicBezTo>
                      <a:pt x="8" y="0"/>
                      <a:pt x="11" y="0"/>
                      <a:pt x="13" y="2"/>
                    </a:cubicBezTo>
                    <a:cubicBezTo>
                      <a:pt x="14" y="3"/>
                      <a:pt x="14" y="6"/>
                      <a:pt x="12" y="7"/>
                    </a:cubicBezTo>
                    <a:cubicBezTo>
                      <a:pt x="11" y="8"/>
                      <a:pt x="10" y="9"/>
                      <a:pt x="10" y="9"/>
                    </a:cubicBezTo>
                    <a:cubicBezTo>
                      <a:pt x="10" y="10"/>
                      <a:pt x="13" y="13"/>
                      <a:pt x="16" y="15"/>
                    </a:cubicBezTo>
                    <a:cubicBezTo>
                      <a:pt x="21" y="19"/>
                      <a:pt x="28" y="24"/>
                      <a:pt x="26" y="31"/>
                    </a:cubicBezTo>
                    <a:cubicBezTo>
                      <a:pt x="25" y="35"/>
                      <a:pt x="20" y="38"/>
                      <a:pt x="16" y="40"/>
                    </a:cubicBezTo>
                    <a:cubicBezTo>
                      <a:pt x="15" y="41"/>
                      <a:pt x="11" y="44"/>
                      <a:pt x="11" y="44"/>
                    </a:cubicBezTo>
                    <a:cubicBezTo>
                      <a:pt x="11" y="44"/>
                      <a:pt x="11" y="45"/>
                      <a:pt x="13" y="46"/>
                    </a:cubicBezTo>
                    <a:cubicBezTo>
                      <a:pt x="15" y="47"/>
                      <a:pt x="15" y="50"/>
                      <a:pt x="13" y="51"/>
                    </a:cubicBezTo>
                    <a:cubicBezTo>
                      <a:pt x="12" y="52"/>
                      <a:pt x="11" y="53"/>
                      <a:pt x="10" y="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关键技术点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9"/>
          <p:cNvSpPr txBox="1"/>
          <p:nvPr/>
        </p:nvSpPr>
        <p:spPr>
          <a:xfrm>
            <a:off x="1064260" y="1904880"/>
            <a:ext cx="10366754" cy="410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滑动手势监听  使用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touchStart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touchMove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touchEnd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函数来监听用户的滑动手势，通过计算触摸点的坐标变化来判断用户的上滑操作。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algn="l">
              <a:lnSpc>
                <a:spcPct val="120000"/>
              </a:lnSpc>
              <a:buAutoNum type="arabicPeriod"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动画效果的实现  使用小程序提供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wx.createAnimation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创建动画实例，通过设置动画的属性（如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translateY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）实现头像的上下浮动效果。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algn="l">
              <a:lnSpc>
                <a:spcPct val="120000"/>
              </a:lnSpc>
              <a:buAutoNum type="arabicPeriod" startAt="2"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云函数调用  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wx.cloud.callFunction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调用云函数，实现获取伪登录码和用户登录的操作。这涉及到小程序与云开发的集成和通信。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定时器的使用  使用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setInterval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定时器来触发动画效果的切换，定时更新头像的上下浮动。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4F97A8-F41A-672F-8F05-45EEB7A80B81}"/>
              </a:ext>
            </a:extLst>
          </p:cNvPr>
          <p:cNvSpPr/>
          <p:nvPr/>
        </p:nvSpPr>
        <p:spPr>
          <a:xfrm>
            <a:off x="1064261" y="1904880"/>
            <a:ext cx="1809568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CC2E97-7D90-B10C-46CC-80352FD2DAD0}"/>
              </a:ext>
            </a:extLst>
          </p:cNvPr>
          <p:cNvSpPr/>
          <p:nvPr/>
        </p:nvSpPr>
        <p:spPr>
          <a:xfrm>
            <a:off x="1064259" y="3009934"/>
            <a:ext cx="1983741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189288-2065-3C69-0C8E-2F6A4174B84B}"/>
              </a:ext>
            </a:extLst>
          </p:cNvPr>
          <p:cNvSpPr/>
          <p:nvPr/>
        </p:nvSpPr>
        <p:spPr>
          <a:xfrm>
            <a:off x="1064259" y="4094664"/>
            <a:ext cx="1577342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5FFBC314-07C0-8916-CC8C-DBA59241A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259" y="1154406"/>
            <a:ext cx="1683663" cy="646986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Welcome</a:t>
            </a:r>
            <a:endParaRPr lang="zh-CN" altLang="en-US" sz="3200" dirty="0">
              <a:solidFill>
                <a:prstClr val="white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2EFE66-5B33-7852-73ED-BE6883E8AF76}"/>
              </a:ext>
            </a:extLst>
          </p:cNvPr>
          <p:cNvSpPr/>
          <p:nvPr/>
        </p:nvSpPr>
        <p:spPr>
          <a:xfrm>
            <a:off x="1064258" y="5221925"/>
            <a:ext cx="1736999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62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关键技术点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9"/>
          <p:cNvSpPr txBox="1"/>
          <p:nvPr/>
        </p:nvSpPr>
        <p:spPr>
          <a:xfrm>
            <a:off x="1064260" y="1904880"/>
            <a:ext cx="10366754" cy="410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用户信息的全局保存  利用小程序的全局变量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getApp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().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globalData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保存用户信息，以便在其他页面中获取和使用用户信息。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algn="l">
              <a:lnSpc>
                <a:spcPct val="120000"/>
              </a:lnSpc>
              <a:buAutoNum type="arabicPeriod" startAt="5"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页面跳转  使用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wx.reLaunch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进行页面的跳转，重新加载目标页面，确保用户返回时重新执行页面加载操作。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algn="l">
              <a:lnSpc>
                <a:spcPct val="120000"/>
              </a:lnSpc>
              <a:buAutoNum type="arabicPeriod" startAt="6"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条件判断和处理  利用条件语句和逻辑判断，根据云函数返回的状态码实现不同的处理逻辑，例如判断用户是否已注册。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algn="l">
              <a:lnSpc>
                <a:spcPct val="120000"/>
              </a:lnSpc>
              <a:buAutoNum type="arabicPeriod" startAt="7"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小程序生命周期函数  利用小程序的生命周期函数，如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onLoad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onShow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等，在不同的生命周期阶段执行不同的操作，确保页面加载和展示时的一致性。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4F97A8-F41A-672F-8F05-45EEB7A80B81}"/>
              </a:ext>
            </a:extLst>
          </p:cNvPr>
          <p:cNvSpPr/>
          <p:nvPr/>
        </p:nvSpPr>
        <p:spPr>
          <a:xfrm>
            <a:off x="1064260" y="1904880"/>
            <a:ext cx="2472689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952892-3E48-816A-CEDE-3338A853BF77}"/>
              </a:ext>
            </a:extLst>
          </p:cNvPr>
          <p:cNvSpPr/>
          <p:nvPr/>
        </p:nvSpPr>
        <p:spPr>
          <a:xfrm>
            <a:off x="1064260" y="3024515"/>
            <a:ext cx="1228998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CC2E97-7D90-B10C-46CC-80352FD2DAD0}"/>
              </a:ext>
            </a:extLst>
          </p:cNvPr>
          <p:cNvSpPr/>
          <p:nvPr/>
        </p:nvSpPr>
        <p:spPr>
          <a:xfrm>
            <a:off x="1064259" y="4092551"/>
            <a:ext cx="1990998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189288-2065-3C69-0C8E-2F6A4174B84B}"/>
              </a:ext>
            </a:extLst>
          </p:cNvPr>
          <p:cNvSpPr/>
          <p:nvPr/>
        </p:nvSpPr>
        <p:spPr>
          <a:xfrm>
            <a:off x="1064259" y="5161889"/>
            <a:ext cx="2472691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5FFBC314-07C0-8916-CC8C-DBA59241A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259" y="1154406"/>
            <a:ext cx="1683663" cy="646986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Welcome</a:t>
            </a:r>
            <a:endParaRPr lang="zh-CN" altLang="en-US" sz="3200" dirty="0">
              <a:solidFill>
                <a:prstClr val="white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144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关键技术点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9"/>
          <p:cNvSpPr txBox="1"/>
          <p:nvPr/>
        </p:nvSpPr>
        <p:spPr>
          <a:xfrm>
            <a:off x="1064260" y="1904880"/>
            <a:ext cx="10366754" cy="3367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小程序生命周期函数  使用了小程序的生命周期函数，如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onLoad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onShow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等。这些函数在页面加载、显示等不同阶段会被触发，用于执行相应的操作。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云开发（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Cloud Development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 利用了微信小程序的云开发能力，包括调用云函数和访问云数据库。通过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wx.cloud.callFunction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调用云函数，实现与后端的交互。调用了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getGroups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getGroupTypes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getCurApplicants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fakeCode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等云函数来获取相关数据。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页面跳转和参数传递  使用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wx.navigateTo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实现页面之间的跳转，通过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url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参数传递需要的数据。在页面的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onLoad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函数中通过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options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参数获取传递过来的数据。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4F97A8-F41A-672F-8F05-45EEB7A80B81}"/>
              </a:ext>
            </a:extLst>
          </p:cNvPr>
          <p:cNvSpPr/>
          <p:nvPr/>
        </p:nvSpPr>
        <p:spPr>
          <a:xfrm>
            <a:off x="1064260" y="1904880"/>
            <a:ext cx="2586989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952892-3E48-816A-CEDE-3338A853BF77}"/>
              </a:ext>
            </a:extLst>
          </p:cNvPr>
          <p:cNvSpPr/>
          <p:nvPr/>
        </p:nvSpPr>
        <p:spPr>
          <a:xfrm>
            <a:off x="1064259" y="3002051"/>
            <a:ext cx="3564891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CC2E97-7D90-B10C-46CC-80352FD2DAD0}"/>
              </a:ext>
            </a:extLst>
          </p:cNvPr>
          <p:cNvSpPr/>
          <p:nvPr/>
        </p:nvSpPr>
        <p:spPr>
          <a:xfrm>
            <a:off x="1064260" y="4464897"/>
            <a:ext cx="2586990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5FFBC314-07C0-8916-CC8C-DBA59241A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259" y="1154406"/>
            <a:ext cx="3915489" cy="646986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Introduce_index.js</a:t>
            </a:r>
            <a:endParaRPr lang="zh-CN" altLang="en-US" sz="3200" dirty="0">
              <a:solidFill>
                <a:prstClr val="white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03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关键技术点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9"/>
          <p:cNvSpPr txBox="1"/>
          <p:nvPr/>
        </p:nvSpPr>
        <p:spPr>
          <a:xfrm>
            <a:off x="1064260" y="1904880"/>
            <a:ext cx="10366754" cy="2997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数据绑定和更新  利用了小程序的数据绑定机制，通过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setData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函数更新页面数据。数据的双向绑定使得页面能够及时响应数据的变化，实现动态展示。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事件处理和交互  使用了小程序的事件处理机制，如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bindTap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bindInput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等，实现用户的交互操作。例如，点击小组进行选择、点击消息图标弹出消息弹框等。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异步操作和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Loading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提示  利用了异步操作，在调用云函数或进行数据获取时，使用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wx.showLoading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wx.hideLoading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提示用户等待。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4F97A8-F41A-672F-8F05-45EEB7A80B81}"/>
              </a:ext>
            </a:extLst>
          </p:cNvPr>
          <p:cNvSpPr/>
          <p:nvPr/>
        </p:nvSpPr>
        <p:spPr>
          <a:xfrm>
            <a:off x="1064260" y="1904880"/>
            <a:ext cx="2015489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952892-3E48-816A-CEDE-3338A853BF77}"/>
              </a:ext>
            </a:extLst>
          </p:cNvPr>
          <p:cNvSpPr/>
          <p:nvPr/>
        </p:nvSpPr>
        <p:spPr>
          <a:xfrm>
            <a:off x="1108709" y="2988139"/>
            <a:ext cx="1971040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189288-2065-3C69-0C8E-2F6A4174B84B}"/>
              </a:ext>
            </a:extLst>
          </p:cNvPr>
          <p:cNvSpPr/>
          <p:nvPr/>
        </p:nvSpPr>
        <p:spPr>
          <a:xfrm>
            <a:off x="1108709" y="4121703"/>
            <a:ext cx="3139441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5FFBC314-07C0-8916-CC8C-DBA59241A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259" y="1154406"/>
            <a:ext cx="3915489" cy="646986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Introduce_index.js</a:t>
            </a:r>
            <a:endParaRPr lang="zh-CN" altLang="en-US" sz="3200" dirty="0">
              <a:solidFill>
                <a:prstClr val="white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170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关键技术点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9"/>
          <p:cNvSpPr txBox="1"/>
          <p:nvPr/>
        </p:nvSpPr>
        <p:spPr>
          <a:xfrm>
            <a:off x="1064260" y="1904880"/>
            <a:ext cx="10366754" cy="4475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云函数的使用  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wx.cloud.callFunction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调用云函数，实现在云端执行的逻辑，例如获取申请者信息、保存审批结果等。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数据的获取与展示  利用小程序页面的生命周期函数（如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onLoad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onShow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）调用云函数获取数据，然后通过数据绑定更新页面展示。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搜索功能的实现  利用输入框的输入事件，触发搜索函数，通过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wx.cloud.callFunction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调用云函数进行搜索，返回匹配的结果。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algn="l">
              <a:lnSpc>
                <a:spcPct val="120000"/>
              </a:lnSpc>
              <a:buAutoNum type="arabicPeriod" startAt="3"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页面跳转与参数传递  使用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wx.navigateTo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实现页面跳转，通过参数将数据传递到下一个页面，例如搜索结果传递到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searchresult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页面。</a:t>
            </a:r>
          </a:p>
          <a:p>
            <a:pPr algn="l">
              <a:lnSpc>
                <a:spcPct val="120000"/>
              </a:lnSpc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4F97A8-F41A-672F-8F05-45EEB7A80B81}"/>
              </a:ext>
            </a:extLst>
          </p:cNvPr>
          <p:cNvSpPr/>
          <p:nvPr/>
        </p:nvSpPr>
        <p:spPr>
          <a:xfrm>
            <a:off x="1064261" y="1904880"/>
            <a:ext cx="1889396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952892-3E48-816A-CEDE-3338A853BF77}"/>
              </a:ext>
            </a:extLst>
          </p:cNvPr>
          <p:cNvSpPr/>
          <p:nvPr/>
        </p:nvSpPr>
        <p:spPr>
          <a:xfrm>
            <a:off x="1064259" y="3023213"/>
            <a:ext cx="2223227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CC2E97-7D90-B10C-46CC-80352FD2DAD0}"/>
              </a:ext>
            </a:extLst>
          </p:cNvPr>
          <p:cNvSpPr/>
          <p:nvPr/>
        </p:nvSpPr>
        <p:spPr>
          <a:xfrm>
            <a:off x="1064259" y="4092551"/>
            <a:ext cx="1976484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189288-2065-3C69-0C8E-2F6A4174B84B}"/>
              </a:ext>
            </a:extLst>
          </p:cNvPr>
          <p:cNvSpPr/>
          <p:nvPr/>
        </p:nvSpPr>
        <p:spPr>
          <a:xfrm>
            <a:off x="1064259" y="5161889"/>
            <a:ext cx="2472691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5FFBC314-07C0-8916-CC8C-DBA59241A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259" y="1154406"/>
            <a:ext cx="2090261" cy="646986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Interview</a:t>
            </a:r>
            <a:endParaRPr lang="zh-CN" altLang="en-US" sz="3200" dirty="0">
              <a:solidFill>
                <a:prstClr val="white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361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关键技术点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9"/>
          <p:cNvSpPr txBox="1"/>
          <p:nvPr/>
        </p:nvSpPr>
        <p:spPr>
          <a:xfrm>
            <a:off x="1064260" y="1904880"/>
            <a:ext cx="10366754" cy="410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审批操作与状态更新  通过调用云函数实现对申请者的审批操作，审批结果保存在云数据库中，并通过更新页面数据实时反映审批状态。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algn="l">
              <a:lnSpc>
                <a:spcPct val="120000"/>
              </a:lnSpc>
              <a:buAutoNum type="arabicPeriod" startAt="5"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异步操作处理  利用异步操作避免阻塞页面，例如在获取数据、调用云函数时使用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await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或者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Promise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确保异步操作的顺序执行。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algn="l">
              <a:lnSpc>
                <a:spcPct val="120000"/>
              </a:lnSpc>
              <a:buAutoNum type="arabicPeriod" startAt="6"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数组状态管理  使用数组（例如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is_hidden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）来管理申请者信息的显示状态，根据审批结果实时更新数组，实现信息的显示与隐藏。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algn="l">
              <a:lnSpc>
                <a:spcPct val="120000"/>
              </a:lnSpc>
              <a:buAutoNum type="arabicPeriod" startAt="7"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事件处理  通过事件处理函数，如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Agree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disAgree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处理用户的点击操作，触发相应的审批逻辑。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4F97A8-F41A-672F-8F05-45EEB7A80B81}"/>
              </a:ext>
            </a:extLst>
          </p:cNvPr>
          <p:cNvSpPr/>
          <p:nvPr/>
        </p:nvSpPr>
        <p:spPr>
          <a:xfrm>
            <a:off x="1064260" y="1904880"/>
            <a:ext cx="2472689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952892-3E48-816A-CEDE-3338A853BF77}"/>
              </a:ext>
            </a:extLst>
          </p:cNvPr>
          <p:cNvSpPr/>
          <p:nvPr/>
        </p:nvSpPr>
        <p:spPr>
          <a:xfrm>
            <a:off x="1064258" y="3005972"/>
            <a:ext cx="1742441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CC2E97-7D90-B10C-46CC-80352FD2DAD0}"/>
              </a:ext>
            </a:extLst>
          </p:cNvPr>
          <p:cNvSpPr/>
          <p:nvPr/>
        </p:nvSpPr>
        <p:spPr>
          <a:xfrm>
            <a:off x="1064259" y="4115373"/>
            <a:ext cx="1742441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189288-2065-3C69-0C8E-2F6A4174B84B}"/>
              </a:ext>
            </a:extLst>
          </p:cNvPr>
          <p:cNvSpPr/>
          <p:nvPr/>
        </p:nvSpPr>
        <p:spPr>
          <a:xfrm>
            <a:off x="1064259" y="5176403"/>
            <a:ext cx="1308827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5FFBC314-07C0-8916-CC8C-DBA59241A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259" y="1154406"/>
            <a:ext cx="2090261" cy="646986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Interview</a:t>
            </a:r>
            <a:endParaRPr lang="zh-CN" altLang="en-US" sz="3200" dirty="0">
              <a:solidFill>
                <a:prstClr val="white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554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关键技术点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9"/>
          <p:cNvSpPr txBox="1"/>
          <p:nvPr/>
        </p:nvSpPr>
        <p:spPr>
          <a:xfrm>
            <a:off x="1064260" y="1904880"/>
            <a:ext cx="10366754" cy="3736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小程序页面生命周期使用  使用小程序页面的生命周期函数，如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onLoad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onShow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onReady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，来在不同阶段执行相应的逻辑。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algn="l">
              <a:lnSpc>
                <a:spcPct val="120000"/>
              </a:lnSpc>
              <a:buAutoNum type="arabicPeriod"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全局数据的使用  利用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getApp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().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globalData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来获取和设置全局数据，使得不同页面之间可以共享数据。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algn="l">
              <a:lnSpc>
                <a:spcPct val="120000"/>
              </a:lnSpc>
              <a:buAutoNum type="arabicPeriod" startAt="2"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调用云函数  使用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wx.cloud.callFunction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调用云函数，从云端获取数据或执行相应的操作。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algn="l">
              <a:lnSpc>
                <a:spcPct val="120000"/>
              </a:lnSpc>
              <a:buAutoNum type="arabicPeriod" startAt="3"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页面跳转  使用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wx.navigateTo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wx.reLaunch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等方法实现页面之间的跳转和重新加载。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4F97A8-F41A-672F-8F05-45EEB7A80B81}"/>
              </a:ext>
            </a:extLst>
          </p:cNvPr>
          <p:cNvSpPr/>
          <p:nvPr/>
        </p:nvSpPr>
        <p:spPr>
          <a:xfrm>
            <a:off x="1064261" y="1904880"/>
            <a:ext cx="2956196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952892-3E48-816A-CEDE-3338A853BF77}"/>
              </a:ext>
            </a:extLst>
          </p:cNvPr>
          <p:cNvSpPr/>
          <p:nvPr/>
        </p:nvSpPr>
        <p:spPr>
          <a:xfrm>
            <a:off x="1064258" y="3021721"/>
            <a:ext cx="1998256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CC2E97-7D90-B10C-46CC-80352FD2DAD0}"/>
              </a:ext>
            </a:extLst>
          </p:cNvPr>
          <p:cNvSpPr/>
          <p:nvPr/>
        </p:nvSpPr>
        <p:spPr>
          <a:xfrm>
            <a:off x="1064258" y="4138562"/>
            <a:ext cx="1453971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189288-2065-3C69-0C8E-2F6A4174B84B}"/>
              </a:ext>
            </a:extLst>
          </p:cNvPr>
          <p:cNvSpPr/>
          <p:nvPr/>
        </p:nvSpPr>
        <p:spPr>
          <a:xfrm>
            <a:off x="1064260" y="5220574"/>
            <a:ext cx="1294312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5FFBC314-07C0-8916-CC8C-DBA59241A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259" y="1154406"/>
            <a:ext cx="1063744" cy="646986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User</a:t>
            </a:r>
            <a:endParaRPr lang="zh-CN" altLang="en-US" sz="3200" dirty="0">
              <a:solidFill>
                <a:prstClr val="white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99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关键技术点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9"/>
          <p:cNvSpPr txBox="1"/>
          <p:nvPr/>
        </p:nvSpPr>
        <p:spPr>
          <a:xfrm>
            <a:off x="1064260" y="1904880"/>
            <a:ext cx="10366754" cy="410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动画效果  利用小程序动画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API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wx.createAnimation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）实现用户界面上的动画效果，如图标的平移。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模态框的使用  使用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wx.showModal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实现模态框的显示，用户可以在模态框中输入信息或进行选择。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云函数中数据库操作  在云函数中进行数据库的读取和更新操作，包括获取面试消息和更新用户头衔等。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用户交互事件处理  对用户的触摸事件进行处理，包括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touchStart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touchMove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touchEnd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等，以实现滑动或其他手势的交互操作。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4F97A8-F41A-672F-8F05-45EEB7A80B81}"/>
              </a:ext>
            </a:extLst>
          </p:cNvPr>
          <p:cNvSpPr/>
          <p:nvPr/>
        </p:nvSpPr>
        <p:spPr>
          <a:xfrm>
            <a:off x="1064261" y="1904880"/>
            <a:ext cx="1258025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952892-3E48-816A-CEDE-3338A853BF77}"/>
              </a:ext>
            </a:extLst>
          </p:cNvPr>
          <p:cNvSpPr/>
          <p:nvPr/>
        </p:nvSpPr>
        <p:spPr>
          <a:xfrm>
            <a:off x="1064259" y="3000017"/>
            <a:ext cx="1742441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CC2E97-7D90-B10C-46CC-80352FD2DAD0}"/>
              </a:ext>
            </a:extLst>
          </p:cNvPr>
          <p:cNvSpPr/>
          <p:nvPr/>
        </p:nvSpPr>
        <p:spPr>
          <a:xfrm>
            <a:off x="1064259" y="4121579"/>
            <a:ext cx="2433684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189288-2065-3C69-0C8E-2F6A4174B84B}"/>
              </a:ext>
            </a:extLst>
          </p:cNvPr>
          <p:cNvSpPr/>
          <p:nvPr/>
        </p:nvSpPr>
        <p:spPr>
          <a:xfrm>
            <a:off x="1064259" y="5190917"/>
            <a:ext cx="2274027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5FFBC314-07C0-8916-CC8C-DBA59241A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259" y="1154406"/>
            <a:ext cx="1063744" cy="646986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User</a:t>
            </a:r>
            <a:endParaRPr lang="zh-CN" altLang="en-US" sz="3200" dirty="0">
              <a:solidFill>
                <a:prstClr val="white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451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01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程序功能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关键技术点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9"/>
          <p:cNvSpPr txBox="1"/>
          <p:nvPr/>
        </p:nvSpPr>
        <p:spPr>
          <a:xfrm>
            <a:off x="1064260" y="1904880"/>
            <a:ext cx="10366754" cy="3736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参数传递  使用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onLoad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生命周期函数接收页面跳转时传递的参数，其中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options.stuinfo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包含学生的信息。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algn="l">
              <a:lnSpc>
                <a:spcPct val="120000"/>
              </a:lnSpc>
              <a:buAutoNum type="arabicPeriod"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学生信息展示  利用页面数据绑定，将学生信息渲染到页面上。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algn="l">
              <a:lnSpc>
                <a:spcPct val="120000"/>
              </a:lnSpc>
              <a:buAutoNum type="arabicPeriod" startAt="2"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用户信息跳转  利用小程序的页面导航功能，通过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wx.navigateTo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实现页面跳转，并通过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URL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参数传递用户相关信息。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algn="l">
              <a:lnSpc>
                <a:spcPct val="120000"/>
              </a:lnSpc>
              <a:buAutoNum type="arabicPeriod" startAt="3"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异步数据加载  使用异步操作，例如调用云函数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wx.cloud.callFunction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获取数据，并在加载完成后更新页面。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4F97A8-F41A-672F-8F05-45EEB7A80B81}"/>
              </a:ext>
            </a:extLst>
          </p:cNvPr>
          <p:cNvSpPr/>
          <p:nvPr/>
        </p:nvSpPr>
        <p:spPr>
          <a:xfrm>
            <a:off x="1064261" y="1904880"/>
            <a:ext cx="1323340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952892-3E48-816A-CEDE-3338A853BF77}"/>
              </a:ext>
            </a:extLst>
          </p:cNvPr>
          <p:cNvSpPr/>
          <p:nvPr/>
        </p:nvSpPr>
        <p:spPr>
          <a:xfrm>
            <a:off x="1064257" y="2978760"/>
            <a:ext cx="1742441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CC2E97-7D90-B10C-46CC-80352FD2DAD0}"/>
              </a:ext>
            </a:extLst>
          </p:cNvPr>
          <p:cNvSpPr/>
          <p:nvPr/>
        </p:nvSpPr>
        <p:spPr>
          <a:xfrm>
            <a:off x="1064258" y="3737586"/>
            <a:ext cx="1742441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189288-2065-3C69-0C8E-2F6A4174B84B}"/>
              </a:ext>
            </a:extLst>
          </p:cNvPr>
          <p:cNvSpPr/>
          <p:nvPr/>
        </p:nvSpPr>
        <p:spPr>
          <a:xfrm>
            <a:off x="1064259" y="4839528"/>
            <a:ext cx="1742441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5FFBC314-07C0-8916-CC8C-DBA59241A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259" y="1154406"/>
            <a:ext cx="2698075" cy="646986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err="1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Sreachresult</a:t>
            </a:r>
            <a:endParaRPr lang="zh-CN" altLang="en-US" sz="3200" dirty="0">
              <a:solidFill>
                <a:prstClr val="white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73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关键技术点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9"/>
          <p:cNvSpPr txBox="1"/>
          <p:nvPr/>
        </p:nvSpPr>
        <p:spPr>
          <a:xfrm>
            <a:off x="1064260" y="1904880"/>
            <a:ext cx="10366754" cy="410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操作确认框 利用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wx.showModal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实现操作的确认框，用户可以在确认框中选择同意或拒绝操作。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algn="l">
              <a:lnSpc>
                <a:spcPct val="120000"/>
              </a:lnSpc>
              <a:buAutoNum type="arabicPeriod" startAt="5"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状态更新和页面刷新  根据用户的同意或拒绝操作，调用云函数更新学生的状态，并通过刷新页面展示最新的学生信息。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algn="l">
              <a:lnSpc>
                <a:spcPct val="120000"/>
              </a:lnSpc>
              <a:buAutoNum type="arabicPeriod" startAt="6"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加载提示和操作成功提示  使用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wx.showLoading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在异步操作进行时显示加载中提示，操作完成后使用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wx.showToast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显示成功提示。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algn="l">
              <a:lnSpc>
                <a:spcPct val="120000"/>
              </a:lnSpc>
              <a:buAutoNum type="arabicPeriod" startAt="7"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数组操作  对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is_hidden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数组进行操作，根据学生状态更新该数组，影响页面上同意、拒绝按钮的显示状态。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4F97A8-F41A-672F-8F05-45EEB7A80B81}"/>
              </a:ext>
            </a:extLst>
          </p:cNvPr>
          <p:cNvSpPr/>
          <p:nvPr/>
        </p:nvSpPr>
        <p:spPr>
          <a:xfrm>
            <a:off x="1064260" y="1904880"/>
            <a:ext cx="1424939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952892-3E48-816A-CEDE-3338A853BF77}"/>
              </a:ext>
            </a:extLst>
          </p:cNvPr>
          <p:cNvSpPr/>
          <p:nvPr/>
        </p:nvSpPr>
        <p:spPr>
          <a:xfrm>
            <a:off x="1064259" y="3007336"/>
            <a:ext cx="2491741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CC2E97-7D90-B10C-46CC-80352FD2DAD0}"/>
              </a:ext>
            </a:extLst>
          </p:cNvPr>
          <p:cNvSpPr/>
          <p:nvPr/>
        </p:nvSpPr>
        <p:spPr>
          <a:xfrm>
            <a:off x="1064259" y="4104887"/>
            <a:ext cx="2992484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189288-2065-3C69-0C8E-2F6A4174B84B}"/>
              </a:ext>
            </a:extLst>
          </p:cNvPr>
          <p:cNvSpPr/>
          <p:nvPr/>
        </p:nvSpPr>
        <p:spPr>
          <a:xfrm>
            <a:off x="1064260" y="5219946"/>
            <a:ext cx="1294312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5FFBC314-07C0-8916-CC8C-DBA59241A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259" y="1154406"/>
            <a:ext cx="2698075" cy="646986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err="1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Sreachresult</a:t>
            </a:r>
            <a:endParaRPr lang="zh-CN" altLang="en-US" sz="3200" dirty="0">
              <a:solidFill>
                <a:prstClr val="white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637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关键技术点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9"/>
          <p:cNvSpPr txBox="1"/>
          <p:nvPr/>
        </p:nvSpPr>
        <p:spPr>
          <a:xfrm>
            <a:off x="1064260" y="1904880"/>
            <a:ext cx="10366754" cy="410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页面生命周期  使用小程序提供的生命周期函数，如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onLoad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onReady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onShow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onHide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onUnload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等，来执行相应的初始化和清理操作。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algn="l">
              <a:lnSpc>
                <a:spcPct val="120000"/>
              </a:lnSpc>
              <a:buAutoNum type="arabicPeriod"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数据传递  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onLoad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生命周期函数获取从其他页面传递过来的参数，即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options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对象中的数据。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algn="l">
              <a:lnSpc>
                <a:spcPct val="120000"/>
              </a:lnSpc>
              <a:buAutoNum type="arabicPeriod" startAt="2"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数据展示  利用页面的数据绑定机制，将获取到的数据展示在页面上，例如通过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{{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groupName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}}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的方式将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groupName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的值渲染到页面中。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algn="l">
              <a:lnSpc>
                <a:spcPct val="120000"/>
              </a:lnSpc>
              <a:buAutoNum type="arabicPeriod" startAt="3"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剪贴板操作  通过调用小程序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API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中的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wx.setClipboardData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wx.getClipboardData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接口，实现文本的复制到剪贴板和从剪贴板读取的功能。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4F97A8-F41A-672F-8F05-45EEB7A80B81}"/>
              </a:ext>
            </a:extLst>
          </p:cNvPr>
          <p:cNvSpPr/>
          <p:nvPr/>
        </p:nvSpPr>
        <p:spPr>
          <a:xfrm>
            <a:off x="1064260" y="1904880"/>
            <a:ext cx="1742439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952892-3E48-816A-CEDE-3338A853BF77}"/>
              </a:ext>
            </a:extLst>
          </p:cNvPr>
          <p:cNvSpPr/>
          <p:nvPr/>
        </p:nvSpPr>
        <p:spPr>
          <a:xfrm>
            <a:off x="1064259" y="3046534"/>
            <a:ext cx="1228998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CC2E97-7D90-B10C-46CC-80352FD2DAD0}"/>
              </a:ext>
            </a:extLst>
          </p:cNvPr>
          <p:cNvSpPr/>
          <p:nvPr/>
        </p:nvSpPr>
        <p:spPr>
          <a:xfrm>
            <a:off x="1064260" y="4121703"/>
            <a:ext cx="1228998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189288-2065-3C69-0C8E-2F6A4174B84B}"/>
              </a:ext>
            </a:extLst>
          </p:cNvPr>
          <p:cNvSpPr/>
          <p:nvPr/>
        </p:nvSpPr>
        <p:spPr>
          <a:xfrm>
            <a:off x="1064259" y="5190917"/>
            <a:ext cx="1577341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5FFBC314-07C0-8916-CC8C-DBA59241A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259" y="1154406"/>
            <a:ext cx="1470541" cy="646986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Result</a:t>
            </a:r>
            <a:endParaRPr lang="zh-CN" altLang="en-US" sz="3200" dirty="0">
              <a:solidFill>
                <a:prstClr val="white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837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关键技术点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9"/>
          <p:cNvSpPr txBox="1"/>
          <p:nvPr/>
        </p:nvSpPr>
        <p:spPr>
          <a:xfrm>
            <a:off x="1064260" y="1904880"/>
            <a:ext cx="10366754" cy="2997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分享功能  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onShareAppMessage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监听用户点击分享按钮的事件，返回自定义的分享内容，实现页面的分享功能。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algn="l">
              <a:lnSpc>
                <a:spcPct val="120000"/>
              </a:lnSpc>
              <a:buAutoNum type="arabicPeriod" startAt="5"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页面跳转  页面中可能包含跳转到其他页面的功能，例如通过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wx.navigateTo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实现跳转到其他页面的操作。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algn="l">
              <a:lnSpc>
                <a:spcPct val="120000"/>
              </a:lnSpc>
              <a:buAutoNum type="arabicPeriod" startAt="6"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事件处理  页面中的点击事件，例如点击文本复制的操作，通过绑定相应的事件处理函数实现。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4F97A8-F41A-672F-8F05-45EEB7A80B81}"/>
              </a:ext>
            </a:extLst>
          </p:cNvPr>
          <p:cNvSpPr/>
          <p:nvPr/>
        </p:nvSpPr>
        <p:spPr>
          <a:xfrm>
            <a:off x="1064261" y="1904880"/>
            <a:ext cx="1323340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952892-3E48-816A-CEDE-3338A853BF77}"/>
              </a:ext>
            </a:extLst>
          </p:cNvPr>
          <p:cNvSpPr/>
          <p:nvPr/>
        </p:nvSpPr>
        <p:spPr>
          <a:xfrm>
            <a:off x="1064259" y="2982184"/>
            <a:ext cx="1272541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CC2E97-7D90-B10C-46CC-80352FD2DAD0}"/>
              </a:ext>
            </a:extLst>
          </p:cNvPr>
          <p:cNvSpPr/>
          <p:nvPr/>
        </p:nvSpPr>
        <p:spPr>
          <a:xfrm>
            <a:off x="1064260" y="4114427"/>
            <a:ext cx="1323342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5FFBC314-07C0-8916-CC8C-DBA59241A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259" y="1154406"/>
            <a:ext cx="1470541" cy="646986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Result</a:t>
            </a:r>
            <a:endParaRPr lang="zh-CN" altLang="en-US" sz="3200" dirty="0">
              <a:solidFill>
                <a:prstClr val="white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214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关键技术点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9"/>
          <p:cNvSpPr txBox="1"/>
          <p:nvPr/>
        </p:nvSpPr>
        <p:spPr>
          <a:xfrm>
            <a:off x="1064260" y="1904880"/>
            <a:ext cx="10366754" cy="4475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头像选择与显示  使用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onChooseAvatar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函数响应用户选择头像的操作，通过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setData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更新页面的头像显示。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algn="l">
              <a:lnSpc>
                <a:spcPct val="120000"/>
              </a:lnSpc>
              <a:buAutoNum type="arabicPeriod"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虚拟信息提交  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submitFake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函数保存用户选择的虚拟昵称和头像信息到全局数据中，然后跳转到用户信息展示页面。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algn="l">
              <a:lnSpc>
                <a:spcPct val="120000"/>
              </a:lnSpc>
              <a:buAutoNum type="arabicPeriod" startAt="2"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页面初始化  在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onLoad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生命周期函数中，获取全局数据，包括用户的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OpenID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和虚假的验证码（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fakeCode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），用于页面初始化。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algn="l">
              <a:lnSpc>
                <a:spcPct val="120000"/>
              </a:lnSpc>
              <a:buAutoNum type="arabicPeriod" startAt="3"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表单提交与验证  使用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bindFormSubmit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函数监听表单提交事件，获取用户输入的表单数据，并通过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checkFormData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函数验证表单数据是否完整。头像通过云上传，然后将用户信息保存到云数据库中。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4F97A8-F41A-672F-8F05-45EEB7A80B81}"/>
              </a:ext>
            </a:extLst>
          </p:cNvPr>
          <p:cNvSpPr/>
          <p:nvPr/>
        </p:nvSpPr>
        <p:spPr>
          <a:xfrm>
            <a:off x="1064261" y="1904880"/>
            <a:ext cx="1954710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952892-3E48-816A-CEDE-3338A853BF77}"/>
              </a:ext>
            </a:extLst>
          </p:cNvPr>
          <p:cNvSpPr/>
          <p:nvPr/>
        </p:nvSpPr>
        <p:spPr>
          <a:xfrm>
            <a:off x="1064259" y="3042904"/>
            <a:ext cx="1742441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CC2E97-7D90-B10C-46CC-80352FD2DAD0}"/>
              </a:ext>
            </a:extLst>
          </p:cNvPr>
          <p:cNvSpPr/>
          <p:nvPr/>
        </p:nvSpPr>
        <p:spPr>
          <a:xfrm>
            <a:off x="1064259" y="4092185"/>
            <a:ext cx="1541055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189288-2065-3C69-0C8E-2F6A4174B84B}"/>
              </a:ext>
            </a:extLst>
          </p:cNvPr>
          <p:cNvSpPr/>
          <p:nvPr/>
        </p:nvSpPr>
        <p:spPr>
          <a:xfrm>
            <a:off x="1064260" y="5198175"/>
            <a:ext cx="1954710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5FFBC314-07C0-8916-CC8C-DBA59241A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259" y="1154406"/>
            <a:ext cx="1879124" cy="646986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err="1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New_user</a:t>
            </a:r>
            <a:endParaRPr lang="zh-CN" altLang="en-US" sz="3200" dirty="0">
              <a:solidFill>
                <a:prstClr val="white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787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关键技术点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9"/>
          <p:cNvSpPr txBox="1"/>
          <p:nvPr/>
        </p:nvSpPr>
        <p:spPr>
          <a:xfrm>
            <a:off x="1064260" y="1904880"/>
            <a:ext cx="10366754" cy="2997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云存储  使用小程序云开发的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wx.cloud.uploadFile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方法将用户选择的头像上传至云端，并获得文件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ID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。这个文件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ID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用于保存到用户信息中，实现头像的云存储。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algn="l">
              <a:lnSpc>
                <a:spcPct val="120000"/>
              </a:lnSpc>
              <a:buAutoNum type="arabicPeriod" startAt="5"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全局数据的使用  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getApp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().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globalData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获取全局数据，包括用户信息、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OpenID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、虚假验证码等。这些全局数据用于不同页面之间的数据传递和共享。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algn="l">
              <a:lnSpc>
                <a:spcPct val="120000"/>
              </a:lnSpc>
              <a:buAutoNum type="arabicPeriod" startAt="6"/>
            </a:pP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页面跳转  使用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wx.navigateTo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wx.reLaunch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进行页面之间的跳转，实现用户选择虚拟信息后的流程控制。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4F97A8-F41A-672F-8F05-45EEB7A80B81}"/>
              </a:ext>
            </a:extLst>
          </p:cNvPr>
          <p:cNvSpPr/>
          <p:nvPr/>
        </p:nvSpPr>
        <p:spPr>
          <a:xfrm>
            <a:off x="1064261" y="1904880"/>
            <a:ext cx="1018539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952892-3E48-816A-CEDE-3338A853BF77}"/>
              </a:ext>
            </a:extLst>
          </p:cNvPr>
          <p:cNvSpPr/>
          <p:nvPr/>
        </p:nvSpPr>
        <p:spPr>
          <a:xfrm>
            <a:off x="1064259" y="3037478"/>
            <a:ext cx="2049055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CC2E97-7D90-B10C-46CC-80352FD2DAD0}"/>
              </a:ext>
            </a:extLst>
          </p:cNvPr>
          <p:cNvSpPr/>
          <p:nvPr/>
        </p:nvSpPr>
        <p:spPr>
          <a:xfrm>
            <a:off x="1064259" y="4106816"/>
            <a:ext cx="1272542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5FFBC314-07C0-8916-CC8C-DBA59241A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259" y="1154406"/>
            <a:ext cx="1879124" cy="646986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err="1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New_user</a:t>
            </a:r>
            <a:endParaRPr lang="zh-CN" altLang="en-US" sz="3200" dirty="0">
              <a:solidFill>
                <a:prstClr val="white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183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关键技术点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9"/>
          <p:cNvSpPr txBox="1"/>
          <p:nvPr/>
        </p:nvSpPr>
        <p:spPr>
          <a:xfrm>
            <a:off x="1064260" y="1904880"/>
            <a:ext cx="10366754" cy="403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调用云函数  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wx.cloud.callFunction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方法调用云函数，实现对云端数据库的读取和操作。</a:t>
            </a:r>
          </a:p>
          <a:p>
            <a:pPr algn="l"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异步数据加载  通过使用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wx.showLoading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wx.hideLoading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方法，在数据加载过程中提供用户友好的加载提示，确保数据加载完成后再显示页面。</a:t>
            </a:r>
          </a:p>
          <a:p>
            <a:pPr algn="l"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动态页面数据绑定  利用页面的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onLoad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生命周期函数，根据用户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ID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加载对应的用户信息，并通过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setData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更新页面数据，实现动态数据的绑定与展示。</a:t>
            </a:r>
          </a:p>
          <a:p>
            <a:pPr algn="l"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表单提交与数据保存  利用表单组件，通过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bindFormSubmit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方法监听表单提交事件，获取用户输入的评论信息，并通过云函数将评论信息保存到数据库中。</a:t>
            </a:r>
          </a:p>
          <a:p>
            <a:pPr algn="l"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页面间参数传递  通过页面路径中的参数（如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options.userId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options.comment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）获取其他页面传递过来的数据。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4F97A8-F41A-672F-8F05-45EEB7A80B81}"/>
              </a:ext>
            </a:extLst>
          </p:cNvPr>
          <p:cNvSpPr/>
          <p:nvPr/>
        </p:nvSpPr>
        <p:spPr>
          <a:xfrm>
            <a:off x="1071515" y="1936668"/>
            <a:ext cx="1490253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952892-3E48-816A-CEDE-3338A853BF77}"/>
              </a:ext>
            </a:extLst>
          </p:cNvPr>
          <p:cNvSpPr/>
          <p:nvPr/>
        </p:nvSpPr>
        <p:spPr>
          <a:xfrm>
            <a:off x="1071515" y="2714708"/>
            <a:ext cx="1742441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CC2E97-7D90-B10C-46CC-80352FD2DAD0}"/>
              </a:ext>
            </a:extLst>
          </p:cNvPr>
          <p:cNvSpPr/>
          <p:nvPr/>
        </p:nvSpPr>
        <p:spPr>
          <a:xfrm>
            <a:off x="1064259" y="3524536"/>
            <a:ext cx="2208712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189288-2065-3C69-0C8E-2F6A4174B84B}"/>
              </a:ext>
            </a:extLst>
          </p:cNvPr>
          <p:cNvSpPr/>
          <p:nvPr/>
        </p:nvSpPr>
        <p:spPr>
          <a:xfrm>
            <a:off x="1071516" y="5080400"/>
            <a:ext cx="2034542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5FFBC314-07C0-8916-CC8C-DBA59241A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259" y="1154406"/>
            <a:ext cx="1879124" cy="646986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err="1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Userinfo</a:t>
            </a:r>
            <a:endParaRPr lang="zh-CN" altLang="en-US" sz="3200" dirty="0">
              <a:solidFill>
                <a:prstClr val="white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88471D-7FA1-0992-4155-6F0FBA620769}"/>
              </a:ext>
            </a:extLst>
          </p:cNvPr>
          <p:cNvSpPr/>
          <p:nvPr/>
        </p:nvSpPr>
        <p:spPr>
          <a:xfrm>
            <a:off x="1064258" y="4317340"/>
            <a:ext cx="2506255" cy="4157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68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04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成果展示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39360" y="340995"/>
            <a:ext cx="80021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four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成果展示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46214" y="1949673"/>
            <a:ext cx="10256786" cy="250586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9150" y="1694340"/>
            <a:ext cx="457200" cy="510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17" name="图片 16" descr="IMG_256">
            <a:extLst>
              <a:ext uri="{FF2B5EF4-FFF2-40B4-BE49-F238E27FC236}">
                <a16:creationId xmlns:a16="http://schemas.microsoft.com/office/drawing/2014/main" id="{2A3F806E-C1F9-AAD3-9759-CA917CEEC322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324475" y="3505609"/>
            <a:ext cx="4978585" cy="179252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9436305-03AC-C333-F907-E008E7B156AE}"/>
              </a:ext>
            </a:extLst>
          </p:cNvPr>
          <p:cNvSpPr txBox="1"/>
          <p:nvPr/>
        </p:nvSpPr>
        <p:spPr>
          <a:xfrm>
            <a:off x="1206032" y="2204793"/>
            <a:ext cx="9939754" cy="932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本小程序已经经过微信审核并分布，且已用于本届社团招新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</a:t>
            </a: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此处提供该小程序的名称和二维码，供老师搜索：</a:t>
            </a:r>
          </a:p>
        </p:txBody>
      </p:sp>
    </p:spTree>
    <p:extLst>
      <p:ext uri="{BB962C8B-B14F-4D97-AF65-F5344CB8AC3E}">
        <p14:creationId xmlns:p14="http://schemas.microsoft.com/office/powerpoint/2010/main" val="146643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154" r="5152" b="656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615055" y="46164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62957" y="975897"/>
            <a:ext cx="3103880" cy="3630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感</a:t>
            </a:r>
          </a:p>
          <a:p>
            <a:r>
              <a:rPr lang="zh-CN" altLang="en-US" sz="11500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谢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729480" y="2033270"/>
            <a:ext cx="1795145" cy="1997710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程序功能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hape 2554"/>
          <p:cNvSpPr/>
          <p:nvPr/>
        </p:nvSpPr>
        <p:spPr>
          <a:xfrm>
            <a:off x="1490625" y="1287967"/>
            <a:ext cx="495655" cy="450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23060" y="2103895"/>
            <a:ext cx="9298897" cy="3222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我们小组实现的是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西电创新俱乐部招新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的小程序，里面的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基本功能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包括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开篇上滑进入页面操作，可填写自己的学号姓名，手机号码等基本信息。填写成功之后跳转到西电创新俱乐部的相关推文推荐内容。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69DBEBC-F39C-CA37-6343-271F610C39A6}"/>
              </a:ext>
            </a:extLst>
          </p:cNvPr>
          <p:cNvSpPr/>
          <p:nvPr/>
        </p:nvSpPr>
        <p:spPr>
          <a:xfrm>
            <a:off x="1452995" y="1449228"/>
            <a:ext cx="2495086" cy="326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程序功能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2AAD66F-B45A-3E37-8A6D-F7E1ABF3602C}"/>
              </a:ext>
            </a:extLst>
          </p:cNvPr>
          <p:cNvGrpSpPr/>
          <p:nvPr/>
        </p:nvGrpSpPr>
        <p:grpSpPr>
          <a:xfrm>
            <a:off x="1336660" y="1820610"/>
            <a:ext cx="3891022" cy="4597400"/>
            <a:chOff x="1206032" y="1506310"/>
            <a:chExt cx="3891022" cy="459740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02DAC17-FF0A-30EE-87F1-EF4636B61EC9}"/>
                </a:ext>
              </a:extLst>
            </p:cNvPr>
            <p:cNvGrpSpPr/>
            <p:nvPr/>
          </p:nvGrpSpPr>
          <p:grpSpPr>
            <a:xfrm>
              <a:off x="1206032" y="1506310"/>
              <a:ext cx="3764747" cy="4597400"/>
              <a:chOff x="4693079" y="1515019"/>
              <a:chExt cx="3367314" cy="4597400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BE6AFA6-92E7-7459-CFCD-911523CDA626}"/>
                  </a:ext>
                </a:extLst>
              </p:cNvPr>
              <p:cNvSpPr/>
              <p:nvPr/>
            </p:nvSpPr>
            <p:spPr>
              <a:xfrm>
                <a:off x="4693079" y="1515019"/>
                <a:ext cx="3367314" cy="4597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D70B117-BFFC-73DF-F4C8-50A33DEA091B}"/>
                  </a:ext>
                </a:extLst>
              </p:cNvPr>
              <p:cNvSpPr txBox="1"/>
              <p:nvPr/>
            </p:nvSpPr>
            <p:spPr>
              <a:xfrm>
                <a:off x="4996311" y="1960173"/>
                <a:ext cx="2736900" cy="4234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文本框 46">
              <a:extLst>
                <a:ext uri="{FF2B5EF4-FFF2-40B4-BE49-F238E27FC236}">
                  <a16:creationId xmlns:a16="http://schemas.microsoft.com/office/drawing/2014/main" id="{0D85B5ED-9E57-CCDD-4570-3F43CDE74962}"/>
                </a:ext>
              </a:extLst>
            </p:cNvPr>
            <p:cNvSpPr txBox="1"/>
            <p:nvPr/>
          </p:nvSpPr>
          <p:spPr>
            <a:xfrm>
              <a:off x="2227127" y="1846995"/>
              <a:ext cx="2869927" cy="58310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普 通 用 户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266DB5A-D100-BEE0-7F35-68C06541268A}"/>
                </a:ext>
              </a:extLst>
            </p:cNvPr>
            <p:cNvSpPr txBox="1"/>
            <p:nvPr/>
          </p:nvSpPr>
          <p:spPr>
            <a:xfrm>
              <a:off x="1637869" y="2676296"/>
              <a:ext cx="3425726" cy="2780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u"/>
              </a:pPr>
              <a:r>
                <a:rPr lang="zh-CN" altLang="zh-CN" sz="1800" kern="100" dirty="0">
                  <a:solidFill>
                    <a:schemeClr val="bg2">
                      <a:lumMod val="25000"/>
                    </a:schemeClr>
                  </a:solidFill>
                  <a:effectLst/>
                  <a:ea typeface="黑体" panose="02010609060101010101" pitchFamily="49" charset="-122"/>
                  <a:cs typeface="Times New Roman" panose="02020603050405020304" pitchFamily="18" charset="0"/>
                </a:rPr>
                <a:t>编辑个人介绍</a:t>
              </a:r>
              <a:endParaRPr lang="en-US" altLang="zh-CN" sz="1800" kern="100" dirty="0">
                <a:solidFill>
                  <a:schemeClr val="bg2">
                    <a:lumMod val="25000"/>
                  </a:schemeClr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u"/>
              </a:pPr>
              <a:r>
                <a:rPr lang="zh-CN" altLang="zh-CN" sz="1800" kern="100" dirty="0">
                  <a:solidFill>
                    <a:schemeClr val="bg2">
                      <a:lumMod val="25000"/>
                    </a:schemeClr>
                  </a:solidFill>
                  <a:effectLst/>
                  <a:ea typeface="黑体" panose="02010609060101010101" pitchFamily="49" charset="-122"/>
                  <a:cs typeface="Times New Roman" panose="02020603050405020304" pitchFamily="18" charset="0"/>
                </a:rPr>
                <a:t>查看俱乐部所有部门、</a:t>
              </a:r>
              <a:endParaRPr lang="en-US" altLang="zh-CN" sz="1800" kern="100" dirty="0">
                <a:solidFill>
                  <a:schemeClr val="bg2">
                    <a:lumMod val="25000"/>
                  </a:schemeClr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kern="100" dirty="0">
                  <a:solidFill>
                    <a:schemeClr val="bg2">
                      <a:lumMod val="25000"/>
                    </a:schemeClr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lang="zh-CN" altLang="zh-CN" sz="1800" kern="100" dirty="0">
                  <a:solidFill>
                    <a:schemeClr val="bg2">
                      <a:lumMod val="25000"/>
                    </a:schemeClr>
                  </a:solidFill>
                  <a:effectLst/>
                  <a:ea typeface="黑体" panose="02010609060101010101" pitchFamily="49" charset="-122"/>
                  <a:cs typeface="Times New Roman" panose="02020603050405020304" pitchFamily="18" charset="0"/>
                </a:rPr>
                <a:t>小组介绍和面试要求</a:t>
              </a:r>
              <a:endParaRPr lang="en-US" altLang="zh-CN" sz="1800" kern="100" dirty="0">
                <a:solidFill>
                  <a:schemeClr val="bg2">
                    <a:lumMod val="25000"/>
                  </a:schemeClr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u"/>
              </a:pPr>
              <a:r>
                <a:rPr lang="zh-CN" altLang="zh-CN" sz="1800" kern="100" dirty="0">
                  <a:solidFill>
                    <a:schemeClr val="bg2">
                      <a:lumMod val="25000"/>
                    </a:schemeClr>
                  </a:solidFill>
                  <a:effectLst/>
                  <a:ea typeface="黑体" panose="02010609060101010101" pitchFamily="49" charset="-122"/>
                  <a:cs typeface="Times New Roman" panose="02020603050405020304" pitchFamily="18" charset="0"/>
                </a:rPr>
                <a:t>报名（面试前）</a:t>
              </a:r>
              <a:endParaRPr lang="en-US" altLang="zh-CN" kern="100" dirty="0">
                <a:solidFill>
                  <a:schemeClr val="bg2">
                    <a:lumMod val="25000"/>
                  </a:schemeClr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u"/>
              </a:pPr>
              <a:r>
                <a:rPr lang="zh-CN" altLang="zh-CN" sz="1800" kern="100" dirty="0">
                  <a:solidFill>
                    <a:schemeClr val="bg2">
                      <a:lumMod val="25000"/>
                    </a:schemeClr>
                  </a:solidFill>
                  <a:effectLst/>
                  <a:ea typeface="黑体" panose="02010609060101010101" pitchFamily="49" charset="-122"/>
                  <a:cs typeface="Times New Roman" panose="02020603050405020304" pitchFamily="18" charset="0"/>
                </a:rPr>
                <a:t>接收录取结果通知（面试后）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A9B8825-A499-DF81-B8D0-EF875E147C2E}"/>
              </a:ext>
            </a:extLst>
          </p:cNvPr>
          <p:cNvGrpSpPr/>
          <p:nvPr/>
        </p:nvGrpSpPr>
        <p:grpSpPr>
          <a:xfrm>
            <a:off x="6248777" y="1773555"/>
            <a:ext cx="4017297" cy="4597400"/>
            <a:chOff x="6314479" y="1506310"/>
            <a:chExt cx="4017297" cy="4597400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57192197-419E-AE8D-5058-5CD3CB41D1B9}"/>
                </a:ext>
              </a:extLst>
            </p:cNvPr>
            <p:cNvGrpSpPr/>
            <p:nvPr/>
          </p:nvGrpSpPr>
          <p:grpSpPr>
            <a:xfrm>
              <a:off x="6314479" y="1506310"/>
              <a:ext cx="3764747" cy="4597400"/>
              <a:chOff x="4693079" y="1515019"/>
              <a:chExt cx="3367314" cy="4597400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727098A-157E-FE73-9BDC-BE2453D7D1E2}"/>
                  </a:ext>
                </a:extLst>
              </p:cNvPr>
              <p:cNvSpPr/>
              <p:nvPr/>
            </p:nvSpPr>
            <p:spPr>
              <a:xfrm>
                <a:off x="4693079" y="1515019"/>
                <a:ext cx="3367314" cy="4597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19966D5-9488-B78C-44CC-99615D41EA1C}"/>
                  </a:ext>
                </a:extLst>
              </p:cNvPr>
              <p:cNvSpPr txBox="1"/>
              <p:nvPr/>
            </p:nvSpPr>
            <p:spPr>
              <a:xfrm>
                <a:off x="4996311" y="1960173"/>
                <a:ext cx="2736900" cy="4234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46">
              <a:extLst>
                <a:ext uri="{FF2B5EF4-FFF2-40B4-BE49-F238E27FC236}">
                  <a16:creationId xmlns:a16="http://schemas.microsoft.com/office/drawing/2014/main" id="{86137488-3932-8E9B-31AB-1421E37513AD}"/>
                </a:ext>
              </a:extLst>
            </p:cNvPr>
            <p:cNvSpPr txBox="1"/>
            <p:nvPr/>
          </p:nvSpPr>
          <p:spPr>
            <a:xfrm>
              <a:off x="7461849" y="1820610"/>
              <a:ext cx="2869927" cy="58310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zh-CN" altLang="zh-CN" sz="2400" dirty="0">
                  <a:solidFill>
                    <a:schemeClr val="bg1"/>
                  </a:solidFill>
                </a:rPr>
                <a:t>管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  <a:r>
                <a:rPr lang="zh-CN" altLang="zh-CN" sz="2400" dirty="0">
                  <a:solidFill>
                    <a:schemeClr val="bg1"/>
                  </a:solidFill>
                </a:rPr>
                <a:t>理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  <a:r>
                <a:rPr lang="zh-CN" altLang="zh-CN" sz="2400" dirty="0">
                  <a:solidFill>
                    <a:schemeClr val="bg1"/>
                  </a:solidFill>
                </a:rPr>
                <a:t>员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8B4B2D4-B439-F38B-53CC-9B74AAB95D5C}"/>
                </a:ext>
              </a:extLst>
            </p:cNvPr>
            <p:cNvSpPr txBox="1"/>
            <p:nvPr/>
          </p:nvSpPr>
          <p:spPr>
            <a:xfrm>
              <a:off x="6653500" y="2698258"/>
              <a:ext cx="3240095" cy="3334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u"/>
              </a:pPr>
              <a:r>
                <a:rPr lang="zh-CN" altLang="en-US" kern="100" dirty="0">
                  <a:solidFill>
                    <a:schemeClr val="bg2">
                      <a:lumMod val="25000"/>
                    </a:schemeClr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普通用户的全部功能</a:t>
              </a:r>
              <a:endParaRPr lang="en-US" altLang="zh-CN" sz="1800" kern="100" dirty="0">
                <a:solidFill>
                  <a:schemeClr val="bg2">
                    <a:lumMod val="25000"/>
                  </a:schemeClr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u"/>
              </a:pPr>
              <a:r>
                <a:rPr lang="zh-CN" altLang="zh-CN" sz="1800" kern="100" dirty="0">
                  <a:effectLst/>
                  <a:ea typeface="黑体" panose="02010609060101010101" pitchFamily="49" charset="-122"/>
                  <a:cs typeface="Times New Roman" panose="02020603050405020304" pitchFamily="18" charset="0"/>
                </a:rPr>
                <a:t>查看小程序</a:t>
              </a:r>
              <a:r>
                <a:rPr lang="zh-CN" altLang="en-US" sz="1800" kern="100" dirty="0">
                  <a:effectLst/>
                  <a:ea typeface="黑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zh-CN" sz="1800" kern="100" dirty="0">
                  <a:effectLst/>
                  <a:ea typeface="黑体" panose="02010609060101010101" pitchFamily="49" charset="-122"/>
                  <a:cs typeface="Times New Roman" panose="02020603050405020304" pitchFamily="18" charset="0"/>
                </a:rPr>
                <a:t>日浏览量</a:t>
              </a:r>
              <a:endParaRPr lang="en-US" altLang="zh-CN" kern="100" dirty="0">
                <a:solidFill>
                  <a:schemeClr val="bg2">
                    <a:lumMod val="25000"/>
                  </a:schemeClr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sz="1800" kern="100" dirty="0">
                  <a:effectLst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lang="zh-CN" altLang="zh-CN" sz="1800" kern="100" dirty="0">
                  <a:effectLst/>
                  <a:ea typeface="黑体" panose="02010609060101010101" pitchFamily="49" charset="-122"/>
                  <a:cs typeface="Times New Roman" panose="02020603050405020304" pitchFamily="18" charset="0"/>
                </a:rPr>
                <a:t>注册用户数、各部门小组</a:t>
              </a:r>
              <a:r>
                <a:rPr lang="en-US" altLang="zh-CN" sz="1800" kern="100" dirty="0">
                  <a:effectLst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200000"/>
                </a:lnSpc>
              </a:pPr>
              <a:r>
                <a:rPr lang="en-US" altLang="zh-CN" kern="100" dirty="0"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lang="zh-CN" altLang="zh-CN" sz="1800" kern="100" dirty="0">
                  <a:effectLst/>
                  <a:ea typeface="黑体" panose="02010609060101010101" pitchFamily="49" charset="-122"/>
                  <a:cs typeface="Times New Roman" panose="02020603050405020304" pitchFamily="18" charset="0"/>
                </a:rPr>
                <a:t>面试报名人数</a:t>
              </a:r>
              <a:r>
                <a:rPr lang="zh-CN" altLang="en-US" sz="1800" kern="100" dirty="0">
                  <a:effectLst/>
                  <a:ea typeface="黑体" panose="02010609060101010101" pitchFamily="49" charset="-122"/>
                  <a:cs typeface="Times New Roman" panose="02020603050405020304" pitchFamily="18" charset="0"/>
                </a:rPr>
                <a:t>等</a:t>
              </a:r>
              <a:endParaRPr lang="en-US" altLang="zh-CN" sz="1800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u"/>
              </a:pPr>
              <a:r>
                <a:rPr lang="zh-CN" altLang="en-US" kern="100" dirty="0">
                  <a:solidFill>
                    <a:schemeClr val="bg2">
                      <a:lumMod val="25000"/>
                    </a:schemeClr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查看面试结果</a:t>
              </a:r>
              <a:endParaRPr lang="en-US" altLang="zh-CN" kern="100" dirty="0">
                <a:solidFill>
                  <a:schemeClr val="bg2">
                    <a:lumMod val="25000"/>
                  </a:schemeClr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u"/>
              </a:pPr>
              <a:r>
                <a:rPr lang="zh-CN" altLang="en-US" sz="1800" kern="100" dirty="0">
                  <a:solidFill>
                    <a:schemeClr val="bg2">
                      <a:lumMod val="25000"/>
                    </a:schemeClr>
                  </a:solidFill>
                  <a:effectLst/>
                  <a:ea typeface="黑体" panose="02010609060101010101" pitchFamily="49" charset="-122"/>
                  <a:cs typeface="Times New Roman" panose="02020603050405020304" pitchFamily="18" charset="0"/>
                </a:rPr>
                <a:t>录取或拒绝报名者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0570F86C-EBE9-3210-C859-2D173E71FE55}"/>
              </a:ext>
            </a:extLst>
          </p:cNvPr>
          <p:cNvSpPr txBox="1"/>
          <p:nvPr/>
        </p:nvSpPr>
        <p:spPr>
          <a:xfrm>
            <a:off x="3792718" y="1169861"/>
            <a:ext cx="76883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不同用户群体的功能</a:t>
            </a:r>
            <a:endParaRPr lang="zh-CN" altLang="en-US" sz="28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73A36A3-AE5F-23AA-E32F-026DEFDA3E31}"/>
              </a:ext>
            </a:extLst>
          </p:cNvPr>
          <p:cNvSpPr txBox="1"/>
          <p:nvPr/>
        </p:nvSpPr>
        <p:spPr>
          <a:xfrm>
            <a:off x="2021761" y="27325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（报名、了解的同学）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CEA30B0-1E0B-2962-FA93-E24F78AF3BF8}"/>
              </a:ext>
            </a:extLst>
          </p:cNvPr>
          <p:cNvSpPr txBox="1"/>
          <p:nvPr/>
        </p:nvSpPr>
        <p:spPr>
          <a:xfrm>
            <a:off x="6265409" y="26964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（组长、部长、主席等面试负责人）</a:t>
            </a:r>
          </a:p>
        </p:txBody>
      </p:sp>
      <p:sp>
        <p:nvSpPr>
          <p:cNvPr id="11" name="Shape 2554">
            <a:extLst>
              <a:ext uri="{FF2B5EF4-FFF2-40B4-BE49-F238E27FC236}">
                <a16:creationId xmlns:a16="http://schemas.microsoft.com/office/drawing/2014/main" id="{D5813394-189D-52D4-9E5E-16CB497463A2}"/>
              </a:ext>
            </a:extLst>
          </p:cNvPr>
          <p:cNvSpPr/>
          <p:nvPr/>
        </p:nvSpPr>
        <p:spPr>
          <a:xfrm>
            <a:off x="3297063" y="1168828"/>
            <a:ext cx="495655" cy="450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73567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6303" y="340995"/>
            <a:ext cx="64633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程序功能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478" y="2102048"/>
            <a:ext cx="2036463" cy="36370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9"/>
          <p:cNvSpPr txBox="1"/>
          <p:nvPr/>
        </p:nvSpPr>
        <p:spPr>
          <a:xfrm>
            <a:off x="7969802" y="1816100"/>
            <a:ext cx="3810104" cy="9659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&lt;&lt;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功能展示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65428" y="6035965"/>
            <a:ext cx="457200" cy="510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1718F97C-172A-69B8-7055-0925707D7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475" y="2102048"/>
            <a:ext cx="2081212" cy="393391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7A8BF52C-4D2F-3C96-A858-A2ACE1E92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569" y="2102048"/>
            <a:ext cx="2021350" cy="378878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 descr="IMG_256">
            <a:extLst>
              <a:ext uri="{FF2B5EF4-FFF2-40B4-BE49-F238E27FC236}">
                <a16:creationId xmlns:a16="http://schemas.microsoft.com/office/drawing/2014/main" id="{508D5484-8A18-42FD-CBAF-616152102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801" y="3195285"/>
            <a:ext cx="3618902" cy="200545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F322A797-C4ED-F5F1-B8E5-748EF5C6BFCD}"/>
              </a:ext>
            </a:extLst>
          </p:cNvPr>
          <p:cNvSpPr txBox="1"/>
          <p:nvPr/>
        </p:nvSpPr>
        <p:spPr>
          <a:xfrm>
            <a:off x="662478" y="1587054"/>
            <a:ext cx="71532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个人信息的编辑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1F2254C-704F-7887-FFDD-2B06D0E31F58}"/>
              </a:ext>
            </a:extLst>
          </p:cNvPr>
          <p:cNvSpPr txBox="1"/>
          <p:nvPr/>
        </p:nvSpPr>
        <p:spPr>
          <a:xfrm>
            <a:off x="2698941" y="1568686"/>
            <a:ext cx="71532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部门小组介绍功能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38757ED-FB6D-2755-FCDA-AC72AFF60A0D}"/>
              </a:ext>
            </a:extLst>
          </p:cNvPr>
          <p:cNvSpPr txBox="1"/>
          <p:nvPr/>
        </p:nvSpPr>
        <p:spPr>
          <a:xfrm>
            <a:off x="5069428" y="158705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报名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接收录取结果通知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0EAE4B8-B5AD-69D2-6441-67EFDF4DC122}"/>
              </a:ext>
            </a:extLst>
          </p:cNvPr>
          <p:cNvSpPr txBox="1"/>
          <p:nvPr/>
        </p:nvSpPr>
        <p:spPr>
          <a:xfrm>
            <a:off x="8731905" y="528931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后台数据的可视化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02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设计思想</a:t>
            </a:r>
          </a:p>
        </p:txBody>
      </p:sp>
    </p:spTree>
    <p:extLst>
      <p:ext uri="{BB962C8B-B14F-4D97-AF65-F5344CB8AC3E}">
        <p14:creationId xmlns:p14="http://schemas.microsoft.com/office/powerpoint/2010/main" val="73915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6304" y="340995"/>
            <a:ext cx="64633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设计思想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88082" y="1601326"/>
            <a:ext cx="3788718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主要思路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088082" y="2346413"/>
            <a:ext cx="1312218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32"/>
          <p:cNvSpPr txBox="1"/>
          <p:nvPr/>
        </p:nvSpPr>
        <p:spPr>
          <a:xfrm>
            <a:off x="1088082" y="2654726"/>
            <a:ext cx="4628273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zh-CN" dirty="0"/>
              <a:t>根据不同的程序功能，相应地用函数式编程的方法，设计函数方法来实现。</a:t>
            </a:r>
            <a:r>
              <a:rPr lang="zh-CN" altLang="en-US" dirty="0"/>
              <a:t>具体分工</a:t>
            </a:r>
            <a:r>
              <a:rPr lang="en-US" altLang="zh-CN" dirty="0"/>
              <a:t>:</a:t>
            </a:r>
            <a:endParaRPr lang="en-US" altLang="zh-CN" sz="1600" dirty="0"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8" name="矩形: 圆角 16"/>
          <p:cNvSpPr/>
          <p:nvPr/>
        </p:nvSpPr>
        <p:spPr>
          <a:xfrm>
            <a:off x="1593215" y="4100195"/>
            <a:ext cx="1774825" cy="44704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52400" dist="63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384" tIns="45691" rIns="91384" bIns="45691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前端</a:t>
            </a:r>
          </a:p>
        </p:txBody>
      </p:sp>
      <p:sp>
        <p:nvSpPr>
          <p:cNvPr id="19" name="文本框 32"/>
          <p:cNvSpPr txBox="1"/>
          <p:nvPr/>
        </p:nvSpPr>
        <p:spPr>
          <a:xfrm>
            <a:off x="1088081" y="4629754"/>
            <a:ext cx="2578112" cy="8583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zh-CN" dirty="0"/>
              <a:t>各部门小组招新海报，面试报名和通知界面。</a:t>
            </a:r>
            <a:endParaRPr lang="en-US" altLang="zh-CN" sz="1050" dirty="0"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507840" y="4099901"/>
            <a:ext cx="447197" cy="447197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384" tIns="45691" rIns="91384" bIns="45691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23" name="矩形: 圆角 26"/>
          <p:cNvSpPr/>
          <p:nvPr/>
        </p:nvSpPr>
        <p:spPr>
          <a:xfrm>
            <a:off x="5015230" y="4090670"/>
            <a:ext cx="1774825" cy="44704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52400" dist="63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384" tIns="45691" rIns="91384" bIns="45691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后端</a:t>
            </a:r>
          </a:p>
        </p:txBody>
      </p:sp>
      <p:sp>
        <p:nvSpPr>
          <p:cNvPr id="24" name="文本框 32"/>
          <p:cNvSpPr txBox="1"/>
          <p:nvPr/>
        </p:nvSpPr>
        <p:spPr>
          <a:xfrm>
            <a:off x="4495788" y="4629754"/>
            <a:ext cx="2578112" cy="8583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zh-CN" dirty="0"/>
              <a:t>用户个人信息，后台浏览数据，报名信息；</a:t>
            </a:r>
            <a:endParaRPr lang="en-US" altLang="zh-CN" sz="1050" dirty="0"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073697" y="1221606"/>
            <a:ext cx="4414788" cy="4414788"/>
            <a:chOff x="6805727" y="1221606"/>
            <a:chExt cx="4414788" cy="4414788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2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6805727" y="1221606"/>
              <a:ext cx="4414788" cy="4414788"/>
            </a:xfrm>
            <a:prstGeom prst="ellipse">
              <a:avLst/>
            </a:prstGeom>
          </p:spPr>
        </p:pic>
        <p:sp>
          <p:nvSpPr>
            <p:cNvPr id="31" name="椭圆 30"/>
            <p:cNvSpPr/>
            <p:nvPr/>
          </p:nvSpPr>
          <p:spPr>
            <a:xfrm>
              <a:off x="7933121" y="2349000"/>
              <a:ext cx="2160000" cy="21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8294264" y="2951946"/>
            <a:ext cx="1980029" cy="954107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创新俱乐部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招新小程序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B924A99-0285-401D-4F14-720B6387B4BF}"/>
              </a:ext>
            </a:extLst>
          </p:cNvPr>
          <p:cNvSpPr/>
          <p:nvPr/>
        </p:nvSpPr>
        <p:spPr>
          <a:xfrm>
            <a:off x="1085825" y="4141297"/>
            <a:ext cx="447197" cy="447197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384" tIns="45691" rIns="91384" bIns="45691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8" grpId="0" animBg="1"/>
      <p:bldP spid="19" grpId="0"/>
      <p:bldP spid="21" grpId="0" animBg="1"/>
      <p:bldP spid="23" grpId="0" animBg="1"/>
      <p:bldP spid="24" grpId="0"/>
      <p:bldP spid="32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6306" y="340995"/>
            <a:ext cx="64633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设计思想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1206033" y="2525514"/>
            <a:ext cx="402468" cy="402468"/>
            <a:chOff x="1037999" y="2205641"/>
            <a:chExt cx="540126" cy="540126"/>
          </a:xfrm>
        </p:grpSpPr>
        <p:sp>
          <p:nvSpPr>
            <p:cNvPr id="17" name="椭圆 16"/>
            <p:cNvSpPr/>
            <p:nvPr/>
          </p:nvSpPr>
          <p:spPr>
            <a:xfrm>
              <a:off x="1037999" y="2205641"/>
              <a:ext cx="540126" cy="540126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8" name="箭头: V 形 17"/>
            <p:cNvSpPr/>
            <p:nvPr/>
          </p:nvSpPr>
          <p:spPr>
            <a:xfrm rot="16200000">
              <a:off x="1167404" y="2335046"/>
              <a:ext cx="281316" cy="281316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561273" y="2530444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spcBef>
                <a:spcPct val="0"/>
              </a:spcBef>
              <a:spcAft>
                <a:spcPct val="15000"/>
              </a:spcAft>
            </a:pPr>
            <a:r>
              <a:rPr lang="zh-CN" altLang="zh-CN" sz="2000" b="1" dirty="0"/>
              <a:t>小程序主体部分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27" name="文本框 32"/>
          <p:cNvSpPr txBox="1"/>
          <p:nvPr/>
        </p:nvSpPr>
        <p:spPr>
          <a:xfrm>
            <a:off x="1384479" y="2935484"/>
            <a:ext cx="4711521" cy="299793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app.js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： 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小程序的全局脚本文件，定义小程序的全局配置和生命周期函数。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app.json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： 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小程序的全局配置文件，定义页面路径、窗口样式、网络超时时间等全局配置信息。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app.wxss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： 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小程序的全局样式文件，定义小程序的全局样式。</a:t>
            </a:r>
          </a:p>
        </p:txBody>
      </p:sp>
      <p:sp>
        <p:nvSpPr>
          <p:cNvPr id="2" name="矩形 1"/>
          <p:cNvSpPr/>
          <p:nvPr/>
        </p:nvSpPr>
        <p:spPr>
          <a:xfrm>
            <a:off x="1065003" y="1515896"/>
            <a:ext cx="3503398" cy="6185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小程序的基本模块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5533B80-A80D-6F63-FCE1-937A50B34C24}"/>
              </a:ext>
            </a:extLst>
          </p:cNvPr>
          <p:cNvGrpSpPr/>
          <p:nvPr/>
        </p:nvGrpSpPr>
        <p:grpSpPr>
          <a:xfrm>
            <a:off x="6374090" y="1525290"/>
            <a:ext cx="402468" cy="402468"/>
            <a:chOff x="1037999" y="2205641"/>
            <a:chExt cx="540126" cy="540126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C79F50EC-4F9D-F0CA-E0E5-5D655AF6FE1F}"/>
                </a:ext>
              </a:extLst>
            </p:cNvPr>
            <p:cNvSpPr/>
            <p:nvPr/>
          </p:nvSpPr>
          <p:spPr>
            <a:xfrm>
              <a:off x="1037999" y="2205641"/>
              <a:ext cx="540126" cy="540126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35" name="箭头: V 形 34">
              <a:extLst>
                <a:ext uri="{FF2B5EF4-FFF2-40B4-BE49-F238E27FC236}">
                  <a16:creationId xmlns:a16="http://schemas.microsoft.com/office/drawing/2014/main" id="{31E3F89D-1B23-AAC1-B756-8728ED58A8FD}"/>
                </a:ext>
              </a:extLst>
            </p:cNvPr>
            <p:cNvSpPr/>
            <p:nvPr/>
          </p:nvSpPr>
          <p:spPr>
            <a:xfrm rot="16200000">
              <a:off x="1167404" y="2335046"/>
              <a:ext cx="281316" cy="281316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353D776C-4265-2E44-0A78-648E22A87CF8}"/>
              </a:ext>
            </a:extLst>
          </p:cNvPr>
          <p:cNvSpPr/>
          <p:nvPr/>
        </p:nvSpPr>
        <p:spPr>
          <a:xfrm>
            <a:off x="6776558" y="1525290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spcBef>
                <a:spcPct val="0"/>
              </a:spcBef>
              <a:spcAft>
                <a:spcPct val="15000"/>
              </a:spcAft>
            </a:pPr>
            <a:r>
              <a:rPr lang="zh-CN" altLang="en-US" sz="2000" b="1" dirty="0">
                <a:sym typeface="+mn-lt"/>
              </a:rPr>
              <a:t>页面相关文件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38" name="文本框 32">
            <a:extLst>
              <a:ext uri="{FF2B5EF4-FFF2-40B4-BE49-F238E27FC236}">
                <a16:creationId xmlns:a16="http://schemas.microsoft.com/office/drawing/2014/main" id="{AF8DF464-28C0-391F-2176-3A0195A2E21E}"/>
              </a:ext>
            </a:extLst>
          </p:cNvPr>
          <p:cNvSpPr txBox="1"/>
          <p:nvPr/>
        </p:nvSpPr>
        <p:spPr>
          <a:xfrm>
            <a:off x="6544200" y="1960119"/>
            <a:ext cx="4000500" cy="336726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wxml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：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小程序的页面结构文件，定义页面的结构。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wxss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：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小程序的页面样式文件，定义页面的样式。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js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：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小程序的页面逻辑文件，定义页面的行为和业务逻辑。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json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：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小程序的页面配置文件，定义页面的配置信息，如导航栏样式、是否允许下拉刷新等。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" grpId="0" animBg="1"/>
      <p:bldP spid="36" grpId="0"/>
      <p:bldP spid="3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4090</Words>
  <Application>Microsoft Office PowerPoint</Application>
  <PresentationFormat>宽屏</PresentationFormat>
  <Paragraphs>325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Gill Sans</vt:lpstr>
      <vt:lpstr>等线</vt:lpstr>
      <vt:lpstr>仿宋</vt:lpstr>
      <vt:lpstr>华文楷体</vt:lpstr>
      <vt:lpstr>宋体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极简点线</dc:title>
  <dc:creator>第一PPT</dc:creator>
  <cp:keywords>www.1ppt.com</cp:keywords>
  <dc:description>www.1ppt.com</dc:description>
  <cp:lastModifiedBy>冬颍 刘</cp:lastModifiedBy>
  <cp:revision>183</cp:revision>
  <dcterms:created xsi:type="dcterms:W3CDTF">2018-07-10T18:03:00Z</dcterms:created>
  <dcterms:modified xsi:type="dcterms:W3CDTF">2023-12-27T07:02:04Z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  <property fmtid="{D5CDD505-2E9C-101B-9397-08002B2CF9AE}" pid="3" name="KSORubyTemplateID">
    <vt:lpwstr>2</vt:lpwstr>
  </property>
</Properties>
</file>