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841C-2544-2B4E-B1E5-12F14CFCC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3FC13-9A73-F840-B9F7-187AEDDAF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EF1E-B2E5-F740-A2EE-431C9B47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8B0D-4DBD-AF4A-8316-4C5A7EDB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3A020-4B4A-2949-9625-03B66780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417F-C150-8D4B-AD43-8DDCB857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B6B25-2BC6-094D-ADEC-AAE92726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F7C7-BFE7-3B47-B0CD-87BB0301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7549-51CA-7B44-8BD4-097F091D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304B-8128-3F4C-AD20-85792787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2F8AE-0EA9-F74A-80C6-EF2D64889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D22D2-A99C-C34D-BC36-7F6A61F8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AA4D-040C-8F4D-AEB6-2DFBC65B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1AED-A394-E84D-8261-6890B982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D1DA-0EE5-4E4B-AA5E-708CDB0F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32B9-0F7C-614D-935B-6F8893FE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0945-7B6C-E641-8D7D-4E7D256C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B52D-09BB-FA44-9877-D6C5A49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3F0F-508F-9543-BB59-FA4DDFE5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9CA1-7BC6-114B-8F9B-BB6DCFE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9D2E-4396-2642-BE19-E074B3F3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B8A6-A255-A54A-B356-3CD8D58F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FCA70-72F3-974E-9E28-8AC0A198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7A1F-55AF-7E4A-89E0-B30CD31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B858-6955-1043-82DD-C45E827D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0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CCE9-CA29-6E42-9C42-951B13A3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F64-F5F7-9344-BDC9-64378319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2E54-23AD-6D4F-BF8D-DA41D61D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1FAFE-3E4A-5342-A4E6-DAAFC76A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7134-E27D-6842-BA54-BE10A300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3670-629D-2D4E-B4AF-8CB672F0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E61F-B1F5-0242-ADD4-B8ABDE46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C8A1A-B48F-544D-9A96-91F6E367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5F77B-8D98-544D-9024-DAFF8F66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4E0CC-B607-0C42-9205-C9D5C4AA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98B36-D5C3-DD45-98BD-B602EA13A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09FC1-D248-F94D-8471-41D6F432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92793-7E18-B240-BE20-24C196AA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3186A-2E55-7242-B5B7-C76A135C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2CCB-D18B-484C-B23A-861F64DA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B0230-F986-4D43-AA36-5654E79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82935-8CAF-C140-AEC9-0B02838E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5A42F-1271-314C-8169-CAAD1A4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F4B40-3EB7-2447-B025-AC827A52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92A07-CE87-9441-B8AA-940C8EE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4D4CD-0718-C447-B291-8C49F6A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FB9B-9FDA-A94F-83DA-DD230FD9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01BB-CA68-A347-8613-C4B2DD34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F9075-BF7F-6648-9674-C81D75A3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7502-987A-C54B-897F-27F5E00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B2977-9ED2-0748-999D-DF62C2FF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39DF-2BAF-6F42-AF01-E6256EB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B383-8478-A249-8B7D-EE413C8D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356F8-DB46-9749-9547-BF21C590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EEBE-5925-2A4F-A013-573DB471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F3C1-25FC-6E44-897A-568A26F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326BE-6AA7-BA43-B299-D438ADF8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F2E18-D7A4-E14C-8774-F494A697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B28B-454C-3540-B5AC-814A5330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5FCC-6638-D444-B646-53D9E0A4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ECF7-AA2B-344F-843F-180A8BCE6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E993-52CF-3342-BA12-4415CDE619CB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5190-1B56-D64A-8F68-530222C15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A371-A265-1A48-AD4B-3F48CF68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644C-63BE-AE42-ACEE-D50A20E7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E7C5-21FA-EA4B-95F2-1A664762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Aim 1b. Utility of BMI in relation to body build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1BB6-047F-264B-871C-78C90651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build weight</a:t>
            </a:r>
            <a:endParaRPr lang="en-US" b="0" dirty="0">
              <a:effectLst/>
            </a:endParaRPr>
          </a:p>
          <a:p>
            <a:pPr lvl="1"/>
            <a:r>
              <a:rPr lang="en-US" dirty="0"/>
              <a:t>predicted weight from our linear model</a:t>
            </a:r>
          </a:p>
          <a:p>
            <a:pPr lvl="1"/>
            <a:r>
              <a:rPr lang="en-US" dirty="0"/>
              <a:t>normal weight given the body build frame</a:t>
            </a:r>
          </a:p>
          <a:p>
            <a:r>
              <a:rPr lang="en-US" dirty="0"/>
              <a:t>Regressed the body build weight (log transformed) on BMI with/without gender to evaluate the utility of BMI in relation to body build weight</a:t>
            </a:r>
          </a:p>
        </p:txBody>
      </p:sp>
    </p:spTree>
    <p:extLst>
      <p:ext uri="{BB962C8B-B14F-4D97-AF65-F5344CB8AC3E}">
        <p14:creationId xmlns:p14="http://schemas.microsoft.com/office/powerpoint/2010/main" val="327453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3B2-8BF1-6C46-AB9B-325F0D40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1b. Utility of BMI in relation to body build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5155-8E72-F14E-9C61-8384ACE3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of BMI for persons with high/low fat mass or muscle mass</a:t>
            </a:r>
          </a:p>
          <a:p>
            <a:r>
              <a:rPr lang="en-US" dirty="0"/>
              <a:t>High or low fat mass</a:t>
            </a:r>
          </a:p>
          <a:p>
            <a:pPr lvl="1"/>
            <a:r>
              <a:rPr lang="en-US" dirty="0"/>
              <a:t>Difference between measured waist girth and body build waist girth predicted by chest, </a:t>
            </a:r>
            <a:r>
              <a:rPr lang="en-US" dirty="0" err="1"/>
              <a:t>biiliac</a:t>
            </a:r>
            <a:r>
              <a:rPr lang="en-US" dirty="0"/>
              <a:t>, and </a:t>
            </a:r>
            <a:r>
              <a:rPr lang="en-US" dirty="0" err="1"/>
              <a:t>bitrochanteric</a:t>
            </a:r>
            <a:r>
              <a:rPr lang="en-US" dirty="0"/>
              <a:t> diameters as well as chest depth</a:t>
            </a:r>
          </a:p>
          <a:p>
            <a:pPr lvl="1"/>
            <a:r>
              <a:rPr lang="en-US" dirty="0"/>
              <a:t>A difference of &gt; 5 cm or &lt; -5 cm was defined as high or low fat mass</a:t>
            </a:r>
          </a:p>
          <a:p>
            <a:r>
              <a:rPr lang="en-US" dirty="0"/>
              <a:t>High or low muscle mass</a:t>
            </a:r>
          </a:p>
          <a:p>
            <a:pPr lvl="1"/>
            <a:r>
              <a:rPr lang="en-US" dirty="0"/>
              <a:t>Difference between measure forearm girth the body build one predicted by wrist girth, chest diameter and chest depth</a:t>
            </a:r>
          </a:p>
          <a:p>
            <a:pPr lvl="1"/>
            <a:r>
              <a:rPr lang="en-US" dirty="0"/>
              <a:t>A difference of &gt; 1 cm or &lt; -1 cm was defined as high or low muscle mass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DE5B-65E5-3942-A234-F7E671BA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Aim1b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6F82-7B6C-7542-8264-F1F61D30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Regressing body build weight on BMI</a:t>
            </a:r>
          </a:p>
          <a:p>
            <a:pPr lvl="1"/>
            <a:r>
              <a:rPr lang="en-US" dirty="0"/>
              <a:t>adjusted R</a:t>
            </a:r>
            <a:r>
              <a:rPr lang="en-US" baseline="30000" dirty="0"/>
              <a:t>2</a:t>
            </a:r>
            <a:r>
              <a:rPr lang="en-US" dirty="0"/>
              <a:t> = 0.540</a:t>
            </a:r>
          </a:p>
          <a:p>
            <a:pPr lvl="1"/>
            <a:r>
              <a:rPr lang="en-US" dirty="0"/>
              <a:t>pseudo-R</a:t>
            </a:r>
            <a:r>
              <a:rPr lang="en-US" baseline="30000" dirty="0"/>
              <a:t>2</a:t>
            </a:r>
            <a:r>
              <a:rPr lang="en-US" dirty="0"/>
              <a:t> = 0.536 by ten-fold cross-validation</a:t>
            </a:r>
          </a:p>
          <a:p>
            <a:r>
              <a:rPr lang="en-US" dirty="0"/>
              <a:t>Regressing body build weight on BMI and gender</a:t>
            </a:r>
          </a:p>
          <a:p>
            <a:pPr lvl="1"/>
            <a:r>
              <a:rPr lang="en-US" dirty="0"/>
              <a:t>adjusted R</a:t>
            </a:r>
            <a:r>
              <a:rPr lang="en-US" baseline="30000" dirty="0"/>
              <a:t>2</a:t>
            </a:r>
            <a:r>
              <a:rPr lang="en-US" dirty="0"/>
              <a:t> = 0.748</a:t>
            </a:r>
          </a:p>
          <a:p>
            <a:pPr lvl="1"/>
            <a:r>
              <a:rPr lang="en-US" dirty="0"/>
              <a:t>pseudo-R</a:t>
            </a:r>
            <a:r>
              <a:rPr lang="en-US" baseline="30000" dirty="0"/>
              <a:t>2</a:t>
            </a:r>
            <a:r>
              <a:rPr lang="en-US" dirty="0"/>
              <a:t> = 0.750 by ten-fold cross-validation</a:t>
            </a:r>
          </a:p>
          <a:p>
            <a:r>
              <a:rPr lang="en-US" dirty="0"/>
              <a:t>Models assessing fat mass and muscle mass</a:t>
            </a:r>
          </a:p>
          <a:p>
            <a:pPr lvl="1"/>
            <a:r>
              <a:rPr lang="en-US" dirty="0"/>
              <a:t>Fat mass: adjusted R</a:t>
            </a:r>
            <a:r>
              <a:rPr lang="en-US" baseline="30000" dirty="0"/>
              <a:t>2</a:t>
            </a:r>
            <a:r>
              <a:rPr lang="en-US" dirty="0"/>
              <a:t> of 0.776</a:t>
            </a:r>
          </a:p>
          <a:p>
            <a:pPr lvl="1"/>
            <a:r>
              <a:rPr lang="en-US" dirty="0"/>
              <a:t>Muscle mass: adjusted R</a:t>
            </a:r>
            <a:r>
              <a:rPr lang="en-US" baseline="30000" dirty="0"/>
              <a:t>2</a:t>
            </a:r>
            <a:r>
              <a:rPr lang="en-US" dirty="0"/>
              <a:t> of 0.787</a:t>
            </a:r>
          </a:p>
        </p:txBody>
      </p:sp>
    </p:spTree>
    <p:extLst>
      <p:ext uri="{BB962C8B-B14F-4D97-AF65-F5344CB8AC3E}">
        <p14:creationId xmlns:p14="http://schemas.microsoft.com/office/powerpoint/2010/main" val="106906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DB1-B686-F049-AE6F-D00FF3CE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Aim1b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1C84C0-C015-FB44-9292-58533DAC3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526356"/>
              </p:ext>
            </p:extLst>
          </p:nvPr>
        </p:nvGraphicFramePr>
        <p:xfrm>
          <a:off x="2554705" y="2063190"/>
          <a:ext cx="7451560" cy="1828800"/>
        </p:xfrm>
        <a:graphic>
          <a:graphicData uri="http://schemas.openxmlformats.org/drawingml/2006/table">
            <a:tbl>
              <a:tblPr/>
              <a:tblGrid>
                <a:gridCol w="1146394">
                  <a:extLst>
                    <a:ext uri="{9D8B030D-6E8A-4147-A177-3AD203B41FA5}">
                      <a16:colId xmlns:a16="http://schemas.microsoft.com/office/drawing/2014/main" val="2035650891"/>
                    </a:ext>
                  </a:extLst>
                </a:gridCol>
                <a:gridCol w="1050861">
                  <a:extLst>
                    <a:ext uri="{9D8B030D-6E8A-4147-A177-3AD203B41FA5}">
                      <a16:colId xmlns:a16="http://schemas.microsoft.com/office/drawing/2014/main" val="2277091310"/>
                    </a:ext>
                  </a:extLst>
                </a:gridCol>
                <a:gridCol w="1050861">
                  <a:extLst>
                    <a:ext uri="{9D8B030D-6E8A-4147-A177-3AD203B41FA5}">
                      <a16:colId xmlns:a16="http://schemas.microsoft.com/office/drawing/2014/main" val="374913073"/>
                    </a:ext>
                  </a:extLst>
                </a:gridCol>
                <a:gridCol w="728438">
                  <a:extLst>
                    <a:ext uri="{9D8B030D-6E8A-4147-A177-3AD203B41FA5}">
                      <a16:colId xmlns:a16="http://schemas.microsoft.com/office/drawing/2014/main" val="2563670901"/>
                    </a:ext>
                  </a:extLst>
                </a:gridCol>
                <a:gridCol w="322423">
                  <a:extLst>
                    <a:ext uri="{9D8B030D-6E8A-4147-A177-3AD203B41FA5}">
                      <a16:colId xmlns:a16="http://schemas.microsoft.com/office/drawing/2014/main" val="860850731"/>
                    </a:ext>
                  </a:extLst>
                </a:gridCol>
                <a:gridCol w="1050861">
                  <a:extLst>
                    <a:ext uri="{9D8B030D-6E8A-4147-A177-3AD203B41FA5}">
                      <a16:colId xmlns:a16="http://schemas.microsoft.com/office/drawing/2014/main" val="3343123490"/>
                    </a:ext>
                  </a:extLst>
                </a:gridCol>
                <a:gridCol w="1050861">
                  <a:extLst>
                    <a:ext uri="{9D8B030D-6E8A-4147-A177-3AD203B41FA5}">
                      <a16:colId xmlns:a16="http://schemas.microsoft.com/office/drawing/2014/main" val="2340740939"/>
                    </a:ext>
                  </a:extLst>
                </a:gridCol>
                <a:gridCol w="1050861">
                  <a:extLst>
                    <a:ext uri="{9D8B030D-6E8A-4147-A177-3AD203B41FA5}">
                      <a16:colId xmlns:a16="http://schemas.microsoft.com/office/drawing/2014/main" val="37555251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fat mass, n (%)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fat mass, n (%)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6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2642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(2.5)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(16.3)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(29.4)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0907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20-25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(32.9)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(30.2)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(36.1)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(70.0)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(71.7)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(67.7)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7362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25-30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(49.4)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(55.8)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(41.7)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(13.8)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(21.7)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(2.9)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13400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(15.2)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(16.7)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951773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4EBB3E9-ED74-5140-8A37-06CAC641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3294" y="-9986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7DE495-2655-264B-8147-76855087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29698"/>
              </p:ext>
            </p:extLst>
          </p:nvPr>
        </p:nvGraphicFramePr>
        <p:xfrm>
          <a:off x="2554705" y="4301624"/>
          <a:ext cx="7375359" cy="1933908"/>
        </p:xfrm>
        <a:graphic>
          <a:graphicData uri="http://schemas.openxmlformats.org/drawingml/2006/table">
            <a:tbl>
              <a:tblPr/>
              <a:tblGrid>
                <a:gridCol w="1063754">
                  <a:extLst>
                    <a:ext uri="{9D8B030D-6E8A-4147-A177-3AD203B41FA5}">
                      <a16:colId xmlns:a16="http://schemas.microsoft.com/office/drawing/2014/main" val="3772563512"/>
                    </a:ext>
                  </a:extLst>
                </a:gridCol>
                <a:gridCol w="1051934">
                  <a:extLst>
                    <a:ext uri="{9D8B030D-6E8A-4147-A177-3AD203B41FA5}">
                      <a16:colId xmlns:a16="http://schemas.microsoft.com/office/drawing/2014/main" val="3036760995"/>
                    </a:ext>
                  </a:extLst>
                </a:gridCol>
                <a:gridCol w="1051934">
                  <a:extLst>
                    <a:ext uri="{9D8B030D-6E8A-4147-A177-3AD203B41FA5}">
                      <a16:colId xmlns:a16="http://schemas.microsoft.com/office/drawing/2014/main" val="169667142"/>
                    </a:ext>
                  </a:extLst>
                </a:gridCol>
                <a:gridCol w="768267">
                  <a:extLst>
                    <a:ext uri="{9D8B030D-6E8A-4147-A177-3AD203B41FA5}">
                      <a16:colId xmlns:a16="http://schemas.microsoft.com/office/drawing/2014/main" val="2910774040"/>
                    </a:ext>
                  </a:extLst>
                </a:gridCol>
                <a:gridCol w="283668">
                  <a:extLst>
                    <a:ext uri="{9D8B030D-6E8A-4147-A177-3AD203B41FA5}">
                      <a16:colId xmlns:a16="http://schemas.microsoft.com/office/drawing/2014/main" val="3436061083"/>
                    </a:ext>
                  </a:extLst>
                </a:gridCol>
                <a:gridCol w="1051934">
                  <a:extLst>
                    <a:ext uri="{9D8B030D-6E8A-4147-A177-3AD203B41FA5}">
                      <a16:colId xmlns:a16="http://schemas.microsoft.com/office/drawing/2014/main" val="1227559319"/>
                    </a:ext>
                  </a:extLst>
                </a:gridCol>
                <a:gridCol w="1051934">
                  <a:extLst>
                    <a:ext uri="{9D8B030D-6E8A-4147-A177-3AD203B41FA5}">
                      <a16:colId xmlns:a16="http://schemas.microsoft.com/office/drawing/2014/main" val="3585872380"/>
                    </a:ext>
                  </a:extLst>
                </a:gridCol>
                <a:gridCol w="1051934">
                  <a:extLst>
                    <a:ext uri="{9D8B030D-6E8A-4147-A177-3AD203B41FA5}">
                      <a16:colId xmlns:a16="http://schemas.microsoft.com/office/drawing/2014/main" val="3446729370"/>
                    </a:ext>
                  </a:extLst>
                </a:gridCol>
              </a:tblGrid>
              <a:tr h="29545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muscle mass, n (%)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muscle mass, n (%)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08251"/>
                  </a:ext>
                </a:extLst>
              </a:tr>
              <a:tr h="29545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003542"/>
                  </a:ext>
                </a:extLst>
              </a:tr>
              <a:tr h="3357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&lt;20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(2.8)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(1.3)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(7.4)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(19.5)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(6.5)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(28.4)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72768"/>
                  </a:ext>
                </a:extLst>
              </a:tr>
              <a:tr h="33574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20-25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(52.8)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(50.6)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(59.3)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(62.0)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(56.5)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(65.7)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617163"/>
                  </a:ext>
                </a:extLst>
              </a:tr>
              <a:tr h="33574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25-30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(40.6)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(44.3)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(29.6)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(15.9)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(34.8)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(3.0)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834080"/>
                  </a:ext>
                </a:extLst>
              </a:tr>
              <a:tr h="335748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(3.8)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(3.8)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(3.7)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(2.7)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(3.0)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81864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2CA056F-631E-6A40-A721-DEC2593CF835}"/>
              </a:ext>
            </a:extLst>
          </p:cNvPr>
          <p:cNvSpPr/>
          <p:nvPr/>
        </p:nvSpPr>
        <p:spPr>
          <a:xfrm>
            <a:off x="2554706" y="1396905"/>
            <a:ext cx="7852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Table 3. BMI for subjects with high/low fat mass or muscle mass.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C0ED5-F907-1A41-A783-AB16F65A8088}"/>
              </a:ext>
            </a:extLst>
          </p:cNvPr>
          <p:cNvSpPr/>
          <p:nvPr/>
        </p:nvSpPr>
        <p:spPr>
          <a:xfrm>
            <a:off x="2428374" y="1730990"/>
            <a:ext cx="573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(a)</a:t>
            </a:r>
            <a:endParaRPr lang="en-US" sz="1200" dirty="0"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207F3-87C2-0845-B3D2-1E719393553F}"/>
              </a:ext>
            </a:extLst>
          </p:cNvPr>
          <p:cNvSpPr/>
          <p:nvPr/>
        </p:nvSpPr>
        <p:spPr>
          <a:xfrm>
            <a:off x="2428373" y="3915881"/>
            <a:ext cx="5735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(b)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17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11D6-F54F-6245-B5E6-5C97C6C6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Aim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C8F8-0CE8-BC45-BE85-C2A7F8B7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studies: some limitations of BMI as a measure of adiposity</a:t>
            </a:r>
          </a:p>
          <a:p>
            <a:pPr lvl="1"/>
            <a:r>
              <a:rPr lang="en-US" dirty="0"/>
              <a:t>Cannot reflect the central obesity accurately</a:t>
            </a:r>
          </a:p>
          <a:p>
            <a:pPr lvl="1"/>
            <a:r>
              <a:rPr lang="en-US" dirty="0"/>
              <a:t>People with central obesity more susceptible to obesity-related diseases at a relatively lower BMI</a:t>
            </a:r>
          </a:p>
          <a:p>
            <a:r>
              <a:rPr lang="en-US" dirty="0"/>
              <a:t>BMI is a poor predictor for the body build weight</a:t>
            </a:r>
          </a:p>
          <a:p>
            <a:r>
              <a:rPr lang="en-US" dirty="0"/>
              <a:t>Subjects with high fat or muscle mass</a:t>
            </a:r>
          </a:p>
          <a:p>
            <a:pPr lvl="1"/>
            <a:r>
              <a:rPr lang="en-US" dirty="0"/>
              <a:t>A larger body frame for their height</a:t>
            </a:r>
          </a:p>
          <a:p>
            <a:pPr lvl="1"/>
            <a:r>
              <a:rPr lang="en-US" dirty="0"/>
              <a:t>BMI tends to classify them as overweight or obese</a:t>
            </a:r>
          </a:p>
          <a:p>
            <a:pPr lvl="1"/>
            <a:r>
              <a:rPr lang="en-US" dirty="0"/>
              <a:t>Does not tell whether extra weight is due to fat or muscle</a:t>
            </a:r>
          </a:p>
          <a:p>
            <a:r>
              <a:rPr lang="en-US" dirty="0"/>
              <a:t>Similar for subject with low fat or muscle mass</a:t>
            </a:r>
          </a:p>
        </p:txBody>
      </p:sp>
    </p:spTree>
    <p:extLst>
      <p:ext uri="{BB962C8B-B14F-4D97-AF65-F5344CB8AC3E}">
        <p14:creationId xmlns:p14="http://schemas.microsoft.com/office/powerpoint/2010/main" val="36535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611</Words>
  <Application>Microsoft Macintosh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Aim 1b. Utility of BMI in relation to body build weight</vt:lpstr>
      <vt:lpstr>Aim 1b. Utility of BMI in relation to body build weight</vt:lpstr>
      <vt:lpstr>Results: Aim1b</vt:lpstr>
      <vt:lpstr>Results: Aim1b</vt:lpstr>
      <vt:lpstr>Discussion: Aim 1b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JIA</dc:creator>
  <cp:lastModifiedBy>Damon JIA</cp:lastModifiedBy>
  <cp:revision>3</cp:revision>
  <dcterms:created xsi:type="dcterms:W3CDTF">2019-04-18T15:47:14Z</dcterms:created>
  <dcterms:modified xsi:type="dcterms:W3CDTF">2019-04-18T16:18:29Z</dcterms:modified>
</cp:coreProperties>
</file>