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7" r:id="rId11"/>
    <p:sldId id="265" r:id="rId12"/>
    <p:sldId id="272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ED4CE-1358-B64D-BFBC-5DB363297707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EA82-C9E7-AD44-B7FF-9516BBFB76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binatorial_optimization" TargetMode="External"/><Relationship Id="rId2" Type="http://schemas.openxmlformats.org/officeDocument/2006/relationships/hyperlink" Target="https://en.wikipedia.org/wiki/NP-hardn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2640"/>
            <a:ext cx="9144000" cy="1523119"/>
          </a:xfrm>
        </p:spPr>
        <p:txBody>
          <a:bodyPr/>
          <a:lstStyle/>
          <a:p>
            <a:r>
              <a:rPr lang="en-US" dirty="0"/>
              <a:t>Quantum TSP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/>
              <a:t>Yifan</a:t>
            </a:r>
            <a:r>
              <a:rPr lang="en-CA" dirty="0"/>
              <a:t> </a:t>
            </a:r>
            <a:r>
              <a:rPr lang="en-CA" dirty="0" err="1"/>
              <a:t>Zuo</a:t>
            </a:r>
            <a:r>
              <a:rPr lang="en-CA" dirty="0"/>
              <a:t>, </a:t>
            </a:r>
          </a:p>
          <a:p>
            <a:r>
              <a:rPr lang="en-CA" dirty="0" err="1"/>
              <a:t>JiaQing</a:t>
            </a:r>
            <a:r>
              <a:rPr lang="en-CA" dirty="0"/>
              <a:t> Hu, </a:t>
            </a:r>
          </a:p>
          <a:p>
            <a:r>
              <a:rPr lang="en-CA" dirty="0" err="1"/>
              <a:t>Mingzhen</a:t>
            </a:r>
            <a:r>
              <a:rPr lang="en-CA" dirty="0"/>
              <a:t> </a:t>
            </a:r>
            <a:r>
              <a:rPr lang="en-CA" dirty="0" err="1"/>
              <a:t>Mou</a:t>
            </a:r>
            <a:r>
              <a:rPr lang="en-CA" dirty="0"/>
              <a:t>, </a:t>
            </a:r>
          </a:p>
          <a:p>
            <a:r>
              <a:rPr lang="en-CA" dirty="0" err="1"/>
              <a:t>Jiangsheng</a:t>
            </a:r>
            <a:r>
              <a:rPr lang="en-CA" dirty="0"/>
              <a:t> Guo, </a:t>
            </a:r>
          </a:p>
          <a:p>
            <a:r>
              <a:rPr lang="en-CA" dirty="0" err="1"/>
              <a:t>Zhongliang</a:t>
            </a:r>
            <a:r>
              <a:rPr lang="en-CA" dirty="0"/>
              <a:t> Wang</a:t>
            </a:r>
            <a:endParaRPr lang="en-CA" dirty="0">
              <a:effectLst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91480" y="3244850"/>
            <a:ext cx="120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en-US" dirty="0"/>
              <a:t>TSP Group: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Improved naïve approach:</a:t>
            </a:r>
          </a:p>
          <a:p>
            <a:pPr lvl="1"/>
            <a:r>
              <a:rPr lang="en-US" altLang="zh-CN" dirty="0"/>
              <a:t>Results: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03" y="2984625"/>
            <a:ext cx="4154050" cy="2033337"/>
          </a:xfrm>
          <a:prstGeom prst="rect">
            <a:avLst/>
          </a:prstGeom>
        </p:spPr>
      </p:pic>
      <p:pic>
        <p:nvPicPr>
          <p:cNvPr id="5" name="Picture 4" descr="Char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49" y="2846885"/>
            <a:ext cx="4154050" cy="23088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TSP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Naïve approach summary</a:t>
            </a:r>
          </a:p>
          <a:p>
            <a:pPr lvl="1"/>
            <a:r>
              <a:rPr lang="en-US" altLang="zh-CN" dirty="0"/>
              <a:t>QAOA - </a:t>
            </a:r>
            <a:r>
              <a:rPr lang="en-US" altLang="zh-CN" sz="2400" dirty="0"/>
              <a:t>An algorithm that combine quantum part and classical part. </a:t>
            </a:r>
          </a:p>
          <a:p>
            <a:pPr lvl="1"/>
            <a:r>
              <a:rPr lang="en-US" altLang="zh-CN" dirty="0"/>
              <a:t>Initially not good enough to solve TSP due to the missing of constraints.</a:t>
            </a:r>
          </a:p>
          <a:p>
            <a:pPr lvl="1"/>
            <a:r>
              <a:rPr lang="en-US" altLang="zh-CN" dirty="0"/>
              <a:t>Encoding constraints and costs in QAOA to solve TSP.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Possible improvements</a:t>
            </a:r>
          </a:p>
          <a:p>
            <a:pPr lvl="1">
              <a:spcBef>
                <a:spcPts val="1000"/>
              </a:spcBef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Tuned parameters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More compact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encoding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Check for changes dynamically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>
                <a:sym typeface="+mn-ea"/>
              </a:rPr>
              <a:t>Implement using Qiskit</a:t>
            </a:r>
            <a:br>
              <a:rPr lang="en-CA" altLang="en-US">
                <a:sym typeface="+mn-ea"/>
              </a:rPr>
            </a:br>
            <a:r>
              <a:rPr lang="en-CA" altLang="en-US">
                <a:sym typeface="+mn-ea"/>
              </a:rPr>
              <a:t>      </a:t>
            </a:r>
            <a:r>
              <a:rPr lang="en-CA" altLang="en-US" sz="2700">
                <a:sym typeface="+mn-ea"/>
              </a:rPr>
              <a:t>useful packages</a:t>
            </a:r>
            <a:br>
              <a:rPr lang="en-CA" altLang="en-US" sz="2700"/>
            </a:br>
            <a:endParaRPr lang="en-CA" altLang="en-US" sz="27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1691005"/>
            <a:ext cx="7024370" cy="4250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Implement using Qiskit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584565" cy="4351655"/>
          </a:xfrm>
        </p:spPr>
        <p:txBody>
          <a:bodyPr/>
          <a:lstStyle/>
          <a:p>
            <a:r>
              <a:rPr lang="en-CA" altLang="en-US"/>
              <a:t>Example: </a:t>
            </a:r>
            <a:r>
              <a:rPr lang="en-US" altLang="en-CA"/>
              <a:t>5</a:t>
            </a:r>
            <a:r>
              <a:rPr lang="en-CA" altLang="en-US"/>
              <a:t> cities [[0,0],[3,</a:t>
            </a:r>
            <a:r>
              <a:rPr lang="en-US" altLang="en-CA"/>
              <a:t>6</a:t>
            </a:r>
            <a:r>
              <a:rPr lang="en-CA" altLang="en-US"/>
              <a:t>],[5,2][7,8],[5,5]]</a:t>
            </a:r>
          </a:p>
          <a:p>
            <a:r>
              <a:rPr lang="en-CA" altLang="en-US"/>
              <a:t>distance matrix</a:t>
            </a:r>
            <a:r>
              <a:rPr lang="en-US" altLang="en-CA"/>
              <a:t> </a:t>
            </a:r>
            <a:r>
              <a:rPr lang="en-CA" altLang="en-US"/>
              <a:t>and graph(right):</a:t>
            </a:r>
          </a:p>
          <a:p>
            <a:r>
              <a:rPr lang="en-US" altLang="en-CA"/>
              <a:t>result</a:t>
            </a:r>
            <a:r>
              <a:rPr lang="zh-CN" altLang="en-US"/>
              <a:t>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3518535"/>
            <a:ext cx="6071870" cy="26587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40015" y="2482215"/>
            <a:ext cx="333375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6055" cy="4351655"/>
          </a:xfrm>
        </p:spPr>
        <p:txBody>
          <a:bodyPr/>
          <a:lstStyle/>
          <a:p>
            <a:r>
              <a:rPr lang="en-US"/>
              <a:t>Max-Cut and Traveling Salesman Problem</a:t>
            </a:r>
            <a:r>
              <a:rPr lang="en-CA"/>
              <a:t>. From https://qiskit.org/documentation/tutorials/optimization/6_examples_max_cut_and_tsp.html</a:t>
            </a:r>
          </a:p>
          <a:p>
            <a:r>
              <a:rPr lang="en-CA"/>
              <a:t>Quantum_tsp_tutorials. From https://github.com/mstechly/quantum_tsp_tutorials</a:t>
            </a:r>
          </a:p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8240"/>
            <a:ext cx="10515600" cy="1325563"/>
          </a:xfrm>
        </p:spPr>
        <p:txBody>
          <a:bodyPr/>
          <a:lstStyle/>
          <a:p>
            <a:pPr algn="ctr"/>
            <a:r>
              <a:rPr lang="en-CA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hanks </a:t>
            </a:r>
            <a:r>
              <a:rPr lang="zh-CN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TSP(</a:t>
            </a:r>
            <a:r>
              <a:rPr lang="en-CA" dirty="0"/>
              <a:t>Travelling Salesman Problem</a:t>
            </a:r>
            <a:r>
              <a:rPr lang="en-US" dirty="0"/>
              <a:t>):</a:t>
            </a:r>
          </a:p>
          <a:p>
            <a:pPr lvl="1"/>
            <a:r>
              <a:rPr lang="en-US" sz="2000" dirty="0"/>
              <a:t>Given a list of cities and the distances between each pair of cities, what is the shortest possible route that visits each city exactly once and returns to the origin city?”(wiki)</a:t>
            </a:r>
          </a:p>
          <a:p>
            <a:pPr lvl="1"/>
            <a:r>
              <a:rPr lang="en-CA" sz="2000" dirty="0"/>
              <a:t>It is an </a:t>
            </a:r>
            <a:r>
              <a:rPr lang="en-CA" sz="2000" dirty="0">
                <a:hlinkClick r:id="rId2" tooltip="NP-hardness"/>
              </a:rPr>
              <a:t>NP-hard</a:t>
            </a:r>
            <a:r>
              <a:rPr lang="en-CA" sz="2000" dirty="0"/>
              <a:t> problem in </a:t>
            </a:r>
            <a:r>
              <a:rPr lang="en-CA" sz="2000" dirty="0">
                <a:hlinkClick r:id="rId3"/>
              </a:rPr>
              <a:t>combinatorial optimization</a:t>
            </a:r>
            <a:r>
              <a:rPr lang="en-CA" sz="2000" dirty="0"/>
              <a:t>.</a:t>
            </a:r>
          </a:p>
          <a:p>
            <a:pPr lvl="1"/>
            <a:r>
              <a:rPr lang="en-US" sz="2000" dirty="0"/>
              <a:t>In our project, the distance between cities are symmetric.</a:t>
            </a:r>
          </a:p>
          <a:p>
            <a:pPr lvl="1"/>
            <a:r>
              <a:rPr lang="en-US" sz="2000" dirty="0"/>
              <a:t>In our project, the first and last cities are not defined.</a:t>
            </a:r>
            <a:endParaRPr lang="en-US" dirty="0"/>
          </a:p>
          <a:p>
            <a:r>
              <a:rPr lang="en-US" dirty="0"/>
              <a:t>Classical VS Quantum:</a:t>
            </a:r>
          </a:p>
          <a:p>
            <a:pPr lvl="1"/>
            <a:r>
              <a:rPr lang="en-US" dirty="0"/>
              <a:t>Classical brute force:</a:t>
            </a:r>
            <a:r>
              <a:rPr lang="en-CA" dirty="0"/>
              <a:t> number of possible solutions is growing exponentially with each additional city.</a:t>
            </a:r>
          </a:p>
          <a:p>
            <a:pPr lvl="1"/>
            <a:r>
              <a:rPr lang="en-CA" dirty="0"/>
              <a:t>Quantum TSP: polynomial speed up.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Forest SKD:</a:t>
            </a:r>
          </a:p>
          <a:p>
            <a:pPr lvl="1"/>
            <a:r>
              <a:rPr lang="en-CA" sz="2000" dirty="0"/>
              <a:t>In order to connect to Quantum Virtual Machine.</a:t>
            </a:r>
          </a:p>
          <a:p>
            <a:r>
              <a:rPr lang="en-CA" dirty="0" err="1"/>
              <a:t>Pyquil</a:t>
            </a:r>
            <a:r>
              <a:rPr lang="en-CA" dirty="0"/>
              <a:t>:</a:t>
            </a:r>
          </a:p>
          <a:p>
            <a:pPr lvl="1"/>
            <a:r>
              <a:rPr lang="en-CA" sz="2000" dirty="0"/>
              <a:t>Use </a:t>
            </a:r>
            <a:r>
              <a:rPr lang="en-CA" sz="2000" dirty="0" err="1"/>
              <a:t>pyquil.api</a:t>
            </a:r>
            <a:r>
              <a:rPr lang="en-CA" sz="2000" dirty="0"/>
              <a:t>, </a:t>
            </a:r>
            <a:r>
              <a:rPr lang="en-CA" sz="2000" dirty="0" err="1"/>
              <a:t>pyquil.paulis</a:t>
            </a:r>
            <a:r>
              <a:rPr lang="en-CA" sz="2000" dirty="0"/>
              <a:t>, </a:t>
            </a:r>
            <a:r>
              <a:rPr lang="en-CA" sz="2000" dirty="0" err="1"/>
              <a:t>pyquil.gates</a:t>
            </a:r>
            <a:r>
              <a:rPr lang="en-CA" sz="2000" dirty="0"/>
              <a:t>.</a:t>
            </a:r>
          </a:p>
          <a:p>
            <a:r>
              <a:rPr lang="en-CA" dirty="0"/>
              <a:t>Grove:</a:t>
            </a:r>
          </a:p>
          <a:p>
            <a:pPr lvl="1"/>
            <a:r>
              <a:rPr lang="en-US" sz="2000" dirty="0"/>
              <a:t>QAOA: Quantum approximate optimization algorithm.</a:t>
            </a:r>
          </a:p>
          <a:p>
            <a:pPr lvl="1"/>
            <a:r>
              <a:rPr lang="en-CA" sz="2000" dirty="0"/>
              <a:t>QAOA is an algorithm for solving a broad range of optimization problems using NISQ (Noisy Intermediate-Scale Quantum) devices.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QAOA:</a:t>
            </a:r>
          </a:p>
          <a:p>
            <a:pPr lvl="1"/>
            <a:r>
              <a:rPr lang="en-US" sz="2200" dirty="0"/>
              <a:t>An algorithm that combine quantum part and classical part. </a:t>
            </a:r>
          </a:p>
          <a:p>
            <a:pPr lvl="1"/>
            <a:r>
              <a:rPr lang="en-US" sz="2200" dirty="0"/>
              <a:t>The quantum part prepare the quantum state and measure it , repeat the process.</a:t>
            </a:r>
          </a:p>
          <a:p>
            <a:pPr lvl="1"/>
            <a:r>
              <a:rPr lang="en-US" sz="2200" dirty="0"/>
              <a:t>The classical part use </a:t>
            </a:r>
            <a:r>
              <a:rPr lang="en-CA" sz="2200" dirty="0" err="1"/>
              <a:t>Nelder</a:t>
            </a:r>
            <a:r>
              <a:rPr lang="en-CA" sz="2200" dirty="0"/>
              <a:t>-Mead algorithm find the most improved angles iteratively.</a:t>
            </a:r>
            <a:endParaRPr lang="en-US" sz="2200" dirty="0"/>
          </a:p>
          <a:p>
            <a:r>
              <a:rPr lang="en-US" dirty="0"/>
              <a:t>betas, gammas = </a:t>
            </a:r>
            <a:r>
              <a:rPr lang="en-US" dirty="0" err="1"/>
              <a:t>QAOA_inst.get_angles</a:t>
            </a:r>
            <a:r>
              <a:rPr lang="en-US" dirty="0"/>
              <a:t>()</a:t>
            </a:r>
          </a:p>
          <a:p>
            <a:pPr lvl="1"/>
            <a:r>
              <a:rPr lang="en-US" sz="2000" dirty="0"/>
              <a:t>Beta and gammas are the angles that we got.</a:t>
            </a:r>
          </a:p>
          <a:p>
            <a:r>
              <a:rPr lang="en-US" dirty="0" err="1"/>
              <a:t>most_common_result</a:t>
            </a:r>
            <a:r>
              <a:rPr lang="en-US" dirty="0"/>
              <a:t>, _ = </a:t>
            </a:r>
            <a:r>
              <a:rPr lang="en-US" dirty="0" err="1"/>
              <a:t>QAOA_inst.get_string</a:t>
            </a:r>
            <a:r>
              <a:rPr lang="en-US" dirty="0"/>
              <a:t>(betas, gammas, samples=50000)</a:t>
            </a:r>
          </a:p>
          <a:p>
            <a:pPr lvl="1"/>
            <a:r>
              <a:rPr lang="en-US" sz="2000" dirty="0"/>
              <a:t>By knowing the angles, we can get the most common results. Since the result is probabilistic, we should find the most common result.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Graph:</a:t>
            </a:r>
          </a:p>
          <a:p>
            <a:pPr lvl="1"/>
            <a:r>
              <a:rPr lang="en-US" dirty="0"/>
              <a:t>For example, we want to present 3 cities: [(1,2), (3,4), (5,7)]</a:t>
            </a:r>
          </a:p>
          <a:p>
            <a:pPr lvl="1"/>
            <a:r>
              <a:rPr lang="en-US" dirty="0"/>
              <a:t>The distance matrix is: </a:t>
            </a:r>
          </a:p>
          <a:p>
            <a:pPr marL="457200" lvl="1" indent="0">
              <a:buNone/>
            </a:pPr>
            <a:r>
              <a:rPr lang="en-US" dirty="0"/>
              <a:t>	[[0,        2.82842712,       6.40312424]</a:t>
            </a:r>
          </a:p>
          <a:p>
            <a:pPr marL="457200" lvl="1" indent="0">
              <a:buNone/>
            </a:pPr>
            <a:r>
              <a:rPr lang="en-US" dirty="0"/>
              <a:t>	[2.82842712       0.           3.60555128]</a:t>
            </a:r>
          </a:p>
          <a:p>
            <a:pPr marL="457200" lvl="1" indent="0">
              <a:buNone/>
            </a:pPr>
            <a:r>
              <a:rPr lang="en-US" dirty="0"/>
              <a:t>	[6.40312424      3.60555128   0.        ]]</a:t>
            </a:r>
          </a:p>
          <a:p>
            <a:pPr lvl="1"/>
            <a:r>
              <a:rPr lang="en-US" dirty="0"/>
              <a:t>Cost function is the sum of the cost we want to minimize.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650" y="1710373"/>
            <a:ext cx="2017849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Points representation:</a:t>
            </a:r>
          </a:p>
          <a:p>
            <a:pPr lvl="1"/>
            <a:r>
              <a:rPr lang="en-US" altLang="zh-CN" dirty="0"/>
              <a:t>[0</a:t>
            </a:r>
            <a:r>
              <a:rPr lang="en-CA" altLang="zh-CN" dirty="0"/>
              <a:t>, </a:t>
            </a:r>
            <a:r>
              <a:rPr lang="en-US" altLang="zh-CN" dirty="0"/>
              <a:t>1</a:t>
            </a:r>
            <a:r>
              <a:rPr lang="en-CA" altLang="zh-CN" dirty="0"/>
              <a:t>, </a:t>
            </a:r>
            <a:r>
              <a:rPr lang="en-US" altLang="zh-CN" dirty="0"/>
              <a:t>2</a:t>
            </a:r>
            <a:r>
              <a:rPr lang="en-CA" altLang="zh-CN" dirty="0"/>
              <a:t>,</a:t>
            </a:r>
            <a:r>
              <a:rPr lang="en-US" altLang="zh-CN" dirty="0"/>
              <a:t> 3]: Means city 0 to 1 … to 3.</a:t>
            </a:r>
          </a:p>
          <a:p>
            <a:r>
              <a:rPr lang="en-US" dirty="0"/>
              <a:t>Time-city matrix:</a:t>
            </a:r>
          </a:p>
          <a:p>
            <a:pPr lvl="1"/>
            <a:r>
              <a:rPr lang="en-CA" dirty="0"/>
              <a:t>row represents time slots, </a:t>
            </a:r>
          </a:p>
          <a:p>
            <a:pPr lvl="1"/>
            <a:r>
              <a:rPr lang="en-CA" dirty="0"/>
              <a:t>columns represent cities</a:t>
            </a:r>
          </a:p>
          <a:p>
            <a:pPr lvl="1"/>
            <a:r>
              <a:rPr lang="en-CA" dirty="0"/>
              <a:t>Point representation and time-city matrix are interchangeable.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10" y="2539524"/>
            <a:ext cx="18161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TSP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522970" cy="4351655"/>
          </a:xfrm>
        </p:spPr>
        <p:txBody>
          <a:bodyPr/>
          <a:lstStyle/>
          <a:p>
            <a:r>
              <a:rPr lang="en-US" altLang="zh-CN" dirty="0"/>
              <a:t>Naïve Approach</a:t>
            </a:r>
          </a:p>
          <a:p>
            <a:pPr lvl="1"/>
            <a:r>
              <a:rPr lang="en-US" altLang="zh-CN" dirty="0"/>
              <a:t>Start with 3 cities, calculate the best distance(fig 1.1)</a:t>
            </a:r>
          </a:p>
          <a:p>
            <a:pPr lvl="1"/>
            <a:r>
              <a:rPr lang="en-US" altLang="zh-CN" dirty="0"/>
              <a:t>Then go for more cities…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i="1" dirty="0" err="1"/>
              <a:t>ForestTSPSolverNaive</a:t>
            </a:r>
            <a:r>
              <a:rPr lang="en-US" altLang="zh-CN" i="1" dirty="0"/>
              <a:t>() </a:t>
            </a:r>
            <a:r>
              <a:rPr lang="en-US" altLang="zh-CN" dirty="0"/>
              <a:t>to solve the whole problem.</a:t>
            </a:r>
          </a:p>
          <a:p>
            <a:pPr lvl="3"/>
            <a:r>
              <a:rPr lang="en-US" altLang="zh-CN"/>
              <a:t>Naïve Solution</a:t>
            </a:r>
            <a:r>
              <a:rPr lang="en-US" altLang="zh-CN" dirty="0"/>
              <a:t>:[0, 1, 2, 2]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58216" y="602716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 1.1</a:t>
            </a:r>
            <a:endParaRPr lang="zh-CN" altLang="en-US" dirty="0"/>
          </a:p>
        </p:txBody>
      </p:sp>
      <p:pic>
        <p:nvPicPr>
          <p:cNvPr id="5" name="Picture 4" descr="b9fbda95e3226ba1c34349d653baab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3770630"/>
            <a:ext cx="3232150" cy="2625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TSP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Naïve Approach Contd.</a:t>
            </a:r>
          </a:p>
          <a:p>
            <a:pPr lvl="1"/>
            <a:r>
              <a:rPr lang="en-US" altLang="zh-CN" dirty="0"/>
              <a:t>The output doesn’t make sense(fig 2.1)</a:t>
            </a:r>
          </a:p>
          <a:p>
            <a:pPr lvl="1"/>
            <a:r>
              <a:rPr lang="en-US" altLang="zh-CN" dirty="0"/>
              <a:t>One big reason is that </a:t>
            </a:r>
            <a:r>
              <a:rPr lang="en-US" altLang="zh-CN" i="1" dirty="0" err="1"/>
              <a:t>ForestTSPSolverNaive</a:t>
            </a:r>
            <a:r>
              <a:rPr lang="en-US" altLang="zh-CN" i="1" dirty="0"/>
              <a:t>() </a:t>
            </a:r>
            <a:r>
              <a:rPr lang="en-US" altLang="zh-CN" dirty="0"/>
              <a:t>doesn’t have enough constraints. – Adding penalties to the solver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33" y="3529865"/>
            <a:ext cx="4609524" cy="9428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0721" y="446422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(fig 2.1)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TSP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Improved naïve approach</a:t>
            </a:r>
          </a:p>
          <a:p>
            <a:pPr lvl="1"/>
            <a:r>
              <a:rPr lang="en-US" altLang="zh-CN" dirty="0"/>
              <a:t>Create penalty matrices - add huge penalty for the states we don't want.</a:t>
            </a:r>
          </a:p>
          <a:p>
            <a:pPr lvl="1"/>
            <a:r>
              <a:rPr lang="en-US" altLang="zh-CN" dirty="0"/>
              <a:t>Example of 3 cities</a:t>
            </a:r>
          </a:p>
          <a:p>
            <a:pPr lvl="2"/>
            <a:r>
              <a:rPr lang="en-US" altLang="zh-CN" dirty="0"/>
              <a:t>At t = 0, only possible states are 100,010,001. So we penalize other states by creating an operator matrix(fig 3.1), such operator ignores 100,010,001 and 111 and penalizes the rest states.</a:t>
            </a:r>
          </a:p>
          <a:p>
            <a:pPr lvl="2"/>
            <a:r>
              <a:rPr lang="en-US" altLang="zh-CN" dirty="0"/>
              <a:t>To penalize state 111, it requires a little bit of linear algebra.</a:t>
            </a:r>
          </a:p>
          <a:p>
            <a:pPr lvl="2"/>
            <a:r>
              <a:rPr lang="en-US" altLang="zh-CN" dirty="0"/>
              <a:t>After we combine those operators to the final operator, we can</a:t>
            </a:r>
          </a:p>
          <a:p>
            <a:pPr marL="914400" lvl="2" indent="0">
              <a:buNone/>
            </a:pPr>
            <a:r>
              <a:rPr lang="en-US" altLang="zh-CN" dirty="0"/>
              <a:t>implement it in QAOA.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031" y="3686050"/>
            <a:ext cx="2360645" cy="2891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6131" y="648866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 3.1</a:t>
            </a:r>
            <a:endParaRPr lang="zh-CN" altLang="en-US" dirty="0"/>
          </a:p>
        </p:txBody>
      </p:sp>
      <p:pic>
        <p:nvPicPr>
          <p:cNvPr id="8" name="图片 7" descr="男子的脸部特写与配字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429" y="5131690"/>
            <a:ext cx="4873760" cy="7238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725</Words>
  <Application>Microsoft Macintosh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Quantum TSP</vt:lpstr>
      <vt:lpstr>Introduction</vt:lpstr>
      <vt:lpstr>Prerequisites</vt:lpstr>
      <vt:lpstr>QAOA</vt:lpstr>
      <vt:lpstr>Problem representation</vt:lpstr>
      <vt:lpstr>Encode Problem</vt:lpstr>
      <vt:lpstr>Solving TSP</vt:lpstr>
      <vt:lpstr>Solving TSP</vt:lpstr>
      <vt:lpstr>Solving TSP</vt:lpstr>
      <vt:lpstr>Solving TSP</vt:lpstr>
      <vt:lpstr>Solving TSP</vt:lpstr>
      <vt:lpstr>Implement using Qiskit       useful packages </vt:lpstr>
      <vt:lpstr>Implement using Qiskit</vt:lpstr>
      <vt:lpstr>Reference</vt:lpstr>
      <vt:lpstr>Thanks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TSP</dc:title>
  <dc:creator>1</dc:creator>
  <cp:lastModifiedBy>1</cp:lastModifiedBy>
  <cp:revision>38</cp:revision>
  <dcterms:created xsi:type="dcterms:W3CDTF">2021-07-12T08:23:00Z</dcterms:created>
  <dcterms:modified xsi:type="dcterms:W3CDTF">2021-07-29T20:34:59Z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