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58" r:id="rId4"/>
    <p:sldId id="261" r:id="rId5"/>
    <p:sldId id="280" r:id="rId6"/>
    <p:sldId id="262" r:id="rId7"/>
    <p:sldId id="266" r:id="rId8"/>
    <p:sldId id="279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88" r:id="rId17"/>
    <p:sldId id="289" r:id="rId18"/>
    <p:sldId id="290" r:id="rId19"/>
    <p:sldId id="291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BC3A-214C-334F-8B74-6EC8FF59433D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01E8-8676-EF4F-8356-1A02065E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64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71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23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121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817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9390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94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970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76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4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298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21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e53b6a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1ee53b6a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e53b6a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1ee53b6a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94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367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E6D-7FF6-6031-777A-44E311CD6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9A1EA-991B-4B2D-38BA-A5C8C1262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A6A5-3EC5-A8EE-E186-BD8B5AD8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7088-A254-194E-535E-24A21DB7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FB34-0B89-F72E-1205-C5891DB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79D-60F6-D702-0E3E-0F2122BF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DDF43-B550-972E-BAAE-5E30090DD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F813-DD0D-DA42-9FC6-26ABE6EA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4D5E-E2F4-AB30-8F9C-7C701972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FF5C-D954-D31D-388D-9F4E1D1A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AB13D-78BD-3641-A49A-5BD9D10AA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C2B1B-4D3D-752B-40CA-48235EF5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B1D3-422F-1B6C-F69C-F9228F04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8CF4-8045-3697-E6CB-D960D15F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6F2C-1F1B-AF31-B3A5-8FC58F08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763B-6CA2-CDA3-E1C2-F859B17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35A2-4E0B-BB8B-2700-768DC4EC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DF83-B895-3031-8375-3FD4C7B8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2AB3-A5F9-2BFA-79C3-157022D5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27F6-C19C-8A36-D8C5-21621082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DE9C-F5D4-6AEA-0323-A13089C1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C708-6F05-A450-83C9-55ED8642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E55B-46F8-3D16-C72F-5F8F0C7A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12E7-B0DA-477C-6ACE-BBA2B46A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61D2-08A1-8BC5-AFDF-98824B2D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2368-357B-A4DA-B624-6BC1890A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FB8F-6C07-D11E-5387-00D0E921F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0B6A3-5E66-A9E7-3CCC-22E3A0C8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2DE3-52D8-E91B-AF24-74B5D5E0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51CB-12AD-06F4-3388-77B8CD1A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D4C3C-B89B-340E-1170-72F0329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2E97-DF30-3880-4D00-341C718E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A3AC-A25A-FBAD-EA6C-A75D376A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6BAEA-A6D4-A5C1-461D-5D694E04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A59E5-E98E-BFAE-F01A-95B453C62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30147-CD88-D157-22EB-866F9A14F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39DC3-5A83-6EC1-FB10-E7582B52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3A9F-4CE0-B8FF-474D-C3F609E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03847-4189-3FC8-1D13-0DCD29EE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06C9-F001-3CE2-136A-F3531B1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F9347-AD75-E1CB-0DC9-CB9D9462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B9569-5EC7-9800-540E-0A9B0374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9175-49F1-CAAD-D344-BF225706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4071E-9CC4-52ED-969D-F448651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CC15C-ABB4-E72F-8D21-0DE1CCC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51F48-FA42-5FBA-4C51-CBAAD19B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8E6-E8E5-38E9-E4DC-6C9160BA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6407-65C7-A921-4429-F3FB3DD5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4D78-A263-D071-7066-5A6F8188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4F50-07CA-7AEE-5C22-E425DA9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63D1-07ED-C7E7-B396-46C02B0A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222E-788E-B912-FB1A-119F2CE5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61D-D7C5-3C20-48FF-39222277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3695-D287-975C-9F01-D74FA1936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20E8-47BA-CB80-FA74-D4B76079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27CB0-E505-9623-CC37-BBC21DB7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EC2F3-1927-A802-93A1-46BDE8D7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261D0-0C76-46B2-58FE-1B30F1EB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3D67F-7DE1-C215-9C4F-D592BFBF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D1570-2F60-391B-E283-9BAF19E2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1D9A-C848-B4DC-F0F4-D111C498F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D7F9-02C2-0D48-9FB6-04188808FAC7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C8D9-0FAF-AA22-1223-B294C088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22DC-3010-182F-2179-DF1A45EA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7BC-D712-9B40-B403-7EA8AD92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hihu.com/zvideo/160852386835566592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medium.com/analytics-vidhya/coding-ppo-from-scratch-with-pytorch-part-3-4-82081ea5814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3.02155" TargetMode="External"/><Relationship Id="rId5" Type="http://schemas.openxmlformats.org/officeDocument/2006/relationships/hyperlink" Target="https://medium.com/aiguys/reinforcement-learning-from-human-feedback-instructgpt-and-chatgpt-693d00cb9c58" TargetMode="External"/><Relationship Id="rId10" Type="http://schemas.openxmlformats.org/officeDocument/2006/relationships/hyperlink" Target="https://zhuanlan.zhihu.com/p/111049450" TargetMode="External"/><Relationship Id="rId4" Type="http://schemas.openxmlformats.org/officeDocument/2006/relationships/hyperlink" Target="https://bmanikan.medium.com/demystifying-chatgpt-a-deep-dive-into-reinforcement-learning-with-human-feedback-1b695a770014" TargetMode="External"/><Relationship Id="rId9" Type="http://schemas.openxmlformats.org/officeDocument/2006/relationships/hyperlink" Target="https://github.com/xrsrke/instructGOO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 descr="A picture containing sky, outdoor, red&#10;&#10;Description automatically generated"/>
          <p:cNvPicPr preferRelativeResize="0"/>
          <p:nvPr/>
        </p:nvPicPr>
        <p:blipFill rotWithShape="1">
          <a:blip r:embed="rId3">
            <a:alphaModFix amt="5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631200" y="1782125"/>
            <a:ext cx="109296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sz="36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600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ollow </a:t>
            </a:r>
            <a:r>
              <a:rPr lang="en-US" sz="36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600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nstructions with Human </a:t>
            </a:r>
            <a:r>
              <a:rPr lang="en-US" sz="36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600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eedback:</a:t>
            </a:r>
            <a:br>
              <a:rPr lang="en-US" sz="3600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3600" b="0" i="0" dirty="0" err="1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InstructGPT</a:t>
            </a:r>
            <a:r>
              <a:rPr lang="en-US" sz="3600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for Summarization Task</a:t>
            </a:r>
            <a:br>
              <a:rPr lang="en-US" sz="3600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en-US" sz="36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604010" y="3144155"/>
            <a:ext cx="9144000" cy="226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0" i="0" dirty="0" err="1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Yifan</a:t>
            </a:r>
            <a:r>
              <a:rPr lang="en-US" b="0" i="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ZUO </a:t>
            </a:r>
            <a:r>
              <a:rPr lang="en-US" b="0" i="0" dirty="0" err="1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yzuo@connect.ust.hk</a:t>
            </a:r>
            <a:endParaRPr lang="en-US" b="0" i="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bg1"/>
                </a:solidFill>
              </a:rPr>
              <a:t>2023 Summer IP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01" name="Google Shape;101;p1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" name="Google Shape;102;p1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FEFEF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1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FEFEF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04" name="Google Shape;104;p1" descr="文本&#10;&#10;中度可信度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"/>
            <a:ext cx="2257200" cy="64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Reward Model - Training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38200" y="2103600"/>
            <a:ext cx="44196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Hyperparameters: 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rate: 1e-3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epochs: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size: 4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data used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10000/90000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RTX 3090 24GB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gpt2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Tokenzier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gpt2 </a:t>
            </a:r>
            <a:endParaRPr lang="en-US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converge 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0.173286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4hrs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80F27-D92A-549E-9DF3-EBB95292F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50" y="149787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4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66" name="Google Shape;166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3935150" y="3078155"/>
            <a:ext cx="432169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RLHF Trainer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2214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8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8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3" name="Google Shape;213;p8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8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8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RLHF Trainer - Dataset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875025" y="1677125"/>
            <a:ext cx="100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38200" y="1403196"/>
            <a:ext cx="100179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Dataset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imdb</a:t>
            </a:r>
            <a:endParaRPr lang="en-HK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Cardinality: 10000/25000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Attribute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“Text”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sentiment_label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D3BAC-FF03-58C0-5CB6-8BA09444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25" y="3429000"/>
            <a:ext cx="11135362" cy="18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RLHF Trainer – RL Base Model(agent)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38200" y="2090132"/>
            <a:ext cx="560621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Network: 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auto language model for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CausalLM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gpt2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text based on inputs</a:t>
            </a:r>
            <a:r>
              <a:rPr lang="zh-CN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distribution for last token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Logprobs</a:t>
            </a:r>
            <a:r>
              <a:rPr lang="zh-CN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PPO loss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PPO loss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Network: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head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reward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Advantage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A1E8A-D903-0EC9-325D-5707509B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39" y="1802331"/>
            <a:ext cx="5606218" cy="40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RLHF Trainer - PPO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18B38-8907-9D93-01E8-4B9ADB57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0552"/>
            <a:ext cx="6350000" cy="2171700"/>
          </a:xfrm>
          <a:prstGeom prst="rect">
            <a:avLst/>
          </a:prstGeom>
        </p:spPr>
      </p:pic>
      <p:sp>
        <p:nvSpPr>
          <p:cNvPr id="3" name="Google Shape;223;p9">
            <a:extLst>
              <a:ext uri="{FF2B5EF4-FFF2-40B4-BE49-F238E27FC236}">
                <a16:creationId xmlns:a16="http://schemas.microsoft.com/office/drawing/2014/main" id="{E9136933-C340-4FA9-004C-272CAAAF4FE2}"/>
              </a:ext>
            </a:extLst>
          </p:cNvPr>
          <p:cNvSpPr txBox="1"/>
          <p:nvPr/>
        </p:nvSpPr>
        <p:spPr>
          <a:xfrm>
            <a:off x="838200" y="1476110"/>
            <a:ext cx="1012317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Clipping: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a value in certain range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update too much if an action is good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ignore an action if it is bad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Solve the PG large policy update issue</a:t>
            </a:r>
            <a:endParaRPr lang="en-US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model entropy: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the model to generate more diverse and exploratory actions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US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05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RLHF Trainer - Training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223;p9">
            <a:extLst>
              <a:ext uri="{FF2B5EF4-FFF2-40B4-BE49-F238E27FC236}">
                <a16:creationId xmlns:a16="http://schemas.microsoft.com/office/drawing/2014/main" id="{E5521BB2-34CE-8522-C3A6-FC7BD737C98E}"/>
              </a:ext>
            </a:extLst>
          </p:cNvPr>
          <p:cNvSpPr txBox="1"/>
          <p:nvPr/>
        </p:nvSpPr>
        <p:spPr>
          <a:xfrm>
            <a:off x="838200" y="1751896"/>
            <a:ext cx="455676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Hyperparameters: 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rate: 1e-3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SGD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epochs: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size: 4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data used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10000/25000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RTX 3090 24GB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gpt2</a:t>
            </a: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Tokenzier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gpt2 </a:t>
            </a:r>
            <a:endParaRPr lang="en-US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is not converge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E859A-98CA-BFF6-1532-358341FDB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655" y="130006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4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66" name="Google Shape;166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1905951" y="3158165"/>
            <a:ext cx="8380096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Performance and Limitation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3141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Performance and Limitation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38200" y="2804946"/>
            <a:ext cx="10017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</a:t>
            </a:r>
            <a:r>
              <a:rPr lang="zh-CN" alt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computing power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data for training reward model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40% of data for training RL agent model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Wingdings" pitchFamily="2" charset="2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Number of epochs too small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en-US" altLang="zh-CN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altLang="zh-C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reward model performs poorly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 agent model gives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 undesirable output</a:t>
            </a:r>
            <a:endParaRPr lang="en-US" altLang="zh-CN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19FC3-62BF-54F4-FC4A-BF3098A7F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6110"/>
            <a:ext cx="8426730" cy="11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4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4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66" name="Google Shape;166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3419949" y="3215315"/>
            <a:ext cx="5352099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Future Discussion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964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Future Discussion</a:t>
            </a: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38200" y="1497879"/>
            <a:ext cx="10017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altLang="zh-CN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experiments: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base language model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different dataset for RLHF Trainer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area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zh-CN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2707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11" name="Google Shape;111;p2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2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4170900" y="3078000"/>
            <a:ext cx="38502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 b="1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altLang="zh-CN" sz="3200" b="1" dirty="0">
                <a:latin typeface="Poppins"/>
                <a:ea typeface="Poppins"/>
                <a:cs typeface="Poppins"/>
                <a:sym typeface="Poppins"/>
              </a:rPr>
              <a:t>Reference</a:t>
            </a:r>
            <a:endParaRPr lang="en-US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38200" y="1476110"/>
            <a:ext cx="1001790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Demystifying </a:t>
            </a:r>
            <a:r>
              <a:rPr lang="en-HK" sz="1600" b="1" i="0" dirty="0" err="1">
                <a:solidFill>
                  <a:srgbClr val="242424"/>
                </a:solidFill>
                <a:effectLst/>
                <a:latin typeface="sohne"/>
              </a:rPr>
              <a:t>ChatGPT</a:t>
            </a: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: A Deep Dive into Reinforcement Learning with Human Feedback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  <a:r>
              <a:rPr lang="zh-CN" altLang="en-US" sz="1600" b="1" dirty="0">
                <a:solidFill>
                  <a:srgbClr val="242424"/>
                </a:solidFill>
                <a:latin typeface="sohne"/>
              </a:rPr>
              <a:t> </a:t>
            </a:r>
            <a:r>
              <a:rPr lang="en-HK" altLang="zh-CN" sz="1600" b="1" dirty="0">
                <a:solidFill>
                  <a:srgbClr val="242424"/>
                </a:solidFill>
                <a:latin typeface="sohne"/>
                <a:hlinkClick r:id="rId4"/>
              </a:rPr>
              <a:t>https://bmanikan.medium.com/demystifying-chatgpt-a-deep-dive-into-reinforcement-learning-with-human-feedback-1b695a770014</a:t>
            </a:r>
            <a:endParaRPr lang="en-HK" altLang="zh-CN" sz="1600" b="1" dirty="0">
              <a:solidFill>
                <a:srgbClr val="242424"/>
              </a:solidFill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HK" altLang="zh-CN" sz="1600" b="1" dirty="0">
              <a:solidFill>
                <a:srgbClr val="242424"/>
              </a:solidFill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Reinforcement Learning from Human Feedback, </a:t>
            </a:r>
            <a:r>
              <a:rPr lang="en-HK" sz="1600" b="1" i="0" dirty="0" err="1">
                <a:solidFill>
                  <a:srgbClr val="242424"/>
                </a:solidFill>
                <a:effectLst/>
                <a:latin typeface="sohne"/>
              </a:rPr>
              <a:t>InstructGPT</a:t>
            </a: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, and </a:t>
            </a:r>
            <a:r>
              <a:rPr lang="en-HK" sz="1600" b="1" i="0" dirty="0" err="1">
                <a:solidFill>
                  <a:srgbClr val="242424"/>
                </a:solidFill>
                <a:effectLst/>
                <a:latin typeface="sohne"/>
              </a:rPr>
              <a:t>ChatGPT</a:t>
            </a:r>
            <a:r>
              <a:rPr lang="en-US" sz="1600" b="1" dirty="0">
                <a:solidFill>
                  <a:srgbClr val="242424"/>
                </a:solidFill>
                <a:latin typeface="sohne"/>
              </a:rPr>
              <a:t>: </a:t>
            </a:r>
            <a:r>
              <a:rPr lang="en-HK" altLang="zh-CN" sz="1600" b="1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https://medium.com/aiguys/reinforcement-learning-from-human-feedback-instructgpt-and-chatgpt-693d00cb9c58</a:t>
            </a:r>
            <a:endParaRPr lang="en-HK" altLang="zh-CN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HK" altLang="zh-CN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Training language models to follow instructions with human feedback</a:t>
            </a:r>
            <a:r>
              <a:rPr lang="en-US" sz="1600" b="1" dirty="0">
                <a:solidFill>
                  <a:srgbClr val="242424"/>
                </a:solidFill>
                <a:latin typeface="sohne"/>
              </a:rPr>
              <a:t>: </a:t>
            </a:r>
            <a:r>
              <a:rPr lang="en-US" sz="1600" b="1" dirty="0">
                <a:solidFill>
                  <a:srgbClr val="242424"/>
                </a:solidFill>
                <a:latin typeface="sohne"/>
                <a:hlinkClick r:id="rId6"/>
              </a:rPr>
              <a:t>https://arxiv.org/abs/2203.02155</a:t>
            </a:r>
            <a:endParaRPr lang="en-US" sz="1600" b="1" dirty="0">
              <a:solidFill>
                <a:srgbClr val="242424"/>
              </a:solidFill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HK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Coding PPO from Scratch with </a:t>
            </a:r>
            <a:r>
              <a:rPr lang="en-HK" sz="1600" b="1" i="0" dirty="0" err="1">
                <a:solidFill>
                  <a:srgbClr val="242424"/>
                </a:solidFill>
                <a:effectLst/>
                <a:latin typeface="sohne"/>
              </a:rPr>
              <a:t>PyTorch</a:t>
            </a: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</a:rPr>
              <a:t>: </a:t>
            </a: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  <a:hlinkClick r:id="rId7"/>
              </a:rPr>
              <a:t>https://medium.com/analytics-vidhya/coding-ppo-from-scratch-with-pytorch-part-3-4-82081ea58146</a:t>
            </a:r>
            <a:endParaRPr lang="en-HK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HK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  <a:hlinkClick r:id="rId8"/>
              </a:rPr>
              <a:t>https://www.zhihu.com/zvideo/1608523868355665922</a:t>
            </a:r>
            <a:endParaRPr lang="en-HK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HK" sz="1600" b="1" dirty="0">
              <a:solidFill>
                <a:srgbClr val="242424"/>
              </a:solidFill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  <a:hlinkClick r:id="rId9"/>
              </a:rPr>
              <a:t>https://github.com/xrsrke/instructGOOSE</a:t>
            </a:r>
            <a:endParaRPr lang="en-HK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endParaRPr lang="en-HK" sz="16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1600" b="1" i="0" dirty="0">
                <a:solidFill>
                  <a:srgbClr val="242424"/>
                </a:solidFill>
                <a:effectLst/>
                <a:latin typeface="sohne"/>
                <a:hlinkClick r:id="rId10"/>
              </a:rPr>
              <a:t>https://zhuanlan.zhihu.com/p/111049450</a:t>
            </a:r>
            <a:br>
              <a:rPr lang="en-HK" sz="2000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HK" sz="2000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endParaRPr lang="en-US" altLang="zh-C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0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4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66" name="Google Shape;166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5413491" y="3078155"/>
            <a:ext cx="1346361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END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9148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3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21" name="Google Shape;121;p3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3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Background - Introduction to </a:t>
            </a:r>
            <a:r>
              <a:rPr lang="en-US" sz="3200" b="1" dirty="0" err="1">
                <a:latin typeface="Poppins"/>
                <a:ea typeface="Poppins"/>
                <a:cs typeface="Poppins"/>
                <a:sym typeface="Poppins"/>
              </a:rPr>
              <a:t>instructGPT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38200" y="1889700"/>
            <a:ext cx="98439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200" dirty="0" err="1">
                <a:latin typeface="Calibri"/>
                <a:ea typeface="Calibri"/>
                <a:cs typeface="Calibri"/>
                <a:sym typeface="Calibri"/>
              </a:rPr>
              <a:t>instructGPT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 is a language model developed by </a:t>
            </a:r>
            <a:r>
              <a:rPr lang="en-US" sz="2200" dirty="0" err="1"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Trained using Reinforcement Learning from Human Feedback (RLHF), it's a sibling model to </a:t>
            </a:r>
            <a:r>
              <a:rPr lang="en-US" sz="2200" dirty="0" err="1">
                <a:latin typeface="Calibri"/>
                <a:ea typeface="Calibri"/>
                <a:cs typeface="Calibri"/>
                <a:sym typeface="Calibri"/>
              </a:rPr>
              <a:t>ChatGPT</a:t>
            </a: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It's designed to generate detailed responses to instructions given in natural language, demonstrating an understanding of the task and performing it accurately.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1ee53b6a8c_0_6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g21ee53b6a8c_0_6"/>
          <p:cNvGrpSpPr/>
          <p:nvPr/>
        </p:nvGrpSpPr>
        <p:grpSpPr>
          <a:xfrm rot="5400000">
            <a:off x="5988288" y="6149634"/>
            <a:ext cx="215400" cy="985800"/>
            <a:chOff x="457656" y="2926784"/>
            <a:chExt cx="215400" cy="985800"/>
          </a:xfrm>
        </p:grpSpPr>
        <p:sp>
          <p:nvSpPr>
            <p:cNvPr id="143" name="Google Shape;143;g21ee53b6a8c_0_6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56" y="3311984"/>
              <a:ext cx="985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g21ee53b6a8c_0_6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00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g21ee53b6a8c_0_6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00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" name="Google Shape;146;g21ee53b6a8c_0_6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Task Description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g21ee53b6a8c_0_6"/>
          <p:cNvSpPr txBox="1"/>
          <p:nvPr/>
        </p:nvSpPr>
        <p:spPr>
          <a:xfrm>
            <a:off x="838200" y="1403196"/>
            <a:ext cx="100179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Summarization</a:t>
            </a:r>
            <a:endParaRPr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9B33B-1BF2-2BD1-B0A3-768221D2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65" y="2375311"/>
            <a:ext cx="10451133" cy="1786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1ee53b6a8c_0_6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g21ee53b6a8c_0_6"/>
          <p:cNvGrpSpPr/>
          <p:nvPr/>
        </p:nvGrpSpPr>
        <p:grpSpPr>
          <a:xfrm rot="5400000">
            <a:off x="5988288" y="6149634"/>
            <a:ext cx="215400" cy="985800"/>
            <a:chOff x="457656" y="2926784"/>
            <a:chExt cx="215400" cy="985800"/>
          </a:xfrm>
        </p:grpSpPr>
        <p:sp>
          <p:nvSpPr>
            <p:cNvPr id="143" name="Google Shape;143;g21ee53b6a8c_0_6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56" y="3311984"/>
              <a:ext cx="985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g21ee53b6a8c_0_6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00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g21ee53b6a8c_0_6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00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" name="Google Shape;146;g21ee53b6a8c_0_6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Overall Architecture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A3278-000C-6B75-3068-1E6677CA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039" y="1467294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4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166" name="Google Shape;166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4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3935150" y="3078155"/>
            <a:ext cx="4321697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 sz="4400" b="1" dirty="0">
                <a:latin typeface="Poppins"/>
                <a:ea typeface="Poppins"/>
                <a:cs typeface="Poppins"/>
                <a:sym typeface="Poppins"/>
              </a:rPr>
              <a:t>Reward Model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8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8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3" name="Google Shape;213;p8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8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8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Reward Model - Dataset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875025" y="1677125"/>
            <a:ext cx="100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838200" y="1403196"/>
            <a:ext cx="100179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Dataset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CarperAI</a:t>
            </a:r>
            <a:r>
              <a:rPr lang="en-HK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HK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openai_summarize_comparisons</a:t>
            </a:r>
            <a:endParaRPr lang="en-HK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Cardinality: 90000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Attribute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“Prompt”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“Chosen”</a:t>
            </a:r>
          </a:p>
          <a:p>
            <a:pPr marL="1257300" lvl="2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“Rejected” 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4596B-F25E-EFD6-9CA0-56351760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566" y="3722191"/>
            <a:ext cx="10221123" cy="2287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Reward Model - Architecture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38200" y="1869771"/>
            <a:ext cx="10017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Model: 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auto language model: gpt2 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tokenizer: gpt2 tokenizer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head: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HK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n_embed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1)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Sigmoid</a:t>
            </a:r>
            <a:endParaRPr lang="en-US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Value: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❑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last token and first feature embedding value as reward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 descr="形状&#10;&#10;中度可信度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57" y="10104"/>
            <a:ext cx="2257247" cy="642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9"/>
          <p:cNvGrpSpPr/>
          <p:nvPr/>
        </p:nvGrpSpPr>
        <p:grpSpPr>
          <a:xfrm rot="5400000">
            <a:off x="5988277" y="6149644"/>
            <a:ext cx="215444" cy="985823"/>
            <a:chOff x="457656" y="2926761"/>
            <a:chExt cx="215444" cy="985823"/>
          </a:xfrm>
        </p:grpSpPr>
        <p:sp>
          <p:nvSpPr>
            <p:cNvPr id="219" name="Google Shape;219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SpPr txBox="1"/>
            <p:nvPr/>
          </p:nvSpPr>
          <p:spPr>
            <a:xfrm rot="-5400000">
              <a:off x="72467" y="3311950"/>
              <a:ext cx="9858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HKUST</a:t>
              </a:r>
              <a:endPara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479425" y="2976979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 descr="e7d195523061f1c01d60fa9f1cfcbfb3d7dea265119d71e15FBB43640B43E9A75E03FE54C774D5D4779ED45933E78901D3CB0E69E39D04A9E1E9B25CF060C4BCA4D072860494D0D8E683C2FE58414E15137588162032D9E3E6ABEA69FAC4904920BC94C6ECCF9CE7C072DE984B727F1C2CF2CEC22AB12897EEDC4305EFC2E36BBDD673FECDA871CC"/>
            <p:cNvCxnSpPr/>
            <p:nvPr/>
          </p:nvCxnSpPr>
          <p:spPr>
            <a:xfrm>
              <a:off x="655472" y="2981533"/>
              <a:ext cx="0" cy="894933"/>
            </a:xfrm>
            <a:prstGeom prst="straightConnector1">
              <a:avLst/>
            </a:prstGeom>
            <a:noFill/>
            <a:ln w="15875" cap="flat" cmpd="sng">
              <a:solidFill>
                <a:srgbClr val="26262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838200" y="755748"/>
            <a:ext cx="10515600" cy="54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Reward Model – Pairwise Loss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AC8F4-228B-6FDD-5554-7DD97F50A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8" y="2800904"/>
            <a:ext cx="11666212" cy="14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581</Words>
  <Application>Microsoft Macintosh PowerPoint</Application>
  <PresentationFormat>Widescreen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sohne</vt:lpstr>
      <vt:lpstr>Arial</vt:lpstr>
      <vt:lpstr>Calibri</vt:lpstr>
      <vt:lpstr>Calibri Light</vt:lpstr>
      <vt:lpstr>Courier New</vt:lpstr>
      <vt:lpstr>Poppins</vt:lpstr>
      <vt:lpstr>Wingdings</vt:lpstr>
      <vt:lpstr>Office Theme</vt:lpstr>
      <vt:lpstr>Follow Instructions with Human Feedback: InstructGPT for Summarization Task </vt:lpstr>
      <vt:lpstr>Introduction</vt:lpstr>
      <vt:lpstr>Background - Introduction to instructGPT</vt:lpstr>
      <vt:lpstr>Task Description</vt:lpstr>
      <vt:lpstr>Overall Architecture</vt:lpstr>
      <vt:lpstr>Reward Model</vt:lpstr>
      <vt:lpstr>Reward Model - Dataset</vt:lpstr>
      <vt:lpstr>Reward Model - Architecture</vt:lpstr>
      <vt:lpstr>Reward Model – Pairwise Loss</vt:lpstr>
      <vt:lpstr>Reward Model - Training</vt:lpstr>
      <vt:lpstr>RLHF Trainer</vt:lpstr>
      <vt:lpstr>RLHF Trainer - Dataset</vt:lpstr>
      <vt:lpstr>RLHF Trainer – RL Base Model(agent)</vt:lpstr>
      <vt:lpstr>RLHF Trainer - PPO</vt:lpstr>
      <vt:lpstr>RLHF Trainer - Training</vt:lpstr>
      <vt:lpstr>Performance and Limitation</vt:lpstr>
      <vt:lpstr>Performance and Limitation</vt:lpstr>
      <vt:lpstr>Future Discussion</vt:lpstr>
      <vt:lpstr>Future Discussion</vt:lpstr>
      <vt:lpstr>Reference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Instructions with Human Feedback: InstructGPT for Summarization Task </dc:title>
  <dc:creator>Yifan Zuo</dc:creator>
  <cp:lastModifiedBy>Yifan Zuo</cp:lastModifiedBy>
  <cp:revision>9</cp:revision>
  <dcterms:created xsi:type="dcterms:W3CDTF">2023-07-29T06:34:33Z</dcterms:created>
  <dcterms:modified xsi:type="dcterms:W3CDTF">2023-08-01T10:12:18Z</dcterms:modified>
</cp:coreProperties>
</file>