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2"/>
  </p:notesMasterIdLst>
  <p:handoutMasterIdLst>
    <p:handoutMasterId r:id="rId53"/>
  </p:handoutMasterIdLst>
  <p:sldIdLst>
    <p:sldId id="668" r:id="rId2"/>
    <p:sldId id="669" r:id="rId3"/>
    <p:sldId id="670" r:id="rId4"/>
    <p:sldId id="520" r:id="rId5"/>
    <p:sldId id="541" r:id="rId6"/>
    <p:sldId id="542" r:id="rId7"/>
    <p:sldId id="653" r:id="rId8"/>
    <p:sldId id="547" r:id="rId9"/>
    <p:sldId id="659" r:id="rId10"/>
    <p:sldId id="656" r:id="rId11"/>
    <p:sldId id="657" r:id="rId12"/>
    <p:sldId id="648" r:id="rId13"/>
    <p:sldId id="660" r:id="rId14"/>
    <p:sldId id="663" r:id="rId15"/>
    <p:sldId id="661" r:id="rId16"/>
    <p:sldId id="549" r:id="rId17"/>
    <p:sldId id="664" r:id="rId18"/>
    <p:sldId id="665" r:id="rId19"/>
    <p:sldId id="551" r:id="rId20"/>
    <p:sldId id="554" r:id="rId21"/>
    <p:sldId id="555" r:id="rId22"/>
    <p:sldId id="556" r:id="rId23"/>
    <p:sldId id="557" r:id="rId24"/>
    <p:sldId id="559" r:id="rId25"/>
    <p:sldId id="560" r:id="rId26"/>
    <p:sldId id="562" r:id="rId27"/>
    <p:sldId id="666" r:id="rId28"/>
    <p:sldId id="667" r:id="rId29"/>
    <p:sldId id="654" r:id="rId30"/>
    <p:sldId id="569" r:id="rId31"/>
    <p:sldId id="583" r:id="rId32"/>
    <p:sldId id="586" r:id="rId33"/>
    <p:sldId id="587" r:id="rId34"/>
    <p:sldId id="642" r:id="rId35"/>
    <p:sldId id="613" r:id="rId36"/>
    <p:sldId id="651" r:id="rId37"/>
    <p:sldId id="633" r:id="rId38"/>
    <p:sldId id="637" r:id="rId39"/>
    <p:sldId id="682" r:id="rId40"/>
    <p:sldId id="683" r:id="rId41"/>
    <p:sldId id="674" r:id="rId42"/>
    <p:sldId id="675" r:id="rId43"/>
    <p:sldId id="676" r:id="rId44"/>
    <p:sldId id="677" r:id="rId45"/>
    <p:sldId id="678" r:id="rId46"/>
    <p:sldId id="679" r:id="rId47"/>
    <p:sldId id="680" r:id="rId48"/>
    <p:sldId id="684" r:id="rId49"/>
    <p:sldId id="671" r:id="rId50"/>
    <p:sldId id="436" r:id="rId51"/>
  </p:sldIdLst>
  <p:sldSz cx="9144000" cy="6858000" type="screen4x3"/>
  <p:notesSz cx="6797675" cy="9926638"/>
  <p:defaultTextStyle>
    <a:defPPr>
      <a:defRPr lang="en-AU"/>
    </a:defPPr>
    <a:lvl1pPr algn="ctr"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0029"/>
    <a:srgbClr val="FA2ED3"/>
    <a:srgbClr val="8FF83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56989" autoAdjust="0"/>
  </p:normalViewPr>
  <p:slideViewPr>
    <p:cSldViewPr>
      <p:cViewPr varScale="1">
        <p:scale>
          <a:sx n="110" d="100"/>
          <a:sy n="110" d="100"/>
        </p:scale>
        <p:origin x="-930" y="-90"/>
      </p:cViewPr>
      <p:guideLst>
        <p:guide orient="horz" pos="2160"/>
        <p:guide pos="2880"/>
      </p:guideLst>
    </p:cSldViewPr>
  </p:slideViewPr>
  <p:outlineViewPr>
    <p:cViewPr>
      <p:scale>
        <a:sx n="33" d="100"/>
        <a:sy n="33" d="100"/>
      </p:scale>
      <p:origin x="0" y="20094"/>
    </p:cViewPr>
  </p:outlineViewPr>
  <p:notesTextViewPr>
    <p:cViewPr>
      <p:scale>
        <a:sx n="100" d="100"/>
        <a:sy n="100" d="100"/>
      </p:scale>
      <p:origin x="0" y="0"/>
    </p:cViewPr>
  </p:notesTextViewPr>
  <p:sorterViewPr>
    <p:cViewPr>
      <p:scale>
        <a:sx n="100" d="100"/>
        <a:sy n="100" d="100"/>
      </p:scale>
      <p:origin x="0" y="3906"/>
    </p:cViewPr>
  </p:sorterViewPr>
  <p:notesViewPr>
    <p:cSldViewPr>
      <p:cViewPr varScale="1">
        <p:scale>
          <a:sx n="77" d="100"/>
          <a:sy n="77" d="100"/>
        </p:scale>
        <p:origin x="-2190" y="-108"/>
      </p:cViewPr>
      <p:guideLst>
        <p:guide orient="horz" pos="3126"/>
        <p:guide pos="214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2946189" cy="496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51487" y="0"/>
            <a:ext cx="2946188" cy="496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2014/1</a:t>
            </a:r>
            <a:endParaRPr lang="en-AU"/>
          </a:p>
        </p:txBody>
      </p:sp>
      <p:sp>
        <p:nvSpPr>
          <p:cNvPr id="6148" name="Rectangle 4"/>
          <p:cNvSpPr>
            <a:spLocks noGrp="1" noChangeArrowheads="1"/>
          </p:cNvSpPr>
          <p:nvPr>
            <p:ph type="ftr" sz="quarter" idx="2"/>
          </p:nvPr>
        </p:nvSpPr>
        <p:spPr bwMode="auto">
          <a:xfrm>
            <a:off x="1" y="9429990"/>
            <a:ext cx="2946189" cy="4966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AU" smtClean="0"/>
              <a:t>3413ICT</a:t>
            </a:r>
            <a:endParaRPr lang="en-AU"/>
          </a:p>
        </p:txBody>
      </p:sp>
      <p:sp>
        <p:nvSpPr>
          <p:cNvPr id="6149" name="Rectangle 5"/>
          <p:cNvSpPr>
            <a:spLocks noGrp="1" noChangeArrowheads="1"/>
          </p:cNvSpPr>
          <p:nvPr>
            <p:ph type="sldNum" sz="quarter" idx="3"/>
          </p:nvPr>
        </p:nvSpPr>
        <p:spPr bwMode="auto">
          <a:xfrm>
            <a:off x="3851487" y="9429990"/>
            <a:ext cx="2946188" cy="4966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1. Introduction - </a:t>
            </a:r>
            <a:fld id="{37D2C1EC-7226-4946-9050-B5BAA74B336E}" type="slidenum">
              <a:rPr lang="en-AU"/>
              <a:pPr/>
              <a:t>‹#›</a:t>
            </a:fld>
            <a:endParaRPr lang="en-AU"/>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1" y="0"/>
            <a:ext cx="2946189" cy="496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AU"/>
              <a:t>Griffith University, School of ICT</a:t>
            </a:r>
          </a:p>
        </p:txBody>
      </p:sp>
      <p:sp>
        <p:nvSpPr>
          <p:cNvPr id="1027" name="Rectangle 3"/>
          <p:cNvSpPr>
            <a:spLocks noGrp="1" noChangeArrowheads="1"/>
          </p:cNvSpPr>
          <p:nvPr>
            <p:ph type="dt" idx="1"/>
          </p:nvPr>
        </p:nvSpPr>
        <p:spPr bwMode="auto">
          <a:xfrm>
            <a:off x="3851487" y="0"/>
            <a:ext cx="2946188" cy="496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2014/1</a:t>
            </a:r>
            <a:endParaRPr lang="en-AU"/>
          </a:p>
        </p:txBody>
      </p:sp>
      <p:sp>
        <p:nvSpPr>
          <p:cNvPr id="55300" name="Rectangle 4"/>
          <p:cNvSpPr>
            <a:spLocks noGrp="1" noRot="1" noChangeAspect="1" noChangeArrowheads="1" noTextEdit="1"/>
          </p:cNvSpPr>
          <p:nvPr>
            <p:ph type="sldImg" idx="2"/>
          </p:nvPr>
        </p:nvSpPr>
        <p:spPr bwMode="auto">
          <a:xfrm>
            <a:off x="915988" y="742950"/>
            <a:ext cx="4965700" cy="3724275"/>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475" y="4715788"/>
            <a:ext cx="4980726" cy="44682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1" y="9429990"/>
            <a:ext cx="2946189" cy="4966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AU" smtClean="0"/>
              <a:t>3413ICT</a:t>
            </a:r>
            <a:endParaRPr lang="en-AU"/>
          </a:p>
        </p:txBody>
      </p:sp>
      <p:sp>
        <p:nvSpPr>
          <p:cNvPr id="1031" name="Rectangle 7"/>
          <p:cNvSpPr>
            <a:spLocks noGrp="1" noChangeArrowheads="1"/>
          </p:cNvSpPr>
          <p:nvPr>
            <p:ph type="sldNum" sz="quarter" idx="5"/>
          </p:nvPr>
        </p:nvSpPr>
        <p:spPr bwMode="auto">
          <a:xfrm>
            <a:off x="3851487" y="9429990"/>
            <a:ext cx="2946188" cy="4966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18B5889-DF78-4022-909C-7997F8C18691}" type="slidenum">
              <a:rPr lang="en-AU"/>
              <a:pPr/>
              <a:t>‹#›</a:t>
            </a:fld>
            <a:endParaRPr lang="en-AU"/>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pPr defTabSz="912813"/>
            <a:r>
              <a:rPr lang="en-AU" smtClean="0">
                <a:latin typeface="Times" pitchFamily="18" charset="0"/>
              </a:rPr>
              <a:t>Griffith University, School of ICT</a:t>
            </a:r>
          </a:p>
        </p:txBody>
      </p:sp>
      <p:sp>
        <p:nvSpPr>
          <p:cNvPr id="70659" name="Rectangle 3"/>
          <p:cNvSpPr>
            <a:spLocks noGrp="1" noChangeArrowheads="1"/>
          </p:cNvSpPr>
          <p:nvPr>
            <p:ph type="dt" sz="quarter" idx="1"/>
          </p:nvPr>
        </p:nvSpPr>
        <p:spPr>
          <a:noFill/>
        </p:spPr>
        <p:txBody>
          <a:bodyPr/>
          <a:lstStyle/>
          <a:p>
            <a:pPr defTabSz="912813"/>
            <a:r>
              <a:rPr lang="ta-IN" smtClean="0">
                <a:latin typeface="Times" pitchFamily="18" charset="0"/>
              </a:rPr>
              <a:t>2014/1</a:t>
            </a:r>
            <a:endParaRPr lang="en-AU" smtClean="0">
              <a:latin typeface="Times" pitchFamily="18" charset="0"/>
            </a:endParaRPr>
          </a:p>
        </p:txBody>
      </p:sp>
      <p:sp>
        <p:nvSpPr>
          <p:cNvPr id="70660" name="Rectangle 6"/>
          <p:cNvSpPr>
            <a:spLocks noGrp="1" noChangeArrowheads="1"/>
          </p:cNvSpPr>
          <p:nvPr>
            <p:ph type="ftr" sz="quarter" idx="4"/>
          </p:nvPr>
        </p:nvSpPr>
        <p:spPr>
          <a:noFill/>
        </p:spPr>
        <p:txBody>
          <a:bodyPr/>
          <a:lstStyle/>
          <a:p>
            <a:pPr defTabSz="912813"/>
            <a:r>
              <a:rPr lang="en-AU" smtClean="0">
                <a:latin typeface="Times" pitchFamily="18" charset="0"/>
              </a:rPr>
              <a:t>3413ICT</a:t>
            </a:r>
            <a:endParaRPr lang="en-AU" smtClean="0">
              <a:latin typeface="Times" pitchFamily="18" charset="0"/>
            </a:endParaRPr>
          </a:p>
        </p:txBody>
      </p:sp>
      <p:sp>
        <p:nvSpPr>
          <p:cNvPr id="70661" name="Rectangle 7"/>
          <p:cNvSpPr>
            <a:spLocks noGrp="1" noChangeArrowheads="1"/>
          </p:cNvSpPr>
          <p:nvPr>
            <p:ph type="sldNum" sz="quarter" idx="5"/>
          </p:nvPr>
        </p:nvSpPr>
        <p:spPr>
          <a:noFill/>
        </p:spPr>
        <p:txBody>
          <a:bodyPr/>
          <a:lstStyle/>
          <a:p>
            <a:fld id="{A87E114E-9121-4F06-92E0-2C7D71A92C4A}" type="slidenum">
              <a:rPr lang="en-AU"/>
              <a:pPr/>
              <a:t>1</a:t>
            </a:fld>
            <a:endParaRPr lang="en-AU"/>
          </a:p>
        </p:txBody>
      </p:sp>
      <p:sp>
        <p:nvSpPr>
          <p:cNvPr id="70662" name="Rectangle 2"/>
          <p:cNvSpPr>
            <a:spLocks noGrp="1" noRot="1" noChangeAspect="1" noChangeArrowheads="1" noTextEdit="1"/>
          </p:cNvSpPr>
          <p:nvPr>
            <p:ph type="sldImg"/>
          </p:nvPr>
        </p:nvSpPr>
        <p:spPr>
          <a:xfrm>
            <a:off x="915988" y="744538"/>
            <a:ext cx="4967287" cy="3725862"/>
          </a:xfrm>
          <a:ln/>
        </p:spPr>
      </p:sp>
      <p:sp>
        <p:nvSpPr>
          <p:cNvPr id="70663" name="Rectangle 3"/>
          <p:cNvSpPr>
            <a:spLocks noGrp="1" noChangeArrowheads="1"/>
          </p:cNvSpPr>
          <p:nvPr>
            <p:ph type="body" idx="1"/>
          </p:nvPr>
        </p:nvSpPr>
        <p:spPr>
          <a:xfrm>
            <a:off x="905298" y="4715788"/>
            <a:ext cx="4987079" cy="4466670"/>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76969E8-6DA5-4E43-AADD-516E317C96F0}" type="slidenum">
              <a:rPr lang="en-GB"/>
              <a:pPr/>
              <a:t>15</a:t>
            </a:fld>
            <a:endParaRPr lang="en-GB"/>
          </a:p>
        </p:txBody>
      </p:sp>
      <p:sp>
        <p:nvSpPr>
          <p:cNvPr id="63491" name="Rectangle 1"/>
          <p:cNvSpPr>
            <a:spLocks noGrp="1" noRot="1" noChangeAspect="1" noChangeArrowheads="1" noTextEdit="1"/>
          </p:cNvSpPr>
          <p:nvPr>
            <p:ph type="sldImg"/>
          </p:nvPr>
        </p:nvSpPr>
        <p:spPr>
          <a:xfrm>
            <a:off x="917575" y="744538"/>
            <a:ext cx="4962525" cy="3722687"/>
          </a:xfrm>
          <a:ln/>
        </p:spPr>
      </p:sp>
      <p:sp>
        <p:nvSpPr>
          <p:cNvPr id="63492"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8933C6B-2004-492E-93B2-3605972C50D9}" type="slidenum">
              <a:rPr lang="en-GB"/>
              <a:pPr/>
              <a:t>16</a:t>
            </a:fld>
            <a:endParaRPr lang="en-GB"/>
          </a:p>
        </p:txBody>
      </p:sp>
      <p:sp>
        <p:nvSpPr>
          <p:cNvPr id="64515" name="Rectangle 1"/>
          <p:cNvSpPr>
            <a:spLocks noGrp="1" noRot="1" noChangeAspect="1" noChangeArrowheads="1" noTextEdit="1"/>
          </p:cNvSpPr>
          <p:nvPr>
            <p:ph type="sldImg"/>
          </p:nvPr>
        </p:nvSpPr>
        <p:spPr>
          <a:xfrm>
            <a:off x="917575" y="744538"/>
            <a:ext cx="4962525" cy="3722687"/>
          </a:xfrm>
          <a:ln/>
        </p:spPr>
      </p:sp>
      <p:sp>
        <p:nvSpPr>
          <p:cNvPr id="64516"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149C071-8B1F-4BFE-AF96-923294683132}" type="slidenum">
              <a:rPr lang="en-GB"/>
              <a:pPr/>
              <a:t>17</a:t>
            </a:fld>
            <a:endParaRPr lang="en-GB"/>
          </a:p>
        </p:txBody>
      </p:sp>
      <p:sp>
        <p:nvSpPr>
          <p:cNvPr id="65539" name="Rectangle 1"/>
          <p:cNvSpPr>
            <a:spLocks noGrp="1" noRot="1" noChangeAspect="1" noChangeArrowheads="1" noTextEdit="1"/>
          </p:cNvSpPr>
          <p:nvPr>
            <p:ph type="sldImg"/>
          </p:nvPr>
        </p:nvSpPr>
        <p:spPr>
          <a:xfrm>
            <a:off x="917575" y="744538"/>
            <a:ext cx="4962525" cy="3722687"/>
          </a:xfrm>
          <a:ln/>
        </p:spPr>
      </p:sp>
      <p:sp>
        <p:nvSpPr>
          <p:cNvPr id="65540"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CDBF048-556E-471D-9D81-C62C289B0CD8}" type="slidenum">
              <a:rPr lang="en-GB"/>
              <a:pPr/>
              <a:t>18</a:t>
            </a:fld>
            <a:endParaRPr lang="en-GB"/>
          </a:p>
        </p:txBody>
      </p:sp>
      <p:sp>
        <p:nvSpPr>
          <p:cNvPr id="66563" name="Rectangle 1"/>
          <p:cNvSpPr>
            <a:spLocks noGrp="1" noRot="1" noChangeAspect="1" noChangeArrowheads="1" noTextEdit="1"/>
          </p:cNvSpPr>
          <p:nvPr>
            <p:ph type="sldImg"/>
          </p:nvPr>
        </p:nvSpPr>
        <p:spPr>
          <a:xfrm>
            <a:off x="917575" y="744538"/>
            <a:ext cx="4962525" cy="3722687"/>
          </a:xfrm>
          <a:ln/>
        </p:spPr>
      </p:sp>
      <p:sp>
        <p:nvSpPr>
          <p:cNvPr id="66564"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B8AC88C-E07D-44B0-AE87-3E6483C81EB5}" type="slidenum">
              <a:rPr lang="en-GB"/>
              <a:pPr/>
              <a:t>19</a:t>
            </a:fld>
            <a:endParaRPr lang="en-GB"/>
          </a:p>
        </p:txBody>
      </p:sp>
      <p:sp>
        <p:nvSpPr>
          <p:cNvPr id="67587" name="Rectangle 1"/>
          <p:cNvSpPr>
            <a:spLocks noGrp="1" noRot="1" noChangeAspect="1" noChangeArrowheads="1" noTextEdit="1"/>
          </p:cNvSpPr>
          <p:nvPr>
            <p:ph type="sldImg"/>
          </p:nvPr>
        </p:nvSpPr>
        <p:spPr>
          <a:xfrm>
            <a:off x="917575" y="744538"/>
            <a:ext cx="4962525" cy="3722687"/>
          </a:xfrm>
          <a:ln/>
        </p:spPr>
      </p:sp>
      <p:sp>
        <p:nvSpPr>
          <p:cNvPr id="67588"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669DFE7-E16F-41FC-A5C7-D8FB747B4088}" type="slidenum">
              <a:rPr lang="en-GB"/>
              <a:pPr/>
              <a:t>20</a:t>
            </a:fld>
            <a:endParaRPr lang="en-GB"/>
          </a:p>
        </p:txBody>
      </p:sp>
      <p:sp>
        <p:nvSpPr>
          <p:cNvPr id="68611" name="Rectangle 1"/>
          <p:cNvSpPr>
            <a:spLocks noGrp="1" noRot="1" noChangeAspect="1" noChangeArrowheads="1" noTextEdit="1"/>
          </p:cNvSpPr>
          <p:nvPr>
            <p:ph type="sldImg"/>
          </p:nvPr>
        </p:nvSpPr>
        <p:spPr>
          <a:xfrm>
            <a:off x="917575" y="744538"/>
            <a:ext cx="4962525" cy="3722687"/>
          </a:xfrm>
          <a:ln/>
        </p:spPr>
      </p:sp>
      <p:sp>
        <p:nvSpPr>
          <p:cNvPr id="68612"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7BB5811-2635-4011-8A0B-3E516B729AEC}" type="slidenum">
              <a:rPr lang="en-GB"/>
              <a:pPr/>
              <a:t>21</a:t>
            </a:fld>
            <a:endParaRPr lang="en-GB"/>
          </a:p>
        </p:txBody>
      </p:sp>
      <p:sp>
        <p:nvSpPr>
          <p:cNvPr id="69635" name="Rectangle 1"/>
          <p:cNvSpPr>
            <a:spLocks noGrp="1" noRot="1" noChangeAspect="1" noChangeArrowheads="1" noTextEdit="1"/>
          </p:cNvSpPr>
          <p:nvPr>
            <p:ph type="sldImg"/>
          </p:nvPr>
        </p:nvSpPr>
        <p:spPr>
          <a:xfrm>
            <a:off x="917575" y="744538"/>
            <a:ext cx="4962525" cy="3722687"/>
          </a:xfrm>
          <a:ln/>
        </p:spPr>
      </p:sp>
      <p:sp>
        <p:nvSpPr>
          <p:cNvPr id="69636"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10EA5B4-A286-469A-855E-259560BF8989}" type="slidenum">
              <a:rPr lang="en-GB"/>
              <a:pPr/>
              <a:t>24</a:t>
            </a:fld>
            <a:endParaRPr lang="en-GB"/>
          </a:p>
        </p:txBody>
      </p:sp>
      <p:sp>
        <p:nvSpPr>
          <p:cNvPr id="70659" name="Rectangle 1"/>
          <p:cNvSpPr>
            <a:spLocks noGrp="1" noRot="1" noChangeAspect="1" noChangeArrowheads="1" noTextEdit="1"/>
          </p:cNvSpPr>
          <p:nvPr>
            <p:ph type="sldImg"/>
          </p:nvPr>
        </p:nvSpPr>
        <p:spPr>
          <a:xfrm>
            <a:off x="917575" y="744538"/>
            <a:ext cx="4962525" cy="3722687"/>
          </a:xfrm>
          <a:ln/>
        </p:spPr>
      </p:sp>
      <p:sp>
        <p:nvSpPr>
          <p:cNvPr id="70660"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E82C352-511F-4271-A35E-38767DB8B4E2}" type="slidenum">
              <a:rPr lang="en-GB"/>
              <a:pPr/>
              <a:t>25</a:t>
            </a:fld>
            <a:endParaRPr lang="en-GB"/>
          </a:p>
        </p:txBody>
      </p:sp>
      <p:sp>
        <p:nvSpPr>
          <p:cNvPr id="71683" name="Text Box 1"/>
          <p:cNvSpPr txBox="1">
            <a:spLocks noChangeArrowheads="1"/>
          </p:cNvSpPr>
          <p:nvPr/>
        </p:nvSpPr>
        <p:spPr bwMode="auto">
          <a:xfrm>
            <a:off x="3849899" y="9428402"/>
            <a:ext cx="2946189" cy="496650"/>
          </a:xfrm>
          <a:prstGeom prst="rect">
            <a:avLst/>
          </a:prstGeom>
          <a:noFill/>
          <a:ln w="9525">
            <a:noFill/>
            <a:round/>
            <a:headEnd/>
            <a:tailEnd/>
          </a:ln>
        </p:spPr>
        <p:txBody>
          <a:bodyPr lIns="90000" tIns="46800" rIns="90000" bIns="46800" anchor="b"/>
          <a:lstStyle/>
          <a:p>
            <a:pPr algn="r">
              <a:buClr>
                <a:srgbClr val="2A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C98F04E-1CB8-44CD-AB56-2A4E38B63D37}" type="slidenum">
              <a:rPr lang="en-GB" sz="1200">
                <a:solidFill>
                  <a:srgbClr val="000000"/>
                </a:solidFill>
              </a:rPr>
              <a:pPr algn="r">
                <a:buClr>
                  <a:srgbClr val="2A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en-GB" sz="1200">
              <a:solidFill>
                <a:srgbClr val="000000"/>
              </a:solidFill>
            </a:endParaRPr>
          </a:p>
        </p:txBody>
      </p:sp>
      <p:sp>
        <p:nvSpPr>
          <p:cNvPr id="71684" name="Text Box 2"/>
          <p:cNvSpPr txBox="1">
            <a:spLocks noChangeArrowheads="1"/>
          </p:cNvSpPr>
          <p:nvPr/>
        </p:nvSpPr>
        <p:spPr bwMode="auto">
          <a:xfrm>
            <a:off x="1" y="9428402"/>
            <a:ext cx="2946189" cy="496650"/>
          </a:xfrm>
          <a:prstGeom prst="rect">
            <a:avLst/>
          </a:prstGeom>
          <a:noFill/>
          <a:ln w="9525">
            <a:noFill/>
            <a:round/>
            <a:headEnd/>
            <a:tailEnd/>
          </a:ln>
        </p:spPr>
        <p:txBody>
          <a:bodyPr lIns="90000" tIns="46800" rIns="90000" bIns="46800" anchor="b"/>
          <a:lstStyle/>
          <a:p>
            <a:pPr>
              <a:buClr>
                <a:srgbClr val="2A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000000"/>
              </a:solidFill>
            </a:endParaRPr>
          </a:p>
        </p:txBody>
      </p:sp>
      <p:sp>
        <p:nvSpPr>
          <p:cNvPr id="71685" name="Text Box 3"/>
          <p:cNvSpPr txBox="1">
            <a:spLocks noChangeArrowheads="1"/>
          </p:cNvSpPr>
          <p:nvPr/>
        </p:nvSpPr>
        <p:spPr bwMode="auto">
          <a:xfrm>
            <a:off x="1" y="0"/>
            <a:ext cx="2946189" cy="496650"/>
          </a:xfrm>
          <a:prstGeom prst="rect">
            <a:avLst/>
          </a:prstGeom>
          <a:noFill/>
          <a:ln w="9525">
            <a:noFill/>
            <a:round/>
            <a:headEnd/>
            <a:tailEnd/>
          </a:ln>
        </p:spPr>
        <p:txBody>
          <a:bodyPr lIns="90000" tIns="46800" rIns="90000" bIns="46800"/>
          <a:lstStyle/>
          <a:p>
            <a:pPr>
              <a:buClr>
                <a:srgbClr val="2A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000000"/>
              </a:solidFill>
            </a:endParaRPr>
          </a:p>
        </p:txBody>
      </p:sp>
      <p:sp>
        <p:nvSpPr>
          <p:cNvPr id="71686" name="Text Box 4"/>
          <p:cNvSpPr txBox="1">
            <a:spLocks noChangeArrowheads="1"/>
          </p:cNvSpPr>
          <p:nvPr/>
        </p:nvSpPr>
        <p:spPr bwMode="auto">
          <a:xfrm>
            <a:off x="3849899" y="0"/>
            <a:ext cx="2946189" cy="496650"/>
          </a:xfrm>
          <a:prstGeom prst="rect">
            <a:avLst/>
          </a:prstGeom>
          <a:noFill/>
          <a:ln w="9525">
            <a:noFill/>
            <a:round/>
            <a:headEnd/>
            <a:tailEnd/>
          </a:ln>
        </p:spPr>
        <p:txBody>
          <a:bodyPr lIns="90000" tIns="46800" rIns="90000" bIns="46800"/>
          <a:lstStyle/>
          <a:p>
            <a:pPr algn="r">
              <a:buClr>
                <a:srgbClr val="2A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000000"/>
              </a:solidFill>
            </a:endParaRPr>
          </a:p>
        </p:txBody>
      </p:sp>
      <p:sp>
        <p:nvSpPr>
          <p:cNvPr id="71687" name="Text Box 5"/>
          <p:cNvSpPr txBox="1">
            <a:spLocks noChangeArrowheads="1"/>
          </p:cNvSpPr>
          <p:nvPr/>
        </p:nvSpPr>
        <p:spPr bwMode="auto">
          <a:xfrm>
            <a:off x="1138770" y="744181"/>
            <a:ext cx="4528077" cy="3719316"/>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1688" name="Rectangle 6"/>
          <p:cNvSpPr>
            <a:spLocks noGrp="1" noChangeArrowheads="1"/>
          </p:cNvSpPr>
          <p:nvPr>
            <p:ph type="body"/>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106F3B5-62FD-4FED-A26D-47AA8A5F2357}" type="slidenum">
              <a:rPr lang="en-GB"/>
              <a:pPr/>
              <a:t>29</a:t>
            </a:fld>
            <a:endParaRPr lang="en-GB"/>
          </a:p>
        </p:txBody>
      </p:sp>
      <p:sp>
        <p:nvSpPr>
          <p:cNvPr id="72707" name="Rectangle 1"/>
          <p:cNvSpPr>
            <a:spLocks noGrp="1" noRot="1" noChangeAspect="1" noChangeArrowheads="1" noTextEdit="1"/>
          </p:cNvSpPr>
          <p:nvPr>
            <p:ph type="sldImg"/>
          </p:nvPr>
        </p:nvSpPr>
        <p:spPr>
          <a:xfrm>
            <a:off x="917575" y="744538"/>
            <a:ext cx="4962525" cy="3722687"/>
          </a:xfrm>
          <a:ln/>
        </p:spPr>
      </p:sp>
      <p:sp>
        <p:nvSpPr>
          <p:cNvPr id="72708"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AU" smtClean="0"/>
              <a:t>Griffith University, School of ICT</a:t>
            </a:r>
          </a:p>
        </p:txBody>
      </p:sp>
      <p:sp>
        <p:nvSpPr>
          <p:cNvPr id="56323" name="Rectangle 3"/>
          <p:cNvSpPr>
            <a:spLocks noGrp="1" noChangeArrowheads="1"/>
          </p:cNvSpPr>
          <p:nvPr>
            <p:ph type="dt" sz="quarter" idx="1"/>
          </p:nvPr>
        </p:nvSpPr>
        <p:spPr>
          <a:noFill/>
        </p:spPr>
        <p:txBody>
          <a:bodyPr/>
          <a:lstStyle/>
          <a:p>
            <a:r>
              <a:rPr lang="ta-IN" smtClean="0"/>
              <a:t>2014/1</a:t>
            </a:r>
            <a:endParaRPr lang="en-AU" smtClean="0"/>
          </a:p>
        </p:txBody>
      </p:sp>
      <p:sp>
        <p:nvSpPr>
          <p:cNvPr id="56324" name="Rectangle 6"/>
          <p:cNvSpPr>
            <a:spLocks noGrp="1" noChangeArrowheads="1"/>
          </p:cNvSpPr>
          <p:nvPr>
            <p:ph type="ftr" sz="quarter" idx="4"/>
          </p:nvPr>
        </p:nvSpPr>
        <p:spPr>
          <a:noFill/>
        </p:spPr>
        <p:txBody>
          <a:bodyPr/>
          <a:lstStyle/>
          <a:p>
            <a:r>
              <a:rPr lang="en-AU" smtClean="0"/>
              <a:t>3413ICT</a:t>
            </a:r>
            <a:endParaRPr lang="en-AU" smtClean="0"/>
          </a:p>
        </p:txBody>
      </p:sp>
      <p:sp>
        <p:nvSpPr>
          <p:cNvPr id="56325" name="Rectangle 7"/>
          <p:cNvSpPr>
            <a:spLocks noGrp="1" noChangeArrowheads="1"/>
          </p:cNvSpPr>
          <p:nvPr>
            <p:ph type="sldNum" sz="quarter" idx="5"/>
          </p:nvPr>
        </p:nvSpPr>
        <p:spPr>
          <a:noFill/>
        </p:spPr>
        <p:txBody>
          <a:bodyPr/>
          <a:lstStyle/>
          <a:p>
            <a:fld id="{D5289B15-4BBA-4073-8164-1D605DBBBD5A}" type="slidenum">
              <a:rPr lang="en-AU"/>
              <a:pPr/>
              <a:t>2</a:t>
            </a:fld>
            <a:endParaRPr lang="en-AU"/>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p:spPr>
        <p:txBody>
          <a:bodyPr/>
          <a:lstStyle/>
          <a:p>
            <a:pPr eaLnBrk="1" hangingPunct="1"/>
            <a:endParaRPr lang="ta-I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BA9C84F-C1FC-417D-BB49-BAE8A42F1902}" type="slidenum">
              <a:rPr lang="en-GB"/>
              <a:pPr/>
              <a:t>30</a:t>
            </a:fld>
            <a:endParaRPr lang="en-GB"/>
          </a:p>
        </p:txBody>
      </p:sp>
      <p:sp>
        <p:nvSpPr>
          <p:cNvPr id="73731" name="Rectangle 1"/>
          <p:cNvSpPr>
            <a:spLocks noGrp="1" noRot="1" noChangeAspect="1" noChangeArrowheads="1" noTextEdit="1"/>
          </p:cNvSpPr>
          <p:nvPr>
            <p:ph type="sldImg"/>
          </p:nvPr>
        </p:nvSpPr>
        <p:spPr>
          <a:xfrm>
            <a:off x="917575" y="744538"/>
            <a:ext cx="4962525" cy="3722687"/>
          </a:xfrm>
          <a:ln/>
        </p:spPr>
      </p:sp>
      <p:sp>
        <p:nvSpPr>
          <p:cNvPr id="73732"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6CEF9FE-99AD-4E6E-ABE3-A38FC58349D0}" type="slidenum">
              <a:rPr lang="en-GB"/>
              <a:pPr/>
              <a:t>31</a:t>
            </a:fld>
            <a:endParaRPr lang="en-GB"/>
          </a:p>
        </p:txBody>
      </p:sp>
      <p:sp>
        <p:nvSpPr>
          <p:cNvPr id="74755" name="Rectangle 1"/>
          <p:cNvSpPr>
            <a:spLocks noGrp="1" noRot="1" noChangeAspect="1" noChangeArrowheads="1" noTextEdit="1"/>
          </p:cNvSpPr>
          <p:nvPr>
            <p:ph type="sldImg"/>
          </p:nvPr>
        </p:nvSpPr>
        <p:spPr>
          <a:xfrm>
            <a:off x="917575" y="744538"/>
            <a:ext cx="4962525" cy="3722687"/>
          </a:xfrm>
          <a:ln/>
        </p:spPr>
      </p:sp>
      <p:sp>
        <p:nvSpPr>
          <p:cNvPr id="74756"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A5EE7C16-D62C-4FAB-BBD4-3D2AFFF6A9C5}" type="slidenum">
              <a:rPr lang="en-GB"/>
              <a:pPr/>
              <a:t>32</a:t>
            </a:fld>
            <a:endParaRPr lang="en-GB"/>
          </a:p>
        </p:txBody>
      </p:sp>
      <p:sp>
        <p:nvSpPr>
          <p:cNvPr id="75779" name="Rectangle 1"/>
          <p:cNvSpPr>
            <a:spLocks noGrp="1" noRot="1" noChangeAspect="1" noChangeArrowheads="1" noTextEdit="1"/>
          </p:cNvSpPr>
          <p:nvPr>
            <p:ph type="sldImg"/>
          </p:nvPr>
        </p:nvSpPr>
        <p:spPr>
          <a:xfrm>
            <a:off x="917575" y="744538"/>
            <a:ext cx="4962525" cy="3722687"/>
          </a:xfrm>
          <a:ln/>
        </p:spPr>
      </p:sp>
      <p:sp>
        <p:nvSpPr>
          <p:cNvPr id="75780"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ABB15D5-74A9-4D85-B99A-E94F5A221198}" type="slidenum">
              <a:rPr lang="en-GB"/>
              <a:pPr/>
              <a:t>34</a:t>
            </a:fld>
            <a:endParaRPr lang="en-GB"/>
          </a:p>
        </p:txBody>
      </p:sp>
      <p:sp>
        <p:nvSpPr>
          <p:cNvPr id="76803" name="Rectangle 2"/>
          <p:cNvSpPr>
            <a:spLocks noGrp="1" noRot="1" noChangeAspect="1" noChangeArrowheads="1" noTextEdit="1"/>
          </p:cNvSpPr>
          <p:nvPr>
            <p:ph type="sldImg"/>
          </p:nvPr>
        </p:nvSpPr>
        <p:spPr>
          <a:xfrm>
            <a:off x="917575" y="744538"/>
            <a:ext cx="4962525" cy="3722687"/>
          </a:xfrm>
          <a:ln/>
        </p:spPr>
      </p:sp>
      <p:sp>
        <p:nvSpPr>
          <p:cNvPr id="76804" name="Rectangle 3"/>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34BCCA0-B8F1-4F5B-8445-C72CE157431D}" type="slidenum">
              <a:rPr lang="en-GB"/>
              <a:pPr/>
              <a:t>35</a:t>
            </a:fld>
            <a:endParaRPr lang="en-GB"/>
          </a:p>
        </p:txBody>
      </p:sp>
      <p:sp>
        <p:nvSpPr>
          <p:cNvPr id="77827" name="Rectangle 1"/>
          <p:cNvSpPr>
            <a:spLocks noGrp="1" noRot="1" noChangeAspect="1" noChangeArrowheads="1" noTextEdit="1"/>
          </p:cNvSpPr>
          <p:nvPr>
            <p:ph type="sldImg"/>
          </p:nvPr>
        </p:nvSpPr>
        <p:spPr>
          <a:xfrm>
            <a:off x="917575" y="744538"/>
            <a:ext cx="4962525" cy="3722687"/>
          </a:xfrm>
          <a:ln/>
        </p:spPr>
      </p:sp>
      <p:sp>
        <p:nvSpPr>
          <p:cNvPr id="77828"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7BD1661-9A50-4FBF-B240-989D3F7BADC1}" type="slidenum">
              <a:rPr lang="en-GB"/>
              <a:pPr/>
              <a:t>37</a:t>
            </a:fld>
            <a:endParaRPr lang="en-GB"/>
          </a:p>
        </p:txBody>
      </p:sp>
      <p:sp>
        <p:nvSpPr>
          <p:cNvPr id="78851" name="Rectangle 1"/>
          <p:cNvSpPr>
            <a:spLocks noGrp="1" noRot="1" noChangeAspect="1" noChangeArrowheads="1" noTextEdit="1"/>
          </p:cNvSpPr>
          <p:nvPr>
            <p:ph type="sldImg"/>
          </p:nvPr>
        </p:nvSpPr>
        <p:spPr>
          <a:xfrm>
            <a:off x="917575" y="744538"/>
            <a:ext cx="4962525" cy="3722687"/>
          </a:xfrm>
          <a:ln/>
        </p:spPr>
      </p:sp>
      <p:sp>
        <p:nvSpPr>
          <p:cNvPr id="78852"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1015-66B1-4E76-95DB-7286800AD1BF}" type="slidenum">
              <a:rPr lang="en-AU"/>
              <a:pPr/>
              <a:t>39</a:t>
            </a:fld>
            <a:endParaRPr lang="en-AU"/>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ta-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DD891-2DC9-4C74-8317-FF0572F4331D}" type="slidenum">
              <a:rPr lang="en-AU"/>
              <a:pPr/>
              <a:t>40</a:t>
            </a:fld>
            <a:endParaRPr lang="en-AU"/>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ta-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54F2AC-2AB5-4B2E-AB03-DD91D32FF5F5}" type="slidenum">
              <a:rPr lang="en-AU"/>
              <a:pPr/>
              <a:t>41</a:t>
            </a:fld>
            <a:endParaRPr lang="en-AU"/>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ta-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5BA360-B1CF-45D7-A159-FF68710CC270}" type="slidenum">
              <a:rPr lang="en-AU"/>
              <a:pPr/>
              <a:t>42</a:t>
            </a:fld>
            <a:endParaRPr lang="en-AU"/>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ta-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AU" smtClean="0">
                <a:latin typeface="Times" charset="0"/>
              </a:rPr>
              <a:t>Griffith University, School of Information Technology</a:t>
            </a:r>
          </a:p>
        </p:txBody>
      </p:sp>
      <p:sp>
        <p:nvSpPr>
          <p:cNvPr id="57347" name="Rectangle 3"/>
          <p:cNvSpPr>
            <a:spLocks noGrp="1" noChangeArrowheads="1"/>
          </p:cNvSpPr>
          <p:nvPr>
            <p:ph type="dt" sz="quarter" idx="1"/>
          </p:nvPr>
        </p:nvSpPr>
        <p:spPr>
          <a:noFill/>
        </p:spPr>
        <p:txBody>
          <a:bodyPr/>
          <a:lstStyle/>
          <a:p>
            <a:r>
              <a:rPr lang="ta-IN" smtClean="0">
                <a:latin typeface="Times" charset="0"/>
              </a:rPr>
              <a:t>2014/1</a:t>
            </a:r>
            <a:endParaRPr lang="en-AU" smtClean="0">
              <a:latin typeface="Times" charset="0"/>
            </a:endParaRPr>
          </a:p>
        </p:txBody>
      </p:sp>
      <p:sp>
        <p:nvSpPr>
          <p:cNvPr id="57348" name="Rectangle 6"/>
          <p:cNvSpPr>
            <a:spLocks noGrp="1" noChangeArrowheads="1"/>
          </p:cNvSpPr>
          <p:nvPr>
            <p:ph type="ftr" sz="quarter" idx="4"/>
          </p:nvPr>
        </p:nvSpPr>
        <p:spPr>
          <a:noFill/>
        </p:spPr>
        <p:txBody>
          <a:bodyPr/>
          <a:lstStyle/>
          <a:p>
            <a:r>
              <a:rPr lang="en-AU" smtClean="0">
                <a:latin typeface="Times" charset="0"/>
              </a:rPr>
              <a:t>3413ICT</a:t>
            </a:r>
            <a:endParaRPr lang="en-AU" smtClean="0">
              <a:latin typeface="Times" charset="0"/>
            </a:endParaRPr>
          </a:p>
        </p:txBody>
      </p:sp>
      <p:sp>
        <p:nvSpPr>
          <p:cNvPr id="57349" name="Rectangle 7"/>
          <p:cNvSpPr>
            <a:spLocks noGrp="1" noChangeArrowheads="1"/>
          </p:cNvSpPr>
          <p:nvPr>
            <p:ph type="sldNum" sz="quarter" idx="5"/>
          </p:nvPr>
        </p:nvSpPr>
        <p:spPr>
          <a:noFill/>
        </p:spPr>
        <p:txBody>
          <a:bodyPr/>
          <a:lstStyle/>
          <a:p>
            <a:fld id="{0A983BE4-3564-453C-9E1C-44F39F72BFDA}" type="slidenum">
              <a:rPr lang="en-AU"/>
              <a:pPr/>
              <a:t>3</a:t>
            </a:fld>
            <a:endParaRPr lang="en-AU"/>
          </a:p>
        </p:txBody>
      </p:sp>
      <p:sp>
        <p:nvSpPr>
          <p:cNvPr id="57350" name="Rectangle 2"/>
          <p:cNvSpPr>
            <a:spLocks noGrp="1" noRot="1" noChangeAspect="1" noChangeArrowheads="1" noTextEdit="1"/>
          </p:cNvSpPr>
          <p:nvPr>
            <p:ph type="sldImg"/>
          </p:nvPr>
        </p:nvSpPr>
        <p:spPr>
          <a:xfrm>
            <a:off x="1143000" y="685800"/>
            <a:ext cx="4573588" cy="3429000"/>
          </a:xfrm>
          <a:solidFill>
            <a:srgbClr val="FFFFFF"/>
          </a:solidFill>
          <a:ln/>
        </p:spPr>
      </p:sp>
      <p:sp>
        <p:nvSpPr>
          <p:cNvPr id="57351" name="Text Box 3"/>
          <p:cNvSpPr>
            <a:spLocks noGrp="1" noChangeArrowheads="1"/>
          </p:cNvSpPr>
          <p:nvPr>
            <p:ph type="body" idx="1"/>
          </p:nvPr>
        </p:nvSpPr>
        <p:spPr>
          <a:xfrm>
            <a:off x="914829" y="4342905"/>
            <a:ext cx="5029962" cy="1948878"/>
          </a:xfrm>
          <a:noFill/>
          <a:ln/>
        </p:spPr>
        <p:txBody>
          <a:bodyPr lIns="90009" tIns="46805" rIns="90009" bIns="46805">
            <a:spAutoFit/>
          </a:bodyPr>
          <a:lstStyle/>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Now look at a simple form of encryption based on two concepts: the block cipher and the stream cipher.</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Stream ciphers are based on a PRNG. The strength of the cipher depends on just how good the PRNG is. Good algorithms employ a lot of state and are highly secure. Stream ciphers must never re-use the same key and many mistakes occur because of this (Word/Excel encryption, WEP and so on).</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With the block cipher method, the message is divided into blocks, i.e., 64 or 128 bit blocks, and then each block is transformed using the algorithm and key. </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AE6EB-C3B6-44AA-A186-7C3C1221672D}" type="slidenum">
              <a:rPr lang="en-AU"/>
              <a:pPr/>
              <a:t>44</a:t>
            </a:fld>
            <a:endParaRPr lang="en-AU"/>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ta-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673D3A-5028-42C4-AE5A-CF49C1BAB277}" type="slidenum">
              <a:rPr lang="en-AU"/>
              <a:pPr/>
              <a:t>45</a:t>
            </a:fld>
            <a:endParaRPr lang="en-AU"/>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ta-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3B6176-BA3E-4E91-823D-B3D6CAA4BF94}" type="slidenum">
              <a:rPr lang="en-AU"/>
              <a:pPr/>
              <a:t>46</a:t>
            </a:fld>
            <a:endParaRPr lang="en-AU"/>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ta-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893EE8-BBDF-4F27-A124-D4F28DEC8EA4}" type="slidenum">
              <a:rPr lang="en-AU"/>
              <a:pPr/>
              <a:t>47</a:t>
            </a:fld>
            <a:endParaRPr lang="en-AU"/>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ta-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2A134E-FDCC-44A1-B0D8-1668E1F68B4E}" type="slidenum">
              <a:rPr lang="en-AU"/>
              <a:pPr/>
              <a:t>48</a:t>
            </a:fld>
            <a:endParaRPr lang="en-AU"/>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ta-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83971"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83972"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83973" name="Rectangle 7"/>
          <p:cNvSpPr>
            <a:spLocks noGrp="1" noChangeArrowheads="1"/>
          </p:cNvSpPr>
          <p:nvPr>
            <p:ph type="sldNum" sz="quarter" idx="5"/>
          </p:nvPr>
        </p:nvSpPr>
        <p:spPr>
          <a:noFill/>
        </p:spPr>
        <p:txBody>
          <a:bodyPr/>
          <a:lstStyle/>
          <a:p>
            <a:fld id="{41CBD916-38F5-4386-9F2C-7ADEDCDB5D9E}" type="slidenum">
              <a:rPr lang="en-AU"/>
              <a:pPr/>
              <a:t>49</a:t>
            </a:fld>
            <a:endParaRPr lang="en-AU"/>
          </a:p>
        </p:txBody>
      </p:sp>
      <p:sp>
        <p:nvSpPr>
          <p:cNvPr id="83974" name="Rectangle 2"/>
          <p:cNvSpPr>
            <a:spLocks noGrp="1" noRot="1" noChangeAspect="1" noChangeArrowheads="1" noTextEdit="1"/>
          </p:cNvSpPr>
          <p:nvPr>
            <p:ph type="sldImg"/>
          </p:nvPr>
        </p:nvSpPr>
        <p:spPr>
          <a:xfrm>
            <a:off x="917575" y="744538"/>
            <a:ext cx="4962525" cy="3722687"/>
          </a:xfrm>
          <a:ln/>
        </p:spPr>
      </p:sp>
      <p:sp>
        <p:nvSpPr>
          <p:cNvPr id="83975" name="Rectangle 3"/>
          <p:cNvSpPr>
            <a:spLocks noGrp="1" noChangeArrowheads="1"/>
          </p:cNvSpPr>
          <p:nvPr>
            <p:ph type="body" idx="1"/>
          </p:nvPr>
        </p:nvSpPr>
        <p:spPr>
          <a:xfrm>
            <a:off x="679768" y="4714202"/>
            <a:ext cx="5438140" cy="4468256"/>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a-IN"/>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ta-IN" smtClean="0"/>
              <a:t>2014/1</a:t>
            </a:r>
            <a:endParaRPr lang="en-AU"/>
          </a:p>
        </p:txBody>
      </p:sp>
      <p:sp>
        <p:nvSpPr>
          <p:cNvPr id="6" name="Footer Placeholder 5"/>
          <p:cNvSpPr>
            <a:spLocks noGrp="1"/>
          </p:cNvSpPr>
          <p:nvPr>
            <p:ph type="ftr" sz="quarter" idx="12"/>
          </p:nvPr>
        </p:nvSpPr>
        <p:spPr/>
        <p:txBody>
          <a:bodyPr/>
          <a:lstStyle/>
          <a:p>
            <a:pPr>
              <a:defRPr/>
            </a:pPr>
            <a:r>
              <a:rPr lang="en-AU" smtClean="0"/>
              <a:t>3413ICT</a:t>
            </a:r>
            <a:endParaRPr lang="en-AU"/>
          </a:p>
        </p:txBody>
      </p:sp>
      <p:sp>
        <p:nvSpPr>
          <p:cNvPr id="7" name="Slide Number Placeholder 6"/>
          <p:cNvSpPr>
            <a:spLocks noGrp="1"/>
          </p:cNvSpPr>
          <p:nvPr>
            <p:ph type="sldNum" sz="quarter" idx="13"/>
          </p:nvPr>
        </p:nvSpPr>
        <p:spPr/>
        <p:txBody>
          <a:bodyPr/>
          <a:lstStyle/>
          <a:p>
            <a:fld id="{818B5889-DF78-4022-909C-7997F8C18691}" type="slidenum">
              <a:rPr lang="en-AU" smtClean="0"/>
              <a:pPr/>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DBA225D-B59E-45AC-A861-F13D79B063DB}" type="slidenum">
              <a:rPr lang="en-US">
                <a:latin typeface="Arial" pitchFamily="34" charset="0"/>
              </a:rPr>
              <a:pPr/>
              <a:t>6</a:t>
            </a:fld>
            <a:endParaRPr lang="en-US">
              <a:latin typeface="Arial" pitchFamily="34" charset="0"/>
            </a:endParaRPr>
          </a:p>
        </p:txBody>
      </p:sp>
      <p:sp>
        <p:nvSpPr>
          <p:cNvPr id="58371" name="Rectangle 2"/>
          <p:cNvSpPr>
            <a:spLocks noGrp="1" noRot="1" noChangeAspect="1" noChangeArrowheads="1" noTextEdit="1"/>
          </p:cNvSpPr>
          <p:nvPr>
            <p:ph type="sldImg"/>
          </p:nvPr>
        </p:nvSpPr>
        <p:spPr>
          <a:xfrm>
            <a:off x="919163" y="746125"/>
            <a:ext cx="4962525" cy="3722688"/>
          </a:xfrm>
          <a:ln/>
        </p:spPr>
      </p:sp>
      <p:sp>
        <p:nvSpPr>
          <p:cNvPr id="583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D66AA46-96D6-402C-8F40-199ACCA2368A}" type="slidenum">
              <a:rPr lang="en-US">
                <a:latin typeface="Arial" pitchFamily="34" charset="0"/>
              </a:rPr>
              <a:pPr/>
              <a:t>7</a:t>
            </a:fld>
            <a:endParaRPr lang="en-US">
              <a:latin typeface="Arial" pitchFamily="34" charset="0"/>
            </a:endParaRPr>
          </a:p>
        </p:txBody>
      </p:sp>
      <p:sp>
        <p:nvSpPr>
          <p:cNvPr id="59395" name="Rectangle 2"/>
          <p:cNvSpPr>
            <a:spLocks noGrp="1" noRot="1" noChangeAspect="1" noChangeArrowheads="1" noTextEdit="1"/>
          </p:cNvSpPr>
          <p:nvPr>
            <p:ph type="sldImg"/>
          </p:nvPr>
        </p:nvSpPr>
        <p:spPr>
          <a:xfrm>
            <a:off x="919163" y="746125"/>
            <a:ext cx="4962525" cy="3722688"/>
          </a:xfrm>
          <a:ln/>
        </p:spPr>
      </p:sp>
      <p:sp>
        <p:nvSpPr>
          <p:cNvPr id="593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F2DFFA2-EF7B-4A65-AEC4-CC62E6426BCE}" type="slidenum">
              <a:rPr lang="en-GB"/>
              <a:pPr/>
              <a:t>12</a:t>
            </a:fld>
            <a:endParaRPr lang="en-GB"/>
          </a:p>
        </p:txBody>
      </p:sp>
      <p:sp>
        <p:nvSpPr>
          <p:cNvPr id="60419" name="Rectangle 1"/>
          <p:cNvSpPr>
            <a:spLocks noGrp="1" noRot="1" noChangeAspect="1" noChangeArrowheads="1" noTextEdit="1"/>
          </p:cNvSpPr>
          <p:nvPr>
            <p:ph type="sldImg"/>
          </p:nvPr>
        </p:nvSpPr>
        <p:spPr>
          <a:xfrm>
            <a:off x="917575" y="744538"/>
            <a:ext cx="4962525" cy="3722687"/>
          </a:xfrm>
          <a:ln/>
        </p:spPr>
      </p:sp>
      <p:sp>
        <p:nvSpPr>
          <p:cNvPr id="60420"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22FBFA2-8866-4120-B387-AD3A7A131651}" type="slidenum">
              <a:rPr lang="en-GB"/>
              <a:pPr/>
              <a:t>13</a:t>
            </a:fld>
            <a:endParaRPr lang="en-GB"/>
          </a:p>
        </p:txBody>
      </p:sp>
      <p:sp>
        <p:nvSpPr>
          <p:cNvPr id="61443" name="Rectangle 1"/>
          <p:cNvSpPr>
            <a:spLocks noGrp="1" noRot="1" noChangeAspect="1" noChangeArrowheads="1" noTextEdit="1"/>
          </p:cNvSpPr>
          <p:nvPr>
            <p:ph type="sldImg"/>
          </p:nvPr>
        </p:nvSpPr>
        <p:spPr>
          <a:xfrm>
            <a:off x="917575" y="744538"/>
            <a:ext cx="4962525" cy="3722687"/>
          </a:xfrm>
          <a:ln/>
        </p:spPr>
      </p:sp>
      <p:sp>
        <p:nvSpPr>
          <p:cNvPr id="61444"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EE7E8E6-9745-45D7-91AA-FB2E145EF4C3}" type="slidenum">
              <a:rPr lang="en-GB"/>
              <a:pPr/>
              <a:t>14</a:t>
            </a:fld>
            <a:endParaRPr lang="en-GB"/>
          </a:p>
        </p:txBody>
      </p:sp>
      <p:sp>
        <p:nvSpPr>
          <p:cNvPr id="62467" name="Rectangle 1"/>
          <p:cNvSpPr>
            <a:spLocks noGrp="1" noRot="1" noChangeAspect="1" noChangeArrowheads="1" noTextEdit="1"/>
          </p:cNvSpPr>
          <p:nvPr>
            <p:ph type="sldImg"/>
          </p:nvPr>
        </p:nvSpPr>
        <p:spPr>
          <a:xfrm>
            <a:off x="917575" y="744538"/>
            <a:ext cx="4962525" cy="3722687"/>
          </a:xfrm>
          <a:ln/>
        </p:spPr>
      </p:sp>
      <p:sp>
        <p:nvSpPr>
          <p:cNvPr id="62468" name="Rectangle 2"/>
          <p:cNvSpPr>
            <a:spLocks noGrp="1" noChangeArrowheads="1"/>
          </p:cNvSpPr>
          <p:nvPr>
            <p:ph type="body" idx="1"/>
          </p:nvPr>
        </p:nvSpPr>
        <p:spPr>
          <a:xfrm>
            <a:off x="679768" y="4715788"/>
            <a:ext cx="5438140" cy="4466670"/>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2655887"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sz="1400">
                <a:latin typeface="Times New Roman" pitchFamily="18" charset="0"/>
              </a:rPr>
              <a:t>Gold Coast Campus</a:t>
            </a:r>
          </a:p>
          <a:p>
            <a:pPr algn="l"/>
            <a:r>
              <a:rPr lang="en-US" sz="1400">
                <a:latin typeface="Times New Roman" pitchFamily="18" charset="0"/>
              </a:rPr>
              <a:t>School of Information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sz="1200" smtClean="0">
                <a:latin typeface="Arial Narrow" pitchFamily="34" charset="0"/>
              </a:defRPr>
            </a:lvl1pPr>
          </a:lstStyle>
          <a:p>
            <a:r>
              <a:rPr lang="ta-IN" smtClean="0"/>
              <a:t>2010/2</a:t>
            </a:r>
            <a:endParaRPr lang="en-US">
              <a:cs typeface="Times New Roman" pitchFamily="18" charset="0"/>
            </a:endParaRPr>
          </a:p>
        </p:txBody>
      </p:sp>
      <p:sp>
        <p:nvSpPr>
          <p:cNvPr id="7" name="Rectangle 5"/>
          <p:cNvSpPr>
            <a:spLocks noGrp="1" noChangeArrowheads="1"/>
          </p:cNvSpPr>
          <p:nvPr>
            <p:ph type="ftr" sz="quarter" idx="11"/>
          </p:nvPr>
        </p:nvSpPr>
        <p:spPr>
          <a:xfrm>
            <a:off x="2555875" y="6400800"/>
            <a:ext cx="3529013" cy="304800"/>
          </a:xfrm>
        </p:spPr>
        <p:txBody>
          <a:bodyPr/>
          <a:lstStyle>
            <a:lvl1pPr>
              <a:defRPr>
                <a:latin typeface="Arial Narrow" pitchFamily="34" charset="0"/>
              </a:defRPr>
            </a:lvl1pPr>
          </a:lstStyle>
          <a:p>
            <a:pPr>
              <a:defRPr/>
            </a:pPr>
            <a:r>
              <a:rPr lang="en-US" smtClean="0"/>
              <a:t>3413ICT</a:t>
            </a:r>
            <a:endParaRPr lang="en-US"/>
          </a:p>
        </p:txBody>
      </p:sp>
      <p:sp>
        <p:nvSpPr>
          <p:cNvPr id="8" name="Rectangle 6"/>
          <p:cNvSpPr>
            <a:spLocks noGrp="1" noChangeArrowheads="1"/>
          </p:cNvSpPr>
          <p:nvPr>
            <p:ph type="sldNum" sz="quarter" idx="12"/>
          </p:nvPr>
        </p:nvSpPr>
        <p:spPr>
          <a:xfrm>
            <a:off x="6443663" y="6400800"/>
            <a:ext cx="2547937" cy="304800"/>
          </a:xfrm>
        </p:spPr>
        <p:txBody>
          <a:bodyPr/>
          <a:lstStyle>
            <a:lvl1pPr>
              <a:defRPr>
                <a:solidFill>
                  <a:schemeClr val="tx1"/>
                </a:solidFill>
                <a:latin typeface="Arial Narrow" pitchFamily="34" charset="0"/>
              </a:defRPr>
            </a:lvl1pPr>
          </a:lstStyle>
          <a:p>
            <a:r>
              <a:rPr lang="en-US"/>
              <a:t>© Griffith University, 2011</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ta-IN"/>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FEEC4A24-4636-4074-863A-6D33027C15D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20000" cy="1143000"/>
          </a:xfrm>
        </p:spPr>
        <p:txBody>
          <a:bodyPr/>
          <a:lstStyle/>
          <a:p>
            <a:r>
              <a:rPr lang="en-US" smtClean="0"/>
              <a:t>Click to edit Master title style</a:t>
            </a:r>
            <a:endParaRPr lang="ta-IN"/>
          </a:p>
        </p:txBody>
      </p:sp>
      <p:sp>
        <p:nvSpPr>
          <p:cNvPr id="3" name="Table Placeholder 2"/>
          <p:cNvSpPr>
            <a:spLocks noGrp="1"/>
          </p:cNvSpPr>
          <p:nvPr>
            <p:ph type="tbl" idx="1"/>
          </p:nvPr>
        </p:nvSpPr>
        <p:spPr>
          <a:xfrm>
            <a:off x="457200" y="1524000"/>
            <a:ext cx="8229600" cy="4876800"/>
          </a:xfrm>
        </p:spPr>
        <p:txBody>
          <a:bodyPr/>
          <a:lstStyle/>
          <a:p>
            <a:pPr lvl="0"/>
            <a:endParaRPr lang="ta-IN" noProof="0" smtClean="0"/>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6452AA33-5B5F-43C4-984D-5A13BC3BE32A}"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5213" cy="10652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228600" y="1447800"/>
            <a:ext cx="4265613" cy="4646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6613" y="1447800"/>
            <a:ext cx="4267200" cy="4646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Date Placeholder 2"/>
          <p:cNvSpPr>
            <a:spLocks noGrp="1"/>
          </p:cNvSpPr>
          <p:nvPr>
            <p:ph type="dt" sz="half" idx="10"/>
          </p:nvPr>
        </p:nvSpPr>
        <p:spPr/>
        <p:txBody>
          <a:bodyPr/>
          <a:lstStyle>
            <a:lvl1pPr>
              <a:defRPr/>
            </a:lvl1pPr>
          </a:lstStyle>
          <a:p>
            <a:r>
              <a:rPr lang="ta-IN" smtClean="0"/>
              <a:t>2010/2</a:t>
            </a:r>
            <a:endParaRPr lang="en-AU"/>
          </a:p>
        </p:txBody>
      </p:sp>
      <p:sp>
        <p:nvSpPr>
          <p:cNvPr id="4" name="Footer Placeholder 3"/>
          <p:cNvSpPr>
            <a:spLocks noGrp="1"/>
          </p:cNvSpPr>
          <p:nvPr>
            <p:ph type="ftr" sz="quarter" idx="11"/>
          </p:nvPr>
        </p:nvSpPr>
        <p:spPr/>
        <p:txBody>
          <a:bodyPr/>
          <a:lstStyle>
            <a:lvl1pPr>
              <a:defRPr/>
            </a:lvl1pPr>
          </a:lstStyle>
          <a:p>
            <a:r>
              <a:rPr lang="en-AU" smtClean="0"/>
              <a:t>3413ICT</a:t>
            </a:r>
            <a:endParaRPr lang="en-AU"/>
          </a:p>
        </p:txBody>
      </p:sp>
      <p:sp>
        <p:nvSpPr>
          <p:cNvPr id="5" name="Slide Number Placeholder 4"/>
          <p:cNvSpPr>
            <a:spLocks noGrp="1"/>
          </p:cNvSpPr>
          <p:nvPr>
            <p:ph type="sldNum" sz="quarter" idx="12"/>
          </p:nvPr>
        </p:nvSpPr>
        <p:spPr/>
        <p:txBody>
          <a:bodyPr/>
          <a:lstStyle>
            <a:lvl1pPr>
              <a:defRPr/>
            </a:lvl1pPr>
          </a:lstStyle>
          <a:p>
            <a:fld id="{6BE5F92C-F181-4DD2-A841-2C78717B7619}" type="slidenum">
              <a:rPr lang="en-AU"/>
              <a:pPr/>
              <a:t>‹#›</a:t>
            </a:fld>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ta-IN"/>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6" name="Date Placeholder 5"/>
          <p:cNvSpPr>
            <a:spLocks noGrp="1"/>
          </p:cNvSpPr>
          <p:nvPr>
            <p:ph type="dt" sz="half" idx="10"/>
          </p:nvPr>
        </p:nvSpPr>
        <p:spPr>
          <a:xfrm>
            <a:off x="457200" y="6248400"/>
            <a:ext cx="2133600" cy="457200"/>
          </a:xfrm>
        </p:spPr>
        <p:txBody>
          <a:bodyPr/>
          <a:lstStyle>
            <a:lvl1pPr>
              <a:defRPr/>
            </a:lvl1pPr>
          </a:lstStyle>
          <a:p>
            <a:r>
              <a:rPr lang="ta-IN" smtClean="0"/>
              <a:t>2010/2</a:t>
            </a:r>
            <a:endParaRPr lang="en-AU"/>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AU" smtClean="0"/>
              <a:t>3413ICT</a:t>
            </a:r>
            <a:endParaRPr lang="en-AU"/>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24FB0897-B770-4D82-8DAB-83FD1706E9B9}" type="slidenum">
              <a:rPr lang="en-AU"/>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a:xfrm>
            <a:off x="6659563" y="6400800"/>
            <a:ext cx="2332037" cy="304800"/>
          </a:xfrm>
        </p:spPr>
        <p:txBody>
          <a:bodyPr/>
          <a:lstStyle>
            <a:lvl1pPr>
              <a:defRPr/>
            </a:lvl1pPr>
          </a:lstStyle>
          <a:p>
            <a:r>
              <a:rPr lang="en-US"/>
              <a:t>Lecture 1. Introduction - </a:t>
            </a:r>
            <a:fld id="{AB623C7B-437C-4BD0-84B2-837202C9E6A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a-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555875" y="6400800"/>
            <a:ext cx="3455988"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1B52104B-EE8C-4490-ADF5-B04A9C91985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Date Placeholder 4"/>
          <p:cNvSpPr>
            <a:spLocks noGrp="1"/>
          </p:cNvSpPr>
          <p:nvPr>
            <p:ph type="dt" sz="half" idx="10"/>
          </p:nvPr>
        </p:nvSpPr>
        <p:spPr/>
        <p:txBody>
          <a:bodyPr/>
          <a:lstStyle>
            <a:lvl1pPr>
              <a:defRPr/>
            </a:lvl1pPr>
          </a:lstStyle>
          <a:p>
            <a:pPr>
              <a:defRPr/>
            </a:pPr>
            <a:r>
              <a:rPr lang="ta-IN" smtClean="0"/>
              <a:t>2010/2</a:t>
            </a:r>
            <a:endParaRPr lang="en-US"/>
          </a:p>
        </p:txBody>
      </p:sp>
      <p:sp>
        <p:nvSpPr>
          <p:cNvPr id="6" name="Footer Placeholder 5"/>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3AA52102-1A0F-40D3-9380-9892857A162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a-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7" name="Date Placeholder 6"/>
          <p:cNvSpPr>
            <a:spLocks noGrp="1"/>
          </p:cNvSpPr>
          <p:nvPr>
            <p:ph type="dt" sz="half" idx="10"/>
          </p:nvPr>
        </p:nvSpPr>
        <p:spPr/>
        <p:txBody>
          <a:bodyPr/>
          <a:lstStyle>
            <a:lvl1pPr>
              <a:defRPr/>
            </a:lvl1pPr>
          </a:lstStyle>
          <a:p>
            <a:pPr>
              <a:defRPr/>
            </a:pPr>
            <a:r>
              <a:rPr lang="ta-IN" smtClean="0"/>
              <a:t>2010/2</a:t>
            </a:r>
            <a:endParaRPr lang="en-US"/>
          </a:p>
        </p:txBody>
      </p:sp>
      <p:sp>
        <p:nvSpPr>
          <p:cNvPr id="8" name="Footer Placeholder 7"/>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9" name="Slide Number Placeholder 8"/>
          <p:cNvSpPr>
            <a:spLocks noGrp="1"/>
          </p:cNvSpPr>
          <p:nvPr>
            <p:ph type="sldNum" sz="quarter" idx="12"/>
          </p:nvPr>
        </p:nvSpPr>
        <p:spPr/>
        <p:txBody>
          <a:bodyPr/>
          <a:lstStyle>
            <a:lvl1pPr>
              <a:defRPr/>
            </a:lvl1pPr>
          </a:lstStyle>
          <a:p>
            <a:r>
              <a:rPr lang="en-US"/>
              <a:t>Lecture 1. Introduction - </a:t>
            </a:r>
            <a:fld id="{2F82E73A-472A-4818-9959-FA8BD2E348E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ta-IN" smtClean="0"/>
              <a:t>2010/2</a:t>
            </a:r>
            <a:endParaRPr lang="en-US"/>
          </a:p>
        </p:txBody>
      </p:sp>
      <p:sp>
        <p:nvSpPr>
          <p:cNvPr id="3" name="Footer Placeholder 2"/>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4" name="Slide Number Placeholder 3"/>
          <p:cNvSpPr>
            <a:spLocks noGrp="1"/>
          </p:cNvSpPr>
          <p:nvPr>
            <p:ph type="sldNum" sz="quarter" idx="12"/>
          </p:nvPr>
        </p:nvSpPr>
        <p:spPr/>
        <p:txBody>
          <a:bodyPr/>
          <a:lstStyle>
            <a:lvl1pPr>
              <a:defRPr/>
            </a:lvl1pPr>
          </a:lstStyle>
          <a:p>
            <a:r>
              <a:rPr lang="en-US"/>
              <a:t>Lecture 1. Introduction - </a:t>
            </a:r>
            <a:fld id="{06E0F83C-4DCF-4719-A36F-B85E32FB1D5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a-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ta-IN" smtClean="0"/>
              <a:t>2010/2</a:t>
            </a:r>
            <a:endParaRPr lang="en-US"/>
          </a:p>
        </p:txBody>
      </p:sp>
      <p:sp>
        <p:nvSpPr>
          <p:cNvPr id="6" name="Footer Placeholder 5"/>
          <p:cNvSpPr>
            <a:spLocks noGrp="1"/>
          </p:cNvSpPr>
          <p:nvPr>
            <p:ph type="ftr" sz="quarter" idx="11"/>
          </p:nvPr>
        </p:nvSpPr>
        <p:spPr>
          <a:xfrm>
            <a:off x="2484438" y="6400800"/>
            <a:ext cx="3743325"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0C725852-1E9C-44DE-9A42-D502B14FAE9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a-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a-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ta-IN" smtClean="0"/>
              <a:t>2010/2</a:t>
            </a:r>
            <a:endParaRPr lang="en-US"/>
          </a:p>
        </p:txBody>
      </p:sp>
      <p:sp>
        <p:nvSpPr>
          <p:cNvPr id="6" name="Footer Placeholder 5"/>
          <p:cNvSpPr>
            <a:spLocks noGrp="1"/>
          </p:cNvSpPr>
          <p:nvPr>
            <p:ph type="ftr" sz="quarter" idx="11"/>
          </p:nvPr>
        </p:nvSpPr>
        <p:spPr>
          <a:xfrm>
            <a:off x="2484438" y="6400800"/>
            <a:ext cx="3671887"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3C49E4CF-B355-432B-BA5E-240EB628921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411413" y="6400800"/>
            <a:ext cx="3608387"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CF54B061-8632-498C-BE35-F60AA38833E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DF0029"/>
                </a:solidFill>
                <a:latin typeface="+mn-lt"/>
              </a:defRPr>
            </a:lvl1pPr>
          </a:lstStyle>
          <a:p>
            <a:pPr>
              <a:defRPr/>
            </a:pPr>
            <a:r>
              <a:rPr lang="ta-IN" smtClean="0"/>
              <a:t>2010/2</a:t>
            </a:r>
            <a:endParaRPr lang="en-US"/>
          </a:p>
        </p:txBody>
      </p:sp>
      <p:sp>
        <p:nvSpPr>
          <p:cNvPr id="3077" name="Rectangle 1029"/>
          <p:cNvSpPr>
            <a:spLocks noGrp="1" noChangeArrowheads="1"/>
          </p:cNvSpPr>
          <p:nvPr>
            <p:ph type="ftr" sz="quarter" idx="3"/>
          </p:nvPr>
        </p:nvSpPr>
        <p:spPr bwMode="auto">
          <a:xfrm>
            <a:off x="2555875" y="6400800"/>
            <a:ext cx="34639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DF0029"/>
                </a:solidFill>
                <a:latin typeface="+mn-lt"/>
              </a:defRPr>
            </a:lvl1pPr>
          </a:lstStyle>
          <a:p>
            <a:pPr>
              <a:defRPr/>
            </a:pPr>
            <a:r>
              <a:rPr lang="en-US" smtClean="0"/>
              <a:t>3413ICT</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1. Introduction - </a:t>
            </a:r>
            <a:fld id="{1A3E1DD1-F3BE-417F-AAE0-EEDC96E1470E}" type="slidenum">
              <a:rPr lang="en-US"/>
              <a:pPr/>
              <a:t>‹#›</a:t>
            </a:fld>
            <a:endParaRPr lang="en-US"/>
          </a:p>
        </p:txBody>
      </p:sp>
      <p:pic>
        <p:nvPicPr>
          <p:cNvPr id="1031" name="Picture 1033"/>
          <p:cNvPicPr>
            <a:picLocks noChangeAspect="1" noChangeArrowheads="1"/>
          </p:cNvPicPr>
          <p:nvPr/>
        </p:nvPicPr>
        <p:blipFill>
          <a:blip r:embed="rId16"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068" r:id="rId1"/>
    <p:sldLayoutId id="2147485069" r:id="rId2"/>
    <p:sldLayoutId id="2147485070" r:id="rId3"/>
    <p:sldLayoutId id="2147485071" r:id="rId4"/>
    <p:sldLayoutId id="2147485072" r:id="rId5"/>
    <p:sldLayoutId id="2147485073" r:id="rId6"/>
    <p:sldLayoutId id="2147485074" r:id="rId7"/>
    <p:sldLayoutId id="2147485075" r:id="rId8"/>
    <p:sldLayoutId id="2147485076" r:id="rId9"/>
    <p:sldLayoutId id="2147485077" r:id="rId10"/>
    <p:sldLayoutId id="2147485078" r:id="rId11"/>
    <p:sldLayoutId id="2147485079" r:id="rId12"/>
    <p:sldLayoutId id="2147485080" r:id="rId13"/>
    <p:sldLayoutId id="2147485081" r:id="rId14"/>
  </p:sldLayoutIdLst>
  <p:hf hd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1.bin"/><Relationship Id="rId4" Type="http://schemas.openxmlformats.org/officeDocument/2006/relationships/image" Target="../media/image21.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43.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wmf"/><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39.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Grp="1" noChangeArrowheads="1"/>
          </p:cNvSpPr>
          <p:nvPr>
            <p:ph type="ctrTitle"/>
          </p:nvPr>
        </p:nvSpPr>
        <p:spPr/>
        <p:txBody>
          <a:bodyPr/>
          <a:lstStyle/>
          <a:p>
            <a:pPr>
              <a:lnSpc>
                <a:spcPct val="120000"/>
              </a:lnSpc>
            </a:pPr>
            <a:r>
              <a:rPr lang="en-AU" sz="3600" dirty="0" smtClean="0"/>
              <a:t>3413ICT </a:t>
            </a:r>
            <a:r>
              <a:rPr lang="en-AU" dirty="0" smtClean="0"/>
              <a:t/>
            </a:r>
            <a:br>
              <a:rPr lang="en-AU" dirty="0" smtClean="0"/>
            </a:br>
            <a:r>
              <a:rPr lang="en-AU" dirty="0" smtClean="0"/>
              <a:t>Network Security</a:t>
            </a:r>
          </a:p>
        </p:txBody>
      </p:sp>
      <p:sp>
        <p:nvSpPr>
          <p:cNvPr id="3075" name="Rectangle 3"/>
          <p:cNvSpPr>
            <a:spLocks noGrp="1" noChangeArrowheads="1"/>
          </p:cNvSpPr>
          <p:nvPr>
            <p:ph type="subTitle" idx="1"/>
          </p:nvPr>
        </p:nvSpPr>
        <p:spPr>
          <a:xfrm>
            <a:off x="1259632" y="3429000"/>
            <a:ext cx="6400800" cy="792336"/>
          </a:xfrm>
        </p:spPr>
        <p:txBody>
          <a:bodyPr/>
          <a:lstStyle/>
          <a:p>
            <a:r>
              <a:rPr lang="en-AU" sz="2400" dirty="0" smtClean="0"/>
              <a:t>Network Anomaly Detection</a:t>
            </a:r>
          </a:p>
        </p:txBody>
      </p:sp>
      <p:sp>
        <p:nvSpPr>
          <p:cNvPr id="4" name="Rectangle 3"/>
          <p:cNvSpPr txBox="1">
            <a:spLocks noChangeArrowheads="1"/>
          </p:cNvSpPr>
          <p:nvPr/>
        </p:nvSpPr>
        <p:spPr bwMode="auto">
          <a:xfrm>
            <a:off x="1476375" y="4797425"/>
            <a:ext cx="6400800" cy="1203325"/>
          </a:xfrm>
          <a:prstGeom prst="rect">
            <a:avLst/>
          </a:prstGeom>
          <a:noFill/>
          <a:ln w="9525">
            <a:noFill/>
            <a:miter lim="800000"/>
            <a:headEnd/>
            <a:tailEnd/>
          </a:ln>
        </p:spPr>
        <p:txBody>
          <a:bodyPr/>
          <a:lstStyle/>
          <a:p>
            <a:pPr algn="ctr"/>
            <a:r>
              <a:rPr lang="en-US" sz="2000" b="1" dirty="0">
                <a:solidFill>
                  <a:srgbClr val="000000"/>
                </a:solidFill>
                <a:latin typeface="Times New Roman" pitchFamily="18" charset="0"/>
              </a:rPr>
              <a:t>Dr V. Muthukkumarasamy</a:t>
            </a:r>
          </a:p>
          <a:p>
            <a:pPr algn="ctr"/>
            <a:endParaRPr lang="en-US" sz="1600" b="1" dirty="0">
              <a:solidFill>
                <a:srgbClr val="000000"/>
              </a:solidFill>
              <a:latin typeface="Times New Roman" pitchFamily="18" charset="0"/>
            </a:endParaRPr>
          </a:p>
          <a:p>
            <a:pPr algn="ctr"/>
            <a:r>
              <a:rPr lang="en-US" sz="1600" b="1" dirty="0" err="1">
                <a:solidFill>
                  <a:srgbClr val="000000"/>
                </a:solidFill>
                <a:latin typeface="Times New Roman" pitchFamily="18" charset="0"/>
              </a:rPr>
              <a:t>B.Sc.Eng</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Hons</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Peradeniya</a:t>
            </a:r>
            <a:r>
              <a:rPr lang="en-US" sz="1600" b="1" dirty="0">
                <a:solidFill>
                  <a:srgbClr val="000000"/>
                </a:solidFill>
                <a:latin typeface="Times New Roman" pitchFamily="18" charset="0"/>
              </a:rPr>
              <a:t>), PhD (</a:t>
            </a:r>
            <a:r>
              <a:rPr lang="en-US" sz="1600" b="1" dirty="0" err="1">
                <a:solidFill>
                  <a:srgbClr val="000000"/>
                </a:solidFill>
                <a:latin typeface="Times New Roman" pitchFamily="18" charset="0"/>
              </a:rPr>
              <a:t>Cantab</a:t>
            </a:r>
            <a:r>
              <a:rPr lang="en-US" sz="1600" b="1" dirty="0">
                <a:solidFill>
                  <a:srgbClr val="000000"/>
                </a:solidFill>
                <a:latin typeface="Times New Roman" pitchFamily="18" charset="0"/>
              </a:rPr>
              <a:t>), MIEE, MIEEE</a:t>
            </a:r>
            <a:endParaRPr lang="en-AU" sz="1600" b="1" dirty="0">
              <a:latin typeface="Times New Roman" pitchFamily="18" charset="0"/>
            </a:endParaRPr>
          </a:p>
        </p:txBody>
      </p:sp>
      <p:sp>
        <p:nvSpPr>
          <p:cNvPr id="5" name="Slide Number Placeholder 4"/>
          <p:cNvSpPr>
            <a:spLocks noGrp="1"/>
          </p:cNvSpPr>
          <p:nvPr>
            <p:ph type="sldNum" sz="quarter" idx="12"/>
          </p:nvPr>
        </p:nvSpPr>
        <p:spPr/>
        <p:txBody>
          <a:bodyPr/>
          <a:lstStyle/>
          <a:p>
            <a:fld id="{66A31120-E2F5-4230-99AE-C2726A5A3754}" type="slidenum">
              <a:rPr lang="en-US" smtClean="0"/>
              <a:pPr/>
              <a:t>1</a:t>
            </a:fld>
            <a:r>
              <a:rPr lang="en-US" smtClean="0"/>
              <a:t>© V. Muthu, Griffith University</a:t>
            </a:r>
          </a:p>
          <a:p>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1143000" y="152400"/>
            <a:ext cx="6524625" cy="828675"/>
          </a:xfrm>
        </p:spPr>
        <p:txBody>
          <a:bodyPr/>
          <a:lstStyle/>
          <a:p>
            <a:r>
              <a:rPr lang="en-US" smtClean="0"/>
              <a:t>What is Anomaly ? </a:t>
            </a:r>
            <a:endParaRPr lang="en-AU" smtClean="0"/>
          </a:p>
        </p:txBody>
      </p:sp>
      <p:sp>
        <p:nvSpPr>
          <p:cNvPr id="22531" name="Rectangle 3"/>
          <p:cNvSpPr>
            <a:spLocks noGrp="1" noChangeArrowheads="1"/>
          </p:cNvSpPr>
          <p:nvPr>
            <p:ph type="body" idx="1"/>
          </p:nvPr>
        </p:nvSpPr>
        <p:spPr>
          <a:xfrm>
            <a:off x="468313" y="1196975"/>
            <a:ext cx="5470525" cy="5111750"/>
          </a:xfrm>
        </p:spPr>
        <p:txBody>
          <a:bodyPr/>
          <a:lstStyle/>
          <a:p>
            <a:pPr>
              <a:lnSpc>
                <a:spcPct val="20000"/>
              </a:lnSpc>
            </a:pPr>
            <a:endParaRPr lang="en-US" sz="2800" smtClean="0"/>
          </a:p>
          <a:p>
            <a:pPr marL="457200" lvl="1" indent="0" eaLnBrk="1" hangingPunct="1">
              <a:lnSpc>
                <a:spcPct val="90000"/>
              </a:lnSpc>
              <a:buFont typeface="Wingdings" pitchFamily="2" charset="2"/>
              <a:buNone/>
            </a:pPr>
            <a:endParaRPr lang="en-US" sz="2600" b="1" smtClean="0"/>
          </a:p>
          <a:p>
            <a:endParaRPr lang="en-US" sz="3000" smtClean="0"/>
          </a:p>
        </p:txBody>
      </p:sp>
      <p:sp>
        <p:nvSpPr>
          <p:cNvPr id="7" name="Slide Number Placeholder 6"/>
          <p:cNvSpPr>
            <a:spLocks noGrp="1"/>
          </p:cNvSpPr>
          <p:nvPr>
            <p:ph type="sldNum" sz="quarter" idx="12"/>
          </p:nvPr>
        </p:nvSpPr>
        <p:spPr/>
        <p:txBody>
          <a:bodyPr/>
          <a:lstStyle/>
          <a:p>
            <a:fld id="{7614010F-A01D-43CD-A11D-DB401DEA0383}" type="slidenum">
              <a:rPr lang="en-US"/>
              <a:pPr/>
              <a:t>10</a:t>
            </a:fld>
            <a:endParaRPr lang="en-US"/>
          </a:p>
        </p:txBody>
      </p:sp>
      <p:pic>
        <p:nvPicPr>
          <p:cNvPr id="22533" name="Picture 8" descr="Picture1.png"/>
          <p:cNvPicPr>
            <a:picLocks noChangeAspect="1"/>
          </p:cNvPicPr>
          <p:nvPr/>
        </p:nvPicPr>
        <p:blipFill>
          <a:blip r:embed="rId2" cstate="print"/>
          <a:srcRect/>
          <a:stretch>
            <a:fillRect/>
          </a:stretch>
        </p:blipFill>
        <p:spPr bwMode="auto">
          <a:xfrm>
            <a:off x="5867400" y="3771900"/>
            <a:ext cx="2665413" cy="2808288"/>
          </a:xfrm>
          <a:prstGeom prst="rect">
            <a:avLst/>
          </a:prstGeom>
          <a:noFill/>
          <a:ln w="9525">
            <a:noFill/>
            <a:miter lim="800000"/>
            <a:headEnd/>
            <a:tailEnd/>
          </a:ln>
        </p:spPr>
      </p:pic>
      <p:pic>
        <p:nvPicPr>
          <p:cNvPr id="22534" name="Picture 4" descr="http://www.sociocast.com/wp-content/uploads/2012/08/black-sheep_1719970i.jpg"/>
          <p:cNvPicPr>
            <a:picLocks noChangeAspect="1" noChangeArrowheads="1"/>
          </p:cNvPicPr>
          <p:nvPr/>
        </p:nvPicPr>
        <p:blipFill>
          <a:blip r:embed="rId3" cstate="print"/>
          <a:srcRect/>
          <a:stretch>
            <a:fillRect/>
          </a:stretch>
        </p:blipFill>
        <p:spPr bwMode="auto">
          <a:xfrm>
            <a:off x="5867400" y="981075"/>
            <a:ext cx="3146425" cy="2625725"/>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1143000" y="152400"/>
            <a:ext cx="6524625" cy="828675"/>
          </a:xfrm>
        </p:spPr>
        <p:txBody>
          <a:bodyPr/>
          <a:lstStyle/>
          <a:p>
            <a:r>
              <a:rPr lang="en-US" smtClean="0"/>
              <a:t>What is Anomaly ? </a:t>
            </a:r>
            <a:endParaRPr lang="en-AU" smtClean="0"/>
          </a:p>
        </p:txBody>
      </p:sp>
      <p:sp>
        <p:nvSpPr>
          <p:cNvPr id="28675" name="Rectangle 3"/>
          <p:cNvSpPr>
            <a:spLocks noGrp="1" noChangeArrowheads="1"/>
          </p:cNvSpPr>
          <p:nvPr>
            <p:ph type="body" idx="1"/>
          </p:nvPr>
        </p:nvSpPr>
        <p:spPr>
          <a:xfrm>
            <a:off x="468313" y="1196975"/>
            <a:ext cx="5470525" cy="5111750"/>
          </a:xfrm>
        </p:spPr>
        <p:txBody>
          <a:bodyPr/>
          <a:lstStyle/>
          <a:p>
            <a:pPr>
              <a:lnSpc>
                <a:spcPct val="20000"/>
              </a:lnSpc>
            </a:pPr>
            <a:endParaRPr lang="en-US" sz="2800" smtClean="0"/>
          </a:p>
          <a:p>
            <a:r>
              <a:rPr lang="en-US" smtClean="0"/>
              <a:t>What is anomaly?</a:t>
            </a:r>
          </a:p>
          <a:p>
            <a:pPr>
              <a:lnSpc>
                <a:spcPct val="10000"/>
              </a:lnSpc>
              <a:buFontTx/>
              <a:buNone/>
            </a:pPr>
            <a:r>
              <a:rPr lang="en-US" sz="2800" smtClean="0"/>
              <a:t> </a:t>
            </a:r>
          </a:p>
          <a:p>
            <a:pPr lvl="1" eaLnBrk="1" hangingPunct="1">
              <a:lnSpc>
                <a:spcPct val="90000"/>
              </a:lnSpc>
              <a:buFont typeface="Times New Roman" pitchFamily="18" charset="0"/>
              <a:buChar char="─"/>
            </a:pPr>
            <a:r>
              <a:rPr lang="en-US" b="1" smtClean="0"/>
              <a:t>Anomaly </a:t>
            </a:r>
            <a:r>
              <a:rPr lang="en-US" i="1" smtClean="0"/>
              <a:t>is </a:t>
            </a:r>
            <a:r>
              <a:rPr lang="en-US" altLang="ko-KR" i="1" smtClean="0">
                <a:ea typeface="굴림" pitchFamily="34" charset="-127"/>
              </a:rPr>
              <a:t>a pattern in the data that does not conform to the expected pattern or behavior</a:t>
            </a:r>
          </a:p>
          <a:p>
            <a:pPr lvl="1" eaLnBrk="1" hangingPunct="1">
              <a:lnSpc>
                <a:spcPct val="90000"/>
              </a:lnSpc>
              <a:buFont typeface="Wingdings" pitchFamily="2" charset="2"/>
              <a:buNone/>
            </a:pPr>
            <a:endParaRPr lang="en-US" altLang="ko-KR" i="1" smtClean="0">
              <a:ea typeface="굴림" pitchFamily="34" charset="-127"/>
            </a:endParaRPr>
          </a:p>
          <a:p>
            <a:pPr lvl="1" eaLnBrk="1" hangingPunct="1">
              <a:lnSpc>
                <a:spcPct val="90000"/>
              </a:lnSpc>
              <a:buFont typeface="Times New Roman" pitchFamily="18" charset="0"/>
              <a:buChar char="─"/>
            </a:pPr>
            <a:r>
              <a:rPr lang="en-GB" smtClean="0"/>
              <a:t>Also referred to as </a:t>
            </a:r>
            <a:r>
              <a:rPr lang="en-GB" b="1" smtClean="0"/>
              <a:t>outliers</a:t>
            </a:r>
            <a:r>
              <a:rPr lang="en-GB" smtClean="0"/>
              <a:t>,  </a:t>
            </a:r>
            <a:r>
              <a:rPr lang="en-GB" b="1" smtClean="0"/>
              <a:t>exceptions</a:t>
            </a:r>
            <a:r>
              <a:rPr lang="en-GB" smtClean="0"/>
              <a:t>, etc.</a:t>
            </a:r>
          </a:p>
          <a:p>
            <a:pPr lvl="1" eaLnBrk="1" hangingPunct="1">
              <a:lnSpc>
                <a:spcPct val="90000"/>
              </a:lnSpc>
              <a:buFont typeface="Times New Roman" pitchFamily="18" charset="0"/>
              <a:buChar char="─"/>
            </a:pPr>
            <a:endParaRPr lang="en-US" sz="2600" b="1" smtClean="0"/>
          </a:p>
          <a:p>
            <a:endParaRPr lang="en-US" sz="3000" smtClean="0"/>
          </a:p>
        </p:txBody>
      </p:sp>
      <p:sp>
        <p:nvSpPr>
          <p:cNvPr id="7" name="Slide Number Placeholder 6"/>
          <p:cNvSpPr>
            <a:spLocks noGrp="1"/>
          </p:cNvSpPr>
          <p:nvPr>
            <p:ph type="sldNum" sz="quarter" idx="12"/>
          </p:nvPr>
        </p:nvSpPr>
        <p:spPr/>
        <p:txBody>
          <a:bodyPr/>
          <a:lstStyle/>
          <a:p>
            <a:fld id="{1D2BF74B-C1B8-435A-9BC5-D01814467E9E}" type="slidenum">
              <a:rPr lang="en-US"/>
              <a:pPr/>
              <a:t>11</a:t>
            </a:fld>
            <a:endParaRPr lang="en-US"/>
          </a:p>
        </p:txBody>
      </p:sp>
      <p:pic>
        <p:nvPicPr>
          <p:cNvPr id="23557" name="Picture 8" descr="Picture1.png"/>
          <p:cNvPicPr>
            <a:picLocks noChangeAspect="1"/>
          </p:cNvPicPr>
          <p:nvPr/>
        </p:nvPicPr>
        <p:blipFill>
          <a:blip r:embed="rId2" cstate="print"/>
          <a:srcRect/>
          <a:stretch>
            <a:fillRect/>
          </a:stretch>
        </p:blipFill>
        <p:spPr bwMode="auto">
          <a:xfrm>
            <a:off x="5867400" y="3771900"/>
            <a:ext cx="2665413" cy="2808288"/>
          </a:xfrm>
          <a:prstGeom prst="rect">
            <a:avLst/>
          </a:prstGeom>
          <a:noFill/>
          <a:ln w="9525">
            <a:noFill/>
            <a:miter lim="800000"/>
            <a:headEnd/>
            <a:tailEnd/>
          </a:ln>
        </p:spPr>
      </p:pic>
      <p:pic>
        <p:nvPicPr>
          <p:cNvPr id="23558" name="Picture 4" descr="http://www.sociocast.com/wp-content/uploads/2012/08/black-sheep_1719970i.jpg"/>
          <p:cNvPicPr>
            <a:picLocks noChangeAspect="1" noChangeArrowheads="1"/>
          </p:cNvPicPr>
          <p:nvPr/>
        </p:nvPicPr>
        <p:blipFill>
          <a:blip r:embed="rId3" cstate="print"/>
          <a:srcRect/>
          <a:stretch>
            <a:fillRect/>
          </a:stretch>
        </p:blipFill>
        <p:spPr bwMode="auto">
          <a:xfrm>
            <a:off x="5867400" y="981075"/>
            <a:ext cx="3146425" cy="2625725"/>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idx="4294967295"/>
          </p:nvPr>
        </p:nvSpPr>
        <p:spPr>
          <a:xfrm>
            <a:off x="755650" y="228600"/>
            <a:ext cx="8159750" cy="10668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Abnormal Network Behaviour </a:t>
            </a:r>
          </a:p>
        </p:txBody>
      </p:sp>
      <p:sp>
        <p:nvSpPr>
          <p:cNvPr id="24579" name="Rectangle 2"/>
          <p:cNvSpPr>
            <a:spLocks noGrp="1" noChangeArrowheads="1"/>
          </p:cNvSpPr>
          <p:nvPr>
            <p:ph type="body" idx="4294967295"/>
          </p:nvPr>
        </p:nvSpPr>
        <p:spPr>
          <a:xfrm>
            <a:off x="395288" y="1268413"/>
            <a:ext cx="8640762" cy="4968875"/>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i="1" u="sng" smtClean="0"/>
              <a:t>Attempted break-in</a:t>
            </a:r>
            <a:r>
              <a:rPr lang="en-GB" sz="2400" i="1" smtClean="0"/>
              <a:t>:    </a:t>
            </a:r>
            <a:r>
              <a:rPr lang="en-GB" sz="2000" smtClean="0"/>
              <a:t>It might generate an abnormally high rate of password failure with respect to a single account </a:t>
            </a:r>
          </a:p>
          <a:p>
            <a:pPr eaLnBrk="1" hangingPunct="1">
              <a:lnSpc>
                <a:spcPct val="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i="1" u="sng" smtClean="0"/>
              <a:t>Successful break-in</a:t>
            </a:r>
            <a:r>
              <a:rPr lang="en-GB" sz="2400" i="1" smtClean="0"/>
              <a:t>:  </a:t>
            </a:r>
            <a:r>
              <a:rPr lang="en-GB" sz="2000" smtClean="0"/>
              <a:t>Someone logging into a system through an unauthorized account might have a different login time, location, or connection type. In addition, the intruder might spend most of his time browsing through directories and executing system status commands, whereas the legitimate user might concentrate on editing or compiling and linking programs</a:t>
            </a:r>
          </a:p>
          <a:p>
            <a:pPr eaLnBrk="1" hangingPunct="1">
              <a:lnSpc>
                <a:spcPct val="15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i="1" u="sng" smtClean="0"/>
              <a:t>Leakage by legitimate user</a:t>
            </a:r>
            <a:r>
              <a:rPr lang="en-GB" sz="2400" i="1" smtClean="0"/>
              <a:t>:    </a:t>
            </a:r>
            <a:r>
              <a:rPr lang="en-GB" sz="2000" smtClean="0"/>
              <a:t>A user trying to leak sensitive documents might log onto the system at unusual times or route data to remote printers not normally used  </a:t>
            </a:r>
          </a:p>
          <a:p>
            <a:pPr eaLnBrk="1" hangingPunct="1">
              <a:lnSpc>
                <a:spcPct val="15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smtClean="0"/>
          </a:p>
          <a:p>
            <a:pPr eaLnBrk="1" hangingPunct="1">
              <a:lnSpc>
                <a:spcPct val="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i="1" u="sng" smtClean="0"/>
              <a:t>Inference by legitimate user</a:t>
            </a:r>
            <a:r>
              <a:rPr lang="en-GB" sz="2400" i="1" smtClean="0"/>
              <a:t>:  </a:t>
            </a:r>
            <a:r>
              <a:rPr lang="en-GB" sz="2000" smtClean="0"/>
              <a:t>A user attempting to obtain unauthorized data from a database through inference might retrieve more records than usual </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smtClean="0"/>
          </a:p>
          <a:p>
            <a:pPr eaLnBrk="1" hangingPunct="1">
              <a:lnSpc>
                <a:spcPct val="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smtClean="0"/>
          </a:p>
          <a:p>
            <a:pPr lvl="1" eaLnBrk="1" hangingPunct="1">
              <a:lnSpc>
                <a:spcPct val="50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p:txBody>
      </p:sp>
      <p:sp>
        <p:nvSpPr>
          <p:cNvPr id="150" name="Slide Number Placeholder 6"/>
          <p:cNvSpPr>
            <a:spLocks noGrp="1"/>
          </p:cNvSpPr>
          <p:nvPr>
            <p:ph type="sldNum" sz="quarter" idx="12"/>
          </p:nvPr>
        </p:nvSpPr>
        <p:spPr/>
        <p:txBody>
          <a:bodyPr/>
          <a:lstStyle/>
          <a:p>
            <a:fld id="{9B82FCCF-B923-4A4A-86E0-CB79930F1CAB}" type="slidenum">
              <a:rPr lang="en-US"/>
              <a:pPr/>
              <a:t>12</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idx="4294967295"/>
          </p:nvPr>
        </p:nvSpPr>
        <p:spPr>
          <a:xfrm>
            <a:off x="971550" y="228600"/>
            <a:ext cx="7943850" cy="10668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900" dirty="0" smtClean="0"/>
              <a:t>How to Represent Anomaly </a:t>
            </a:r>
          </a:p>
        </p:txBody>
      </p:sp>
      <p:sp>
        <p:nvSpPr>
          <p:cNvPr id="25603" name="Rectangle 2"/>
          <p:cNvSpPr>
            <a:spLocks noGrp="1" noChangeArrowheads="1"/>
          </p:cNvSpPr>
          <p:nvPr>
            <p:ph type="body" idx="4294967295"/>
          </p:nvPr>
        </p:nvSpPr>
        <p:spPr>
          <a:xfrm>
            <a:off x="225425" y="1427163"/>
            <a:ext cx="4922838" cy="4895850"/>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Using points in 2D or higher dimensional space: </a:t>
            </a:r>
          </a:p>
          <a:p>
            <a:pPr eaLnBrk="1" hangingPunct="1">
              <a:lnSpc>
                <a:spcPct val="15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00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p:txBody>
      </p:sp>
      <p:grpSp>
        <p:nvGrpSpPr>
          <p:cNvPr id="25604" name="Group 146"/>
          <p:cNvGrpSpPr>
            <a:grpSpLocks/>
          </p:cNvGrpSpPr>
          <p:nvPr/>
        </p:nvGrpSpPr>
        <p:grpSpPr bwMode="auto">
          <a:xfrm>
            <a:off x="5219700" y="1700213"/>
            <a:ext cx="3743325" cy="3735387"/>
            <a:chOff x="2584" y="844"/>
            <a:chExt cx="3127" cy="2852"/>
          </a:xfrm>
        </p:grpSpPr>
        <p:sp>
          <p:nvSpPr>
            <p:cNvPr id="25607" name="Line 3"/>
            <p:cNvSpPr>
              <a:spLocks noChangeShapeType="1"/>
            </p:cNvSpPr>
            <p:nvPr/>
          </p:nvSpPr>
          <p:spPr bwMode="auto">
            <a:xfrm flipV="1">
              <a:off x="2832" y="863"/>
              <a:ext cx="1" cy="2594"/>
            </a:xfrm>
            <a:prstGeom prst="line">
              <a:avLst/>
            </a:prstGeom>
            <a:noFill/>
            <a:ln w="9360">
              <a:solidFill>
                <a:srgbClr val="000000"/>
              </a:solidFill>
              <a:miter lim="800000"/>
              <a:headEnd/>
              <a:tailEnd type="triangle" w="med" len="med"/>
            </a:ln>
          </p:spPr>
          <p:txBody>
            <a:bodyPr/>
            <a:lstStyle/>
            <a:p>
              <a:endParaRPr lang="ta-IN"/>
            </a:p>
          </p:txBody>
        </p:sp>
        <p:sp>
          <p:nvSpPr>
            <p:cNvPr id="25608" name="Line 4"/>
            <p:cNvSpPr>
              <a:spLocks noChangeShapeType="1"/>
            </p:cNvSpPr>
            <p:nvPr/>
          </p:nvSpPr>
          <p:spPr bwMode="auto">
            <a:xfrm>
              <a:off x="2832" y="3456"/>
              <a:ext cx="2832" cy="1"/>
            </a:xfrm>
            <a:prstGeom prst="line">
              <a:avLst/>
            </a:prstGeom>
            <a:noFill/>
            <a:ln w="9360">
              <a:solidFill>
                <a:srgbClr val="000000"/>
              </a:solidFill>
              <a:miter lim="800000"/>
              <a:headEnd/>
              <a:tailEnd type="triangle" w="med" len="med"/>
            </a:ln>
          </p:spPr>
          <p:txBody>
            <a:bodyPr/>
            <a:lstStyle/>
            <a:p>
              <a:endParaRPr lang="ta-IN"/>
            </a:p>
          </p:txBody>
        </p:sp>
        <p:sp>
          <p:nvSpPr>
            <p:cNvPr id="25609" name="Text Box 5"/>
            <p:cNvSpPr txBox="1">
              <a:spLocks noChangeArrowheads="1"/>
            </p:cNvSpPr>
            <p:nvPr/>
          </p:nvSpPr>
          <p:spPr bwMode="auto">
            <a:xfrm>
              <a:off x="5512" y="3484"/>
              <a:ext cx="199" cy="212"/>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000000"/>
                  </a:solidFill>
                </a:rPr>
                <a:t>X</a:t>
              </a:r>
            </a:p>
          </p:txBody>
        </p:sp>
        <p:sp>
          <p:nvSpPr>
            <p:cNvPr id="25610" name="Text Box 6"/>
            <p:cNvSpPr txBox="1">
              <a:spLocks noChangeArrowheads="1"/>
            </p:cNvSpPr>
            <p:nvPr/>
          </p:nvSpPr>
          <p:spPr bwMode="auto">
            <a:xfrm>
              <a:off x="2584" y="844"/>
              <a:ext cx="199" cy="212"/>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000000"/>
                  </a:solidFill>
                </a:rPr>
                <a:t>Y</a:t>
              </a:r>
            </a:p>
          </p:txBody>
        </p:sp>
        <p:sp>
          <p:nvSpPr>
            <p:cNvPr id="25611" name="Freeform 7"/>
            <p:cNvSpPr>
              <a:spLocks noChangeArrowheads="1"/>
            </p:cNvSpPr>
            <p:nvPr/>
          </p:nvSpPr>
          <p:spPr bwMode="auto">
            <a:xfrm>
              <a:off x="3072" y="1392"/>
              <a:ext cx="784" cy="1289"/>
            </a:xfrm>
            <a:custGeom>
              <a:avLst/>
              <a:gdLst>
                <a:gd name="T0" fmla="*/ 114 w 880"/>
                <a:gd name="T1" fmla="*/ 12 h 1577"/>
                <a:gd name="T2" fmla="*/ 85 w 880"/>
                <a:gd name="T3" fmla="*/ 34 h 1577"/>
                <a:gd name="T4" fmla="*/ 67 w 880"/>
                <a:gd name="T5" fmla="*/ 51 h 1577"/>
                <a:gd name="T6" fmla="*/ 60 w 880"/>
                <a:gd name="T7" fmla="*/ 58 h 1577"/>
                <a:gd name="T8" fmla="*/ 50 w 880"/>
                <a:gd name="T9" fmla="*/ 69 h 1577"/>
                <a:gd name="T10" fmla="*/ 33 w 880"/>
                <a:gd name="T11" fmla="*/ 87 h 1577"/>
                <a:gd name="T12" fmla="*/ 30 w 880"/>
                <a:gd name="T13" fmla="*/ 91 h 1577"/>
                <a:gd name="T14" fmla="*/ 21 w 880"/>
                <a:gd name="T15" fmla="*/ 97 h 1577"/>
                <a:gd name="T16" fmla="*/ 7 w 880"/>
                <a:gd name="T17" fmla="*/ 125 h 1577"/>
                <a:gd name="T18" fmla="*/ 0 w 880"/>
                <a:gd name="T19" fmla="*/ 163 h 1577"/>
                <a:gd name="T20" fmla="*/ 16 w 880"/>
                <a:gd name="T21" fmla="*/ 195 h 1577"/>
                <a:gd name="T22" fmla="*/ 26 w 880"/>
                <a:gd name="T23" fmla="*/ 201 h 1577"/>
                <a:gd name="T24" fmla="*/ 29 w 880"/>
                <a:gd name="T25" fmla="*/ 204 h 1577"/>
                <a:gd name="T26" fmla="*/ 71 w 880"/>
                <a:gd name="T27" fmla="*/ 210 h 1577"/>
                <a:gd name="T28" fmla="*/ 101 w 880"/>
                <a:gd name="T29" fmla="*/ 209 h 1577"/>
                <a:gd name="T30" fmla="*/ 114 w 880"/>
                <a:gd name="T31" fmla="*/ 205 h 1577"/>
                <a:gd name="T32" fmla="*/ 131 w 880"/>
                <a:gd name="T33" fmla="*/ 199 h 1577"/>
                <a:gd name="T34" fmla="*/ 143 w 880"/>
                <a:gd name="T35" fmla="*/ 195 h 1577"/>
                <a:gd name="T36" fmla="*/ 159 w 880"/>
                <a:gd name="T37" fmla="*/ 187 h 1577"/>
                <a:gd name="T38" fmla="*/ 182 w 880"/>
                <a:gd name="T39" fmla="*/ 174 h 1577"/>
                <a:gd name="T40" fmla="*/ 200 w 880"/>
                <a:gd name="T41" fmla="*/ 155 h 1577"/>
                <a:gd name="T42" fmla="*/ 222 w 880"/>
                <a:gd name="T43" fmla="*/ 126 h 1577"/>
                <a:gd name="T44" fmla="*/ 239 w 880"/>
                <a:gd name="T45" fmla="*/ 103 h 1577"/>
                <a:gd name="T46" fmla="*/ 255 w 880"/>
                <a:gd name="T47" fmla="*/ 83 h 1577"/>
                <a:gd name="T48" fmla="*/ 236 w 880"/>
                <a:gd name="T49" fmla="*/ 16 h 1577"/>
                <a:gd name="T50" fmla="*/ 217 w 880"/>
                <a:gd name="T51" fmla="*/ 9 h 1577"/>
                <a:gd name="T52" fmla="*/ 192 w 880"/>
                <a:gd name="T53" fmla="*/ 0 h 1577"/>
                <a:gd name="T54" fmla="*/ 125 w 880"/>
                <a:gd name="T55" fmla="*/ 3 h 1577"/>
                <a:gd name="T56" fmla="*/ 114 w 880"/>
                <a:gd name="T57" fmla="*/ 12 h 15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0"/>
                <a:gd name="T88" fmla="*/ 0 h 1577"/>
                <a:gd name="T89" fmla="*/ 880 w 880"/>
                <a:gd name="T90" fmla="*/ 1577 h 15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0" h="1577">
                  <a:moveTo>
                    <a:pt x="363" y="91"/>
                  </a:moveTo>
                  <a:cubicBezTo>
                    <a:pt x="328" y="145"/>
                    <a:pt x="302" y="202"/>
                    <a:pt x="272" y="258"/>
                  </a:cubicBezTo>
                  <a:cubicBezTo>
                    <a:pt x="250" y="299"/>
                    <a:pt x="238" y="348"/>
                    <a:pt x="212" y="387"/>
                  </a:cubicBezTo>
                  <a:cubicBezTo>
                    <a:pt x="189" y="473"/>
                    <a:pt x="221" y="367"/>
                    <a:pt x="189" y="440"/>
                  </a:cubicBezTo>
                  <a:cubicBezTo>
                    <a:pt x="176" y="470"/>
                    <a:pt x="177" y="495"/>
                    <a:pt x="159" y="523"/>
                  </a:cubicBezTo>
                  <a:cubicBezTo>
                    <a:pt x="147" y="568"/>
                    <a:pt x="123" y="609"/>
                    <a:pt x="106" y="652"/>
                  </a:cubicBezTo>
                  <a:cubicBezTo>
                    <a:pt x="102" y="662"/>
                    <a:pt x="103" y="673"/>
                    <a:pt x="98" y="682"/>
                  </a:cubicBezTo>
                  <a:cubicBezTo>
                    <a:pt x="90" y="698"/>
                    <a:pt x="68" y="728"/>
                    <a:pt x="68" y="728"/>
                  </a:cubicBezTo>
                  <a:cubicBezTo>
                    <a:pt x="53" y="799"/>
                    <a:pt x="35" y="869"/>
                    <a:pt x="22" y="940"/>
                  </a:cubicBezTo>
                  <a:cubicBezTo>
                    <a:pt x="17" y="1037"/>
                    <a:pt x="13" y="1132"/>
                    <a:pt x="0" y="1228"/>
                  </a:cubicBezTo>
                  <a:cubicBezTo>
                    <a:pt x="4" y="1289"/>
                    <a:pt x="0" y="1418"/>
                    <a:pt x="53" y="1471"/>
                  </a:cubicBezTo>
                  <a:cubicBezTo>
                    <a:pt x="71" y="1527"/>
                    <a:pt x="44" y="1458"/>
                    <a:pt x="83" y="1508"/>
                  </a:cubicBezTo>
                  <a:cubicBezTo>
                    <a:pt x="88" y="1514"/>
                    <a:pt x="84" y="1525"/>
                    <a:pt x="90" y="1531"/>
                  </a:cubicBezTo>
                  <a:cubicBezTo>
                    <a:pt x="130" y="1571"/>
                    <a:pt x="174" y="1571"/>
                    <a:pt x="227" y="1577"/>
                  </a:cubicBezTo>
                  <a:cubicBezTo>
                    <a:pt x="257" y="1574"/>
                    <a:pt x="289" y="1577"/>
                    <a:pt x="318" y="1569"/>
                  </a:cubicBezTo>
                  <a:cubicBezTo>
                    <a:pt x="335" y="1564"/>
                    <a:pt x="363" y="1539"/>
                    <a:pt x="363" y="1539"/>
                  </a:cubicBezTo>
                  <a:cubicBezTo>
                    <a:pt x="380" y="1513"/>
                    <a:pt x="387" y="1503"/>
                    <a:pt x="416" y="1493"/>
                  </a:cubicBezTo>
                  <a:cubicBezTo>
                    <a:pt x="428" y="1482"/>
                    <a:pt x="443" y="1475"/>
                    <a:pt x="454" y="1463"/>
                  </a:cubicBezTo>
                  <a:cubicBezTo>
                    <a:pt x="474" y="1442"/>
                    <a:pt x="482" y="1427"/>
                    <a:pt x="507" y="1410"/>
                  </a:cubicBezTo>
                  <a:cubicBezTo>
                    <a:pt x="519" y="1375"/>
                    <a:pt x="545" y="1324"/>
                    <a:pt x="576" y="1304"/>
                  </a:cubicBezTo>
                  <a:cubicBezTo>
                    <a:pt x="591" y="1256"/>
                    <a:pt x="621" y="1216"/>
                    <a:pt x="636" y="1167"/>
                  </a:cubicBezTo>
                  <a:cubicBezTo>
                    <a:pt x="648" y="1088"/>
                    <a:pt x="672" y="1019"/>
                    <a:pt x="704" y="948"/>
                  </a:cubicBezTo>
                  <a:cubicBezTo>
                    <a:pt x="729" y="892"/>
                    <a:pt x="738" y="830"/>
                    <a:pt x="757" y="773"/>
                  </a:cubicBezTo>
                  <a:cubicBezTo>
                    <a:pt x="775" y="721"/>
                    <a:pt x="800" y="676"/>
                    <a:pt x="810" y="622"/>
                  </a:cubicBezTo>
                  <a:cubicBezTo>
                    <a:pt x="810" y="611"/>
                    <a:pt x="880" y="211"/>
                    <a:pt x="750" y="121"/>
                  </a:cubicBezTo>
                  <a:cubicBezTo>
                    <a:pt x="732" y="95"/>
                    <a:pt x="715" y="78"/>
                    <a:pt x="689" y="61"/>
                  </a:cubicBezTo>
                  <a:cubicBezTo>
                    <a:pt x="667" y="27"/>
                    <a:pt x="639" y="21"/>
                    <a:pt x="606" y="0"/>
                  </a:cubicBezTo>
                  <a:cubicBezTo>
                    <a:pt x="529" y="5"/>
                    <a:pt x="469" y="15"/>
                    <a:pt x="394" y="23"/>
                  </a:cubicBezTo>
                  <a:cubicBezTo>
                    <a:pt x="354" y="37"/>
                    <a:pt x="363" y="53"/>
                    <a:pt x="363" y="91"/>
                  </a:cubicBezTo>
                  <a:close/>
                </a:path>
              </a:pathLst>
            </a:custGeom>
            <a:noFill/>
            <a:ln w="9360">
              <a:solidFill>
                <a:srgbClr val="000000"/>
              </a:solidFill>
              <a:round/>
              <a:headEnd/>
              <a:tailEnd/>
            </a:ln>
          </p:spPr>
          <p:txBody>
            <a:bodyPr wrap="none" anchor="ctr"/>
            <a:lstStyle/>
            <a:p>
              <a:endParaRPr lang="ta-IN"/>
            </a:p>
          </p:txBody>
        </p:sp>
        <p:sp>
          <p:nvSpPr>
            <p:cNvPr id="25612" name="Freeform 8"/>
            <p:cNvSpPr>
              <a:spLocks noChangeArrowheads="1"/>
            </p:cNvSpPr>
            <p:nvPr/>
          </p:nvSpPr>
          <p:spPr bwMode="auto">
            <a:xfrm rot="4620000">
              <a:off x="4383" y="2291"/>
              <a:ext cx="611" cy="1597"/>
            </a:xfrm>
            <a:custGeom>
              <a:avLst/>
              <a:gdLst>
                <a:gd name="T0" fmla="*/ 9 w 880"/>
                <a:gd name="T1" fmla="*/ 101 h 1577"/>
                <a:gd name="T2" fmla="*/ 7 w 880"/>
                <a:gd name="T3" fmla="*/ 292 h 1577"/>
                <a:gd name="T4" fmla="*/ 6 w 880"/>
                <a:gd name="T5" fmla="*/ 437 h 1577"/>
                <a:gd name="T6" fmla="*/ 5 w 880"/>
                <a:gd name="T7" fmla="*/ 500 h 1577"/>
                <a:gd name="T8" fmla="*/ 4 w 880"/>
                <a:gd name="T9" fmla="*/ 593 h 1577"/>
                <a:gd name="T10" fmla="*/ 3 w 880"/>
                <a:gd name="T11" fmla="*/ 739 h 1577"/>
                <a:gd name="T12" fmla="*/ 3 w 880"/>
                <a:gd name="T13" fmla="*/ 774 h 1577"/>
                <a:gd name="T14" fmla="*/ 2 w 880"/>
                <a:gd name="T15" fmla="*/ 825 h 1577"/>
                <a:gd name="T16" fmla="*/ 1 w 880"/>
                <a:gd name="T17" fmla="*/ 1066 h 1577"/>
                <a:gd name="T18" fmla="*/ 0 w 880"/>
                <a:gd name="T19" fmla="*/ 1393 h 1577"/>
                <a:gd name="T20" fmla="*/ 1 w 880"/>
                <a:gd name="T21" fmla="*/ 1669 h 1577"/>
                <a:gd name="T22" fmla="*/ 2 w 880"/>
                <a:gd name="T23" fmla="*/ 1710 h 1577"/>
                <a:gd name="T24" fmla="*/ 2 w 880"/>
                <a:gd name="T25" fmla="*/ 1736 h 1577"/>
                <a:gd name="T26" fmla="*/ 6 w 880"/>
                <a:gd name="T27" fmla="*/ 1789 h 1577"/>
                <a:gd name="T28" fmla="*/ 8 w 880"/>
                <a:gd name="T29" fmla="*/ 1779 h 1577"/>
                <a:gd name="T30" fmla="*/ 9 w 880"/>
                <a:gd name="T31" fmla="*/ 1747 h 1577"/>
                <a:gd name="T32" fmla="*/ 11 w 880"/>
                <a:gd name="T33" fmla="*/ 1693 h 1577"/>
                <a:gd name="T34" fmla="*/ 12 w 880"/>
                <a:gd name="T35" fmla="*/ 1661 h 1577"/>
                <a:gd name="T36" fmla="*/ 13 w 880"/>
                <a:gd name="T37" fmla="*/ 1600 h 1577"/>
                <a:gd name="T38" fmla="*/ 15 w 880"/>
                <a:gd name="T39" fmla="*/ 1480 h 1577"/>
                <a:gd name="T40" fmla="*/ 17 w 880"/>
                <a:gd name="T41" fmla="*/ 1324 h 1577"/>
                <a:gd name="T42" fmla="*/ 18 w 880"/>
                <a:gd name="T43" fmla="*/ 1074 h 1577"/>
                <a:gd name="T44" fmla="*/ 19 w 880"/>
                <a:gd name="T45" fmla="*/ 877 h 1577"/>
                <a:gd name="T46" fmla="*/ 22 w 880"/>
                <a:gd name="T47" fmla="*/ 705 h 1577"/>
                <a:gd name="T48" fmla="*/ 19 w 880"/>
                <a:gd name="T49" fmla="*/ 141 h 1577"/>
                <a:gd name="T50" fmla="*/ 18 w 880"/>
                <a:gd name="T51" fmla="*/ 71 h 1577"/>
                <a:gd name="T52" fmla="*/ 16 w 880"/>
                <a:gd name="T53" fmla="*/ 0 h 1577"/>
                <a:gd name="T54" fmla="*/ 10 w 880"/>
                <a:gd name="T55" fmla="*/ 23 h 1577"/>
                <a:gd name="T56" fmla="*/ 9 w 880"/>
                <a:gd name="T57" fmla="*/ 101 h 15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0"/>
                <a:gd name="T88" fmla="*/ 0 h 1577"/>
                <a:gd name="T89" fmla="*/ 880 w 880"/>
                <a:gd name="T90" fmla="*/ 1577 h 15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0" h="1577">
                  <a:moveTo>
                    <a:pt x="363" y="91"/>
                  </a:moveTo>
                  <a:cubicBezTo>
                    <a:pt x="328" y="145"/>
                    <a:pt x="302" y="202"/>
                    <a:pt x="272" y="258"/>
                  </a:cubicBezTo>
                  <a:cubicBezTo>
                    <a:pt x="250" y="299"/>
                    <a:pt x="238" y="348"/>
                    <a:pt x="212" y="387"/>
                  </a:cubicBezTo>
                  <a:cubicBezTo>
                    <a:pt x="189" y="473"/>
                    <a:pt x="221" y="367"/>
                    <a:pt x="189" y="440"/>
                  </a:cubicBezTo>
                  <a:cubicBezTo>
                    <a:pt x="176" y="470"/>
                    <a:pt x="177" y="495"/>
                    <a:pt x="159" y="523"/>
                  </a:cubicBezTo>
                  <a:cubicBezTo>
                    <a:pt x="147" y="568"/>
                    <a:pt x="123" y="609"/>
                    <a:pt x="106" y="652"/>
                  </a:cubicBezTo>
                  <a:cubicBezTo>
                    <a:pt x="102" y="662"/>
                    <a:pt x="103" y="673"/>
                    <a:pt x="98" y="682"/>
                  </a:cubicBezTo>
                  <a:cubicBezTo>
                    <a:pt x="90" y="698"/>
                    <a:pt x="68" y="728"/>
                    <a:pt x="68" y="728"/>
                  </a:cubicBezTo>
                  <a:cubicBezTo>
                    <a:pt x="53" y="799"/>
                    <a:pt x="35" y="869"/>
                    <a:pt x="22" y="940"/>
                  </a:cubicBezTo>
                  <a:cubicBezTo>
                    <a:pt x="17" y="1037"/>
                    <a:pt x="13" y="1132"/>
                    <a:pt x="0" y="1228"/>
                  </a:cubicBezTo>
                  <a:cubicBezTo>
                    <a:pt x="4" y="1289"/>
                    <a:pt x="0" y="1418"/>
                    <a:pt x="53" y="1471"/>
                  </a:cubicBezTo>
                  <a:cubicBezTo>
                    <a:pt x="71" y="1527"/>
                    <a:pt x="44" y="1458"/>
                    <a:pt x="83" y="1508"/>
                  </a:cubicBezTo>
                  <a:cubicBezTo>
                    <a:pt x="88" y="1514"/>
                    <a:pt x="84" y="1525"/>
                    <a:pt x="90" y="1531"/>
                  </a:cubicBezTo>
                  <a:cubicBezTo>
                    <a:pt x="130" y="1571"/>
                    <a:pt x="174" y="1571"/>
                    <a:pt x="227" y="1577"/>
                  </a:cubicBezTo>
                  <a:cubicBezTo>
                    <a:pt x="257" y="1574"/>
                    <a:pt x="289" y="1577"/>
                    <a:pt x="318" y="1569"/>
                  </a:cubicBezTo>
                  <a:cubicBezTo>
                    <a:pt x="335" y="1564"/>
                    <a:pt x="363" y="1539"/>
                    <a:pt x="363" y="1539"/>
                  </a:cubicBezTo>
                  <a:cubicBezTo>
                    <a:pt x="380" y="1513"/>
                    <a:pt x="387" y="1503"/>
                    <a:pt x="416" y="1493"/>
                  </a:cubicBezTo>
                  <a:cubicBezTo>
                    <a:pt x="428" y="1482"/>
                    <a:pt x="443" y="1475"/>
                    <a:pt x="454" y="1463"/>
                  </a:cubicBezTo>
                  <a:cubicBezTo>
                    <a:pt x="474" y="1442"/>
                    <a:pt x="482" y="1427"/>
                    <a:pt x="507" y="1410"/>
                  </a:cubicBezTo>
                  <a:cubicBezTo>
                    <a:pt x="519" y="1375"/>
                    <a:pt x="545" y="1324"/>
                    <a:pt x="576" y="1304"/>
                  </a:cubicBezTo>
                  <a:cubicBezTo>
                    <a:pt x="591" y="1256"/>
                    <a:pt x="621" y="1216"/>
                    <a:pt x="636" y="1167"/>
                  </a:cubicBezTo>
                  <a:cubicBezTo>
                    <a:pt x="648" y="1088"/>
                    <a:pt x="672" y="1019"/>
                    <a:pt x="704" y="948"/>
                  </a:cubicBezTo>
                  <a:cubicBezTo>
                    <a:pt x="729" y="892"/>
                    <a:pt x="738" y="830"/>
                    <a:pt x="757" y="773"/>
                  </a:cubicBezTo>
                  <a:cubicBezTo>
                    <a:pt x="775" y="721"/>
                    <a:pt x="800" y="676"/>
                    <a:pt x="810" y="622"/>
                  </a:cubicBezTo>
                  <a:cubicBezTo>
                    <a:pt x="810" y="611"/>
                    <a:pt x="880" y="211"/>
                    <a:pt x="750" y="121"/>
                  </a:cubicBezTo>
                  <a:cubicBezTo>
                    <a:pt x="732" y="95"/>
                    <a:pt x="715" y="78"/>
                    <a:pt x="689" y="61"/>
                  </a:cubicBezTo>
                  <a:cubicBezTo>
                    <a:pt x="667" y="27"/>
                    <a:pt x="639" y="21"/>
                    <a:pt x="606" y="0"/>
                  </a:cubicBezTo>
                  <a:cubicBezTo>
                    <a:pt x="529" y="5"/>
                    <a:pt x="469" y="15"/>
                    <a:pt x="394" y="23"/>
                  </a:cubicBezTo>
                  <a:cubicBezTo>
                    <a:pt x="354" y="37"/>
                    <a:pt x="363" y="53"/>
                    <a:pt x="363" y="91"/>
                  </a:cubicBezTo>
                  <a:close/>
                </a:path>
              </a:pathLst>
            </a:custGeom>
            <a:noFill/>
            <a:ln w="9360">
              <a:solidFill>
                <a:srgbClr val="000000"/>
              </a:solidFill>
              <a:round/>
              <a:headEnd/>
              <a:tailEnd/>
            </a:ln>
          </p:spPr>
          <p:txBody>
            <a:bodyPr wrap="none" anchor="ctr"/>
            <a:lstStyle/>
            <a:p>
              <a:endParaRPr lang="ta-IN"/>
            </a:p>
          </p:txBody>
        </p:sp>
        <p:sp>
          <p:nvSpPr>
            <p:cNvPr id="25613" name="Oval 9"/>
            <p:cNvSpPr>
              <a:spLocks noChangeArrowheads="1"/>
            </p:cNvSpPr>
            <p:nvPr/>
          </p:nvSpPr>
          <p:spPr bwMode="auto">
            <a:xfrm>
              <a:off x="3360" y="19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14" name="Oval 10"/>
            <p:cNvSpPr>
              <a:spLocks noChangeArrowheads="1"/>
            </p:cNvSpPr>
            <p:nvPr/>
          </p:nvSpPr>
          <p:spPr bwMode="auto">
            <a:xfrm>
              <a:off x="3456" y="20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15" name="Oval 11"/>
            <p:cNvSpPr>
              <a:spLocks noChangeArrowheads="1"/>
            </p:cNvSpPr>
            <p:nvPr/>
          </p:nvSpPr>
          <p:spPr bwMode="auto">
            <a:xfrm>
              <a:off x="3408" y="14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16" name="Oval 12"/>
            <p:cNvSpPr>
              <a:spLocks noChangeArrowheads="1"/>
            </p:cNvSpPr>
            <p:nvPr/>
          </p:nvSpPr>
          <p:spPr bwMode="auto">
            <a:xfrm>
              <a:off x="3504" y="15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17" name="Oval 13"/>
            <p:cNvSpPr>
              <a:spLocks noChangeArrowheads="1"/>
            </p:cNvSpPr>
            <p:nvPr/>
          </p:nvSpPr>
          <p:spPr bwMode="auto">
            <a:xfrm>
              <a:off x="3600" y="15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18" name="Oval 14"/>
            <p:cNvSpPr>
              <a:spLocks noChangeArrowheads="1"/>
            </p:cNvSpPr>
            <p:nvPr/>
          </p:nvSpPr>
          <p:spPr bwMode="auto">
            <a:xfrm>
              <a:off x="3216" y="2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19" name="Oval 15"/>
            <p:cNvSpPr>
              <a:spLocks noChangeArrowheads="1"/>
            </p:cNvSpPr>
            <p:nvPr/>
          </p:nvSpPr>
          <p:spPr bwMode="auto">
            <a:xfrm>
              <a:off x="3312" y="2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20" name="Oval 16"/>
            <p:cNvSpPr>
              <a:spLocks noChangeArrowheads="1"/>
            </p:cNvSpPr>
            <p:nvPr/>
          </p:nvSpPr>
          <p:spPr bwMode="auto">
            <a:xfrm>
              <a:off x="3264" y="196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21" name="Oval 17"/>
            <p:cNvSpPr>
              <a:spLocks noChangeArrowheads="1"/>
            </p:cNvSpPr>
            <p:nvPr/>
          </p:nvSpPr>
          <p:spPr bwMode="auto">
            <a:xfrm>
              <a:off x="3216" y="187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22" name="Oval 18"/>
            <p:cNvSpPr>
              <a:spLocks noChangeArrowheads="1"/>
            </p:cNvSpPr>
            <p:nvPr/>
          </p:nvSpPr>
          <p:spPr bwMode="auto">
            <a:xfrm>
              <a:off x="3144" y="19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23" name="Oval 19"/>
            <p:cNvSpPr>
              <a:spLocks noChangeArrowheads="1"/>
            </p:cNvSpPr>
            <p:nvPr/>
          </p:nvSpPr>
          <p:spPr bwMode="auto">
            <a:xfrm>
              <a:off x="3120" y="2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24" name="Oval 20"/>
            <p:cNvSpPr>
              <a:spLocks noChangeArrowheads="1"/>
            </p:cNvSpPr>
            <p:nvPr/>
          </p:nvSpPr>
          <p:spPr bwMode="auto">
            <a:xfrm>
              <a:off x="3216" y="2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25" name="Oval 21"/>
            <p:cNvSpPr>
              <a:spLocks noChangeArrowheads="1"/>
            </p:cNvSpPr>
            <p:nvPr/>
          </p:nvSpPr>
          <p:spPr bwMode="auto">
            <a:xfrm>
              <a:off x="3312" y="22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26" name="Oval 22"/>
            <p:cNvSpPr>
              <a:spLocks noChangeArrowheads="1"/>
            </p:cNvSpPr>
            <p:nvPr/>
          </p:nvSpPr>
          <p:spPr bwMode="auto">
            <a:xfrm>
              <a:off x="3168" y="22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27" name="Oval 23"/>
            <p:cNvSpPr>
              <a:spLocks noChangeArrowheads="1"/>
            </p:cNvSpPr>
            <p:nvPr/>
          </p:nvSpPr>
          <p:spPr bwMode="auto">
            <a:xfrm>
              <a:off x="3544" y="16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28" name="Oval 24"/>
            <p:cNvSpPr>
              <a:spLocks noChangeArrowheads="1"/>
            </p:cNvSpPr>
            <p:nvPr/>
          </p:nvSpPr>
          <p:spPr bwMode="auto">
            <a:xfrm>
              <a:off x="3408"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29" name="Oval 25"/>
            <p:cNvSpPr>
              <a:spLocks noChangeArrowheads="1"/>
            </p:cNvSpPr>
            <p:nvPr/>
          </p:nvSpPr>
          <p:spPr bwMode="auto">
            <a:xfrm>
              <a:off x="3638"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30" name="Oval 26"/>
            <p:cNvSpPr>
              <a:spLocks noChangeArrowheads="1"/>
            </p:cNvSpPr>
            <p:nvPr/>
          </p:nvSpPr>
          <p:spPr bwMode="auto">
            <a:xfrm>
              <a:off x="3734"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31" name="Oval 27"/>
            <p:cNvSpPr>
              <a:spLocks noChangeArrowheads="1"/>
            </p:cNvSpPr>
            <p:nvPr/>
          </p:nvSpPr>
          <p:spPr bwMode="auto">
            <a:xfrm>
              <a:off x="3686" y="17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32" name="Oval 28"/>
            <p:cNvSpPr>
              <a:spLocks noChangeArrowheads="1"/>
            </p:cNvSpPr>
            <p:nvPr/>
          </p:nvSpPr>
          <p:spPr bwMode="auto">
            <a:xfrm>
              <a:off x="3638" y="163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33" name="Oval 29"/>
            <p:cNvSpPr>
              <a:spLocks noChangeArrowheads="1"/>
            </p:cNvSpPr>
            <p:nvPr/>
          </p:nvSpPr>
          <p:spPr bwMode="auto">
            <a:xfrm>
              <a:off x="3566" y="17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34" name="Oval 30"/>
            <p:cNvSpPr>
              <a:spLocks noChangeArrowheads="1"/>
            </p:cNvSpPr>
            <p:nvPr/>
          </p:nvSpPr>
          <p:spPr bwMode="auto">
            <a:xfrm>
              <a:off x="3542"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35" name="Oval 31"/>
            <p:cNvSpPr>
              <a:spLocks noChangeArrowheads="1"/>
            </p:cNvSpPr>
            <p:nvPr/>
          </p:nvSpPr>
          <p:spPr bwMode="auto">
            <a:xfrm>
              <a:off x="3638" y="19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36" name="Oval 32"/>
            <p:cNvSpPr>
              <a:spLocks noChangeArrowheads="1"/>
            </p:cNvSpPr>
            <p:nvPr/>
          </p:nvSpPr>
          <p:spPr bwMode="auto">
            <a:xfrm>
              <a:off x="3504" y="19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37" name="Oval 33"/>
            <p:cNvSpPr>
              <a:spLocks noChangeArrowheads="1"/>
            </p:cNvSpPr>
            <p:nvPr/>
          </p:nvSpPr>
          <p:spPr bwMode="auto">
            <a:xfrm>
              <a:off x="3590" y="20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38" name="Oval 34"/>
            <p:cNvSpPr>
              <a:spLocks noChangeArrowheads="1"/>
            </p:cNvSpPr>
            <p:nvPr/>
          </p:nvSpPr>
          <p:spPr bwMode="auto">
            <a:xfrm>
              <a:off x="3542" y="229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39" name="Oval 35"/>
            <p:cNvSpPr>
              <a:spLocks noChangeArrowheads="1"/>
            </p:cNvSpPr>
            <p:nvPr/>
          </p:nvSpPr>
          <p:spPr bwMode="auto">
            <a:xfrm>
              <a:off x="3590" y="219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40" name="Oval 36"/>
            <p:cNvSpPr>
              <a:spLocks noChangeArrowheads="1"/>
            </p:cNvSpPr>
            <p:nvPr/>
          </p:nvSpPr>
          <p:spPr bwMode="auto">
            <a:xfrm>
              <a:off x="3542" y="210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41" name="Oval 37"/>
            <p:cNvSpPr>
              <a:spLocks noChangeArrowheads="1"/>
            </p:cNvSpPr>
            <p:nvPr/>
          </p:nvSpPr>
          <p:spPr bwMode="auto">
            <a:xfrm>
              <a:off x="3470" y="220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42" name="Oval 38"/>
            <p:cNvSpPr>
              <a:spLocks noChangeArrowheads="1"/>
            </p:cNvSpPr>
            <p:nvPr/>
          </p:nvSpPr>
          <p:spPr bwMode="auto">
            <a:xfrm>
              <a:off x="3446" y="229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43" name="Oval 39"/>
            <p:cNvSpPr>
              <a:spLocks noChangeArrowheads="1"/>
            </p:cNvSpPr>
            <p:nvPr/>
          </p:nvSpPr>
          <p:spPr bwMode="auto">
            <a:xfrm>
              <a:off x="3542" y="239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44" name="Oval 40"/>
            <p:cNvSpPr>
              <a:spLocks noChangeArrowheads="1"/>
            </p:cNvSpPr>
            <p:nvPr/>
          </p:nvSpPr>
          <p:spPr bwMode="auto">
            <a:xfrm>
              <a:off x="3360" y="2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45" name="Oval 41"/>
            <p:cNvSpPr>
              <a:spLocks noChangeArrowheads="1"/>
            </p:cNvSpPr>
            <p:nvPr/>
          </p:nvSpPr>
          <p:spPr bwMode="auto">
            <a:xfrm>
              <a:off x="4598" y="303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46" name="Oval 42"/>
            <p:cNvSpPr>
              <a:spLocks noChangeArrowheads="1"/>
            </p:cNvSpPr>
            <p:nvPr/>
          </p:nvSpPr>
          <p:spPr bwMode="auto">
            <a:xfrm>
              <a:off x="4646" y="294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47" name="Oval 43"/>
            <p:cNvSpPr>
              <a:spLocks noChangeArrowheads="1"/>
            </p:cNvSpPr>
            <p:nvPr/>
          </p:nvSpPr>
          <p:spPr bwMode="auto">
            <a:xfrm>
              <a:off x="4598" y="284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48" name="Oval 44"/>
            <p:cNvSpPr>
              <a:spLocks noChangeArrowheads="1"/>
            </p:cNvSpPr>
            <p:nvPr/>
          </p:nvSpPr>
          <p:spPr bwMode="auto">
            <a:xfrm>
              <a:off x="4526" y="295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49" name="Oval 45"/>
            <p:cNvSpPr>
              <a:spLocks noChangeArrowheads="1"/>
            </p:cNvSpPr>
            <p:nvPr/>
          </p:nvSpPr>
          <p:spPr bwMode="auto">
            <a:xfrm>
              <a:off x="4502" y="303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50" name="Oval 46"/>
            <p:cNvSpPr>
              <a:spLocks noChangeArrowheads="1"/>
            </p:cNvSpPr>
            <p:nvPr/>
          </p:nvSpPr>
          <p:spPr bwMode="auto">
            <a:xfrm>
              <a:off x="4598" y="313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51" name="Oval 47"/>
            <p:cNvSpPr>
              <a:spLocks noChangeArrowheads="1"/>
            </p:cNvSpPr>
            <p:nvPr/>
          </p:nvSpPr>
          <p:spPr bwMode="auto">
            <a:xfrm>
              <a:off x="4550" y="323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52" name="Oval 48"/>
            <p:cNvSpPr>
              <a:spLocks noChangeArrowheads="1"/>
            </p:cNvSpPr>
            <p:nvPr/>
          </p:nvSpPr>
          <p:spPr bwMode="auto">
            <a:xfrm>
              <a:off x="3264" y="244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53" name="Oval 49"/>
            <p:cNvSpPr>
              <a:spLocks noChangeArrowheads="1"/>
            </p:cNvSpPr>
            <p:nvPr/>
          </p:nvSpPr>
          <p:spPr bwMode="auto">
            <a:xfrm>
              <a:off x="3312" y="235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54" name="Oval 50"/>
            <p:cNvSpPr>
              <a:spLocks noChangeArrowheads="1"/>
            </p:cNvSpPr>
            <p:nvPr/>
          </p:nvSpPr>
          <p:spPr bwMode="auto">
            <a:xfrm>
              <a:off x="3192" y="23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55" name="Oval 51"/>
            <p:cNvSpPr>
              <a:spLocks noChangeArrowheads="1"/>
            </p:cNvSpPr>
            <p:nvPr/>
          </p:nvSpPr>
          <p:spPr bwMode="auto">
            <a:xfrm>
              <a:off x="3168" y="244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56" name="Oval 52"/>
            <p:cNvSpPr>
              <a:spLocks noChangeArrowheads="1"/>
            </p:cNvSpPr>
            <p:nvPr/>
          </p:nvSpPr>
          <p:spPr bwMode="auto">
            <a:xfrm>
              <a:off x="3264" y="25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57" name="Oval 53"/>
            <p:cNvSpPr>
              <a:spLocks noChangeArrowheads="1"/>
            </p:cNvSpPr>
            <p:nvPr/>
          </p:nvSpPr>
          <p:spPr bwMode="auto">
            <a:xfrm>
              <a:off x="3368" y="168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58" name="Oval 54"/>
            <p:cNvSpPr>
              <a:spLocks noChangeArrowheads="1"/>
            </p:cNvSpPr>
            <p:nvPr/>
          </p:nvSpPr>
          <p:spPr bwMode="auto">
            <a:xfrm>
              <a:off x="3416" y="158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59" name="Oval 55"/>
            <p:cNvSpPr>
              <a:spLocks noChangeArrowheads="1"/>
            </p:cNvSpPr>
            <p:nvPr/>
          </p:nvSpPr>
          <p:spPr bwMode="auto">
            <a:xfrm>
              <a:off x="3296" y="159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60" name="Oval 56"/>
            <p:cNvSpPr>
              <a:spLocks noChangeArrowheads="1"/>
            </p:cNvSpPr>
            <p:nvPr/>
          </p:nvSpPr>
          <p:spPr bwMode="auto">
            <a:xfrm>
              <a:off x="3272" y="168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61" name="Oval 57"/>
            <p:cNvSpPr>
              <a:spLocks noChangeArrowheads="1"/>
            </p:cNvSpPr>
            <p:nvPr/>
          </p:nvSpPr>
          <p:spPr bwMode="auto">
            <a:xfrm>
              <a:off x="3264" y="17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62" name="Oval 58"/>
            <p:cNvSpPr>
              <a:spLocks noChangeArrowheads="1"/>
            </p:cNvSpPr>
            <p:nvPr/>
          </p:nvSpPr>
          <p:spPr bwMode="auto">
            <a:xfrm>
              <a:off x="4296" y="3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63" name="Oval 59"/>
            <p:cNvSpPr>
              <a:spLocks noChangeArrowheads="1"/>
            </p:cNvSpPr>
            <p:nvPr/>
          </p:nvSpPr>
          <p:spPr bwMode="auto">
            <a:xfrm>
              <a:off x="4344" y="296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64" name="Oval 60"/>
            <p:cNvSpPr>
              <a:spLocks noChangeArrowheads="1"/>
            </p:cNvSpPr>
            <p:nvPr/>
          </p:nvSpPr>
          <p:spPr bwMode="auto">
            <a:xfrm>
              <a:off x="4224" y="29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65" name="Oval 61"/>
            <p:cNvSpPr>
              <a:spLocks noChangeArrowheads="1"/>
            </p:cNvSpPr>
            <p:nvPr/>
          </p:nvSpPr>
          <p:spPr bwMode="auto">
            <a:xfrm>
              <a:off x="4200" y="3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66" name="Oval 62"/>
            <p:cNvSpPr>
              <a:spLocks noChangeArrowheads="1"/>
            </p:cNvSpPr>
            <p:nvPr/>
          </p:nvSpPr>
          <p:spPr bwMode="auto">
            <a:xfrm>
              <a:off x="3456" y="17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67" name="Oval 63"/>
            <p:cNvSpPr>
              <a:spLocks noChangeArrowheads="1"/>
            </p:cNvSpPr>
            <p:nvPr/>
          </p:nvSpPr>
          <p:spPr bwMode="auto">
            <a:xfrm>
              <a:off x="3416" y="250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68" name="Oval 64"/>
            <p:cNvSpPr>
              <a:spLocks noChangeArrowheads="1"/>
            </p:cNvSpPr>
            <p:nvPr/>
          </p:nvSpPr>
          <p:spPr bwMode="auto">
            <a:xfrm>
              <a:off x="3464" y="240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69" name="Oval 65"/>
            <p:cNvSpPr>
              <a:spLocks noChangeArrowheads="1"/>
            </p:cNvSpPr>
            <p:nvPr/>
          </p:nvSpPr>
          <p:spPr bwMode="auto">
            <a:xfrm>
              <a:off x="3344" y="24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70" name="Oval 66"/>
            <p:cNvSpPr>
              <a:spLocks noChangeArrowheads="1"/>
            </p:cNvSpPr>
            <p:nvPr/>
          </p:nvSpPr>
          <p:spPr bwMode="auto">
            <a:xfrm>
              <a:off x="3320" y="250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71" name="Oval 67"/>
            <p:cNvSpPr>
              <a:spLocks noChangeArrowheads="1"/>
            </p:cNvSpPr>
            <p:nvPr/>
          </p:nvSpPr>
          <p:spPr bwMode="auto">
            <a:xfrm>
              <a:off x="4392"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72" name="Oval 68"/>
            <p:cNvSpPr>
              <a:spLocks noChangeArrowheads="1"/>
            </p:cNvSpPr>
            <p:nvPr/>
          </p:nvSpPr>
          <p:spPr bwMode="auto">
            <a:xfrm>
              <a:off x="4440" y="3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73" name="Oval 69"/>
            <p:cNvSpPr>
              <a:spLocks noChangeArrowheads="1"/>
            </p:cNvSpPr>
            <p:nvPr/>
          </p:nvSpPr>
          <p:spPr bwMode="auto">
            <a:xfrm>
              <a:off x="4512" y="315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74" name="Oval 70"/>
            <p:cNvSpPr>
              <a:spLocks noChangeArrowheads="1"/>
            </p:cNvSpPr>
            <p:nvPr/>
          </p:nvSpPr>
          <p:spPr bwMode="auto">
            <a:xfrm>
              <a:off x="4296"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75" name="Oval 71"/>
            <p:cNvSpPr>
              <a:spLocks noChangeArrowheads="1"/>
            </p:cNvSpPr>
            <p:nvPr/>
          </p:nvSpPr>
          <p:spPr bwMode="auto">
            <a:xfrm>
              <a:off x="4800" y="30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76" name="Oval 72"/>
            <p:cNvSpPr>
              <a:spLocks noChangeArrowheads="1"/>
            </p:cNvSpPr>
            <p:nvPr/>
          </p:nvSpPr>
          <p:spPr bwMode="auto">
            <a:xfrm>
              <a:off x="4848" y="29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77" name="Oval 73"/>
            <p:cNvSpPr>
              <a:spLocks noChangeArrowheads="1"/>
            </p:cNvSpPr>
            <p:nvPr/>
          </p:nvSpPr>
          <p:spPr bwMode="auto">
            <a:xfrm>
              <a:off x="4728" y="29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78" name="Oval 74"/>
            <p:cNvSpPr>
              <a:spLocks noChangeArrowheads="1"/>
            </p:cNvSpPr>
            <p:nvPr/>
          </p:nvSpPr>
          <p:spPr bwMode="auto">
            <a:xfrm>
              <a:off x="4704" y="30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79" name="Oval 75"/>
            <p:cNvSpPr>
              <a:spLocks noChangeArrowheads="1"/>
            </p:cNvSpPr>
            <p:nvPr/>
          </p:nvSpPr>
          <p:spPr bwMode="auto">
            <a:xfrm>
              <a:off x="3120" y="2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80" name="Oval 76"/>
            <p:cNvSpPr>
              <a:spLocks noChangeArrowheads="1"/>
            </p:cNvSpPr>
            <p:nvPr/>
          </p:nvSpPr>
          <p:spPr bwMode="auto">
            <a:xfrm>
              <a:off x="3408" y="210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81" name="Oval 77"/>
            <p:cNvSpPr>
              <a:spLocks noChangeArrowheads="1"/>
            </p:cNvSpPr>
            <p:nvPr/>
          </p:nvSpPr>
          <p:spPr bwMode="auto">
            <a:xfrm>
              <a:off x="4790" y="303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82" name="Oval 78"/>
            <p:cNvSpPr>
              <a:spLocks noChangeArrowheads="1"/>
            </p:cNvSpPr>
            <p:nvPr/>
          </p:nvSpPr>
          <p:spPr bwMode="auto">
            <a:xfrm>
              <a:off x="4886" y="313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83" name="Oval 79"/>
            <p:cNvSpPr>
              <a:spLocks noChangeArrowheads="1"/>
            </p:cNvSpPr>
            <p:nvPr/>
          </p:nvSpPr>
          <p:spPr bwMode="auto">
            <a:xfrm>
              <a:off x="3344" y="175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84" name="Oval 80"/>
            <p:cNvSpPr>
              <a:spLocks noChangeArrowheads="1"/>
            </p:cNvSpPr>
            <p:nvPr/>
          </p:nvSpPr>
          <p:spPr bwMode="auto">
            <a:xfrm>
              <a:off x="3552" y="14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85" name="Oval 81"/>
            <p:cNvSpPr>
              <a:spLocks noChangeArrowheads="1"/>
            </p:cNvSpPr>
            <p:nvPr/>
          </p:nvSpPr>
          <p:spPr bwMode="auto">
            <a:xfrm>
              <a:off x="3696" y="15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86" name="Oval 82"/>
            <p:cNvSpPr>
              <a:spLocks noChangeArrowheads="1"/>
            </p:cNvSpPr>
            <p:nvPr/>
          </p:nvSpPr>
          <p:spPr bwMode="auto">
            <a:xfrm>
              <a:off x="3744" y="163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87" name="Oval 83"/>
            <p:cNvSpPr>
              <a:spLocks noChangeArrowheads="1"/>
            </p:cNvSpPr>
            <p:nvPr/>
          </p:nvSpPr>
          <p:spPr bwMode="auto">
            <a:xfrm>
              <a:off x="3168" y="25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88" name="Oval 84"/>
            <p:cNvSpPr>
              <a:spLocks noChangeArrowheads="1"/>
            </p:cNvSpPr>
            <p:nvPr/>
          </p:nvSpPr>
          <p:spPr bwMode="auto">
            <a:xfrm>
              <a:off x="3072" y="235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89" name="Oval 85"/>
            <p:cNvSpPr>
              <a:spLocks noChangeArrowheads="1"/>
            </p:cNvSpPr>
            <p:nvPr/>
          </p:nvSpPr>
          <p:spPr bwMode="auto">
            <a:xfrm>
              <a:off x="4992" y="301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90" name="Oval 86"/>
            <p:cNvSpPr>
              <a:spLocks noChangeArrowheads="1"/>
            </p:cNvSpPr>
            <p:nvPr/>
          </p:nvSpPr>
          <p:spPr bwMode="auto">
            <a:xfrm>
              <a:off x="4896" y="301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91" name="Oval 87"/>
            <p:cNvSpPr>
              <a:spLocks noChangeArrowheads="1"/>
            </p:cNvSpPr>
            <p:nvPr/>
          </p:nvSpPr>
          <p:spPr bwMode="auto">
            <a:xfrm>
              <a:off x="5088" y="311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92" name="Oval 88"/>
            <p:cNvSpPr>
              <a:spLocks noChangeArrowheads="1"/>
            </p:cNvSpPr>
            <p:nvPr/>
          </p:nvSpPr>
          <p:spPr bwMode="auto">
            <a:xfrm>
              <a:off x="5136" y="301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93" name="Oval 89"/>
            <p:cNvSpPr>
              <a:spLocks noChangeArrowheads="1"/>
            </p:cNvSpPr>
            <p:nvPr/>
          </p:nvSpPr>
          <p:spPr bwMode="auto">
            <a:xfrm>
              <a:off x="4992" y="311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94" name="Oval 90"/>
            <p:cNvSpPr>
              <a:spLocks noChangeArrowheads="1"/>
            </p:cNvSpPr>
            <p:nvPr/>
          </p:nvSpPr>
          <p:spPr bwMode="auto">
            <a:xfrm>
              <a:off x="4176"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95" name="Oval 91"/>
            <p:cNvSpPr>
              <a:spLocks noChangeArrowheads="1"/>
            </p:cNvSpPr>
            <p:nvPr/>
          </p:nvSpPr>
          <p:spPr bwMode="auto">
            <a:xfrm>
              <a:off x="4104" y="307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96" name="Oval 92"/>
            <p:cNvSpPr>
              <a:spLocks noChangeArrowheads="1"/>
            </p:cNvSpPr>
            <p:nvPr/>
          </p:nvSpPr>
          <p:spPr bwMode="auto">
            <a:xfrm>
              <a:off x="4080"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97" name="Oval 93"/>
            <p:cNvSpPr>
              <a:spLocks noChangeArrowheads="1"/>
            </p:cNvSpPr>
            <p:nvPr/>
          </p:nvSpPr>
          <p:spPr bwMode="auto">
            <a:xfrm>
              <a:off x="3984"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98" name="Oval 94"/>
            <p:cNvSpPr>
              <a:spLocks noChangeArrowheads="1"/>
            </p:cNvSpPr>
            <p:nvPr/>
          </p:nvSpPr>
          <p:spPr bwMode="auto">
            <a:xfrm>
              <a:off x="3928" y="30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699" name="Oval 95"/>
            <p:cNvSpPr>
              <a:spLocks noChangeArrowheads="1"/>
            </p:cNvSpPr>
            <p:nvPr/>
          </p:nvSpPr>
          <p:spPr bwMode="auto">
            <a:xfrm>
              <a:off x="3904" y="31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00" name="Oval 96"/>
            <p:cNvSpPr>
              <a:spLocks noChangeArrowheads="1"/>
            </p:cNvSpPr>
            <p:nvPr/>
          </p:nvSpPr>
          <p:spPr bwMode="auto">
            <a:xfrm>
              <a:off x="4118" y="306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01" name="Oval 97"/>
            <p:cNvSpPr>
              <a:spLocks noChangeArrowheads="1"/>
            </p:cNvSpPr>
            <p:nvPr/>
          </p:nvSpPr>
          <p:spPr bwMode="auto">
            <a:xfrm>
              <a:off x="4046" y="297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02" name="Oval 98"/>
            <p:cNvSpPr>
              <a:spLocks noChangeArrowheads="1"/>
            </p:cNvSpPr>
            <p:nvPr/>
          </p:nvSpPr>
          <p:spPr bwMode="auto">
            <a:xfrm>
              <a:off x="4022" y="306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03" name="Oval 99"/>
            <p:cNvSpPr>
              <a:spLocks noChangeArrowheads="1"/>
            </p:cNvSpPr>
            <p:nvPr/>
          </p:nvSpPr>
          <p:spPr bwMode="auto">
            <a:xfrm>
              <a:off x="4800" y="320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04" name="Oval 100"/>
            <p:cNvSpPr>
              <a:spLocks noChangeArrowheads="1"/>
            </p:cNvSpPr>
            <p:nvPr/>
          </p:nvSpPr>
          <p:spPr bwMode="auto">
            <a:xfrm>
              <a:off x="4728" y="31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05" name="Oval 101"/>
            <p:cNvSpPr>
              <a:spLocks noChangeArrowheads="1"/>
            </p:cNvSpPr>
            <p:nvPr/>
          </p:nvSpPr>
          <p:spPr bwMode="auto">
            <a:xfrm>
              <a:off x="4704" y="320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06" name="Oval 102"/>
            <p:cNvSpPr>
              <a:spLocks noChangeArrowheads="1"/>
            </p:cNvSpPr>
            <p:nvPr/>
          </p:nvSpPr>
          <p:spPr bwMode="auto">
            <a:xfrm>
              <a:off x="5072" y="29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07" name="Oval 103"/>
            <p:cNvSpPr>
              <a:spLocks noChangeArrowheads="1"/>
            </p:cNvSpPr>
            <p:nvPr/>
          </p:nvSpPr>
          <p:spPr bwMode="auto">
            <a:xfrm>
              <a:off x="5000" y="28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08" name="Oval 104"/>
            <p:cNvSpPr>
              <a:spLocks noChangeArrowheads="1"/>
            </p:cNvSpPr>
            <p:nvPr/>
          </p:nvSpPr>
          <p:spPr bwMode="auto">
            <a:xfrm>
              <a:off x="4976" y="29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09" name="Oval 105"/>
            <p:cNvSpPr>
              <a:spLocks noChangeArrowheads="1"/>
            </p:cNvSpPr>
            <p:nvPr/>
          </p:nvSpPr>
          <p:spPr bwMode="auto">
            <a:xfrm>
              <a:off x="4502" y="288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10" name="Oval 106"/>
            <p:cNvSpPr>
              <a:spLocks noChangeArrowheads="1"/>
            </p:cNvSpPr>
            <p:nvPr/>
          </p:nvSpPr>
          <p:spPr bwMode="auto">
            <a:xfrm>
              <a:off x="4430" y="291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11" name="Oval 107"/>
            <p:cNvSpPr>
              <a:spLocks noChangeArrowheads="1"/>
            </p:cNvSpPr>
            <p:nvPr/>
          </p:nvSpPr>
          <p:spPr bwMode="auto">
            <a:xfrm>
              <a:off x="4406" y="300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12" name="Oval 108"/>
            <p:cNvSpPr>
              <a:spLocks noChangeArrowheads="1"/>
            </p:cNvSpPr>
            <p:nvPr/>
          </p:nvSpPr>
          <p:spPr bwMode="auto">
            <a:xfrm>
              <a:off x="4598" y="291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13" name="Oval 109"/>
            <p:cNvSpPr>
              <a:spLocks noChangeArrowheads="1"/>
            </p:cNvSpPr>
            <p:nvPr/>
          </p:nvSpPr>
          <p:spPr bwMode="auto">
            <a:xfrm>
              <a:off x="4142" y="29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14" name="Oval 110"/>
            <p:cNvSpPr>
              <a:spLocks noChangeArrowheads="1"/>
            </p:cNvSpPr>
            <p:nvPr/>
          </p:nvSpPr>
          <p:spPr bwMode="auto">
            <a:xfrm>
              <a:off x="4270" y="290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15" name="Oval 111"/>
            <p:cNvSpPr>
              <a:spLocks noChangeArrowheads="1"/>
            </p:cNvSpPr>
            <p:nvPr/>
          </p:nvSpPr>
          <p:spPr bwMode="auto">
            <a:xfrm>
              <a:off x="4368" y="309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16" name="Oval 112"/>
            <p:cNvSpPr>
              <a:spLocks noChangeArrowheads="1"/>
            </p:cNvSpPr>
            <p:nvPr/>
          </p:nvSpPr>
          <p:spPr bwMode="auto">
            <a:xfrm>
              <a:off x="4224" y="32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17" name="Oval 113"/>
            <p:cNvSpPr>
              <a:spLocks noChangeArrowheads="1"/>
            </p:cNvSpPr>
            <p:nvPr/>
          </p:nvSpPr>
          <p:spPr bwMode="auto">
            <a:xfrm>
              <a:off x="4336" y="323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18" name="Oval 114"/>
            <p:cNvSpPr>
              <a:spLocks noChangeArrowheads="1"/>
            </p:cNvSpPr>
            <p:nvPr/>
          </p:nvSpPr>
          <p:spPr bwMode="auto">
            <a:xfrm>
              <a:off x="4454" y="323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19" name="Oval 115"/>
            <p:cNvSpPr>
              <a:spLocks noChangeArrowheads="1"/>
            </p:cNvSpPr>
            <p:nvPr/>
          </p:nvSpPr>
          <p:spPr bwMode="auto">
            <a:xfrm>
              <a:off x="4704" y="287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20" name="Oval 116"/>
            <p:cNvSpPr>
              <a:spLocks noChangeArrowheads="1"/>
            </p:cNvSpPr>
            <p:nvPr/>
          </p:nvSpPr>
          <p:spPr bwMode="auto">
            <a:xfrm>
              <a:off x="4830" y="28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21" name="Oval 117"/>
            <p:cNvSpPr>
              <a:spLocks noChangeArrowheads="1"/>
            </p:cNvSpPr>
            <p:nvPr/>
          </p:nvSpPr>
          <p:spPr bwMode="auto">
            <a:xfrm>
              <a:off x="4902" y="320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22" name="Oval 118"/>
            <p:cNvSpPr>
              <a:spLocks noChangeArrowheads="1"/>
            </p:cNvSpPr>
            <p:nvPr/>
          </p:nvSpPr>
          <p:spPr bwMode="auto">
            <a:xfrm>
              <a:off x="5104" y="318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23" name="Oval 119"/>
            <p:cNvSpPr>
              <a:spLocks noChangeArrowheads="1"/>
            </p:cNvSpPr>
            <p:nvPr/>
          </p:nvSpPr>
          <p:spPr bwMode="auto">
            <a:xfrm>
              <a:off x="5008" y="318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24" name="Oval 120"/>
            <p:cNvSpPr>
              <a:spLocks noChangeArrowheads="1"/>
            </p:cNvSpPr>
            <p:nvPr/>
          </p:nvSpPr>
          <p:spPr bwMode="auto">
            <a:xfrm>
              <a:off x="5270" y="31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25" name="Oval 121"/>
            <p:cNvSpPr>
              <a:spLocks noChangeArrowheads="1"/>
            </p:cNvSpPr>
            <p:nvPr/>
          </p:nvSpPr>
          <p:spPr bwMode="auto">
            <a:xfrm>
              <a:off x="5174" y="31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26" name="Oval 122"/>
            <p:cNvSpPr>
              <a:spLocks noChangeArrowheads="1"/>
            </p:cNvSpPr>
            <p:nvPr/>
          </p:nvSpPr>
          <p:spPr bwMode="auto">
            <a:xfrm>
              <a:off x="5200" y="287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27" name="Oval 123"/>
            <p:cNvSpPr>
              <a:spLocks noChangeArrowheads="1"/>
            </p:cNvSpPr>
            <p:nvPr/>
          </p:nvSpPr>
          <p:spPr bwMode="auto">
            <a:xfrm>
              <a:off x="5104" y="287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28" name="Oval 124"/>
            <p:cNvSpPr>
              <a:spLocks noChangeArrowheads="1"/>
            </p:cNvSpPr>
            <p:nvPr/>
          </p:nvSpPr>
          <p:spPr bwMode="auto">
            <a:xfrm>
              <a:off x="5270" y="295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29" name="Oval 125"/>
            <p:cNvSpPr>
              <a:spLocks noChangeArrowheads="1"/>
            </p:cNvSpPr>
            <p:nvPr/>
          </p:nvSpPr>
          <p:spPr bwMode="auto">
            <a:xfrm>
              <a:off x="5174" y="295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30" name="Oval 126"/>
            <p:cNvSpPr>
              <a:spLocks noChangeArrowheads="1"/>
            </p:cNvSpPr>
            <p:nvPr/>
          </p:nvSpPr>
          <p:spPr bwMode="auto">
            <a:xfrm>
              <a:off x="5318" y="30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31" name="Oval 127"/>
            <p:cNvSpPr>
              <a:spLocks noChangeArrowheads="1"/>
            </p:cNvSpPr>
            <p:nvPr/>
          </p:nvSpPr>
          <p:spPr bwMode="auto">
            <a:xfrm>
              <a:off x="5222" y="30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32" name="Oval 128"/>
            <p:cNvSpPr>
              <a:spLocks noChangeArrowheads="1"/>
            </p:cNvSpPr>
            <p:nvPr/>
          </p:nvSpPr>
          <p:spPr bwMode="auto">
            <a:xfrm>
              <a:off x="5400" y="300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33" name="Oval 129"/>
            <p:cNvSpPr>
              <a:spLocks noChangeArrowheads="1"/>
            </p:cNvSpPr>
            <p:nvPr/>
          </p:nvSpPr>
          <p:spPr bwMode="auto">
            <a:xfrm>
              <a:off x="5366" y="291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34" name="Oval 130"/>
            <p:cNvSpPr>
              <a:spLocks noChangeArrowheads="1"/>
            </p:cNvSpPr>
            <p:nvPr/>
          </p:nvSpPr>
          <p:spPr bwMode="auto">
            <a:xfrm>
              <a:off x="3648" y="211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35" name="Oval 131"/>
            <p:cNvSpPr>
              <a:spLocks noChangeArrowheads="1"/>
            </p:cNvSpPr>
            <p:nvPr/>
          </p:nvSpPr>
          <p:spPr bwMode="auto">
            <a:xfrm>
              <a:off x="3672" y="199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36" name="Oval 132"/>
            <p:cNvSpPr>
              <a:spLocks noChangeArrowheads="1"/>
            </p:cNvSpPr>
            <p:nvPr/>
          </p:nvSpPr>
          <p:spPr bwMode="auto">
            <a:xfrm>
              <a:off x="5040" y="26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37" name="Oval 133"/>
            <p:cNvSpPr>
              <a:spLocks noChangeArrowheads="1"/>
            </p:cNvSpPr>
            <p:nvPr/>
          </p:nvSpPr>
          <p:spPr bwMode="auto">
            <a:xfrm>
              <a:off x="4368" y="14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38" name="Oval 134"/>
            <p:cNvSpPr>
              <a:spLocks noChangeArrowheads="1"/>
            </p:cNvSpPr>
            <p:nvPr/>
          </p:nvSpPr>
          <p:spPr bwMode="auto">
            <a:xfrm>
              <a:off x="5088" y="1680"/>
              <a:ext cx="288" cy="192"/>
            </a:xfrm>
            <a:prstGeom prst="ellipse">
              <a:avLst/>
            </a:prstGeom>
            <a:noFill/>
            <a:ln w="9360">
              <a:solidFill>
                <a:srgbClr val="000000"/>
              </a:solidFill>
              <a:prstDash val="dash"/>
              <a:miter lim="800000"/>
              <a:headEnd/>
              <a:tailEnd/>
            </a:ln>
          </p:spPr>
          <p:txBody>
            <a:bodyPr wrap="none" anchor="ctr"/>
            <a:lstStyle/>
            <a:p>
              <a:endParaRPr lang="en-US"/>
            </a:p>
          </p:txBody>
        </p:sp>
        <p:sp>
          <p:nvSpPr>
            <p:cNvPr id="25739" name="Oval 135"/>
            <p:cNvSpPr>
              <a:spLocks noChangeArrowheads="1"/>
            </p:cNvSpPr>
            <p:nvPr/>
          </p:nvSpPr>
          <p:spPr bwMode="auto">
            <a:xfrm>
              <a:off x="5132" y="17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40" name="Oval 136"/>
            <p:cNvSpPr>
              <a:spLocks noChangeArrowheads="1"/>
            </p:cNvSpPr>
            <p:nvPr/>
          </p:nvSpPr>
          <p:spPr bwMode="auto">
            <a:xfrm>
              <a:off x="5302" y="17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41" name="Oval 137"/>
            <p:cNvSpPr>
              <a:spLocks noChangeArrowheads="1"/>
            </p:cNvSpPr>
            <p:nvPr/>
          </p:nvSpPr>
          <p:spPr bwMode="auto">
            <a:xfrm>
              <a:off x="5206" y="169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42" name="Oval 138"/>
            <p:cNvSpPr>
              <a:spLocks noChangeArrowheads="1"/>
            </p:cNvSpPr>
            <p:nvPr/>
          </p:nvSpPr>
          <p:spPr bwMode="auto">
            <a:xfrm>
              <a:off x="5116" y="179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43" name="Oval 139"/>
            <p:cNvSpPr>
              <a:spLocks noChangeArrowheads="1"/>
            </p:cNvSpPr>
            <p:nvPr/>
          </p:nvSpPr>
          <p:spPr bwMode="auto">
            <a:xfrm>
              <a:off x="5222" y="180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5744" name="Text Box 140"/>
            <p:cNvSpPr txBox="1">
              <a:spLocks noChangeArrowheads="1"/>
            </p:cNvSpPr>
            <p:nvPr/>
          </p:nvSpPr>
          <p:spPr bwMode="auto">
            <a:xfrm>
              <a:off x="3196" y="1117"/>
              <a:ext cx="247" cy="234"/>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N</a:t>
              </a:r>
              <a:r>
                <a:rPr lang="en-GB" sz="1600" b="1" baseline="-25000">
                  <a:solidFill>
                    <a:srgbClr val="000000"/>
                  </a:solidFill>
                </a:rPr>
                <a:t>1</a:t>
              </a:r>
            </a:p>
          </p:txBody>
        </p:sp>
        <p:sp>
          <p:nvSpPr>
            <p:cNvPr id="25745" name="Text Box 141"/>
            <p:cNvSpPr txBox="1">
              <a:spLocks noChangeArrowheads="1"/>
            </p:cNvSpPr>
            <p:nvPr/>
          </p:nvSpPr>
          <p:spPr bwMode="auto">
            <a:xfrm>
              <a:off x="4012" y="2615"/>
              <a:ext cx="247" cy="234"/>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N</a:t>
              </a:r>
              <a:r>
                <a:rPr lang="en-GB" sz="1600" b="1" baseline="-25000">
                  <a:solidFill>
                    <a:srgbClr val="000000"/>
                  </a:solidFill>
                </a:rPr>
                <a:t>2</a:t>
              </a:r>
            </a:p>
          </p:txBody>
        </p:sp>
        <p:sp>
          <p:nvSpPr>
            <p:cNvPr id="25746" name="Text Box 142"/>
            <p:cNvSpPr txBox="1">
              <a:spLocks noChangeArrowheads="1"/>
            </p:cNvSpPr>
            <p:nvPr/>
          </p:nvSpPr>
          <p:spPr bwMode="auto">
            <a:xfrm>
              <a:off x="4147" y="1185"/>
              <a:ext cx="233" cy="234"/>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o</a:t>
              </a:r>
              <a:r>
                <a:rPr lang="en-GB" sz="1600" b="1" baseline="-25000">
                  <a:solidFill>
                    <a:srgbClr val="000000"/>
                  </a:solidFill>
                </a:rPr>
                <a:t>1</a:t>
              </a:r>
            </a:p>
          </p:txBody>
        </p:sp>
        <p:sp>
          <p:nvSpPr>
            <p:cNvPr id="25747" name="Text Box 143"/>
            <p:cNvSpPr txBox="1">
              <a:spLocks noChangeArrowheads="1"/>
            </p:cNvSpPr>
            <p:nvPr/>
          </p:nvSpPr>
          <p:spPr bwMode="auto">
            <a:xfrm>
              <a:off x="4827" y="2343"/>
              <a:ext cx="233" cy="234"/>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o</a:t>
              </a:r>
              <a:r>
                <a:rPr lang="en-GB" sz="1600" b="1" baseline="-25000">
                  <a:solidFill>
                    <a:srgbClr val="000000"/>
                  </a:solidFill>
                </a:rPr>
                <a:t>2</a:t>
              </a:r>
            </a:p>
          </p:txBody>
        </p:sp>
        <p:sp>
          <p:nvSpPr>
            <p:cNvPr id="25748" name="Text Box 144"/>
            <p:cNvSpPr txBox="1">
              <a:spLocks noChangeArrowheads="1"/>
            </p:cNvSpPr>
            <p:nvPr/>
          </p:nvSpPr>
          <p:spPr bwMode="auto">
            <a:xfrm>
              <a:off x="5183" y="1389"/>
              <a:ext cx="359" cy="29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rPr>
                <a:t>O</a:t>
              </a:r>
              <a:r>
                <a:rPr lang="en-GB" sz="1400" b="1" baseline="-25000">
                  <a:solidFill>
                    <a:srgbClr val="000000"/>
                  </a:solidFill>
                </a:rPr>
                <a:t>3</a:t>
              </a:r>
            </a:p>
          </p:txBody>
        </p:sp>
      </p:grpSp>
      <p:sp>
        <p:nvSpPr>
          <p:cNvPr id="150" name="Slide Number Placeholder 6"/>
          <p:cNvSpPr>
            <a:spLocks noGrp="1"/>
          </p:cNvSpPr>
          <p:nvPr>
            <p:ph type="sldNum" sz="quarter" idx="12"/>
          </p:nvPr>
        </p:nvSpPr>
        <p:spPr/>
        <p:txBody>
          <a:bodyPr/>
          <a:lstStyle/>
          <a:p>
            <a:fld id="{087126D2-340B-47CA-A664-DF64465EE844}" type="slidenum">
              <a:rPr lang="en-US"/>
              <a:pPr/>
              <a:t>13</a:t>
            </a:fld>
            <a:endParaRPr lang="en-US"/>
          </a:p>
        </p:txBody>
      </p:sp>
      <p:sp>
        <p:nvSpPr>
          <p:cNvPr id="151" name="Rectangle 150"/>
          <p:cNvSpPr/>
          <p:nvPr/>
        </p:nvSpPr>
        <p:spPr bwMode="auto">
          <a:xfrm>
            <a:off x="5219700" y="1557338"/>
            <a:ext cx="3816350" cy="4032250"/>
          </a:xfrm>
          <a:prstGeom prst="rect">
            <a:avLst/>
          </a:prstGeom>
          <a:solidFill>
            <a:schemeClr val="accent2">
              <a:lumMod val="60000"/>
              <a:lumOff val="40000"/>
              <a:alpha val="0"/>
            </a:schemeClr>
          </a:solidFill>
          <a:ln w="9525" cap="flat" cmpd="sng" algn="ctr">
            <a:solidFill>
              <a:schemeClr val="accent2">
                <a:lumMod val="60000"/>
                <a:lumOff val="40000"/>
              </a:schemeClr>
            </a:solidFill>
            <a:prstDash val="solid"/>
            <a:round/>
            <a:headEnd type="none" w="med" len="med"/>
            <a:tailEnd type="none" w="med" len="med"/>
          </a:ln>
          <a:effectLst/>
        </p:spPr>
        <p:txBody>
          <a:bodyPr/>
          <a:lstStyle/>
          <a:p>
            <a:pPr algn="l"/>
            <a:endParaRPr lang="ta-IN"/>
          </a:p>
        </p:txBody>
      </p:sp>
      <p:sp>
        <p:nvSpPr>
          <p:cNvPr id="149" name="Footer Placeholder 148"/>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idx="4294967295"/>
          </p:nvPr>
        </p:nvSpPr>
        <p:spPr>
          <a:xfrm>
            <a:off x="971550" y="228600"/>
            <a:ext cx="7943850" cy="10668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900" dirty="0" smtClean="0"/>
              <a:t>How to Represent Anomaly </a:t>
            </a:r>
          </a:p>
        </p:txBody>
      </p:sp>
      <p:sp>
        <p:nvSpPr>
          <p:cNvPr id="31747" name="Rectangle 2"/>
          <p:cNvSpPr>
            <a:spLocks noGrp="1" noChangeArrowheads="1"/>
          </p:cNvSpPr>
          <p:nvPr>
            <p:ph type="body" idx="4294967295"/>
          </p:nvPr>
        </p:nvSpPr>
        <p:spPr>
          <a:xfrm>
            <a:off x="225425" y="1427163"/>
            <a:ext cx="4922838" cy="4895850"/>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Using points in 2D or higher dimensional space: </a:t>
            </a:r>
          </a:p>
          <a:p>
            <a:pPr eaLnBrk="1" hangingPunct="1">
              <a:lnSpc>
                <a:spcPct val="15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000" smtClean="0"/>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solidFill>
                  <a:srgbClr val="2929FF"/>
                </a:solidFill>
              </a:rPr>
              <a:t>Points in the regions N</a:t>
            </a:r>
            <a:r>
              <a:rPr lang="en-GB" sz="2600" baseline="-25000" smtClean="0">
                <a:solidFill>
                  <a:srgbClr val="2929FF"/>
                </a:solidFill>
              </a:rPr>
              <a:t>1</a:t>
            </a:r>
            <a:r>
              <a:rPr lang="en-GB" sz="2600" smtClean="0">
                <a:solidFill>
                  <a:srgbClr val="2929FF"/>
                </a:solidFill>
              </a:rPr>
              <a:t> and N</a:t>
            </a:r>
            <a:r>
              <a:rPr lang="en-GB" sz="2600" baseline="-25000" smtClean="0">
                <a:solidFill>
                  <a:srgbClr val="2929FF"/>
                </a:solidFill>
              </a:rPr>
              <a:t>2</a:t>
            </a:r>
            <a:r>
              <a:rPr lang="en-GB" sz="2600" smtClean="0">
                <a:solidFill>
                  <a:srgbClr val="2929FF"/>
                </a:solidFill>
              </a:rPr>
              <a:t> can be normal data items </a:t>
            </a:r>
          </a:p>
          <a:p>
            <a:pPr lvl="1" eaLnBrk="1" hangingPunct="1">
              <a:lnSpc>
                <a:spcPct val="2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p:txBody>
      </p:sp>
      <p:grpSp>
        <p:nvGrpSpPr>
          <p:cNvPr id="26628" name="Group 146"/>
          <p:cNvGrpSpPr>
            <a:grpSpLocks/>
          </p:cNvGrpSpPr>
          <p:nvPr/>
        </p:nvGrpSpPr>
        <p:grpSpPr bwMode="auto">
          <a:xfrm>
            <a:off x="5219700" y="1700213"/>
            <a:ext cx="3743325" cy="3735387"/>
            <a:chOff x="2584" y="844"/>
            <a:chExt cx="3127" cy="2852"/>
          </a:xfrm>
        </p:grpSpPr>
        <p:sp>
          <p:nvSpPr>
            <p:cNvPr id="26631" name="Line 3"/>
            <p:cNvSpPr>
              <a:spLocks noChangeShapeType="1"/>
            </p:cNvSpPr>
            <p:nvPr/>
          </p:nvSpPr>
          <p:spPr bwMode="auto">
            <a:xfrm flipV="1">
              <a:off x="2832" y="863"/>
              <a:ext cx="1" cy="2594"/>
            </a:xfrm>
            <a:prstGeom prst="line">
              <a:avLst/>
            </a:prstGeom>
            <a:noFill/>
            <a:ln w="9360">
              <a:solidFill>
                <a:srgbClr val="000000"/>
              </a:solidFill>
              <a:miter lim="800000"/>
              <a:headEnd/>
              <a:tailEnd type="triangle" w="med" len="med"/>
            </a:ln>
          </p:spPr>
          <p:txBody>
            <a:bodyPr/>
            <a:lstStyle/>
            <a:p>
              <a:endParaRPr lang="ta-IN"/>
            </a:p>
          </p:txBody>
        </p:sp>
        <p:sp>
          <p:nvSpPr>
            <p:cNvPr id="26632" name="Line 4"/>
            <p:cNvSpPr>
              <a:spLocks noChangeShapeType="1"/>
            </p:cNvSpPr>
            <p:nvPr/>
          </p:nvSpPr>
          <p:spPr bwMode="auto">
            <a:xfrm>
              <a:off x="2832" y="3456"/>
              <a:ext cx="2832" cy="1"/>
            </a:xfrm>
            <a:prstGeom prst="line">
              <a:avLst/>
            </a:prstGeom>
            <a:noFill/>
            <a:ln w="9360">
              <a:solidFill>
                <a:srgbClr val="000000"/>
              </a:solidFill>
              <a:miter lim="800000"/>
              <a:headEnd/>
              <a:tailEnd type="triangle" w="med" len="med"/>
            </a:ln>
          </p:spPr>
          <p:txBody>
            <a:bodyPr/>
            <a:lstStyle/>
            <a:p>
              <a:endParaRPr lang="ta-IN"/>
            </a:p>
          </p:txBody>
        </p:sp>
        <p:sp>
          <p:nvSpPr>
            <p:cNvPr id="26633" name="Text Box 5"/>
            <p:cNvSpPr txBox="1">
              <a:spLocks noChangeArrowheads="1"/>
            </p:cNvSpPr>
            <p:nvPr/>
          </p:nvSpPr>
          <p:spPr bwMode="auto">
            <a:xfrm>
              <a:off x="5512" y="3484"/>
              <a:ext cx="199" cy="212"/>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000000"/>
                  </a:solidFill>
                </a:rPr>
                <a:t>X</a:t>
              </a:r>
            </a:p>
          </p:txBody>
        </p:sp>
        <p:sp>
          <p:nvSpPr>
            <p:cNvPr id="26634" name="Text Box 6"/>
            <p:cNvSpPr txBox="1">
              <a:spLocks noChangeArrowheads="1"/>
            </p:cNvSpPr>
            <p:nvPr/>
          </p:nvSpPr>
          <p:spPr bwMode="auto">
            <a:xfrm>
              <a:off x="2584" y="844"/>
              <a:ext cx="199" cy="212"/>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000000"/>
                  </a:solidFill>
                </a:rPr>
                <a:t>Y</a:t>
              </a:r>
            </a:p>
          </p:txBody>
        </p:sp>
        <p:sp>
          <p:nvSpPr>
            <p:cNvPr id="26635" name="Freeform 7"/>
            <p:cNvSpPr>
              <a:spLocks noChangeArrowheads="1"/>
            </p:cNvSpPr>
            <p:nvPr/>
          </p:nvSpPr>
          <p:spPr bwMode="auto">
            <a:xfrm>
              <a:off x="3072" y="1392"/>
              <a:ext cx="784" cy="1289"/>
            </a:xfrm>
            <a:custGeom>
              <a:avLst/>
              <a:gdLst>
                <a:gd name="T0" fmla="*/ 114 w 880"/>
                <a:gd name="T1" fmla="*/ 12 h 1577"/>
                <a:gd name="T2" fmla="*/ 85 w 880"/>
                <a:gd name="T3" fmla="*/ 34 h 1577"/>
                <a:gd name="T4" fmla="*/ 67 w 880"/>
                <a:gd name="T5" fmla="*/ 51 h 1577"/>
                <a:gd name="T6" fmla="*/ 60 w 880"/>
                <a:gd name="T7" fmla="*/ 58 h 1577"/>
                <a:gd name="T8" fmla="*/ 50 w 880"/>
                <a:gd name="T9" fmla="*/ 69 h 1577"/>
                <a:gd name="T10" fmla="*/ 33 w 880"/>
                <a:gd name="T11" fmla="*/ 87 h 1577"/>
                <a:gd name="T12" fmla="*/ 30 w 880"/>
                <a:gd name="T13" fmla="*/ 91 h 1577"/>
                <a:gd name="T14" fmla="*/ 21 w 880"/>
                <a:gd name="T15" fmla="*/ 97 h 1577"/>
                <a:gd name="T16" fmla="*/ 7 w 880"/>
                <a:gd name="T17" fmla="*/ 125 h 1577"/>
                <a:gd name="T18" fmla="*/ 0 w 880"/>
                <a:gd name="T19" fmla="*/ 163 h 1577"/>
                <a:gd name="T20" fmla="*/ 16 w 880"/>
                <a:gd name="T21" fmla="*/ 195 h 1577"/>
                <a:gd name="T22" fmla="*/ 26 w 880"/>
                <a:gd name="T23" fmla="*/ 201 h 1577"/>
                <a:gd name="T24" fmla="*/ 29 w 880"/>
                <a:gd name="T25" fmla="*/ 204 h 1577"/>
                <a:gd name="T26" fmla="*/ 71 w 880"/>
                <a:gd name="T27" fmla="*/ 210 h 1577"/>
                <a:gd name="T28" fmla="*/ 101 w 880"/>
                <a:gd name="T29" fmla="*/ 209 h 1577"/>
                <a:gd name="T30" fmla="*/ 114 w 880"/>
                <a:gd name="T31" fmla="*/ 205 h 1577"/>
                <a:gd name="T32" fmla="*/ 131 w 880"/>
                <a:gd name="T33" fmla="*/ 199 h 1577"/>
                <a:gd name="T34" fmla="*/ 143 w 880"/>
                <a:gd name="T35" fmla="*/ 195 h 1577"/>
                <a:gd name="T36" fmla="*/ 159 w 880"/>
                <a:gd name="T37" fmla="*/ 187 h 1577"/>
                <a:gd name="T38" fmla="*/ 182 w 880"/>
                <a:gd name="T39" fmla="*/ 174 h 1577"/>
                <a:gd name="T40" fmla="*/ 200 w 880"/>
                <a:gd name="T41" fmla="*/ 155 h 1577"/>
                <a:gd name="T42" fmla="*/ 222 w 880"/>
                <a:gd name="T43" fmla="*/ 126 h 1577"/>
                <a:gd name="T44" fmla="*/ 239 w 880"/>
                <a:gd name="T45" fmla="*/ 103 h 1577"/>
                <a:gd name="T46" fmla="*/ 255 w 880"/>
                <a:gd name="T47" fmla="*/ 83 h 1577"/>
                <a:gd name="T48" fmla="*/ 236 w 880"/>
                <a:gd name="T49" fmla="*/ 16 h 1577"/>
                <a:gd name="T50" fmla="*/ 217 w 880"/>
                <a:gd name="T51" fmla="*/ 9 h 1577"/>
                <a:gd name="T52" fmla="*/ 192 w 880"/>
                <a:gd name="T53" fmla="*/ 0 h 1577"/>
                <a:gd name="T54" fmla="*/ 125 w 880"/>
                <a:gd name="T55" fmla="*/ 3 h 1577"/>
                <a:gd name="T56" fmla="*/ 114 w 880"/>
                <a:gd name="T57" fmla="*/ 12 h 15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0"/>
                <a:gd name="T88" fmla="*/ 0 h 1577"/>
                <a:gd name="T89" fmla="*/ 880 w 880"/>
                <a:gd name="T90" fmla="*/ 1577 h 15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0" h="1577">
                  <a:moveTo>
                    <a:pt x="363" y="91"/>
                  </a:moveTo>
                  <a:cubicBezTo>
                    <a:pt x="328" y="145"/>
                    <a:pt x="302" y="202"/>
                    <a:pt x="272" y="258"/>
                  </a:cubicBezTo>
                  <a:cubicBezTo>
                    <a:pt x="250" y="299"/>
                    <a:pt x="238" y="348"/>
                    <a:pt x="212" y="387"/>
                  </a:cubicBezTo>
                  <a:cubicBezTo>
                    <a:pt x="189" y="473"/>
                    <a:pt x="221" y="367"/>
                    <a:pt x="189" y="440"/>
                  </a:cubicBezTo>
                  <a:cubicBezTo>
                    <a:pt x="176" y="470"/>
                    <a:pt x="177" y="495"/>
                    <a:pt x="159" y="523"/>
                  </a:cubicBezTo>
                  <a:cubicBezTo>
                    <a:pt x="147" y="568"/>
                    <a:pt x="123" y="609"/>
                    <a:pt x="106" y="652"/>
                  </a:cubicBezTo>
                  <a:cubicBezTo>
                    <a:pt x="102" y="662"/>
                    <a:pt x="103" y="673"/>
                    <a:pt x="98" y="682"/>
                  </a:cubicBezTo>
                  <a:cubicBezTo>
                    <a:pt x="90" y="698"/>
                    <a:pt x="68" y="728"/>
                    <a:pt x="68" y="728"/>
                  </a:cubicBezTo>
                  <a:cubicBezTo>
                    <a:pt x="53" y="799"/>
                    <a:pt x="35" y="869"/>
                    <a:pt x="22" y="940"/>
                  </a:cubicBezTo>
                  <a:cubicBezTo>
                    <a:pt x="17" y="1037"/>
                    <a:pt x="13" y="1132"/>
                    <a:pt x="0" y="1228"/>
                  </a:cubicBezTo>
                  <a:cubicBezTo>
                    <a:pt x="4" y="1289"/>
                    <a:pt x="0" y="1418"/>
                    <a:pt x="53" y="1471"/>
                  </a:cubicBezTo>
                  <a:cubicBezTo>
                    <a:pt x="71" y="1527"/>
                    <a:pt x="44" y="1458"/>
                    <a:pt x="83" y="1508"/>
                  </a:cubicBezTo>
                  <a:cubicBezTo>
                    <a:pt x="88" y="1514"/>
                    <a:pt x="84" y="1525"/>
                    <a:pt x="90" y="1531"/>
                  </a:cubicBezTo>
                  <a:cubicBezTo>
                    <a:pt x="130" y="1571"/>
                    <a:pt x="174" y="1571"/>
                    <a:pt x="227" y="1577"/>
                  </a:cubicBezTo>
                  <a:cubicBezTo>
                    <a:pt x="257" y="1574"/>
                    <a:pt x="289" y="1577"/>
                    <a:pt x="318" y="1569"/>
                  </a:cubicBezTo>
                  <a:cubicBezTo>
                    <a:pt x="335" y="1564"/>
                    <a:pt x="363" y="1539"/>
                    <a:pt x="363" y="1539"/>
                  </a:cubicBezTo>
                  <a:cubicBezTo>
                    <a:pt x="380" y="1513"/>
                    <a:pt x="387" y="1503"/>
                    <a:pt x="416" y="1493"/>
                  </a:cubicBezTo>
                  <a:cubicBezTo>
                    <a:pt x="428" y="1482"/>
                    <a:pt x="443" y="1475"/>
                    <a:pt x="454" y="1463"/>
                  </a:cubicBezTo>
                  <a:cubicBezTo>
                    <a:pt x="474" y="1442"/>
                    <a:pt x="482" y="1427"/>
                    <a:pt x="507" y="1410"/>
                  </a:cubicBezTo>
                  <a:cubicBezTo>
                    <a:pt x="519" y="1375"/>
                    <a:pt x="545" y="1324"/>
                    <a:pt x="576" y="1304"/>
                  </a:cubicBezTo>
                  <a:cubicBezTo>
                    <a:pt x="591" y="1256"/>
                    <a:pt x="621" y="1216"/>
                    <a:pt x="636" y="1167"/>
                  </a:cubicBezTo>
                  <a:cubicBezTo>
                    <a:pt x="648" y="1088"/>
                    <a:pt x="672" y="1019"/>
                    <a:pt x="704" y="948"/>
                  </a:cubicBezTo>
                  <a:cubicBezTo>
                    <a:pt x="729" y="892"/>
                    <a:pt x="738" y="830"/>
                    <a:pt x="757" y="773"/>
                  </a:cubicBezTo>
                  <a:cubicBezTo>
                    <a:pt x="775" y="721"/>
                    <a:pt x="800" y="676"/>
                    <a:pt x="810" y="622"/>
                  </a:cubicBezTo>
                  <a:cubicBezTo>
                    <a:pt x="810" y="611"/>
                    <a:pt x="880" y="211"/>
                    <a:pt x="750" y="121"/>
                  </a:cubicBezTo>
                  <a:cubicBezTo>
                    <a:pt x="732" y="95"/>
                    <a:pt x="715" y="78"/>
                    <a:pt x="689" y="61"/>
                  </a:cubicBezTo>
                  <a:cubicBezTo>
                    <a:pt x="667" y="27"/>
                    <a:pt x="639" y="21"/>
                    <a:pt x="606" y="0"/>
                  </a:cubicBezTo>
                  <a:cubicBezTo>
                    <a:pt x="529" y="5"/>
                    <a:pt x="469" y="15"/>
                    <a:pt x="394" y="23"/>
                  </a:cubicBezTo>
                  <a:cubicBezTo>
                    <a:pt x="354" y="37"/>
                    <a:pt x="363" y="53"/>
                    <a:pt x="363" y="91"/>
                  </a:cubicBezTo>
                  <a:close/>
                </a:path>
              </a:pathLst>
            </a:custGeom>
            <a:noFill/>
            <a:ln w="9360">
              <a:solidFill>
                <a:srgbClr val="000000"/>
              </a:solidFill>
              <a:round/>
              <a:headEnd/>
              <a:tailEnd/>
            </a:ln>
          </p:spPr>
          <p:txBody>
            <a:bodyPr wrap="none" anchor="ctr"/>
            <a:lstStyle/>
            <a:p>
              <a:endParaRPr lang="ta-IN"/>
            </a:p>
          </p:txBody>
        </p:sp>
        <p:sp>
          <p:nvSpPr>
            <p:cNvPr id="26636" name="Freeform 8"/>
            <p:cNvSpPr>
              <a:spLocks noChangeArrowheads="1"/>
            </p:cNvSpPr>
            <p:nvPr/>
          </p:nvSpPr>
          <p:spPr bwMode="auto">
            <a:xfrm rot="4620000">
              <a:off x="4383" y="2291"/>
              <a:ext cx="611" cy="1597"/>
            </a:xfrm>
            <a:custGeom>
              <a:avLst/>
              <a:gdLst>
                <a:gd name="T0" fmla="*/ 9 w 880"/>
                <a:gd name="T1" fmla="*/ 101 h 1577"/>
                <a:gd name="T2" fmla="*/ 7 w 880"/>
                <a:gd name="T3" fmla="*/ 292 h 1577"/>
                <a:gd name="T4" fmla="*/ 6 w 880"/>
                <a:gd name="T5" fmla="*/ 437 h 1577"/>
                <a:gd name="T6" fmla="*/ 5 w 880"/>
                <a:gd name="T7" fmla="*/ 500 h 1577"/>
                <a:gd name="T8" fmla="*/ 4 w 880"/>
                <a:gd name="T9" fmla="*/ 593 h 1577"/>
                <a:gd name="T10" fmla="*/ 3 w 880"/>
                <a:gd name="T11" fmla="*/ 739 h 1577"/>
                <a:gd name="T12" fmla="*/ 3 w 880"/>
                <a:gd name="T13" fmla="*/ 774 h 1577"/>
                <a:gd name="T14" fmla="*/ 2 w 880"/>
                <a:gd name="T15" fmla="*/ 825 h 1577"/>
                <a:gd name="T16" fmla="*/ 1 w 880"/>
                <a:gd name="T17" fmla="*/ 1066 h 1577"/>
                <a:gd name="T18" fmla="*/ 0 w 880"/>
                <a:gd name="T19" fmla="*/ 1393 h 1577"/>
                <a:gd name="T20" fmla="*/ 1 w 880"/>
                <a:gd name="T21" fmla="*/ 1669 h 1577"/>
                <a:gd name="T22" fmla="*/ 2 w 880"/>
                <a:gd name="T23" fmla="*/ 1710 h 1577"/>
                <a:gd name="T24" fmla="*/ 2 w 880"/>
                <a:gd name="T25" fmla="*/ 1736 h 1577"/>
                <a:gd name="T26" fmla="*/ 6 w 880"/>
                <a:gd name="T27" fmla="*/ 1789 h 1577"/>
                <a:gd name="T28" fmla="*/ 8 w 880"/>
                <a:gd name="T29" fmla="*/ 1779 h 1577"/>
                <a:gd name="T30" fmla="*/ 9 w 880"/>
                <a:gd name="T31" fmla="*/ 1747 h 1577"/>
                <a:gd name="T32" fmla="*/ 11 w 880"/>
                <a:gd name="T33" fmla="*/ 1693 h 1577"/>
                <a:gd name="T34" fmla="*/ 12 w 880"/>
                <a:gd name="T35" fmla="*/ 1661 h 1577"/>
                <a:gd name="T36" fmla="*/ 13 w 880"/>
                <a:gd name="T37" fmla="*/ 1600 h 1577"/>
                <a:gd name="T38" fmla="*/ 15 w 880"/>
                <a:gd name="T39" fmla="*/ 1480 h 1577"/>
                <a:gd name="T40" fmla="*/ 17 w 880"/>
                <a:gd name="T41" fmla="*/ 1324 h 1577"/>
                <a:gd name="T42" fmla="*/ 18 w 880"/>
                <a:gd name="T43" fmla="*/ 1074 h 1577"/>
                <a:gd name="T44" fmla="*/ 19 w 880"/>
                <a:gd name="T45" fmla="*/ 877 h 1577"/>
                <a:gd name="T46" fmla="*/ 22 w 880"/>
                <a:gd name="T47" fmla="*/ 705 h 1577"/>
                <a:gd name="T48" fmla="*/ 19 w 880"/>
                <a:gd name="T49" fmla="*/ 141 h 1577"/>
                <a:gd name="T50" fmla="*/ 18 w 880"/>
                <a:gd name="T51" fmla="*/ 71 h 1577"/>
                <a:gd name="T52" fmla="*/ 16 w 880"/>
                <a:gd name="T53" fmla="*/ 0 h 1577"/>
                <a:gd name="T54" fmla="*/ 10 w 880"/>
                <a:gd name="T55" fmla="*/ 23 h 1577"/>
                <a:gd name="T56" fmla="*/ 9 w 880"/>
                <a:gd name="T57" fmla="*/ 101 h 15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0"/>
                <a:gd name="T88" fmla="*/ 0 h 1577"/>
                <a:gd name="T89" fmla="*/ 880 w 880"/>
                <a:gd name="T90" fmla="*/ 1577 h 15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0" h="1577">
                  <a:moveTo>
                    <a:pt x="363" y="91"/>
                  </a:moveTo>
                  <a:cubicBezTo>
                    <a:pt x="328" y="145"/>
                    <a:pt x="302" y="202"/>
                    <a:pt x="272" y="258"/>
                  </a:cubicBezTo>
                  <a:cubicBezTo>
                    <a:pt x="250" y="299"/>
                    <a:pt x="238" y="348"/>
                    <a:pt x="212" y="387"/>
                  </a:cubicBezTo>
                  <a:cubicBezTo>
                    <a:pt x="189" y="473"/>
                    <a:pt x="221" y="367"/>
                    <a:pt x="189" y="440"/>
                  </a:cubicBezTo>
                  <a:cubicBezTo>
                    <a:pt x="176" y="470"/>
                    <a:pt x="177" y="495"/>
                    <a:pt x="159" y="523"/>
                  </a:cubicBezTo>
                  <a:cubicBezTo>
                    <a:pt x="147" y="568"/>
                    <a:pt x="123" y="609"/>
                    <a:pt x="106" y="652"/>
                  </a:cubicBezTo>
                  <a:cubicBezTo>
                    <a:pt x="102" y="662"/>
                    <a:pt x="103" y="673"/>
                    <a:pt x="98" y="682"/>
                  </a:cubicBezTo>
                  <a:cubicBezTo>
                    <a:pt x="90" y="698"/>
                    <a:pt x="68" y="728"/>
                    <a:pt x="68" y="728"/>
                  </a:cubicBezTo>
                  <a:cubicBezTo>
                    <a:pt x="53" y="799"/>
                    <a:pt x="35" y="869"/>
                    <a:pt x="22" y="940"/>
                  </a:cubicBezTo>
                  <a:cubicBezTo>
                    <a:pt x="17" y="1037"/>
                    <a:pt x="13" y="1132"/>
                    <a:pt x="0" y="1228"/>
                  </a:cubicBezTo>
                  <a:cubicBezTo>
                    <a:pt x="4" y="1289"/>
                    <a:pt x="0" y="1418"/>
                    <a:pt x="53" y="1471"/>
                  </a:cubicBezTo>
                  <a:cubicBezTo>
                    <a:pt x="71" y="1527"/>
                    <a:pt x="44" y="1458"/>
                    <a:pt x="83" y="1508"/>
                  </a:cubicBezTo>
                  <a:cubicBezTo>
                    <a:pt x="88" y="1514"/>
                    <a:pt x="84" y="1525"/>
                    <a:pt x="90" y="1531"/>
                  </a:cubicBezTo>
                  <a:cubicBezTo>
                    <a:pt x="130" y="1571"/>
                    <a:pt x="174" y="1571"/>
                    <a:pt x="227" y="1577"/>
                  </a:cubicBezTo>
                  <a:cubicBezTo>
                    <a:pt x="257" y="1574"/>
                    <a:pt x="289" y="1577"/>
                    <a:pt x="318" y="1569"/>
                  </a:cubicBezTo>
                  <a:cubicBezTo>
                    <a:pt x="335" y="1564"/>
                    <a:pt x="363" y="1539"/>
                    <a:pt x="363" y="1539"/>
                  </a:cubicBezTo>
                  <a:cubicBezTo>
                    <a:pt x="380" y="1513"/>
                    <a:pt x="387" y="1503"/>
                    <a:pt x="416" y="1493"/>
                  </a:cubicBezTo>
                  <a:cubicBezTo>
                    <a:pt x="428" y="1482"/>
                    <a:pt x="443" y="1475"/>
                    <a:pt x="454" y="1463"/>
                  </a:cubicBezTo>
                  <a:cubicBezTo>
                    <a:pt x="474" y="1442"/>
                    <a:pt x="482" y="1427"/>
                    <a:pt x="507" y="1410"/>
                  </a:cubicBezTo>
                  <a:cubicBezTo>
                    <a:pt x="519" y="1375"/>
                    <a:pt x="545" y="1324"/>
                    <a:pt x="576" y="1304"/>
                  </a:cubicBezTo>
                  <a:cubicBezTo>
                    <a:pt x="591" y="1256"/>
                    <a:pt x="621" y="1216"/>
                    <a:pt x="636" y="1167"/>
                  </a:cubicBezTo>
                  <a:cubicBezTo>
                    <a:pt x="648" y="1088"/>
                    <a:pt x="672" y="1019"/>
                    <a:pt x="704" y="948"/>
                  </a:cubicBezTo>
                  <a:cubicBezTo>
                    <a:pt x="729" y="892"/>
                    <a:pt x="738" y="830"/>
                    <a:pt x="757" y="773"/>
                  </a:cubicBezTo>
                  <a:cubicBezTo>
                    <a:pt x="775" y="721"/>
                    <a:pt x="800" y="676"/>
                    <a:pt x="810" y="622"/>
                  </a:cubicBezTo>
                  <a:cubicBezTo>
                    <a:pt x="810" y="611"/>
                    <a:pt x="880" y="211"/>
                    <a:pt x="750" y="121"/>
                  </a:cubicBezTo>
                  <a:cubicBezTo>
                    <a:pt x="732" y="95"/>
                    <a:pt x="715" y="78"/>
                    <a:pt x="689" y="61"/>
                  </a:cubicBezTo>
                  <a:cubicBezTo>
                    <a:pt x="667" y="27"/>
                    <a:pt x="639" y="21"/>
                    <a:pt x="606" y="0"/>
                  </a:cubicBezTo>
                  <a:cubicBezTo>
                    <a:pt x="529" y="5"/>
                    <a:pt x="469" y="15"/>
                    <a:pt x="394" y="23"/>
                  </a:cubicBezTo>
                  <a:cubicBezTo>
                    <a:pt x="354" y="37"/>
                    <a:pt x="363" y="53"/>
                    <a:pt x="363" y="91"/>
                  </a:cubicBezTo>
                  <a:close/>
                </a:path>
              </a:pathLst>
            </a:custGeom>
            <a:noFill/>
            <a:ln w="9360">
              <a:solidFill>
                <a:srgbClr val="000000"/>
              </a:solidFill>
              <a:round/>
              <a:headEnd/>
              <a:tailEnd/>
            </a:ln>
          </p:spPr>
          <p:txBody>
            <a:bodyPr wrap="none" anchor="ctr"/>
            <a:lstStyle/>
            <a:p>
              <a:endParaRPr lang="ta-IN"/>
            </a:p>
          </p:txBody>
        </p:sp>
        <p:sp>
          <p:nvSpPr>
            <p:cNvPr id="26637" name="Oval 9"/>
            <p:cNvSpPr>
              <a:spLocks noChangeArrowheads="1"/>
            </p:cNvSpPr>
            <p:nvPr/>
          </p:nvSpPr>
          <p:spPr bwMode="auto">
            <a:xfrm>
              <a:off x="3360" y="19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38" name="Oval 10"/>
            <p:cNvSpPr>
              <a:spLocks noChangeArrowheads="1"/>
            </p:cNvSpPr>
            <p:nvPr/>
          </p:nvSpPr>
          <p:spPr bwMode="auto">
            <a:xfrm>
              <a:off x="3456" y="20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39" name="Oval 11"/>
            <p:cNvSpPr>
              <a:spLocks noChangeArrowheads="1"/>
            </p:cNvSpPr>
            <p:nvPr/>
          </p:nvSpPr>
          <p:spPr bwMode="auto">
            <a:xfrm>
              <a:off x="3408" y="14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40" name="Oval 12"/>
            <p:cNvSpPr>
              <a:spLocks noChangeArrowheads="1"/>
            </p:cNvSpPr>
            <p:nvPr/>
          </p:nvSpPr>
          <p:spPr bwMode="auto">
            <a:xfrm>
              <a:off x="3504" y="15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41" name="Oval 13"/>
            <p:cNvSpPr>
              <a:spLocks noChangeArrowheads="1"/>
            </p:cNvSpPr>
            <p:nvPr/>
          </p:nvSpPr>
          <p:spPr bwMode="auto">
            <a:xfrm>
              <a:off x="3600" y="15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42" name="Oval 14"/>
            <p:cNvSpPr>
              <a:spLocks noChangeArrowheads="1"/>
            </p:cNvSpPr>
            <p:nvPr/>
          </p:nvSpPr>
          <p:spPr bwMode="auto">
            <a:xfrm>
              <a:off x="3216" y="2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43" name="Oval 15"/>
            <p:cNvSpPr>
              <a:spLocks noChangeArrowheads="1"/>
            </p:cNvSpPr>
            <p:nvPr/>
          </p:nvSpPr>
          <p:spPr bwMode="auto">
            <a:xfrm>
              <a:off x="3312" y="2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44" name="Oval 16"/>
            <p:cNvSpPr>
              <a:spLocks noChangeArrowheads="1"/>
            </p:cNvSpPr>
            <p:nvPr/>
          </p:nvSpPr>
          <p:spPr bwMode="auto">
            <a:xfrm>
              <a:off x="3264" y="196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45" name="Oval 17"/>
            <p:cNvSpPr>
              <a:spLocks noChangeArrowheads="1"/>
            </p:cNvSpPr>
            <p:nvPr/>
          </p:nvSpPr>
          <p:spPr bwMode="auto">
            <a:xfrm>
              <a:off x="3216" y="187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46" name="Oval 18"/>
            <p:cNvSpPr>
              <a:spLocks noChangeArrowheads="1"/>
            </p:cNvSpPr>
            <p:nvPr/>
          </p:nvSpPr>
          <p:spPr bwMode="auto">
            <a:xfrm>
              <a:off x="3144" y="19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47" name="Oval 19"/>
            <p:cNvSpPr>
              <a:spLocks noChangeArrowheads="1"/>
            </p:cNvSpPr>
            <p:nvPr/>
          </p:nvSpPr>
          <p:spPr bwMode="auto">
            <a:xfrm>
              <a:off x="3120" y="2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48" name="Oval 20"/>
            <p:cNvSpPr>
              <a:spLocks noChangeArrowheads="1"/>
            </p:cNvSpPr>
            <p:nvPr/>
          </p:nvSpPr>
          <p:spPr bwMode="auto">
            <a:xfrm>
              <a:off x="3216" y="2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49" name="Oval 21"/>
            <p:cNvSpPr>
              <a:spLocks noChangeArrowheads="1"/>
            </p:cNvSpPr>
            <p:nvPr/>
          </p:nvSpPr>
          <p:spPr bwMode="auto">
            <a:xfrm>
              <a:off x="3312" y="22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50" name="Oval 22"/>
            <p:cNvSpPr>
              <a:spLocks noChangeArrowheads="1"/>
            </p:cNvSpPr>
            <p:nvPr/>
          </p:nvSpPr>
          <p:spPr bwMode="auto">
            <a:xfrm>
              <a:off x="3168" y="22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51" name="Oval 23"/>
            <p:cNvSpPr>
              <a:spLocks noChangeArrowheads="1"/>
            </p:cNvSpPr>
            <p:nvPr/>
          </p:nvSpPr>
          <p:spPr bwMode="auto">
            <a:xfrm>
              <a:off x="3544" y="16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52" name="Oval 24"/>
            <p:cNvSpPr>
              <a:spLocks noChangeArrowheads="1"/>
            </p:cNvSpPr>
            <p:nvPr/>
          </p:nvSpPr>
          <p:spPr bwMode="auto">
            <a:xfrm>
              <a:off x="3408"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53" name="Oval 25"/>
            <p:cNvSpPr>
              <a:spLocks noChangeArrowheads="1"/>
            </p:cNvSpPr>
            <p:nvPr/>
          </p:nvSpPr>
          <p:spPr bwMode="auto">
            <a:xfrm>
              <a:off x="3638"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54" name="Oval 26"/>
            <p:cNvSpPr>
              <a:spLocks noChangeArrowheads="1"/>
            </p:cNvSpPr>
            <p:nvPr/>
          </p:nvSpPr>
          <p:spPr bwMode="auto">
            <a:xfrm>
              <a:off x="3734"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55" name="Oval 27"/>
            <p:cNvSpPr>
              <a:spLocks noChangeArrowheads="1"/>
            </p:cNvSpPr>
            <p:nvPr/>
          </p:nvSpPr>
          <p:spPr bwMode="auto">
            <a:xfrm>
              <a:off x="3686" y="17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56" name="Oval 28"/>
            <p:cNvSpPr>
              <a:spLocks noChangeArrowheads="1"/>
            </p:cNvSpPr>
            <p:nvPr/>
          </p:nvSpPr>
          <p:spPr bwMode="auto">
            <a:xfrm>
              <a:off x="3638" y="163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57" name="Oval 29"/>
            <p:cNvSpPr>
              <a:spLocks noChangeArrowheads="1"/>
            </p:cNvSpPr>
            <p:nvPr/>
          </p:nvSpPr>
          <p:spPr bwMode="auto">
            <a:xfrm>
              <a:off x="3566" y="17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58" name="Oval 30"/>
            <p:cNvSpPr>
              <a:spLocks noChangeArrowheads="1"/>
            </p:cNvSpPr>
            <p:nvPr/>
          </p:nvSpPr>
          <p:spPr bwMode="auto">
            <a:xfrm>
              <a:off x="3542"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59" name="Oval 31"/>
            <p:cNvSpPr>
              <a:spLocks noChangeArrowheads="1"/>
            </p:cNvSpPr>
            <p:nvPr/>
          </p:nvSpPr>
          <p:spPr bwMode="auto">
            <a:xfrm>
              <a:off x="3638" y="19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60" name="Oval 32"/>
            <p:cNvSpPr>
              <a:spLocks noChangeArrowheads="1"/>
            </p:cNvSpPr>
            <p:nvPr/>
          </p:nvSpPr>
          <p:spPr bwMode="auto">
            <a:xfrm>
              <a:off x="3504" y="19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61" name="Oval 33"/>
            <p:cNvSpPr>
              <a:spLocks noChangeArrowheads="1"/>
            </p:cNvSpPr>
            <p:nvPr/>
          </p:nvSpPr>
          <p:spPr bwMode="auto">
            <a:xfrm>
              <a:off x="3590" y="20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62" name="Oval 34"/>
            <p:cNvSpPr>
              <a:spLocks noChangeArrowheads="1"/>
            </p:cNvSpPr>
            <p:nvPr/>
          </p:nvSpPr>
          <p:spPr bwMode="auto">
            <a:xfrm>
              <a:off x="3542" y="229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63" name="Oval 35"/>
            <p:cNvSpPr>
              <a:spLocks noChangeArrowheads="1"/>
            </p:cNvSpPr>
            <p:nvPr/>
          </p:nvSpPr>
          <p:spPr bwMode="auto">
            <a:xfrm>
              <a:off x="3590" y="219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64" name="Oval 36"/>
            <p:cNvSpPr>
              <a:spLocks noChangeArrowheads="1"/>
            </p:cNvSpPr>
            <p:nvPr/>
          </p:nvSpPr>
          <p:spPr bwMode="auto">
            <a:xfrm>
              <a:off x="3542" y="210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65" name="Oval 37"/>
            <p:cNvSpPr>
              <a:spLocks noChangeArrowheads="1"/>
            </p:cNvSpPr>
            <p:nvPr/>
          </p:nvSpPr>
          <p:spPr bwMode="auto">
            <a:xfrm>
              <a:off x="3470" y="220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66" name="Oval 38"/>
            <p:cNvSpPr>
              <a:spLocks noChangeArrowheads="1"/>
            </p:cNvSpPr>
            <p:nvPr/>
          </p:nvSpPr>
          <p:spPr bwMode="auto">
            <a:xfrm>
              <a:off x="3446" y="229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67" name="Oval 39"/>
            <p:cNvSpPr>
              <a:spLocks noChangeArrowheads="1"/>
            </p:cNvSpPr>
            <p:nvPr/>
          </p:nvSpPr>
          <p:spPr bwMode="auto">
            <a:xfrm>
              <a:off x="3542" y="239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68" name="Oval 40"/>
            <p:cNvSpPr>
              <a:spLocks noChangeArrowheads="1"/>
            </p:cNvSpPr>
            <p:nvPr/>
          </p:nvSpPr>
          <p:spPr bwMode="auto">
            <a:xfrm>
              <a:off x="3360" y="2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69" name="Oval 41"/>
            <p:cNvSpPr>
              <a:spLocks noChangeArrowheads="1"/>
            </p:cNvSpPr>
            <p:nvPr/>
          </p:nvSpPr>
          <p:spPr bwMode="auto">
            <a:xfrm>
              <a:off x="4598" y="303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70" name="Oval 42"/>
            <p:cNvSpPr>
              <a:spLocks noChangeArrowheads="1"/>
            </p:cNvSpPr>
            <p:nvPr/>
          </p:nvSpPr>
          <p:spPr bwMode="auto">
            <a:xfrm>
              <a:off x="4646" y="294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71" name="Oval 43"/>
            <p:cNvSpPr>
              <a:spLocks noChangeArrowheads="1"/>
            </p:cNvSpPr>
            <p:nvPr/>
          </p:nvSpPr>
          <p:spPr bwMode="auto">
            <a:xfrm>
              <a:off x="4598" y="284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72" name="Oval 44"/>
            <p:cNvSpPr>
              <a:spLocks noChangeArrowheads="1"/>
            </p:cNvSpPr>
            <p:nvPr/>
          </p:nvSpPr>
          <p:spPr bwMode="auto">
            <a:xfrm>
              <a:off x="4526" y="295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73" name="Oval 45"/>
            <p:cNvSpPr>
              <a:spLocks noChangeArrowheads="1"/>
            </p:cNvSpPr>
            <p:nvPr/>
          </p:nvSpPr>
          <p:spPr bwMode="auto">
            <a:xfrm>
              <a:off x="4502" y="303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74" name="Oval 46"/>
            <p:cNvSpPr>
              <a:spLocks noChangeArrowheads="1"/>
            </p:cNvSpPr>
            <p:nvPr/>
          </p:nvSpPr>
          <p:spPr bwMode="auto">
            <a:xfrm>
              <a:off x="4598" y="313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75" name="Oval 47"/>
            <p:cNvSpPr>
              <a:spLocks noChangeArrowheads="1"/>
            </p:cNvSpPr>
            <p:nvPr/>
          </p:nvSpPr>
          <p:spPr bwMode="auto">
            <a:xfrm>
              <a:off x="4550" y="323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76" name="Oval 48"/>
            <p:cNvSpPr>
              <a:spLocks noChangeArrowheads="1"/>
            </p:cNvSpPr>
            <p:nvPr/>
          </p:nvSpPr>
          <p:spPr bwMode="auto">
            <a:xfrm>
              <a:off x="3264" y="244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77" name="Oval 49"/>
            <p:cNvSpPr>
              <a:spLocks noChangeArrowheads="1"/>
            </p:cNvSpPr>
            <p:nvPr/>
          </p:nvSpPr>
          <p:spPr bwMode="auto">
            <a:xfrm>
              <a:off x="3312" y="235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78" name="Oval 50"/>
            <p:cNvSpPr>
              <a:spLocks noChangeArrowheads="1"/>
            </p:cNvSpPr>
            <p:nvPr/>
          </p:nvSpPr>
          <p:spPr bwMode="auto">
            <a:xfrm>
              <a:off x="3192" y="23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79" name="Oval 51"/>
            <p:cNvSpPr>
              <a:spLocks noChangeArrowheads="1"/>
            </p:cNvSpPr>
            <p:nvPr/>
          </p:nvSpPr>
          <p:spPr bwMode="auto">
            <a:xfrm>
              <a:off x="3168" y="244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80" name="Oval 52"/>
            <p:cNvSpPr>
              <a:spLocks noChangeArrowheads="1"/>
            </p:cNvSpPr>
            <p:nvPr/>
          </p:nvSpPr>
          <p:spPr bwMode="auto">
            <a:xfrm>
              <a:off x="3264" y="25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81" name="Oval 53"/>
            <p:cNvSpPr>
              <a:spLocks noChangeArrowheads="1"/>
            </p:cNvSpPr>
            <p:nvPr/>
          </p:nvSpPr>
          <p:spPr bwMode="auto">
            <a:xfrm>
              <a:off x="3368" y="168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82" name="Oval 54"/>
            <p:cNvSpPr>
              <a:spLocks noChangeArrowheads="1"/>
            </p:cNvSpPr>
            <p:nvPr/>
          </p:nvSpPr>
          <p:spPr bwMode="auto">
            <a:xfrm>
              <a:off x="3416" y="158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83" name="Oval 55"/>
            <p:cNvSpPr>
              <a:spLocks noChangeArrowheads="1"/>
            </p:cNvSpPr>
            <p:nvPr/>
          </p:nvSpPr>
          <p:spPr bwMode="auto">
            <a:xfrm>
              <a:off x="3296" y="159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84" name="Oval 56"/>
            <p:cNvSpPr>
              <a:spLocks noChangeArrowheads="1"/>
            </p:cNvSpPr>
            <p:nvPr/>
          </p:nvSpPr>
          <p:spPr bwMode="auto">
            <a:xfrm>
              <a:off x="3272" y="168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85" name="Oval 57"/>
            <p:cNvSpPr>
              <a:spLocks noChangeArrowheads="1"/>
            </p:cNvSpPr>
            <p:nvPr/>
          </p:nvSpPr>
          <p:spPr bwMode="auto">
            <a:xfrm>
              <a:off x="3264" y="17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86" name="Oval 58"/>
            <p:cNvSpPr>
              <a:spLocks noChangeArrowheads="1"/>
            </p:cNvSpPr>
            <p:nvPr/>
          </p:nvSpPr>
          <p:spPr bwMode="auto">
            <a:xfrm>
              <a:off x="4296" y="3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87" name="Oval 59"/>
            <p:cNvSpPr>
              <a:spLocks noChangeArrowheads="1"/>
            </p:cNvSpPr>
            <p:nvPr/>
          </p:nvSpPr>
          <p:spPr bwMode="auto">
            <a:xfrm>
              <a:off x="4344" y="296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88" name="Oval 60"/>
            <p:cNvSpPr>
              <a:spLocks noChangeArrowheads="1"/>
            </p:cNvSpPr>
            <p:nvPr/>
          </p:nvSpPr>
          <p:spPr bwMode="auto">
            <a:xfrm>
              <a:off x="4224" y="29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89" name="Oval 61"/>
            <p:cNvSpPr>
              <a:spLocks noChangeArrowheads="1"/>
            </p:cNvSpPr>
            <p:nvPr/>
          </p:nvSpPr>
          <p:spPr bwMode="auto">
            <a:xfrm>
              <a:off x="4200" y="3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90" name="Oval 62"/>
            <p:cNvSpPr>
              <a:spLocks noChangeArrowheads="1"/>
            </p:cNvSpPr>
            <p:nvPr/>
          </p:nvSpPr>
          <p:spPr bwMode="auto">
            <a:xfrm>
              <a:off x="3456" y="17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91" name="Oval 63"/>
            <p:cNvSpPr>
              <a:spLocks noChangeArrowheads="1"/>
            </p:cNvSpPr>
            <p:nvPr/>
          </p:nvSpPr>
          <p:spPr bwMode="auto">
            <a:xfrm>
              <a:off x="3416" y="250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92" name="Oval 64"/>
            <p:cNvSpPr>
              <a:spLocks noChangeArrowheads="1"/>
            </p:cNvSpPr>
            <p:nvPr/>
          </p:nvSpPr>
          <p:spPr bwMode="auto">
            <a:xfrm>
              <a:off x="3464" y="240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93" name="Oval 65"/>
            <p:cNvSpPr>
              <a:spLocks noChangeArrowheads="1"/>
            </p:cNvSpPr>
            <p:nvPr/>
          </p:nvSpPr>
          <p:spPr bwMode="auto">
            <a:xfrm>
              <a:off x="3344" y="24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94" name="Oval 66"/>
            <p:cNvSpPr>
              <a:spLocks noChangeArrowheads="1"/>
            </p:cNvSpPr>
            <p:nvPr/>
          </p:nvSpPr>
          <p:spPr bwMode="auto">
            <a:xfrm>
              <a:off x="3320" y="250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95" name="Oval 67"/>
            <p:cNvSpPr>
              <a:spLocks noChangeArrowheads="1"/>
            </p:cNvSpPr>
            <p:nvPr/>
          </p:nvSpPr>
          <p:spPr bwMode="auto">
            <a:xfrm>
              <a:off x="4392"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96" name="Oval 68"/>
            <p:cNvSpPr>
              <a:spLocks noChangeArrowheads="1"/>
            </p:cNvSpPr>
            <p:nvPr/>
          </p:nvSpPr>
          <p:spPr bwMode="auto">
            <a:xfrm>
              <a:off x="4440" y="3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97" name="Oval 69"/>
            <p:cNvSpPr>
              <a:spLocks noChangeArrowheads="1"/>
            </p:cNvSpPr>
            <p:nvPr/>
          </p:nvSpPr>
          <p:spPr bwMode="auto">
            <a:xfrm>
              <a:off x="4512" y="315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98" name="Oval 70"/>
            <p:cNvSpPr>
              <a:spLocks noChangeArrowheads="1"/>
            </p:cNvSpPr>
            <p:nvPr/>
          </p:nvSpPr>
          <p:spPr bwMode="auto">
            <a:xfrm>
              <a:off x="4296"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699" name="Oval 71"/>
            <p:cNvSpPr>
              <a:spLocks noChangeArrowheads="1"/>
            </p:cNvSpPr>
            <p:nvPr/>
          </p:nvSpPr>
          <p:spPr bwMode="auto">
            <a:xfrm>
              <a:off x="4800" y="30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00" name="Oval 72"/>
            <p:cNvSpPr>
              <a:spLocks noChangeArrowheads="1"/>
            </p:cNvSpPr>
            <p:nvPr/>
          </p:nvSpPr>
          <p:spPr bwMode="auto">
            <a:xfrm>
              <a:off x="4848" y="29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01" name="Oval 73"/>
            <p:cNvSpPr>
              <a:spLocks noChangeArrowheads="1"/>
            </p:cNvSpPr>
            <p:nvPr/>
          </p:nvSpPr>
          <p:spPr bwMode="auto">
            <a:xfrm>
              <a:off x="4728" y="29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02" name="Oval 74"/>
            <p:cNvSpPr>
              <a:spLocks noChangeArrowheads="1"/>
            </p:cNvSpPr>
            <p:nvPr/>
          </p:nvSpPr>
          <p:spPr bwMode="auto">
            <a:xfrm>
              <a:off x="4704" y="30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03" name="Oval 75"/>
            <p:cNvSpPr>
              <a:spLocks noChangeArrowheads="1"/>
            </p:cNvSpPr>
            <p:nvPr/>
          </p:nvSpPr>
          <p:spPr bwMode="auto">
            <a:xfrm>
              <a:off x="3120" y="2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04" name="Oval 76"/>
            <p:cNvSpPr>
              <a:spLocks noChangeArrowheads="1"/>
            </p:cNvSpPr>
            <p:nvPr/>
          </p:nvSpPr>
          <p:spPr bwMode="auto">
            <a:xfrm>
              <a:off x="3408" y="210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05" name="Oval 77"/>
            <p:cNvSpPr>
              <a:spLocks noChangeArrowheads="1"/>
            </p:cNvSpPr>
            <p:nvPr/>
          </p:nvSpPr>
          <p:spPr bwMode="auto">
            <a:xfrm>
              <a:off x="4790" y="303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06" name="Oval 78"/>
            <p:cNvSpPr>
              <a:spLocks noChangeArrowheads="1"/>
            </p:cNvSpPr>
            <p:nvPr/>
          </p:nvSpPr>
          <p:spPr bwMode="auto">
            <a:xfrm>
              <a:off x="4886" y="313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07" name="Oval 79"/>
            <p:cNvSpPr>
              <a:spLocks noChangeArrowheads="1"/>
            </p:cNvSpPr>
            <p:nvPr/>
          </p:nvSpPr>
          <p:spPr bwMode="auto">
            <a:xfrm>
              <a:off x="3344" y="175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08" name="Oval 80"/>
            <p:cNvSpPr>
              <a:spLocks noChangeArrowheads="1"/>
            </p:cNvSpPr>
            <p:nvPr/>
          </p:nvSpPr>
          <p:spPr bwMode="auto">
            <a:xfrm>
              <a:off x="3552" y="14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09" name="Oval 81"/>
            <p:cNvSpPr>
              <a:spLocks noChangeArrowheads="1"/>
            </p:cNvSpPr>
            <p:nvPr/>
          </p:nvSpPr>
          <p:spPr bwMode="auto">
            <a:xfrm>
              <a:off x="3696" y="15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10" name="Oval 82"/>
            <p:cNvSpPr>
              <a:spLocks noChangeArrowheads="1"/>
            </p:cNvSpPr>
            <p:nvPr/>
          </p:nvSpPr>
          <p:spPr bwMode="auto">
            <a:xfrm>
              <a:off x="3744" y="163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11" name="Oval 83"/>
            <p:cNvSpPr>
              <a:spLocks noChangeArrowheads="1"/>
            </p:cNvSpPr>
            <p:nvPr/>
          </p:nvSpPr>
          <p:spPr bwMode="auto">
            <a:xfrm>
              <a:off x="3168" y="25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12" name="Oval 84"/>
            <p:cNvSpPr>
              <a:spLocks noChangeArrowheads="1"/>
            </p:cNvSpPr>
            <p:nvPr/>
          </p:nvSpPr>
          <p:spPr bwMode="auto">
            <a:xfrm>
              <a:off x="3072" y="235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13" name="Oval 85"/>
            <p:cNvSpPr>
              <a:spLocks noChangeArrowheads="1"/>
            </p:cNvSpPr>
            <p:nvPr/>
          </p:nvSpPr>
          <p:spPr bwMode="auto">
            <a:xfrm>
              <a:off x="4992" y="301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14" name="Oval 86"/>
            <p:cNvSpPr>
              <a:spLocks noChangeArrowheads="1"/>
            </p:cNvSpPr>
            <p:nvPr/>
          </p:nvSpPr>
          <p:spPr bwMode="auto">
            <a:xfrm>
              <a:off x="4896" y="301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15" name="Oval 87"/>
            <p:cNvSpPr>
              <a:spLocks noChangeArrowheads="1"/>
            </p:cNvSpPr>
            <p:nvPr/>
          </p:nvSpPr>
          <p:spPr bwMode="auto">
            <a:xfrm>
              <a:off x="5088" y="311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16" name="Oval 88"/>
            <p:cNvSpPr>
              <a:spLocks noChangeArrowheads="1"/>
            </p:cNvSpPr>
            <p:nvPr/>
          </p:nvSpPr>
          <p:spPr bwMode="auto">
            <a:xfrm>
              <a:off x="5136" y="301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17" name="Oval 89"/>
            <p:cNvSpPr>
              <a:spLocks noChangeArrowheads="1"/>
            </p:cNvSpPr>
            <p:nvPr/>
          </p:nvSpPr>
          <p:spPr bwMode="auto">
            <a:xfrm>
              <a:off x="4992" y="311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18" name="Oval 90"/>
            <p:cNvSpPr>
              <a:spLocks noChangeArrowheads="1"/>
            </p:cNvSpPr>
            <p:nvPr/>
          </p:nvSpPr>
          <p:spPr bwMode="auto">
            <a:xfrm>
              <a:off x="4176"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19" name="Oval 91"/>
            <p:cNvSpPr>
              <a:spLocks noChangeArrowheads="1"/>
            </p:cNvSpPr>
            <p:nvPr/>
          </p:nvSpPr>
          <p:spPr bwMode="auto">
            <a:xfrm>
              <a:off x="4104" y="307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20" name="Oval 92"/>
            <p:cNvSpPr>
              <a:spLocks noChangeArrowheads="1"/>
            </p:cNvSpPr>
            <p:nvPr/>
          </p:nvSpPr>
          <p:spPr bwMode="auto">
            <a:xfrm>
              <a:off x="4080"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21" name="Oval 93"/>
            <p:cNvSpPr>
              <a:spLocks noChangeArrowheads="1"/>
            </p:cNvSpPr>
            <p:nvPr/>
          </p:nvSpPr>
          <p:spPr bwMode="auto">
            <a:xfrm>
              <a:off x="3984"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22" name="Oval 94"/>
            <p:cNvSpPr>
              <a:spLocks noChangeArrowheads="1"/>
            </p:cNvSpPr>
            <p:nvPr/>
          </p:nvSpPr>
          <p:spPr bwMode="auto">
            <a:xfrm>
              <a:off x="3928" y="30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23" name="Oval 95"/>
            <p:cNvSpPr>
              <a:spLocks noChangeArrowheads="1"/>
            </p:cNvSpPr>
            <p:nvPr/>
          </p:nvSpPr>
          <p:spPr bwMode="auto">
            <a:xfrm>
              <a:off x="3904" y="31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24" name="Oval 96"/>
            <p:cNvSpPr>
              <a:spLocks noChangeArrowheads="1"/>
            </p:cNvSpPr>
            <p:nvPr/>
          </p:nvSpPr>
          <p:spPr bwMode="auto">
            <a:xfrm>
              <a:off x="4118" y="306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25" name="Oval 97"/>
            <p:cNvSpPr>
              <a:spLocks noChangeArrowheads="1"/>
            </p:cNvSpPr>
            <p:nvPr/>
          </p:nvSpPr>
          <p:spPr bwMode="auto">
            <a:xfrm>
              <a:off x="4046" y="297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26" name="Oval 98"/>
            <p:cNvSpPr>
              <a:spLocks noChangeArrowheads="1"/>
            </p:cNvSpPr>
            <p:nvPr/>
          </p:nvSpPr>
          <p:spPr bwMode="auto">
            <a:xfrm>
              <a:off x="4022" y="306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27" name="Oval 99"/>
            <p:cNvSpPr>
              <a:spLocks noChangeArrowheads="1"/>
            </p:cNvSpPr>
            <p:nvPr/>
          </p:nvSpPr>
          <p:spPr bwMode="auto">
            <a:xfrm>
              <a:off x="4800" y="320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28" name="Oval 100"/>
            <p:cNvSpPr>
              <a:spLocks noChangeArrowheads="1"/>
            </p:cNvSpPr>
            <p:nvPr/>
          </p:nvSpPr>
          <p:spPr bwMode="auto">
            <a:xfrm>
              <a:off x="4728" y="31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29" name="Oval 101"/>
            <p:cNvSpPr>
              <a:spLocks noChangeArrowheads="1"/>
            </p:cNvSpPr>
            <p:nvPr/>
          </p:nvSpPr>
          <p:spPr bwMode="auto">
            <a:xfrm>
              <a:off x="4704" y="320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30" name="Oval 102"/>
            <p:cNvSpPr>
              <a:spLocks noChangeArrowheads="1"/>
            </p:cNvSpPr>
            <p:nvPr/>
          </p:nvSpPr>
          <p:spPr bwMode="auto">
            <a:xfrm>
              <a:off x="5072" y="29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31" name="Oval 103"/>
            <p:cNvSpPr>
              <a:spLocks noChangeArrowheads="1"/>
            </p:cNvSpPr>
            <p:nvPr/>
          </p:nvSpPr>
          <p:spPr bwMode="auto">
            <a:xfrm>
              <a:off x="5000" y="28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32" name="Oval 104"/>
            <p:cNvSpPr>
              <a:spLocks noChangeArrowheads="1"/>
            </p:cNvSpPr>
            <p:nvPr/>
          </p:nvSpPr>
          <p:spPr bwMode="auto">
            <a:xfrm>
              <a:off x="4976" y="29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33" name="Oval 105"/>
            <p:cNvSpPr>
              <a:spLocks noChangeArrowheads="1"/>
            </p:cNvSpPr>
            <p:nvPr/>
          </p:nvSpPr>
          <p:spPr bwMode="auto">
            <a:xfrm>
              <a:off x="4502" y="288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34" name="Oval 106"/>
            <p:cNvSpPr>
              <a:spLocks noChangeArrowheads="1"/>
            </p:cNvSpPr>
            <p:nvPr/>
          </p:nvSpPr>
          <p:spPr bwMode="auto">
            <a:xfrm>
              <a:off x="4430" y="291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35" name="Oval 107"/>
            <p:cNvSpPr>
              <a:spLocks noChangeArrowheads="1"/>
            </p:cNvSpPr>
            <p:nvPr/>
          </p:nvSpPr>
          <p:spPr bwMode="auto">
            <a:xfrm>
              <a:off x="4406" y="300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36" name="Oval 108"/>
            <p:cNvSpPr>
              <a:spLocks noChangeArrowheads="1"/>
            </p:cNvSpPr>
            <p:nvPr/>
          </p:nvSpPr>
          <p:spPr bwMode="auto">
            <a:xfrm>
              <a:off x="4598" y="291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37" name="Oval 109"/>
            <p:cNvSpPr>
              <a:spLocks noChangeArrowheads="1"/>
            </p:cNvSpPr>
            <p:nvPr/>
          </p:nvSpPr>
          <p:spPr bwMode="auto">
            <a:xfrm>
              <a:off x="4142" y="29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38" name="Oval 110"/>
            <p:cNvSpPr>
              <a:spLocks noChangeArrowheads="1"/>
            </p:cNvSpPr>
            <p:nvPr/>
          </p:nvSpPr>
          <p:spPr bwMode="auto">
            <a:xfrm>
              <a:off x="4270" y="290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39" name="Oval 111"/>
            <p:cNvSpPr>
              <a:spLocks noChangeArrowheads="1"/>
            </p:cNvSpPr>
            <p:nvPr/>
          </p:nvSpPr>
          <p:spPr bwMode="auto">
            <a:xfrm>
              <a:off x="4368" y="309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40" name="Oval 112"/>
            <p:cNvSpPr>
              <a:spLocks noChangeArrowheads="1"/>
            </p:cNvSpPr>
            <p:nvPr/>
          </p:nvSpPr>
          <p:spPr bwMode="auto">
            <a:xfrm>
              <a:off x="4224" y="32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41" name="Oval 113"/>
            <p:cNvSpPr>
              <a:spLocks noChangeArrowheads="1"/>
            </p:cNvSpPr>
            <p:nvPr/>
          </p:nvSpPr>
          <p:spPr bwMode="auto">
            <a:xfrm>
              <a:off x="4336" y="323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42" name="Oval 114"/>
            <p:cNvSpPr>
              <a:spLocks noChangeArrowheads="1"/>
            </p:cNvSpPr>
            <p:nvPr/>
          </p:nvSpPr>
          <p:spPr bwMode="auto">
            <a:xfrm>
              <a:off x="4454" y="323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43" name="Oval 115"/>
            <p:cNvSpPr>
              <a:spLocks noChangeArrowheads="1"/>
            </p:cNvSpPr>
            <p:nvPr/>
          </p:nvSpPr>
          <p:spPr bwMode="auto">
            <a:xfrm>
              <a:off x="4704" y="287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44" name="Oval 116"/>
            <p:cNvSpPr>
              <a:spLocks noChangeArrowheads="1"/>
            </p:cNvSpPr>
            <p:nvPr/>
          </p:nvSpPr>
          <p:spPr bwMode="auto">
            <a:xfrm>
              <a:off x="4830" y="28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45" name="Oval 117"/>
            <p:cNvSpPr>
              <a:spLocks noChangeArrowheads="1"/>
            </p:cNvSpPr>
            <p:nvPr/>
          </p:nvSpPr>
          <p:spPr bwMode="auto">
            <a:xfrm>
              <a:off x="4902" y="320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46" name="Oval 118"/>
            <p:cNvSpPr>
              <a:spLocks noChangeArrowheads="1"/>
            </p:cNvSpPr>
            <p:nvPr/>
          </p:nvSpPr>
          <p:spPr bwMode="auto">
            <a:xfrm>
              <a:off x="5104" y="318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47" name="Oval 119"/>
            <p:cNvSpPr>
              <a:spLocks noChangeArrowheads="1"/>
            </p:cNvSpPr>
            <p:nvPr/>
          </p:nvSpPr>
          <p:spPr bwMode="auto">
            <a:xfrm>
              <a:off x="5008" y="318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48" name="Oval 120"/>
            <p:cNvSpPr>
              <a:spLocks noChangeArrowheads="1"/>
            </p:cNvSpPr>
            <p:nvPr/>
          </p:nvSpPr>
          <p:spPr bwMode="auto">
            <a:xfrm>
              <a:off x="5270" y="31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49" name="Oval 121"/>
            <p:cNvSpPr>
              <a:spLocks noChangeArrowheads="1"/>
            </p:cNvSpPr>
            <p:nvPr/>
          </p:nvSpPr>
          <p:spPr bwMode="auto">
            <a:xfrm>
              <a:off x="5174" y="31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50" name="Oval 122"/>
            <p:cNvSpPr>
              <a:spLocks noChangeArrowheads="1"/>
            </p:cNvSpPr>
            <p:nvPr/>
          </p:nvSpPr>
          <p:spPr bwMode="auto">
            <a:xfrm>
              <a:off x="5200" y="287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51" name="Oval 123"/>
            <p:cNvSpPr>
              <a:spLocks noChangeArrowheads="1"/>
            </p:cNvSpPr>
            <p:nvPr/>
          </p:nvSpPr>
          <p:spPr bwMode="auto">
            <a:xfrm>
              <a:off x="5104" y="287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52" name="Oval 124"/>
            <p:cNvSpPr>
              <a:spLocks noChangeArrowheads="1"/>
            </p:cNvSpPr>
            <p:nvPr/>
          </p:nvSpPr>
          <p:spPr bwMode="auto">
            <a:xfrm>
              <a:off x="5270" y="295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53" name="Oval 125"/>
            <p:cNvSpPr>
              <a:spLocks noChangeArrowheads="1"/>
            </p:cNvSpPr>
            <p:nvPr/>
          </p:nvSpPr>
          <p:spPr bwMode="auto">
            <a:xfrm>
              <a:off x="5174" y="295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54" name="Oval 126"/>
            <p:cNvSpPr>
              <a:spLocks noChangeArrowheads="1"/>
            </p:cNvSpPr>
            <p:nvPr/>
          </p:nvSpPr>
          <p:spPr bwMode="auto">
            <a:xfrm>
              <a:off x="5318" y="30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55" name="Oval 127"/>
            <p:cNvSpPr>
              <a:spLocks noChangeArrowheads="1"/>
            </p:cNvSpPr>
            <p:nvPr/>
          </p:nvSpPr>
          <p:spPr bwMode="auto">
            <a:xfrm>
              <a:off x="5222" y="30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56" name="Oval 128"/>
            <p:cNvSpPr>
              <a:spLocks noChangeArrowheads="1"/>
            </p:cNvSpPr>
            <p:nvPr/>
          </p:nvSpPr>
          <p:spPr bwMode="auto">
            <a:xfrm>
              <a:off x="5400" y="300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57" name="Oval 129"/>
            <p:cNvSpPr>
              <a:spLocks noChangeArrowheads="1"/>
            </p:cNvSpPr>
            <p:nvPr/>
          </p:nvSpPr>
          <p:spPr bwMode="auto">
            <a:xfrm>
              <a:off x="5366" y="291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58" name="Oval 130"/>
            <p:cNvSpPr>
              <a:spLocks noChangeArrowheads="1"/>
            </p:cNvSpPr>
            <p:nvPr/>
          </p:nvSpPr>
          <p:spPr bwMode="auto">
            <a:xfrm>
              <a:off x="3648" y="211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59" name="Oval 131"/>
            <p:cNvSpPr>
              <a:spLocks noChangeArrowheads="1"/>
            </p:cNvSpPr>
            <p:nvPr/>
          </p:nvSpPr>
          <p:spPr bwMode="auto">
            <a:xfrm>
              <a:off x="3672" y="199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60" name="Oval 132"/>
            <p:cNvSpPr>
              <a:spLocks noChangeArrowheads="1"/>
            </p:cNvSpPr>
            <p:nvPr/>
          </p:nvSpPr>
          <p:spPr bwMode="auto">
            <a:xfrm>
              <a:off x="5040" y="26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61" name="Oval 133"/>
            <p:cNvSpPr>
              <a:spLocks noChangeArrowheads="1"/>
            </p:cNvSpPr>
            <p:nvPr/>
          </p:nvSpPr>
          <p:spPr bwMode="auto">
            <a:xfrm>
              <a:off x="4368" y="14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62" name="Oval 134"/>
            <p:cNvSpPr>
              <a:spLocks noChangeArrowheads="1"/>
            </p:cNvSpPr>
            <p:nvPr/>
          </p:nvSpPr>
          <p:spPr bwMode="auto">
            <a:xfrm>
              <a:off x="5088" y="1680"/>
              <a:ext cx="288" cy="192"/>
            </a:xfrm>
            <a:prstGeom prst="ellipse">
              <a:avLst/>
            </a:prstGeom>
            <a:noFill/>
            <a:ln w="9360">
              <a:solidFill>
                <a:srgbClr val="000000"/>
              </a:solidFill>
              <a:prstDash val="dash"/>
              <a:miter lim="800000"/>
              <a:headEnd/>
              <a:tailEnd/>
            </a:ln>
          </p:spPr>
          <p:txBody>
            <a:bodyPr wrap="none" anchor="ctr"/>
            <a:lstStyle/>
            <a:p>
              <a:endParaRPr lang="en-US"/>
            </a:p>
          </p:txBody>
        </p:sp>
        <p:sp>
          <p:nvSpPr>
            <p:cNvPr id="26763" name="Oval 135"/>
            <p:cNvSpPr>
              <a:spLocks noChangeArrowheads="1"/>
            </p:cNvSpPr>
            <p:nvPr/>
          </p:nvSpPr>
          <p:spPr bwMode="auto">
            <a:xfrm>
              <a:off x="5132" y="17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64" name="Oval 136"/>
            <p:cNvSpPr>
              <a:spLocks noChangeArrowheads="1"/>
            </p:cNvSpPr>
            <p:nvPr/>
          </p:nvSpPr>
          <p:spPr bwMode="auto">
            <a:xfrm>
              <a:off x="5302" y="17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65" name="Oval 137"/>
            <p:cNvSpPr>
              <a:spLocks noChangeArrowheads="1"/>
            </p:cNvSpPr>
            <p:nvPr/>
          </p:nvSpPr>
          <p:spPr bwMode="auto">
            <a:xfrm>
              <a:off x="5206" y="169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66" name="Oval 138"/>
            <p:cNvSpPr>
              <a:spLocks noChangeArrowheads="1"/>
            </p:cNvSpPr>
            <p:nvPr/>
          </p:nvSpPr>
          <p:spPr bwMode="auto">
            <a:xfrm>
              <a:off x="5116" y="179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67" name="Oval 139"/>
            <p:cNvSpPr>
              <a:spLocks noChangeArrowheads="1"/>
            </p:cNvSpPr>
            <p:nvPr/>
          </p:nvSpPr>
          <p:spPr bwMode="auto">
            <a:xfrm>
              <a:off x="5222" y="180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6768" name="Text Box 140"/>
            <p:cNvSpPr txBox="1">
              <a:spLocks noChangeArrowheads="1"/>
            </p:cNvSpPr>
            <p:nvPr/>
          </p:nvSpPr>
          <p:spPr bwMode="auto">
            <a:xfrm>
              <a:off x="3196" y="1117"/>
              <a:ext cx="247" cy="234"/>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N</a:t>
              </a:r>
              <a:r>
                <a:rPr lang="en-GB" sz="1600" b="1" baseline="-25000">
                  <a:solidFill>
                    <a:srgbClr val="000000"/>
                  </a:solidFill>
                </a:rPr>
                <a:t>1</a:t>
              </a:r>
            </a:p>
          </p:txBody>
        </p:sp>
        <p:sp>
          <p:nvSpPr>
            <p:cNvPr id="26769" name="Text Box 141"/>
            <p:cNvSpPr txBox="1">
              <a:spLocks noChangeArrowheads="1"/>
            </p:cNvSpPr>
            <p:nvPr/>
          </p:nvSpPr>
          <p:spPr bwMode="auto">
            <a:xfrm>
              <a:off x="4012" y="2615"/>
              <a:ext cx="247" cy="234"/>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N</a:t>
              </a:r>
              <a:r>
                <a:rPr lang="en-GB" sz="1600" b="1" baseline="-25000">
                  <a:solidFill>
                    <a:srgbClr val="000000"/>
                  </a:solidFill>
                </a:rPr>
                <a:t>2</a:t>
              </a:r>
            </a:p>
          </p:txBody>
        </p:sp>
        <p:sp>
          <p:nvSpPr>
            <p:cNvPr id="26770" name="Text Box 142"/>
            <p:cNvSpPr txBox="1">
              <a:spLocks noChangeArrowheads="1"/>
            </p:cNvSpPr>
            <p:nvPr/>
          </p:nvSpPr>
          <p:spPr bwMode="auto">
            <a:xfrm>
              <a:off x="4147" y="1185"/>
              <a:ext cx="233" cy="234"/>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o</a:t>
              </a:r>
              <a:r>
                <a:rPr lang="en-GB" sz="1600" b="1" baseline="-25000">
                  <a:solidFill>
                    <a:srgbClr val="000000"/>
                  </a:solidFill>
                </a:rPr>
                <a:t>1</a:t>
              </a:r>
            </a:p>
          </p:txBody>
        </p:sp>
        <p:sp>
          <p:nvSpPr>
            <p:cNvPr id="26771" name="Text Box 143"/>
            <p:cNvSpPr txBox="1">
              <a:spLocks noChangeArrowheads="1"/>
            </p:cNvSpPr>
            <p:nvPr/>
          </p:nvSpPr>
          <p:spPr bwMode="auto">
            <a:xfrm>
              <a:off x="4827" y="2343"/>
              <a:ext cx="233" cy="234"/>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o</a:t>
              </a:r>
              <a:r>
                <a:rPr lang="en-GB" sz="1600" b="1" baseline="-25000">
                  <a:solidFill>
                    <a:srgbClr val="000000"/>
                  </a:solidFill>
                </a:rPr>
                <a:t>2</a:t>
              </a:r>
            </a:p>
          </p:txBody>
        </p:sp>
        <p:sp>
          <p:nvSpPr>
            <p:cNvPr id="26772" name="Text Box 144"/>
            <p:cNvSpPr txBox="1">
              <a:spLocks noChangeArrowheads="1"/>
            </p:cNvSpPr>
            <p:nvPr/>
          </p:nvSpPr>
          <p:spPr bwMode="auto">
            <a:xfrm>
              <a:off x="5183" y="1389"/>
              <a:ext cx="359" cy="29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rPr>
                <a:t>O</a:t>
              </a:r>
              <a:r>
                <a:rPr lang="en-GB" sz="1400" b="1" baseline="-25000">
                  <a:solidFill>
                    <a:srgbClr val="000000"/>
                  </a:solidFill>
                </a:rPr>
                <a:t>3</a:t>
              </a:r>
            </a:p>
          </p:txBody>
        </p:sp>
      </p:grpSp>
      <p:sp>
        <p:nvSpPr>
          <p:cNvPr id="150" name="Slide Number Placeholder 6"/>
          <p:cNvSpPr>
            <a:spLocks noGrp="1"/>
          </p:cNvSpPr>
          <p:nvPr>
            <p:ph type="sldNum" sz="quarter" idx="12"/>
          </p:nvPr>
        </p:nvSpPr>
        <p:spPr/>
        <p:txBody>
          <a:bodyPr/>
          <a:lstStyle/>
          <a:p>
            <a:fld id="{F5C1FA4C-3834-4A45-8185-DD8E72321C51}" type="slidenum">
              <a:rPr lang="en-US"/>
              <a:pPr/>
              <a:t>14</a:t>
            </a:fld>
            <a:endParaRPr lang="en-US"/>
          </a:p>
        </p:txBody>
      </p:sp>
      <p:sp>
        <p:nvSpPr>
          <p:cNvPr id="151" name="Rectangle 150"/>
          <p:cNvSpPr/>
          <p:nvPr/>
        </p:nvSpPr>
        <p:spPr bwMode="auto">
          <a:xfrm>
            <a:off x="5219700" y="1557338"/>
            <a:ext cx="3816350" cy="4032250"/>
          </a:xfrm>
          <a:prstGeom prst="rect">
            <a:avLst/>
          </a:prstGeom>
          <a:solidFill>
            <a:schemeClr val="accent2">
              <a:lumMod val="60000"/>
              <a:lumOff val="40000"/>
              <a:alpha val="0"/>
            </a:schemeClr>
          </a:solidFill>
          <a:ln w="9525" cap="flat" cmpd="sng" algn="ctr">
            <a:solidFill>
              <a:schemeClr val="accent2">
                <a:lumMod val="60000"/>
                <a:lumOff val="40000"/>
              </a:schemeClr>
            </a:solidFill>
            <a:prstDash val="solid"/>
            <a:round/>
            <a:headEnd type="none" w="med" len="med"/>
            <a:tailEnd type="none" w="med" len="med"/>
          </a:ln>
          <a:effectLst/>
        </p:spPr>
        <p:txBody>
          <a:bodyPr/>
          <a:lstStyle/>
          <a:p>
            <a:pPr algn="l"/>
            <a:endParaRPr lang="ta-IN"/>
          </a:p>
        </p:txBody>
      </p:sp>
      <p:sp>
        <p:nvSpPr>
          <p:cNvPr id="149" name="Footer Placeholder 148"/>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idx="4294967295"/>
          </p:nvPr>
        </p:nvSpPr>
        <p:spPr>
          <a:xfrm>
            <a:off x="971550" y="228600"/>
            <a:ext cx="7943850" cy="10668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900" dirty="0" smtClean="0"/>
              <a:t>How to Represent Anomaly </a:t>
            </a:r>
          </a:p>
        </p:txBody>
      </p:sp>
      <p:sp>
        <p:nvSpPr>
          <p:cNvPr id="31747" name="Rectangle 2"/>
          <p:cNvSpPr>
            <a:spLocks noGrp="1" noChangeArrowheads="1"/>
          </p:cNvSpPr>
          <p:nvPr>
            <p:ph type="body" idx="4294967295"/>
          </p:nvPr>
        </p:nvSpPr>
        <p:spPr>
          <a:xfrm>
            <a:off x="225425" y="1427163"/>
            <a:ext cx="4922838" cy="4895850"/>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Using points in 2D or higher dimensional space: </a:t>
            </a:r>
          </a:p>
          <a:p>
            <a:pPr eaLnBrk="1" hangingPunct="1">
              <a:lnSpc>
                <a:spcPct val="15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000" smtClean="0"/>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solidFill>
                  <a:srgbClr val="2929FF"/>
                </a:solidFill>
              </a:rPr>
              <a:t>Points in the regions N</a:t>
            </a:r>
            <a:r>
              <a:rPr lang="en-GB" sz="2600" baseline="-25000" smtClean="0">
                <a:solidFill>
                  <a:srgbClr val="2929FF"/>
                </a:solidFill>
              </a:rPr>
              <a:t>1</a:t>
            </a:r>
            <a:r>
              <a:rPr lang="en-GB" sz="2600" smtClean="0">
                <a:solidFill>
                  <a:srgbClr val="2929FF"/>
                </a:solidFill>
              </a:rPr>
              <a:t> and N</a:t>
            </a:r>
            <a:r>
              <a:rPr lang="en-GB" sz="2600" baseline="-25000" smtClean="0">
                <a:solidFill>
                  <a:srgbClr val="2929FF"/>
                </a:solidFill>
              </a:rPr>
              <a:t>2</a:t>
            </a:r>
            <a:r>
              <a:rPr lang="en-GB" sz="2600" smtClean="0">
                <a:solidFill>
                  <a:srgbClr val="2929FF"/>
                </a:solidFill>
              </a:rPr>
              <a:t> can be normal data items </a:t>
            </a:r>
          </a:p>
          <a:p>
            <a:pPr lvl="1" eaLnBrk="1" hangingPunct="1">
              <a:lnSpc>
                <a:spcPct val="2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smtClean="0"/>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solidFill>
                  <a:srgbClr val="DF0029"/>
                </a:solidFill>
              </a:rPr>
              <a:t>Points o</a:t>
            </a:r>
            <a:r>
              <a:rPr lang="en-GB" sz="2600" baseline="-25000" smtClean="0">
                <a:solidFill>
                  <a:srgbClr val="DF0029"/>
                </a:solidFill>
              </a:rPr>
              <a:t>1</a:t>
            </a:r>
            <a:r>
              <a:rPr lang="en-GB" sz="2600" smtClean="0">
                <a:solidFill>
                  <a:srgbClr val="DF0029"/>
                </a:solidFill>
              </a:rPr>
              <a:t> and o</a:t>
            </a:r>
            <a:r>
              <a:rPr lang="en-GB" sz="2600" baseline="-25000" smtClean="0">
                <a:solidFill>
                  <a:srgbClr val="DF0029"/>
                </a:solidFill>
              </a:rPr>
              <a:t>2</a:t>
            </a:r>
            <a:r>
              <a:rPr lang="en-GB" sz="2600" smtClean="0">
                <a:solidFill>
                  <a:srgbClr val="DF0029"/>
                </a:solidFill>
              </a:rPr>
              <a:t> are anomalies</a:t>
            </a:r>
          </a:p>
          <a:p>
            <a:pPr lvl="1" eaLnBrk="1" hangingPunct="1">
              <a:lnSpc>
                <a:spcPct val="2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smtClean="0">
              <a:solidFill>
                <a:srgbClr val="DF0029"/>
              </a:solidFill>
            </a:endParaRP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solidFill>
                  <a:srgbClr val="DF0029"/>
                </a:solidFill>
              </a:rPr>
              <a:t>Points in region O</a:t>
            </a:r>
            <a:r>
              <a:rPr lang="en-GB" sz="2600" baseline="-25000" smtClean="0">
                <a:solidFill>
                  <a:srgbClr val="DF0029"/>
                </a:solidFill>
              </a:rPr>
              <a:t>3</a:t>
            </a:r>
            <a:r>
              <a:rPr lang="en-GB" sz="2600" smtClean="0">
                <a:solidFill>
                  <a:srgbClr val="DF0029"/>
                </a:solidFill>
              </a:rPr>
              <a:t> are anomalies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p:txBody>
      </p:sp>
      <p:grpSp>
        <p:nvGrpSpPr>
          <p:cNvPr id="27652" name="Group 146"/>
          <p:cNvGrpSpPr>
            <a:grpSpLocks/>
          </p:cNvGrpSpPr>
          <p:nvPr/>
        </p:nvGrpSpPr>
        <p:grpSpPr bwMode="auto">
          <a:xfrm>
            <a:off x="5219700" y="1700213"/>
            <a:ext cx="3743325" cy="3735387"/>
            <a:chOff x="2584" y="844"/>
            <a:chExt cx="3127" cy="2852"/>
          </a:xfrm>
        </p:grpSpPr>
        <p:sp>
          <p:nvSpPr>
            <p:cNvPr id="27655" name="Line 3"/>
            <p:cNvSpPr>
              <a:spLocks noChangeShapeType="1"/>
            </p:cNvSpPr>
            <p:nvPr/>
          </p:nvSpPr>
          <p:spPr bwMode="auto">
            <a:xfrm flipV="1">
              <a:off x="2832" y="863"/>
              <a:ext cx="1" cy="2594"/>
            </a:xfrm>
            <a:prstGeom prst="line">
              <a:avLst/>
            </a:prstGeom>
            <a:noFill/>
            <a:ln w="9360">
              <a:solidFill>
                <a:srgbClr val="000000"/>
              </a:solidFill>
              <a:miter lim="800000"/>
              <a:headEnd/>
              <a:tailEnd type="triangle" w="med" len="med"/>
            </a:ln>
          </p:spPr>
          <p:txBody>
            <a:bodyPr/>
            <a:lstStyle/>
            <a:p>
              <a:endParaRPr lang="ta-IN"/>
            </a:p>
          </p:txBody>
        </p:sp>
        <p:sp>
          <p:nvSpPr>
            <p:cNvPr id="27656" name="Line 4"/>
            <p:cNvSpPr>
              <a:spLocks noChangeShapeType="1"/>
            </p:cNvSpPr>
            <p:nvPr/>
          </p:nvSpPr>
          <p:spPr bwMode="auto">
            <a:xfrm>
              <a:off x="2832" y="3456"/>
              <a:ext cx="2832" cy="1"/>
            </a:xfrm>
            <a:prstGeom prst="line">
              <a:avLst/>
            </a:prstGeom>
            <a:noFill/>
            <a:ln w="9360">
              <a:solidFill>
                <a:srgbClr val="000000"/>
              </a:solidFill>
              <a:miter lim="800000"/>
              <a:headEnd/>
              <a:tailEnd type="triangle" w="med" len="med"/>
            </a:ln>
          </p:spPr>
          <p:txBody>
            <a:bodyPr/>
            <a:lstStyle/>
            <a:p>
              <a:endParaRPr lang="ta-IN"/>
            </a:p>
          </p:txBody>
        </p:sp>
        <p:sp>
          <p:nvSpPr>
            <p:cNvPr id="27657" name="Text Box 5"/>
            <p:cNvSpPr txBox="1">
              <a:spLocks noChangeArrowheads="1"/>
            </p:cNvSpPr>
            <p:nvPr/>
          </p:nvSpPr>
          <p:spPr bwMode="auto">
            <a:xfrm>
              <a:off x="5512" y="3484"/>
              <a:ext cx="199" cy="212"/>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000000"/>
                  </a:solidFill>
                </a:rPr>
                <a:t>X</a:t>
              </a:r>
            </a:p>
          </p:txBody>
        </p:sp>
        <p:sp>
          <p:nvSpPr>
            <p:cNvPr id="27658" name="Text Box 6"/>
            <p:cNvSpPr txBox="1">
              <a:spLocks noChangeArrowheads="1"/>
            </p:cNvSpPr>
            <p:nvPr/>
          </p:nvSpPr>
          <p:spPr bwMode="auto">
            <a:xfrm>
              <a:off x="2584" y="844"/>
              <a:ext cx="199" cy="212"/>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000000"/>
                  </a:solidFill>
                </a:rPr>
                <a:t>Y</a:t>
              </a:r>
            </a:p>
          </p:txBody>
        </p:sp>
        <p:sp>
          <p:nvSpPr>
            <p:cNvPr id="27659" name="Freeform 7"/>
            <p:cNvSpPr>
              <a:spLocks noChangeArrowheads="1"/>
            </p:cNvSpPr>
            <p:nvPr/>
          </p:nvSpPr>
          <p:spPr bwMode="auto">
            <a:xfrm>
              <a:off x="3072" y="1392"/>
              <a:ext cx="784" cy="1289"/>
            </a:xfrm>
            <a:custGeom>
              <a:avLst/>
              <a:gdLst>
                <a:gd name="T0" fmla="*/ 114 w 880"/>
                <a:gd name="T1" fmla="*/ 12 h 1577"/>
                <a:gd name="T2" fmla="*/ 85 w 880"/>
                <a:gd name="T3" fmla="*/ 34 h 1577"/>
                <a:gd name="T4" fmla="*/ 67 w 880"/>
                <a:gd name="T5" fmla="*/ 51 h 1577"/>
                <a:gd name="T6" fmla="*/ 60 w 880"/>
                <a:gd name="T7" fmla="*/ 58 h 1577"/>
                <a:gd name="T8" fmla="*/ 50 w 880"/>
                <a:gd name="T9" fmla="*/ 69 h 1577"/>
                <a:gd name="T10" fmla="*/ 33 w 880"/>
                <a:gd name="T11" fmla="*/ 87 h 1577"/>
                <a:gd name="T12" fmla="*/ 30 w 880"/>
                <a:gd name="T13" fmla="*/ 91 h 1577"/>
                <a:gd name="T14" fmla="*/ 21 w 880"/>
                <a:gd name="T15" fmla="*/ 97 h 1577"/>
                <a:gd name="T16" fmla="*/ 7 w 880"/>
                <a:gd name="T17" fmla="*/ 125 h 1577"/>
                <a:gd name="T18" fmla="*/ 0 w 880"/>
                <a:gd name="T19" fmla="*/ 163 h 1577"/>
                <a:gd name="T20" fmla="*/ 16 w 880"/>
                <a:gd name="T21" fmla="*/ 195 h 1577"/>
                <a:gd name="T22" fmla="*/ 26 w 880"/>
                <a:gd name="T23" fmla="*/ 201 h 1577"/>
                <a:gd name="T24" fmla="*/ 29 w 880"/>
                <a:gd name="T25" fmla="*/ 204 h 1577"/>
                <a:gd name="T26" fmla="*/ 71 w 880"/>
                <a:gd name="T27" fmla="*/ 210 h 1577"/>
                <a:gd name="T28" fmla="*/ 101 w 880"/>
                <a:gd name="T29" fmla="*/ 209 h 1577"/>
                <a:gd name="T30" fmla="*/ 114 w 880"/>
                <a:gd name="T31" fmla="*/ 205 h 1577"/>
                <a:gd name="T32" fmla="*/ 131 w 880"/>
                <a:gd name="T33" fmla="*/ 199 h 1577"/>
                <a:gd name="T34" fmla="*/ 143 w 880"/>
                <a:gd name="T35" fmla="*/ 195 h 1577"/>
                <a:gd name="T36" fmla="*/ 159 w 880"/>
                <a:gd name="T37" fmla="*/ 187 h 1577"/>
                <a:gd name="T38" fmla="*/ 182 w 880"/>
                <a:gd name="T39" fmla="*/ 174 h 1577"/>
                <a:gd name="T40" fmla="*/ 200 w 880"/>
                <a:gd name="T41" fmla="*/ 155 h 1577"/>
                <a:gd name="T42" fmla="*/ 222 w 880"/>
                <a:gd name="T43" fmla="*/ 126 h 1577"/>
                <a:gd name="T44" fmla="*/ 239 w 880"/>
                <a:gd name="T45" fmla="*/ 103 h 1577"/>
                <a:gd name="T46" fmla="*/ 255 w 880"/>
                <a:gd name="T47" fmla="*/ 83 h 1577"/>
                <a:gd name="T48" fmla="*/ 236 w 880"/>
                <a:gd name="T49" fmla="*/ 16 h 1577"/>
                <a:gd name="T50" fmla="*/ 217 w 880"/>
                <a:gd name="T51" fmla="*/ 9 h 1577"/>
                <a:gd name="T52" fmla="*/ 192 w 880"/>
                <a:gd name="T53" fmla="*/ 0 h 1577"/>
                <a:gd name="T54" fmla="*/ 125 w 880"/>
                <a:gd name="T55" fmla="*/ 3 h 1577"/>
                <a:gd name="T56" fmla="*/ 114 w 880"/>
                <a:gd name="T57" fmla="*/ 12 h 15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0"/>
                <a:gd name="T88" fmla="*/ 0 h 1577"/>
                <a:gd name="T89" fmla="*/ 880 w 880"/>
                <a:gd name="T90" fmla="*/ 1577 h 15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0" h="1577">
                  <a:moveTo>
                    <a:pt x="363" y="91"/>
                  </a:moveTo>
                  <a:cubicBezTo>
                    <a:pt x="328" y="145"/>
                    <a:pt x="302" y="202"/>
                    <a:pt x="272" y="258"/>
                  </a:cubicBezTo>
                  <a:cubicBezTo>
                    <a:pt x="250" y="299"/>
                    <a:pt x="238" y="348"/>
                    <a:pt x="212" y="387"/>
                  </a:cubicBezTo>
                  <a:cubicBezTo>
                    <a:pt x="189" y="473"/>
                    <a:pt x="221" y="367"/>
                    <a:pt x="189" y="440"/>
                  </a:cubicBezTo>
                  <a:cubicBezTo>
                    <a:pt x="176" y="470"/>
                    <a:pt x="177" y="495"/>
                    <a:pt x="159" y="523"/>
                  </a:cubicBezTo>
                  <a:cubicBezTo>
                    <a:pt x="147" y="568"/>
                    <a:pt x="123" y="609"/>
                    <a:pt x="106" y="652"/>
                  </a:cubicBezTo>
                  <a:cubicBezTo>
                    <a:pt x="102" y="662"/>
                    <a:pt x="103" y="673"/>
                    <a:pt x="98" y="682"/>
                  </a:cubicBezTo>
                  <a:cubicBezTo>
                    <a:pt x="90" y="698"/>
                    <a:pt x="68" y="728"/>
                    <a:pt x="68" y="728"/>
                  </a:cubicBezTo>
                  <a:cubicBezTo>
                    <a:pt x="53" y="799"/>
                    <a:pt x="35" y="869"/>
                    <a:pt x="22" y="940"/>
                  </a:cubicBezTo>
                  <a:cubicBezTo>
                    <a:pt x="17" y="1037"/>
                    <a:pt x="13" y="1132"/>
                    <a:pt x="0" y="1228"/>
                  </a:cubicBezTo>
                  <a:cubicBezTo>
                    <a:pt x="4" y="1289"/>
                    <a:pt x="0" y="1418"/>
                    <a:pt x="53" y="1471"/>
                  </a:cubicBezTo>
                  <a:cubicBezTo>
                    <a:pt x="71" y="1527"/>
                    <a:pt x="44" y="1458"/>
                    <a:pt x="83" y="1508"/>
                  </a:cubicBezTo>
                  <a:cubicBezTo>
                    <a:pt x="88" y="1514"/>
                    <a:pt x="84" y="1525"/>
                    <a:pt x="90" y="1531"/>
                  </a:cubicBezTo>
                  <a:cubicBezTo>
                    <a:pt x="130" y="1571"/>
                    <a:pt x="174" y="1571"/>
                    <a:pt x="227" y="1577"/>
                  </a:cubicBezTo>
                  <a:cubicBezTo>
                    <a:pt x="257" y="1574"/>
                    <a:pt x="289" y="1577"/>
                    <a:pt x="318" y="1569"/>
                  </a:cubicBezTo>
                  <a:cubicBezTo>
                    <a:pt x="335" y="1564"/>
                    <a:pt x="363" y="1539"/>
                    <a:pt x="363" y="1539"/>
                  </a:cubicBezTo>
                  <a:cubicBezTo>
                    <a:pt x="380" y="1513"/>
                    <a:pt x="387" y="1503"/>
                    <a:pt x="416" y="1493"/>
                  </a:cubicBezTo>
                  <a:cubicBezTo>
                    <a:pt x="428" y="1482"/>
                    <a:pt x="443" y="1475"/>
                    <a:pt x="454" y="1463"/>
                  </a:cubicBezTo>
                  <a:cubicBezTo>
                    <a:pt x="474" y="1442"/>
                    <a:pt x="482" y="1427"/>
                    <a:pt x="507" y="1410"/>
                  </a:cubicBezTo>
                  <a:cubicBezTo>
                    <a:pt x="519" y="1375"/>
                    <a:pt x="545" y="1324"/>
                    <a:pt x="576" y="1304"/>
                  </a:cubicBezTo>
                  <a:cubicBezTo>
                    <a:pt x="591" y="1256"/>
                    <a:pt x="621" y="1216"/>
                    <a:pt x="636" y="1167"/>
                  </a:cubicBezTo>
                  <a:cubicBezTo>
                    <a:pt x="648" y="1088"/>
                    <a:pt x="672" y="1019"/>
                    <a:pt x="704" y="948"/>
                  </a:cubicBezTo>
                  <a:cubicBezTo>
                    <a:pt x="729" y="892"/>
                    <a:pt x="738" y="830"/>
                    <a:pt x="757" y="773"/>
                  </a:cubicBezTo>
                  <a:cubicBezTo>
                    <a:pt x="775" y="721"/>
                    <a:pt x="800" y="676"/>
                    <a:pt x="810" y="622"/>
                  </a:cubicBezTo>
                  <a:cubicBezTo>
                    <a:pt x="810" y="611"/>
                    <a:pt x="880" y="211"/>
                    <a:pt x="750" y="121"/>
                  </a:cubicBezTo>
                  <a:cubicBezTo>
                    <a:pt x="732" y="95"/>
                    <a:pt x="715" y="78"/>
                    <a:pt x="689" y="61"/>
                  </a:cubicBezTo>
                  <a:cubicBezTo>
                    <a:pt x="667" y="27"/>
                    <a:pt x="639" y="21"/>
                    <a:pt x="606" y="0"/>
                  </a:cubicBezTo>
                  <a:cubicBezTo>
                    <a:pt x="529" y="5"/>
                    <a:pt x="469" y="15"/>
                    <a:pt x="394" y="23"/>
                  </a:cubicBezTo>
                  <a:cubicBezTo>
                    <a:pt x="354" y="37"/>
                    <a:pt x="363" y="53"/>
                    <a:pt x="363" y="91"/>
                  </a:cubicBezTo>
                  <a:close/>
                </a:path>
              </a:pathLst>
            </a:custGeom>
            <a:noFill/>
            <a:ln w="9360">
              <a:solidFill>
                <a:srgbClr val="000000"/>
              </a:solidFill>
              <a:round/>
              <a:headEnd/>
              <a:tailEnd/>
            </a:ln>
          </p:spPr>
          <p:txBody>
            <a:bodyPr wrap="none" anchor="ctr"/>
            <a:lstStyle/>
            <a:p>
              <a:endParaRPr lang="ta-IN"/>
            </a:p>
          </p:txBody>
        </p:sp>
        <p:sp>
          <p:nvSpPr>
            <p:cNvPr id="27660" name="Freeform 8"/>
            <p:cNvSpPr>
              <a:spLocks noChangeArrowheads="1"/>
            </p:cNvSpPr>
            <p:nvPr/>
          </p:nvSpPr>
          <p:spPr bwMode="auto">
            <a:xfrm rot="4620000">
              <a:off x="4383" y="2291"/>
              <a:ext cx="611" cy="1597"/>
            </a:xfrm>
            <a:custGeom>
              <a:avLst/>
              <a:gdLst>
                <a:gd name="T0" fmla="*/ 9 w 880"/>
                <a:gd name="T1" fmla="*/ 101 h 1577"/>
                <a:gd name="T2" fmla="*/ 7 w 880"/>
                <a:gd name="T3" fmla="*/ 292 h 1577"/>
                <a:gd name="T4" fmla="*/ 6 w 880"/>
                <a:gd name="T5" fmla="*/ 437 h 1577"/>
                <a:gd name="T6" fmla="*/ 5 w 880"/>
                <a:gd name="T7" fmla="*/ 500 h 1577"/>
                <a:gd name="T8" fmla="*/ 4 w 880"/>
                <a:gd name="T9" fmla="*/ 593 h 1577"/>
                <a:gd name="T10" fmla="*/ 3 w 880"/>
                <a:gd name="T11" fmla="*/ 739 h 1577"/>
                <a:gd name="T12" fmla="*/ 3 w 880"/>
                <a:gd name="T13" fmla="*/ 774 h 1577"/>
                <a:gd name="T14" fmla="*/ 2 w 880"/>
                <a:gd name="T15" fmla="*/ 825 h 1577"/>
                <a:gd name="T16" fmla="*/ 1 w 880"/>
                <a:gd name="T17" fmla="*/ 1066 h 1577"/>
                <a:gd name="T18" fmla="*/ 0 w 880"/>
                <a:gd name="T19" fmla="*/ 1393 h 1577"/>
                <a:gd name="T20" fmla="*/ 1 w 880"/>
                <a:gd name="T21" fmla="*/ 1669 h 1577"/>
                <a:gd name="T22" fmla="*/ 2 w 880"/>
                <a:gd name="T23" fmla="*/ 1710 h 1577"/>
                <a:gd name="T24" fmla="*/ 2 w 880"/>
                <a:gd name="T25" fmla="*/ 1736 h 1577"/>
                <a:gd name="T26" fmla="*/ 6 w 880"/>
                <a:gd name="T27" fmla="*/ 1789 h 1577"/>
                <a:gd name="T28" fmla="*/ 8 w 880"/>
                <a:gd name="T29" fmla="*/ 1779 h 1577"/>
                <a:gd name="T30" fmla="*/ 9 w 880"/>
                <a:gd name="T31" fmla="*/ 1747 h 1577"/>
                <a:gd name="T32" fmla="*/ 11 w 880"/>
                <a:gd name="T33" fmla="*/ 1693 h 1577"/>
                <a:gd name="T34" fmla="*/ 12 w 880"/>
                <a:gd name="T35" fmla="*/ 1661 h 1577"/>
                <a:gd name="T36" fmla="*/ 13 w 880"/>
                <a:gd name="T37" fmla="*/ 1600 h 1577"/>
                <a:gd name="T38" fmla="*/ 15 w 880"/>
                <a:gd name="T39" fmla="*/ 1480 h 1577"/>
                <a:gd name="T40" fmla="*/ 17 w 880"/>
                <a:gd name="T41" fmla="*/ 1324 h 1577"/>
                <a:gd name="T42" fmla="*/ 18 w 880"/>
                <a:gd name="T43" fmla="*/ 1074 h 1577"/>
                <a:gd name="T44" fmla="*/ 19 w 880"/>
                <a:gd name="T45" fmla="*/ 877 h 1577"/>
                <a:gd name="T46" fmla="*/ 22 w 880"/>
                <a:gd name="T47" fmla="*/ 705 h 1577"/>
                <a:gd name="T48" fmla="*/ 19 w 880"/>
                <a:gd name="T49" fmla="*/ 141 h 1577"/>
                <a:gd name="T50" fmla="*/ 18 w 880"/>
                <a:gd name="T51" fmla="*/ 71 h 1577"/>
                <a:gd name="T52" fmla="*/ 16 w 880"/>
                <a:gd name="T53" fmla="*/ 0 h 1577"/>
                <a:gd name="T54" fmla="*/ 10 w 880"/>
                <a:gd name="T55" fmla="*/ 23 h 1577"/>
                <a:gd name="T56" fmla="*/ 9 w 880"/>
                <a:gd name="T57" fmla="*/ 101 h 15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0"/>
                <a:gd name="T88" fmla="*/ 0 h 1577"/>
                <a:gd name="T89" fmla="*/ 880 w 880"/>
                <a:gd name="T90" fmla="*/ 1577 h 15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0" h="1577">
                  <a:moveTo>
                    <a:pt x="363" y="91"/>
                  </a:moveTo>
                  <a:cubicBezTo>
                    <a:pt x="328" y="145"/>
                    <a:pt x="302" y="202"/>
                    <a:pt x="272" y="258"/>
                  </a:cubicBezTo>
                  <a:cubicBezTo>
                    <a:pt x="250" y="299"/>
                    <a:pt x="238" y="348"/>
                    <a:pt x="212" y="387"/>
                  </a:cubicBezTo>
                  <a:cubicBezTo>
                    <a:pt x="189" y="473"/>
                    <a:pt x="221" y="367"/>
                    <a:pt x="189" y="440"/>
                  </a:cubicBezTo>
                  <a:cubicBezTo>
                    <a:pt x="176" y="470"/>
                    <a:pt x="177" y="495"/>
                    <a:pt x="159" y="523"/>
                  </a:cubicBezTo>
                  <a:cubicBezTo>
                    <a:pt x="147" y="568"/>
                    <a:pt x="123" y="609"/>
                    <a:pt x="106" y="652"/>
                  </a:cubicBezTo>
                  <a:cubicBezTo>
                    <a:pt x="102" y="662"/>
                    <a:pt x="103" y="673"/>
                    <a:pt x="98" y="682"/>
                  </a:cubicBezTo>
                  <a:cubicBezTo>
                    <a:pt x="90" y="698"/>
                    <a:pt x="68" y="728"/>
                    <a:pt x="68" y="728"/>
                  </a:cubicBezTo>
                  <a:cubicBezTo>
                    <a:pt x="53" y="799"/>
                    <a:pt x="35" y="869"/>
                    <a:pt x="22" y="940"/>
                  </a:cubicBezTo>
                  <a:cubicBezTo>
                    <a:pt x="17" y="1037"/>
                    <a:pt x="13" y="1132"/>
                    <a:pt x="0" y="1228"/>
                  </a:cubicBezTo>
                  <a:cubicBezTo>
                    <a:pt x="4" y="1289"/>
                    <a:pt x="0" y="1418"/>
                    <a:pt x="53" y="1471"/>
                  </a:cubicBezTo>
                  <a:cubicBezTo>
                    <a:pt x="71" y="1527"/>
                    <a:pt x="44" y="1458"/>
                    <a:pt x="83" y="1508"/>
                  </a:cubicBezTo>
                  <a:cubicBezTo>
                    <a:pt x="88" y="1514"/>
                    <a:pt x="84" y="1525"/>
                    <a:pt x="90" y="1531"/>
                  </a:cubicBezTo>
                  <a:cubicBezTo>
                    <a:pt x="130" y="1571"/>
                    <a:pt x="174" y="1571"/>
                    <a:pt x="227" y="1577"/>
                  </a:cubicBezTo>
                  <a:cubicBezTo>
                    <a:pt x="257" y="1574"/>
                    <a:pt x="289" y="1577"/>
                    <a:pt x="318" y="1569"/>
                  </a:cubicBezTo>
                  <a:cubicBezTo>
                    <a:pt x="335" y="1564"/>
                    <a:pt x="363" y="1539"/>
                    <a:pt x="363" y="1539"/>
                  </a:cubicBezTo>
                  <a:cubicBezTo>
                    <a:pt x="380" y="1513"/>
                    <a:pt x="387" y="1503"/>
                    <a:pt x="416" y="1493"/>
                  </a:cubicBezTo>
                  <a:cubicBezTo>
                    <a:pt x="428" y="1482"/>
                    <a:pt x="443" y="1475"/>
                    <a:pt x="454" y="1463"/>
                  </a:cubicBezTo>
                  <a:cubicBezTo>
                    <a:pt x="474" y="1442"/>
                    <a:pt x="482" y="1427"/>
                    <a:pt x="507" y="1410"/>
                  </a:cubicBezTo>
                  <a:cubicBezTo>
                    <a:pt x="519" y="1375"/>
                    <a:pt x="545" y="1324"/>
                    <a:pt x="576" y="1304"/>
                  </a:cubicBezTo>
                  <a:cubicBezTo>
                    <a:pt x="591" y="1256"/>
                    <a:pt x="621" y="1216"/>
                    <a:pt x="636" y="1167"/>
                  </a:cubicBezTo>
                  <a:cubicBezTo>
                    <a:pt x="648" y="1088"/>
                    <a:pt x="672" y="1019"/>
                    <a:pt x="704" y="948"/>
                  </a:cubicBezTo>
                  <a:cubicBezTo>
                    <a:pt x="729" y="892"/>
                    <a:pt x="738" y="830"/>
                    <a:pt x="757" y="773"/>
                  </a:cubicBezTo>
                  <a:cubicBezTo>
                    <a:pt x="775" y="721"/>
                    <a:pt x="800" y="676"/>
                    <a:pt x="810" y="622"/>
                  </a:cubicBezTo>
                  <a:cubicBezTo>
                    <a:pt x="810" y="611"/>
                    <a:pt x="880" y="211"/>
                    <a:pt x="750" y="121"/>
                  </a:cubicBezTo>
                  <a:cubicBezTo>
                    <a:pt x="732" y="95"/>
                    <a:pt x="715" y="78"/>
                    <a:pt x="689" y="61"/>
                  </a:cubicBezTo>
                  <a:cubicBezTo>
                    <a:pt x="667" y="27"/>
                    <a:pt x="639" y="21"/>
                    <a:pt x="606" y="0"/>
                  </a:cubicBezTo>
                  <a:cubicBezTo>
                    <a:pt x="529" y="5"/>
                    <a:pt x="469" y="15"/>
                    <a:pt x="394" y="23"/>
                  </a:cubicBezTo>
                  <a:cubicBezTo>
                    <a:pt x="354" y="37"/>
                    <a:pt x="363" y="53"/>
                    <a:pt x="363" y="91"/>
                  </a:cubicBezTo>
                  <a:close/>
                </a:path>
              </a:pathLst>
            </a:custGeom>
            <a:noFill/>
            <a:ln w="9360">
              <a:solidFill>
                <a:srgbClr val="000000"/>
              </a:solidFill>
              <a:round/>
              <a:headEnd/>
              <a:tailEnd/>
            </a:ln>
          </p:spPr>
          <p:txBody>
            <a:bodyPr wrap="none" anchor="ctr"/>
            <a:lstStyle/>
            <a:p>
              <a:endParaRPr lang="ta-IN"/>
            </a:p>
          </p:txBody>
        </p:sp>
        <p:sp>
          <p:nvSpPr>
            <p:cNvPr id="27661" name="Oval 9"/>
            <p:cNvSpPr>
              <a:spLocks noChangeArrowheads="1"/>
            </p:cNvSpPr>
            <p:nvPr/>
          </p:nvSpPr>
          <p:spPr bwMode="auto">
            <a:xfrm>
              <a:off x="3360" y="19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62" name="Oval 10"/>
            <p:cNvSpPr>
              <a:spLocks noChangeArrowheads="1"/>
            </p:cNvSpPr>
            <p:nvPr/>
          </p:nvSpPr>
          <p:spPr bwMode="auto">
            <a:xfrm>
              <a:off x="3456" y="20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63" name="Oval 11"/>
            <p:cNvSpPr>
              <a:spLocks noChangeArrowheads="1"/>
            </p:cNvSpPr>
            <p:nvPr/>
          </p:nvSpPr>
          <p:spPr bwMode="auto">
            <a:xfrm>
              <a:off x="3408" y="14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64" name="Oval 12"/>
            <p:cNvSpPr>
              <a:spLocks noChangeArrowheads="1"/>
            </p:cNvSpPr>
            <p:nvPr/>
          </p:nvSpPr>
          <p:spPr bwMode="auto">
            <a:xfrm>
              <a:off x="3504" y="15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65" name="Oval 13"/>
            <p:cNvSpPr>
              <a:spLocks noChangeArrowheads="1"/>
            </p:cNvSpPr>
            <p:nvPr/>
          </p:nvSpPr>
          <p:spPr bwMode="auto">
            <a:xfrm>
              <a:off x="3600" y="15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66" name="Oval 14"/>
            <p:cNvSpPr>
              <a:spLocks noChangeArrowheads="1"/>
            </p:cNvSpPr>
            <p:nvPr/>
          </p:nvSpPr>
          <p:spPr bwMode="auto">
            <a:xfrm>
              <a:off x="3216" y="2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67" name="Oval 15"/>
            <p:cNvSpPr>
              <a:spLocks noChangeArrowheads="1"/>
            </p:cNvSpPr>
            <p:nvPr/>
          </p:nvSpPr>
          <p:spPr bwMode="auto">
            <a:xfrm>
              <a:off x="3312" y="2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68" name="Oval 16"/>
            <p:cNvSpPr>
              <a:spLocks noChangeArrowheads="1"/>
            </p:cNvSpPr>
            <p:nvPr/>
          </p:nvSpPr>
          <p:spPr bwMode="auto">
            <a:xfrm>
              <a:off x="3264" y="196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69" name="Oval 17"/>
            <p:cNvSpPr>
              <a:spLocks noChangeArrowheads="1"/>
            </p:cNvSpPr>
            <p:nvPr/>
          </p:nvSpPr>
          <p:spPr bwMode="auto">
            <a:xfrm>
              <a:off x="3216" y="187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70" name="Oval 18"/>
            <p:cNvSpPr>
              <a:spLocks noChangeArrowheads="1"/>
            </p:cNvSpPr>
            <p:nvPr/>
          </p:nvSpPr>
          <p:spPr bwMode="auto">
            <a:xfrm>
              <a:off x="3144" y="19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71" name="Oval 19"/>
            <p:cNvSpPr>
              <a:spLocks noChangeArrowheads="1"/>
            </p:cNvSpPr>
            <p:nvPr/>
          </p:nvSpPr>
          <p:spPr bwMode="auto">
            <a:xfrm>
              <a:off x="3120" y="2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72" name="Oval 20"/>
            <p:cNvSpPr>
              <a:spLocks noChangeArrowheads="1"/>
            </p:cNvSpPr>
            <p:nvPr/>
          </p:nvSpPr>
          <p:spPr bwMode="auto">
            <a:xfrm>
              <a:off x="3216" y="2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73" name="Oval 21"/>
            <p:cNvSpPr>
              <a:spLocks noChangeArrowheads="1"/>
            </p:cNvSpPr>
            <p:nvPr/>
          </p:nvSpPr>
          <p:spPr bwMode="auto">
            <a:xfrm>
              <a:off x="3312" y="22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74" name="Oval 22"/>
            <p:cNvSpPr>
              <a:spLocks noChangeArrowheads="1"/>
            </p:cNvSpPr>
            <p:nvPr/>
          </p:nvSpPr>
          <p:spPr bwMode="auto">
            <a:xfrm>
              <a:off x="3168" y="22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75" name="Oval 23"/>
            <p:cNvSpPr>
              <a:spLocks noChangeArrowheads="1"/>
            </p:cNvSpPr>
            <p:nvPr/>
          </p:nvSpPr>
          <p:spPr bwMode="auto">
            <a:xfrm>
              <a:off x="3544" y="16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76" name="Oval 24"/>
            <p:cNvSpPr>
              <a:spLocks noChangeArrowheads="1"/>
            </p:cNvSpPr>
            <p:nvPr/>
          </p:nvSpPr>
          <p:spPr bwMode="auto">
            <a:xfrm>
              <a:off x="3408"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77" name="Oval 25"/>
            <p:cNvSpPr>
              <a:spLocks noChangeArrowheads="1"/>
            </p:cNvSpPr>
            <p:nvPr/>
          </p:nvSpPr>
          <p:spPr bwMode="auto">
            <a:xfrm>
              <a:off x="3638"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78" name="Oval 26"/>
            <p:cNvSpPr>
              <a:spLocks noChangeArrowheads="1"/>
            </p:cNvSpPr>
            <p:nvPr/>
          </p:nvSpPr>
          <p:spPr bwMode="auto">
            <a:xfrm>
              <a:off x="3734"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79" name="Oval 27"/>
            <p:cNvSpPr>
              <a:spLocks noChangeArrowheads="1"/>
            </p:cNvSpPr>
            <p:nvPr/>
          </p:nvSpPr>
          <p:spPr bwMode="auto">
            <a:xfrm>
              <a:off x="3686" y="17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80" name="Oval 28"/>
            <p:cNvSpPr>
              <a:spLocks noChangeArrowheads="1"/>
            </p:cNvSpPr>
            <p:nvPr/>
          </p:nvSpPr>
          <p:spPr bwMode="auto">
            <a:xfrm>
              <a:off x="3638" y="163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81" name="Oval 29"/>
            <p:cNvSpPr>
              <a:spLocks noChangeArrowheads="1"/>
            </p:cNvSpPr>
            <p:nvPr/>
          </p:nvSpPr>
          <p:spPr bwMode="auto">
            <a:xfrm>
              <a:off x="3566" y="17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82" name="Oval 30"/>
            <p:cNvSpPr>
              <a:spLocks noChangeArrowheads="1"/>
            </p:cNvSpPr>
            <p:nvPr/>
          </p:nvSpPr>
          <p:spPr bwMode="auto">
            <a:xfrm>
              <a:off x="3542"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83" name="Oval 31"/>
            <p:cNvSpPr>
              <a:spLocks noChangeArrowheads="1"/>
            </p:cNvSpPr>
            <p:nvPr/>
          </p:nvSpPr>
          <p:spPr bwMode="auto">
            <a:xfrm>
              <a:off x="3638" y="19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84" name="Oval 32"/>
            <p:cNvSpPr>
              <a:spLocks noChangeArrowheads="1"/>
            </p:cNvSpPr>
            <p:nvPr/>
          </p:nvSpPr>
          <p:spPr bwMode="auto">
            <a:xfrm>
              <a:off x="3504" y="19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85" name="Oval 33"/>
            <p:cNvSpPr>
              <a:spLocks noChangeArrowheads="1"/>
            </p:cNvSpPr>
            <p:nvPr/>
          </p:nvSpPr>
          <p:spPr bwMode="auto">
            <a:xfrm>
              <a:off x="3590" y="20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86" name="Oval 34"/>
            <p:cNvSpPr>
              <a:spLocks noChangeArrowheads="1"/>
            </p:cNvSpPr>
            <p:nvPr/>
          </p:nvSpPr>
          <p:spPr bwMode="auto">
            <a:xfrm>
              <a:off x="3542" y="229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87" name="Oval 35"/>
            <p:cNvSpPr>
              <a:spLocks noChangeArrowheads="1"/>
            </p:cNvSpPr>
            <p:nvPr/>
          </p:nvSpPr>
          <p:spPr bwMode="auto">
            <a:xfrm>
              <a:off x="3590" y="219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88" name="Oval 36"/>
            <p:cNvSpPr>
              <a:spLocks noChangeArrowheads="1"/>
            </p:cNvSpPr>
            <p:nvPr/>
          </p:nvSpPr>
          <p:spPr bwMode="auto">
            <a:xfrm>
              <a:off x="3542" y="210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89" name="Oval 37"/>
            <p:cNvSpPr>
              <a:spLocks noChangeArrowheads="1"/>
            </p:cNvSpPr>
            <p:nvPr/>
          </p:nvSpPr>
          <p:spPr bwMode="auto">
            <a:xfrm>
              <a:off x="3470" y="220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90" name="Oval 38"/>
            <p:cNvSpPr>
              <a:spLocks noChangeArrowheads="1"/>
            </p:cNvSpPr>
            <p:nvPr/>
          </p:nvSpPr>
          <p:spPr bwMode="auto">
            <a:xfrm>
              <a:off x="3446" y="229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91" name="Oval 39"/>
            <p:cNvSpPr>
              <a:spLocks noChangeArrowheads="1"/>
            </p:cNvSpPr>
            <p:nvPr/>
          </p:nvSpPr>
          <p:spPr bwMode="auto">
            <a:xfrm>
              <a:off x="3542" y="239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92" name="Oval 40"/>
            <p:cNvSpPr>
              <a:spLocks noChangeArrowheads="1"/>
            </p:cNvSpPr>
            <p:nvPr/>
          </p:nvSpPr>
          <p:spPr bwMode="auto">
            <a:xfrm>
              <a:off x="3360" y="2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93" name="Oval 41"/>
            <p:cNvSpPr>
              <a:spLocks noChangeArrowheads="1"/>
            </p:cNvSpPr>
            <p:nvPr/>
          </p:nvSpPr>
          <p:spPr bwMode="auto">
            <a:xfrm>
              <a:off x="4598" y="303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94" name="Oval 42"/>
            <p:cNvSpPr>
              <a:spLocks noChangeArrowheads="1"/>
            </p:cNvSpPr>
            <p:nvPr/>
          </p:nvSpPr>
          <p:spPr bwMode="auto">
            <a:xfrm>
              <a:off x="4646" y="294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95" name="Oval 43"/>
            <p:cNvSpPr>
              <a:spLocks noChangeArrowheads="1"/>
            </p:cNvSpPr>
            <p:nvPr/>
          </p:nvSpPr>
          <p:spPr bwMode="auto">
            <a:xfrm>
              <a:off x="4598" y="284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96" name="Oval 44"/>
            <p:cNvSpPr>
              <a:spLocks noChangeArrowheads="1"/>
            </p:cNvSpPr>
            <p:nvPr/>
          </p:nvSpPr>
          <p:spPr bwMode="auto">
            <a:xfrm>
              <a:off x="4526" y="295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97" name="Oval 45"/>
            <p:cNvSpPr>
              <a:spLocks noChangeArrowheads="1"/>
            </p:cNvSpPr>
            <p:nvPr/>
          </p:nvSpPr>
          <p:spPr bwMode="auto">
            <a:xfrm>
              <a:off x="4502" y="303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98" name="Oval 46"/>
            <p:cNvSpPr>
              <a:spLocks noChangeArrowheads="1"/>
            </p:cNvSpPr>
            <p:nvPr/>
          </p:nvSpPr>
          <p:spPr bwMode="auto">
            <a:xfrm>
              <a:off x="4598" y="313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699" name="Oval 47"/>
            <p:cNvSpPr>
              <a:spLocks noChangeArrowheads="1"/>
            </p:cNvSpPr>
            <p:nvPr/>
          </p:nvSpPr>
          <p:spPr bwMode="auto">
            <a:xfrm>
              <a:off x="4550" y="323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00" name="Oval 48"/>
            <p:cNvSpPr>
              <a:spLocks noChangeArrowheads="1"/>
            </p:cNvSpPr>
            <p:nvPr/>
          </p:nvSpPr>
          <p:spPr bwMode="auto">
            <a:xfrm>
              <a:off x="3264" y="244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01" name="Oval 49"/>
            <p:cNvSpPr>
              <a:spLocks noChangeArrowheads="1"/>
            </p:cNvSpPr>
            <p:nvPr/>
          </p:nvSpPr>
          <p:spPr bwMode="auto">
            <a:xfrm>
              <a:off x="3312" y="235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02" name="Oval 50"/>
            <p:cNvSpPr>
              <a:spLocks noChangeArrowheads="1"/>
            </p:cNvSpPr>
            <p:nvPr/>
          </p:nvSpPr>
          <p:spPr bwMode="auto">
            <a:xfrm>
              <a:off x="3192" y="23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03" name="Oval 51"/>
            <p:cNvSpPr>
              <a:spLocks noChangeArrowheads="1"/>
            </p:cNvSpPr>
            <p:nvPr/>
          </p:nvSpPr>
          <p:spPr bwMode="auto">
            <a:xfrm>
              <a:off x="3168" y="244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04" name="Oval 52"/>
            <p:cNvSpPr>
              <a:spLocks noChangeArrowheads="1"/>
            </p:cNvSpPr>
            <p:nvPr/>
          </p:nvSpPr>
          <p:spPr bwMode="auto">
            <a:xfrm>
              <a:off x="3264" y="25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05" name="Oval 53"/>
            <p:cNvSpPr>
              <a:spLocks noChangeArrowheads="1"/>
            </p:cNvSpPr>
            <p:nvPr/>
          </p:nvSpPr>
          <p:spPr bwMode="auto">
            <a:xfrm>
              <a:off x="3368" y="168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06" name="Oval 54"/>
            <p:cNvSpPr>
              <a:spLocks noChangeArrowheads="1"/>
            </p:cNvSpPr>
            <p:nvPr/>
          </p:nvSpPr>
          <p:spPr bwMode="auto">
            <a:xfrm>
              <a:off x="3416" y="158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07" name="Oval 55"/>
            <p:cNvSpPr>
              <a:spLocks noChangeArrowheads="1"/>
            </p:cNvSpPr>
            <p:nvPr/>
          </p:nvSpPr>
          <p:spPr bwMode="auto">
            <a:xfrm>
              <a:off x="3296" y="159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08" name="Oval 56"/>
            <p:cNvSpPr>
              <a:spLocks noChangeArrowheads="1"/>
            </p:cNvSpPr>
            <p:nvPr/>
          </p:nvSpPr>
          <p:spPr bwMode="auto">
            <a:xfrm>
              <a:off x="3272" y="168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09" name="Oval 57"/>
            <p:cNvSpPr>
              <a:spLocks noChangeArrowheads="1"/>
            </p:cNvSpPr>
            <p:nvPr/>
          </p:nvSpPr>
          <p:spPr bwMode="auto">
            <a:xfrm>
              <a:off x="3264" y="17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10" name="Oval 58"/>
            <p:cNvSpPr>
              <a:spLocks noChangeArrowheads="1"/>
            </p:cNvSpPr>
            <p:nvPr/>
          </p:nvSpPr>
          <p:spPr bwMode="auto">
            <a:xfrm>
              <a:off x="4296" y="3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11" name="Oval 59"/>
            <p:cNvSpPr>
              <a:spLocks noChangeArrowheads="1"/>
            </p:cNvSpPr>
            <p:nvPr/>
          </p:nvSpPr>
          <p:spPr bwMode="auto">
            <a:xfrm>
              <a:off x="4344" y="296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12" name="Oval 60"/>
            <p:cNvSpPr>
              <a:spLocks noChangeArrowheads="1"/>
            </p:cNvSpPr>
            <p:nvPr/>
          </p:nvSpPr>
          <p:spPr bwMode="auto">
            <a:xfrm>
              <a:off x="4224" y="29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13" name="Oval 61"/>
            <p:cNvSpPr>
              <a:spLocks noChangeArrowheads="1"/>
            </p:cNvSpPr>
            <p:nvPr/>
          </p:nvSpPr>
          <p:spPr bwMode="auto">
            <a:xfrm>
              <a:off x="4200" y="3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14" name="Oval 62"/>
            <p:cNvSpPr>
              <a:spLocks noChangeArrowheads="1"/>
            </p:cNvSpPr>
            <p:nvPr/>
          </p:nvSpPr>
          <p:spPr bwMode="auto">
            <a:xfrm>
              <a:off x="3456" y="17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15" name="Oval 63"/>
            <p:cNvSpPr>
              <a:spLocks noChangeArrowheads="1"/>
            </p:cNvSpPr>
            <p:nvPr/>
          </p:nvSpPr>
          <p:spPr bwMode="auto">
            <a:xfrm>
              <a:off x="3416" y="250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16" name="Oval 64"/>
            <p:cNvSpPr>
              <a:spLocks noChangeArrowheads="1"/>
            </p:cNvSpPr>
            <p:nvPr/>
          </p:nvSpPr>
          <p:spPr bwMode="auto">
            <a:xfrm>
              <a:off x="3464" y="240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17" name="Oval 65"/>
            <p:cNvSpPr>
              <a:spLocks noChangeArrowheads="1"/>
            </p:cNvSpPr>
            <p:nvPr/>
          </p:nvSpPr>
          <p:spPr bwMode="auto">
            <a:xfrm>
              <a:off x="3344" y="24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18" name="Oval 66"/>
            <p:cNvSpPr>
              <a:spLocks noChangeArrowheads="1"/>
            </p:cNvSpPr>
            <p:nvPr/>
          </p:nvSpPr>
          <p:spPr bwMode="auto">
            <a:xfrm>
              <a:off x="3320" y="250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19" name="Oval 67"/>
            <p:cNvSpPr>
              <a:spLocks noChangeArrowheads="1"/>
            </p:cNvSpPr>
            <p:nvPr/>
          </p:nvSpPr>
          <p:spPr bwMode="auto">
            <a:xfrm>
              <a:off x="4392"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20" name="Oval 68"/>
            <p:cNvSpPr>
              <a:spLocks noChangeArrowheads="1"/>
            </p:cNvSpPr>
            <p:nvPr/>
          </p:nvSpPr>
          <p:spPr bwMode="auto">
            <a:xfrm>
              <a:off x="4440" y="3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21" name="Oval 69"/>
            <p:cNvSpPr>
              <a:spLocks noChangeArrowheads="1"/>
            </p:cNvSpPr>
            <p:nvPr/>
          </p:nvSpPr>
          <p:spPr bwMode="auto">
            <a:xfrm>
              <a:off x="4512" y="315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22" name="Oval 70"/>
            <p:cNvSpPr>
              <a:spLocks noChangeArrowheads="1"/>
            </p:cNvSpPr>
            <p:nvPr/>
          </p:nvSpPr>
          <p:spPr bwMode="auto">
            <a:xfrm>
              <a:off x="4296"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23" name="Oval 71"/>
            <p:cNvSpPr>
              <a:spLocks noChangeArrowheads="1"/>
            </p:cNvSpPr>
            <p:nvPr/>
          </p:nvSpPr>
          <p:spPr bwMode="auto">
            <a:xfrm>
              <a:off x="4800" y="30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24" name="Oval 72"/>
            <p:cNvSpPr>
              <a:spLocks noChangeArrowheads="1"/>
            </p:cNvSpPr>
            <p:nvPr/>
          </p:nvSpPr>
          <p:spPr bwMode="auto">
            <a:xfrm>
              <a:off x="4848" y="29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25" name="Oval 73"/>
            <p:cNvSpPr>
              <a:spLocks noChangeArrowheads="1"/>
            </p:cNvSpPr>
            <p:nvPr/>
          </p:nvSpPr>
          <p:spPr bwMode="auto">
            <a:xfrm>
              <a:off x="4728" y="29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26" name="Oval 74"/>
            <p:cNvSpPr>
              <a:spLocks noChangeArrowheads="1"/>
            </p:cNvSpPr>
            <p:nvPr/>
          </p:nvSpPr>
          <p:spPr bwMode="auto">
            <a:xfrm>
              <a:off x="4704" y="30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27" name="Oval 75"/>
            <p:cNvSpPr>
              <a:spLocks noChangeArrowheads="1"/>
            </p:cNvSpPr>
            <p:nvPr/>
          </p:nvSpPr>
          <p:spPr bwMode="auto">
            <a:xfrm>
              <a:off x="3120" y="2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28" name="Oval 76"/>
            <p:cNvSpPr>
              <a:spLocks noChangeArrowheads="1"/>
            </p:cNvSpPr>
            <p:nvPr/>
          </p:nvSpPr>
          <p:spPr bwMode="auto">
            <a:xfrm>
              <a:off x="3408" y="210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29" name="Oval 77"/>
            <p:cNvSpPr>
              <a:spLocks noChangeArrowheads="1"/>
            </p:cNvSpPr>
            <p:nvPr/>
          </p:nvSpPr>
          <p:spPr bwMode="auto">
            <a:xfrm>
              <a:off x="4790" y="303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30" name="Oval 78"/>
            <p:cNvSpPr>
              <a:spLocks noChangeArrowheads="1"/>
            </p:cNvSpPr>
            <p:nvPr/>
          </p:nvSpPr>
          <p:spPr bwMode="auto">
            <a:xfrm>
              <a:off x="4886" y="313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31" name="Oval 79"/>
            <p:cNvSpPr>
              <a:spLocks noChangeArrowheads="1"/>
            </p:cNvSpPr>
            <p:nvPr/>
          </p:nvSpPr>
          <p:spPr bwMode="auto">
            <a:xfrm>
              <a:off x="3344" y="175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32" name="Oval 80"/>
            <p:cNvSpPr>
              <a:spLocks noChangeArrowheads="1"/>
            </p:cNvSpPr>
            <p:nvPr/>
          </p:nvSpPr>
          <p:spPr bwMode="auto">
            <a:xfrm>
              <a:off x="3552" y="14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33" name="Oval 81"/>
            <p:cNvSpPr>
              <a:spLocks noChangeArrowheads="1"/>
            </p:cNvSpPr>
            <p:nvPr/>
          </p:nvSpPr>
          <p:spPr bwMode="auto">
            <a:xfrm>
              <a:off x="3696" y="15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34" name="Oval 82"/>
            <p:cNvSpPr>
              <a:spLocks noChangeArrowheads="1"/>
            </p:cNvSpPr>
            <p:nvPr/>
          </p:nvSpPr>
          <p:spPr bwMode="auto">
            <a:xfrm>
              <a:off x="3744" y="163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35" name="Oval 83"/>
            <p:cNvSpPr>
              <a:spLocks noChangeArrowheads="1"/>
            </p:cNvSpPr>
            <p:nvPr/>
          </p:nvSpPr>
          <p:spPr bwMode="auto">
            <a:xfrm>
              <a:off x="3168" y="25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36" name="Oval 84"/>
            <p:cNvSpPr>
              <a:spLocks noChangeArrowheads="1"/>
            </p:cNvSpPr>
            <p:nvPr/>
          </p:nvSpPr>
          <p:spPr bwMode="auto">
            <a:xfrm>
              <a:off x="3072" y="235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37" name="Oval 85"/>
            <p:cNvSpPr>
              <a:spLocks noChangeArrowheads="1"/>
            </p:cNvSpPr>
            <p:nvPr/>
          </p:nvSpPr>
          <p:spPr bwMode="auto">
            <a:xfrm>
              <a:off x="4992" y="301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38" name="Oval 86"/>
            <p:cNvSpPr>
              <a:spLocks noChangeArrowheads="1"/>
            </p:cNvSpPr>
            <p:nvPr/>
          </p:nvSpPr>
          <p:spPr bwMode="auto">
            <a:xfrm>
              <a:off x="4896" y="301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39" name="Oval 87"/>
            <p:cNvSpPr>
              <a:spLocks noChangeArrowheads="1"/>
            </p:cNvSpPr>
            <p:nvPr/>
          </p:nvSpPr>
          <p:spPr bwMode="auto">
            <a:xfrm>
              <a:off x="5088" y="311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40" name="Oval 88"/>
            <p:cNvSpPr>
              <a:spLocks noChangeArrowheads="1"/>
            </p:cNvSpPr>
            <p:nvPr/>
          </p:nvSpPr>
          <p:spPr bwMode="auto">
            <a:xfrm>
              <a:off x="5136" y="301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41" name="Oval 89"/>
            <p:cNvSpPr>
              <a:spLocks noChangeArrowheads="1"/>
            </p:cNvSpPr>
            <p:nvPr/>
          </p:nvSpPr>
          <p:spPr bwMode="auto">
            <a:xfrm>
              <a:off x="4992" y="311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42" name="Oval 90"/>
            <p:cNvSpPr>
              <a:spLocks noChangeArrowheads="1"/>
            </p:cNvSpPr>
            <p:nvPr/>
          </p:nvSpPr>
          <p:spPr bwMode="auto">
            <a:xfrm>
              <a:off x="4176"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43" name="Oval 91"/>
            <p:cNvSpPr>
              <a:spLocks noChangeArrowheads="1"/>
            </p:cNvSpPr>
            <p:nvPr/>
          </p:nvSpPr>
          <p:spPr bwMode="auto">
            <a:xfrm>
              <a:off x="4104" y="307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44" name="Oval 92"/>
            <p:cNvSpPr>
              <a:spLocks noChangeArrowheads="1"/>
            </p:cNvSpPr>
            <p:nvPr/>
          </p:nvSpPr>
          <p:spPr bwMode="auto">
            <a:xfrm>
              <a:off x="4080"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45" name="Oval 93"/>
            <p:cNvSpPr>
              <a:spLocks noChangeArrowheads="1"/>
            </p:cNvSpPr>
            <p:nvPr/>
          </p:nvSpPr>
          <p:spPr bwMode="auto">
            <a:xfrm>
              <a:off x="3984"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46" name="Oval 94"/>
            <p:cNvSpPr>
              <a:spLocks noChangeArrowheads="1"/>
            </p:cNvSpPr>
            <p:nvPr/>
          </p:nvSpPr>
          <p:spPr bwMode="auto">
            <a:xfrm>
              <a:off x="3928" y="30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47" name="Oval 95"/>
            <p:cNvSpPr>
              <a:spLocks noChangeArrowheads="1"/>
            </p:cNvSpPr>
            <p:nvPr/>
          </p:nvSpPr>
          <p:spPr bwMode="auto">
            <a:xfrm>
              <a:off x="3904" y="31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48" name="Oval 96"/>
            <p:cNvSpPr>
              <a:spLocks noChangeArrowheads="1"/>
            </p:cNvSpPr>
            <p:nvPr/>
          </p:nvSpPr>
          <p:spPr bwMode="auto">
            <a:xfrm>
              <a:off x="4118" y="306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49" name="Oval 97"/>
            <p:cNvSpPr>
              <a:spLocks noChangeArrowheads="1"/>
            </p:cNvSpPr>
            <p:nvPr/>
          </p:nvSpPr>
          <p:spPr bwMode="auto">
            <a:xfrm>
              <a:off x="4046" y="297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50" name="Oval 98"/>
            <p:cNvSpPr>
              <a:spLocks noChangeArrowheads="1"/>
            </p:cNvSpPr>
            <p:nvPr/>
          </p:nvSpPr>
          <p:spPr bwMode="auto">
            <a:xfrm>
              <a:off x="4022" y="306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51" name="Oval 99"/>
            <p:cNvSpPr>
              <a:spLocks noChangeArrowheads="1"/>
            </p:cNvSpPr>
            <p:nvPr/>
          </p:nvSpPr>
          <p:spPr bwMode="auto">
            <a:xfrm>
              <a:off x="4800" y="320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52" name="Oval 100"/>
            <p:cNvSpPr>
              <a:spLocks noChangeArrowheads="1"/>
            </p:cNvSpPr>
            <p:nvPr/>
          </p:nvSpPr>
          <p:spPr bwMode="auto">
            <a:xfrm>
              <a:off x="4728" y="31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53" name="Oval 101"/>
            <p:cNvSpPr>
              <a:spLocks noChangeArrowheads="1"/>
            </p:cNvSpPr>
            <p:nvPr/>
          </p:nvSpPr>
          <p:spPr bwMode="auto">
            <a:xfrm>
              <a:off x="4704" y="320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54" name="Oval 102"/>
            <p:cNvSpPr>
              <a:spLocks noChangeArrowheads="1"/>
            </p:cNvSpPr>
            <p:nvPr/>
          </p:nvSpPr>
          <p:spPr bwMode="auto">
            <a:xfrm>
              <a:off x="5072" y="29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55" name="Oval 103"/>
            <p:cNvSpPr>
              <a:spLocks noChangeArrowheads="1"/>
            </p:cNvSpPr>
            <p:nvPr/>
          </p:nvSpPr>
          <p:spPr bwMode="auto">
            <a:xfrm>
              <a:off x="5000" y="28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56" name="Oval 104"/>
            <p:cNvSpPr>
              <a:spLocks noChangeArrowheads="1"/>
            </p:cNvSpPr>
            <p:nvPr/>
          </p:nvSpPr>
          <p:spPr bwMode="auto">
            <a:xfrm>
              <a:off x="4976" y="29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57" name="Oval 105"/>
            <p:cNvSpPr>
              <a:spLocks noChangeArrowheads="1"/>
            </p:cNvSpPr>
            <p:nvPr/>
          </p:nvSpPr>
          <p:spPr bwMode="auto">
            <a:xfrm>
              <a:off x="4502" y="288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58" name="Oval 106"/>
            <p:cNvSpPr>
              <a:spLocks noChangeArrowheads="1"/>
            </p:cNvSpPr>
            <p:nvPr/>
          </p:nvSpPr>
          <p:spPr bwMode="auto">
            <a:xfrm>
              <a:off x="4430" y="291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59" name="Oval 107"/>
            <p:cNvSpPr>
              <a:spLocks noChangeArrowheads="1"/>
            </p:cNvSpPr>
            <p:nvPr/>
          </p:nvSpPr>
          <p:spPr bwMode="auto">
            <a:xfrm>
              <a:off x="4406" y="300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60" name="Oval 108"/>
            <p:cNvSpPr>
              <a:spLocks noChangeArrowheads="1"/>
            </p:cNvSpPr>
            <p:nvPr/>
          </p:nvSpPr>
          <p:spPr bwMode="auto">
            <a:xfrm>
              <a:off x="4598" y="291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61" name="Oval 109"/>
            <p:cNvSpPr>
              <a:spLocks noChangeArrowheads="1"/>
            </p:cNvSpPr>
            <p:nvPr/>
          </p:nvSpPr>
          <p:spPr bwMode="auto">
            <a:xfrm>
              <a:off x="4142" y="29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62" name="Oval 110"/>
            <p:cNvSpPr>
              <a:spLocks noChangeArrowheads="1"/>
            </p:cNvSpPr>
            <p:nvPr/>
          </p:nvSpPr>
          <p:spPr bwMode="auto">
            <a:xfrm>
              <a:off x="4270" y="290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63" name="Oval 111"/>
            <p:cNvSpPr>
              <a:spLocks noChangeArrowheads="1"/>
            </p:cNvSpPr>
            <p:nvPr/>
          </p:nvSpPr>
          <p:spPr bwMode="auto">
            <a:xfrm>
              <a:off x="4368" y="309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64" name="Oval 112"/>
            <p:cNvSpPr>
              <a:spLocks noChangeArrowheads="1"/>
            </p:cNvSpPr>
            <p:nvPr/>
          </p:nvSpPr>
          <p:spPr bwMode="auto">
            <a:xfrm>
              <a:off x="4224" y="32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65" name="Oval 113"/>
            <p:cNvSpPr>
              <a:spLocks noChangeArrowheads="1"/>
            </p:cNvSpPr>
            <p:nvPr/>
          </p:nvSpPr>
          <p:spPr bwMode="auto">
            <a:xfrm>
              <a:off x="4336" y="323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66" name="Oval 114"/>
            <p:cNvSpPr>
              <a:spLocks noChangeArrowheads="1"/>
            </p:cNvSpPr>
            <p:nvPr/>
          </p:nvSpPr>
          <p:spPr bwMode="auto">
            <a:xfrm>
              <a:off x="4454" y="323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67" name="Oval 115"/>
            <p:cNvSpPr>
              <a:spLocks noChangeArrowheads="1"/>
            </p:cNvSpPr>
            <p:nvPr/>
          </p:nvSpPr>
          <p:spPr bwMode="auto">
            <a:xfrm>
              <a:off x="4704" y="287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68" name="Oval 116"/>
            <p:cNvSpPr>
              <a:spLocks noChangeArrowheads="1"/>
            </p:cNvSpPr>
            <p:nvPr/>
          </p:nvSpPr>
          <p:spPr bwMode="auto">
            <a:xfrm>
              <a:off x="4830" y="28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69" name="Oval 117"/>
            <p:cNvSpPr>
              <a:spLocks noChangeArrowheads="1"/>
            </p:cNvSpPr>
            <p:nvPr/>
          </p:nvSpPr>
          <p:spPr bwMode="auto">
            <a:xfrm>
              <a:off x="4902" y="320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70" name="Oval 118"/>
            <p:cNvSpPr>
              <a:spLocks noChangeArrowheads="1"/>
            </p:cNvSpPr>
            <p:nvPr/>
          </p:nvSpPr>
          <p:spPr bwMode="auto">
            <a:xfrm>
              <a:off x="5104" y="318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71" name="Oval 119"/>
            <p:cNvSpPr>
              <a:spLocks noChangeArrowheads="1"/>
            </p:cNvSpPr>
            <p:nvPr/>
          </p:nvSpPr>
          <p:spPr bwMode="auto">
            <a:xfrm>
              <a:off x="5008" y="318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72" name="Oval 120"/>
            <p:cNvSpPr>
              <a:spLocks noChangeArrowheads="1"/>
            </p:cNvSpPr>
            <p:nvPr/>
          </p:nvSpPr>
          <p:spPr bwMode="auto">
            <a:xfrm>
              <a:off x="5270" y="31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73" name="Oval 121"/>
            <p:cNvSpPr>
              <a:spLocks noChangeArrowheads="1"/>
            </p:cNvSpPr>
            <p:nvPr/>
          </p:nvSpPr>
          <p:spPr bwMode="auto">
            <a:xfrm>
              <a:off x="5174" y="31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74" name="Oval 122"/>
            <p:cNvSpPr>
              <a:spLocks noChangeArrowheads="1"/>
            </p:cNvSpPr>
            <p:nvPr/>
          </p:nvSpPr>
          <p:spPr bwMode="auto">
            <a:xfrm>
              <a:off x="5200" y="287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75" name="Oval 123"/>
            <p:cNvSpPr>
              <a:spLocks noChangeArrowheads="1"/>
            </p:cNvSpPr>
            <p:nvPr/>
          </p:nvSpPr>
          <p:spPr bwMode="auto">
            <a:xfrm>
              <a:off x="5104" y="287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76" name="Oval 124"/>
            <p:cNvSpPr>
              <a:spLocks noChangeArrowheads="1"/>
            </p:cNvSpPr>
            <p:nvPr/>
          </p:nvSpPr>
          <p:spPr bwMode="auto">
            <a:xfrm>
              <a:off x="5270" y="295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77" name="Oval 125"/>
            <p:cNvSpPr>
              <a:spLocks noChangeArrowheads="1"/>
            </p:cNvSpPr>
            <p:nvPr/>
          </p:nvSpPr>
          <p:spPr bwMode="auto">
            <a:xfrm>
              <a:off x="5174" y="295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78" name="Oval 126"/>
            <p:cNvSpPr>
              <a:spLocks noChangeArrowheads="1"/>
            </p:cNvSpPr>
            <p:nvPr/>
          </p:nvSpPr>
          <p:spPr bwMode="auto">
            <a:xfrm>
              <a:off x="5318" y="30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79" name="Oval 127"/>
            <p:cNvSpPr>
              <a:spLocks noChangeArrowheads="1"/>
            </p:cNvSpPr>
            <p:nvPr/>
          </p:nvSpPr>
          <p:spPr bwMode="auto">
            <a:xfrm>
              <a:off x="5222" y="30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80" name="Oval 128"/>
            <p:cNvSpPr>
              <a:spLocks noChangeArrowheads="1"/>
            </p:cNvSpPr>
            <p:nvPr/>
          </p:nvSpPr>
          <p:spPr bwMode="auto">
            <a:xfrm>
              <a:off x="5400" y="300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81" name="Oval 129"/>
            <p:cNvSpPr>
              <a:spLocks noChangeArrowheads="1"/>
            </p:cNvSpPr>
            <p:nvPr/>
          </p:nvSpPr>
          <p:spPr bwMode="auto">
            <a:xfrm>
              <a:off x="5366" y="291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82" name="Oval 130"/>
            <p:cNvSpPr>
              <a:spLocks noChangeArrowheads="1"/>
            </p:cNvSpPr>
            <p:nvPr/>
          </p:nvSpPr>
          <p:spPr bwMode="auto">
            <a:xfrm>
              <a:off x="3648" y="211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83" name="Oval 131"/>
            <p:cNvSpPr>
              <a:spLocks noChangeArrowheads="1"/>
            </p:cNvSpPr>
            <p:nvPr/>
          </p:nvSpPr>
          <p:spPr bwMode="auto">
            <a:xfrm>
              <a:off x="3672" y="199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84" name="Oval 132"/>
            <p:cNvSpPr>
              <a:spLocks noChangeArrowheads="1"/>
            </p:cNvSpPr>
            <p:nvPr/>
          </p:nvSpPr>
          <p:spPr bwMode="auto">
            <a:xfrm>
              <a:off x="5040" y="26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85" name="Oval 133"/>
            <p:cNvSpPr>
              <a:spLocks noChangeArrowheads="1"/>
            </p:cNvSpPr>
            <p:nvPr/>
          </p:nvSpPr>
          <p:spPr bwMode="auto">
            <a:xfrm>
              <a:off x="4368" y="14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86" name="Oval 134"/>
            <p:cNvSpPr>
              <a:spLocks noChangeArrowheads="1"/>
            </p:cNvSpPr>
            <p:nvPr/>
          </p:nvSpPr>
          <p:spPr bwMode="auto">
            <a:xfrm>
              <a:off x="5088" y="1680"/>
              <a:ext cx="288" cy="192"/>
            </a:xfrm>
            <a:prstGeom prst="ellipse">
              <a:avLst/>
            </a:prstGeom>
            <a:noFill/>
            <a:ln w="9360">
              <a:solidFill>
                <a:srgbClr val="000000"/>
              </a:solidFill>
              <a:prstDash val="dash"/>
              <a:miter lim="800000"/>
              <a:headEnd/>
              <a:tailEnd/>
            </a:ln>
          </p:spPr>
          <p:txBody>
            <a:bodyPr wrap="none" anchor="ctr"/>
            <a:lstStyle/>
            <a:p>
              <a:endParaRPr lang="en-US"/>
            </a:p>
          </p:txBody>
        </p:sp>
        <p:sp>
          <p:nvSpPr>
            <p:cNvPr id="27787" name="Oval 135"/>
            <p:cNvSpPr>
              <a:spLocks noChangeArrowheads="1"/>
            </p:cNvSpPr>
            <p:nvPr/>
          </p:nvSpPr>
          <p:spPr bwMode="auto">
            <a:xfrm>
              <a:off x="5132" y="17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88" name="Oval 136"/>
            <p:cNvSpPr>
              <a:spLocks noChangeArrowheads="1"/>
            </p:cNvSpPr>
            <p:nvPr/>
          </p:nvSpPr>
          <p:spPr bwMode="auto">
            <a:xfrm>
              <a:off x="5302" y="17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89" name="Oval 137"/>
            <p:cNvSpPr>
              <a:spLocks noChangeArrowheads="1"/>
            </p:cNvSpPr>
            <p:nvPr/>
          </p:nvSpPr>
          <p:spPr bwMode="auto">
            <a:xfrm>
              <a:off x="5206" y="169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90" name="Oval 138"/>
            <p:cNvSpPr>
              <a:spLocks noChangeArrowheads="1"/>
            </p:cNvSpPr>
            <p:nvPr/>
          </p:nvSpPr>
          <p:spPr bwMode="auto">
            <a:xfrm>
              <a:off x="5116" y="179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91" name="Oval 139"/>
            <p:cNvSpPr>
              <a:spLocks noChangeArrowheads="1"/>
            </p:cNvSpPr>
            <p:nvPr/>
          </p:nvSpPr>
          <p:spPr bwMode="auto">
            <a:xfrm>
              <a:off x="5222" y="180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27792" name="Text Box 140"/>
            <p:cNvSpPr txBox="1">
              <a:spLocks noChangeArrowheads="1"/>
            </p:cNvSpPr>
            <p:nvPr/>
          </p:nvSpPr>
          <p:spPr bwMode="auto">
            <a:xfrm>
              <a:off x="3196" y="1117"/>
              <a:ext cx="247" cy="234"/>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N</a:t>
              </a:r>
              <a:r>
                <a:rPr lang="en-GB" sz="1600" b="1" baseline="-25000">
                  <a:solidFill>
                    <a:srgbClr val="000000"/>
                  </a:solidFill>
                </a:rPr>
                <a:t>1</a:t>
              </a:r>
            </a:p>
          </p:txBody>
        </p:sp>
        <p:sp>
          <p:nvSpPr>
            <p:cNvPr id="27793" name="Text Box 141"/>
            <p:cNvSpPr txBox="1">
              <a:spLocks noChangeArrowheads="1"/>
            </p:cNvSpPr>
            <p:nvPr/>
          </p:nvSpPr>
          <p:spPr bwMode="auto">
            <a:xfrm>
              <a:off x="4012" y="2615"/>
              <a:ext cx="247" cy="234"/>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N</a:t>
              </a:r>
              <a:r>
                <a:rPr lang="en-GB" sz="1600" b="1" baseline="-25000">
                  <a:solidFill>
                    <a:srgbClr val="000000"/>
                  </a:solidFill>
                </a:rPr>
                <a:t>2</a:t>
              </a:r>
            </a:p>
          </p:txBody>
        </p:sp>
        <p:sp>
          <p:nvSpPr>
            <p:cNvPr id="27794" name="Text Box 142"/>
            <p:cNvSpPr txBox="1">
              <a:spLocks noChangeArrowheads="1"/>
            </p:cNvSpPr>
            <p:nvPr/>
          </p:nvSpPr>
          <p:spPr bwMode="auto">
            <a:xfrm>
              <a:off x="4147" y="1185"/>
              <a:ext cx="233" cy="234"/>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o</a:t>
              </a:r>
              <a:r>
                <a:rPr lang="en-GB" sz="1600" b="1" baseline="-25000">
                  <a:solidFill>
                    <a:srgbClr val="000000"/>
                  </a:solidFill>
                </a:rPr>
                <a:t>1</a:t>
              </a:r>
            </a:p>
          </p:txBody>
        </p:sp>
        <p:sp>
          <p:nvSpPr>
            <p:cNvPr id="27795" name="Text Box 143"/>
            <p:cNvSpPr txBox="1">
              <a:spLocks noChangeArrowheads="1"/>
            </p:cNvSpPr>
            <p:nvPr/>
          </p:nvSpPr>
          <p:spPr bwMode="auto">
            <a:xfrm>
              <a:off x="4827" y="2343"/>
              <a:ext cx="233" cy="234"/>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o</a:t>
              </a:r>
              <a:r>
                <a:rPr lang="en-GB" sz="1600" b="1" baseline="-25000">
                  <a:solidFill>
                    <a:srgbClr val="000000"/>
                  </a:solidFill>
                </a:rPr>
                <a:t>2</a:t>
              </a:r>
            </a:p>
          </p:txBody>
        </p:sp>
        <p:sp>
          <p:nvSpPr>
            <p:cNvPr id="27796" name="Text Box 144"/>
            <p:cNvSpPr txBox="1">
              <a:spLocks noChangeArrowheads="1"/>
            </p:cNvSpPr>
            <p:nvPr/>
          </p:nvSpPr>
          <p:spPr bwMode="auto">
            <a:xfrm>
              <a:off x="5183" y="1389"/>
              <a:ext cx="359" cy="29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rPr>
                <a:t>O</a:t>
              </a:r>
              <a:r>
                <a:rPr lang="en-GB" sz="1400" b="1" baseline="-25000">
                  <a:solidFill>
                    <a:srgbClr val="000000"/>
                  </a:solidFill>
                </a:rPr>
                <a:t>3</a:t>
              </a:r>
            </a:p>
          </p:txBody>
        </p:sp>
      </p:grpSp>
      <p:sp>
        <p:nvSpPr>
          <p:cNvPr id="150" name="Slide Number Placeholder 6"/>
          <p:cNvSpPr>
            <a:spLocks noGrp="1"/>
          </p:cNvSpPr>
          <p:nvPr>
            <p:ph type="sldNum" sz="quarter" idx="12"/>
          </p:nvPr>
        </p:nvSpPr>
        <p:spPr/>
        <p:txBody>
          <a:bodyPr/>
          <a:lstStyle/>
          <a:p>
            <a:fld id="{0ED87863-4F57-4792-B6F6-91D81D716B4D}" type="slidenum">
              <a:rPr lang="en-US"/>
              <a:pPr/>
              <a:t>15</a:t>
            </a:fld>
            <a:endParaRPr lang="en-US"/>
          </a:p>
        </p:txBody>
      </p:sp>
      <p:sp>
        <p:nvSpPr>
          <p:cNvPr id="151" name="Rectangle 150"/>
          <p:cNvSpPr/>
          <p:nvPr/>
        </p:nvSpPr>
        <p:spPr bwMode="auto">
          <a:xfrm>
            <a:off x="5219700" y="1557338"/>
            <a:ext cx="3816350" cy="4032250"/>
          </a:xfrm>
          <a:prstGeom prst="rect">
            <a:avLst/>
          </a:prstGeom>
          <a:solidFill>
            <a:schemeClr val="accent2">
              <a:lumMod val="60000"/>
              <a:lumOff val="40000"/>
              <a:alpha val="0"/>
            </a:schemeClr>
          </a:solidFill>
          <a:ln w="9525" cap="flat" cmpd="sng" algn="ctr">
            <a:solidFill>
              <a:schemeClr val="accent2">
                <a:lumMod val="60000"/>
                <a:lumOff val="40000"/>
              </a:schemeClr>
            </a:solidFill>
            <a:prstDash val="solid"/>
            <a:round/>
            <a:headEnd type="none" w="med" len="med"/>
            <a:tailEnd type="none" w="med" len="med"/>
          </a:ln>
          <a:effectLst/>
        </p:spPr>
        <p:txBody>
          <a:bodyPr/>
          <a:lstStyle/>
          <a:p>
            <a:pPr algn="l"/>
            <a:endParaRPr lang="ta-IN"/>
          </a:p>
        </p:txBody>
      </p:sp>
      <p:sp>
        <p:nvSpPr>
          <p:cNvPr id="149" name="Footer Placeholder 148"/>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228600" y="215900"/>
            <a:ext cx="8686800" cy="76358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Key Challenges</a:t>
            </a:r>
          </a:p>
        </p:txBody>
      </p:sp>
      <p:sp>
        <p:nvSpPr>
          <p:cNvPr id="32771" name="Rectangle 2"/>
          <p:cNvSpPr>
            <a:spLocks noGrp="1" noChangeArrowheads="1"/>
          </p:cNvSpPr>
          <p:nvPr>
            <p:ph type="body" idx="4294967295"/>
          </p:nvPr>
        </p:nvSpPr>
        <p:spPr>
          <a:xfrm>
            <a:off x="250825" y="1125538"/>
            <a:ext cx="8785225" cy="2519362"/>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smtClean="0"/>
              <a:t>Defining a representative normal region is challenging</a:t>
            </a:r>
          </a:p>
          <a:p>
            <a:pPr eaLnBrk="1" hangingPunct="1">
              <a:lnSpc>
                <a:spcPct val="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dirty="0" smtClean="0"/>
          </a:p>
          <a:p>
            <a:pPr eaLnBrk="1" hangingPunct="1">
              <a:lnSpc>
                <a:spcPct val="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dirty="0" smtClean="0"/>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smtClean="0"/>
              <a:t>Data might contain noise </a:t>
            </a:r>
          </a:p>
          <a:p>
            <a:pPr eaLnBrk="1" hangingPunct="1">
              <a:lnSpc>
                <a:spcPct val="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dirty="0" smtClean="0"/>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smtClean="0"/>
              <a:t>Normal data behaviour keeps evolving</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dirty="0" smtClean="0"/>
          </a:p>
        </p:txBody>
      </p:sp>
      <p:sp>
        <p:nvSpPr>
          <p:cNvPr id="10" name="Slide Number Placeholder 9"/>
          <p:cNvSpPr>
            <a:spLocks noGrp="1"/>
          </p:cNvSpPr>
          <p:nvPr>
            <p:ph type="sldNum" sz="quarter" idx="12"/>
          </p:nvPr>
        </p:nvSpPr>
        <p:spPr/>
        <p:txBody>
          <a:bodyPr/>
          <a:lstStyle/>
          <a:p>
            <a:fld id="{C65A12C5-0E42-4FFD-B9E6-3243FCD540AB}" type="slidenum">
              <a:rPr lang="en-US"/>
              <a:pPr/>
              <a:t>16</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228600" y="215900"/>
            <a:ext cx="8686800" cy="76358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Key Challenges</a:t>
            </a:r>
          </a:p>
        </p:txBody>
      </p:sp>
      <p:sp>
        <p:nvSpPr>
          <p:cNvPr id="32771" name="Rectangle 2"/>
          <p:cNvSpPr>
            <a:spLocks noGrp="1" noChangeArrowheads="1"/>
          </p:cNvSpPr>
          <p:nvPr>
            <p:ph type="body" idx="4294967295"/>
          </p:nvPr>
        </p:nvSpPr>
        <p:spPr>
          <a:xfrm>
            <a:off x="250825" y="1125538"/>
            <a:ext cx="8785225" cy="2519362"/>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t>Defining a representative normal region is challenging</a:t>
            </a:r>
          </a:p>
          <a:p>
            <a:pPr eaLnBrk="1" hangingPunct="1">
              <a:lnSpc>
                <a:spcPct val="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smtClean="0"/>
          </a:p>
          <a:p>
            <a:pPr eaLnBrk="1" hangingPunct="1">
              <a:lnSpc>
                <a:spcPct val="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smtClean="0"/>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t>Data might contain noise </a:t>
            </a:r>
          </a:p>
          <a:p>
            <a:pPr eaLnBrk="1" hangingPunct="1">
              <a:lnSpc>
                <a:spcPct val="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smtClean="0"/>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t>Normal data behaviour keeps </a:t>
            </a:r>
          </a:p>
          <a:p>
            <a:pPr eaLnBrk="1" hangingPunct="1">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t>     evolving</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smtClean="0"/>
          </a:p>
        </p:txBody>
      </p:sp>
      <p:grpSp>
        <p:nvGrpSpPr>
          <p:cNvPr id="29700" name="Group 4"/>
          <p:cNvGrpSpPr>
            <a:grpSpLocks/>
          </p:cNvGrpSpPr>
          <p:nvPr/>
        </p:nvGrpSpPr>
        <p:grpSpPr bwMode="auto">
          <a:xfrm>
            <a:off x="5003800" y="2492375"/>
            <a:ext cx="3644900" cy="3692525"/>
            <a:chOff x="3690" y="679"/>
            <a:chExt cx="2069" cy="2144"/>
          </a:xfrm>
        </p:grpSpPr>
        <p:pic>
          <p:nvPicPr>
            <p:cNvPr id="29702" name="Picture 5"/>
            <p:cNvPicPr>
              <a:picLocks noChangeAspect="1" noChangeArrowheads="1"/>
            </p:cNvPicPr>
            <p:nvPr/>
          </p:nvPicPr>
          <p:blipFill>
            <a:blip r:embed="rId3" cstate="print"/>
            <a:srcRect/>
            <a:stretch>
              <a:fillRect/>
            </a:stretch>
          </p:blipFill>
          <p:spPr bwMode="auto">
            <a:xfrm>
              <a:off x="3692" y="679"/>
              <a:ext cx="2063" cy="1866"/>
            </a:xfrm>
            <a:prstGeom prst="rect">
              <a:avLst/>
            </a:prstGeom>
            <a:noFill/>
            <a:ln w="9525">
              <a:noFill/>
              <a:round/>
              <a:headEnd/>
              <a:tailEnd/>
            </a:ln>
          </p:spPr>
        </p:pic>
        <p:sp>
          <p:nvSpPr>
            <p:cNvPr id="29703" name="Text Box 6"/>
            <p:cNvSpPr txBox="1">
              <a:spLocks noChangeArrowheads="1"/>
            </p:cNvSpPr>
            <p:nvPr/>
          </p:nvSpPr>
          <p:spPr bwMode="auto">
            <a:xfrm>
              <a:off x="3690" y="2506"/>
              <a:ext cx="2070" cy="318"/>
            </a:xfrm>
            <a:prstGeom prst="rect">
              <a:avLst/>
            </a:prstGeom>
            <a:solidFill>
              <a:srgbClr val="BBE0E3"/>
            </a:solidFill>
            <a:ln w="9525">
              <a:noFill/>
              <a:round/>
              <a:headEnd/>
              <a:tailEnd/>
            </a:ln>
          </p:spPr>
          <p:txBody>
            <a:bodyPr lIns="0" tIns="0" rIns="0" bIns="0"/>
            <a:lstStyle/>
            <a:p>
              <a:pP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CC0000"/>
                  </a:solidFill>
                </a:rPr>
                <a:t>“Mining needle in a haystack.  </a:t>
              </a:r>
              <a:br>
                <a:rPr lang="en-GB" sz="1600" b="1">
                  <a:solidFill>
                    <a:srgbClr val="CC0000"/>
                  </a:solidFill>
                </a:rPr>
              </a:br>
              <a:r>
                <a:rPr lang="en-GB" sz="1600" b="1">
                  <a:solidFill>
                    <a:srgbClr val="CC0000"/>
                  </a:solidFill>
                </a:rPr>
                <a:t>So much hay and so little time”</a:t>
              </a:r>
            </a:p>
          </p:txBody>
        </p:sp>
      </p:grpSp>
      <p:sp>
        <p:nvSpPr>
          <p:cNvPr id="10" name="Slide Number Placeholder 9"/>
          <p:cNvSpPr>
            <a:spLocks noGrp="1"/>
          </p:cNvSpPr>
          <p:nvPr>
            <p:ph type="sldNum" sz="quarter" idx="12"/>
          </p:nvPr>
        </p:nvSpPr>
        <p:spPr/>
        <p:txBody>
          <a:bodyPr/>
          <a:lstStyle/>
          <a:p>
            <a:fld id="{0FB6F2A4-DADD-42CF-968B-B7C761D7D594}" type="slidenum">
              <a:rPr lang="en-US"/>
              <a:pPr/>
              <a:t>17</a:t>
            </a:fld>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228600" y="215900"/>
            <a:ext cx="8686800" cy="76358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Key Challenges</a:t>
            </a:r>
          </a:p>
        </p:txBody>
      </p:sp>
      <p:sp>
        <p:nvSpPr>
          <p:cNvPr id="32771" name="Rectangle 2"/>
          <p:cNvSpPr>
            <a:spLocks noGrp="1" noChangeArrowheads="1"/>
          </p:cNvSpPr>
          <p:nvPr>
            <p:ph type="body" idx="4294967295"/>
          </p:nvPr>
        </p:nvSpPr>
        <p:spPr>
          <a:xfrm>
            <a:off x="250825" y="1125538"/>
            <a:ext cx="8785225" cy="2519362"/>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t>Defining a representative normal region is challenging</a:t>
            </a:r>
          </a:p>
          <a:p>
            <a:pPr eaLnBrk="1" hangingPunct="1">
              <a:lnSpc>
                <a:spcPct val="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smtClean="0"/>
          </a:p>
          <a:p>
            <a:pPr eaLnBrk="1" hangingPunct="1">
              <a:lnSpc>
                <a:spcPct val="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smtClean="0"/>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t>Data might contain noise </a:t>
            </a:r>
          </a:p>
          <a:p>
            <a:pPr eaLnBrk="1" hangingPunct="1">
              <a:lnSpc>
                <a:spcPct val="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smtClean="0"/>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t>Normal data behaviour keeps </a:t>
            </a:r>
          </a:p>
          <a:p>
            <a:pPr eaLnBrk="1" hangingPunct="1">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t>     evolving</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smtClean="0"/>
          </a:p>
        </p:txBody>
      </p:sp>
      <p:grpSp>
        <p:nvGrpSpPr>
          <p:cNvPr id="30724" name="Group 4"/>
          <p:cNvGrpSpPr>
            <a:grpSpLocks/>
          </p:cNvGrpSpPr>
          <p:nvPr/>
        </p:nvGrpSpPr>
        <p:grpSpPr bwMode="auto">
          <a:xfrm>
            <a:off x="5003800" y="2492375"/>
            <a:ext cx="3644900" cy="3692525"/>
            <a:chOff x="3690" y="679"/>
            <a:chExt cx="2069" cy="2144"/>
          </a:xfrm>
        </p:grpSpPr>
        <p:pic>
          <p:nvPicPr>
            <p:cNvPr id="30727" name="Picture 5"/>
            <p:cNvPicPr>
              <a:picLocks noChangeAspect="1" noChangeArrowheads="1"/>
            </p:cNvPicPr>
            <p:nvPr/>
          </p:nvPicPr>
          <p:blipFill>
            <a:blip r:embed="rId3" cstate="print"/>
            <a:srcRect/>
            <a:stretch>
              <a:fillRect/>
            </a:stretch>
          </p:blipFill>
          <p:spPr bwMode="auto">
            <a:xfrm>
              <a:off x="3692" y="679"/>
              <a:ext cx="2063" cy="1866"/>
            </a:xfrm>
            <a:prstGeom prst="rect">
              <a:avLst/>
            </a:prstGeom>
            <a:noFill/>
            <a:ln w="9525">
              <a:noFill/>
              <a:round/>
              <a:headEnd/>
              <a:tailEnd/>
            </a:ln>
          </p:spPr>
        </p:pic>
        <p:sp>
          <p:nvSpPr>
            <p:cNvPr id="30728" name="Text Box 6"/>
            <p:cNvSpPr txBox="1">
              <a:spLocks noChangeArrowheads="1"/>
            </p:cNvSpPr>
            <p:nvPr/>
          </p:nvSpPr>
          <p:spPr bwMode="auto">
            <a:xfrm>
              <a:off x="3690" y="2506"/>
              <a:ext cx="2070" cy="318"/>
            </a:xfrm>
            <a:prstGeom prst="rect">
              <a:avLst/>
            </a:prstGeom>
            <a:solidFill>
              <a:srgbClr val="BBE0E3"/>
            </a:solidFill>
            <a:ln w="9525">
              <a:noFill/>
              <a:round/>
              <a:headEnd/>
              <a:tailEnd/>
            </a:ln>
          </p:spPr>
          <p:txBody>
            <a:bodyPr lIns="0" tIns="0" rIns="0" bIns="0"/>
            <a:lstStyle/>
            <a:p>
              <a:pP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CC0000"/>
                  </a:solidFill>
                </a:rPr>
                <a:t>“Mining needle in a haystack.  </a:t>
              </a:r>
              <a:br>
                <a:rPr lang="en-GB" sz="1600" b="1">
                  <a:solidFill>
                    <a:srgbClr val="CC0000"/>
                  </a:solidFill>
                </a:rPr>
              </a:br>
              <a:r>
                <a:rPr lang="en-GB" sz="1600" b="1">
                  <a:solidFill>
                    <a:srgbClr val="CC0000"/>
                  </a:solidFill>
                </a:rPr>
                <a:t>So much hay and so little time”</a:t>
              </a:r>
            </a:p>
          </p:txBody>
        </p:sp>
      </p:grpSp>
      <p:sp>
        <p:nvSpPr>
          <p:cNvPr id="8" name="Rectangle 2"/>
          <p:cNvSpPr txBox="1">
            <a:spLocks noChangeArrowheads="1"/>
          </p:cNvSpPr>
          <p:nvPr/>
        </p:nvSpPr>
        <p:spPr bwMode="auto">
          <a:xfrm>
            <a:off x="246063" y="3429000"/>
            <a:ext cx="4968875" cy="2881313"/>
          </a:xfrm>
          <a:prstGeom prst="rect">
            <a:avLst/>
          </a:prstGeom>
          <a:noFill/>
          <a:ln w="9525">
            <a:noFill/>
            <a:miter lim="800000"/>
            <a:headEnd/>
            <a:tailEnd/>
          </a:ln>
        </p:spPr>
        <p:txBody>
          <a:bodyPr/>
          <a:lstStyle/>
          <a:p>
            <a:pPr marL="342900" indent="-342900" algn="l" eaLnBrk="1" hangingPunct="1">
              <a:lnSpc>
                <a:spcPct val="0"/>
              </a:lnSpc>
              <a:spcBef>
                <a:spcPts val="700"/>
              </a:spcBef>
              <a:buClr>
                <a:srgbClr val="DF0029"/>
              </a:buClr>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a:latin typeface="Times New Roman" pitchFamily="18" charset="0"/>
            </a:endParaRPr>
          </a:p>
          <a:p>
            <a:pPr marL="342900" indent="-342900" algn="l" eaLnBrk="1" hangingPunct="1">
              <a:spcBef>
                <a:spcPts val="700"/>
              </a:spcBef>
              <a:buClr>
                <a:srgbClr val="DF0029"/>
              </a:buClr>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latin typeface="Times New Roman" pitchFamily="18" charset="0"/>
              </a:rPr>
              <a:t>Very small amount of anomaly      in a huge amount of data </a:t>
            </a:r>
          </a:p>
          <a:p>
            <a:pPr marL="342900" indent="-342900" algn="l" eaLnBrk="1" hangingPunct="1">
              <a:lnSpc>
                <a:spcPct val="0"/>
              </a:lnSpc>
              <a:spcBef>
                <a:spcPts val="700"/>
              </a:spcBef>
              <a:buClr>
                <a:srgbClr val="DF0029"/>
              </a:buClr>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a:latin typeface="Times New Roman" pitchFamily="18" charset="0"/>
            </a:endParaRPr>
          </a:p>
          <a:p>
            <a:pPr marL="342900" indent="-342900" algn="l" eaLnBrk="1" hangingPunct="1">
              <a:spcBef>
                <a:spcPts val="700"/>
              </a:spcBef>
              <a:buClr>
                <a:srgbClr val="DF0029"/>
              </a:buClr>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latin typeface="Times New Roman" pitchFamily="18" charset="0"/>
              </a:rPr>
              <a:t>Need very efficient algorithms </a:t>
            </a:r>
          </a:p>
          <a:p>
            <a:pPr marL="342900" indent="-342900" algn="l" eaLnBrk="1" hangingPunct="1">
              <a:spcBef>
                <a:spcPts val="700"/>
              </a:spcBef>
              <a:buClr>
                <a:srgbClr val="DF0029"/>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latin typeface="Times New Roman" pitchFamily="18" charset="0"/>
              </a:rPr>
              <a:t>    </a:t>
            </a:r>
            <a:r>
              <a:rPr lang="en-GB" sz="3200" b="1">
                <a:latin typeface="Times New Roman" pitchFamily="18" charset="0"/>
              </a:rPr>
              <a:t>……</a:t>
            </a:r>
          </a:p>
        </p:txBody>
      </p:sp>
      <p:sp>
        <p:nvSpPr>
          <p:cNvPr id="10" name="Slide Number Placeholder 9"/>
          <p:cNvSpPr>
            <a:spLocks noGrp="1"/>
          </p:cNvSpPr>
          <p:nvPr>
            <p:ph type="sldNum" sz="quarter" idx="12"/>
          </p:nvPr>
        </p:nvSpPr>
        <p:spPr/>
        <p:txBody>
          <a:bodyPr/>
          <a:lstStyle/>
          <a:p>
            <a:fld id="{6C2C2063-D37A-4485-9762-013C176D8D6E}" type="slidenum">
              <a:rPr lang="en-US"/>
              <a:pPr/>
              <a:t>18</a:t>
            </a:fld>
            <a:endParaRPr lang="en-US"/>
          </a:p>
        </p:txBody>
      </p:sp>
      <p:sp>
        <p:nvSpPr>
          <p:cNvPr id="9" name="Footer Placeholder 8"/>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
          <p:cNvSpPr>
            <a:spLocks noGrp="1" noChangeArrowheads="1"/>
          </p:cNvSpPr>
          <p:nvPr>
            <p:ph type="title" idx="4294967295"/>
          </p:nvPr>
        </p:nvSpPr>
        <p:spPr>
          <a:xfrm>
            <a:off x="971550" y="228600"/>
            <a:ext cx="7943850" cy="10668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900" dirty="0" smtClean="0"/>
              <a:t>Input Data for Anomaly Detection</a:t>
            </a:r>
          </a:p>
        </p:txBody>
      </p:sp>
      <p:sp>
        <p:nvSpPr>
          <p:cNvPr id="31747" name="Rectangle 2"/>
          <p:cNvSpPr>
            <a:spLocks noGrp="1" noChangeArrowheads="1"/>
          </p:cNvSpPr>
          <p:nvPr>
            <p:ph type="body" idx="4294967295"/>
          </p:nvPr>
        </p:nvSpPr>
        <p:spPr>
          <a:xfrm>
            <a:off x="228600" y="1447800"/>
            <a:ext cx="4343400" cy="4648200"/>
          </a:xfrm>
        </p:spPr>
        <p:txBody>
          <a:bodyPr/>
          <a:lstStyle/>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smtClean="0"/>
              <a:t>Most common form of data handled by anomaly detection techniques is </a:t>
            </a:r>
            <a:r>
              <a:rPr lang="en-GB" sz="2800" i="1" smtClean="0"/>
              <a:t>Record Data, </a:t>
            </a:r>
            <a:r>
              <a:rPr lang="en-GB" sz="2800" smtClean="0"/>
              <a:t>which can be</a:t>
            </a:r>
          </a:p>
          <a:p>
            <a:pPr lvl="1" eaLnBrk="1" hangingPunct="1">
              <a:lnSpc>
                <a:spcPct val="12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t>Univariate</a:t>
            </a:r>
          </a:p>
          <a:p>
            <a:pPr lvl="1" eaLnBrk="1" hangingPunct="1">
              <a:lnSpc>
                <a:spcPct val="12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t>Multivariate</a:t>
            </a:r>
          </a:p>
        </p:txBody>
      </p:sp>
      <p:graphicFrame>
        <p:nvGraphicFramePr>
          <p:cNvPr id="31748" name="Object 3"/>
          <p:cNvGraphicFramePr>
            <a:graphicFrameLocks noChangeAspect="1"/>
          </p:cNvGraphicFramePr>
          <p:nvPr/>
        </p:nvGraphicFramePr>
        <p:xfrm>
          <a:off x="4427538" y="1989138"/>
          <a:ext cx="4572000" cy="3743325"/>
        </p:xfrm>
        <a:graphic>
          <a:graphicData uri="http://schemas.openxmlformats.org/presentationml/2006/ole">
            <p:oleObj spid="_x0000_s31748" name="Document" r:id="rId4" imgW="7067469" imgH="5598487" progId="Word.Document.8">
              <p:embed/>
            </p:oleObj>
          </a:graphicData>
        </a:graphic>
      </p:graphicFrame>
      <p:sp>
        <p:nvSpPr>
          <p:cNvPr id="7" name="Slide Number Placeholder 9"/>
          <p:cNvSpPr txBox="1">
            <a:spLocks/>
          </p:cNvSpPr>
          <p:nvPr/>
        </p:nvSpPr>
        <p:spPr>
          <a:xfrm>
            <a:off x="6659563" y="6400800"/>
            <a:ext cx="2332037" cy="304800"/>
          </a:xfrm>
          <a:prstGeom prst="rect">
            <a:avLst/>
          </a:prstGeom>
        </p:spPr>
        <p:txBody>
          <a:bodyPr/>
          <a:lstStyle/>
          <a:p>
            <a:pPr algn="r"/>
            <a:fld id="{AC7B13B9-3FF8-4D07-AF4A-332821C4322E}" type="slidenum">
              <a:rPr lang="en-US" sz="1400">
                <a:solidFill>
                  <a:srgbClr val="FF0000"/>
                </a:solidFill>
                <a:latin typeface="Times New Roman" pitchFamily="18" charset="0"/>
              </a:rPr>
              <a:pPr algn="r"/>
              <a:t>19</a:t>
            </a:fld>
            <a:endParaRPr lang="en-US" sz="1400">
              <a:solidFill>
                <a:srgbClr val="FF0000"/>
              </a:solidFill>
              <a:latin typeface="Times New Roman"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152400"/>
            <a:ext cx="6453188" cy="1143000"/>
          </a:xfrm>
        </p:spPr>
        <p:txBody>
          <a:bodyPr/>
          <a:lstStyle/>
          <a:p>
            <a:r>
              <a:rPr lang="en-GB" sz="4300" dirty="0" smtClean="0">
                <a:effectLst/>
              </a:rPr>
              <a:t>Previous Lecture…</a:t>
            </a:r>
            <a:endParaRPr lang="en-AU" sz="4300" dirty="0" smtClean="0">
              <a:effectLst/>
            </a:endParaRPr>
          </a:p>
        </p:txBody>
      </p:sp>
      <p:sp>
        <p:nvSpPr>
          <p:cNvPr id="13315" name="Rectangle 3"/>
          <p:cNvSpPr>
            <a:spLocks noGrp="1" noChangeArrowheads="1"/>
          </p:cNvSpPr>
          <p:nvPr>
            <p:ph type="body" idx="1"/>
          </p:nvPr>
        </p:nvSpPr>
        <p:spPr>
          <a:xfrm>
            <a:off x="900113" y="1341438"/>
            <a:ext cx="8085137" cy="4876800"/>
          </a:xfrm>
        </p:spPr>
        <p:txBody>
          <a:bodyPr/>
          <a:lstStyle/>
          <a:p>
            <a:pPr eaLnBrk="1" hangingPunct="1">
              <a:lnSpc>
                <a:spcPct val="120000"/>
              </a:lnSpc>
              <a:buNone/>
            </a:pPr>
            <a:r>
              <a:rPr lang="en-AU" dirty="0" smtClean="0">
                <a:ea typeface="ＭＳ Ｐゴシック" pitchFamily="-107" charset="-128"/>
              </a:rPr>
              <a:t>Have studied… </a:t>
            </a:r>
            <a:endParaRPr lang="en-US" dirty="0" smtClean="0">
              <a:ea typeface="ＭＳ Ｐゴシック" pitchFamily="-107" charset="-128"/>
            </a:endParaRPr>
          </a:p>
          <a:p>
            <a:r>
              <a:rPr lang="en-US" dirty="0" smtClean="0"/>
              <a:t>Security </a:t>
            </a:r>
            <a:r>
              <a:rPr lang="en-US" dirty="0" smtClean="0"/>
              <a:t>assurance </a:t>
            </a:r>
          </a:p>
          <a:p>
            <a:r>
              <a:rPr lang="en-US" dirty="0" smtClean="0"/>
              <a:t>Overview of security assurance</a:t>
            </a:r>
          </a:p>
          <a:p>
            <a:r>
              <a:rPr lang="en-US" dirty="0" smtClean="0"/>
              <a:t>Distinguish security &amp; software assurance</a:t>
            </a:r>
          </a:p>
          <a:p>
            <a:r>
              <a:rPr lang="en-AU" dirty="0" smtClean="0"/>
              <a:t>Process management</a:t>
            </a:r>
          </a:p>
          <a:p>
            <a:r>
              <a:rPr lang="en-AU" dirty="0" smtClean="0"/>
              <a:t>Key aspects of technical perspective</a:t>
            </a:r>
          </a:p>
          <a:p>
            <a:pPr>
              <a:buNone/>
            </a:pPr>
            <a:endParaRPr lang="en-AU" dirty="0" smtClean="0"/>
          </a:p>
        </p:txBody>
      </p:sp>
      <p:sp>
        <p:nvSpPr>
          <p:cNvPr id="8" name="Slide Number Placeholder 7"/>
          <p:cNvSpPr>
            <a:spLocks noGrp="1"/>
          </p:cNvSpPr>
          <p:nvPr>
            <p:ph type="sldNum" sz="quarter" idx="12"/>
          </p:nvPr>
        </p:nvSpPr>
        <p:spPr/>
        <p:txBody>
          <a:bodyPr/>
          <a:lstStyle/>
          <a:p>
            <a:fld id="{349DD490-4B79-44EF-A132-EC0AA849B487}" type="slidenum">
              <a:rPr lang="en-US"/>
              <a:pPr/>
              <a:t>2</a:t>
            </a:fld>
            <a:endParaRPr lang="en-US"/>
          </a:p>
        </p:txBody>
      </p:sp>
      <p:sp>
        <p:nvSpPr>
          <p:cNvPr id="6" name="Footer Placeholder 5"/>
          <p:cNvSpPr>
            <a:spLocks noGrp="1"/>
          </p:cNvSpPr>
          <p:nvPr>
            <p:ph type="ftr" sz="quarter" idx="11"/>
          </p:nvPr>
        </p:nvSpPr>
        <p:spPr/>
        <p:txBody>
          <a:bodyPr/>
          <a:lstStyle/>
          <a:p>
            <a:pPr>
              <a:defRPr/>
            </a:pPr>
            <a:r>
              <a:rPr lang="en-US" dirty="0" smtClean="0"/>
              <a:t>3413ICT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228600" y="228600"/>
            <a:ext cx="8231188" cy="10668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Data Labels</a:t>
            </a:r>
          </a:p>
        </p:txBody>
      </p:sp>
      <p:sp>
        <p:nvSpPr>
          <p:cNvPr id="32771" name="Rectangle 2"/>
          <p:cNvSpPr>
            <a:spLocks noGrp="1" noChangeArrowheads="1"/>
          </p:cNvSpPr>
          <p:nvPr>
            <p:ph type="body" idx="4294967295"/>
          </p:nvPr>
        </p:nvSpPr>
        <p:spPr>
          <a:xfrm>
            <a:off x="539750" y="1295400"/>
            <a:ext cx="8496300" cy="5105400"/>
          </a:xfrm>
        </p:spPr>
        <p:txBody>
          <a:bodyPr/>
          <a:lstStyle/>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Supervised anomaly detection</a:t>
            </a:r>
          </a:p>
          <a:p>
            <a:pPr lvl="1"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Labels available for both normal data and anomalies</a:t>
            </a:r>
          </a:p>
          <a:p>
            <a:pPr lvl="1" eaLnBrk="1" hangingPunct="1">
              <a:lnSpc>
                <a:spcPct val="20000"/>
              </a:lnSpc>
              <a:spcBef>
                <a:spcPts val="6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Semi-supervised anomaly detection</a:t>
            </a:r>
          </a:p>
          <a:p>
            <a:pPr lvl="1"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Labels available only for normal data</a:t>
            </a:r>
          </a:p>
          <a:p>
            <a:pPr lvl="1" eaLnBrk="1" hangingPunct="1">
              <a:lnSpc>
                <a:spcPct val="20000"/>
              </a:lnSpc>
              <a:spcBef>
                <a:spcPts val="6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Unsupervised anomaly detection</a:t>
            </a:r>
          </a:p>
          <a:p>
            <a:pPr eaLnBrk="1" hangingPunct="1">
              <a:lnSpc>
                <a:spcPct val="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lvl="1"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No labels assumed</a:t>
            </a:r>
          </a:p>
          <a:p>
            <a:pPr lvl="1" eaLnBrk="1" hangingPunct="1">
              <a:lnSpc>
                <a:spcPct val="0"/>
              </a:lnSpc>
              <a:spcBef>
                <a:spcPts val="6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lvl="1"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Based on the assumption that </a:t>
            </a:r>
            <a:r>
              <a:rPr lang="en-GB" i="1" u="sng" smtClean="0"/>
              <a:t>anomalies are very rare compared to normal data</a:t>
            </a:r>
          </a:p>
        </p:txBody>
      </p:sp>
      <p:sp>
        <p:nvSpPr>
          <p:cNvPr id="4" name="Slide Number Placeholder 3"/>
          <p:cNvSpPr>
            <a:spLocks noGrp="1"/>
          </p:cNvSpPr>
          <p:nvPr>
            <p:ph type="sldNum" sz="quarter" idx="12"/>
          </p:nvPr>
        </p:nvSpPr>
        <p:spPr/>
        <p:txBody>
          <a:bodyPr/>
          <a:lstStyle/>
          <a:p>
            <a:fld id="{D574A83E-8EF9-4234-BFF4-BD2ECCDEAB58}" type="slidenum">
              <a:rPr lang="en-US"/>
              <a:pPr/>
              <a:t>20</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a:xfrm>
            <a:off x="228600" y="228600"/>
            <a:ext cx="8686800" cy="10668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Type of Anomaly</a:t>
            </a:r>
          </a:p>
        </p:txBody>
      </p:sp>
      <p:sp>
        <p:nvSpPr>
          <p:cNvPr id="34819" name="Rectangle 2"/>
          <p:cNvSpPr>
            <a:spLocks noGrp="1" noChangeArrowheads="1"/>
          </p:cNvSpPr>
          <p:nvPr>
            <p:ph type="body" idx="4294967295"/>
          </p:nvPr>
        </p:nvSpPr>
        <p:spPr>
          <a:xfrm>
            <a:off x="755650" y="1268413"/>
            <a:ext cx="8137525" cy="4897437"/>
          </a:xfrm>
        </p:spPr>
        <p:txBody>
          <a:bodyPr/>
          <a:lstStyle/>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100" dirty="0" smtClean="0"/>
              <a:t>To identify anomalies from given record data, we may need to consider the context (i.e., conditions, or environments) or the whole system </a:t>
            </a:r>
          </a:p>
          <a:p>
            <a:pPr eaLnBrk="1" hangingPunct="1">
              <a:lnSpc>
                <a:spcPct val="1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100" dirty="0" smtClean="0"/>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100" dirty="0" smtClean="0"/>
              <a:t>Anomalies can be categorized into the following two types:</a:t>
            </a:r>
          </a:p>
          <a:p>
            <a:pPr eaLnBrk="1" hangingPunct="1">
              <a:lnSpc>
                <a:spcPct val="1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100" dirty="0" smtClean="0"/>
          </a:p>
          <a:p>
            <a:pPr lvl="1" eaLnBrk="1" hangingPunct="1">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Point Anomalies (global anomalies)</a:t>
            </a:r>
          </a:p>
          <a:p>
            <a:pPr lvl="1" eaLnBrk="1" hangingPunct="1">
              <a:lnSpc>
                <a:spcPct val="20000"/>
              </a:lnSpc>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lvl="1" eaLnBrk="1" hangingPunct="1">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Contextual Anomalies (conditional anomalies) </a:t>
            </a:r>
          </a:p>
          <a:p>
            <a:pPr lvl="1" eaLnBrk="1" hangingPunct="1">
              <a:lnSpc>
                <a:spcPct val="20000"/>
              </a:lnSpc>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lvl="1" eaLnBrk="1" hangingPunct="1">
              <a:lnSpc>
                <a:spcPct val="8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p:txBody>
      </p:sp>
      <p:sp>
        <p:nvSpPr>
          <p:cNvPr id="4" name="Slide Number Placeholder 3"/>
          <p:cNvSpPr>
            <a:spLocks noGrp="1"/>
          </p:cNvSpPr>
          <p:nvPr>
            <p:ph type="sldNum" sz="quarter" idx="12"/>
          </p:nvPr>
        </p:nvSpPr>
        <p:spPr/>
        <p:txBody>
          <a:bodyPr/>
          <a:lstStyle/>
          <a:p>
            <a:fld id="{E8739807-CD04-4E09-B4B1-8C2CC3AFCBFF}" type="slidenum">
              <a:rPr lang="en-US"/>
              <a:pPr/>
              <a:t>21</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43000" y="152400"/>
            <a:ext cx="7173913" cy="1143000"/>
          </a:xfrm>
        </p:spPr>
        <p:txBody>
          <a:bodyPr/>
          <a:lstStyle/>
          <a:p>
            <a:pPr eaLnBrk="1" hangingPunct="1">
              <a:defRPr/>
            </a:pPr>
            <a:r>
              <a:rPr lang="en-US" dirty="0" smtClean="0"/>
              <a:t>Point Anomalies</a:t>
            </a:r>
          </a:p>
        </p:txBody>
      </p:sp>
      <p:sp>
        <p:nvSpPr>
          <p:cNvPr id="34819" name="Rectangle 3"/>
          <p:cNvSpPr>
            <a:spLocks noGrp="1" noChangeArrowheads="1"/>
          </p:cNvSpPr>
          <p:nvPr>
            <p:ph type="body" idx="1"/>
          </p:nvPr>
        </p:nvSpPr>
        <p:spPr>
          <a:xfrm>
            <a:off x="611188" y="1268413"/>
            <a:ext cx="8424862" cy="5132387"/>
          </a:xfrm>
        </p:spPr>
        <p:txBody>
          <a:bodyPr/>
          <a:lstStyle/>
          <a:p>
            <a:pPr eaLnBrk="1" hangingPunct="1"/>
            <a:r>
              <a:rPr lang="en-GB" sz="2700" smtClean="0"/>
              <a:t>An individual data record is viewed as anomalous with respect to the data, without considering other conditions </a:t>
            </a:r>
            <a:endParaRPr lang="en-US" sz="2700" smtClean="0"/>
          </a:p>
        </p:txBody>
      </p:sp>
      <p:grpSp>
        <p:nvGrpSpPr>
          <p:cNvPr id="34820" name="Group 4"/>
          <p:cNvGrpSpPr>
            <a:grpSpLocks/>
          </p:cNvGrpSpPr>
          <p:nvPr/>
        </p:nvGrpSpPr>
        <p:grpSpPr bwMode="auto">
          <a:xfrm>
            <a:off x="2590800" y="2590800"/>
            <a:ext cx="4179888" cy="3902075"/>
            <a:chOff x="2584" y="844"/>
            <a:chExt cx="3166" cy="2890"/>
          </a:xfrm>
        </p:grpSpPr>
        <p:sp>
          <p:nvSpPr>
            <p:cNvPr id="34822" name="Line 5"/>
            <p:cNvSpPr>
              <a:spLocks noChangeShapeType="1"/>
            </p:cNvSpPr>
            <p:nvPr/>
          </p:nvSpPr>
          <p:spPr bwMode="auto">
            <a:xfrm flipV="1">
              <a:off x="2832" y="863"/>
              <a:ext cx="1" cy="2594"/>
            </a:xfrm>
            <a:prstGeom prst="line">
              <a:avLst/>
            </a:prstGeom>
            <a:noFill/>
            <a:ln w="9360">
              <a:solidFill>
                <a:srgbClr val="000000"/>
              </a:solidFill>
              <a:miter lim="800000"/>
              <a:headEnd/>
              <a:tailEnd type="triangle" w="med" len="med"/>
            </a:ln>
          </p:spPr>
          <p:txBody>
            <a:bodyPr/>
            <a:lstStyle/>
            <a:p>
              <a:endParaRPr lang="ta-IN"/>
            </a:p>
          </p:txBody>
        </p:sp>
        <p:sp>
          <p:nvSpPr>
            <p:cNvPr id="34823" name="Line 6"/>
            <p:cNvSpPr>
              <a:spLocks noChangeShapeType="1"/>
            </p:cNvSpPr>
            <p:nvPr/>
          </p:nvSpPr>
          <p:spPr bwMode="auto">
            <a:xfrm>
              <a:off x="2832" y="3456"/>
              <a:ext cx="2832" cy="1"/>
            </a:xfrm>
            <a:prstGeom prst="line">
              <a:avLst/>
            </a:prstGeom>
            <a:noFill/>
            <a:ln w="9360">
              <a:solidFill>
                <a:srgbClr val="000000"/>
              </a:solidFill>
              <a:miter lim="800000"/>
              <a:headEnd/>
              <a:tailEnd type="triangle" w="med" len="med"/>
            </a:ln>
          </p:spPr>
          <p:txBody>
            <a:bodyPr/>
            <a:lstStyle/>
            <a:p>
              <a:endParaRPr lang="ta-IN"/>
            </a:p>
          </p:txBody>
        </p:sp>
        <p:sp>
          <p:nvSpPr>
            <p:cNvPr id="34824" name="Text Box 7"/>
            <p:cNvSpPr txBox="1">
              <a:spLocks noChangeArrowheads="1"/>
            </p:cNvSpPr>
            <p:nvPr/>
          </p:nvSpPr>
          <p:spPr bwMode="auto">
            <a:xfrm>
              <a:off x="5511" y="3485"/>
              <a:ext cx="239" cy="249"/>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000000"/>
                  </a:solidFill>
                </a:rPr>
                <a:t>X</a:t>
              </a:r>
            </a:p>
          </p:txBody>
        </p:sp>
        <p:sp>
          <p:nvSpPr>
            <p:cNvPr id="34825" name="Text Box 8"/>
            <p:cNvSpPr txBox="1">
              <a:spLocks noChangeArrowheads="1"/>
            </p:cNvSpPr>
            <p:nvPr/>
          </p:nvSpPr>
          <p:spPr bwMode="auto">
            <a:xfrm>
              <a:off x="2584" y="844"/>
              <a:ext cx="239" cy="249"/>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000000"/>
                  </a:solidFill>
                </a:rPr>
                <a:t>Y</a:t>
              </a:r>
            </a:p>
          </p:txBody>
        </p:sp>
        <p:sp>
          <p:nvSpPr>
            <p:cNvPr id="34826" name="Freeform 9"/>
            <p:cNvSpPr>
              <a:spLocks noChangeArrowheads="1"/>
            </p:cNvSpPr>
            <p:nvPr/>
          </p:nvSpPr>
          <p:spPr bwMode="auto">
            <a:xfrm>
              <a:off x="3072" y="1392"/>
              <a:ext cx="784" cy="1289"/>
            </a:xfrm>
            <a:custGeom>
              <a:avLst/>
              <a:gdLst>
                <a:gd name="T0" fmla="*/ 114 w 880"/>
                <a:gd name="T1" fmla="*/ 12 h 1577"/>
                <a:gd name="T2" fmla="*/ 85 w 880"/>
                <a:gd name="T3" fmla="*/ 34 h 1577"/>
                <a:gd name="T4" fmla="*/ 67 w 880"/>
                <a:gd name="T5" fmla="*/ 51 h 1577"/>
                <a:gd name="T6" fmla="*/ 60 w 880"/>
                <a:gd name="T7" fmla="*/ 58 h 1577"/>
                <a:gd name="T8" fmla="*/ 50 w 880"/>
                <a:gd name="T9" fmla="*/ 69 h 1577"/>
                <a:gd name="T10" fmla="*/ 33 w 880"/>
                <a:gd name="T11" fmla="*/ 87 h 1577"/>
                <a:gd name="T12" fmla="*/ 30 w 880"/>
                <a:gd name="T13" fmla="*/ 91 h 1577"/>
                <a:gd name="T14" fmla="*/ 21 w 880"/>
                <a:gd name="T15" fmla="*/ 97 h 1577"/>
                <a:gd name="T16" fmla="*/ 7 w 880"/>
                <a:gd name="T17" fmla="*/ 125 h 1577"/>
                <a:gd name="T18" fmla="*/ 0 w 880"/>
                <a:gd name="T19" fmla="*/ 163 h 1577"/>
                <a:gd name="T20" fmla="*/ 16 w 880"/>
                <a:gd name="T21" fmla="*/ 195 h 1577"/>
                <a:gd name="T22" fmla="*/ 26 w 880"/>
                <a:gd name="T23" fmla="*/ 201 h 1577"/>
                <a:gd name="T24" fmla="*/ 29 w 880"/>
                <a:gd name="T25" fmla="*/ 204 h 1577"/>
                <a:gd name="T26" fmla="*/ 71 w 880"/>
                <a:gd name="T27" fmla="*/ 210 h 1577"/>
                <a:gd name="T28" fmla="*/ 101 w 880"/>
                <a:gd name="T29" fmla="*/ 209 h 1577"/>
                <a:gd name="T30" fmla="*/ 114 w 880"/>
                <a:gd name="T31" fmla="*/ 205 h 1577"/>
                <a:gd name="T32" fmla="*/ 131 w 880"/>
                <a:gd name="T33" fmla="*/ 199 h 1577"/>
                <a:gd name="T34" fmla="*/ 143 w 880"/>
                <a:gd name="T35" fmla="*/ 195 h 1577"/>
                <a:gd name="T36" fmla="*/ 159 w 880"/>
                <a:gd name="T37" fmla="*/ 187 h 1577"/>
                <a:gd name="T38" fmla="*/ 182 w 880"/>
                <a:gd name="T39" fmla="*/ 174 h 1577"/>
                <a:gd name="T40" fmla="*/ 200 w 880"/>
                <a:gd name="T41" fmla="*/ 155 h 1577"/>
                <a:gd name="T42" fmla="*/ 222 w 880"/>
                <a:gd name="T43" fmla="*/ 126 h 1577"/>
                <a:gd name="T44" fmla="*/ 239 w 880"/>
                <a:gd name="T45" fmla="*/ 103 h 1577"/>
                <a:gd name="T46" fmla="*/ 255 w 880"/>
                <a:gd name="T47" fmla="*/ 83 h 1577"/>
                <a:gd name="T48" fmla="*/ 236 w 880"/>
                <a:gd name="T49" fmla="*/ 16 h 1577"/>
                <a:gd name="T50" fmla="*/ 217 w 880"/>
                <a:gd name="T51" fmla="*/ 9 h 1577"/>
                <a:gd name="T52" fmla="*/ 192 w 880"/>
                <a:gd name="T53" fmla="*/ 0 h 1577"/>
                <a:gd name="T54" fmla="*/ 125 w 880"/>
                <a:gd name="T55" fmla="*/ 3 h 1577"/>
                <a:gd name="T56" fmla="*/ 114 w 880"/>
                <a:gd name="T57" fmla="*/ 12 h 15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0"/>
                <a:gd name="T88" fmla="*/ 0 h 1577"/>
                <a:gd name="T89" fmla="*/ 880 w 880"/>
                <a:gd name="T90" fmla="*/ 1577 h 15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0" h="1577">
                  <a:moveTo>
                    <a:pt x="363" y="91"/>
                  </a:moveTo>
                  <a:cubicBezTo>
                    <a:pt x="328" y="145"/>
                    <a:pt x="302" y="202"/>
                    <a:pt x="272" y="258"/>
                  </a:cubicBezTo>
                  <a:cubicBezTo>
                    <a:pt x="250" y="299"/>
                    <a:pt x="238" y="348"/>
                    <a:pt x="212" y="387"/>
                  </a:cubicBezTo>
                  <a:cubicBezTo>
                    <a:pt x="189" y="473"/>
                    <a:pt x="221" y="367"/>
                    <a:pt x="189" y="440"/>
                  </a:cubicBezTo>
                  <a:cubicBezTo>
                    <a:pt x="176" y="470"/>
                    <a:pt x="177" y="495"/>
                    <a:pt x="159" y="523"/>
                  </a:cubicBezTo>
                  <a:cubicBezTo>
                    <a:pt x="147" y="568"/>
                    <a:pt x="123" y="609"/>
                    <a:pt x="106" y="652"/>
                  </a:cubicBezTo>
                  <a:cubicBezTo>
                    <a:pt x="102" y="662"/>
                    <a:pt x="103" y="673"/>
                    <a:pt x="98" y="682"/>
                  </a:cubicBezTo>
                  <a:cubicBezTo>
                    <a:pt x="90" y="698"/>
                    <a:pt x="68" y="728"/>
                    <a:pt x="68" y="728"/>
                  </a:cubicBezTo>
                  <a:cubicBezTo>
                    <a:pt x="53" y="799"/>
                    <a:pt x="35" y="869"/>
                    <a:pt x="22" y="940"/>
                  </a:cubicBezTo>
                  <a:cubicBezTo>
                    <a:pt x="17" y="1037"/>
                    <a:pt x="13" y="1132"/>
                    <a:pt x="0" y="1228"/>
                  </a:cubicBezTo>
                  <a:cubicBezTo>
                    <a:pt x="4" y="1289"/>
                    <a:pt x="0" y="1418"/>
                    <a:pt x="53" y="1471"/>
                  </a:cubicBezTo>
                  <a:cubicBezTo>
                    <a:pt x="71" y="1527"/>
                    <a:pt x="44" y="1458"/>
                    <a:pt x="83" y="1508"/>
                  </a:cubicBezTo>
                  <a:cubicBezTo>
                    <a:pt x="88" y="1514"/>
                    <a:pt x="84" y="1525"/>
                    <a:pt x="90" y="1531"/>
                  </a:cubicBezTo>
                  <a:cubicBezTo>
                    <a:pt x="130" y="1571"/>
                    <a:pt x="174" y="1571"/>
                    <a:pt x="227" y="1577"/>
                  </a:cubicBezTo>
                  <a:cubicBezTo>
                    <a:pt x="257" y="1574"/>
                    <a:pt x="289" y="1577"/>
                    <a:pt x="318" y="1569"/>
                  </a:cubicBezTo>
                  <a:cubicBezTo>
                    <a:pt x="335" y="1564"/>
                    <a:pt x="363" y="1539"/>
                    <a:pt x="363" y="1539"/>
                  </a:cubicBezTo>
                  <a:cubicBezTo>
                    <a:pt x="380" y="1513"/>
                    <a:pt x="387" y="1503"/>
                    <a:pt x="416" y="1493"/>
                  </a:cubicBezTo>
                  <a:cubicBezTo>
                    <a:pt x="428" y="1482"/>
                    <a:pt x="443" y="1475"/>
                    <a:pt x="454" y="1463"/>
                  </a:cubicBezTo>
                  <a:cubicBezTo>
                    <a:pt x="474" y="1442"/>
                    <a:pt x="482" y="1427"/>
                    <a:pt x="507" y="1410"/>
                  </a:cubicBezTo>
                  <a:cubicBezTo>
                    <a:pt x="519" y="1375"/>
                    <a:pt x="545" y="1324"/>
                    <a:pt x="576" y="1304"/>
                  </a:cubicBezTo>
                  <a:cubicBezTo>
                    <a:pt x="591" y="1256"/>
                    <a:pt x="621" y="1216"/>
                    <a:pt x="636" y="1167"/>
                  </a:cubicBezTo>
                  <a:cubicBezTo>
                    <a:pt x="648" y="1088"/>
                    <a:pt x="672" y="1019"/>
                    <a:pt x="704" y="948"/>
                  </a:cubicBezTo>
                  <a:cubicBezTo>
                    <a:pt x="729" y="892"/>
                    <a:pt x="738" y="830"/>
                    <a:pt x="757" y="773"/>
                  </a:cubicBezTo>
                  <a:cubicBezTo>
                    <a:pt x="775" y="721"/>
                    <a:pt x="800" y="676"/>
                    <a:pt x="810" y="622"/>
                  </a:cubicBezTo>
                  <a:cubicBezTo>
                    <a:pt x="810" y="611"/>
                    <a:pt x="880" y="211"/>
                    <a:pt x="750" y="121"/>
                  </a:cubicBezTo>
                  <a:cubicBezTo>
                    <a:pt x="732" y="95"/>
                    <a:pt x="715" y="78"/>
                    <a:pt x="689" y="61"/>
                  </a:cubicBezTo>
                  <a:cubicBezTo>
                    <a:pt x="667" y="27"/>
                    <a:pt x="639" y="21"/>
                    <a:pt x="606" y="0"/>
                  </a:cubicBezTo>
                  <a:cubicBezTo>
                    <a:pt x="529" y="5"/>
                    <a:pt x="469" y="15"/>
                    <a:pt x="394" y="23"/>
                  </a:cubicBezTo>
                  <a:cubicBezTo>
                    <a:pt x="354" y="37"/>
                    <a:pt x="363" y="53"/>
                    <a:pt x="363" y="91"/>
                  </a:cubicBezTo>
                  <a:close/>
                </a:path>
              </a:pathLst>
            </a:custGeom>
            <a:noFill/>
            <a:ln w="9360">
              <a:solidFill>
                <a:srgbClr val="000000"/>
              </a:solidFill>
              <a:round/>
              <a:headEnd/>
              <a:tailEnd/>
            </a:ln>
          </p:spPr>
          <p:txBody>
            <a:bodyPr wrap="none" anchor="ctr"/>
            <a:lstStyle/>
            <a:p>
              <a:endParaRPr lang="ta-IN"/>
            </a:p>
          </p:txBody>
        </p:sp>
        <p:sp>
          <p:nvSpPr>
            <p:cNvPr id="34827" name="Freeform 10"/>
            <p:cNvSpPr>
              <a:spLocks noChangeArrowheads="1"/>
            </p:cNvSpPr>
            <p:nvPr/>
          </p:nvSpPr>
          <p:spPr bwMode="auto">
            <a:xfrm rot="4620000">
              <a:off x="4383" y="2291"/>
              <a:ext cx="611" cy="1597"/>
            </a:xfrm>
            <a:custGeom>
              <a:avLst/>
              <a:gdLst>
                <a:gd name="T0" fmla="*/ 9 w 880"/>
                <a:gd name="T1" fmla="*/ 101 h 1577"/>
                <a:gd name="T2" fmla="*/ 7 w 880"/>
                <a:gd name="T3" fmla="*/ 292 h 1577"/>
                <a:gd name="T4" fmla="*/ 6 w 880"/>
                <a:gd name="T5" fmla="*/ 437 h 1577"/>
                <a:gd name="T6" fmla="*/ 5 w 880"/>
                <a:gd name="T7" fmla="*/ 500 h 1577"/>
                <a:gd name="T8" fmla="*/ 4 w 880"/>
                <a:gd name="T9" fmla="*/ 593 h 1577"/>
                <a:gd name="T10" fmla="*/ 3 w 880"/>
                <a:gd name="T11" fmla="*/ 739 h 1577"/>
                <a:gd name="T12" fmla="*/ 3 w 880"/>
                <a:gd name="T13" fmla="*/ 774 h 1577"/>
                <a:gd name="T14" fmla="*/ 2 w 880"/>
                <a:gd name="T15" fmla="*/ 825 h 1577"/>
                <a:gd name="T16" fmla="*/ 1 w 880"/>
                <a:gd name="T17" fmla="*/ 1066 h 1577"/>
                <a:gd name="T18" fmla="*/ 0 w 880"/>
                <a:gd name="T19" fmla="*/ 1393 h 1577"/>
                <a:gd name="T20" fmla="*/ 1 w 880"/>
                <a:gd name="T21" fmla="*/ 1669 h 1577"/>
                <a:gd name="T22" fmla="*/ 2 w 880"/>
                <a:gd name="T23" fmla="*/ 1710 h 1577"/>
                <a:gd name="T24" fmla="*/ 2 w 880"/>
                <a:gd name="T25" fmla="*/ 1736 h 1577"/>
                <a:gd name="T26" fmla="*/ 6 w 880"/>
                <a:gd name="T27" fmla="*/ 1789 h 1577"/>
                <a:gd name="T28" fmla="*/ 8 w 880"/>
                <a:gd name="T29" fmla="*/ 1779 h 1577"/>
                <a:gd name="T30" fmla="*/ 9 w 880"/>
                <a:gd name="T31" fmla="*/ 1747 h 1577"/>
                <a:gd name="T32" fmla="*/ 11 w 880"/>
                <a:gd name="T33" fmla="*/ 1693 h 1577"/>
                <a:gd name="T34" fmla="*/ 12 w 880"/>
                <a:gd name="T35" fmla="*/ 1661 h 1577"/>
                <a:gd name="T36" fmla="*/ 13 w 880"/>
                <a:gd name="T37" fmla="*/ 1600 h 1577"/>
                <a:gd name="T38" fmla="*/ 15 w 880"/>
                <a:gd name="T39" fmla="*/ 1480 h 1577"/>
                <a:gd name="T40" fmla="*/ 17 w 880"/>
                <a:gd name="T41" fmla="*/ 1324 h 1577"/>
                <a:gd name="T42" fmla="*/ 18 w 880"/>
                <a:gd name="T43" fmla="*/ 1074 h 1577"/>
                <a:gd name="T44" fmla="*/ 19 w 880"/>
                <a:gd name="T45" fmla="*/ 877 h 1577"/>
                <a:gd name="T46" fmla="*/ 22 w 880"/>
                <a:gd name="T47" fmla="*/ 705 h 1577"/>
                <a:gd name="T48" fmla="*/ 19 w 880"/>
                <a:gd name="T49" fmla="*/ 141 h 1577"/>
                <a:gd name="T50" fmla="*/ 18 w 880"/>
                <a:gd name="T51" fmla="*/ 71 h 1577"/>
                <a:gd name="T52" fmla="*/ 16 w 880"/>
                <a:gd name="T53" fmla="*/ 0 h 1577"/>
                <a:gd name="T54" fmla="*/ 10 w 880"/>
                <a:gd name="T55" fmla="*/ 23 h 1577"/>
                <a:gd name="T56" fmla="*/ 9 w 880"/>
                <a:gd name="T57" fmla="*/ 101 h 15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0"/>
                <a:gd name="T88" fmla="*/ 0 h 1577"/>
                <a:gd name="T89" fmla="*/ 880 w 880"/>
                <a:gd name="T90" fmla="*/ 1577 h 15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0" h="1577">
                  <a:moveTo>
                    <a:pt x="363" y="91"/>
                  </a:moveTo>
                  <a:cubicBezTo>
                    <a:pt x="328" y="145"/>
                    <a:pt x="302" y="202"/>
                    <a:pt x="272" y="258"/>
                  </a:cubicBezTo>
                  <a:cubicBezTo>
                    <a:pt x="250" y="299"/>
                    <a:pt x="238" y="348"/>
                    <a:pt x="212" y="387"/>
                  </a:cubicBezTo>
                  <a:cubicBezTo>
                    <a:pt x="189" y="473"/>
                    <a:pt x="221" y="367"/>
                    <a:pt x="189" y="440"/>
                  </a:cubicBezTo>
                  <a:cubicBezTo>
                    <a:pt x="176" y="470"/>
                    <a:pt x="177" y="495"/>
                    <a:pt x="159" y="523"/>
                  </a:cubicBezTo>
                  <a:cubicBezTo>
                    <a:pt x="147" y="568"/>
                    <a:pt x="123" y="609"/>
                    <a:pt x="106" y="652"/>
                  </a:cubicBezTo>
                  <a:cubicBezTo>
                    <a:pt x="102" y="662"/>
                    <a:pt x="103" y="673"/>
                    <a:pt x="98" y="682"/>
                  </a:cubicBezTo>
                  <a:cubicBezTo>
                    <a:pt x="90" y="698"/>
                    <a:pt x="68" y="728"/>
                    <a:pt x="68" y="728"/>
                  </a:cubicBezTo>
                  <a:cubicBezTo>
                    <a:pt x="53" y="799"/>
                    <a:pt x="35" y="869"/>
                    <a:pt x="22" y="940"/>
                  </a:cubicBezTo>
                  <a:cubicBezTo>
                    <a:pt x="17" y="1037"/>
                    <a:pt x="13" y="1132"/>
                    <a:pt x="0" y="1228"/>
                  </a:cubicBezTo>
                  <a:cubicBezTo>
                    <a:pt x="4" y="1289"/>
                    <a:pt x="0" y="1418"/>
                    <a:pt x="53" y="1471"/>
                  </a:cubicBezTo>
                  <a:cubicBezTo>
                    <a:pt x="71" y="1527"/>
                    <a:pt x="44" y="1458"/>
                    <a:pt x="83" y="1508"/>
                  </a:cubicBezTo>
                  <a:cubicBezTo>
                    <a:pt x="88" y="1514"/>
                    <a:pt x="84" y="1525"/>
                    <a:pt x="90" y="1531"/>
                  </a:cubicBezTo>
                  <a:cubicBezTo>
                    <a:pt x="130" y="1571"/>
                    <a:pt x="174" y="1571"/>
                    <a:pt x="227" y="1577"/>
                  </a:cubicBezTo>
                  <a:cubicBezTo>
                    <a:pt x="257" y="1574"/>
                    <a:pt x="289" y="1577"/>
                    <a:pt x="318" y="1569"/>
                  </a:cubicBezTo>
                  <a:cubicBezTo>
                    <a:pt x="335" y="1564"/>
                    <a:pt x="363" y="1539"/>
                    <a:pt x="363" y="1539"/>
                  </a:cubicBezTo>
                  <a:cubicBezTo>
                    <a:pt x="380" y="1513"/>
                    <a:pt x="387" y="1503"/>
                    <a:pt x="416" y="1493"/>
                  </a:cubicBezTo>
                  <a:cubicBezTo>
                    <a:pt x="428" y="1482"/>
                    <a:pt x="443" y="1475"/>
                    <a:pt x="454" y="1463"/>
                  </a:cubicBezTo>
                  <a:cubicBezTo>
                    <a:pt x="474" y="1442"/>
                    <a:pt x="482" y="1427"/>
                    <a:pt x="507" y="1410"/>
                  </a:cubicBezTo>
                  <a:cubicBezTo>
                    <a:pt x="519" y="1375"/>
                    <a:pt x="545" y="1324"/>
                    <a:pt x="576" y="1304"/>
                  </a:cubicBezTo>
                  <a:cubicBezTo>
                    <a:pt x="591" y="1256"/>
                    <a:pt x="621" y="1216"/>
                    <a:pt x="636" y="1167"/>
                  </a:cubicBezTo>
                  <a:cubicBezTo>
                    <a:pt x="648" y="1088"/>
                    <a:pt x="672" y="1019"/>
                    <a:pt x="704" y="948"/>
                  </a:cubicBezTo>
                  <a:cubicBezTo>
                    <a:pt x="729" y="892"/>
                    <a:pt x="738" y="830"/>
                    <a:pt x="757" y="773"/>
                  </a:cubicBezTo>
                  <a:cubicBezTo>
                    <a:pt x="775" y="721"/>
                    <a:pt x="800" y="676"/>
                    <a:pt x="810" y="622"/>
                  </a:cubicBezTo>
                  <a:cubicBezTo>
                    <a:pt x="810" y="611"/>
                    <a:pt x="880" y="211"/>
                    <a:pt x="750" y="121"/>
                  </a:cubicBezTo>
                  <a:cubicBezTo>
                    <a:pt x="732" y="95"/>
                    <a:pt x="715" y="78"/>
                    <a:pt x="689" y="61"/>
                  </a:cubicBezTo>
                  <a:cubicBezTo>
                    <a:pt x="667" y="27"/>
                    <a:pt x="639" y="21"/>
                    <a:pt x="606" y="0"/>
                  </a:cubicBezTo>
                  <a:cubicBezTo>
                    <a:pt x="529" y="5"/>
                    <a:pt x="469" y="15"/>
                    <a:pt x="394" y="23"/>
                  </a:cubicBezTo>
                  <a:cubicBezTo>
                    <a:pt x="354" y="37"/>
                    <a:pt x="363" y="53"/>
                    <a:pt x="363" y="91"/>
                  </a:cubicBezTo>
                  <a:close/>
                </a:path>
              </a:pathLst>
            </a:custGeom>
            <a:noFill/>
            <a:ln w="9360">
              <a:solidFill>
                <a:srgbClr val="000000"/>
              </a:solidFill>
              <a:round/>
              <a:headEnd/>
              <a:tailEnd/>
            </a:ln>
          </p:spPr>
          <p:txBody>
            <a:bodyPr wrap="none" anchor="ctr"/>
            <a:lstStyle/>
            <a:p>
              <a:endParaRPr lang="ta-IN"/>
            </a:p>
          </p:txBody>
        </p:sp>
        <p:sp>
          <p:nvSpPr>
            <p:cNvPr id="34828" name="Oval 11"/>
            <p:cNvSpPr>
              <a:spLocks noChangeArrowheads="1"/>
            </p:cNvSpPr>
            <p:nvPr/>
          </p:nvSpPr>
          <p:spPr bwMode="auto">
            <a:xfrm>
              <a:off x="3360" y="19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29" name="Oval 12"/>
            <p:cNvSpPr>
              <a:spLocks noChangeArrowheads="1"/>
            </p:cNvSpPr>
            <p:nvPr/>
          </p:nvSpPr>
          <p:spPr bwMode="auto">
            <a:xfrm>
              <a:off x="3456" y="20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30" name="Oval 13"/>
            <p:cNvSpPr>
              <a:spLocks noChangeArrowheads="1"/>
            </p:cNvSpPr>
            <p:nvPr/>
          </p:nvSpPr>
          <p:spPr bwMode="auto">
            <a:xfrm>
              <a:off x="3408" y="14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31" name="Oval 14"/>
            <p:cNvSpPr>
              <a:spLocks noChangeArrowheads="1"/>
            </p:cNvSpPr>
            <p:nvPr/>
          </p:nvSpPr>
          <p:spPr bwMode="auto">
            <a:xfrm>
              <a:off x="3504" y="15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32" name="Oval 15"/>
            <p:cNvSpPr>
              <a:spLocks noChangeArrowheads="1"/>
            </p:cNvSpPr>
            <p:nvPr/>
          </p:nvSpPr>
          <p:spPr bwMode="auto">
            <a:xfrm>
              <a:off x="3600" y="15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33" name="Oval 16"/>
            <p:cNvSpPr>
              <a:spLocks noChangeArrowheads="1"/>
            </p:cNvSpPr>
            <p:nvPr/>
          </p:nvSpPr>
          <p:spPr bwMode="auto">
            <a:xfrm>
              <a:off x="3216" y="2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34" name="Oval 17"/>
            <p:cNvSpPr>
              <a:spLocks noChangeArrowheads="1"/>
            </p:cNvSpPr>
            <p:nvPr/>
          </p:nvSpPr>
          <p:spPr bwMode="auto">
            <a:xfrm>
              <a:off x="3312" y="2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35" name="Oval 18"/>
            <p:cNvSpPr>
              <a:spLocks noChangeArrowheads="1"/>
            </p:cNvSpPr>
            <p:nvPr/>
          </p:nvSpPr>
          <p:spPr bwMode="auto">
            <a:xfrm>
              <a:off x="3264" y="196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36" name="Oval 19"/>
            <p:cNvSpPr>
              <a:spLocks noChangeArrowheads="1"/>
            </p:cNvSpPr>
            <p:nvPr/>
          </p:nvSpPr>
          <p:spPr bwMode="auto">
            <a:xfrm>
              <a:off x="3216" y="187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37" name="Oval 20"/>
            <p:cNvSpPr>
              <a:spLocks noChangeArrowheads="1"/>
            </p:cNvSpPr>
            <p:nvPr/>
          </p:nvSpPr>
          <p:spPr bwMode="auto">
            <a:xfrm>
              <a:off x="3144" y="19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38" name="Oval 21"/>
            <p:cNvSpPr>
              <a:spLocks noChangeArrowheads="1"/>
            </p:cNvSpPr>
            <p:nvPr/>
          </p:nvSpPr>
          <p:spPr bwMode="auto">
            <a:xfrm>
              <a:off x="3120" y="2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39" name="Oval 22"/>
            <p:cNvSpPr>
              <a:spLocks noChangeArrowheads="1"/>
            </p:cNvSpPr>
            <p:nvPr/>
          </p:nvSpPr>
          <p:spPr bwMode="auto">
            <a:xfrm>
              <a:off x="3216" y="2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40" name="Oval 23"/>
            <p:cNvSpPr>
              <a:spLocks noChangeArrowheads="1"/>
            </p:cNvSpPr>
            <p:nvPr/>
          </p:nvSpPr>
          <p:spPr bwMode="auto">
            <a:xfrm>
              <a:off x="3312" y="22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41" name="Oval 24"/>
            <p:cNvSpPr>
              <a:spLocks noChangeArrowheads="1"/>
            </p:cNvSpPr>
            <p:nvPr/>
          </p:nvSpPr>
          <p:spPr bwMode="auto">
            <a:xfrm>
              <a:off x="3168" y="22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42" name="Oval 25"/>
            <p:cNvSpPr>
              <a:spLocks noChangeArrowheads="1"/>
            </p:cNvSpPr>
            <p:nvPr/>
          </p:nvSpPr>
          <p:spPr bwMode="auto">
            <a:xfrm>
              <a:off x="3544" y="16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43" name="Oval 26"/>
            <p:cNvSpPr>
              <a:spLocks noChangeArrowheads="1"/>
            </p:cNvSpPr>
            <p:nvPr/>
          </p:nvSpPr>
          <p:spPr bwMode="auto">
            <a:xfrm>
              <a:off x="3408"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44" name="Oval 27"/>
            <p:cNvSpPr>
              <a:spLocks noChangeArrowheads="1"/>
            </p:cNvSpPr>
            <p:nvPr/>
          </p:nvSpPr>
          <p:spPr bwMode="auto">
            <a:xfrm>
              <a:off x="3638"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45" name="Oval 28"/>
            <p:cNvSpPr>
              <a:spLocks noChangeArrowheads="1"/>
            </p:cNvSpPr>
            <p:nvPr/>
          </p:nvSpPr>
          <p:spPr bwMode="auto">
            <a:xfrm>
              <a:off x="3734"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46" name="Oval 29"/>
            <p:cNvSpPr>
              <a:spLocks noChangeArrowheads="1"/>
            </p:cNvSpPr>
            <p:nvPr/>
          </p:nvSpPr>
          <p:spPr bwMode="auto">
            <a:xfrm>
              <a:off x="3686" y="17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47" name="Oval 30"/>
            <p:cNvSpPr>
              <a:spLocks noChangeArrowheads="1"/>
            </p:cNvSpPr>
            <p:nvPr/>
          </p:nvSpPr>
          <p:spPr bwMode="auto">
            <a:xfrm>
              <a:off x="3638" y="163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48" name="Oval 31"/>
            <p:cNvSpPr>
              <a:spLocks noChangeArrowheads="1"/>
            </p:cNvSpPr>
            <p:nvPr/>
          </p:nvSpPr>
          <p:spPr bwMode="auto">
            <a:xfrm>
              <a:off x="3566" y="17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49" name="Oval 32"/>
            <p:cNvSpPr>
              <a:spLocks noChangeArrowheads="1"/>
            </p:cNvSpPr>
            <p:nvPr/>
          </p:nvSpPr>
          <p:spPr bwMode="auto">
            <a:xfrm>
              <a:off x="3542" y="18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50" name="Oval 33"/>
            <p:cNvSpPr>
              <a:spLocks noChangeArrowheads="1"/>
            </p:cNvSpPr>
            <p:nvPr/>
          </p:nvSpPr>
          <p:spPr bwMode="auto">
            <a:xfrm>
              <a:off x="3638" y="19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51" name="Oval 34"/>
            <p:cNvSpPr>
              <a:spLocks noChangeArrowheads="1"/>
            </p:cNvSpPr>
            <p:nvPr/>
          </p:nvSpPr>
          <p:spPr bwMode="auto">
            <a:xfrm>
              <a:off x="3504" y="19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52" name="Oval 35"/>
            <p:cNvSpPr>
              <a:spLocks noChangeArrowheads="1"/>
            </p:cNvSpPr>
            <p:nvPr/>
          </p:nvSpPr>
          <p:spPr bwMode="auto">
            <a:xfrm>
              <a:off x="3590" y="20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53" name="Oval 36"/>
            <p:cNvSpPr>
              <a:spLocks noChangeArrowheads="1"/>
            </p:cNvSpPr>
            <p:nvPr/>
          </p:nvSpPr>
          <p:spPr bwMode="auto">
            <a:xfrm>
              <a:off x="3542" y="229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54" name="Oval 37"/>
            <p:cNvSpPr>
              <a:spLocks noChangeArrowheads="1"/>
            </p:cNvSpPr>
            <p:nvPr/>
          </p:nvSpPr>
          <p:spPr bwMode="auto">
            <a:xfrm>
              <a:off x="3590" y="219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55" name="Oval 38"/>
            <p:cNvSpPr>
              <a:spLocks noChangeArrowheads="1"/>
            </p:cNvSpPr>
            <p:nvPr/>
          </p:nvSpPr>
          <p:spPr bwMode="auto">
            <a:xfrm>
              <a:off x="3542" y="210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56" name="Oval 39"/>
            <p:cNvSpPr>
              <a:spLocks noChangeArrowheads="1"/>
            </p:cNvSpPr>
            <p:nvPr/>
          </p:nvSpPr>
          <p:spPr bwMode="auto">
            <a:xfrm>
              <a:off x="3470" y="220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57" name="Oval 40"/>
            <p:cNvSpPr>
              <a:spLocks noChangeArrowheads="1"/>
            </p:cNvSpPr>
            <p:nvPr/>
          </p:nvSpPr>
          <p:spPr bwMode="auto">
            <a:xfrm>
              <a:off x="3446" y="229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58" name="Oval 41"/>
            <p:cNvSpPr>
              <a:spLocks noChangeArrowheads="1"/>
            </p:cNvSpPr>
            <p:nvPr/>
          </p:nvSpPr>
          <p:spPr bwMode="auto">
            <a:xfrm>
              <a:off x="3542" y="239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59" name="Oval 42"/>
            <p:cNvSpPr>
              <a:spLocks noChangeArrowheads="1"/>
            </p:cNvSpPr>
            <p:nvPr/>
          </p:nvSpPr>
          <p:spPr bwMode="auto">
            <a:xfrm>
              <a:off x="3360" y="2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60" name="Oval 43"/>
            <p:cNvSpPr>
              <a:spLocks noChangeArrowheads="1"/>
            </p:cNvSpPr>
            <p:nvPr/>
          </p:nvSpPr>
          <p:spPr bwMode="auto">
            <a:xfrm>
              <a:off x="4598" y="303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61" name="Oval 44"/>
            <p:cNvSpPr>
              <a:spLocks noChangeArrowheads="1"/>
            </p:cNvSpPr>
            <p:nvPr/>
          </p:nvSpPr>
          <p:spPr bwMode="auto">
            <a:xfrm>
              <a:off x="4646" y="294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62" name="Oval 45"/>
            <p:cNvSpPr>
              <a:spLocks noChangeArrowheads="1"/>
            </p:cNvSpPr>
            <p:nvPr/>
          </p:nvSpPr>
          <p:spPr bwMode="auto">
            <a:xfrm>
              <a:off x="4598" y="284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63" name="Oval 46"/>
            <p:cNvSpPr>
              <a:spLocks noChangeArrowheads="1"/>
            </p:cNvSpPr>
            <p:nvPr/>
          </p:nvSpPr>
          <p:spPr bwMode="auto">
            <a:xfrm>
              <a:off x="4526" y="295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64" name="Oval 47"/>
            <p:cNvSpPr>
              <a:spLocks noChangeArrowheads="1"/>
            </p:cNvSpPr>
            <p:nvPr/>
          </p:nvSpPr>
          <p:spPr bwMode="auto">
            <a:xfrm>
              <a:off x="4502" y="303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65" name="Oval 48"/>
            <p:cNvSpPr>
              <a:spLocks noChangeArrowheads="1"/>
            </p:cNvSpPr>
            <p:nvPr/>
          </p:nvSpPr>
          <p:spPr bwMode="auto">
            <a:xfrm>
              <a:off x="4598" y="313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66" name="Oval 49"/>
            <p:cNvSpPr>
              <a:spLocks noChangeArrowheads="1"/>
            </p:cNvSpPr>
            <p:nvPr/>
          </p:nvSpPr>
          <p:spPr bwMode="auto">
            <a:xfrm>
              <a:off x="4550" y="323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67" name="Oval 50"/>
            <p:cNvSpPr>
              <a:spLocks noChangeArrowheads="1"/>
            </p:cNvSpPr>
            <p:nvPr/>
          </p:nvSpPr>
          <p:spPr bwMode="auto">
            <a:xfrm>
              <a:off x="3264" y="244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68" name="Oval 51"/>
            <p:cNvSpPr>
              <a:spLocks noChangeArrowheads="1"/>
            </p:cNvSpPr>
            <p:nvPr/>
          </p:nvSpPr>
          <p:spPr bwMode="auto">
            <a:xfrm>
              <a:off x="3312" y="235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69" name="Oval 52"/>
            <p:cNvSpPr>
              <a:spLocks noChangeArrowheads="1"/>
            </p:cNvSpPr>
            <p:nvPr/>
          </p:nvSpPr>
          <p:spPr bwMode="auto">
            <a:xfrm>
              <a:off x="3192" y="23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70" name="Oval 53"/>
            <p:cNvSpPr>
              <a:spLocks noChangeArrowheads="1"/>
            </p:cNvSpPr>
            <p:nvPr/>
          </p:nvSpPr>
          <p:spPr bwMode="auto">
            <a:xfrm>
              <a:off x="3168" y="244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71" name="Oval 54"/>
            <p:cNvSpPr>
              <a:spLocks noChangeArrowheads="1"/>
            </p:cNvSpPr>
            <p:nvPr/>
          </p:nvSpPr>
          <p:spPr bwMode="auto">
            <a:xfrm>
              <a:off x="3264" y="25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72" name="Oval 55"/>
            <p:cNvSpPr>
              <a:spLocks noChangeArrowheads="1"/>
            </p:cNvSpPr>
            <p:nvPr/>
          </p:nvSpPr>
          <p:spPr bwMode="auto">
            <a:xfrm>
              <a:off x="3368" y="168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73" name="Oval 56"/>
            <p:cNvSpPr>
              <a:spLocks noChangeArrowheads="1"/>
            </p:cNvSpPr>
            <p:nvPr/>
          </p:nvSpPr>
          <p:spPr bwMode="auto">
            <a:xfrm>
              <a:off x="3416" y="158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74" name="Oval 57"/>
            <p:cNvSpPr>
              <a:spLocks noChangeArrowheads="1"/>
            </p:cNvSpPr>
            <p:nvPr/>
          </p:nvSpPr>
          <p:spPr bwMode="auto">
            <a:xfrm>
              <a:off x="3296" y="159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75" name="Oval 58"/>
            <p:cNvSpPr>
              <a:spLocks noChangeArrowheads="1"/>
            </p:cNvSpPr>
            <p:nvPr/>
          </p:nvSpPr>
          <p:spPr bwMode="auto">
            <a:xfrm>
              <a:off x="3272" y="168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76" name="Oval 59"/>
            <p:cNvSpPr>
              <a:spLocks noChangeArrowheads="1"/>
            </p:cNvSpPr>
            <p:nvPr/>
          </p:nvSpPr>
          <p:spPr bwMode="auto">
            <a:xfrm>
              <a:off x="3264" y="17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77" name="Oval 60"/>
            <p:cNvSpPr>
              <a:spLocks noChangeArrowheads="1"/>
            </p:cNvSpPr>
            <p:nvPr/>
          </p:nvSpPr>
          <p:spPr bwMode="auto">
            <a:xfrm>
              <a:off x="4296" y="3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78" name="Oval 61"/>
            <p:cNvSpPr>
              <a:spLocks noChangeArrowheads="1"/>
            </p:cNvSpPr>
            <p:nvPr/>
          </p:nvSpPr>
          <p:spPr bwMode="auto">
            <a:xfrm>
              <a:off x="4344" y="296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79" name="Oval 62"/>
            <p:cNvSpPr>
              <a:spLocks noChangeArrowheads="1"/>
            </p:cNvSpPr>
            <p:nvPr/>
          </p:nvSpPr>
          <p:spPr bwMode="auto">
            <a:xfrm>
              <a:off x="4224" y="29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80" name="Oval 63"/>
            <p:cNvSpPr>
              <a:spLocks noChangeArrowheads="1"/>
            </p:cNvSpPr>
            <p:nvPr/>
          </p:nvSpPr>
          <p:spPr bwMode="auto">
            <a:xfrm>
              <a:off x="4200" y="3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81" name="Oval 64"/>
            <p:cNvSpPr>
              <a:spLocks noChangeArrowheads="1"/>
            </p:cNvSpPr>
            <p:nvPr/>
          </p:nvSpPr>
          <p:spPr bwMode="auto">
            <a:xfrm>
              <a:off x="3456" y="17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82" name="Oval 65"/>
            <p:cNvSpPr>
              <a:spLocks noChangeArrowheads="1"/>
            </p:cNvSpPr>
            <p:nvPr/>
          </p:nvSpPr>
          <p:spPr bwMode="auto">
            <a:xfrm>
              <a:off x="3416" y="250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83" name="Oval 66"/>
            <p:cNvSpPr>
              <a:spLocks noChangeArrowheads="1"/>
            </p:cNvSpPr>
            <p:nvPr/>
          </p:nvSpPr>
          <p:spPr bwMode="auto">
            <a:xfrm>
              <a:off x="3464" y="240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84" name="Oval 67"/>
            <p:cNvSpPr>
              <a:spLocks noChangeArrowheads="1"/>
            </p:cNvSpPr>
            <p:nvPr/>
          </p:nvSpPr>
          <p:spPr bwMode="auto">
            <a:xfrm>
              <a:off x="3344" y="24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85" name="Oval 68"/>
            <p:cNvSpPr>
              <a:spLocks noChangeArrowheads="1"/>
            </p:cNvSpPr>
            <p:nvPr/>
          </p:nvSpPr>
          <p:spPr bwMode="auto">
            <a:xfrm>
              <a:off x="3320" y="250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86" name="Oval 69"/>
            <p:cNvSpPr>
              <a:spLocks noChangeArrowheads="1"/>
            </p:cNvSpPr>
            <p:nvPr/>
          </p:nvSpPr>
          <p:spPr bwMode="auto">
            <a:xfrm>
              <a:off x="4392"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87" name="Oval 70"/>
            <p:cNvSpPr>
              <a:spLocks noChangeArrowheads="1"/>
            </p:cNvSpPr>
            <p:nvPr/>
          </p:nvSpPr>
          <p:spPr bwMode="auto">
            <a:xfrm>
              <a:off x="4440" y="306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88" name="Oval 71"/>
            <p:cNvSpPr>
              <a:spLocks noChangeArrowheads="1"/>
            </p:cNvSpPr>
            <p:nvPr/>
          </p:nvSpPr>
          <p:spPr bwMode="auto">
            <a:xfrm>
              <a:off x="4512" y="315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89" name="Oval 72"/>
            <p:cNvSpPr>
              <a:spLocks noChangeArrowheads="1"/>
            </p:cNvSpPr>
            <p:nvPr/>
          </p:nvSpPr>
          <p:spPr bwMode="auto">
            <a:xfrm>
              <a:off x="4296"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90" name="Oval 73"/>
            <p:cNvSpPr>
              <a:spLocks noChangeArrowheads="1"/>
            </p:cNvSpPr>
            <p:nvPr/>
          </p:nvSpPr>
          <p:spPr bwMode="auto">
            <a:xfrm>
              <a:off x="4800" y="30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91" name="Oval 74"/>
            <p:cNvSpPr>
              <a:spLocks noChangeArrowheads="1"/>
            </p:cNvSpPr>
            <p:nvPr/>
          </p:nvSpPr>
          <p:spPr bwMode="auto">
            <a:xfrm>
              <a:off x="4848" y="29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92" name="Oval 75"/>
            <p:cNvSpPr>
              <a:spLocks noChangeArrowheads="1"/>
            </p:cNvSpPr>
            <p:nvPr/>
          </p:nvSpPr>
          <p:spPr bwMode="auto">
            <a:xfrm>
              <a:off x="4728" y="29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93" name="Oval 76"/>
            <p:cNvSpPr>
              <a:spLocks noChangeArrowheads="1"/>
            </p:cNvSpPr>
            <p:nvPr/>
          </p:nvSpPr>
          <p:spPr bwMode="auto">
            <a:xfrm>
              <a:off x="4704" y="30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94" name="Oval 77"/>
            <p:cNvSpPr>
              <a:spLocks noChangeArrowheads="1"/>
            </p:cNvSpPr>
            <p:nvPr/>
          </p:nvSpPr>
          <p:spPr bwMode="auto">
            <a:xfrm>
              <a:off x="3120" y="2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95" name="Oval 78"/>
            <p:cNvSpPr>
              <a:spLocks noChangeArrowheads="1"/>
            </p:cNvSpPr>
            <p:nvPr/>
          </p:nvSpPr>
          <p:spPr bwMode="auto">
            <a:xfrm>
              <a:off x="3408" y="210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96" name="Oval 79"/>
            <p:cNvSpPr>
              <a:spLocks noChangeArrowheads="1"/>
            </p:cNvSpPr>
            <p:nvPr/>
          </p:nvSpPr>
          <p:spPr bwMode="auto">
            <a:xfrm>
              <a:off x="4790" y="303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97" name="Oval 80"/>
            <p:cNvSpPr>
              <a:spLocks noChangeArrowheads="1"/>
            </p:cNvSpPr>
            <p:nvPr/>
          </p:nvSpPr>
          <p:spPr bwMode="auto">
            <a:xfrm>
              <a:off x="4886" y="313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98" name="Oval 81"/>
            <p:cNvSpPr>
              <a:spLocks noChangeArrowheads="1"/>
            </p:cNvSpPr>
            <p:nvPr/>
          </p:nvSpPr>
          <p:spPr bwMode="auto">
            <a:xfrm>
              <a:off x="3344" y="175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899" name="Oval 82"/>
            <p:cNvSpPr>
              <a:spLocks noChangeArrowheads="1"/>
            </p:cNvSpPr>
            <p:nvPr/>
          </p:nvSpPr>
          <p:spPr bwMode="auto">
            <a:xfrm>
              <a:off x="3552" y="14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00" name="Oval 83"/>
            <p:cNvSpPr>
              <a:spLocks noChangeArrowheads="1"/>
            </p:cNvSpPr>
            <p:nvPr/>
          </p:nvSpPr>
          <p:spPr bwMode="auto">
            <a:xfrm>
              <a:off x="3696" y="153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01" name="Oval 84"/>
            <p:cNvSpPr>
              <a:spLocks noChangeArrowheads="1"/>
            </p:cNvSpPr>
            <p:nvPr/>
          </p:nvSpPr>
          <p:spPr bwMode="auto">
            <a:xfrm>
              <a:off x="3744" y="163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02" name="Oval 85"/>
            <p:cNvSpPr>
              <a:spLocks noChangeArrowheads="1"/>
            </p:cNvSpPr>
            <p:nvPr/>
          </p:nvSpPr>
          <p:spPr bwMode="auto">
            <a:xfrm>
              <a:off x="3168" y="25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03" name="Oval 86"/>
            <p:cNvSpPr>
              <a:spLocks noChangeArrowheads="1"/>
            </p:cNvSpPr>
            <p:nvPr/>
          </p:nvSpPr>
          <p:spPr bwMode="auto">
            <a:xfrm>
              <a:off x="3072" y="235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04" name="Oval 87"/>
            <p:cNvSpPr>
              <a:spLocks noChangeArrowheads="1"/>
            </p:cNvSpPr>
            <p:nvPr/>
          </p:nvSpPr>
          <p:spPr bwMode="auto">
            <a:xfrm>
              <a:off x="4992" y="301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05" name="Oval 88"/>
            <p:cNvSpPr>
              <a:spLocks noChangeArrowheads="1"/>
            </p:cNvSpPr>
            <p:nvPr/>
          </p:nvSpPr>
          <p:spPr bwMode="auto">
            <a:xfrm>
              <a:off x="4896" y="301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06" name="Oval 89"/>
            <p:cNvSpPr>
              <a:spLocks noChangeArrowheads="1"/>
            </p:cNvSpPr>
            <p:nvPr/>
          </p:nvSpPr>
          <p:spPr bwMode="auto">
            <a:xfrm>
              <a:off x="5088" y="311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07" name="Oval 90"/>
            <p:cNvSpPr>
              <a:spLocks noChangeArrowheads="1"/>
            </p:cNvSpPr>
            <p:nvPr/>
          </p:nvSpPr>
          <p:spPr bwMode="auto">
            <a:xfrm>
              <a:off x="5136" y="301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08" name="Oval 91"/>
            <p:cNvSpPr>
              <a:spLocks noChangeArrowheads="1"/>
            </p:cNvSpPr>
            <p:nvPr/>
          </p:nvSpPr>
          <p:spPr bwMode="auto">
            <a:xfrm>
              <a:off x="4992" y="311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09" name="Oval 92"/>
            <p:cNvSpPr>
              <a:spLocks noChangeArrowheads="1"/>
            </p:cNvSpPr>
            <p:nvPr/>
          </p:nvSpPr>
          <p:spPr bwMode="auto">
            <a:xfrm>
              <a:off x="4176"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10" name="Oval 93"/>
            <p:cNvSpPr>
              <a:spLocks noChangeArrowheads="1"/>
            </p:cNvSpPr>
            <p:nvPr/>
          </p:nvSpPr>
          <p:spPr bwMode="auto">
            <a:xfrm>
              <a:off x="4104" y="307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11" name="Oval 94"/>
            <p:cNvSpPr>
              <a:spLocks noChangeArrowheads="1"/>
            </p:cNvSpPr>
            <p:nvPr/>
          </p:nvSpPr>
          <p:spPr bwMode="auto">
            <a:xfrm>
              <a:off x="4080"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12" name="Oval 95"/>
            <p:cNvSpPr>
              <a:spLocks noChangeArrowheads="1"/>
            </p:cNvSpPr>
            <p:nvPr/>
          </p:nvSpPr>
          <p:spPr bwMode="auto">
            <a:xfrm>
              <a:off x="3984" y="316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13" name="Oval 96"/>
            <p:cNvSpPr>
              <a:spLocks noChangeArrowheads="1"/>
            </p:cNvSpPr>
            <p:nvPr/>
          </p:nvSpPr>
          <p:spPr bwMode="auto">
            <a:xfrm>
              <a:off x="3928" y="302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14" name="Oval 97"/>
            <p:cNvSpPr>
              <a:spLocks noChangeArrowheads="1"/>
            </p:cNvSpPr>
            <p:nvPr/>
          </p:nvSpPr>
          <p:spPr bwMode="auto">
            <a:xfrm>
              <a:off x="3904" y="312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15" name="Oval 98"/>
            <p:cNvSpPr>
              <a:spLocks noChangeArrowheads="1"/>
            </p:cNvSpPr>
            <p:nvPr/>
          </p:nvSpPr>
          <p:spPr bwMode="auto">
            <a:xfrm>
              <a:off x="4118" y="306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16" name="Oval 99"/>
            <p:cNvSpPr>
              <a:spLocks noChangeArrowheads="1"/>
            </p:cNvSpPr>
            <p:nvPr/>
          </p:nvSpPr>
          <p:spPr bwMode="auto">
            <a:xfrm>
              <a:off x="4046" y="297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17" name="Oval 100"/>
            <p:cNvSpPr>
              <a:spLocks noChangeArrowheads="1"/>
            </p:cNvSpPr>
            <p:nvPr/>
          </p:nvSpPr>
          <p:spPr bwMode="auto">
            <a:xfrm>
              <a:off x="4022" y="306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18" name="Oval 101"/>
            <p:cNvSpPr>
              <a:spLocks noChangeArrowheads="1"/>
            </p:cNvSpPr>
            <p:nvPr/>
          </p:nvSpPr>
          <p:spPr bwMode="auto">
            <a:xfrm>
              <a:off x="4800" y="320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19" name="Oval 102"/>
            <p:cNvSpPr>
              <a:spLocks noChangeArrowheads="1"/>
            </p:cNvSpPr>
            <p:nvPr/>
          </p:nvSpPr>
          <p:spPr bwMode="auto">
            <a:xfrm>
              <a:off x="4728" y="31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20" name="Oval 103"/>
            <p:cNvSpPr>
              <a:spLocks noChangeArrowheads="1"/>
            </p:cNvSpPr>
            <p:nvPr/>
          </p:nvSpPr>
          <p:spPr bwMode="auto">
            <a:xfrm>
              <a:off x="4704" y="320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21" name="Oval 104"/>
            <p:cNvSpPr>
              <a:spLocks noChangeArrowheads="1"/>
            </p:cNvSpPr>
            <p:nvPr/>
          </p:nvSpPr>
          <p:spPr bwMode="auto">
            <a:xfrm>
              <a:off x="5072" y="29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22" name="Oval 105"/>
            <p:cNvSpPr>
              <a:spLocks noChangeArrowheads="1"/>
            </p:cNvSpPr>
            <p:nvPr/>
          </p:nvSpPr>
          <p:spPr bwMode="auto">
            <a:xfrm>
              <a:off x="5000" y="28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23" name="Oval 106"/>
            <p:cNvSpPr>
              <a:spLocks noChangeArrowheads="1"/>
            </p:cNvSpPr>
            <p:nvPr/>
          </p:nvSpPr>
          <p:spPr bwMode="auto">
            <a:xfrm>
              <a:off x="4976" y="29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24" name="Oval 107"/>
            <p:cNvSpPr>
              <a:spLocks noChangeArrowheads="1"/>
            </p:cNvSpPr>
            <p:nvPr/>
          </p:nvSpPr>
          <p:spPr bwMode="auto">
            <a:xfrm>
              <a:off x="4502" y="288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25" name="Oval 108"/>
            <p:cNvSpPr>
              <a:spLocks noChangeArrowheads="1"/>
            </p:cNvSpPr>
            <p:nvPr/>
          </p:nvSpPr>
          <p:spPr bwMode="auto">
            <a:xfrm>
              <a:off x="4430" y="291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26" name="Oval 109"/>
            <p:cNvSpPr>
              <a:spLocks noChangeArrowheads="1"/>
            </p:cNvSpPr>
            <p:nvPr/>
          </p:nvSpPr>
          <p:spPr bwMode="auto">
            <a:xfrm>
              <a:off x="4406" y="300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27" name="Oval 110"/>
            <p:cNvSpPr>
              <a:spLocks noChangeArrowheads="1"/>
            </p:cNvSpPr>
            <p:nvPr/>
          </p:nvSpPr>
          <p:spPr bwMode="auto">
            <a:xfrm>
              <a:off x="4598" y="291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28" name="Oval 111"/>
            <p:cNvSpPr>
              <a:spLocks noChangeArrowheads="1"/>
            </p:cNvSpPr>
            <p:nvPr/>
          </p:nvSpPr>
          <p:spPr bwMode="auto">
            <a:xfrm>
              <a:off x="4142" y="297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29" name="Oval 112"/>
            <p:cNvSpPr>
              <a:spLocks noChangeArrowheads="1"/>
            </p:cNvSpPr>
            <p:nvPr/>
          </p:nvSpPr>
          <p:spPr bwMode="auto">
            <a:xfrm>
              <a:off x="4270" y="290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30" name="Oval 113"/>
            <p:cNvSpPr>
              <a:spLocks noChangeArrowheads="1"/>
            </p:cNvSpPr>
            <p:nvPr/>
          </p:nvSpPr>
          <p:spPr bwMode="auto">
            <a:xfrm>
              <a:off x="4368" y="309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31" name="Oval 114"/>
            <p:cNvSpPr>
              <a:spLocks noChangeArrowheads="1"/>
            </p:cNvSpPr>
            <p:nvPr/>
          </p:nvSpPr>
          <p:spPr bwMode="auto">
            <a:xfrm>
              <a:off x="4224" y="321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32" name="Oval 115"/>
            <p:cNvSpPr>
              <a:spLocks noChangeArrowheads="1"/>
            </p:cNvSpPr>
            <p:nvPr/>
          </p:nvSpPr>
          <p:spPr bwMode="auto">
            <a:xfrm>
              <a:off x="4336" y="323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33" name="Oval 116"/>
            <p:cNvSpPr>
              <a:spLocks noChangeArrowheads="1"/>
            </p:cNvSpPr>
            <p:nvPr/>
          </p:nvSpPr>
          <p:spPr bwMode="auto">
            <a:xfrm>
              <a:off x="4454" y="323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34" name="Oval 117"/>
            <p:cNvSpPr>
              <a:spLocks noChangeArrowheads="1"/>
            </p:cNvSpPr>
            <p:nvPr/>
          </p:nvSpPr>
          <p:spPr bwMode="auto">
            <a:xfrm>
              <a:off x="4704" y="287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35" name="Oval 118"/>
            <p:cNvSpPr>
              <a:spLocks noChangeArrowheads="1"/>
            </p:cNvSpPr>
            <p:nvPr/>
          </p:nvSpPr>
          <p:spPr bwMode="auto">
            <a:xfrm>
              <a:off x="4830" y="285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36" name="Oval 119"/>
            <p:cNvSpPr>
              <a:spLocks noChangeArrowheads="1"/>
            </p:cNvSpPr>
            <p:nvPr/>
          </p:nvSpPr>
          <p:spPr bwMode="auto">
            <a:xfrm>
              <a:off x="4902" y="320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37" name="Oval 120"/>
            <p:cNvSpPr>
              <a:spLocks noChangeArrowheads="1"/>
            </p:cNvSpPr>
            <p:nvPr/>
          </p:nvSpPr>
          <p:spPr bwMode="auto">
            <a:xfrm>
              <a:off x="5104" y="318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38" name="Oval 121"/>
            <p:cNvSpPr>
              <a:spLocks noChangeArrowheads="1"/>
            </p:cNvSpPr>
            <p:nvPr/>
          </p:nvSpPr>
          <p:spPr bwMode="auto">
            <a:xfrm>
              <a:off x="5008" y="318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39" name="Oval 122"/>
            <p:cNvSpPr>
              <a:spLocks noChangeArrowheads="1"/>
            </p:cNvSpPr>
            <p:nvPr/>
          </p:nvSpPr>
          <p:spPr bwMode="auto">
            <a:xfrm>
              <a:off x="5270" y="31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40" name="Oval 123"/>
            <p:cNvSpPr>
              <a:spLocks noChangeArrowheads="1"/>
            </p:cNvSpPr>
            <p:nvPr/>
          </p:nvSpPr>
          <p:spPr bwMode="auto">
            <a:xfrm>
              <a:off x="5174" y="31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41" name="Oval 124"/>
            <p:cNvSpPr>
              <a:spLocks noChangeArrowheads="1"/>
            </p:cNvSpPr>
            <p:nvPr/>
          </p:nvSpPr>
          <p:spPr bwMode="auto">
            <a:xfrm>
              <a:off x="5200" y="287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42" name="Oval 125"/>
            <p:cNvSpPr>
              <a:spLocks noChangeArrowheads="1"/>
            </p:cNvSpPr>
            <p:nvPr/>
          </p:nvSpPr>
          <p:spPr bwMode="auto">
            <a:xfrm>
              <a:off x="5104" y="287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43" name="Oval 126"/>
            <p:cNvSpPr>
              <a:spLocks noChangeArrowheads="1"/>
            </p:cNvSpPr>
            <p:nvPr/>
          </p:nvSpPr>
          <p:spPr bwMode="auto">
            <a:xfrm>
              <a:off x="5270" y="295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44" name="Oval 127"/>
            <p:cNvSpPr>
              <a:spLocks noChangeArrowheads="1"/>
            </p:cNvSpPr>
            <p:nvPr/>
          </p:nvSpPr>
          <p:spPr bwMode="auto">
            <a:xfrm>
              <a:off x="5174" y="295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45" name="Oval 128"/>
            <p:cNvSpPr>
              <a:spLocks noChangeArrowheads="1"/>
            </p:cNvSpPr>
            <p:nvPr/>
          </p:nvSpPr>
          <p:spPr bwMode="auto">
            <a:xfrm>
              <a:off x="5318" y="30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46" name="Oval 129"/>
            <p:cNvSpPr>
              <a:spLocks noChangeArrowheads="1"/>
            </p:cNvSpPr>
            <p:nvPr/>
          </p:nvSpPr>
          <p:spPr bwMode="auto">
            <a:xfrm>
              <a:off x="5222" y="30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47" name="Oval 130"/>
            <p:cNvSpPr>
              <a:spLocks noChangeArrowheads="1"/>
            </p:cNvSpPr>
            <p:nvPr/>
          </p:nvSpPr>
          <p:spPr bwMode="auto">
            <a:xfrm>
              <a:off x="5400" y="300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48" name="Oval 131"/>
            <p:cNvSpPr>
              <a:spLocks noChangeArrowheads="1"/>
            </p:cNvSpPr>
            <p:nvPr/>
          </p:nvSpPr>
          <p:spPr bwMode="auto">
            <a:xfrm>
              <a:off x="5366" y="2918"/>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49" name="Oval 132"/>
            <p:cNvSpPr>
              <a:spLocks noChangeArrowheads="1"/>
            </p:cNvSpPr>
            <p:nvPr/>
          </p:nvSpPr>
          <p:spPr bwMode="auto">
            <a:xfrm>
              <a:off x="3648" y="211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50" name="Oval 133"/>
            <p:cNvSpPr>
              <a:spLocks noChangeArrowheads="1"/>
            </p:cNvSpPr>
            <p:nvPr/>
          </p:nvSpPr>
          <p:spPr bwMode="auto">
            <a:xfrm>
              <a:off x="3672" y="199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51" name="Oval 134"/>
            <p:cNvSpPr>
              <a:spLocks noChangeArrowheads="1"/>
            </p:cNvSpPr>
            <p:nvPr/>
          </p:nvSpPr>
          <p:spPr bwMode="auto">
            <a:xfrm>
              <a:off x="5040" y="26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52" name="Oval 135"/>
            <p:cNvSpPr>
              <a:spLocks noChangeArrowheads="1"/>
            </p:cNvSpPr>
            <p:nvPr/>
          </p:nvSpPr>
          <p:spPr bwMode="auto">
            <a:xfrm>
              <a:off x="4368" y="144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53" name="Oval 136"/>
            <p:cNvSpPr>
              <a:spLocks noChangeArrowheads="1"/>
            </p:cNvSpPr>
            <p:nvPr/>
          </p:nvSpPr>
          <p:spPr bwMode="auto">
            <a:xfrm>
              <a:off x="5088" y="1680"/>
              <a:ext cx="288" cy="192"/>
            </a:xfrm>
            <a:prstGeom prst="ellipse">
              <a:avLst/>
            </a:prstGeom>
            <a:noFill/>
            <a:ln w="9360">
              <a:solidFill>
                <a:srgbClr val="000000"/>
              </a:solidFill>
              <a:prstDash val="dash"/>
              <a:miter lim="800000"/>
              <a:headEnd/>
              <a:tailEnd/>
            </a:ln>
          </p:spPr>
          <p:txBody>
            <a:bodyPr wrap="none" anchor="ctr"/>
            <a:lstStyle/>
            <a:p>
              <a:endParaRPr lang="en-US"/>
            </a:p>
          </p:txBody>
        </p:sp>
        <p:sp>
          <p:nvSpPr>
            <p:cNvPr id="34954" name="Oval 137"/>
            <p:cNvSpPr>
              <a:spLocks noChangeArrowheads="1"/>
            </p:cNvSpPr>
            <p:nvPr/>
          </p:nvSpPr>
          <p:spPr bwMode="auto">
            <a:xfrm>
              <a:off x="5132" y="172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55" name="Oval 138"/>
            <p:cNvSpPr>
              <a:spLocks noChangeArrowheads="1"/>
            </p:cNvSpPr>
            <p:nvPr/>
          </p:nvSpPr>
          <p:spPr bwMode="auto">
            <a:xfrm>
              <a:off x="5302" y="1744"/>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56" name="Oval 139"/>
            <p:cNvSpPr>
              <a:spLocks noChangeArrowheads="1"/>
            </p:cNvSpPr>
            <p:nvPr/>
          </p:nvSpPr>
          <p:spPr bwMode="auto">
            <a:xfrm>
              <a:off x="5206" y="1696"/>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57" name="Oval 140"/>
            <p:cNvSpPr>
              <a:spLocks noChangeArrowheads="1"/>
            </p:cNvSpPr>
            <p:nvPr/>
          </p:nvSpPr>
          <p:spPr bwMode="auto">
            <a:xfrm>
              <a:off x="5116" y="1792"/>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58" name="Oval 141"/>
            <p:cNvSpPr>
              <a:spLocks noChangeArrowheads="1"/>
            </p:cNvSpPr>
            <p:nvPr/>
          </p:nvSpPr>
          <p:spPr bwMode="auto">
            <a:xfrm>
              <a:off x="5222" y="1800"/>
              <a:ext cx="58" cy="5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34959" name="Text Box 142"/>
            <p:cNvSpPr txBox="1">
              <a:spLocks noChangeArrowheads="1"/>
            </p:cNvSpPr>
            <p:nvPr/>
          </p:nvSpPr>
          <p:spPr bwMode="auto">
            <a:xfrm>
              <a:off x="3597" y="1228"/>
              <a:ext cx="306" cy="250"/>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N</a:t>
              </a:r>
              <a:r>
                <a:rPr lang="en-GB" sz="1600" b="1" baseline="-25000">
                  <a:solidFill>
                    <a:srgbClr val="000000"/>
                  </a:solidFill>
                </a:rPr>
                <a:t>1</a:t>
              </a:r>
            </a:p>
          </p:txBody>
        </p:sp>
        <p:sp>
          <p:nvSpPr>
            <p:cNvPr id="34960" name="Text Box 143"/>
            <p:cNvSpPr txBox="1">
              <a:spLocks noChangeArrowheads="1"/>
            </p:cNvSpPr>
            <p:nvPr/>
          </p:nvSpPr>
          <p:spPr bwMode="auto">
            <a:xfrm>
              <a:off x="3781" y="2764"/>
              <a:ext cx="306" cy="249"/>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N</a:t>
              </a:r>
              <a:r>
                <a:rPr lang="en-GB" sz="1600" b="1" baseline="-25000">
                  <a:solidFill>
                    <a:srgbClr val="000000"/>
                  </a:solidFill>
                </a:rPr>
                <a:t>2</a:t>
              </a:r>
            </a:p>
          </p:txBody>
        </p:sp>
        <p:sp>
          <p:nvSpPr>
            <p:cNvPr id="34961" name="Text Box 144"/>
            <p:cNvSpPr txBox="1">
              <a:spLocks noChangeArrowheads="1"/>
            </p:cNvSpPr>
            <p:nvPr/>
          </p:nvSpPr>
          <p:spPr bwMode="auto">
            <a:xfrm>
              <a:off x="4277" y="1240"/>
              <a:ext cx="290" cy="249"/>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o</a:t>
              </a:r>
              <a:r>
                <a:rPr lang="en-GB" sz="1600" b="1" baseline="-25000">
                  <a:solidFill>
                    <a:srgbClr val="000000"/>
                  </a:solidFill>
                </a:rPr>
                <a:t>1</a:t>
              </a:r>
            </a:p>
          </p:txBody>
        </p:sp>
        <p:sp>
          <p:nvSpPr>
            <p:cNvPr id="34962" name="Text Box 145"/>
            <p:cNvSpPr txBox="1">
              <a:spLocks noChangeArrowheads="1"/>
            </p:cNvSpPr>
            <p:nvPr/>
          </p:nvSpPr>
          <p:spPr bwMode="auto">
            <a:xfrm>
              <a:off x="4898" y="2448"/>
              <a:ext cx="290" cy="249"/>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o</a:t>
              </a:r>
              <a:r>
                <a:rPr lang="en-GB" sz="1600" b="1" baseline="-25000">
                  <a:solidFill>
                    <a:srgbClr val="000000"/>
                  </a:solidFill>
                </a:rPr>
                <a:t>2</a:t>
              </a:r>
            </a:p>
          </p:txBody>
        </p:sp>
        <p:sp>
          <p:nvSpPr>
            <p:cNvPr id="34963" name="Text Box 146"/>
            <p:cNvSpPr txBox="1">
              <a:spLocks noChangeArrowheads="1"/>
            </p:cNvSpPr>
            <p:nvPr/>
          </p:nvSpPr>
          <p:spPr bwMode="auto">
            <a:xfrm>
              <a:off x="5186" y="1487"/>
              <a:ext cx="317" cy="249"/>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O</a:t>
              </a:r>
              <a:r>
                <a:rPr lang="en-GB" sz="1600" b="1" baseline="-25000">
                  <a:solidFill>
                    <a:srgbClr val="000000"/>
                  </a:solidFill>
                </a:rPr>
                <a:t>3</a:t>
              </a:r>
            </a:p>
          </p:txBody>
        </p:sp>
      </p:grpSp>
      <p:sp>
        <p:nvSpPr>
          <p:cNvPr id="147" name="Slide Number Placeholder 146"/>
          <p:cNvSpPr>
            <a:spLocks noGrp="1"/>
          </p:cNvSpPr>
          <p:nvPr>
            <p:ph type="sldNum" sz="quarter" idx="12"/>
          </p:nvPr>
        </p:nvSpPr>
        <p:spPr/>
        <p:txBody>
          <a:bodyPr/>
          <a:lstStyle/>
          <a:p>
            <a:fld id="{5C32C4BB-66D1-4EC3-9175-0E00BD6409D5}" type="slidenum">
              <a:rPr lang="en-US"/>
              <a:pPr/>
              <a:t>22</a:t>
            </a:fld>
            <a:endParaRPr lang="en-US"/>
          </a:p>
        </p:txBody>
      </p:sp>
      <p:sp>
        <p:nvSpPr>
          <p:cNvPr id="148" name="Footer Placeholder 14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43000" y="152400"/>
            <a:ext cx="7316788" cy="1143000"/>
          </a:xfrm>
        </p:spPr>
        <p:txBody>
          <a:bodyPr/>
          <a:lstStyle/>
          <a:p>
            <a:pPr eaLnBrk="1" hangingPunct="1">
              <a:defRPr/>
            </a:pPr>
            <a:r>
              <a:rPr lang="en-US" dirty="0" smtClean="0"/>
              <a:t>Conditional Anomalies</a:t>
            </a:r>
          </a:p>
        </p:txBody>
      </p:sp>
      <p:sp>
        <p:nvSpPr>
          <p:cNvPr id="36867" name="Rectangle 3"/>
          <p:cNvSpPr>
            <a:spLocks noGrp="1" noChangeArrowheads="1"/>
          </p:cNvSpPr>
          <p:nvPr>
            <p:ph type="body" idx="1"/>
          </p:nvPr>
        </p:nvSpPr>
        <p:spPr>
          <a:xfrm>
            <a:off x="611188" y="1341438"/>
            <a:ext cx="8353425" cy="5059362"/>
          </a:xfrm>
        </p:spPr>
        <p:txBody>
          <a:bodyPr/>
          <a:lstStyle/>
          <a:p>
            <a:pPr eaLnBrk="1" hangingPunct="1">
              <a:spcBef>
                <a:spcPts val="600"/>
              </a:spcBef>
            </a:pPr>
            <a:r>
              <a:rPr lang="en-GB" sz="2800" smtClean="0"/>
              <a:t>An individual data instance is anomalous within a context</a:t>
            </a:r>
          </a:p>
          <a:p>
            <a:pPr eaLnBrk="1" hangingPunct="1">
              <a:spcBef>
                <a:spcPts val="600"/>
              </a:spcBef>
              <a:buFontTx/>
              <a:buNone/>
            </a:pPr>
            <a:endParaRPr lang="en-GB" sz="2400" smtClean="0"/>
          </a:p>
          <a:p>
            <a:pPr eaLnBrk="1" hangingPunct="1">
              <a:spcBef>
                <a:spcPts val="600"/>
              </a:spcBef>
              <a:buFontTx/>
              <a:buNone/>
            </a:pPr>
            <a:endParaRPr lang="en-US" sz="2400" smtClean="0"/>
          </a:p>
        </p:txBody>
      </p:sp>
      <p:sp>
        <p:nvSpPr>
          <p:cNvPr id="35844" name="Text Box 4"/>
          <p:cNvSpPr txBox="1">
            <a:spLocks noChangeArrowheads="1"/>
          </p:cNvSpPr>
          <p:nvPr/>
        </p:nvSpPr>
        <p:spPr bwMode="auto">
          <a:xfrm>
            <a:off x="1116013" y="5373688"/>
            <a:ext cx="7343775" cy="631825"/>
          </a:xfrm>
          <a:prstGeom prst="rect">
            <a:avLst/>
          </a:prstGeom>
          <a:noFill/>
          <a:ln w="9525">
            <a:noFill/>
            <a:miter lim="800000"/>
            <a:headEnd/>
            <a:tailEnd/>
          </a:ln>
        </p:spPr>
        <p:txBody>
          <a:bodyPr>
            <a:spAutoFit/>
          </a:bodyPr>
          <a:lstStyle/>
          <a:p>
            <a:pPr algn="l">
              <a:spcBef>
                <a:spcPct val="50000"/>
              </a:spcBef>
            </a:pPr>
            <a:r>
              <a:rPr lang="en-US" sz="1400"/>
              <a:t>* X. Song, M. Wu, C. Jermaine, S. Ranka, “Conditional Anomaly Detection,” </a:t>
            </a:r>
          </a:p>
          <a:p>
            <a:pPr algn="l">
              <a:spcBef>
                <a:spcPct val="50000"/>
              </a:spcBef>
            </a:pPr>
            <a:r>
              <a:rPr lang="en-US" sz="1400"/>
              <a:t>   </a:t>
            </a:r>
            <a:r>
              <a:rPr lang="en-US" sz="1400" i="1"/>
              <a:t>IEEE Transactions on Data and Knowledge Engineering</a:t>
            </a:r>
            <a:r>
              <a:rPr lang="en-US" sz="1400"/>
              <a:t>, 2006. </a:t>
            </a:r>
          </a:p>
        </p:txBody>
      </p:sp>
      <p:pic>
        <p:nvPicPr>
          <p:cNvPr id="35845" name="Picture 5"/>
          <p:cNvPicPr>
            <a:picLocks noChangeAspect="1" noChangeArrowheads="1"/>
          </p:cNvPicPr>
          <p:nvPr/>
        </p:nvPicPr>
        <p:blipFill>
          <a:blip r:embed="rId2" cstate="print"/>
          <a:srcRect/>
          <a:stretch>
            <a:fillRect/>
          </a:stretch>
        </p:blipFill>
        <p:spPr bwMode="auto">
          <a:xfrm>
            <a:off x="2268538" y="2781300"/>
            <a:ext cx="4562475" cy="2295525"/>
          </a:xfrm>
          <a:prstGeom prst="rect">
            <a:avLst/>
          </a:prstGeom>
          <a:noFill/>
          <a:ln w="9525">
            <a:noFill/>
            <a:miter lim="800000"/>
            <a:headEnd/>
            <a:tailEnd/>
          </a:ln>
        </p:spPr>
      </p:pic>
      <p:sp>
        <p:nvSpPr>
          <p:cNvPr id="208902" name="Oval 6"/>
          <p:cNvSpPr>
            <a:spLocks noChangeArrowheads="1"/>
          </p:cNvSpPr>
          <p:nvPr/>
        </p:nvSpPr>
        <p:spPr bwMode="auto">
          <a:xfrm>
            <a:off x="3708400" y="4221163"/>
            <a:ext cx="381000" cy="381000"/>
          </a:xfrm>
          <a:prstGeom prst="ellipse">
            <a:avLst/>
          </a:prstGeom>
          <a:noFill/>
          <a:ln w="25400">
            <a:solidFill>
              <a:schemeClr val="tx1"/>
            </a:solidFill>
            <a:prstDash val="dash"/>
            <a:round/>
            <a:headEnd/>
            <a:tailEnd/>
          </a:ln>
        </p:spPr>
        <p:txBody>
          <a:bodyPr wrap="none" anchor="ctr"/>
          <a:lstStyle/>
          <a:p>
            <a:endParaRPr lang="en-US"/>
          </a:p>
        </p:txBody>
      </p:sp>
      <p:sp>
        <p:nvSpPr>
          <p:cNvPr id="208903" name="Oval 7"/>
          <p:cNvSpPr>
            <a:spLocks noChangeArrowheads="1"/>
          </p:cNvSpPr>
          <p:nvPr/>
        </p:nvSpPr>
        <p:spPr bwMode="auto">
          <a:xfrm>
            <a:off x="5580063" y="4221163"/>
            <a:ext cx="381000" cy="381000"/>
          </a:xfrm>
          <a:prstGeom prst="ellipse">
            <a:avLst/>
          </a:prstGeom>
          <a:noFill/>
          <a:ln w="25400">
            <a:solidFill>
              <a:schemeClr val="tx1"/>
            </a:solidFill>
            <a:prstDash val="dash"/>
            <a:round/>
            <a:headEnd/>
            <a:tailEnd/>
          </a:ln>
        </p:spPr>
        <p:txBody>
          <a:bodyPr wrap="none" anchor="ctr"/>
          <a:lstStyle/>
          <a:p>
            <a:endParaRPr lang="en-US"/>
          </a:p>
        </p:txBody>
      </p:sp>
      <p:sp>
        <p:nvSpPr>
          <p:cNvPr id="208904" name="Line 8"/>
          <p:cNvSpPr>
            <a:spLocks noChangeShapeType="1"/>
          </p:cNvSpPr>
          <p:nvPr/>
        </p:nvSpPr>
        <p:spPr bwMode="auto">
          <a:xfrm flipH="1">
            <a:off x="5940425" y="4076700"/>
            <a:ext cx="1219200" cy="228600"/>
          </a:xfrm>
          <a:prstGeom prst="line">
            <a:avLst/>
          </a:prstGeom>
          <a:noFill/>
          <a:ln w="9525">
            <a:solidFill>
              <a:schemeClr val="tx1"/>
            </a:solidFill>
            <a:round/>
            <a:headEnd/>
            <a:tailEnd type="triangle" w="med" len="med"/>
          </a:ln>
        </p:spPr>
        <p:txBody>
          <a:bodyPr/>
          <a:lstStyle/>
          <a:p>
            <a:endParaRPr lang="ta-IN"/>
          </a:p>
        </p:txBody>
      </p:sp>
      <p:sp>
        <p:nvSpPr>
          <p:cNvPr id="208905" name="Line 9"/>
          <p:cNvSpPr>
            <a:spLocks noChangeShapeType="1"/>
          </p:cNvSpPr>
          <p:nvPr/>
        </p:nvSpPr>
        <p:spPr bwMode="auto">
          <a:xfrm>
            <a:off x="2051050" y="4292600"/>
            <a:ext cx="1600200" cy="76200"/>
          </a:xfrm>
          <a:prstGeom prst="line">
            <a:avLst/>
          </a:prstGeom>
          <a:noFill/>
          <a:ln w="9525">
            <a:solidFill>
              <a:schemeClr val="tx1"/>
            </a:solidFill>
            <a:round/>
            <a:headEnd/>
            <a:tailEnd type="triangle" w="med" len="med"/>
          </a:ln>
        </p:spPr>
        <p:txBody>
          <a:bodyPr/>
          <a:lstStyle/>
          <a:p>
            <a:endParaRPr lang="ta-IN"/>
          </a:p>
        </p:txBody>
      </p:sp>
      <p:sp>
        <p:nvSpPr>
          <p:cNvPr id="208906" name="Text Box 10"/>
          <p:cNvSpPr txBox="1">
            <a:spLocks noChangeArrowheads="1"/>
          </p:cNvSpPr>
          <p:nvPr/>
        </p:nvSpPr>
        <p:spPr bwMode="auto">
          <a:xfrm>
            <a:off x="1331913" y="4149725"/>
            <a:ext cx="762000" cy="282575"/>
          </a:xfrm>
          <a:prstGeom prst="rect">
            <a:avLst/>
          </a:prstGeom>
          <a:noFill/>
          <a:ln w="9525">
            <a:noFill/>
            <a:miter lim="800000"/>
            <a:headEnd/>
            <a:tailEnd/>
          </a:ln>
        </p:spPr>
        <p:txBody>
          <a:bodyPr>
            <a:spAutoFit/>
          </a:bodyPr>
          <a:lstStyle/>
          <a:p>
            <a:pPr>
              <a:spcBef>
                <a:spcPct val="50000"/>
              </a:spcBef>
            </a:pPr>
            <a:r>
              <a:rPr lang="en-US" sz="1200" b="1"/>
              <a:t>Normal</a:t>
            </a:r>
          </a:p>
        </p:txBody>
      </p:sp>
      <p:sp>
        <p:nvSpPr>
          <p:cNvPr id="208907" name="Text Box 11"/>
          <p:cNvSpPr txBox="1">
            <a:spLocks noChangeArrowheads="1"/>
          </p:cNvSpPr>
          <p:nvPr/>
        </p:nvSpPr>
        <p:spPr bwMode="auto">
          <a:xfrm>
            <a:off x="7164388" y="3933825"/>
            <a:ext cx="838200" cy="282575"/>
          </a:xfrm>
          <a:prstGeom prst="rect">
            <a:avLst/>
          </a:prstGeom>
          <a:noFill/>
          <a:ln w="9525">
            <a:noFill/>
            <a:miter lim="800000"/>
            <a:headEnd/>
            <a:tailEnd/>
          </a:ln>
        </p:spPr>
        <p:txBody>
          <a:bodyPr>
            <a:spAutoFit/>
          </a:bodyPr>
          <a:lstStyle/>
          <a:p>
            <a:pPr>
              <a:spcBef>
                <a:spcPct val="50000"/>
              </a:spcBef>
            </a:pPr>
            <a:r>
              <a:rPr lang="en-US" sz="1200" b="1"/>
              <a:t>Anomaly</a:t>
            </a:r>
          </a:p>
        </p:txBody>
      </p:sp>
      <p:sp>
        <p:nvSpPr>
          <p:cNvPr id="12" name="Slide Number Placeholder 11"/>
          <p:cNvSpPr>
            <a:spLocks noGrp="1"/>
          </p:cNvSpPr>
          <p:nvPr>
            <p:ph type="sldNum" sz="quarter" idx="12"/>
          </p:nvPr>
        </p:nvSpPr>
        <p:spPr/>
        <p:txBody>
          <a:bodyPr/>
          <a:lstStyle/>
          <a:p>
            <a:fld id="{B16F7CD0-B0A7-4338-902E-3D098AE9C892}" type="slidenum">
              <a:rPr lang="en-US"/>
              <a:pPr/>
              <a:t>23</a:t>
            </a:fld>
            <a:endParaRPr lang="en-US"/>
          </a:p>
        </p:txBody>
      </p:sp>
      <p:sp>
        <p:nvSpPr>
          <p:cNvPr id="13" name="Footer Placeholder 12"/>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9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89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89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9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89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8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2" grpId="0" animBg="1"/>
      <p:bldP spid="208903" grpId="0" animBg="1"/>
      <p:bldP spid="208904" grpId="0" animBg="1"/>
      <p:bldP spid="208905" grpId="0" animBg="1"/>
      <p:bldP spid="208906" grpId="0"/>
      <p:bldP spid="20890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827088" y="228600"/>
            <a:ext cx="8088312" cy="10668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Output of Anomaly Detection</a:t>
            </a:r>
          </a:p>
        </p:txBody>
      </p:sp>
      <p:sp>
        <p:nvSpPr>
          <p:cNvPr id="36867" name="Rectangle 2"/>
          <p:cNvSpPr>
            <a:spLocks noGrp="1" noChangeArrowheads="1"/>
          </p:cNvSpPr>
          <p:nvPr>
            <p:ph type="body" idx="4294967295"/>
          </p:nvPr>
        </p:nvSpPr>
        <p:spPr>
          <a:xfrm>
            <a:off x="395288" y="1341438"/>
            <a:ext cx="8748712" cy="4754562"/>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Label </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t>Each test instance is given a </a:t>
            </a:r>
            <a:r>
              <a:rPr lang="en-GB" sz="2600" i="1" smtClean="0"/>
              <a:t>normal</a:t>
            </a:r>
            <a:r>
              <a:rPr lang="en-GB" sz="2600" smtClean="0"/>
              <a:t> or </a:t>
            </a:r>
            <a:r>
              <a:rPr lang="en-GB" sz="2600" i="1" smtClean="0"/>
              <a:t>anomaly</a:t>
            </a:r>
            <a:r>
              <a:rPr lang="en-GB" sz="2600" smtClean="0"/>
              <a:t> label</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smtClean="0"/>
              <a:t>This approach is used in classification-based techniques of anomaly detection </a:t>
            </a:r>
          </a:p>
          <a:p>
            <a:pPr lvl="1" eaLnBrk="1" hangingPunct="1">
              <a:lnSpc>
                <a:spcPct val="20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Score (fuzzy logic method) </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smtClean="0"/>
              <a:t>Each test instance is assigned an </a:t>
            </a:r>
            <a:r>
              <a:rPr lang="en-GB" sz="2600" i="1" smtClean="0"/>
              <a:t>anomaly score</a:t>
            </a:r>
          </a:p>
          <a:p>
            <a:pPr lvl="2"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Allows the output to be ranked</a:t>
            </a:r>
          </a:p>
          <a:p>
            <a:pPr lvl="2"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Requires an additional threshold parameter</a:t>
            </a:r>
          </a:p>
        </p:txBody>
      </p:sp>
      <p:sp>
        <p:nvSpPr>
          <p:cNvPr id="4" name="Slide Number Placeholder 3"/>
          <p:cNvSpPr>
            <a:spLocks noGrp="1"/>
          </p:cNvSpPr>
          <p:nvPr>
            <p:ph type="sldNum" sz="quarter" idx="12"/>
          </p:nvPr>
        </p:nvSpPr>
        <p:spPr/>
        <p:txBody>
          <a:bodyPr/>
          <a:lstStyle/>
          <a:p>
            <a:fld id="{3BC31B16-6F4C-4484-8EED-0129B8562A02}" type="slidenum">
              <a:rPr lang="en-US"/>
              <a:pPr/>
              <a:t>24</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
          <p:cNvSpPr>
            <a:spLocks noGrp="1" noChangeArrowheads="1"/>
          </p:cNvSpPr>
          <p:nvPr>
            <p:ph type="title" idx="4294967295"/>
          </p:nvPr>
        </p:nvSpPr>
        <p:spPr>
          <a:xfrm>
            <a:off x="684213" y="115888"/>
            <a:ext cx="8064500" cy="1152525"/>
          </a:xfrm>
        </p:spPr>
        <p:txBody>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900" dirty="0" smtClean="0"/>
              <a:t>Accuracy of Anomaly Detection</a:t>
            </a:r>
          </a:p>
        </p:txBody>
      </p:sp>
      <p:sp>
        <p:nvSpPr>
          <p:cNvPr id="5124" name="Rectangle 2"/>
          <p:cNvSpPr>
            <a:spLocks noGrp="1" noChangeArrowheads="1"/>
          </p:cNvSpPr>
          <p:nvPr>
            <p:ph type="body" idx="4294967295"/>
          </p:nvPr>
        </p:nvSpPr>
        <p:spPr>
          <a:xfrm>
            <a:off x="468313" y="1341438"/>
            <a:ext cx="8567737" cy="4995862"/>
          </a:xfrm>
        </p:spPr>
        <p:txBody>
          <a:bodyPr lIns="0" rIns="0"/>
          <a:lstStyle/>
          <a:p>
            <a:pPr marL="228600" indent="-228600" eaLnBrk="1" hangingPunct="1">
              <a:lnSpc>
                <a:spcPct val="90000"/>
              </a:lnSpc>
              <a:spcBef>
                <a:spcPts val="875"/>
              </a:spcBef>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smtClean="0"/>
              <a:t>“</a:t>
            </a:r>
            <a:r>
              <a:rPr lang="en-GB" i="1" smtClean="0"/>
              <a:t>Accuracy</a:t>
            </a:r>
            <a:r>
              <a:rPr lang="en-GB" smtClean="0"/>
              <a:t>” is not sufficient metric for evaluation</a:t>
            </a:r>
          </a:p>
          <a:p>
            <a:pPr marL="228600" indent="-228600" eaLnBrk="1" hangingPunct="1">
              <a:lnSpc>
                <a:spcPct val="20000"/>
              </a:lnSpc>
              <a:spcBef>
                <a:spcPts val="875"/>
              </a:spcBef>
              <a:tabLst>
                <a:tab pos="798513" algn="l"/>
                <a:tab pos="1712913" algn="l"/>
                <a:tab pos="2627313" algn="l"/>
                <a:tab pos="3541713" algn="l"/>
                <a:tab pos="4456113" algn="l"/>
                <a:tab pos="5370513" algn="l"/>
                <a:tab pos="6284913" algn="l"/>
                <a:tab pos="7199313" algn="l"/>
                <a:tab pos="8113713" algn="l"/>
                <a:tab pos="9028113" algn="l"/>
                <a:tab pos="9942513" algn="l"/>
              </a:tabLst>
            </a:pPr>
            <a:endParaRPr lang="en-GB" smtClean="0"/>
          </a:p>
          <a:p>
            <a:pPr marL="228600" indent="-228600" eaLnBrk="1" hangingPunct="1">
              <a:spcBef>
                <a:spcPts val="750"/>
              </a:spcBef>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smtClean="0"/>
              <a:t>An example:</a:t>
            </a:r>
          </a:p>
          <a:p>
            <a:pPr marL="574675" lvl="1" indent="-231775" eaLnBrk="1" hangingPunct="1">
              <a:spcBef>
                <a:spcPts val="750"/>
              </a:spcBef>
              <a:buFont typeface="Wingdings" pitchFamily="2" charset="2"/>
              <a:buNone/>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smtClean="0"/>
              <a:t>  Network traffic data set with 99.9% of normal data and 0.1% of intrusions</a:t>
            </a:r>
          </a:p>
          <a:p>
            <a:pPr marL="228600" indent="-228600" eaLnBrk="1" hangingPunct="1">
              <a:lnSpc>
                <a:spcPct val="10000"/>
              </a:lnSpc>
              <a:spcBef>
                <a:spcPts val="750"/>
              </a:spcBef>
              <a:tabLst>
                <a:tab pos="798513" algn="l"/>
                <a:tab pos="1712913" algn="l"/>
                <a:tab pos="2627313" algn="l"/>
                <a:tab pos="3541713" algn="l"/>
                <a:tab pos="4456113" algn="l"/>
                <a:tab pos="5370513" algn="l"/>
                <a:tab pos="6284913" algn="l"/>
                <a:tab pos="7199313" algn="l"/>
                <a:tab pos="8113713" algn="l"/>
                <a:tab pos="9028113" algn="l"/>
                <a:tab pos="9942513" algn="l"/>
              </a:tabLst>
            </a:pPr>
            <a:endParaRPr lang="en-GB" smtClean="0"/>
          </a:p>
          <a:p>
            <a:pPr marL="574675" lvl="1" indent="-231775" eaLnBrk="1" hangingPunct="1">
              <a:spcBef>
                <a:spcPts val="750"/>
              </a:spcBef>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sz="2600" smtClean="0"/>
              <a:t>Trivial detector that labels everything with the normal class can achieve 99.9% accuracy ! ?</a:t>
            </a:r>
          </a:p>
          <a:p>
            <a:pPr marL="574675" lvl="1" indent="-231775" eaLnBrk="1" hangingPunct="1">
              <a:lnSpc>
                <a:spcPct val="20000"/>
              </a:lnSpc>
              <a:spcBef>
                <a:spcPts val="750"/>
              </a:spcBef>
              <a:buFont typeface="Wingdings" pitchFamily="2" charset="2"/>
              <a:buNone/>
              <a:tabLst>
                <a:tab pos="798513" algn="l"/>
                <a:tab pos="1712913" algn="l"/>
                <a:tab pos="2627313" algn="l"/>
                <a:tab pos="3541713" algn="l"/>
                <a:tab pos="4456113" algn="l"/>
                <a:tab pos="5370513" algn="l"/>
                <a:tab pos="6284913" algn="l"/>
                <a:tab pos="7199313" algn="l"/>
                <a:tab pos="8113713" algn="l"/>
                <a:tab pos="9028113" algn="l"/>
                <a:tab pos="9942513" algn="l"/>
              </a:tabLst>
            </a:pPr>
            <a:endParaRPr lang="en-GB" sz="2600" smtClean="0"/>
          </a:p>
          <a:p>
            <a:pPr marL="228600" indent="-228600" eaLnBrk="1" hangingPunct="1">
              <a:lnSpc>
                <a:spcPct val="90000"/>
              </a:lnSpc>
              <a:spcBef>
                <a:spcPts val="750"/>
              </a:spcBef>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sz="3000" smtClean="0"/>
              <a:t>Researchers are working on establishing better criteria </a:t>
            </a:r>
          </a:p>
        </p:txBody>
      </p:sp>
      <p:sp>
        <p:nvSpPr>
          <p:cNvPr id="37892" name="Rectangle 3"/>
          <p:cNvSpPr>
            <a:spLocks noChangeArrowheads="1"/>
          </p:cNvSpPr>
          <p:nvPr/>
        </p:nvSpPr>
        <p:spPr bwMode="auto">
          <a:xfrm>
            <a:off x="2195513" y="1528763"/>
            <a:ext cx="9144000" cy="1587"/>
          </a:xfrm>
          <a:prstGeom prst="rect">
            <a:avLst/>
          </a:prstGeom>
          <a:noFill/>
          <a:ln w="9525">
            <a:noFill/>
            <a:round/>
            <a:headEnd/>
            <a:tailEnd/>
          </a:ln>
        </p:spPr>
        <p:txBody>
          <a:bodyPr wrap="none" anchor="ctr"/>
          <a:lstStyle/>
          <a:p>
            <a:endParaRPr lang="en-US"/>
          </a:p>
        </p:txBody>
      </p:sp>
      <p:sp>
        <p:nvSpPr>
          <p:cNvPr id="9" name="Slide Number Placeholder 8"/>
          <p:cNvSpPr>
            <a:spLocks noGrp="1"/>
          </p:cNvSpPr>
          <p:nvPr>
            <p:ph type="sldNum" sz="quarter" idx="12"/>
          </p:nvPr>
        </p:nvSpPr>
        <p:spPr/>
        <p:txBody>
          <a:bodyPr/>
          <a:lstStyle/>
          <a:p>
            <a:fld id="{AEE88C94-F318-44DE-9EEE-5F20862EE3EB}" type="slidenum">
              <a:rPr lang="en-US"/>
              <a:pPr/>
              <a:t>25</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43000" y="152400"/>
            <a:ext cx="7620000" cy="973138"/>
          </a:xfrm>
        </p:spPr>
        <p:txBody>
          <a:bodyPr/>
          <a:lstStyle/>
          <a:p>
            <a:pPr eaLnBrk="1" hangingPunct="1">
              <a:defRPr/>
            </a:pPr>
            <a:r>
              <a:rPr lang="en-US" sz="3900" dirty="0" smtClean="0"/>
              <a:t>Applications of Anomaly Detection</a:t>
            </a:r>
          </a:p>
        </p:txBody>
      </p:sp>
      <p:sp>
        <p:nvSpPr>
          <p:cNvPr id="2052" name="Rectangle 3"/>
          <p:cNvSpPr>
            <a:spLocks noGrp="1" noChangeArrowheads="1"/>
          </p:cNvSpPr>
          <p:nvPr>
            <p:ph type="body" idx="1"/>
          </p:nvPr>
        </p:nvSpPr>
        <p:spPr>
          <a:xfrm>
            <a:off x="539750" y="1412875"/>
            <a:ext cx="5472113" cy="4876800"/>
          </a:xfrm>
        </p:spPr>
        <p:txBody>
          <a:bodyPr/>
          <a:lstStyle/>
          <a:p>
            <a:pPr eaLnBrk="1" hangingPunct="1">
              <a:lnSpc>
                <a:spcPct val="114000"/>
              </a:lnSpc>
            </a:pPr>
            <a:r>
              <a:rPr lang="en-US" sz="2800" b="1" u="sng" smtClean="0"/>
              <a:t>Network intrusion detection </a:t>
            </a:r>
          </a:p>
          <a:p>
            <a:pPr eaLnBrk="1" hangingPunct="1">
              <a:lnSpc>
                <a:spcPct val="30000"/>
              </a:lnSpc>
              <a:buFontTx/>
              <a:buNone/>
            </a:pPr>
            <a:endParaRPr lang="en-US" sz="2800" b="1" u="sng" smtClean="0"/>
          </a:p>
        </p:txBody>
      </p:sp>
      <p:sp>
        <p:nvSpPr>
          <p:cNvPr id="4" name="Slide Number Placeholder 3"/>
          <p:cNvSpPr>
            <a:spLocks noGrp="1"/>
          </p:cNvSpPr>
          <p:nvPr>
            <p:ph type="sldNum" sz="quarter" idx="12"/>
          </p:nvPr>
        </p:nvSpPr>
        <p:spPr/>
        <p:txBody>
          <a:bodyPr/>
          <a:lstStyle/>
          <a:p>
            <a:r>
              <a:rPr lang="en-US"/>
              <a:t> </a:t>
            </a:r>
            <a:fld id="{0CD4B318-7883-406B-83D2-E95171687668}" type="slidenum">
              <a:rPr lang="en-US"/>
              <a:pPr/>
              <a:t>26</a:t>
            </a:fld>
            <a:endParaRPr lang="en-US"/>
          </a:p>
        </p:txBody>
      </p:sp>
      <p:grpSp>
        <p:nvGrpSpPr>
          <p:cNvPr id="38917" name="Group 4"/>
          <p:cNvGrpSpPr>
            <a:grpSpLocks/>
          </p:cNvGrpSpPr>
          <p:nvPr/>
        </p:nvGrpSpPr>
        <p:grpSpPr bwMode="auto">
          <a:xfrm>
            <a:off x="5795963" y="1766888"/>
            <a:ext cx="1855787" cy="1871662"/>
            <a:chOff x="4129" y="1891"/>
            <a:chExt cx="1630" cy="1756"/>
          </a:xfrm>
        </p:grpSpPr>
        <p:pic>
          <p:nvPicPr>
            <p:cNvPr id="38918" name="Picture 5"/>
            <p:cNvPicPr>
              <a:picLocks noChangeAspect="1" noChangeArrowheads="1"/>
            </p:cNvPicPr>
            <p:nvPr/>
          </p:nvPicPr>
          <p:blipFill>
            <a:blip r:embed="rId2" cstate="print"/>
            <a:srcRect t="11552" r="41113" b="3853"/>
            <a:stretch>
              <a:fillRect/>
            </a:stretch>
          </p:blipFill>
          <p:spPr bwMode="auto">
            <a:xfrm>
              <a:off x="4129" y="1891"/>
              <a:ext cx="1631" cy="1757"/>
            </a:xfrm>
            <a:prstGeom prst="rect">
              <a:avLst/>
            </a:prstGeom>
            <a:noFill/>
            <a:ln w="9525">
              <a:noFill/>
              <a:round/>
              <a:headEnd/>
              <a:tailEnd/>
            </a:ln>
          </p:spPr>
        </p:pic>
        <p:pic>
          <p:nvPicPr>
            <p:cNvPr id="38919" name="Picture 6"/>
            <p:cNvPicPr>
              <a:picLocks noChangeAspect="1" noChangeArrowheads="1"/>
            </p:cNvPicPr>
            <p:nvPr/>
          </p:nvPicPr>
          <p:blipFill>
            <a:blip r:embed="rId3" cstate="print"/>
            <a:srcRect l="64340" t="43445" r="15385" b="16998"/>
            <a:stretch>
              <a:fillRect/>
            </a:stretch>
          </p:blipFill>
          <p:spPr bwMode="auto">
            <a:xfrm>
              <a:off x="4635" y="2341"/>
              <a:ext cx="665" cy="972"/>
            </a:xfrm>
            <a:prstGeom prst="rect">
              <a:avLst/>
            </a:prstGeom>
            <a:noFill/>
            <a:ln w="9525">
              <a:noFill/>
              <a:round/>
              <a:headEnd/>
              <a:tailEnd/>
            </a:ln>
          </p:spPr>
        </p:pic>
        <p:sp>
          <p:nvSpPr>
            <p:cNvPr id="38920" name="AutoShape 7"/>
            <p:cNvSpPr>
              <a:spLocks noChangeArrowheads="1"/>
            </p:cNvSpPr>
            <p:nvPr/>
          </p:nvSpPr>
          <p:spPr bwMode="auto">
            <a:xfrm rot="-5400000">
              <a:off x="4523" y="2795"/>
              <a:ext cx="172" cy="72"/>
            </a:xfrm>
            <a:prstGeom prst="triangle">
              <a:avLst>
                <a:gd name="adj" fmla="val 50000"/>
              </a:avLst>
            </a:prstGeom>
            <a:solidFill>
              <a:srgbClr val="008986"/>
            </a:solidFill>
            <a:ln w="9525">
              <a:noFill/>
              <a:round/>
              <a:headEnd/>
              <a:tailEnd/>
            </a:ln>
          </p:spPr>
          <p:txBody>
            <a:bodyPr wrap="none" anchor="ctr"/>
            <a:lstStyle/>
            <a:p>
              <a:endParaRPr lang="en-US"/>
            </a:p>
          </p:txBody>
        </p:sp>
        <p:sp>
          <p:nvSpPr>
            <p:cNvPr id="38921" name="AutoShape 8"/>
            <p:cNvSpPr>
              <a:spLocks noChangeArrowheads="1"/>
            </p:cNvSpPr>
            <p:nvPr/>
          </p:nvSpPr>
          <p:spPr bwMode="auto">
            <a:xfrm rot="5400000" flipH="1">
              <a:off x="5272" y="2808"/>
              <a:ext cx="177" cy="76"/>
            </a:xfrm>
            <a:prstGeom prst="triangle">
              <a:avLst>
                <a:gd name="adj" fmla="val 50000"/>
              </a:avLst>
            </a:prstGeom>
            <a:solidFill>
              <a:srgbClr val="005A58"/>
            </a:solidFill>
            <a:ln w="9525">
              <a:noFill/>
              <a:round/>
              <a:headEnd/>
              <a:tailEnd/>
            </a:ln>
          </p:spPr>
          <p:txBody>
            <a:bodyPr wrap="none" anchor="ctr"/>
            <a:lstStyle/>
            <a:p>
              <a:endParaRPr lang="en-US"/>
            </a:p>
          </p:txBody>
        </p:sp>
      </p:grpSp>
      <p:sp>
        <p:nvSpPr>
          <p:cNvPr id="10" name="Footer Placeholder 9"/>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43000" y="152400"/>
            <a:ext cx="7620000" cy="973138"/>
          </a:xfrm>
        </p:spPr>
        <p:txBody>
          <a:bodyPr/>
          <a:lstStyle/>
          <a:p>
            <a:pPr eaLnBrk="1" hangingPunct="1">
              <a:defRPr/>
            </a:pPr>
            <a:r>
              <a:rPr lang="en-US" sz="3900" dirty="0" smtClean="0"/>
              <a:t>Applications of Anomaly Detection</a:t>
            </a:r>
          </a:p>
        </p:txBody>
      </p:sp>
      <p:sp>
        <p:nvSpPr>
          <p:cNvPr id="2052" name="Rectangle 3"/>
          <p:cNvSpPr>
            <a:spLocks noGrp="1" noChangeArrowheads="1"/>
          </p:cNvSpPr>
          <p:nvPr>
            <p:ph type="body" idx="1"/>
          </p:nvPr>
        </p:nvSpPr>
        <p:spPr>
          <a:xfrm>
            <a:off x="539750" y="1412875"/>
            <a:ext cx="5472113" cy="4876800"/>
          </a:xfrm>
        </p:spPr>
        <p:txBody>
          <a:bodyPr/>
          <a:lstStyle/>
          <a:p>
            <a:pPr eaLnBrk="1" hangingPunct="1">
              <a:lnSpc>
                <a:spcPct val="114000"/>
              </a:lnSpc>
            </a:pPr>
            <a:r>
              <a:rPr lang="en-US" sz="2800" b="1" u="sng" smtClean="0"/>
              <a:t>Network intrusion detection </a:t>
            </a:r>
          </a:p>
          <a:p>
            <a:pPr eaLnBrk="1" hangingPunct="1">
              <a:lnSpc>
                <a:spcPct val="30000"/>
              </a:lnSpc>
            </a:pPr>
            <a:endParaRPr lang="en-US" sz="2800" b="1" u="sng" smtClean="0"/>
          </a:p>
          <a:p>
            <a:pPr eaLnBrk="1" hangingPunct="1">
              <a:lnSpc>
                <a:spcPct val="114000"/>
              </a:lnSpc>
            </a:pPr>
            <a:r>
              <a:rPr lang="en-US" sz="2800" smtClean="0"/>
              <a:t>Healthcare informatics / Medical diagnostics</a:t>
            </a:r>
          </a:p>
          <a:p>
            <a:pPr eaLnBrk="1" hangingPunct="1">
              <a:lnSpc>
                <a:spcPct val="30000"/>
              </a:lnSpc>
              <a:buFontTx/>
              <a:buNone/>
            </a:pPr>
            <a:endParaRPr lang="en-US" sz="2800" smtClean="0"/>
          </a:p>
        </p:txBody>
      </p:sp>
      <p:sp>
        <p:nvSpPr>
          <p:cNvPr id="4" name="Slide Number Placeholder 3"/>
          <p:cNvSpPr>
            <a:spLocks noGrp="1"/>
          </p:cNvSpPr>
          <p:nvPr>
            <p:ph type="sldNum" sz="quarter" idx="12"/>
          </p:nvPr>
        </p:nvSpPr>
        <p:spPr/>
        <p:txBody>
          <a:bodyPr/>
          <a:lstStyle/>
          <a:p>
            <a:r>
              <a:rPr lang="en-US"/>
              <a:t> </a:t>
            </a:r>
            <a:fld id="{99034AB5-294A-4E10-97DA-4A83949196ED}" type="slidenum">
              <a:rPr lang="en-US"/>
              <a:pPr/>
              <a:t>27</a:t>
            </a:fld>
            <a:endParaRPr lang="en-US"/>
          </a:p>
        </p:txBody>
      </p:sp>
      <p:grpSp>
        <p:nvGrpSpPr>
          <p:cNvPr id="39941" name="Group 4"/>
          <p:cNvGrpSpPr>
            <a:grpSpLocks/>
          </p:cNvGrpSpPr>
          <p:nvPr/>
        </p:nvGrpSpPr>
        <p:grpSpPr bwMode="auto">
          <a:xfrm>
            <a:off x="5795963" y="1766888"/>
            <a:ext cx="1855787" cy="1871662"/>
            <a:chOff x="4129" y="1891"/>
            <a:chExt cx="1630" cy="1756"/>
          </a:xfrm>
        </p:grpSpPr>
        <p:pic>
          <p:nvPicPr>
            <p:cNvPr id="39943" name="Picture 5"/>
            <p:cNvPicPr>
              <a:picLocks noChangeAspect="1" noChangeArrowheads="1"/>
            </p:cNvPicPr>
            <p:nvPr/>
          </p:nvPicPr>
          <p:blipFill>
            <a:blip r:embed="rId2" cstate="print"/>
            <a:srcRect t="11552" r="41113" b="3853"/>
            <a:stretch>
              <a:fillRect/>
            </a:stretch>
          </p:blipFill>
          <p:spPr bwMode="auto">
            <a:xfrm>
              <a:off x="4129" y="1891"/>
              <a:ext cx="1631" cy="1757"/>
            </a:xfrm>
            <a:prstGeom prst="rect">
              <a:avLst/>
            </a:prstGeom>
            <a:noFill/>
            <a:ln w="9525">
              <a:noFill/>
              <a:round/>
              <a:headEnd/>
              <a:tailEnd/>
            </a:ln>
          </p:spPr>
        </p:pic>
        <p:pic>
          <p:nvPicPr>
            <p:cNvPr id="39944" name="Picture 6"/>
            <p:cNvPicPr>
              <a:picLocks noChangeAspect="1" noChangeArrowheads="1"/>
            </p:cNvPicPr>
            <p:nvPr/>
          </p:nvPicPr>
          <p:blipFill>
            <a:blip r:embed="rId3" cstate="print"/>
            <a:srcRect l="64340" t="43445" r="15385" b="16998"/>
            <a:stretch>
              <a:fillRect/>
            </a:stretch>
          </p:blipFill>
          <p:spPr bwMode="auto">
            <a:xfrm>
              <a:off x="4635" y="2341"/>
              <a:ext cx="665" cy="972"/>
            </a:xfrm>
            <a:prstGeom prst="rect">
              <a:avLst/>
            </a:prstGeom>
            <a:noFill/>
            <a:ln w="9525">
              <a:noFill/>
              <a:round/>
              <a:headEnd/>
              <a:tailEnd/>
            </a:ln>
          </p:spPr>
        </p:pic>
        <p:sp>
          <p:nvSpPr>
            <p:cNvPr id="39945" name="AutoShape 7"/>
            <p:cNvSpPr>
              <a:spLocks noChangeArrowheads="1"/>
            </p:cNvSpPr>
            <p:nvPr/>
          </p:nvSpPr>
          <p:spPr bwMode="auto">
            <a:xfrm rot="-5400000">
              <a:off x="4523" y="2795"/>
              <a:ext cx="172" cy="72"/>
            </a:xfrm>
            <a:prstGeom prst="triangle">
              <a:avLst>
                <a:gd name="adj" fmla="val 50000"/>
              </a:avLst>
            </a:prstGeom>
            <a:solidFill>
              <a:srgbClr val="008986"/>
            </a:solidFill>
            <a:ln w="9525">
              <a:noFill/>
              <a:round/>
              <a:headEnd/>
              <a:tailEnd/>
            </a:ln>
          </p:spPr>
          <p:txBody>
            <a:bodyPr wrap="none" anchor="ctr"/>
            <a:lstStyle/>
            <a:p>
              <a:endParaRPr lang="en-US"/>
            </a:p>
          </p:txBody>
        </p:sp>
        <p:sp>
          <p:nvSpPr>
            <p:cNvPr id="39946" name="AutoShape 8"/>
            <p:cNvSpPr>
              <a:spLocks noChangeArrowheads="1"/>
            </p:cNvSpPr>
            <p:nvPr/>
          </p:nvSpPr>
          <p:spPr bwMode="auto">
            <a:xfrm rot="5400000" flipH="1">
              <a:off x="5272" y="2808"/>
              <a:ext cx="177" cy="76"/>
            </a:xfrm>
            <a:prstGeom prst="triangle">
              <a:avLst>
                <a:gd name="adj" fmla="val 50000"/>
              </a:avLst>
            </a:prstGeom>
            <a:solidFill>
              <a:srgbClr val="005A58"/>
            </a:solidFill>
            <a:ln w="9525">
              <a:noFill/>
              <a:round/>
              <a:headEnd/>
              <a:tailEnd/>
            </a:ln>
          </p:spPr>
          <p:txBody>
            <a:bodyPr wrap="none" anchor="ctr"/>
            <a:lstStyle/>
            <a:p>
              <a:endParaRPr lang="en-US"/>
            </a:p>
          </p:txBody>
        </p:sp>
      </p:grpSp>
      <p:pic>
        <p:nvPicPr>
          <p:cNvPr id="39942" name="Picture 3"/>
          <p:cNvPicPr>
            <a:picLocks noChangeAspect="1" noChangeArrowheads="1"/>
          </p:cNvPicPr>
          <p:nvPr/>
        </p:nvPicPr>
        <p:blipFill>
          <a:blip r:embed="rId4" cstate="print"/>
          <a:srcRect/>
          <a:stretch>
            <a:fillRect/>
          </a:stretch>
        </p:blipFill>
        <p:spPr bwMode="auto">
          <a:xfrm>
            <a:off x="8027988" y="1711325"/>
            <a:ext cx="909637" cy="3429000"/>
          </a:xfrm>
          <a:prstGeom prst="rect">
            <a:avLst/>
          </a:prstGeom>
          <a:noFill/>
          <a:ln w="9525">
            <a:noFill/>
            <a:round/>
            <a:headEnd/>
            <a:tailEnd/>
          </a:ln>
        </p:spPr>
      </p:pic>
      <p:sp>
        <p:nvSpPr>
          <p:cNvPr id="11" name="Footer Placeholder 10"/>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43000" y="152400"/>
            <a:ext cx="7620000" cy="973138"/>
          </a:xfrm>
        </p:spPr>
        <p:txBody>
          <a:bodyPr/>
          <a:lstStyle/>
          <a:p>
            <a:pPr eaLnBrk="1" hangingPunct="1">
              <a:defRPr/>
            </a:pPr>
            <a:r>
              <a:rPr lang="en-US" sz="3900" dirty="0" smtClean="0"/>
              <a:t>Applications of Anomaly Detection</a:t>
            </a:r>
          </a:p>
        </p:txBody>
      </p:sp>
      <p:sp>
        <p:nvSpPr>
          <p:cNvPr id="2052" name="Rectangle 3"/>
          <p:cNvSpPr>
            <a:spLocks noGrp="1" noChangeArrowheads="1"/>
          </p:cNvSpPr>
          <p:nvPr>
            <p:ph type="body" idx="1"/>
          </p:nvPr>
        </p:nvSpPr>
        <p:spPr>
          <a:xfrm>
            <a:off x="539750" y="1412875"/>
            <a:ext cx="5472113" cy="4876800"/>
          </a:xfrm>
        </p:spPr>
        <p:txBody>
          <a:bodyPr/>
          <a:lstStyle/>
          <a:p>
            <a:pPr eaLnBrk="1" hangingPunct="1">
              <a:lnSpc>
                <a:spcPct val="114000"/>
              </a:lnSpc>
            </a:pPr>
            <a:r>
              <a:rPr lang="en-US" sz="2800" b="1" u="sng" smtClean="0"/>
              <a:t>Network intrusion detection </a:t>
            </a:r>
          </a:p>
          <a:p>
            <a:pPr eaLnBrk="1" hangingPunct="1">
              <a:lnSpc>
                <a:spcPct val="30000"/>
              </a:lnSpc>
            </a:pPr>
            <a:endParaRPr lang="en-US" sz="2800" b="1" u="sng" smtClean="0"/>
          </a:p>
          <a:p>
            <a:pPr eaLnBrk="1" hangingPunct="1">
              <a:lnSpc>
                <a:spcPct val="114000"/>
              </a:lnSpc>
            </a:pPr>
            <a:r>
              <a:rPr lang="en-US" sz="2800" smtClean="0"/>
              <a:t>Healthcare informatics / Medical diagnostics</a:t>
            </a:r>
          </a:p>
          <a:p>
            <a:pPr eaLnBrk="1" hangingPunct="1">
              <a:lnSpc>
                <a:spcPct val="30000"/>
              </a:lnSpc>
            </a:pPr>
            <a:endParaRPr lang="en-US" sz="2800" smtClean="0"/>
          </a:p>
          <a:p>
            <a:pPr eaLnBrk="1" hangingPunct="1">
              <a:lnSpc>
                <a:spcPct val="114000"/>
              </a:lnSpc>
            </a:pPr>
            <a:r>
              <a:rPr lang="en-US" sz="2800" smtClean="0"/>
              <a:t>Industrial damage detection</a:t>
            </a:r>
          </a:p>
          <a:p>
            <a:pPr eaLnBrk="1" hangingPunct="1">
              <a:lnSpc>
                <a:spcPct val="30000"/>
              </a:lnSpc>
              <a:buFontTx/>
              <a:buNone/>
            </a:pPr>
            <a:r>
              <a:rPr lang="en-US" sz="2800" smtClean="0"/>
              <a:t> </a:t>
            </a:r>
          </a:p>
          <a:p>
            <a:pPr eaLnBrk="1" hangingPunct="1">
              <a:lnSpc>
                <a:spcPct val="114000"/>
              </a:lnSpc>
              <a:buFontTx/>
              <a:buNone/>
            </a:pPr>
            <a:r>
              <a:rPr lang="en-US" sz="2800" smtClean="0"/>
              <a:t>    </a:t>
            </a:r>
            <a:r>
              <a:rPr lang="en-US" sz="2800" b="1" smtClean="0"/>
              <a:t>……</a:t>
            </a:r>
          </a:p>
        </p:txBody>
      </p:sp>
      <p:sp>
        <p:nvSpPr>
          <p:cNvPr id="4" name="Slide Number Placeholder 3"/>
          <p:cNvSpPr>
            <a:spLocks noGrp="1"/>
          </p:cNvSpPr>
          <p:nvPr>
            <p:ph type="sldNum" sz="quarter" idx="12"/>
          </p:nvPr>
        </p:nvSpPr>
        <p:spPr/>
        <p:txBody>
          <a:bodyPr/>
          <a:lstStyle/>
          <a:p>
            <a:r>
              <a:rPr lang="en-US"/>
              <a:t> </a:t>
            </a:r>
            <a:fld id="{5E8E2AA1-4C07-4E45-9F56-5B19F4A48348}" type="slidenum">
              <a:rPr lang="en-US"/>
              <a:pPr/>
              <a:t>28</a:t>
            </a:fld>
            <a:endParaRPr lang="en-US"/>
          </a:p>
        </p:txBody>
      </p:sp>
      <p:grpSp>
        <p:nvGrpSpPr>
          <p:cNvPr id="40965" name="Group 4"/>
          <p:cNvGrpSpPr>
            <a:grpSpLocks/>
          </p:cNvGrpSpPr>
          <p:nvPr/>
        </p:nvGrpSpPr>
        <p:grpSpPr bwMode="auto">
          <a:xfrm>
            <a:off x="5795963" y="1766888"/>
            <a:ext cx="1855787" cy="1871662"/>
            <a:chOff x="4129" y="1891"/>
            <a:chExt cx="1630" cy="1756"/>
          </a:xfrm>
        </p:grpSpPr>
        <p:pic>
          <p:nvPicPr>
            <p:cNvPr id="40968" name="Picture 5"/>
            <p:cNvPicPr>
              <a:picLocks noChangeAspect="1" noChangeArrowheads="1"/>
            </p:cNvPicPr>
            <p:nvPr/>
          </p:nvPicPr>
          <p:blipFill>
            <a:blip r:embed="rId2" cstate="print"/>
            <a:srcRect t="11552" r="41113" b="3853"/>
            <a:stretch>
              <a:fillRect/>
            </a:stretch>
          </p:blipFill>
          <p:spPr bwMode="auto">
            <a:xfrm>
              <a:off x="4129" y="1891"/>
              <a:ext cx="1631" cy="1757"/>
            </a:xfrm>
            <a:prstGeom prst="rect">
              <a:avLst/>
            </a:prstGeom>
            <a:noFill/>
            <a:ln w="9525">
              <a:noFill/>
              <a:round/>
              <a:headEnd/>
              <a:tailEnd/>
            </a:ln>
          </p:spPr>
        </p:pic>
        <p:pic>
          <p:nvPicPr>
            <p:cNvPr id="40969" name="Picture 6"/>
            <p:cNvPicPr>
              <a:picLocks noChangeAspect="1" noChangeArrowheads="1"/>
            </p:cNvPicPr>
            <p:nvPr/>
          </p:nvPicPr>
          <p:blipFill>
            <a:blip r:embed="rId3" cstate="print"/>
            <a:srcRect l="64340" t="43445" r="15385" b="16998"/>
            <a:stretch>
              <a:fillRect/>
            </a:stretch>
          </p:blipFill>
          <p:spPr bwMode="auto">
            <a:xfrm>
              <a:off x="4635" y="2341"/>
              <a:ext cx="665" cy="972"/>
            </a:xfrm>
            <a:prstGeom prst="rect">
              <a:avLst/>
            </a:prstGeom>
            <a:noFill/>
            <a:ln w="9525">
              <a:noFill/>
              <a:round/>
              <a:headEnd/>
              <a:tailEnd/>
            </a:ln>
          </p:spPr>
        </p:pic>
        <p:sp>
          <p:nvSpPr>
            <p:cNvPr id="40970" name="AutoShape 7"/>
            <p:cNvSpPr>
              <a:spLocks noChangeArrowheads="1"/>
            </p:cNvSpPr>
            <p:nvPr/>
          </p:nvSpPr>
          <p:spPr bwMode="auto">
            <a:xfrm rot="-5400000">
              <a:off x="4523" y="2795"/>
              <a:ext cx="172" cy="72"/>
            </a:xfrm>
            <a:prstGeom prst="triangle">
              <a:avLst>
                <a:gd name="adj" fmla="val 50000"/>
              </a:avLst>
            </a:prstGeom>
            <a:solidFill>
              <a:srgbClr val="008986"/>
            </a:solidFill>
            <a:ln w="9525">
              <a:noFill/>
              <a:round/>
              <a:headEnd/>
              <a:tailEnd/>
            </a:ln>
          </p:spPr>
          <p:txBody>
            <a:bodyPr wrap="none" anchor="ctr"/>
            <a:lstStyle/>
            <a:p>
              <a:endParaRPr lang="en-US"/>
            </a:p>
          </p:txBody>
        </p:sp>
        <p:sp>
          <p:nvSpPr>
            <p:cNvPr id="40971" name="AutoShape 8"/>
            <p:cNvSpPr>
              <a:spLocks noChangeArrowheads="1"/>
            </p:cNvSpPr>
            <p:nvPr/>
          </p:nvSpPr>
          <p:spPr bwMode="auto">
            <a:xfrm rot="5400000" flipH="1">
              <a:off x="5272" y="2808"/>
              <a:ext cx="177" cy="76"/>
            </a:xfrm>
            <a:prstGeom prst="triangle">
              <a:avLst>
                <a:gd name="adj" fmla="val 50000"/>
              </a:avLst>
            </a:prstGeom>
            <a:solidFill>
              <a:srgbClr val="005A58"/>
            </a:solidFill>
            <a:ln w="9525">
              <a:noFill/>
              <a:round/>
              <a:headEnd/>
              <a:tailEnd/>
            </a:ln>
          </p:spPr>
          <p:txBody>
            <a:bodyPr wrap="none" anchor="ctr"/>
            <a:lstStyle/>
            <a:p>
              <a:endParaRPr lang="en-US"/>
            </a:p>
          </p:txBody>
        </p:sp>
      </p:grpSp>
      <p:pic>
        <p:nvPicPr>
          <p:cNvPr id="40966" name="Picture 3"/>
          <p:cNvPicPr>
            <a:picLocks noChangeAspect="1" noChangeArrowheads="1"/>
          </p:cNvPicPr>
          <p:nvPr/>
        </p:nvPicPr>
        <p:blipFill>
          <a:blip r:embed="rId4" cstate="print"/>
          <a:srcRect/>
          <a:stretch>
            <a:fillRect/>
          </a:stretch>
        </p:blipFill>
        <p:spPr bwMode="auto">
          <a:xfrm>
            <a:off x="8027988" y="1711325"/>
            <a:ext cx="909637" cy="3429000"/>
          </a:xfrm>
          <a:prstGeom prst="rect">
            <a:avLst/>
          </a:prstGeom>
          <a:noFill/>
          <a:ln w="9525">
            <a:noFill/>
            <a:round/>
            <a:headEnd/>
            <a:tailEnd/>
          </a:ln>
        </p:spPr>
      </p:pic>
      <p:pic>
        <p:nvPicPr>
          <p:cNvPr id="40967" name="Picture 3"/>
          <p:cNvPicPr>
            <a:picLocks noChangeAspect="1" noChangeArrowheads="1"/>
          </p:cNvPicPr>
          <p:nvPr/>
        </p:nvPicPr>
        <p:blipFill>
          <a:blip r:embed="rId5" cstate="print"/>
          <a:srcRect/>
          <a:stretch>
            <a:fillRect/>
          </a:stretch>
        </p:blipFill>
        <p:spPr bwMode="auto">
          <a:xfrm>
            <a:off x="5551488" y="4357688"/>
            <a:ext cx="2398712" cy="1016000"/>
          </a:xfrm>
          <a:prstGeom prst="rect">
            <a:avLst/>
          </a:prstGeom>
          <a:noFill/>
          <a:ln w="9525">
            <a:noFill/>
            <a:round/>
            <a:headEnd/>
            <a:tailEnd/>
          </a:ln>
        </p:spPr>
      </p:pic>
      <p:sp>
        <p:nvSpPr>
          <p:cNvPr id="12" name="Footer Placeholder 11"/>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827088" y="228600"/>
            <a:ext cx="8088312" cy="10668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900" dirty="0" smtClean="0"/>
              <a:t>Techniques for Anomaly Detection</a:t>
            </a:r>
          </a:p>
        </p:txBody>
      </p:sp>
      <p:sp>
        <p:nvSpPr>
          <p:cNvPr id="41987" name="Rectangle 2"/>
          <p:cNvSpPr>
            <a:spLocks noGrp="1" noChangeArrowheads="1"/>
          </p:cNvSpPr>
          <p:nvPr>
            <p:ph type="body" idx="4294967295"/>
          </p:nvPr>
        </p:nvSpPr>
        <p:spPr>
          <a:xfrm>
            <a:off x="684213" y="1341438"/>
            <a:ext cx="8459787" cy="4754562"/>
          </a:xfrm>
        </p:spPr>
        <p:txBody>
          <a:bodyPr/>
          <a:lstStyle/>
          <a:p>
            <a:pPr eaLnBrk="1" hangingPunct="1">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Classification-based techniques</a:t>
            </a:r>
          </a:p>
          <a:p>
            <a:pPr eaLnBrk="1" hangingPunct="1">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Nearest neighbour based techniques</a:t>
            </a:r>
          </a:p>
          <a:p>
            <a:pPr lvl="1" eaLnBrk="1" hangingPunct="1">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Distance based methods</a:t>
            </a:r>
          </a:p>
          <a:p>
            <a:pPr lvl="1" eaLnBrk="1" hangingPunct="1">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Density based methods</a:t>
            </a:r>
          </a:p>
          <a:p>
            <a:pPr eaLnBrk="1" hangingPunct="1">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Clustering based techniques</a:t>
            </a:r>
          </a:p>
        </p:txBody>
      </p:sp>
      <p:sp>
        <p:nvSpPr>
          <p:cNvPr id="4" name="Slide Number Placeholder 3"/>
          <p:cNvSpPr>
            <a:spLocks noGrp="1"/>
          </p:cNvSpPr>
          <p:nvPr>
            <p:ph type="sldNum" sz="quarter" idx="12"/>
          </p:nvPr>
        </p:nvSpPr>
        <p:spPr/>
        <p:txBody>
          <a:bodyPr/>
          <a:lstStyle/>
          <a:p>
            <a:fld id="{831F2730-A6EA-4722-AF7F-780E53A6AEE4}" type="slidenum">
              <a:rPr lang="en-US"/>
              <a:pPr/>
              <a:t>29</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1476375" y="260350"/>
            <a:ext cx="6048375"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900" b="1" dirty="0" smtClean="0"/>
              <a:t>Today’s Objectives</a:t>
            </a:r>
            <a:r>
              <a:rPr lang="en-GB" sz="4000" dirty="0" smtClean="0"/>
              <a:t> </a:t>
            </a:r>
            <a:endParaRPr lang="en-GB" dirty="0" smtClean="0"/>
          </a:p>
        </p:txBody>
      </p:sp>
      <p:sp>
        <p:nvSpPr>
          <p:cNvPr id="14339" name="Rectangle 3"/>
          <p:cNvSpPr>
            <a:spLocks noGrp="1" noChangeArrowheads="1"/>
          </p:cNvSpPr>
          <p:nvPr>
            <p:ph type="body" idx="1"/>
          </p:nvPr>
        </p:nvSpPr>
        <p:spPr>
          <a:xfrm>
            <a:off x="900113" y="1196975"/>
            <a:ext cx="8064500" cy="5184775"/>
          </a:xfrm>
        </p:spPr>
        <p:txBody>
          <a:bodyPr lIns="90000" tIns="46800" rIns="90000" bIns="46800"/>
          <a:lstStyle/>
          <a:p>
            <a:pPr>
              <a:lnSpc>
                <a:spcPct val="150000"/>
              </a:lnSpc>
            </a:pPr>
            <a:r>
              <a:rPr lang="en-US" sz="2800" dirty="0" smtClean="0"/>
              <a:t>Network intrusions</a:t>
            </a:r>
          </a:p>
          <a:p>
            <a:pPr>
              <a:lnSpc>
                <a:spcPct val="150000"/>
              </a:lnSpc>
            </a:pPr>
            <a:r>
              <a:rPr lang="en-US" sz="2800" dirty="0" smtClean="0"/>
              <a:t>Why anomaly detection</a:t>
            </a:r>
          </a:p>
          <a:p>
            <a:pPr>
              <a:lnSpc>
                <a:spcPct val="150000"/>
              </a:lnSpc>
            </a:pPr>
            <a:r>
              <a:rPr lang="en-GB" sz="2800" dirty="0" smtClean="0"/>
              <a:t>Evaluation of anomaly detection</a:t>
            </a:r>
          </a:p>
          <a:p>
            <a:pPr>
              <a:lnSpc>
                <a:spcPct val="150000"/>
              </a:lnSpc>
            </a:pPr>
            <a:r>
              <a:rPr lang="en-US" sz="2800" dirty="0" smtClean="0"/>
              <a:t>Applications of anomaly detection</a:t>
            </a:r>
          </a:p>
          <a:p>
            <a:pPr>
              <a:lnSpc>
                <a:spcPct val="150000"/>
              </a:lnSpc>
            </a:pPr>
            <a:r>
              <a:rPr lang="en-GB" sz="2800" dirty="0" smtClean="0"/>
              <a:t>Classification-based techniques</a:t>
            </a:r>
          </a:p>
          <a:p>
            <a:pPr>
              <a:lnSpc>
                <a:spcPct val="150000"/>
              </a:lnSpc>
            </a:pPr>
            <a:r>
              <a:rPr lang="en-GB" sz="2800" dirty="0" smtClean="0"/>
              <a:t>Nearest neighbour based techniques</a:t>
            </a:r>
          </a:p>
          <a:p>
            <a:pPr>
              <a:lnSpc>
                <a:spcPct val="150000"/>
              </a:lnSpc>
            </a:pPr>
            <a:r>
              <a:rPr lang="en-GB" sz="2800" dirty="0" smtClean="0"/>
              <a:t>Case study: MINDS</a:t>
            </a:r>
          </a:p>
        </p:txBody>
      </p:sp>
      <p:sp>
        <p:nvSpPr>
          <p:cNvPr id="2" name="Slide Number Placeholder 1"/>
          <p:cNvSpPr>
            <a:spLocks noGrp="1"/>
          </p:cNvSpPr>
          <p:nvPr>
            <p:ph type="sldNum" sz="quarter" idx="12"/>
          </p:nvPr>
        </p:nvSpPr>
        <p:spPr/>
        <p:txBody>
          <a:bodyPr/>
          <a:lstStyle/>
          <a:p>
            <a:fld id="{3DF54AA8-DC07-4276-B03A-EFEC9D99C5ED}" type="slidenum">
              <a:rPr lang="en-US"/>
              <a:pPr/>
              <a:t>3</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idx="4294967295"/>
          </p:nvPr>
        </p:nvSpPr>
        <p:spPr>
          <a:xfrm>
            <a:off x="971550" y="115888"/>
            <a:ext cx="7867650" cy="1009650"/>
          </a:xfrm>
        </p:spPr>
        <p:txBody>
          <a:bodyPr/>
          <a:lstStyle/>
          <a:p>
            <a:pPr eaLnBrk="1" hangingPunct="1">
              <a:buClr>
                <a:srgbClr val="CC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900" dirty="0" smtClean="0">
                <a:solidFill>
                  <a:schemeClr val="tx1"/>
                </a:solidFill>
              </a:rPr>
              <a:t>Classification-Based Techniques</a:t>
            </a:r>
          </a:p>
        </p:txBody>
      </p:sp>
      <p:sp>
        <p:nvSpPr>
          <p:cNvPr id="41987" name="Rectangle 2"/>
          <p:cNvSpPr>
            <a:spLocks noGrp="1" noChangeArrowheads="1"/>
          </p:cNvSpPr>
          <p:nvPr>
            <p:ph type="body" idx="4294967295"/>
          </p:nvPr>
        </p:nvSpPr>
        <p:spPr>
          <a:xfrm>
            <a:off x="827088" y="1268413"/>
            <a:ext cx="8208962" cy="4897437"/>
          </a:xfrm>
        </p:spPr>
        <p:txBody>
          <a:bodyPr/>
          <a:lstStyle/>
          <a:p>
            <a:pPr marL="163513" indent="-163513" eaLnBrk="1" hangingPunct="1">
              <a:spcBef>
                <a:spcPts val="75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sz="2800" smtClean="0"/>
              <a:t>Build a classification model for normal and anomalous events, based on labelled training data;  then use it to classify each new event</a:t>
            </a:r>
          </a:p>
          <a:p>
            <a:pPr marL="163513" indent="-163513" eaLnBrk="1" hangingPunct="1">
              <a:lnSpc>
                <a:spcPct val="10000"/>
              </a:lnSpc>
              <a:spcBef>
                <a:spcPts val="750"/>
              </a:spcBef>
              <a:buFontTx/>
              <a:buNone/>
              <a:tabLst>
                <a:tab pos="733425" algn="l"/>
                <a:tab pos="1647825" algn="l"/>
                <a:tab pos="2562225" algn="l"/>
                <a:tab pos="3476625" algn="l"/>
                <a:tab pos="4391025" algn="l"/>
                <a:tab pos="5305425" algn="l"/>
                <a:tab pos="6219825" algn="l"/>
                <a:tab pos="7134225" algn="l"/>
                <a:tab pos="8048625" algn="l"/>
                <a:tab pos="8963025" algn="l"/>
                <a:tab pos="9877425" algn="l"/>
              </a:tabLst>
            </a:pPr>
            <a:endParaRPr lang="en-GB" sz="2400" smtClean="0"/>
          </a:p>
          <a:p>
            <a:pPr marL="163513" indent="-163513" eaLnBrk="1" hangingPunct="1">
              <a:spcBef>
                <a:spcPts val="75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sz="2800" smtClean="0"/>
              <a:t>May require:</a:t>
            </a:r>
          </a:p>
          <a:p>
            <a:pPr marL="163513" indent="-163513" eaLnBrk="1" hangingPunct="1">
              <a:lnSpc>
                <a:spcPct val="20000"/>
              </a:lnSpc>
              <a:spcBef>
                <a:spcPts val="750"/>
              </a:spcBef>
              <a:tabLst>
                <a:tab pos="733425" algn="l"/>
                <a:tab pos="1647825" algn="l"/>
                <a:tab pos="2562225" algn="l"/>
                <a:tab pos="3476625" algn="l"/>
                <a:tab pos="4391025" algn="l"/>
                <a:tab pos="5305425" algn="l"/>
                <a:tab pos="6219825" algn="l"/>
                <a:tab pos="7134225" algn="l"/>
                <a:tab pos="8048625" algn="l"/>
                <a:tab pos="8963025" algn="l"/>
                <a:tab pos="9877425" algn="l"/>
              </a:tabLst>
            </a:pPr>
            <a:endParaRPr lang="en-GB" sz="2800" smtClean="0"/>
          </a:p>
          <a:p>
            <a:pPr marL="392113" lvl="1" indent="-168275" eaLnBrk="1" hangingPunct="1">
              <a:spcBef>
                <a:spcPts val="563"/>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sz="2400" smtClean="0"/>
              <a:t> knowledge of </a:t>
            </a:r>
            <a:r>
              <a:rPr lang="en-GB" sz="2400" b="1" i="1" smtClean="0"/>
              <a:t>normal</a:t>
            </a:r>
            <a:r>
              <a:rPr lang="en-GB" sz="2400" smtClean="0"/>
              <a:t> and </a:t>
            </a:r>
            <a:r>
              <a:rPr lang="en-GB" sz="2400" b="1" i="1" smtClean="0"/>
              <a:t>anomaly</a:t>
            </a:r>
            <a:r>
              <a:rPr lang="en-GB" sz="2400" smtClean="0"/>
              <a:t> classes</a:t>
            </a:r>
          </a:p>
          <a:p>
            <a:pPr marL="392113" lvl="1" indent="-168275" eaLnBrk="1" hangingPunct="1">
              <a:lnSpc>
                <a:spcPct val="30000"/>
              </a:lnSpc>
              <a:spcBef>
                <a:spcPts val="563"/>
              </a:spcBef>
              <a:buFont typeface="Wingdings" pitchFamily="2" charset="2"/>
              <a:buNone/>
              <a:tabLst>
                <a:tab pos="733425" algn="l"/>
                <a:tab pos="1647825" algn="l"/>
                <a:tab pos="2562225" algn="l"/>
                <a:tab pos="3476625" algn="l"/>
                <a:tab pos="4391025" algn="l"/>
                <a:tab pos="5305425" algn="l"/>
                <a:tab pos="6219825" algn="l"/>
                <a:tab pos="7134225" algn="l"/>
                <a:tab pos="8048625" algn="l"/>
                <a:tab pos="8963025" algn="l"/>
                <a:tab pos="9877425" algn="l"/>
              </a:tabLst>
            </a:pPr>
            <a:endParaRPr lang="en-GB" sz="2400" smtClean="0"/>
          </a:p>
          <a:p>
            <a:pPr marL="392113" lvl="1" indent="-168275" eaLnBrk="1" hangingPunct="1">
              <a:spcBef>
                <a:spcPts val="563"/>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sz="2400" i="1" smtClean="0"/>
              <a:t> </a:t>
            </a:r>
            <a:r>
              <a:rPr lang="en-GB" sz="2400" smtClean="0"/>
              <a:t>at least</a:t>
            </a:r>
            <a:r>
              <a:rPr lang="en-GB" sz="2400" i="1" smtClean="0"/>
              <a:t>, </a:t>
            </a:r>
            <a:r>
              <a:rPr lang="en-GB" sz="2400" smtClean="0"/>
              <a:t>knowledge of </a:t>
            </a:r>
            <a:r>
              <a:rPr lang="en-GB" sz="2400" b="1" i="1" smtClean="0"/>
              <a:t>normal</a:t>
            </a:r>
            <a:r>
              <a:rPr lang="en-GB" sz="2400" smtClean="0"/>
              <a:t> class</a:t>
            </a:r>
          </a:p>
        </p:txBody>
      </p:sp>
      <p:sp>
        <p:nvSpPr>
          <p:cNvPr id="4" name="Slide Number Placeholder 3"/>
          <p:cNvSpPr>
            <a:spLocks noGrp="1"/>
          </p:cNvSpPr>
          <p:nvPr>
            <p:ph type="sldNum" sz="quarter" idx="12"/>
          </p:nvPr>
        </p:nvSpPr>
        <p:spPr/>
        <p:txBody>
          <a:bodyPr/>
          <a:lstStyle/>
          <a:p>
            <a:fld id="{2A8BC277-323F-40B7-A6D0-400EC900A6E3}" type="slidenum">
              <a:rPr lang="en-US"/>
              <a:pPr/>
              <a:t>30</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idx="4294967295"/>
          </p:nvPr>
        </p:nvSpPr>
        <p:spPr>
          <a:xfrm>
            <a:off x="684213" y="188913"/>
            <a:ext cx="8307387" cy="898525"/>
          </a:xfrm>
        </p:spPr>
        <p:txBody>
          <a:bodyPr/>
          <a:lstStyle/>
          <a:p>
            <a:pPr eaLnBrk="1" hangingPunct="1">
              <a:buClr>
                <a:srgbClr val="CC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600" dirty="0" smtClean="0">
                <a:solidFill>
                  <a:schemeClr val="tx1"/>
                </a:solidFill>
              </a:rPr>
              <a:t>Nearest Neighbour Based Techniques</a:t>
            </a:r>
          </a:p>
        </p:txBody>
      </p:sp>
      <p:sp>
        <p:nvSpPr>
          <p:cNvPr id="43011" name="Rectangle 2"/>
          <p:cNvSpPr>
            <a:spLocks noGrp="1" noChangeArrowheads="1"/>
          </p:cNvSpPr>
          <p:nvPr>
            <p:ph type="body" idx="4294967295"/>
          </p:nvPr>
        </p:nvSpPr>
        <p:spPr>
          <a:xfrm>
            <a:off x="468313" y="1196975"/>
            <a:ext cx="8567737" cy="5040313"/>
          </a:xfrm>
        </p:spPr>
        <p:txBody>
          <a:bodyPr/>
          <a:lstStyle/>
          <a:p>
            <a:pPr marL="233363" indent="-233363" eaLnBrk="1" hangingPunct="1">
              <a:spcBef>
                <a:spcPts val="875"/>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sz="2800" b="1" smtClean="0"/>
              <a:t>Key assumption:  </a:t>
            </a:r>
          </a:p>
          <a:p>
            <a:pPr marL="400050" lvl="1" indent="0" eaLnBrk="1" hangingPunct="1">
              <a:lnSpc>
                <a:spcPct val="114000"/>
              </a:lnSpc>
              <a:spcBef>
                <a:spcPts val="875"/>
              </a:spcBef>
              <a:buFont typeface="Wingdings" pitchFamily="2" charset="2"/>
              <a:buNone/>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i="1" smtClean="0"/>
              <a:t>Normal points have close neighbours while anomalies are located far from other points</a:t>
            </a:r>
          </a:p>
          <a:p>
            <a:pPr marL="233363" indent="-233363" eaLnBrk="1" hangingPunct="1">
              <a:lnSpc>
                <a:spcPct val="30000"/>
              </a:lnSpc>
              <a:spcBef>
                <a:spcPts val="875"/>
              </a:spcBef>
              <a:buFontTx/>
              <a:buNone/>
              <a:tabLst>
                <a:tab pos="573088" algn="l"/>
                <a:tab pos="1708150" algn="l"/>
                <a:tab pos="2622550" algn="l"/>
                <a:tab pos="3536950" algn="l"/>
                <a:tab pos="4451350" algn="l"/>
                <a:tab pos="5365750" algn="l"/>
                <a:tab pos="6280150" algn="l"/>
                <a:tab pos="7194550" algn="l"/>
                <a:tab pos="8108950" algn="l"/>
                <a:tab pos="9023350" algn="l"/>
                <a:tab pos="9937750" algn="l"/>
              </a:tabLst>
            </a:pPr>
            <a:endParaRPr lang="en-GB" sz="2800" i="1" smtClean="0"/>
          </a:p>
          <a:p>
            <a:pPr marL="233363" indent="-233363" eaLnBrk="1" hangingPunct="1">
              <a:spcBef>
                <a:spcPts val="875"/>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sz="2800" smtClean="0"/>
              <a:t>Categories:</a:t>
            </a:r>
          </a:p>
          <a:p>
            <a:pPr marL="400050" lvl="1" indent="0" eaLnBrk="1" hangingPunct="1">
              <a:spcBef>
                <a:spcPts val="750"/>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sz="2400" u="sng" smtClean="0"/>
              <a:t>Distance based methods</a:t>
            </a:r>
          </a:p>
          <a:p>
            <a:pPr marL="1444625" lvl="2" indent="-457200" eaLnBrk="1" hangingPunct="1">
              <a:spcBef>
                <a:spcPts val="625"/>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sz="2000" smtClean="0"/>
              <a:t>Anomalies are data points most distant from other points</a:t>
            </a:r>
          </a:p>
          <a:p>
            <a:pPr marL="400050" lvl="1" indent="0" eaLnBrk="1" hangingPunct="1">
              <a:spcBef>
                <a:spcPts val="750"/>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sz="2400" u="sng" smtClean="0"/>
              <a:t>Density based methods</a:t>
            </a:r>
          </a:p>
          <a:p>
            <a:pPr marL="1444625" lvl="2" indent="-457200" eaLnBrk="1" hangingPunct="1">
              <a:spcBef>
                <a:spcPts val="625"/>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sz="2000" smtClean="0"/>
              <a:t>Anomalies are data points in low density regions</a:t>
            </a:r>
          </a:p>
        </p:txBody>
      </p:sp>
      <p:sp>
        <p:nvSpPr>
          <p:cNvPr id="4" name="Slide Number Placeholder 3"/>
          <p:cNvSpPr>
            <a:spLocks noGrp="1"/>
          </p:cNvSpPr>
          <p:nvPr>
            <p:ph type="sldNum" sz="quarter" idx="12"/>
          </p:nvPr>
        </p:nvSpPr>
        <p:spPr/>
        <p:txBody>
          <a:bodyPr/>
          <a:lstStyle/>
          <a:p>
            <a:fld id="{D8E86D0F-DE4D-43BC-A286-493E2B962737}" type="slidenum">
              <a:rPr lang="en-US"/>
              <a:pPr/>
              <a:t>31</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idx="4294967295"/>
          </p:nvPr>
        </p:nvSpPr>
        <p:spPr>
          <a:xfrm>
            <a:off x="152400" y="152400"/>
            <a:ext cx="8915400" cy="685800"/>
          </a:xfrm>
        </p:spPr>
        <p:txBody>
          <a:bodyPr/>
          <a:lstStyle/>
          <a:p>
            <a:pPr eaLnBrk="1" hangingPunct="1">
              <a:buClr>
                <a:srgbClr val="CC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dirty="0" smtClean="0">
                <a:solidFill>
                  <a:schemeClr val="tx1"/>
                </a:solidFill>
              </a:rPr>
              <a:t>Distance Based Approach</a:t>
            </a:r>
          </a:p>
        </p:txBody>
      </p:sp>
      <p:sp>
        <p:nvSpPr>
          <p:cNvPr id="40963" name="Rectangle 2"/>
          <p:cNvSpPr>
            <a:spLocks noGrp="1" noChangeArrowheads="1"/>
          </p:cNvSpPr>
          <p:nvPr>
            <p:ph type="body" idx="4294967295"/>
          </p:nvPr>
        </p:nvSpPr>
        <p:spPr>
          <a:xfrm>
            <a:off x="539750" y="1052513"/>
            <a:ext cx="8496300" cy="5329237"/>
          </a:xfrm>
        </p:spPr>
        <p:txBody>
          <a:bodyPr/>
          <a:lstStyle/>
          <a:p>
            <a:pPr marL="231775" indent="-231775" eaLnBrk="1" hangingPunct="1">
              <a:lnSpc>
                <a:spcPct val="110000"/>
              </a:lnSpc>
              <a:spcBef>
                <a:spcPts val="1200"/>
              </a:spcBef>
              <a:tabLst>
                <a:tab pos="801688" algn="l"/>
                <a:tab pos="1716088" algn="l"/>
                <a:tab pos="2630488" algn="l"/>
                <a:tab pos="3544888" algn="l"/>
                <a:tab pos="4459288" algn="l"/>
                <a:tab pos="5373688" algn="l"/>
                <a:tab pos="6288088" algn="l"/>
                <a:tab pos="7202488" algn="l"/>
                <a:tab pos="8116888" algn="l"/>
                <a:tab pos="9031288" algn="l"/>
                <a:tab pos="9945688" algn="l"/>
              </a:tabLst>
            </a:pPr>
            <a:r>
              <a:rPr lang="en-GB" sz="2800" b="1" i="1" u="sng" smtClean="0">
                <a:solidFill>
                  <a:srgbClr val="0000CC"/>
                </a:solidFill>
              </a:rPr>
              <a:t>kNN (Nearest Neighbour) approach</a:t>
            </a:r>
            <a:endParaRPr lang="en-GB" sz="2800" b="1" i="1" u="sng" baseline="30000" smtClean="0">
              <a:solidFill>
                <a:srgbClr val="0000CC"/>
              </a:solidFill>
            </a:endParaRPr>
          </a:p>
          <a:p>
            <a:pPr marL="571500" lvl="1" indent="-223838" eaLnBrk="1" hangingPunct="1">
              <a:lnSpc>
                <a:spcPct val="110000"/>
              </a:lnSpc>
              <a:spcBef>
                <a:spcPts val="1000"/>
              </a:spcBef>
              <a:tabLst>
                <a:tab pos="801688" algn="l"/>
                <a:tab pos="1716088" algn="l"/>
                <a:tab pos="2630488" algn="l"/>
                <a:tab pos="3544888" algn="l"/>
                <a:tab pos="4459288" algn="l"/>
                <a:tab pos="5373688" algn="l"/>
                <a:tab pos="6288088" algn="l"/>
                <a:tab pos="7202488" algn="l"/>
                <a:tab pos="8116888" algn="l"/>
                <a:tab pos="9031288" algn="l"/>
                <a:tab pos="9945688" algn="l"/>
              </a:tabLst>
            </a:pPr>
            <a:r>
              <a:rPr lang="en-GB" sz="2500" smtClean="0"/>
              <a:t>For each data point </a:t>
            </a:r>
            <a:r>
              <a:rPr lang="en-GB" sz="2500" i="1" smtClean="0"/>
              <a:t>d,</a:t>
            </a:r>
            <a:r>
              <a:rPr lang="en-GB" sz="2500" smtClean="0"/>
              <a:t> compute the distance to the </a:t>
            </a:r>
            <a:r>
              <a:rPr lang="en-GB" sz="2500" i="1" smtClean="0"/>
              <a:t>k-th </a:t>
            </a:r>
            <a:r>
              <a:rPr lang="en-GB" sz="2500" smtClean="0"/>
              <a:t>nearest neighbour </a:t>
            </a:r>
            <a:r>
              <a:rPr lang="en-GB" sz="2500" i="1" smtClean="0"/>
              <a:t>d</a:t>
            </a:r>
            <a:r>
              <a:rPr lang="en-GB" sz="2500" i="1" baseline="-25000" smtClean="0"/>
              <a:t>k </a:t>
            </a:r>
            <a:r>
              <a:rPr lang="en-US" sz="2400" smtClean="0"/>
              <a:t>(which is called </a:t>
            </a:r>
            <a:r>
              <a:rPr lang="en-US" sz="2400" i="1" smtClean="0">
                <a:solidFill>
                  <a:srgbClr val="000099"/>
                </a:solidFill>
              </a:rPr>
              <a:t>k-distance</a:t>
            </a:r>
            <a:r>
              <a:rPr lang="en-US" sz="2400" smtClean="0"/>
              <a:t>)</a:t>
            </a:r>
            <a:endParaRPr lang="en-GB" sz="2500" i="1" baseline="-25000" smtClean="0"/>
          </a:p>
          <a:p>
            <a:pPr marL="571500" lvl="1" indent="-223838" eaLnBrk="1" hangingPunct="1">
              <a:lnSpc>
                <a:spcPct val="0"/>
              </a:lnSpc>
              <a:spcBef>
                <a:spcPts val="1000"/>
              </a:spcBef>
              <a:buFont typeface="Wingdings" pitchFamily="2" charset="2"/>
              <a:buNone/>
              <a:tabLst>
                <a:tab pos="801688" algn="l"/>
                <a:tab pos="1716088" algn="l"/>
                <a:tab pos="2630488" algn="l"/>
                <a:tab pos="3544888" algn="l"/>
                <a:tab pos="4459288" algn="l"/>
                <a:tab pos="5373688" algn="l"/>
                <a:tab pos="6288088" algn="l"/>
                <a:tab pos="7202488" algn="l"/>
                <a:tab pos="8116888" algn="l"/>
                <a:tab pos="9031288" algn="l"/>
                <a:tab pos="9945688" algn="l"/>
              </a:tabLst>
            </a:pPr>
            <a:endParaRPr lang="en-GB" sz="2500" i="1" baseline="-25000" smtClean="0"/>
          </a:p>
          <a:p>
            <a:pPr marL="571500" lvl="1" indent="-223838" eaLnBrk="1" hangingPunct="1">
              <a:lnSpc>
                <a:spcPct val="110000"/>
              </a:lnSpc>
              <a:spcBef>
                <a:spcPts val="1000"/>
              </a:spcBef>
              <a:tabLst>
                <a:tab pos="801688" algn="l"/>
                <a:tab pos="1716088" algn="l"/>
                <a:tab pos="2630488" algn="l"/>
                <a:tab pos="3544888" algn="l"/>
                <a:tab pos="4459288" algn="l"/>
                <a:tab pos="5373688" algn="l"/>
                <a:tab pos="6288088" algn="l"/>
                <a:tab pos="7202488" algn="l"/>
                <a:tab pos="8116888" algn="l"/>
                <a:tab pos="9031288" algn="l"/>
                <a:tab pos="9945688" algn="l"/>
              </a:tabLst>
            </a:pPr>
            <a:r>
              <a:rPr lang="en-GB" sz="2500" smtClean="0"/>
              <a:t>Sort all data points according to the distance </a:t>
            </a:r>
            <a:r>
              <a:rPr lang="en-GB" sz="2500" i="1" smtClean="0"/>
              <a:t>d</a:t>
            </a:r>
            <a:r>
              <a:rPr lang="en-GB" sz="2500" i="1" baseline="-25000" smtClean="0"/>
              <a:t>k</a:t>
            </a:r>
          </a:p>
          <a:p>
            <a:pPr marL="571500" lvl="1" indent="-223838" eaLnBrk="1" hangingPunct="1">
              <a:lnSpc>
                <a:spcPct val="0"/>
              </a:lnSpc>
              <a:spcBef>
                <a:spcPts val="1000"/>
              </a:spcBef>
              <a:buFont typeface="Wingdings" pitchFamily="2" charset="2"/>
              <a:buNone/>
              <a:tabLst>
                <a:tab pos="801688" algn="l"/>
                <a:tab pos="1716088" algn="l"/>
                <a:tab pos="2630488" algn="l"/>
                <a:tab pos="3544888" algn="l"/>
                <a:tab pos="4459288" algn="l"/>
                <a:tab pos="5373688" algn="l"/>
                <a:tab pos="6288088" algn="l"/>
                <a:tab pos="7202488" algn="l"/>
                <a:tab pos="8116888" algn="l"/>
                <a:tab pos="9031288" algn="l"/>
                <a:tab pos="9945688" algn="l"/>
              </a:tabLst>
            </a:pPr>
            <a:endParaRPr lang="en-GB" sz="2500" i="1" baseline="-25000" smtClean="0"/>
          </a:p>
          <a:p>
            <a:pPr marL="571500" lvl="1" indent="-223838" eaLnBrk="1" hangingPunct="1">
              <a:lnSpc>
                <a:spcPct val="110000"/>
              </a:lnSpc>
              <a:spcBef>
                <a:spcPts val="1000"/>
              </a:spcBef>
              <a:tabLst>
                <a:tab pos="801688" algn="l"/>
                <a:tab pos="1716088" algn="l"/>
                <a:tab pos="2630488" algn="l"/>
                <a:tab pos="3544888" algn="l"/>
                <a:tab pos="4459288" algn="l"/>
                <a:tab pos="5373688" algn="l"/>
                <a:tab pos="6288088" algn="l"/>
                <a:tab pos="7202488" algn="l"/>
                <a:tab pos="8116888" algn="l"/>
                <a:tab pos="9031288" algn="l"/>
                <a:tab pos="9945688" algn="l"/>
              </a:tabLst>
            </a:pPr>
            <a:r>
              <a:rPr lang="en-GB" sz="2500" smtClean="0"/>
              <a:t>Outliers are points that have the largest distance </a:t>
            </a:r>
            <a:r>
              <a:rPr lang="en-GB" sz="2500" i="1" smtClean="0"/>
              <a:t>d</a:t>
            </a:r>
            <a:r>
              <a:rPr lang="en-GB" sz="2500" i="1" baseline="-25000" smtClean="0"/>
              <a:t>k,</a:t>
            </a:r>
            <a:r>
              <a:rPr lang="en-GB" sz="2500" smtClean="0"/>
              <a:t> and therefore are located in the more sparse neighbourhoods</a:t>
            </a:r>
          </a:p>
          <a:p>
            <a:pPr marL="571500" lvl="1" indent="-223838" eaLnBrk="1" hangingPunct="1">
              <a:lnSpc>
                <a:spcPct val="0"/>
              </a:lnSpc>
              <a:spcBef>
                <a:spcPts val="1000"/>
              </a:spcBef>
              <a:buFont typeface="Wingdings" pitchFamily="2" charset="2"/>
              <a:buNone/>
              <a:tabLst>
                <a:tab pos="801688" algn="l"/>
                <a:tab pos="1716088" algn="l"/>
                <a:tab pos="2630488" algn="l"/>
                <a:tab pos="3544888" algn="l"/>
                <a:tab pos="4459288" algn="l"/>
                <a:tab pos="5373688" algn="l"/>
                <a:tab pos="6288088" algn="l"/>
                <a:tab pos="7202488" algn="l"/>
                <a:tab pos="8116888" algn="l"/>
                <a:tab pos="9031288" algn="l"/>
                <a:tab pos="9945688" algn="l"/>
              </a:tabLst>
            </a:pPr>
            <a:endParaRPr lang="en-GB" sz="2500" smtClean="0"/>
          </a:p>
          <a:p>
            <a:pPr marL="571500" lvl="1" indent="-223838" eaLnBrk="1" hangingPunct="1">
              <a:lnSpc>
                <a:spcPct val="110000"/>
              </a:lnSpc>
              <a:spcBef>
                <a:spcPts val="1000"/>
              </a:spcBef>
              <a:tabLst>
                <a:tab pos="801688" algn="l"/>
                <a:tab pos="1716088" algn="l"/>
                <a:tab pos="2630488" algn="l"/>
                <a:tab pos="3544888" algn="l"/>
                <a:tab pos="4459288" algn="l"/>
                <a:tab pos="5373688" algn="l"/>
                <a:tab pos="6288088" algn="l"/>
                <a:tab pos="7202488" algn="l"/>
                <a:tab pos="8116888" algn="l"/>
                <a:tab pos="9031288" algn="l"/>
                <a:tab pos="9945688" algn="l"/>
              </a:tabLst>
            </a:pPr>
            <a:r>
              <a:rPr lang="en-GB" sz="2500" smtClean="0"/>
              <a:t>Usually data points that have top </a:t>
            </a:r>
            <a:r>
              <a:rPr lang="en-GB" sz="2500" i="1" smtClean="0"/>
              <a:t>n</a:t>
            </a:r>
            <a:r>
              <a:rPr lang="en-GB" sz="2500" smtClean="0"/>
              <a:t>% distance </a:t>
            </a:r>
            <a:r>
              <a:rPr lang="en-GB" sz="2500" i="1" smtClean="0"/>
              <a:t>d </a:t>
            </a:r>
            <a:r>
              <a:rPr lang="en-GB" sz="2500" smtClean="0"/>
              <a:t>are identified as outliers</a:t>
            </a:r>
          </a:p>
          <a:p>
            <a:pPr marL="571500" lvl="1" indent="-223838" eaLnBrk="1" hangingPunct="1">
              <a:lnSpc>
                <a:spcPct val="110000"/>
              </a:lnSpc>
              <a:spcBef>
                <a:spcPts val="900"/>
              </a:spcBef>
              <a:buFont typeface="Wingdings" pitchFamily="2" charset="2"/>
              <a:buNone/>
              <a:tabLst>
                <a:tab pos="801688" algn="l"/>
                <a:tab pos="1716088" algn="l"/>
                <a:tab pos="2630488" algn="l"/>
                <a:tab pos="3544888" algn="l"/>
                <a:tab pos="4459288" algn="l"/>
                <a:tab pos="5373688" algn="l"/>
                <a:tab pos="6288088" algn="l"/>
                <a:tab pos="7202488" algn="l"/>
                <a:tab pos="8116888" algn="l"/>
                <a:tab pos="9031288" algn="l"/>
                <a:tab pos="9945688" algn="l"/>
              </a:tabLst>
            </a:pPr>
            <a:r>
              <a:rPr lang="en-GB" sz="2200" i="1" smtClean="0"/>
              <a:t>  - </a:t>
            </a:r>
            <a:r>
              <a:rPr lang="en-GB" sz="2200" smtClean="0"/>
              <a:t>where</a:t>
            </a:r>
            <a:r>
              <a:rPr lang="en-GB" sz="2200" i="1" smtClean="0"/>
              <a:t> </a:t>
            </a:r>
            <a:r>
              <a:rPr lang="en-GB" sz="2200" b="1" i="1" smtClean="0"/>
              <a:t>k</a:t>
            </a:r>
            <a:r>
              <a:rPr lang="en-GB" sz="2200" i="1" smtClean="0"/>
              <a:t> </a:t>
            </a:r>
            <a:r>
              <a:rPr lang="en-GB" sz="2200" smtClean="0"/>
              <a:t>and</a:t>
            </a:r>
            <a:r>
              <a:rPr lang="en-GB" sz="2200" i="1" smtClean="0"/>
              <a:t> </a:t>
            </a:r>
            <a:r>
              <a:rPr lang="en-GB" sz="2200" b="1" i="1" smtClean="0"/>
              <a:t>n</a:t>
            </a:r>
            <a:r>
              <a:rPr lang="en-GB" sz="2200" b="1" smtClean="0"/>
              <a:t> </a:t>
            </a:r>
            <a:r>
              <a:rPr lang="en-GB" sz="2200" smtClean="0"/>
              <a:t>are parameters based on security requirements</a:t>
            </a:r>
          </a:p>
          <a:p>
            <a:pPr marL="571500" lvl="1" indent="-223838" eaLnBrk="1" hangingPunct="1">
              <a:lnSpc>
                <a:spcPct val="110000"/>
              </a:lnSpc>
              <a:spcBef>
                <a:spcPts val="1000"/>
              </a:spcBef>
              <a:buFont typeface="Arial" pitchFamily="34" charset="0"/>
              <a:buNone/>
              <a:tabLst>
                <a:tab pos="801688" algn="l"/>
                <a:tab pos="1716088" algn="l"/>
                <a:tab pos="2630488" algn="l"/>
                <a:tab pos="3544888" algn="l"/>
                <a:tab pos="4459288" algn="l"/>
                <a:tab pos="5373688" algn="l"/>
                <a:tab pos="6288088" algn="l"/>
                <a:tab pos="7202488" algn="l"/>
                <a:tab pos="8116888" algn="l"/>
                <a:tab pos="9031288" algn="l"/>
                <a:tab pos="9945688" algn="l"/>
              </a:tabLst>
            </a:pPr>
            <a:endParaRPr lang="en-GB" sz="2000" smtClean="0"/>
          </a:p>
        </p:txBody>
      </p:sp>
      <p:sp>
        <p:nvSpPr>
          <p:cNvPr id="5" name="Slide Number Placeholder 4"/>
          <p:cNvSpPr>
            <a:spLocks noGrp="1"/>
          </p:cNvSpPr>
          <p:nvPr>
            <p:ph type="sldNum" sz="quarter" idx="12"/>
          </p:nvPr>
        </p:nvSpPr>
        <p:spPr/>
        <p:txBody>
          <a:bodyPr/>
          <a:lstStyle/>
          <a:p>
            <a:fld id="{EF6A65E2-3BCF-4C8C-8864-3CDC24EA5680}" type="slidenum">
              <a:rPr lang="en-US"/>
              <a:pPr/>
              <a:t>32</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50825" y="188913"/>
            <a:ext cx="8610600" cy="757237"/>
          </a:xfrm>
        </p:spPr>
        <p:txBody>
          <a:bodyPr/>
          <a:lstStyle/>
          <a:p>
            <a:pPr eaLnBrk="1" hangingPunct="1"/>
            <a:r>
              <a:rPr lang="en-GB" smtClean="0"/>
              <a:t/>
            </a:r>
            <a:br>
              <a:rPr lang="en-GB" smtClean="0"/>
            </a:br>
            <a:r>
              <a:rPr lang="en-GB" smtClean="0"/>
              <a:t>Density Based Approaches</a:t>
            </a:r>
            <a:br>
              <a:rPr lang="en-GB" smtClean="0"/>
            </a:br>
            <a:endParaRPr lang="en-US" smtClean="0">
              <a:solidFill>
                <a:srgbClr val="990000"/>
              </a:solidFill>
            </a:endParaRPr>
          </a:p>
        </p:txBody>
      </p:sp>
      <p:sp>
        <p:nvSpPr>
          <p:cNvPr id="46083" name="Rectangle 3"/>
          <p:cNvSpPr>
            <a:spLocks noGrp="1" noChangeArrowheads="1"/>
          </p:cNvSpPr>
          <p:nvPr>
            <p:ph type="body" idx="1"/>
          </p:nvPr>
        </p:nvSpPr>
        <p:spPr>
          <a:xfrm>
            <a:off x="539750" y="1125538"/>
            <a:ext cx="8524875" cy="5256212"/>
          </a:xfrm>
        </p:spPr>
        <p:txBody>
          <a:bodyPr lIns="72000"/>
          <a:lstStyle/>
          <a:p>
            <a:pPr marL="55563" indent="-55563" eaLnBrk="1" hangingPunct="1">
              <a:spcBef>
                <a:spcPct val="40000"/>
              </a:spcBef>
            </a:pPr>
            <a:r>
              <a:rPr lang="en-GB" sz="2400" smtClean="0"/>
              <a:t> </a:t>
            </a:r>
            <a:r>
              <a:rPr lang="en-US" sz="2800" b="1" smtClean="0"/>
              <a:t>Local Outlier Factor </a:t>
            </a:r>
            <a:r>
              <a:rPr lang="en-US" sz="2800" smtClean="0"/>
              <a:t>(</a:t>
            </a:r>
            <a:r>
              <a:rPr lang="en-US" sz="2800" b="1" smtClean="0"/>
              <a:t>LOF</a:t>
            </a:r>
            <a:r>
              <a:rPr lang="en-US" sz="2800" smtClean="0"/>
              <a:t>) – proposed by </a:t>
            </a:r>
            <a:r>
              <a:rPr lang="en-GB" sz="2800" smtClean="0">
                <a:solidFill>
                  <a:srgbClr val="000000"/>
                </a:solidFill>
              </a:rPr>
              <a:t>Breunig,    et al, in 2000</a:t>
            </a:r>
          </a:p>
          <a:p>
            <a:pPr marL="55563" indent="-55563" eaLnBrk="1" hangingPunct="1">
              <a:lnSpc>
                <a:spcPct val="0"/>
              </a:lnSpc>
              <a:spcBef>
                <a:spcPct val="40000"/>
              </a:spcBef>
              <a:buFontTx/>
              <a:buNone/>
            </a:pPr>
            <a:endParaRPr lang="en-US" sz="2800" smtClean="0">
              <a:solidFill>
                <a:srgbClr val="990000"/>
              </a:solidFill>
            </a:endParaRPr>
          </a:p>
          <a:p>
            <a:pPr marL="55563" indent="-55563" eaLnBrk="1" hangingPunct="1">
              <a:spcBef>
                <a:spcPct val="40000"/>
              </a:spcBef>
            </a:pPr>
            <a:r>
              <a:rPr lang="en-US" sz="2800" smtClean="0"/>
              <a:t> For each data point </a:t>
            </a:r>
            <a:r>
              <a:rPr lang="en-US" sz="2800" i="1" smtClean="0"/>
              <a:t>A,</a:t>
            </a:r>
            <a:r>
              <a:rPr lang="en-US" sz="2800" smtClean="0"/>
              <a:t> compute the distance to the </a:t>
            </a:r>
            <a:r>
              <a:rPr lang="en-US" sz="2800" i="1" smtClean="0"/>
              <a:t>k</a:t>
            </a:r>
            <a:r>
              <a:rPr lang="en-US" sz="2800" smtClean="0"/>
              <a:t>-th nearest neighbor (the </a:t>
            </a:r>
            <a:r>
              <a:rPr lang="en-US" sz="2800" i="1" smtClean="0"/>
              <a:t>k</a:t>
            </a:r>
            <a:r>
              <a:rPr lang="en-US" sz="2800" smtClean="0"/>
              <a:t>-distance)</a:t>
            </a:r>
          </a:p>
          <a:p>
            <a:pPr marL="55563" indent="-55563" eaLnBrk="1" hangingPunct="1">
              <a:lnSpc>
                <a:spcPct val="0"/>
              </a:lnSpc>
              <a:spcBef>
                <a:spcPct val="40000"/>
              </a:spcBef>
              <a:buFontTx/>
              <a:buNone/>
            </a:pPr>
            <a:endParaRPr lang="en-US" sz="2800" smtClean="0"/>
          </a:p>
          <a:p>
            <a:pPr marL="55563" indent="-55563" eaLnBrk="1" hangingPunct="1">
              <a:spcBef>
                <a:spcPct val="40000"/>
              </a:spcBef>
            </a:pPr>
            <a:r>
              <a:rPr lang="en-US" sz="2800" smtClean="0"/>
              <a:t> Compute </a:t>
            </a:r>
            <a:r>
              <a:rPr lang="en-US" sz="2800" i="1" smtClean="0">
                <a:solidFill>
                  <a:srgbClr val="000099"/>
                </a:solidFill>
              </a:rPr>
              <a:t>reachability distance </a:t>
            </a:r>
            <a:r>
              <a:rPr lang="en-US" sz="2800" smtClean="0">
                <a:solidFill>
                  <a:srgbClr val="000099"/>
                </a:solidFill>
              </a:rPr>
              <a:t>(</a:t>
            </a:r>
            <a:r>
              <a:rPr lang="en-US" sz="2800" i="1" smtClean="0">
                <a:solidFill>
                  <a:srgbClr val="000099"/>
                </a:solidFill>
              </a:rPr>
              <a:t>reach-dist</a:t>
            </a:r>
            <a:r>
              <a:rPr lang="en-US" sz="2800" smtClean="0">
                <a:solidFill>
                  <a:srgbClr val="000099"/>
                </a:solidFill>
              </a:rPr>
              <a:t>)</a:t>
            </a:r>
            <a:r>
              <a:rPr lang="en-US" sz="2800" smtClean="0"/>
              <a:t> for each data point </a:t>
            </a:r>
            <a:r>
              <a:rPr lang="en-US" sz="2800" i="1" smtClean="0"/>
              <a:t>B</a:t>
            </a:r>
            <a:r>
              <a:rPr lang="en-US" sz="2800" smtClean="0"/>
              <a:t> with respect to </a:t>
            </a:r>
            <a:r>
              <a:rPr lang="en-US" sz="2800" i="1" smtClean="0"/>
              <a:t>A,</a:t>
            </a:r>
            <a:r>
              <a:rPr lang="en-US" sz="2800" smtClean="0"/>
              <a:t> as </a:t>
            </a:r>
          </a:p>
          <a:p>
            <a:pPr marL="341313" lvl="1" indent="-171450" eaLnBrk="1" hangingPunct="1">
              <a:lnSpc>
                <a:spcPct val="0"/>
              </a:lnSpc>
              <a:spcBef>
                <a:spcPct val="40000"/>
              </a:spcBef>
              <a:buFont typeface="Wingdings" pitchFamily="2" charset="2"/>
              <a:buNone/>
            </a:pPr>
            <a:r>
              <a:rPr lang="en-US" sz="2500" smtClean="0"/>
              <a:t>           </a:t>
            </a:r>
          </a:p>
          <a:p>
            <a:pPr marL="341313" lvl="1" indent="-171450" eaLnBrk="1" hangingPunct="1">
              <a:spcBef>
                <a:spcPct val="40000"/>
              </a:spcBef>
              <a:buFont typeface="Wingdings" pitchFamily="2" charset="2"/>
              <a:buNone/>
            </a:pPr>
            <a:r>
              <a:rPr lang="en-US" sz="2500" i="1" smtClean="0">
                <a:solidFill>
                  <a:srgbClr val="000099"/>
                </a:solidFill>
              </a:rPr>
              <a:t>        </a:t>
            </a:r>
            <a:r>
              <a:rPr lang="en-US" i="1" smtClean="0">
                <a:solidFill>
                  <a:srgbClr val="000099"/>
                </a:solidFill>
              </a:rPr>
              <a:t>reach-dist</a:t>
            </a:r>
            <a:r>
              <a:rPr lang="en-US" i="1" baseline="-25000" smtClean="0">
                <a:solidFill>
                  <a:srgbClr val="000099"/>
                </a:solidFill>
              </a:rPr>
              <a:t>k</a:t>
            </a:r>
            <a:r>
              <a:rPr lang="en-US" smtClean="0">
                <a:solidFill>
                  <a:srgbClr val="000099"/>
                </a:solidFill>
              </a:rPr>
              <a:t>(</a:t>
            </a:r>
            <a:r>
              <a:rPr lang="en-US" i="1" smtClean="0">
                <a:solidFill>
                  <a:srgbClr val="000099"/>
                </a:solidFill>
              </a:rPr>
              <a:t>B</a:t>
            </a:r>
            <a:r>
              <a:rPr lang="en-US" smtClean="0">
                <a:solidFill>
                  <a:srgbClr val="000099"/>
                </a:solidFill>
              </a:rPr>
              <a:t>, </a:t>
            </a:r>
            <a:r>
              <a:rPr lang="en-US" i="1" smtClean="0">
                <a:solidFill>
                  <a:srgbClr val="000099"/>
                </a:solidFill>
              </a:rPr>
              <a:t>A</a:t>
            </a:r>
            <a:r>
              <a:rPr lang="en-US" smtClean="0">
                <a:solidFill>
                  <a:srgbClr val="000099"/>
                </a:solidFill>
              </a:rPr>
              <a:t>) = max{</a:t>
            </a:r>
            <a:r>
              <a:rPr lang="en-US" i="1" smtClean="0">
                <a:solidFill>
                  <a:srgbClr val="000099"/>
                </a:solidFill>
              </a:rPr>
              <a:t>k-distance(A)</a:t>
            </a:r>
            <a:r>
              <a:rPr lang="en-US" smtClean="0">
                <a:solidFill>
                  <a:srgbClr val="000099"/>
                </a:solidFill>
              </a:rPr>
              <a:t>, </a:t>
            </a:r>
            <a:r>
              <a:rPr lang="en-US" i="1" smtClean="0">
                <a:solidFill>
                  <a:srgbClr val="000099"/>
                </a:solidFill>
              </a:rPr>
              <a:t>d</a:t>
            </a:r>
            <a:r>
              <a:rPr lang="en-US" smtClean="0">
                <a:solidFill>
                  <a:srgbClr val="000099"/>
                </a:solidFill>
              </a:rPr>
              <a:t>(</a:t>
            </a:r>
            <a:r>
              <a:rPr lang="en-US" i="1" smtClean="0">
                <a:solidFill>
                  <a:srgbClr val="000099"/>
                </a:solidFill>
              </a:rPr>
              <a:t>B</a:t>
            </a:r>
            <a:r>
              <a:rPr lang="en-US" smtClean="0">
                <a:solidFill>
                  <a:srgbClr val="000099"/>
                </a:solidFill>
              </a:rPr>
              <a:t>,</a:t>
            </a:r>
            <a:r>
              <a:rPr lang="en-US" i="1" smtClean="0">
                <a:solidFill>
                  <a:srgbClr val="000099"/>
                </a:solidFill>
              </a:rPr>
              <a:t> A</a:t>
            </a:r>
            <a:r>
              <a:rPr lang="en-US" smtClean="0">
                <a:solidFill>
                  <a:srgbClr val="000099"/>
                </a:solidFill>
              </a:rPr>
              <a:t>)}</a:t>
            </a:r>
          </a:p>
          <a:p>
            <a:pPr marL="341313" lvl="1" indent="-171450" eaLnBrk="1" hangingPunct="1">
              <a:spcBef>
                <a:spcPct val="0"/>
              </a:spcBef>
            </a:pPr>
            <a:endParaRPr lang="en-US" sz="1800" smtClean="0"/>
          </a:p>
        </p:txBody>
      </p:sp>
      <p:sp>
        <p:nvSpPr>
          <p:cNvPr id="7" name="Slide Number Placeholder 6"/>
          <p:cNvSpPr>
            <a:spLocks noGrp="1"/>
          </p:cNvSpPr>
          <p:nvPr>
            <p:ph type="sldNum" sz="quarter" idx="12"/>
          </p:nvPr>
        </p:nvSpPr>
        <p:spPr/>
        <p:txBody>
          <a:bodyPr/>
          <a:lstStyle/>
          <a:p>
            <a:fld id="{FCE0B7A2-2D6C-4077-AEDF-C93FFF57FB90}" type="slidenum">
              <a:rPr lang="en-US"/>
              <a:pPr/>
              <a:t>33</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42988" y="219075"/>
            <a:ext cx="8029575" cy="833438"/>
          </a:xfrm>
        </p:spPr>
        <p:txBody>
          <a:bodyPr lIns="0" rIns="0"/>
          <a:lstStyle/>
          <a:p>
            <a:pPr eaLnBrk="1" hangingPunct="1">
              <a:buClr>
                <a:srgbClr val="CC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600" dirty="0" smtClean="0">
                <a:solidFill>
                  <a:schemeClr val="tx1"/>
                </a:solidFill>
              </a:rPr>
              <a:t>Advantages of Density based Techniques</a:t>
            </a:r>
          </a:p>
        </p:txBody>
      </p:sp>
      <p:sp>
        <p:nvSpPr>
          <p:cNvPr id="48131" name="Rectangle 3"/>
          <p:cNvSpPr>
            <a:spLocks noGrp="1" noChangeArrowheads="1"/>
          </p:cNvSpPr>
          <p:nvPr>
            <p:ph type="body" idx="1"/>
          </p:nvPr>
        </p:nvSpPr>
        <p:spPr>
          <a:xfrm>
            <a:off x="285750" y="1371600"/>
            <a:ext cx="8324850" cy="1265238"/>
          </a:xfrm>
        </p:spPr>
        <p:txBody>
          <a:bodyPr/>
          <a:lstStyle/>
          <a:p>
            <a:pPr eaLnBrk="1" hangingPunct="1">
              <a:lnSpc>
                <a:spcPct val="110000"/>
              </a:lnSpc>
              <a:spcBef>
                <a:spcPts val="1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smtClean="0"/>
              <a:t>Local Outlier Factor (LOF) v.s. kNN</a:t>
            </a:r>
            <a:endParaRPr lang="en-GB" smtClean="0"/>
          </a:p>
        </p:txBody>
      </p:sp>
      <p:pic>
        <p:nvPicPr>
          <p:cNvPr id="48132" name="Picture 4"/>
          <p:cNvPicPr>
            <a:picLocks noChangeAspect="1" noChangeArrowheads="1"/>
          </p:cNvPicPr>
          <p:nvPr/>
        </p:nvPicPr>
        <p:blipFill>
          <a:blip r:embed="rId3" cstate="print"/>
          <a:srcRect/>
          <a:stretch>
            <a:fillRect/>
          </a:stretch>
        </p:blipFill>
        <p:spPr bwMode="auto">
          <a:xfrm>
            <a:off x="1976438" y="3167063"/>
            <a:ext cx="3019425" cy="2586037"/>
          </a:xfrm>
          <a:prstGeom prst="rect">
            <a:avLst/>
          </a:prstGeom>
          <a:noFill/>
          <a:ln w="9525">
            <a:noFill/>
            <a:round/>
            <a:headEnd/>
            <a:tailEnd/>
          </a:ln>
        </p:spPr>
      </p:pic>
      <p:sp>
        <p:nvSpPr>
          <p:cNvPr id="48133" name="Text Box 5"/>
          <p:cNvSpPr txBox="1">
            <a:spLocks noChangeArrowheads="1"/>
          </p:cNvSpPr>
          <p:nvPr/>
        </p:nvSpPr>
        <p:spPr bwMode="auto">
          <a:xfrm>
            <a:off x="2700338" y="4941888"/>
            <a:ext cx="287337" cy="431800"/>
          </a:xfrm>
          <a:prstGeom prst="rect">
            <a:avLst/>
          </a:prstGeom>
          <a:solidFill>
            <a:srgbClr val="FFFFFF"/>
          </a:solidFill>
          <a:ln w="9525">
            <a:noFill/>
            <a:round/>
            <a:headEnd/>
            <a:tailEnd/>
          </a:ln>
        </p:spPr>
        <p:txBody>
          <a:bodyPr lIns="0" tIns="0" rIns="0" bIns="0"/>
          <a:lstStyle/>
          <a:p>
            <a:pPr>
              <a:buClr>
                <a:srgbClr val="009999"/>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i="1">
                <a:solidFill>
                  <a:srgbClr val="009999"/>
                </a:solidFill>
                <a:latin typeface="Times New Roman" pitchFamily="18" charset="0"/>
              </a:rPr>
              <a:t>  p</a:t>
            </a:r>
            <a:r>
              <a:rPr lang="en-GB" sz="1400" b="1" i="1" baseline="-25000">
                <a:solidFill>
                  <a:srgbClr val="009999"/>
                </a:solidFill>
                <a:latin typeface="Times New Roman" pitchFamily="18" charset="0"/>
              </a:rPr>
              <a:t>2</a:t>
            </a:r>
          </a:p>
          <a:p>
            <a:pPr>
              <a:buClr>
                <a:srgbClr val="009999"/>
              </a:buClr>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9999"/>
                </a:solidFill>
                <a:latin typeface="Symbol" pitchFamily="18" charset="2"/>
              </a:rPr>
              <a:t></a:t>
            </a:r>
          </a:p>
        </p:txBody>
      </p:sp>
      <p:sp>
        <p:nvSpPr>
          <p:cNvPr id="48134" name="Text Box 6"/>
          <p:cNvSpPr txBox="1">
            <a:spLocks noChangeArrowheads="1"/>
          </p:cNvSpPr>
          <p:nvPr/>
        </p:nvSpPr>
        <p:spPr bwMode="auto">
          <a:xfrm>
            <a:off x="3675063" y="5164138"/>
            <a:ext cx="381000" cy="481012"/>
          </a:xfrm>
          <a:prstGeom prst="rect">
            <a:avLst/>
          </a:prstGeom>
          <a:solidFill>
            <a:srgbClr val="FFFFFF"/>
          </a:solidFill>
          <a:ln w="9525">
            <a:noFill/>
            <a:round/>
            <a:headEnd/>
            <a:tailEnd/>
          </a:ln>
        </p:spPr>
        <p:txBody>
          <a:bodyPr lIns="0" tIns="0" rIns="0" bIns="0"/>
          <a:lstStyle/>
          <a:p>
            <a:pPr>
              <a:buClr>
                <a:srgbClr val="009999"/>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i="1">
                <a:solidFill>
                  <a:srgbClr val="009999"/>
                </a:solidFill>
                <a:latin typeface="Times New Roman" pitchFamily="18" charset="0"/>
              </a:rPr>
              <a:t>  p</a:t>
            </a:r>
            <a:r>
              <a:rPr lang="en-GB" sz="1400" b="1" i="1" baseline="-25000">
                <a:solidFill>
                  <a:srgbClr val="009999"/>
                </a:solidFill>
                <a:latin typeface="Times New Roman" pitchFamily="18" charset="0"/>
              </a:rPr>
              <a:t>1</a:t>
            </a:r>
          </a:p>
          <a:p>
            <a:pPr>
              <a:buClr>
                <a:srgbClr val="009999"/>
              </a:buClr>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9999"/>
                </a:solidFill>
                <a:latin typeface="Symbol" pitchFamily="18" charset="2"/>
              </a:rPr>
              <a:t></a:t>
            </a:r>
          </a:p>
        </p:txBody>
      </p:sp>
      <p:sp>
        <p:nvSpPr>
          <p:cNvPr id="48135" name="Text Box 7"/>
          <p:cNvSpPr txBox="1">
            <a:spLocks noChangeArrowheads="1"/>
          </p:cNvSpPr>
          <p:nvPr/>
        </p:nvSpPr>
        <p:spPr bwMode="auto">
          <a:xfrm>
            <a:off x="5360988" y="2574925"/>
            <a:ext cx="3311525" cy="2527300"/>
          </a:xfrm>
          <a:prstGeom prst="rect">
            <a:avLst/>
          </a:prstGeom>
          <a:noFill/>
          <a:ln w="9525">
            <a:noFill/>
            <a:round/>
            <a:headEnd/>
            <a:tailEnd/>
          </a:ln>
        </p:spPr>
        <p:txBody>
          <a:bodyPr lIns="90000" tIns="46800" rIns="90000" bIns="46800">
            <a:spAutoFit/>
          </a:bodyPr>
          <a:lstStyle/>
          <a:p>
            <a:pPr algn="l">
              <a:lnSpc>
                <a:spcPct val="120000"/>
              </a:lnSpc>
              <a:spcBef>
                <a:spcPts val="1125"/>
              </a:spcBef>
              <a:buClr>
                <a:srgbClr val="333399"/>
              </a:buClr>
              <a:buSzPct val="75000"/>
              <a:buFont typeface="Monotype Sort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CC"/>
                </a:solidFill>
              </a:rPr>
              <a:t>In the </a:t>
            </a:r>
            <a:r>
              <a:rPr lang="en-GB" i="1">
                <a:solidFill>
                  <a:srgbClr val="0000CC"/>
                </a:solidFill>
              </a:rPr>
              <a:t>kNN</a:t>
            </a:r>
            <a:r>
              <a:rPr lang="en-GB">
                <a:solidFill>
                  <a:srgbClr val="0000CC"/>
                </a:solidFill>
              </a:rPr>
              <a:t> approach, </a:t>
            </a:r>
            <a:r>
              <a:rPr lang="en-GB" i="1">
                <a:solidFill>
                  <a:srgbClr val="0000CC"/>
                </a:solidFill>
              </a:rPr>
              <a:t>p</a:t>
            </a:r>
            <a:r>
              <a:rPr lang="en-GB" i="1" baseline="-25000">
                <a:solidFill>
                  <a:srgbClr val="0000CC"/>
                </a:solidFill>
              </a:rPr>
              <a:t>2</a:t>
            </a:r>
            <a:r>
              <a:rPr lang="en-GB">
                <a:solidFill>
                  <a:srgbClr val="0000CC"/>
                </a:solidFill>
              </a:rPr>
              <a:t> is not considered as outlier, while the </a:t>
            </a:r>
            <a:r>
              <a:rPr lang="en-GB" i="1">
                <a:solidFill>
                  <a:srgbClr val="0000CC"/>
                </a:solidFill>
              </a:rPr>
              <a:t>LOF</a:t>
            </a:r>
            <a:r>
              <a:rPr lang="en-GB">
                <a:solidFill>
                  <a:srgbClr val="0000CC"/>
                </a:solidFill>
              </a:rPr>
              <a:t> approach finds </a:t>
            </a:r>
            <a:r>
              <a:rPr lang="en-GB" i="1">
                <a:solidFill>
                  <a:srgbClr val="0000CC"/>
                </a:solidFill>
              </a:rPr>
              <a:t>p</a:t>
            </a:r>
            <a:r>
              <a:rPr lang="en-GB" i="1" baseline="-25000">
                <a:solidFill>
                  <a:srgbClr val="0000CC"/>
                </a:solidFill>
              </a:rPr>
              <a:t>2</a:t>
            </a:r>
            <a:r>
              <a:rPr lang="en-GB">
                <a:solidFill>
                  <a:srgbClr val="0000CC"/>
                </a:solidFill>
              </a:rPr>
              <a:t> as an outlier </a:t>
            </a:r>
          </a:p>
          <a:p>
            <a:pPr algn="l">
              <a:lnSpc>
                <a:spcPct val="0"/>
              </a:lnSpc>
              <a:spcBef>
                <a:spcPts val="1125"/>
              </a:spcBef>
              <a:buClr>
                <a:srgbClr val="333399"/>
              </a:buClr>
              <a:buSzPct val="75000"/>
              <a:buFont typeface="Monotype Sort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solidFill>
                <a:srgbClr val="0000CC"/>
              </a:solidFill>
            </a:endParaRPr>
          </a:p>
        </p:txBody>
      </p:sp>
      <p:sp>
        <p:nvSpPr>
          <p:cNvPr id="48136" name="Text Box 8"/>
          <p:cNvSpPr txBox="1">
            <a:spLocks noChangeArrowheads="1"/>
          </p:cNvSpPr>
          <p:nvPr/>
        </p:nvSpPr>
        <p:spPr bwMode="auto">
          <a:xfrm>
            <a:off x="3254375" y="3695700"/>
            <a:ext cx="104775" cy="196850"/>
          </a:xfrm>
          <a:prstGeom prst="rect">
            <a:avLst/>
          </a:prstGeom>
          <a:noFill/>
          <a:ln w="9525">
            <a:noFill/>
            <a:round/>
            <a:headEnd/>
            <a:tailEnd/>
          </a:ln>
        </p:spPr>
        <p:txBody>
          <a:bodyPr lIns="0" tIns="0" rIns="0" bIns="0"/>
          <a:lstStyle/>
          <a:p>
            <a:pPr>
              <a:buClr>
                <a:srgbClr val="009999"/>
              </a:buClr>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9999"/>
                </a:solidFill>
                <a:latin typeface="Symbol" pitchFamily="18" charset="2"/>
              </a:rPr>
              <a:t></a:t>
            </a:r>
          </a:p>
        </p:txBody>
      </p:sp>
      <p:sp>
        <p:nvSpPr>
          <p:cNvPr id="48137" name="Text Box 9"/>
          <p:cNvSpPr txBox="1">
            <a:spLocks noChangeArrowheads="1"/>
          </p:cNvSpPr>
          <p:nvPr/>
        </p:nvSpPr>
        <p:spPr bwMode="auto">
          <a:xfrm>
            <a:off x="2994025" y="3700463"/>
            <a:ext cx="219075" cy="276225"/>
          </a:xfrm>
          <a:prstGeom prst="rect">
            <a:avLst/>
          </a:prstGeom>
          <a:solidFill>
            <a:srgbClr val="FFFFFF"/>
          </a:solidFill>
          <a:ln w="9525">
            <a:noFill/>
            <a:round/>
            <a:headEnd/>
            <a:tailEnd/>
          </a:ln>
        </p:spPr>
        <p:txBody>
          <a:bodyPr lIns="0" tIns="0" rIns="0" bIns="0"/>
          <a:lstStyle/>
          <a:p>
            <a:pPr>
              <a:buClr>
                <a:srgbClr val="009999"/>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i="1">
                <a:solidFill>
                  <a:srgbClr val="009999"/>
                </a:solidFill>
                <a:latin typeface="Times New Roman" pitchFamily="18" charset="0"/>
              </a:rPr>
              <a:t> p</a:t>
            </a:r>
            <a:r>
              <a:rPr lang="en-GB" sz="1400" b="1" i="1" baseline="-25000">
                <a:solidFill>
                  <a:srgbClr val="009999"/>
                </a:solidFill>
                <a:latin typeface="Times New Roman" pitchFamily="18" charset="0"/>
              </a:rPr>
              <a:t>3</a:t>
            </a:r>
          </a:p>
        </p:txBody>
      </p:sp>
      <p:sp>
        <p:nvSpPr>
          <p:cNvPr id="48138" name="Line 10"/>
          <p:cNvSpPr>
            <a:spLocks noChangeShapeType="1"/>
          </p:cNvSpPr>
          <p:nvPr/>
        </p:nvSpPr>
        <p:spPr bwMode="auto">
          <a:xfrm flipV="1">
            <a:off x="3295650" y="3635375"/>
            <a:ext cx="76200" cy="161925"/>
          </a:xfrm>
          <a:prstGeom prst="line">
            <a:avLst/>
          </a:prstGeom>
          <a:noFill/>
          <a:ln w="19050">
            <a:solidFill>
              <a:srgbClr val="FF0000"/>
            </a:solidFill>
            <a:miter lim="800000"/>
            <a:headEnd/>
            <a:tailEnd/>
          </a:ln>
        </p:spPr>
        <p:txBody>
          <a:bodyPr/>
          <a:lstStyle/>
          <a:p>
            <a:endParaRPr lang="ta-IN"/>
          </a:p>
        </p:txBody>
      </p:sp>
      <p:sp>
        <p:nvSpPr>
          <p:cNvPr id="48139" name="Text Box 11"/>
          <p:cNvSpPr txBox="1">
            <a:spLocks noChangeArrowheads="1"/>
          </p:cNvSpPr>
          <p:nvPr/>
        </p:nvSpPr>
        <p:spPr bwMode="auto">
          <a:xfrm>
            <a:off x="457200" y="3275013"/>
            <a:ext cx="1701800" cy="517525"/>
          </a:xfrm>
          <a:prstGeom prst="rect">
            <a:avLst/>
          </a:prstGeom>
          <a:noFill/>
          <a:ln w="9525">
            <a:noFill/>
            <a:round/>
            <a:headEnd/>
            <a:tailEnd/>
          </a:ln>
        </p:spPr>
        <p:txBody>
          <a:bodyPr lIns="90000" tIns="46800" rIns="90000" bIns="46800">
            <a:spAutoFit/>
          </a:bodyPr>
          <a:lstStyle/>
          <a:p>
            <a:pPr>
              <a:spcBef>
                <a:spcPts val="875"/>
              </a:spcBef>
              <a:buClr>
                <a:srgbClr val="333399"/>
              </a:buClr>
              <a:buSzPct val="75000"/>
              <a:buFont typeface="Monotype Sort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8080"/>
                </a:solidFill>
                <a:latin typeface="Matisse ITC" pitchFamily="80" charset="0"/>
              </a:rPr>
              <a:t>Distance from p</a:t>
            </a:r>
            <a:r>
              <a:rPr lang="en-GB" sz="1400" baseline="-25000">
                <a:solidFill>
                  <a:srgbClr val="008080"/>
                </a:solidFill>
                <a:latin typeface="Matisse ITC" pitchFamily="80" charset="0"/>
              </a:rPr>
              <a:t>3</a:t>
            </a:r>
            <a:r>
              <a:rPr lang="en-GB" sz="1400">
                <a:solidFill>
                  <a:srgbClr val="008080"/>
                </a:solidFill>
                <a:latin typeface="Matisse ITC" pitchFamily="80" charset="0"/>
              </a:rPr>
              <a:t> to nearest neighbor</a:t>
            </a:r>
          </a:p>
        </p:txBody>
      </p:sp>
      <p:sp>
        <p:nvSpPr>
          <p:cNvPr id="48140" name="Line 12"/>
          <p:cNvSpPr>
            <a:spLocks noChangeShapeType="1"/>
          </p:cNvSpPr>
          <p:nvPr/>
        </p:nvSpPr>
        <p:spPr bwMode="auto">
          <a:xfrm>
            <a:off x="2070100" y="3548063"/>
            <a:ext cx="1257300" cy="152400"/>
          </a:xfrm>
          <a:prstGeom prst="line">
            <a:avLst/>
          </a:prstGeom>
          <a:noFill/>
          <a:ln w="12600">
            <a:solidFill>
              <a:srgbClr val="000000"/>
            </a:solidFill>
            <a:miter lim="800000"/>
            <a:headEnd/>
            <a:tailEnd/>
          </a:ln>
        </p:spPr>
        <p:txBody>
          <a:bodyPr/>
          <a:lstStyle/>
          <a:p>
            <a:endParaRPr lang="ta-IN"/>
          </a:p>
        </p:txBody>
      </p:sp>
      <p:sp>
        <p:nvSpPr>
          <p:cNvPr id="48141" name="Text Box 13"/>
          <p:cNvSpPr txBox="1">
            <a:spLocks noChangeArrowheads="1"/>
          </p:cNvSpPr>
          <p:nvPr/>
        </p:nvSpPr>
        <p:spPr bwMode="auto">
          <a:xfrm>
            <a:off x="431800" y="4170363"/>
            <a:ext cx="1701800" cy="517525"/>
          </a:xfrm>
          <a:prstGeom prst="rect">
            <a:avLst/>
          </a:prstGeom>
          <a:noFill/>
          <a:ln w="9525">
            <a:noFill/>
            <a:round/>
            <a:headEnd/>
            <a:tailEnd/>
          </a:ln>
        </p:spPr>
        <p:txBody>
          <a:bodyPr lIns="90000" tIns="46800" rIns="90000" bIns="46800">
            <a:spAutoFit/>
          </a:bodyPr>
          <a:lstStyle/>
          <a:p>
            <a:pPr>
              <a:spcBef>
                <a:spcPts val="875"/>
              </a:spcBef>
              <a:buClr>
                <a:srgbClr val="333399"/>
              </a:buClr>
              <a:buSzPct val="75000"/>
              <a:buFont typeface="Monotype Sort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8080"/>
                </a:solidFill>
                <a:latin typeface="Matisse ITC" pitchFamily="80" charset="0"/>
              </a:rPr>
              <a:t>Distance from p</a:t>
            </a:r>
            <a:r>
              <a:rPr lang="en-GB" sz="1400" baseline="-25000">
                <a:solidFill>
                  <a:srgbClr val="008080"/>
                </a:solidFill>
                <a:latin typeface="Matisse ITC" pitchFamily="80" charset="0"/>
              </a:rPr>
              <a:t>2</a:t>
            </a:r>
            <a:r>
              <a:rPr lang="en-GB" sz="1400">
                <a:solidFill>
                  <a:srgbClr val="008080"/>
                </a:solidFill>
                <a:latin typeface="Matisse ITC" pitchFamily="80" charset="0"/>
              </a:rPr>
              <a:t> to nearest neighbor</a:t>
            </a:r>
          </a:p>
        </p:txBody>
      </p:sp>
      <p:sp>
        <p:nvSpPr>
          <p:cNvPr id="48142" name="Line 14"/>
          <p:cNvSpPr>
            <a:spLocks noChangeShapeType="1"/>
          </p:cNvSpPr>
          <p:nvPr/>
        </p:nvSpPr>
        <p:spPr bwMode="auto">
          <a:xfrm flipV="1">
            <a:off x="2627313" y="5300663"/>
            <a:ext cx="144462" cy="85725"/>
          </a:xfrm>
          <a:prstGeom prst="line">
            <a:avLst/>
          </a:prstGeom>
          <a:noFill/>
          <a:ln w="19050">
            <a:solidFill>
              <a:srgbClr val="FF0000"/>
            </a:solidFill>
            <a:miter lim="800000"/>
            <a:headEnd/>
            <a:tailEnd/>
          </a:ln>
        </p:spPr>
        <p:txBody>
          <a:bodyPr/>
          <a:lstStyle/>
          <a:p>
            <a:endParaRPr lang="ta-IN"/>
          </a:p>
        </p:txBody>
      </p:sp>
      <p:sp>
        <p:nvSpPr>
          <p:cNvPr id="48143" name="Line 15"/>
          <p:cNvSpPr>
            <a:spLocks noChangeShapeType="1"/>
          </p:cNvSpPr>
          <p:nvPr/>
        </p:nvSpPr>
        <p:spPr bwMode="auto">
          <a:xfrm>
            <a:off x="1943100" y="4475163"/>
            <a:ext cx="711200" cy="819150"/>
          </a:xfrm>
          <a:prstGeom prst="line">
            <a:avLst/>
          </a:prstGeom>
          <a:noFill/>
          <a:ln w="12600">
            <a:solidFill>
              <a:srgbClr val="000000"/>
            </a:solidFill>
            <a:miter lim="800000"/>
            <a:headEnd/>
            <a:tailEnd/>
          </a:ln>
        </p:spPr>
        <p:txBody>
          <a:bodyPr/>
          <a:lstStyle/>
          <a:p>
            <a:endParaRPr lang="ta-IN"/>
          </a:p>
        </p:txBody>
      </p:sp>
      <p:sp>
        <p:nvSpPr>
          <p:cNvPr id="17" name="Slide Number Placeholder 9"/>
          <p:cNvSpPr>
            <a:spLocks noGrp="1"/>
          </p:cNvSpPr>
          <p:nvPr>
            <p:ph type="sldNum" sz="quarter" idx="12"/>
          </p:nvPr>
        </p:nvSpPr>
        <p:spPr/>
        <p:txBody>
          <a:bodyPr/>
          <a:lstStyle/>
          <a:p>
            <a:fld id="{266F762A-C438-4E4D-813A-F76CBE5BADE1}" type="slidenum">
              <a:rPr lang="en-US"/>
              <a:pPr/>
              <a:t>34</a:t>
            </a:fld>
            <a:endParaRPr lang="en-US"/>
          </a:p>
        </p:txBody>
      </p:sp>
      <p:sp>
        <p:nvSpPr>
          <p:cNvPr id="18" name="Footer Placeholder 17"/>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p:cNvSpPr>
            <a:spLocks noGrp="1" noChangeArrowheads="1"/>
          </p:cNvSpPr>
          <p:nvPr>
            <p:ph type="title" idx="4294967295"/>
          </p:nvPr>
        </p:nvSpPr>
        <p:spPr>
          <a:xfrm>
            <a:off x="900113" y="228600"/>
            <a:ext cx="8015287" cy="6858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900" dirty="0" smtClean="0"/>
              <a:t>Conditional Anomaly Detection</a:t>
            </a:r>
          </a:p>
        </p:txBody>
      </p:sp>
      <p:sp>
        <p:nvSpPr>
          <p:cNvPr id="51203" name="Rectangle 2"/>
          <p:cNvSpPr>
            <a:spLocks noGrp="1" noChangeArrowheads="1"/>
          </p:cNvSpPr>
          <p:nvPr>
            <p:ph type="body" idx="4294967295"/>
          </p:nvPr>
        </p:nvSpPr>
        <p:spPr>
          <a:xfrm>
            <a:off x="539750" y="1052513"/>
            <a:ext cx="8496300" cy="5348287"/>
          </a:xfrm>
        </p:spPr>
        <p:txBody>
          <a:bodyPr/>
          <a:lstStyle/>
          <a:p>
            <a:pPr marL="233363" indent="-233363" eaLnBrk="1" hangingPunct="1">
              <a:lnSpc>
                <a:spcPct val="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000" smtClean="0"/>
          </a:p>
          <a:p>
            <a:pPr marL="233363" indent="-2333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smtClean="0"/>
              <a:t>General Approach</a:t>
            </a:r>
          </a:p>
          <a:p>
            <a:pPr marL="573088" lvl="1" indent="-22542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Identify a context around a data instance (using a set of </a:t>
            </a:r>
            <a:r>
              <a:rPr lang="en-GB" sz="2400" i="1" smtClean="0"/>
              <a:t>contextual attributes or features</a:t>
            </a:r>
            <a:r>
              <a:rPr lang="en-GB" sz="2400" smtClean="0"/>
              <a:t>)</a:t>
            </a:r>
          </a:p>
          <a:p>
            <a:pPr marL="573088" lvl="1" indent="-22542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Determine if the data instance is anomalous w.r.t. the context (based on the set of </a:t>
            </a:r>
            <a:r>
              <a:rPr lang="en-GB" sz="2400" i="1" smtClean="0"/>
              <a:t>attributes</a:t>
            </a:r>
            <a:r>
              <a:rPr lang="en-GB" sz="2400" smtClean="0"/>
              <a:t>)</a:t>
            </a:r>
          </a:p>
          <a:p>
            <a:pPr marL="573088" lvl="1" indent="-225425" eaLnBrk="1" hangingPunct="1">
              <a:lnSpc>
                <a:spcPct val="2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smtClean="0"/>
          </a:p>
          <a:p>
            <a:pPr marL="233363" indent="-2333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smtClean="0"/>
              <a:t>Advantages</a:t>
            </a:r>
          </a:p>
          <a:p>
            <a:pPr marL="573088" lvl="1" indent="-22542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It can detect anomalies that are hard to detect when analysed in the global perspective</a:t>
            </a:r>
          </a:p>
          <a:p>
            <a:pPr marL="573088" lvl="1" indent="-225425" eaLnBrk="1" hangingPunct="1">
              <a:lnSpc>
                <a:spcPct val="20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marL="233363" indent="-2333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Challenges</a:t>
            </a:r>
          </a:p>
          <a:p>
            <a:pPr marL="573088" lvl="1" indent="-22542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Identifying a set of good contextual attributes</a:t>
            </a:r>
          </a:p>
          <a:p>
            <a:pPr marL="573088" lvl="1" indent="-225425" eaLnBrk="1" hangingPunct="1">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marL="233363" indent="-2333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900" smtClean="0"/>
          </a:p>
          <a:p>
            <a:pPr marL="573088" lvl="1" indent="-225425" eaLnBrk="1" hangingPunct="1">
              <a:lnSpc>
                <a:spcPct val="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500" smtClean="0"/>
          </a:p>
        </p:txBody>
      </p:sp>
      <p:sp>
        <p:nvSpPr>
          <p:cNvPr id="4" name="Slide Number Placeholder 3"/>
          <p:cNvSpPr>
            <a:spLocks noGrp="1"/>
          </p:cNvSpPr>
          <p:nvPr>
            <p:ph type="sldNum" sz="quarter" idx="12"/>
          </p:nvPr>
        </p:nvSpPr>
        <p:spPr/>
        <p:txBody>
          <a:bodyPr/>
          <a:lstStyle/>
          <a:p>
            <a:fld id="{969535B2-96D8-4D2B-A1D6-C28A6BD27AF3}" type="slidenum">
              <a:rPr lang="en-US"/>
              <a:pPr/>
              <a:t>35</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68313" y="1052513"/>
            <a:ext cx="8496300" cy="2089150"/>
          </a:xfrm>
        </p:spPr>
        <p:txBody>
          <a:bodyPr lIns="0"/>
          <a:lstStyle/>
          <a:p>
            <a:pPr marL="228600" indent="-228600" eaLnBrk="1" hangingPunct="1">
              <a:spcBef>
                <a:spcPct val="15000"/>
              </a:spcBef>
            </a:pPr>
            <a:r>
              <a:rPr lang="en-US" sz="2200" smtClean="0"/>
              <a:t>An anomaly detection system was developed by </a:t>
            </a:r>
            <a:r>
              <a:rPr lang="en-US" sz="2200" b="1" smtClean="0"/>
              <a:t>Univ of Minnesota </a:t>
            </a:r>
            <a:r>
              <a:rPr lang="en-US" sz="2200" smtClean="0"/>
              <a:t>and </a:t>
            </a:r>
            <a:r>
              <a:rPr lang="en-US" sz="2200" b="1" smtClean="0"/>
              <a:t>Army Research Lab </a:t>
            </a:r>
            <a:r>
              <a:rPr lang="en-US" sz="2200" smtClean="0"/>
              <a:t>to detect various suspicious activities</a:t>
            </a:r>
          </a:p>
          <a:p>
            <a:pPr marL="228600" indent="-228600" eaLnBrk="1" hangingPunct="1">
              <a:lnSpc>
                <a:spcPct val="30000"/>
              </a:lnSpc>
              <a:spcBef>
                <a:spcPct val="15000"/>
              </a:spcBef>
            </a:pPr>
            <a:endParaRPr lang="en-US" sz="2200" smtClean="0"/>
          </a:p>
          <a:p>
            <a:pPr marL="228600" indent="-228600" eaLnBrk="1" hangingPunct="1">
              <a:spcBef>
                <a:spcPct val="15000"/>
              </a:spcBef>
            </a:pPr>
            <a:r>
              <a:rPr lang="en-US" sz="2200" smtClean="0"/>
              <a:t>called </a:t>
            </a:r>
            <a:r>
              <a:rPr lang="en-US" sz="2200" b="1" i="1" smtClean="0"/>
              <a:t>MINDS</a:t>
            </a:r>
            <a:r>
              <a:rPr lang="en-US" sz="2200" i="1" smtClean="0"/>
              <a:t> </a:t>
            </a:r>
            <a:r>
              <a:rPr lang="en-US" sz="2200" smtClean="0"/>
              <a:t>(</a:t>
            </a:r>
            <a:r>
              <a:rPr lang="en-US" sz="2200" u="sng" smtClean="0"/>
              <a:t>M</a:t>
            </a:r>
            <a:r>
              <a:rPr lang="en-US" sz="2200" smtClean="0"/>
              <a:t>innesota </a:t>
            </a:r>
            <a:r>
              <a:rPr lang="en-US" sz="2200" u="sng" smtClean="0"/>
              <a:t>In</a:t>
            </a:r>
            <a:r>
              <a:rPr lang="en-US" sz="2200" smtClean="0"/>
              <a:t>trusion </a:t>
            </a:r>
            <a:r>
              <a:rPr lang="en-US" sz="2200" u="sng" smtClean="0"/>
              <a:t>D</a:t>
            </a:r>
            <a:r>
              <a:rPr lang="en-US" sz="2200" smtClean="0"/>
              <a:t>etection </a:t>
            </a:r>
            <a:r>
              <a:rPr lang="en-US" sz="2200" u="sng" smtClean="0"/>
              <a:t>S</a:t>
            </a:r>
            <a:r>
              <a:rPr lang="en-US" sz="2200" smtClean="0"/>
              <a:t>ystem</a:t>
            </a:r>
            <a:r>
              <a:rPr lang="en-US" sz="2200" b="1" smtClean="0">
                <a:solidFill>
                  <a:schemeClr val="accent2"/>
                </a:solidFill>
              </a:rPr>
              <a:t>)</a:t>
            </a:r>
          </a:p>
          <a:p>
            <a:pPr marL="228600" indent="-228600" eaLnBrk="1" hangingPunct="1">
              <a:lnSpc>
                <a:spcPct val="30000"/>
              </a:lnSpc>
              <a:spcBef>
                <a:spcPct val="15000"/>
              </a:spcBef>
            </a:pPr>
            <a:endParaRPr lang="en-US" sz="2200" smtClean="0"/>
          </a:p>
          <a:p>
            <a:pPr marL="228600" indent="-228600" eaLnBrk="1" hangingPunct="1">
              <a:spcBef>
                <a:spcPct val="15000"/>
              </a:spcBef>
            </a:pPr>
            <a:r>
              <a:rPr lang="en-US" sz="2200" smtClean="0"/>
              <a:t>Outperforms traditional tools, like SNORT</a:t>
            </a:r>
          </a:p>
          <a:p>
            <a:pPr marL="228600" indent="-228600" eaLnBrk="1" hangingPunct="1">
              <a:spcBef>
                <a:spcPct val="15000"/>
              </a:spcBef>
              <a:buFontTx/>
              <a:buNone/>
            </a:pPr>
            <a:endParaRPr lang="en-US" sz="2000" i="1" smtClean="0"/>
          </a:p>
        </p:txBody>
      </p:sp>
      <p:sp>
        <p:nvSpPr>
          <p:cNvPr id="50179" name="Rectangle 4"/>
          <p:cNvSpPr>
            <a:spLocks noChangeArrowheads="1"/>
          </p:cNvSpPr>
          <p:nvPr/>
        </p:nvSpPr>
        <p:spPr bwMode="auto">
          <a:xfrm>
            <a:off x="2411413" y="3500438"/>
            <a:ext cx="5257800" cy="457200"/>
          </a:xfrm>
          <a:prstGeom prst="rect">
            <a:avLst/>
          </a:prstGeom>
          <a:noFill/>
          <a:ln w="12700">
            <a:noFill/>
            <a:miter lim="800000"/>
            <a:headEnd/>
            <a:tailEnd/>
          </a:ln>
        </p:spPr>
        <p:txBody>
          <a:bodyPr lIns="0" tIns="44450" rIns="0" bIns="44450"/>
          <a:lstStyle/>
          <a:p>
            <a:pPr marL="285750" indent="-227013" eaLnBrk="1" hangingPunct="1">
              <a:spcBef>
                <a:spcPct val="60000"/>
              </a:spcBef>
              <a:buClr>
                <a:srgbClr val="7A0019"/>
              </a:buClr>
              <a:buFont typeface="Wingdings" pitchFamily="2" charset="2"/>
              <a:buNone/>
            </a:pPr>
            <a:r>
              <a:rPr lang="en-US" sz="1800" b="1">
                <a:solidFill>
                  <a:schemeClr val="accent2"/>
                </a:solidFill>
              </a:rPr>
              <a:t>MINDS </a:t>
            </a:r>
          </a:p>
        </p:txBody>
      </p:sp>
      <p:grpSp>
        <p:nvGrpSpPr>
          <p:cNvPr id="50180" name="Group 5"/>
          <p:cNvGrpSpPr>
            <a:grpSpLocks/>
          </p:cNvGrpSpPr>
          <p:nvPr/>
        </p:nvGrpSpPr>
        <p:grpSpPr bwMode="auto">
          <a:xfrm>
            <a:off x="2771775" y="4076700"/>
            <a:ext cx="769938" cy="925513"/>
            <a:chOff x="4470" y="743"/>
            <a:chExt cx="875" cy="922"/>
          </a:xfrm>
        </p:grpSpPr>
        <p:pic>
          <p:nvPicPr>
            <p:cNvPr id="50220" name="Picture 6" descr="ogist"/>
            <p:cNvPicPr>
              <a:picLocks noChangeAspect="1" noChangeArrowheads="1"/>
            </p:cNvPicPr>
            <p:nvPr/>
          </p:nvPicPr>
          <p:blipFill>
            <a:blip r:embed="rId3" cstate="print"/>
            <a:srcRect l="5795" t="6409" r="66743" b="54907"/>
            <a:stretch>
              <a:fillRect/>
            </a:stretch>
          </p:blipFill>
          <p:spPr bwMode="auto">
            <a:xfrm>
              <a:off x="4624" y="743"/>
              <a:ext cx="721" cy="922"/>
            </a:xfrm>
            <a:prstGeom prst="rect">
              <a:avLst/>
            </a:prstGeom>
            <a:noFill/>
            <a:ln w="9525">
              <a:noFill/>
              <a:miter lim="800000"/>
              <a:headEnd/>
              <a:tailEnd/>
            </a:ln>
          </p:spPr>
        </p:pic>
        <p:sp>
          <p:nvSpPr>
            <p:cNvPr id="50221" name="Text Box 7"/>
            <p:cNvSpPr txBox="1">
              <a:spLocks noChangeAspect="1" noChangeArrowheads="1"/>
            </p:cNvSpPr>
            <p:nvPr/>
          </p:nvSpPr>
          <p:spPr bwMode="auto">
            <a:xfrm>
              <a:off x="4470" y="743"/>
              <a:ext cx="161" cy="921"/>
            </a:xfrm>
            <a:prstGeom prst="rect">
              <a:avLst/>
            </a:prstGeom>
            <a:solidFill>
              <a:srgbClr val="993366"/>
            </a:solidFill>
            <a:ln w="9525">
              <a:noFill/>
              <a:miter lim="800000"/>
              <a:headEnd/>
              <a:tailEnd/>
            </a:ln>
          </p:spPr>
          <p:txBody>
            <a:bodyPr lIns="0" tIns="0" rIns="0" bIns="0"/>
            <a:lstStyle/>
            <a:p>
              <a:r>
                <a:rPr lang="en-US" sz="1200" b="1">
                  <a:solidFill>
                    <a:srgbClr val="FFCC00"/>
                  </a:solidFill>
                  <a:latin typeface="Times New Roman" pitchFamily="18" charset="0"/>
                </a:rPr>
                <a:t>MINDS</a:t>
              </a:r>
            </a:p>
          </p:txBody>
        </p:sp>
      </p:grpSp>
      <p:sp>
        <p:nvSpPr>
          <p:cNvPr id="50181" name="Freeform 8"/>
          <p:cNvSpPr>
            <a:spLocks/>
          </p:cNvSpPr>
          <p:nvPr/>
        </p:nvSpPr>
        <p:spPr bwMode="auto">
          <a:xfrm>
            <a:off x="614363" y="4391025"/>
            <a:ext cx="1009650" cy="541338"/>
          </a:xfrm>
          <a:custGeom>
            <a:avLst/>
            <a:gdLst>
              <a:gd name="T0" fmla="*/ 2147483647 w 1666"/>
              <a:gd name="T1" fmla="*/ 2147483647 h 1167"/>
              <a:gd name="T2" fmla="*/ 2147483647 w 1666"/>
              <a:gd name="T3" fmla="*/ 2147483647 h 1167"/>
              <a:gd name="T4" fmla="*/ 2147483647 w 1666"/>
              <a:gd name="T5" fmla="*/ 2147483647 h 1167"/>
              <a:gd name="T6" fmla="*/ 2147483647 w 1666"/>
              <a:gd name="T7" fmla="*/ 2147483647 h 1167"/>
              <a:gd name="T8" fmla="*/ 2147483647 w 1666"/>
              <a:gd name="T9" fmla="*/ 2147483647 h 1167"/>
              <a:gd name="T10" fmla="*/ 2147483647 w 1666"/>
              <a:gd name="T11" fmla="*/ 2147483647 h 1167"/>
              <a:gd name="T12" fmla="*/ 2147483647 w 1666"/>
              <a:gd name="T13" fmla="*/ 2147483647 h 1167"/>
              <a:gd name="T14" fmla="*/ 2147483647 w 1666"/>
              <a:gd name="T15" fmla="*/ 2147483647 h 1167"/>
              <a:gd name="T16" fmla="*/ 2147483647 w 1666"/>
              <a:gd name="T17" fmla="*/ 0 h 1167"/>
              <a:gd name="T18" fmla="*/ 2147483647 w 1666"/>
              <a:gd name="T19" fmla="*/ 2147483647 h 1167"/>
              <a:gd name="T20" fmla="*/ 2147483647 w 1666"/>
              <a:gd name="T21" fmla="*/ 2147483647 h 1167"/>
              <a:gd name="T22" fmla="*/ 2147483647 w 1666"/>
              <a:gd name="T23" fmla="*/ 2147483647 h 1167"/>
              <a:gd name="T24" fmla="*/ 2147483647 w 1666"/>
              <a:gd name="T25" fmla="*/ 2147483647 h 1167"/>
              <a:gd name="T26" fmla="*/ 2147483647 w 1666"/>
              <a:gd name="T27" fmla="*/ 2147483647 h 1167"/>
              <a:gd name="T28" fmla="*/ 2147483647 w 1666"/>
              <a:gd name="T29" fmla="*/ 2147483647 h 1167"/>
              <a:gd name="T30" fmla="*/ 2147483647 w 1666"/>
              <a:gd name="T31" fmla="*/ 2147483647 h 1167"/>
              <a:gd name="T32" fmla="*/ 2147483647 w 1666"/>
              <a:gd name="T33" fmla="*/ 2147483647 h 1167"/>
              <a:gd name="T34" fmla="*/ 2147483647 w 1666"/>
              <a:gd name="T35" fmla="*/ 2147483647 h 1167"/>
              <a:gd name="T36" fmla="*/ 2147483647 w 1666"/>
              <a:gd name="T37" fmla="*/ 2147483647 h 1167"/>
              <a:gd name="T38" fmla="*/ 2147483647 w 1666"/>
              <a:gd name="T39" fmla="*/ 2147483647 h 1167"/>
              <a:gd name="T40" fmla="*/ 2147483647 w 1666"/>
              <a:gd name="T41" fmla="*/ 2147483647 h 1167"/>
              <a:gd name="T42" fmla="*/ 2147483647 w 1666"/>
              <a:gd name="T43" fmla="*/ 2147483647 h 1167"/>
              <a:gd name="T44" fmla="*/ 2147483647 w 1666"/>
              <a:gd name="T45" fmla="*/ 2147483647 h 1167"/>
              <a:gd name="T46" fmla="*/ 2147483647 w 1666"/>
              <a:gd name="T47" fmla="*/ 2147483647 h 1167"/>
              <a:gd name="T48" fmla="*/ 2147483647 w 1666"/>
              <a:gd name="T49" fmla="*/ 2147483647 h 1167"/>
              <a:gd name="T50" fmla="*/ 2147483647 w 1666"/>
              <a:gd name="T51" fmla="*/ 2147483647 h 1167"/>
              <a:gd name="T52" fmla="*/ 2147483647 w 1666"/>
              <a:gd name="T53" fmla="*/ 2147483647 h 1167"/>
              <a:gd name="T54" fmla="*/ 2147483647 w 1666"/>
              <a:gd name="T55" fmla="*/ 2147483647 h 1167"/>
              <a:gd name="T56" fmla="*/ 2147483647 w 1666"/>
              <a:gd name="T57" fmla="*/ 2147483647 h 1167"/>
              <a:gd name="T58" fmla="*/ 2147483647 w 1666"/>
              <a:gd name="T59" fmla="*/ 2147483647 h 1167"/>
              <a:gd name="T60" fmla="*/ 2147483647 w 1666"/>
              <a:gd name="T61" fmla="*/ 2147483647 h 1167"/>
              <a:gd name="T62" fmla="*/ 2147483647 w 1666"/>
              <a:gd name="T63" fmla="*/ 2147483647 h 1167"/>
              <a:gd name="T64" fmla="*/ 2147483647 w 1666"/>
              <a:gd name="T65" fmla="*/ 2147483647 h 1167"/>
              <a:gd name="T66" fmla="*/ 2147483647 w 1666"/>
              <a:gd name="T67" fmla="*/ 2147483647 h 1167"/>
              <a:gd name="T68" fmla="*/ 2147483647 w 1666"/>
              <a:gd name="T69" fmla="*/ 2147483647 h 1167"/>
              <a:gd name="T70" fmla="*/ 2147483647 w 1666"/>
              <a:gd name="T71" fmla="*/ 2147483647 h 11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66"/>
              <a:gd name="T109" fmla="*/ 0 h 1167"/>
              <a:gd name="T110" fmla="*/ 1666 w 1666"/>
              <a:gd name="T111" fmla="*/ 1167 h 11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66" h="1167">
                <a:moveTo>
                  <a:pt x="146" y="908"/>
                </a:moveTo>
                <a:cubicBezTo>
                  <a:pt x="134" y="895"/>
                  <a:pt x="122" y="881"/>
                  <a:pt x="108" y="870"/>
                </a:cubicBezTo>
                <a:cubicBezTo>
                  <a:pt x="84" y="851"/>
                  <a:pt x="31" y="818"/>
                  <a:pt x="31" y="818"/>
                </a:cubicBezTo>
                <a:cubicBezTo>
                  <a:pt x="0" y="725"/>
                  <a:pt x="37" y="697"/>
                  <a:pt x="108" y="650"/>
                </a:cubicBezTo>
                <a:cubicBezTo>
                  <a:pt x="194" y="519"/>
                  <a:pt x="146" y="431"/>
                  <a:pt x="159" y="236"/>
                </a:cubicBezTo>
                <a:cubicBezTo>
                  <a:pt x="160" y="218"/>
                  <a:pt x="194" y="107"/>
                  <a:pt x="198" y="106"/>
                </a:cubicBezTo>
                <a:cubicBezTo>
                  <a:pt x="240" y="93"/>
                  <a:pt x="272" y="68"/>
                  <a:pt x="313" y="55"/>
                </a:cubicBezTo>
                <a:cubicBezTo>
                  <a:pt x="501" y="74"/>
                  <a:pt x="501" y="80"/>
                  <a:pt x="750" y="55"/>
                </a:cubicBezTo>
                <a:cubicBezTo>
                  <a:pt x="823" y="47"/>
                  <a:pt x="853" y="22"/>
                  <a:pt x="919" y="0"/>
                </a:cubicBezTo>
                <a:cubicBezTo>
                  <a:pt x="923" y="1"/>
                  <a:pt x="994" y="0"/>
                  <a:pt x="1009" y="15"/>
                </a:cubicBezTo>
                <a:cubicBezTo>
                  <a:pt x="1018" y="24"/>
                  <a:pt x="1078" y="30"/>
                  <a:pt x="1084" y="42"/>
                </a:cubicBezTo>
                <a:cubicBezTo>
                  <a:pt x="1100" y="69"/>
                  <a:pt x="1110" y="102"/>
                  <a:pt x="1136" y="119"/>
                </a:cubicBezTo>
                <a:cubicBezTo>
                  <a:pt x="1268" y="208"/>
                  <a:pt x="1299" y="239"/>
                  <a:pt x="1457" y="262"/>
                </a:cubicBezTo>
                <a:cubicBezTo>
                  <a:pt x="1483" y="270"/>
                  <a:pt x="1516" y="278"/>
                  <a:pt x="1534" y="300"/>
                </a:cubicBezTo>
                <a:cubicBezTo>
                  <a:pt x="1543" y="311"/>
                  <a:pt x="1541" y="327"/>
                  <a:pt x="1547" y="339"/>
                </a:cubicBezTo>
                <a:cubicBezTo>
                  <a:pt x="1554" y="353"/>
                  <a:pt x="1567" y="364"/>
                  <a:pt x="1573" y="378"/>
                </a:cubicBezTo>
                <a:cubicBezTo>
                  <a:pt x="1584" y="403"/>
                  <a:pt x="1598" y="456"/>
                  <a:pt x="1598" y="456"/>
                </a:cubicBezTo>
                <a:cubicBezTo>
                  <a:pt x="1583" y="562"/>
                  <a:pt x="1576" y="662"/>
                  <a:pt x="1637" y="753"/>
                </a:cubicBezTo>
                <a:cubicBezTo>
                  <a:pt x="1645" y="783"/>
                  <a:pt x="1666" y="840"/>
                  <a:pt x="1637" y="870"/>
                </a:cubicBezTo>
                <a:cubicBezTo>
                  <a:pt x="1618" y="888"/>
                  <a:pt x="1585" y="887"/>
                  <a:pt x="1560" y="895"/>
                </a:cubicBezTo>
                <a:cubicBezTo>
                  <a:pt x="1547" y="900"/>
                  <a:pt x="1521" y="908"/>
                  <a:pt x="1521" y="908"/>
                </a:cubicBezTo>
                <a:cubicBezTo>
                  <a:pt x="1513" y="921"/>
                  <a:pt x="1507" y="936"/>
                  <a:pt x="1496" y="947"/>
                </a:cubicBezTo>
                <a:cubicBezTo>
                  <a:pt x="1484" y="958"/>
                  <a:pt x="1466" y="960"/>
                  <a:pt x="1457" y="973"/>
                </a:cubicBezTo>
                <a:cubicBezTo>
                  <a:pt x="1442" y="996"/>
                  <a:pt x="1447" y="1028"/>
                  <a:pt x="1431" y="1051"/>
                </a:cubicBezTo>
                <a:cubicBezTo>
                  <a:pt x="1423" y="1064"/>
                  <a:pt x="1412" y="1076"/>
                  <a:pt x="1406" y="1089"/>
                </a:cubicBezTo>
                <a:cubicBezTo>
                  <a:pt x="1400" y="1101"/>
                  <a:pt x="1402" y="1119"/>
                  <a:pt x="1393" y="1128"/>
                </a:cubicBezTo>
                <a:cubicBezTo>
                  <a:pt x="1383" y="1138"/>
                  <a:pt x="1367" y="1137"/>
                  <a:pt x="1354" y="1141"/>
                </a:cubicBezTo>
                <a:cubicBezTo>
                  <a:pt x="1209" y="1112"/>
                  <a:pt x="1227" y="1117"/>
                  <a:pt x="1020" y="1128"/>
                </a:cubicBezTo>
                <a:cubicBezTo>
                  <a:pt x="937" y="1145"/>
                  <a:pt x="878" y="1158"/>
                  <a:pt x="789" y="1167"/>
                </a:cubicBezTo>
                <a:cubicBezTo>
                  <a:pt x="733" y="1163"/>
                  <a:pt x="677" y="1163"/>
                  <a:pt x="622" y="1154"/>
                </a:cubicBezTo>
                <a:cubicBezTo>
                  <a:pt x="595" y="1150"/>
                  <a:pt x="545" y="1128"/>
                  <a:pt x="545" y="1128"/>
                </a:cubicBezTo>
                <a:cubicBezTo>
                  <a:pt x="536" y="1102"/>
                  <a:pt x="545" y="1059"/>
                  <a:pt x="519" y="1051"/>
                </a:cubicBezTo>
                <a:cubicBezTo>
                  <a:pt x="461" y="1031"/>
                  <a:pt x="415" y="994"/>
                  <a:pt x="365" y="960"/>
                </a:cubicBezTo>
                <a:cubicBezTo>
                  <a:pt x="352" y="951"/>
                  <a:pt x="341" y="939"/>
                  <a:pt x="326" y="934"/>
                </a:cubicBezTo>
                <a:cubicBezTo>
                  <a:pt x="301" y="926"/>
                  <a:pt x="275" y="917"/>
                  <a:pt x="249" y="908"/>
                </a:cubicBezTo>
                <a:cubicBezTo>
                  <a:pt x="138" y="871"/>
                  <a:pt x="146" y="849"/>
                  <a:pt x="146" y="908"/>
                </a:cubicBezTo>
                <a:close/>
              </a:path>
            </a:pathLst>
          </a:custGeom>
          <a:solidFill>
            <a:srgbClr val="FFCC99"/>
          </a:solidFill>
          <a:ln w="9525">
            <a:solidFill>
              <a:srgbClr val="000000"/>
            </a:solidFill>
            <a:round/>
            <a:headEnd/>
            <a:tailEnd/>
          </a:ln>
        </p:spPr>
        <p:txBody>
          <a:bodyPr/>
          <a:lstStyle/>
          <a:p>
            <a:endParaRPr lang="ta-IN"/>
          </a:p>
        </p:txBody>
      </p:sp>
      <p:sp>
        <p:nvSpPr>
          <p:cNvPr id="50182" name="Text Box 9"/>
          <p:cNvSpPr txBox="1">
            <a:spLocks noChangeArrowheads="1"/>
          </p:cNvSpPr>
          <p:nvPr/>
        </p:nvSpPr>
        <p:spPr bwMode="auto">
          <a:xfrm>
            <a:off x="865188" y="4552950"/>
            <a:ext cx="558800" cy="182563"/>
          </a:xfrm>
          <a:prstGeom prst="rect">
            <a:avLst/>
          </a:prstGeom>
          <a:solidFill>
            <a:srgbClr val="FFCC99"/>
          </a:solidFill>
          <a:ln w="12700">
            <a:noFill/>
            <a:miter lim="800000"/>
            <a:headEnd/>
            <a:tailEnd/>
          </a:ln>
        </p:spPr>
        <p:txBody>
          <a:bodyPr lIns="0" tIns="0" rIns="0" bIns="0">
            <a:spAutoFit/>
          </a:bodyPr>
          <a:lstStyle/>
          <a:p>
            <a:r>
              <a:rPr lang="en-US" sz="1200" b="1">
                <a:solidFill>
                  <a:srgbClr val="000000"/>
                </a:solidFill>
                <a:latin typeface="Times New Roman" pitchFamily="18" charset="0"/>
              </a:rPr>
              <a:t>network</a:t>
            </a:r>
            <a:endParaRPr lang="en-US" sz="1400" b="1">
              <a:solidFill>
                <a:srgbClr val="000000"/>
              </a:solidFill>
              <a:latin typeface="Times New Roman" pitchFamily="18" charset="0"/>
            </a:endParaRPr>
          </a:p>
        </p:txBody>
      </p:sp>
      <p:sp>
        <p:nvSpPr>
          <p:cNvPr id="50183" name="Line 10"/>
          <p:cNvSpPr>
            <a:spLocks noChangeShapeType="1"/>
          </p:cNvSpPr>
          <p:nvPr/>
        </p:nvSpPr>
        <p:spPr bwMode="auto">
          <a:xfrm flipH="1">
            <a:off x="1081088" y="4932363"/>
            <a:ext cx="1587" cy="233362"/>
          </a:xfrm>
          <a:prstGeom prst="line">
            <a:avLst/>
          </a:prstGeom>
          <a:noFill/>
          <a:ln w="15875">
            <a:solidFill>
              <a:srgbClr val="000000"/>
            </a:solidFill>
            <a:round/>
            <a:headEnd/>
            <a:tailEnd/>
          </a:ln>
        </p:spPr>
        <p:txBody>
          <a:bodyPr/>
          <a:lstStyle/>
          <a:p>
            <a:endParaRPr lang="ta-IN"/>
          </a:p>
        </p:txBody>
      </p:sp>
      <p:sp>
        <p:nvSpPr>
          <p:cNvPr id="50184" name="Text Box 11"/>
          <p:cNvSpPr txBox="1">
            <a:spLocks noChangeArrowheads="1"/>
          </p:cNvSpPr>
          <p:nvPr/>
        </p:nvSpPr>
        <p:spPr bwMode="auto">
          <a:xfrm>
            <a:off x="549275" y="5165725"/>
            <a:ext cx="1033463" cy="390525"/>
          </a:xfrm>
          <a:prstGeom prst="rect">
            <a:avLst/>
          </a:prstGeom>
          <a:noFill/>
          <a:ln w="15875">
            <a:solidFill>
              <a:srgbClr val="000000"/>
            </a:solidFill>
            <a:miter lim="800000"/>
            <a:headEnd/>
            <a:tailEnd/>
          </a:ln>
        </p:spPr>
        <p:txBody>
          <a:bodyPr lIns="0" tIns="0" rIns="0" bIns="9144">
            <a:spAutoFit/>
          </a:bodyPr>
          <a:lstStyle/>
          <a:p>
            <a:r>
              <a:rPr lang="en-US" sz="1200"/>
              <a:t>Data capturing </a:t>
            </a:r>
            <a:br>
              <a:rPr lang="en-US" sz="1200"/>
            </a:br>
            <a:r>
              <a:rPr lang="en-US" sz="1200"/>
              <a:t>device</a:t>
            </a:r>
          </a:p>
        </p:txBody>
      </p:sp>
      <p:sp>
        <p:nvSpPr>
          <p:cNvPr id="50185" name="AutoShape 12"/>
          <p:cNvSpPr>
            <a:spLocks noChangeArrowheads="1"/>
          </p:cNvSpPr>
          <p:nvPr/>
        </p:nvSpPr>
        <p:spPr bwMode="auto">
          <a:xfrm>
            <a:off x="665163" y="5816600"/>
            <a:ext cx="833437" cy="444500"/>
          </a:xfrm>
          <a:prstGeom prst="flowChartMultidocument">
            <a:avLst/>
          </a:prstGeom>
          <a:noFill/>
          <a:ln w="12700">
            <a:solidFill>
              <a:srgbClr val="000000"/>
            </a:solidFill>
            <a:miter lim="800000"/>
            <a:headEnd/>
            <a:tailEnd/>
          </a:ln>
        </p:spPr>
        <p:txBody>
          <a:bodyPr wrap="none" anchor="ctr"/>
          <a:lstStyle/>
          <a:p>
            <a:endParaRPr lang="en-US"/>
          </a:p>
        </p:txBody>
      </p:sp>
      <p:sp>
        <p:nvSpPr>
          <p:cNvPr id="50186" name="Line 13"/>
          <p:cNvSpPr>
            <a:spLocks noChangeShapeType="1"/>
          </p:cNvSpPr>
          <p:nvPr/>
        </p:nvSpPr>
        <p:spPr bwMode="auto">
          <a:xfrm>
            <a:off x="1076325" y="5557838"/>
            <a:ext cx="1588" cy="269875"/>
          </a:xfrm>
          <a:prstGeom prst="line">
            <a:avLst/>
          </a:prstGeom>
          <a:noFill/>
          <a:ln w="15875">
            <a:solidFill>
              <a:srgbClr val="000000"/>
            </a:solidFill>
            <a:round/>
            <a:headEnd/>
            <a:tailEnd type="triangle" w="sm" len="sm"/>
          </a:ln>
        </p:spPr>
        <p:txBody>
          <a:bodyPr/>
          <a:lstStyle/>
          <a:p>
            <a:endParaRPr lang="ta-IN"/>
          </a:p>
        </p:txBody>
      </p:sp>
      <p:sp>
        <p:nvSpPr>
          <p:cNvPr id="50187" name="AutoShape 14"/>
          <p:cNvSpPr>
            <a:spLocks noChangeArrowheads="1"/>
          </p:cNvSpPr>
          <p:nvPr/>
        </p:nvSpPr>
        <p:spPr bwMode="auto">
          <a:xfrm>
            <a:off x="3806825" y="4852988"/>
            <a:ext cx="855663" cy="457200"/>
          </a:xfrm>
          <a:prstGeom prst="roundRect">
            <a:avLst>
              <a:gd name="adj" fmla="val 16667"/>
            </a:avLst>
          </a:prstGeom>
          <a:gradFill rotWithShape="0">
            <a:gsLst>
              <a:gs pos="0">
                <a:srgbClr val="FFFFFF"/>
              </a:gs>
              <a:gs pos="100000">
                <a:srgbClr val="00DCC7"/>
              </a:gs>
            </a:gsLst>
            <a:path path="shape">
              <a:fillToRect l="50000" t="50000" r="50000" b="50000"/>
            </a:path>
          </a:gradFill>
          <a:ln w="19050">
            <a:solidFill>
              <a:srgbClr val="000000"/>
            </a:solidFill>
            <a:round/>
            <a:headEnd/>
            <a:tailEnd/>
          </a:ln>
        </p:spPr>
        <p:txBody>
          <a:bodyPr wrap="none" lIns="0" tIns="0" rIns="0" bIns="0" anchor="ctr"/>
          <a:lstStyle/>
          <a:p>
            <a:r>
              <a:rPr lang="en-US" sz="1200" b="1">
                <a:solidFill>
                  <a:srgbClr val="000000"/>
                </a:solidFill>
                <a:latin typeface="Times New Roman" pitchFamily="18" charset="0"/>
              </a:rPr>
              <a:t>Anomaly </a:t>
            </a:r>
            <a:br>
              <a:rPr lang="en-US" sz="1200" b="1">
                <a:solidFill>
                  <a:srgbClr val="000000"/>
                </a:solidFill>
                <a:latin typeface="Times New Roman" pitchFamily="18" charset="0"/>
              </a:rPr>
            </a:br>
            <a:r>
              <a:rPr lang="en-US" sz="1200" b="1">
                <a:solidFill>
                  <a:srgbClr val="000000"/>
                </a:solidFill>
                <a:latin typeface="Times New Roman" pitchFamily="18" charset="0"/>
              </a:rPr>
              <a:t>detection</a:t>
            </a:r>
            <a:endParaRPr lang="en-US" sz="900" b="1">
              <a:solidFill>
                <a:srgbClr val="000000"/>
              </a:solidFill>
              <a:latin typeface="Times New Roman" pitchFamily="18" charset="0"/>
            </a:endParaRPr>
          </a:p>
        </p:txBody>
      </p:sp>
      <p:sp>
        <p:nvSpPr>
          <p:cNvPr id="50188" name="Line 15"/>
          <p:cNvSpPr>
            <a:spLocks noChangeShapeType="1"/>
          </p:cNvSpPr>
          <p:nvPr/>
        </p:nvSpPr>
        <p:spPr bwMode="auto">
          <a:xfrm>
            <a:off x="2603500" y="5999163"/>
            <a:ext cx="285750" cy="1587"/>
          </a:xfrm>
          <a:prstGeom prst="line">
            <a:avLst/>
          </a:prstGeom>
          <a:noFill/>
          <a:ln w="15875">
            <a:solidFill>
              <a:srgbClr val="000000"/>
            </a:solidFill>
            <a:round/>
            <a:headEnd/>
            <a:tailEnd type="triangle" w="sm" len="sm"/>
          </a:ln>
        </p:spPr>
        <p:txBody>
          <a:bodyPr/>
          <a:lstStyle/>
          <a:p>
            <a:endParaRPr lang="ta-IN"/>
          </a:p>
        </p:txBody>
      </p:sp>
      <p:sp>
        <p:nvSpPr>
          <p:cNvPr id="50189" name="AutoShape 16"/>
          <p:cNvSpPr>
            <a:spLocks noChangeArrowheads="1"/>
          </p:cNvSpPr>
          <p:nvPr/>
        </p:nvSpPr>
        <p:spPr bwMode="auto">
          <a:xfrm rot="16200000" flipH="1">
            <a:off x="4687888" y="4857750"/>
            <a:ext cx="736600" cy="352425"/>
          </a:xfrm>
          <a:prstGeom prst="parallelogram">
            <a:avLst>
              <a:gd name="adj" fmla="val 52252"/>
            </a:avLst>
          </a:prstGeom>
          <a:noFill/>
          <a:ln w="12700">
            <a:solidFill>
              <a:srgbClr val="000000"/>
            </a:solidFill>
            <a:miter lim="800000"/>
            <a:headEnd/>
            <a:tailEnd/>
          </a:ln>
        </p:spPr>
        <p:txBody>
          <a:bodyPr vert="eaVert" wrap="none" lIns="18288" tIns="18288" rIns="18288" bIns="18288" anchor="ctr"/>
          <a:lstStyle/>
          <a:p>
            <a:r>
              <a:rPr lang="en-US" sz="700" b="1">
                <a:solidFill>
                  <a:srgbClr val="000000"/>
                </a:solidFill>
                <a:latin typeface="Matisse ITC" pitchFamily="80" charset="0"/>
              </a:rPr>
              <a:t>…</a:t>
            </a:r>
          </a:p>
          <a:p>
            <a:r>
              <a:rPr lang="en-US" sz="700" b="1">
                <a:solidFill>
                  <a:srgbClr val="000000"/>
                </a:solidFill>
                <a:latin typeface="Matisse ITC" pitchFamily="80" charset="0"/>
              </a:rPr>
              <a:t>…</a:t>
            </a:r>
          </a:p>
        </p:txBody>
      </p:sp>
      <p:sp>
        <p:nvSpPr>
          <p:cNvPr id="50190" name="Text Box 17"/>
          <p:cNvSpPr txBox="1">
            <a:spLocks noChangeArrowheads="1"/>
          </p:cNvSpPr>
          <p:nvPr/>
        </p:nvSpPr>
        <p:spPr bwMode="auto">
          <a:xfrm>
            <a:off x="4419600" y="4283075"/>
            <a:ext cx="654050" cy="365125"/>
          </a:xfrm>
          <a:prstGeom prst="rect">
            <a:avLst/>
          </a:prstGeom>
          <a:noFill/>
          <a:ln w="12700">
            <a:noFill/>
            <a:miter lim="800000"/>
            <a:headEnd/>
            <a:tailEnd/>
          </a:ln>
        </p:spPr>
        <p:txBody>
          <a:bodyPr lIns="0" tIns="0" rIns="0" bIns="0">
            <a:spAutoFit/>
          </a:bodyPr>
          <a:lstStyle/>
          <a:p>
            <a:r>
              <a:rPr lang="en-US" sz="1200">
                <a:latin typeface="Times New Roman" pitchFamily="18" charset="0"/>
              </a:rPr>
              <a:t>Anomaly </a:t>
            </a:r>
            <a:br>
              <a:rPr lang="en-US" sz="1200">
                <a:latin typeface="Times New Roman" pitchFamily="18" charset="0"/>
              </a:rPr>
            </a:br>
            <a:r>
              <a:rPr lang="en-US" sz="1200">
                <a:latin typeface="Times New Roman" pitchFamily="18" charset="0"/>
              </a:rPr>
              <a:t>scores</a:t>
            </a:r>
          </a:p>
        </p:txBody>
      </p:sp>
      <p:sp>
        <p:nvSpPr>
          <p:cNvPr id="50191" name="Line 18"/>
          <p:cNvSpPr>
            <a:spLocks noChangeShapeType="1"/>
          </p:cNvSpPr>
          <p:nvPr/>
        </p:nvSpPr>
        <p:spPr bwMode="auto">
          <a:xfrm flipV="1">
            <a:off x="5041900" y="4321175"/>
            <a:ext cx="496888" cy="4763"/>
          </a:xfrm>
          <a:prstGeom prst="line">
            <a:avLst/>
          </a:prstGeom>
          <a:noFill/>
          <a:ln w="15875">
            <a:solidFill>
              <a:srgbClr val="000000"/>
            </a:solidFill>
            <a:round/>
            <a:headEnd/>
            <a:tailEnd type="triangle" w="sm" len="sm"/>
          </a:ln>
        </p:spPr>
        <p:txBody>
          <a:bodyPr/>
          <a:lstStyle/>
          <a:p>
            <a:endParaRPr lang="ta-IN"/>
          </a:p>
        </p:txBody>
      </p:sp>
      <p:sp>
        <p:nvSpPr>
          <p:cNvPr id="50192" name="Rectangle 19"/>
          <p:cNvSpPr>
            <a:spLocks noChangeArrowheads="1"/>
          </p:cNvSpPr>
          <p:nvPr/>
        </p:nvSpPr>
        <p:spPr bwMode="auto">
          <a:xfrm>
            <a:off x="2730500" y="4041775"/>
            <a:ext cx="4535488" cy="2265363"/>
          </a:xfrm>
          <a:prstGeom prst="rect">
            <a:avLst/>
          </a:prstGeom>
          <a:noFill/>
          <a:ln w="38100" cmpd="dbl">
            <a:solidFill>
              <a:srgbClr val="000000"/>
            </a:solidFill>
            <a:miter lim="800000"/>
            <a:headEnd/>
            <a:tailEnd/>
          </a:ln>
        </p:spPr>
        <p:txBody>
          <a:bodyPr/>
          <a:lstStyle/>
          <a:p>
            <a:endParaRPr lang="en-US"/>
          </a:p>
        </p:txBody>
      </p:sp>
      <p:sp>
        <p:nvSpPr>
          <p:cNvPr id="50193" name="Text Box 20"/>
          <p:cNvSpPr txBox="1">
            <a:spLocks noChangeArrowheads="1"/>
          </p:cNvSpPr>
          <p:nvPr/>
        </p:nvSpPr>
        <p:spPr bwMode="auto">
          <a:xfrm>
            <a:off x="7567613" y="4948238"/>
            <a:ext cx="649287" cy="365125"/>
          </a:xfrm>
          <a:prstGeom prst="rect">
            <a:avLst/>
          </a:prstGeom>
          <a:noFill/>
          <a:ln w="12700">
            <a:noFill/>
            <a:miter lim="800000"/>
            <a:headEnd/>
            <a:tailEnd/>
          </a:ln>
        </p:spPr>
        <p:txBody>
          <a:bodyPr lIns="0" tIns="0" rIns="0" bIns="0">
            <a:spAutoFit/>
          </a:bodyPr>
          <a:lstStyle/>
          <a:p>
            <a:r>
              <a:rPr lang="en-US" sz="1200"/>
              <a:t>Human</a:t>
            </a:r>
            <a:br>
              <a:rPr lang="en-US" sz="1200"/>
            </a:br>
            <a:r>
              <a:rPr lang="en-US" sz="1200"/>
              <a:t>analyst</a:t>
            </a:r>
          </a:p>
        </p:txBody>
      </p:sp>
      <p:sp>
        <p:nvSpPr>
          <p:cNvPr id="50194" name="Line 21"/>
          <p:cNvSpPr>
            <a:spLocks noChangeShapeType="1"/>
          </p:cNvSpPr>
          <p:nvPr/>
        </p:nvSpPr>
        <p:spPr bwMode="auto">
          <a:xfrm flipH="1">
            <a:off x="7912100" y="5307013"/>
            <a:ext cx="6350" cy="347662"/>
          </a:xfrm>
          <a:prstGeom prst="line">
            <a:avLst/>
          </a:prstGeom>
          <a:noFill/>
          <a:ln w="15875">
            <a:solidFill>
              <a:srgbClr val="000000"/>
            </a:solidFill>
            <a:round/>
            <a:headEnd/>
            <a:tailEnd type="none" w="sm" len="med"/>
          </a:ln>
        </p:spPr>
        <p:txBody>
          <a:bodyPr/>
          <a:lstStyle/>
          <a:p>
            <a:endParaRPr lang="ta-IN"/>
          </a:p>
        </p:txBody>
      </p:sp>
      <p:sp>
        <p:nvSpPr>
          <p:cNvPr id="50195" name="Line 22"/>
          <p:cNvSpPr>
            <a:spLocks noChangeShapeType="1"/>
          </p:cNvSpPr>
          <p:nvPr/>
        </p:nvSpPr>
        <p:spPr bwMode="auto">
          <a:xfrm flipV="1">
            <a:off x="4660900" y="5073650"/>
            <a:ext cx="211138" cy="1588"/>
          </a:xfrm>
          <a:prstGeom prst="line">
            <a:avLst/>
          </a:prstGeom>
          <a:noFill/>
          <a:ln w="15875">
            <a:solidFill>
              <a:srgbClr val="000000"/>
            </a:solidFill>
            <a:round/>
            <a:headEnd/>
            <a:tailEnd type="triangle" w="sm" len="sm"/>
          </a:ln>
        </p:spPr>
        <p:txBody>
          <a:bodyPr/>
          <a:lstStyle/>
          <a:p>
            <a:endParaRPr lang="ta-IN"/>
          </a:p>
        </p:txBody>
      </p:sp>
      <p:sp>
        <p:nvSpPr>
          <p:cNvPr id="50196" name="Text Box 23"/>
          <p:cNvSpPr txBox="1">
            <a:spLocks noChangeArrowheads="1"/>
          </p:cNvSpPr>
          <p:nvPr/>
        </p:nvSpPr>
        <p:spPr bwMode="auto">
          <a:xfrm>
            <a:off x="5316538" y="4841875"/>
            <a:ext cx="922337" cy="365125"/>
          </a:xfrm>
          <a:prstGeom prst="rect">
            <a:avLst/>
          </a:prstGeom>
          <a:noFill/>
          <a:ln w="12700">
            <a:noFill/>
            <a:miter lim="800000"/>
            <a:headEnd/>
            <a:tailEnd/>
          </a:ln>
        </p:spPr>
        <p:txBody>
          <a:bodyPr lIns="0" tIns="0" rIns="0" bIns="0">
            <a:spAutoFit/>
          </a:bodyPr>
          <a:lstStyle/>
          <a:p>
            <a:r>
              <a:rPr lang="en-US" sz="1200"/>
              <a:t>Detected novel attacks</a:t>
            </a:r>
          </a:p>
        </p:txBody>
      </p:sp>
      <p:sp>
        <p:nvSpPr>
          <p:cNvPr id="50197" name="Text Box 24"/>
          <p:cNvSpPr txBox="1">
            <a:spLocks noChangeArrowheads="1"/>
          </p:cNvSpPr>
          <p:nvPr/>
        </p:nvSpPr>
        <p:spPr bwMode="auto">
          <a:xfrm>
            <a:off x="7337425" y="4146550"/>
            <a:ext cx="1195388" cy="547688"/>
          </a:xfrm>
          <a:prstGeom prst="rect">
            <a:avLst/>
          </a:prstGeom>
          <a:noFill/>
          <a:ln w="12700">
            <a:noFill/>
            <a:miter lim="800000"/>
            <a:headEnd/>
            <a:tailEnd/>
          </a:ln>
        </p:spPr>
        <p:txBody>
          <a:bodyPr lIns="0" tIns="0" rIns="0" bIns="0">
            <a:spAutoFit/>
          </a:bodyPr>
          <a:lstStyle/>
          <a:p>
            <a:r>
              <a:rPr lang="en-US" sz="1200"/>
              <a:t>Summary and characterization</a:t>
            </a:r>
            <a:br>
              <a:rPr lang="en-US" sz="1200"/>
            </a:br>
            <a:r>
              <a:rPr lang="en-US" sz="1200"/>
              <a:t>of attacks</a:t>
            </a:r>
          </a:p>
        </p:txBody>
      </p:sp>
      <p:sp>
        <p:nvSpPr>
          <p:cNvPr id="50198" name="Line 25"/>
          <p:cNvSpPr>
            <a:spLocks noChangeShapeType="1"/>
          </p:cNvSpPr>
          <p:nvPr/>
        </p:nvSpPr>
        <p:spPr bwMode="auto">
          <a:xfrm>
            <a:off x="6969125" y="4316413"/>
            <a:ext cx="574675" cy="7937"/>
          </a:xfrm>
          <a:prstGeom prst="line">
            <a:avLst/>
          </a:prstGeom>
          <a:noFill/>
          <a:ln w="15875">
            <a:solidFill>
              <a:srgbClr val="000000"/>
            </a:solidFill>
            <a:round/>
            <a:headEnd/>
            <a:tailEnd type="triangle" w="sm" len="sm"/>
          </a:ln>
        </p:spPr>
        <p:txBody>
          <a:bodyPr/>
          <a:lstStyle/>
          <a:p>
            <a:endParaRPr lang="ta-IN"/>
          </a:p>
        </p:txBody>
      </p:sp>
      <p:sp>
        <p:nvSpPr>
          <p:cNvPr id="50199" name="Line 26"/>
          <p:cNvSpPr>
            <a:spLocks noChangeShapeType="1"/>
          </p:cNvSpPr>
          <p:nvPr/>
        </p:nvSpPr>
        <p:spPr bwMode="auto">
          <a:xfrm flipH="1">
            <a:off x="4648200" y="5643563"/>
            <a:ext cx="1588" cy="153987"/>
          </a:xfrm>
          <a:prstGeom prst="line">
            <a:avLst/>
          </a:prstGeom>
          <a:noFill/>
          <a:ln w="15875">
            <a:solidFill>
              <a:srgbClr val="000000"/>
            </a:solidFill>
            <a:round/>
            <a:headEnd/>
            <a:tailEnd type="triangle" w="sm" len="sm"/>
          </a:ln>
        </p:spPr>
        <p:txBody>
          <a:bodyPr/>
          <a:lstStyle/>
          <a:p>
            <a:endParaRPr lang="ta-IN"/>
          </a:p>
        </p:txBody>
      </p:sp>
      <p:sp>
        <p:nvSpPr>
          <p:cNvPr id="50200" name="Line 27"/>
          <p:cNvSpPr>
            <a:spLocks noChangeShapeType="1"/>
          </p:cNvSpPr>
          <p:nvPr/>
        </p:nvSpPr>
        <p:spPr bwMode="auto">
          <a:xfrm flipH="1">
            <a:off x="5048250" y="4325938"/>
            <a:ext cx="7938" cy="431800"/>
          </a:xfrm>
          <a:prstGeom prst="line">
            <a:avLst/>
          </a:prstGeom>
          <a:noFill/>
          <a:ln w="15875">
            <a:solidFill>
              <a:srgbClr val="000000"/>
            </a:solidFill>
            <a:round/>
            <a:headEnd/>
            <a:tailEnd type="none" w="sm" len="med"/>
          </a:ln>
        </p:spPr>
        <p:txBody>
          <a:bodyPr/>
          <a:lstStyle/>
          <a:p>
            <a:endParaRPr lang="ta-IN"/>
          </a:p>
        </p:txBody>
      </p:sp>
      <p:sp>
        <p:nvSpPr>
          <p:cNvPr id="50201" name="Line 28"/>
          <p:cNvSpPr>
            <a:spLocks noChangeShapeType="1"/>
          </p:cNvSpPr>
          <p:nvPr/>
        </p:nvSpPr>
        <p:spPr bwMode="auto">
          <a:xfrm>
            <a:off x="4983163" y="5983288"/>
            <a:ext cx="2913062" cy="1587"/>
          </a:xfrm>
          <a:prstGeom prst="line">
            <a:avLst/>
          </a:prstGeom>
          <a:noFill/>
          <a:ln w="15875">
            <a:solidFill>
              <a:srgbClr val="000000"/>
            </a:solidFill>
            <a:round/>
            <a:headEnd/>
            <a:tailEnd type="triangle" w="sm" len="sm"/>
          </a:ln>
        </p:spPr>
        <p:txBody>
          <a:bodyPr/>
          <a:lstStyle/>
          <a:p>
            <a:endParaRPr lang="ta-IN"/>
          </a:p>
        </p:txBody>
      </p:sp>
      <p:sp>
        <p:nvSpPr>
          <p:cNvPr id="50202" name="AutoShape 29" descr="Blue tissue paper"/>
          <p:cNvSpPr>
            <a:spLocks noChangeArrowheads="1"/>
          </p:cNvSpPr>
          <p:nvPr/>
        </p:nvSpPr>
        <p:spPr bwMode="auto">
          <a:xfrm>
            <a:off x="3924300" y="5784850"/>
            <a:ext cx="1062038" cy="414338"/>
          </a:xfrm>
          <a:prstGeom prst="roundRect">
            <a:avLst>
              <a:gd name="adj" fmla="val 16667"/>
            </a:avLst>
          </a:prstGeom>
          <a:blipFill dpi="0" rotWithShape="0">
            <a:blip r:embed="rId4" cstate="print"/>
            <a:srcRect/>
            <a:tile tx="0" ty="0" sx="100000" sy="100000" flip="none" algn="tl"/>
          </a:blipFill>
          <a:ln w="19050">
            <a:solidFill>
              <a:srgbClr val="000000"/>
            </a:solidFill>
            <a:round/>
            <a:headEnd/>
            <a:tailEnd/>
          </a:ln>
        </p:spPr>
        <p:txBody>
          <a:bodyPr wrap="none" lIns="0" tIns="0" rIns="0" bIns="9144" anchor="ctr"/>
          <a:lstStyle/>
          <a:p>
            <a:r>
              <a:rPr lang="en-US" sz="1200" b="1"/>
              <a:t>Known attack </a:t>
            </a:r>
            <a:br>
              <a:rPr lang="en-US" sz="1200" b="1"/>
            </a:br>
            <a:r>
              <a:rPr lang="en-US" sz="1200" b="1"/>
              <a:t>detection </a:t>
            </a:r>
          </a:p>
        </p:txBody>
      </p:sp>
      <p:sp>
        <p:nvSpPr>
          <p:cNvPr id="50203" name="Line 30"/>
          <p:cNvSpPr>
            <a:spLocks noChangeShapeType="1"/>
          </p:cNvSpPr>
          <p:nvPr/>
        </p:nvSpPr>
        <p:spPr bwMode="auto">
          <a:xfrm>
            <a:off x="4649788" y="5645150"/>
            <a:ext cx="3273425" cy="0"/>
          </a:xfrm>
          <a:prstGeom prst="line">
            <a:avLst/>
          </a:prstGeom>
          <a:noFill/>
          <a:ln w="15875">
            <a:solidFill>
              <a:srgbClr val="000000"/>
            </a:solidFill>
            <a:round/>
            <a:headEnd type="none" w="sm" len="med"/>
            <a:tailEnd type="none" w="sm" len="med"/>
          </a:ln>
        </p:spPr>
        <p:txBody>
          <a:bodyPr/>
          <a:lstStyle/>
          <a:p>
            <a:endParaRPr lang="ta-IN"/>
          </a:p>
        </p:txBody>
      </p:sp>
      <p:sp>
        <p:nvSpPr>
          <p:cNvPr id="50204" name="Text Box 31"/>
          <p:cNvSpPr txBox="1">
            <a:spLocks noChangeArrowheads="1"/>
          </p:cNvSpPr>
          <p:nvPr/>
        </p:nvSpPr>
        <p:spPr bwMode="auto">
          <a:xfrm>
            <a:off x="5100638" y="5791200"/>
            <a:ext cx="1150937" cy="365125"/>
          </a:xfrm>
          <a:prstGeom prst="rect">
            <a:avLst/>
          </a:prstGeom>
          <a:noFill/>
          <a:ln w="12700">
            <a:noFill/>
            <a:miter lim="800000"/>
            <a:headEnd/>
            <a:tailEnd/>
          </a:ln>
        </p:spPr>
        <p:txBody>
          <a:bodyPr lIns="0" tIns="0" rIns="0" bIns="0">
            <a:spAutoFit/>
          </a:bodyPr>
          <a:lstStyle/>
          <a:p>
            <a:r>
              <a:rPr lang="en-US" sz="1200"/>
              <a:t>Detected </a:t>
            </a:r>
            <a:br>
              <a:rPr lang="en-US" sz="1200"/>
            </a:br>
            <a:r>
              <a:rPr lang="en-US" sz="1200"/>
              <a:t>known attacks</a:t>
            </a:r>
          </a:p>
        </p:txBody>
      </p:sp>
      <p:sp>
        <p:nvSpPr>
          <p:cNvPr id="50205" name="Line 32"/>
          <p:cNvSpPr>
            <a:spLocks noChangeShapeType="1"/>
          </p:cNvSpPr>
          <p:nvPr/>
        </p:nvSpPr>
        <p:spPr bwMode="auto">
          <a:xfrm flipH="1">
            <a:off x="4243388" y="5297488"/>
            <a:ext cx="0" cy="488950"/>
          </a:xfrm>
          <a:prstGeom prst="line">
            <a:avLst/>
          </a:prstGeom>
          <a:noFill/>
          <a:ln w="15875">
            <a:solidFill>
              <a:srgbClr val="000000"/>
            </a:solidFill>
            <a:round/>
            <a:headEnd type="triangle" w="sm" len="sm"/>
            <a:tailEnd type="none" w="sm" len="med"/>
          </a:ln>
        </p:spPr>
        <p:txBody>
          <a:bodyPr/>
          <a:lstStyle/>
          <a:p>
            <a:endParaRPr lang="ta-IN"/>
          </a:p>
        </p:txBody>
      </p:sp>
      <p:graphicFrame>
        <p:nvGraphicFramePr>
          <p:cNvPr id="50206" name="Object 33"/>
          <p:cNvGraphicFramePr>
            <a:graphicFrameLocks noChangeAspect="1"/>
          </p:cNvGraphicFramePr>
          <p:nvPr/>
        </p:nvGraphicFramePr>
        <p:xfrm>
          <a:off x="7539038" y="4649788"/>
          <a:ext cx="742950" cy="346075"/>
        </p:xfrm>
        <a:graphic>
          <a:graphicData uri="http://schemas.openxmlformats.org/presentationml/2006/ole">
            <p:oleObj spid="_x0000_s50206" name="VISIO" r:id="rId5" imgW="589788" imgH="315468" progId="">
              <p:embed/>
            </p:oleObj>
          </a:graphicData>
        </a:graphic>
      </p:graphicFrame>
      <p:sp>
        <p:nvSpPr>
          <p:cNvPr id="50207" name="Line 34"/>
          <p:cNvSpPr>
            <a:spLocks noChangeShapeType="1"/>
          </p:cNvSpPr>
          <p:nvPr/>
        </p:nvSpPr>
        <p:spPr bwMode="auto">
          <a:xfrm flipV="1">
            <a:off x="5240338" y="5022850"/>
            <a:ext cx="2333625" cy="6350"/>
          </a:xfrm>
          <a:prstGeom prst="line">
            <a:avLst/>
          </a:prstGeom>
          <a:noFill/>
          <a:ln w="15875">
            <a:solidFill>
              <a:srgbClr val="000000"/>
            </a:solidFill>
            <a:round/>
            <a:headEnd/>
            <a:tailEnd type="triangle" w="sm" len="sm"/>
          </a:ln>
        </p:spPr>
        <p:txBody>
          <a:bodyPr/>
          <a:lstStyle/>
          <a:p>
            <a:endParaRPr lang="ta-IN"/>
          </a:p>
        </p:txBody>
      </p:sp>
      <p:sp>
        <p:nvSpPr>
          <p:cNvPr id="50208" name="Text Box 35"/>
          <p:cNvSpPr txBox="1">
            <a:spLocks noChangeArrowheads="1"/>
          </p:cNvSpPr>
          <p:nvPr/>
        </p:nvSpPr>
        <p:spPr bwMode="auto">
          <a:xfrm>
            <a:off x="5381625" y="5480050"/>
            <a:ext cx="606425" cy="182563"/>
          </a:xfrm>
          <a:prstGeom prst="rect">
            <a:avLst/>
          </a:prstGeom>
          <a:noFill/>
          <a:ln w="12700">
            <a:noFill/>
            <a:miter lim="800000"/>
            <a:headEnd/>
            <a:tailEnd/>
          </a:ln>
        </p:spPr>
        <p:txBody>
          <a:bodyPr lIns="0" tIns="0" rIns="0" bIns="0">
            <a:spAutoFit/>
          </a:bodyPr>
          <a:lstStyle/>
          <a:p>
            <a:r>
              <a:rPr lang="en-US" sz="1200"/>
              <a:t>Labels</a:t>
            </a:r>
          </a:p>
        </p:txBody>
      </p:sp>
      <p:sp>
        <p:nvSpPr>
          <p:cNvPr id="50209" name="Line 36"/>
          <p:cNvSpPr>
            <a:spLocks noChangeShapeType="1"/>
          </p:cNvSpPr>
          <p:nvPr/>
        </p:nvSpPr>
        <p:spPr bwMode="auto">
          <a:xfrm>
            <a:off x="1498600" y="6002338"/>
            <a:ext cx="228600" cy="1587"/>
          </a:xfrm>
          <a:prstGeom prst="line">
            <a:avLst/>
          </a:prstGeom>
          <a:noFill/>
          <a:ln w="15875">
            <a:solidFill>
              <a:srgbClr val="000000"/>
            </a:solidFill>
            <a:round/>
            <a:headEnd/>
            <a:tailEnd type="triangle" w="sm" len="sm"/>
          </a:ln>
        </p:spPr>
        <p:txBody>
          <a:bodyPr/>
          <a:lstStyle/>
          <a:p>
            <a:endParaRPr lang="ta-IN"/>
          </a:p>
        </p:txBody>
      </p:sp>
      <p:sp>
        <p:nvSpPr>
          <p:cNvPr id="50210" name="AutoShape 37"/>
          <p:cNvSpPr>
            <a:spLocks noChangeArrowheads="1"/>
          </p:cNvSpPr>
          <p:nvPr/>
        </p:nvSpPr>
        <p:spPr bwMode="auto">
          <a:xfrm>
            <a:off x="2876550" y="5802313"/>
            <a:ext cx="763588" cy="411162"/>
          </a:xfrm>
          <a:prstGeom prst="roundRect">
            <a:avLst>
              <a:gd name="adj" fmla="val 16667"/>
            </a:avLst>
          </a:prstGeom>
          <a:noFill/>
          <a:ln w="19050">
            <a:solidFill>
              <a:srgbClr val="000000"/>
            </a:solidFill>
            <a:round/>
            <a:headEnd/>
            <a:tailEnd/>
          </a:ln>
        </p:spPr>
        <p:txBody>
          <a:bodyPr wrap="none" lIns="0" tIns="0" rIns="0" bIns="0" anchor="ctr"/>
          <a:lstStyle/>
          <a:p>
            <a:r>
              <a:rPr lang="en-US" sz="1200" b="1"/>
              <a:t>Feature </a:t>
            </a:r>
            <a:br>
              <a:rPr lang="en-US" sz="1200" b="1"/>
            </a:br>
            <a:r>
              <a:rPr lang="en-US" sz="1200" b="1"/>
              <a:t>Extraction</a:t>
            </a:r>
          </a:p>
        </p:txBody>
      </p:sp>
      <p:sp>
        <p:nvSpPr>
          <p:cNvPr id="50211" name="Line 38"/>
          <p:cNvSpPr>
            <a:spLocks noChangeShapeType="1"/>
          </p:cNvSpPr>
          <p:nvPr/>
        </p:nvSpPr>
        <p:spPr bwMode="auto">
          <a:xfrm flipV="1">
            <a:off x="3648075" y="5988050"/>
            <a:ext cx="261938" cy="6350"/>
          </a:xfrm>
          <a:prstGeom prst="line">
            <a:avLst/>
          </a:prstGeom>
          <a:noFill/>
          <a:ln w="15875">
            <a:solidFill>
              <a:srgbClr val="000000"/>
            </a:solidFill>
            <a:round/>
            <a:headEnd/>
            <a:tailEnd type="triangle" w="sm" len="sm"/>
          </a:ln>
        </p:spPr>
        <p:txBody>
          <a:bodyPr/>
          <a:lstStyle/>
          <a:p>
            <a:endParaRPr lang="ta-IN"/>
          </a:p>
        </p:txBody>
      </p:sp>
      <p:sp>
        <p:nvSpPr>
          <p:cNvPr id="50212" name="AutoShape 39"/>
          <p:cNvSpPr>
            <a:spLocks noChangeArrowheads="1"/>
          </p:cNvSpPr>
          <p:nvPr/>
        </p:nvSpPr>
        <p:spPr bwMode="auto">
          <a:xfrm>
            <a:off x="5537200" y="4103688"/>
            <a:ext cx="1433513" cy="455612"/>
          </a:xfrm>
          <a:prstGeom prst="roundRect">
            <a:avLst>
              <a:gd name="adj" fmla="val 16667"/>
            </a:avLst>
          </a:prstGeom>
          <a:gradFill rotWithShape="0">
            <a:gsLst>
              <a:gs pos="0">
                <a:srgbClr val="FFFFFF"/>
              </a:gs>
              <a:gs pos="100000">
                <a:srgbClr val="00DCC7"/>
              </a:gs>
            </a:gsLst>
            <a:path path="shape">
              <a:fillToRect l="50000" t="50000" r="50000" b="50000"/>
            </a:path>
          </a:gradFill>
          <a:ln w="12700">
            <a:solidFill>
              <a:srgbClr val="000000"/>
            </a:solidFill>
            <a:round/>
            <a:headEnd/>
            <a:tailEnd/>
          </a:ln>
        </p:spPr>
        <p:txBody>
          <a:bodyPr lIns="0" tIns="0" rIns="0" bIns="0"/>
          <a:lstStyle/>
          <a:p>
            <a:pPr>
              <a:lnSpc>
                <a:spcPct val="95000"/>
              </a:lnSpc>
            </a:pPr>
            <a:r>
              <a:rPr lang="en-US" sz="1400" b="1">
                <a:latin typeface="Times New Roman" pitchFamily="18" charset="0"/>
              </a:rPr>
              <a:t>Association pattern analysis</a:t>
            </a:r>
            <a:endParaRPr lang="en-US" sz="1500" b="1">
              <a:latin typeface="Times New Roman" pitchFamily="18" charset="0"/>
            </a:endParaRPr>
          </a:p>
        </p:txBody>
      </p:sp>
      <p:sp>
        <p:nvSpPr>
          <p:cNvPr id="50213" name="AutoShape 40"/>
          <p:cNvSpPr>
            <a:spLocks noChangeArrowheads="1"/>
          </p:cNvSpPr>
          <p:nvPr/>
        </p:nvSpPr>
        <p:spPr bwMode="auto">
          <a:xfrm>
            <a:off x="6337300" y="4876800"/>
            <a:ext cx="828675" cy="320675"/>
          </a:xfrm>
          <a:prstGeom prst="roundRect">
            <a:avLst>
              <a:gd name="adj" fmla="val 16667"/>
            </a:avLst>
          </a:prstGeom>
          <a:solidFill>
            <a:srgbClr val="FFFFFF"/>
          </a:solidFill>
          <a:ln w="12700">
            <a:solidFill>
              <a:srgbClr val="000000"/>
            </a:solidFill>
            <a:round/>
            <a:headEnd/>
            <a:tailEnd/>
          </a:ln>
        </p:spPr>
        <p:txBody>
          <a:bodyPr lIns="9144" tIns="18288" rIns="9144" bIns="9144"/>
          <a:lstStyle/>
          <a:p>
            <a:pPr>
              <a:lnSpc>
                <a:spcPct val="115000"/>
              </a:lnSpc>
            </a:pPr>
            <a:r>
              <a:rPr lang="en-US" sz="1200" b="1">
                <a:latin typeface="Times New Roman" pitchFamily="18" charset="0"/>
              </a:rPr>
              <a:t>MINDSAR</a:t>
            </a:r>
          </a:p>
        </p:txBody>
      </p:sp>
      <p:sp>
        <p:nvSpPr>
          <p:cNvPr id="50214" name="Line 41"/>
          <p:cNvSpPr>
            <a:spLocks noChangeShapeType="1"/>
          </p:cNvSpPr>
          <p:nvPr/>
        </p:nvSpPr>
        <p:spPr bwMode="auto">
          <a:xfrm>
            <a:off x="6716713" y="5197475"/>
            <a:ext cx="0" cy="792163"/>
          </a:xfrm>
          <a:prstGeom prst="line">
            <a:avLst/>
          </a:prstGeom>
          <a:noFill/>
          <a:ln w="15875">
            <a:solidFill>
              <a:srgbClr val="000000"/>
            </a:solidFill>
            <a:round/>
            <a:headEnd type="triangle" w="sm" len="sm"/>
            <a:tailEnd type="none" w="sm" len="med"/>
          </a:ln>
        </p:spPr>
        <p:txBody>
          <a:bodyPr/>
          <a:lstStyle/>
          <a:p>
            <a:endParaRPr lang="ta-IN"/>
          </a:p>
        </p:txBody>
      </p:sp>
      <p:sp>
        <p:nvSpPr>
          <p:cNvPr id="50215" name="AutoShape 42"/>
          <p:cNvSpPr>
            <a:spLocks noChangeArrowheads="1"/>
          </p:cNvSpPr>
          <p:nvPr/>
        </p:nvSpPr>
        <p:spPr bwMode="auto">
          <a:xfrm>
            <a:off x="6672263" y="5943600"/>
            <a:ext cx="73025" cy="73025"/>
          </a:xfrm>
          <a:prstGeom prst="flowChartConnector">
            <a:avLst/>
          </a:prstGeom>
          <a:solidFill>
            <a:srgbClr val="000000"/>
          </a:solidFill>
          <a:ln w="9525">
            <a:solidFill>
              <a:srgbClr val="000000"/>
            </a:solidFill>
            <a:round/>
            <a:headEnd/>
            <a:tailEnd/>
          </a:ln>
        </p:spPr>
        <p:txBody>
          <a:bodyPr lIns="27432" tIns="18288" rIns="27432" bIns="18288"/>
          <a:lstStyle/>
          <a:p>
            <a:endParaRPr lang="en-US"/>
          </a:p>
        </p:txBody>
      </p:sp>
      <p:sp>
        <p:nvSpPr>
          <p:cNvPr id="50216" name="Rectangle 43"/>
          <p:cNvSpPr>
            <a:spLocks noChangeArrowheads="1"/>
          </p:cNvSpPr>
          <p:nvPr/>
        </p:nvSpPr>
        <p:spPr bwMode="auto">
          <a:xfrm>
            <a:off x="1730375" y="5840413"/>
            <a:ext cx="876300" cy="320675"/>
          </a:xfrm>
          <a:prstGeom prst="rect">
            <a:avLst/>
          </a:prstGeom>
          <a:noFill/>
          <a:ln w="12700">
            <a:solidFill>
              <a:schemeClr val="tx1"/>
            </a:solidFill>
            <a:miter lim="800000"/>
            <a:headEnd/>
            <a:tailEnd type="none" w="sm" len="med"/>
          </a:ln>
        </p:spPr>
        <p:txBody>
          <a:bodyPr wrap="none" anchor="ctr"/>
          <a:lstStyle/>
          <a:p>
            <a:pPr marL="342900" indent="-342900">
              <a:spcBef>
                <a:spcPct val="20000"/>
              </a:spcBef>
              <a:buClr>
                <a:schemeClr val="accent2"/>
              </a:buClr>
              <a:buSzPct val="75000"/>
              <a:buFont typeface="Monotype Sorts" charset="2"/>
              <a:buNone/>
            </a:pPr>
            <a:r>
              <a:rPr lang="en-US" sz="1200"/>
              <a:t>Filtering</a:t>
            </a:r>
          </a:p>
        </p:txBody>
      </p:sp>
      <p:sp>
        <p:nvSpPr>
          <p:cNvPr id="50217" name="Text Box 44"/>
          <p:cNvSpPr txBox="1">
            <a:spLocks noChangeArrowheads="1"/>
          </p:cNvSpPr>
          <p:nvPr/>
        </p:nvSpPr>
        <p:spPr bwMode="auto">
          <a:xfrm>
            <a:off x="1616075" y="5046663"/>
            <a:ext cx="1019175" cy="549275"/>
          </a:xfrm>
          <a:prstGeom prst="rect">
            <a:avLst/>
          </a:prstGeom>
          <a:noFill/>
          <a:ln w="12700">
            <a:noFill/>
            <a:miter lim="800000"/>
            <a:headEnd/>
            <a:tailEnd type="none" w="sm" len="med"/>
          </a:ln>
        </p:spPr>
        <p:txBody>
          <a:bodyPr lIns="0" rIns="0">
            <a:spAutoFit/>
          </a:bodyPr>
          <a:lstStyle/>
          <a:p>
            <a:pPr>
              <a:spcBef>
                <a:spcPct val="50000"/>
              </a:spcBef>
              <a:buClr>
                <a:schemeClr val="accent2"/>
              </a:buClr>
              <a:buSzPct val="75000"/>
              <a:buFont typeface="Monotype Sorts" charset="2"/>
              <a:buChar char="u"/>
            </a:pPr>
            <a:r>
              <a:rPr lang="en-US" sz="1200">
                <a:solidFill>
                  <a:schemeClr val="accent2"/>
                </a:solidFill>
                <a:latin typeface="Times New Roman" pitchFamily="18" charset="0"/>
              </a:rPr>
              <a:t>Net flow tools</a:t>
            </a:r>
          </a:p>
          <a:p>
            <a:pPr>
              <a:spcBef>
                <a:spcPct val="50000"/>
              </a:spcBef>
              <a:buClr>
                <a:schemeClr val="accent2"/>
              </a:buClr>
              <a:buSzPct val="75000"/>
              <a:buFont typeface="Monotype Sorts" charset="2"/>
              <a:buChar char="u"/>
            </a:pPr>
            <a:r>
              <a:rPr lang="en-US" sz="1200">
                <a:solidFill>
                  <a:schemeClr val="accent2"/>
                </a:solidFill>
                <a:latin typeface="Times New Roman" pitchFamily="18" charset="0"/>
              </a:rPr>
              <a:t>tcpdump</a:t>
            </a:r>
          </a:p>
        </p:txBody>
      </p:sp>
      <p:sp>
        <p:nvSpPr>
          <p:cNvPr id="45" name="Slide Number Placeholder 44"/>
          <p:cNvSpPr>
            <a:spLocks noGrp="1"/>
          </p:cNvSpPr>
          <p:nvPr>
            <p:ph type="sldNum" sz="quarter" idx="12"/>
          </p:nvPr>
        </p:nvSpPr>
        <p:spPr/>
        <p:txBody>
          <a:bodyPr/>
          <a:lstStyle/>
          <a:p>
            <a:fld id="{85FD3F52-5B84-4D92-BFCF-30D95E6421E1}" type="slidenum">
              <a:rPr lang="en-US"/>
              <a:pPr/>
              <a:t>36</a:t>
            </a:fld>
            <a:endParaRPr lang="en-US"/>
          </a:p>
        </p:txBody>
      </p:sp>
      <p:sp>
        <p:nvSpPr>
          <p:cNvPr id="47" name="Rectangle 2"/>
          <p:cNvSpPr>
            <a:spLocks noGrp="1" noChangeArrowheads="1"/>
          </p:cNvSpPr>
          <p:nvPr>
            <p:ph type="title" idx="4294967295"/>
          </p:nvPr>
        </p:nvSpPr>
        <p:spPr>
          <a:xfrm>
            <a:off x="1331913" y="74613"/>
            <a:ext cx="6553200" cy="763587"/>
          </a:xfrm>
        </p:spPr>
        <p:txBody>
          <a:bodyPr/>
          <a:lstStyle/>
          <a:p>
            <a:pPr eaLnBrk="1" hangingPunct="1">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900" dirty="0" smtClean="0">
                <a:solidFill>
                  <a:schemeClr val="tx1"/>
                </a:solidFill>
              </a:rPr>
              <a:t>Case Study:  </a:t>
            </a:r>
            <a:r>
              <a:rPr lang="en-GB" sz="3900" i="1" dirty="0" smtClean="0">
                <a:solidFill>
                  <a:schemeClr val="tx1"/>
                </a:solidFill>
              </a:rPr>
              <a:t>MINDS</a:t>
            </a:r>
          </a:p>
        </p:txBody>
      </p:sp>
      <p:sp>
        <p:nvSpPr>
          <p:cNvPr id="46" name="Footer Placeholder 4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1"/>
          <p:cNvGraphicFramePr>
            <a:graphicFrameLocks noChangeAspect="1"/>
          </p:cNvGraphicFramePr>
          <p:nvPr/>
        </p:nvGraphicFramePr>
        <p:xfrm>
          <a:off x="1979613" y="2133600"/>
          <a:ext cx="4986337" cy="2373313"/>
        </p:xfrm>
        <a:graphic>
          <a:graphicData uri="http://schemas.openxmlformats.org/presentationml/2006/ole">
            <p:oleObj spid="_x0000_s51202" r:id="rId4" imgW="1060494" imgH="1060494" progId="">
              <p:embed/>
            </p:oleObj>
          </a:graphicData>
        </a:graphic>
      </p:graphicFrame>
      <p:sp>
        <p:nvSpPr>
          <p:cNvPr id="13316" name="Rectangle 2"/>
          <p:cNvSpPr>
            <a:spLocks noGrp="1" noChangeArrowheads="1"/>
          </p:cNvSpPr>
          <p:nvPr>
            <p:ph type="title" idx="4294967295"/>
          </p:nvPr>
        </p:nvSpPr>
        <p:spPr>
          <a:xfrm>
            <a:off x="755650" y="-20638"/>
            <a:ext cx="7416800" cy="785813"/>
          </a:xfrm>
        </p:spPr>
        <p:txBody>
          <a:bodyPr/>
          <a:lstStyle/>
          <a:p>
            <a:pPr eaLnBrk="1" hangingPunct="1">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900" dirty="0" smtClean="0">
                <a:solidFill>
                  <a:schemeClr val="tx1"/>
                </a:solidFill>
              </a:rPr>
              <a:t>Network Intrusion Detection</a:t>
            </a:r>
          </a:p>
        </p:txBody>
      </p:sp>
      <p:graphicFrame>
        <p:nvGraphicFramePr>
          <p:cNvPr id="51204" name="Object 4"/>
          <p:cNvGraphicFramePr>
            <a:graphicFrameLocks noChangeAspect="1"/>
          </p:cNvGraphicFramePr>
          <p:nvPr/>
        </p:nvGraphicFramePr>
        <p:xfrm>
          <a:off x="5292725" y="1195388"/>
          <a:ext cx="1695450" cy="795337"/>
        </p:xfrm>
        <a:graphic>
          <a:graphicData uri="http://schemas.openxmlformats.org/presentationml/2006/ole">
            <p:oleObj spid="_x0000_s51204" r:id="rId5" imgW="8573697" imgH="4019048" progId="">
              <p:embed/>
            </p:oleObj>
          </a:graphicData>
        </a:graphic>
      </p:graphicFrame>
      <p:sp>
        <p:nvSpPr>
          <p:cNvPr id="51205" name="Text Box 5"/>
          <p:cNvSpPr txBox="1">
            <a:spLocks noChangeArrowheads="1"/>
          </p:cNvSpPr>
          <p:nvPr/>
        </p:nvSpPr>
        <p:spPr bwMode="auto">
          <a:xfrm>
            <a:off x="7019925" y="1484313"/>
            <a:ext cx="1885950" cy="396875"/>
          </a:xfrm>
          <a:prstGeom prst="rect">
            <a:avLst/>
          </a:prstGeom>
          <a:noFill/>
          <a:ln w="9525">
            <a:noFill/>
            <a:round/>
            <a:headEnd/>
            <a:tailEnd/>
          </a:ln>
        </p:spPr>
        <p:txBody>
          <a:bodyPr lIns="0" tIns="46800" rIns="0" bIns="46800">
            <a:spAutoFit/>
          </a:bodyPr>
          <a:lstStyle/>
          <a:p>
            <a:pPr marL="341313" indent="-341313">
              <a:spcBef>
                <a:spcPts val="1250"/>
              </a:spcBef>
              <a:buClr>
                <a:srgbClr val="333399"/>
              </a:buClr>
              <a:buSzPct val="75000"/>
              <a:buFont typeface="Monotype Sort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b="1">
                <a:solidFill>
                  <a:srgbClr val="D8006C"/>
                </a:solidFill>
                <a:latin typeface="Matisse ITC" pitchFamily="80" charset="0"/>
              </a:rPr>
              <a:t>www.snort.org</a:t>
            </a:r>
          </a:p>
        </p:txBody>
      </p:sp>
      <p:sp>
        <p:nvSpPr>
          <p:cNvPr id="5126" name="Rectangle 9"/>
          <p:cNvSpPr>
            <a:spLocks noChangeArrowheads="1"/>
          </p:cNvSpPr>
          <p:nvPr/>
        </p:nvSpPr>
        <p:spPr bwMode="auto">
          <a:xfrm>
            <a:off x="250825" y="1023938"/>
            <a:ext cx="5041900" cy="1252537"/>
          </a:xfrm>
          <a:prstGeom prst="rect">
            <a:avLst/>
          </a:prstGeom>
          <a:noFill/>
          <a:ln w="9525">
            <a:noFill/>
            <a:round/>
            <a:headEnd/>
            <a:tailEnd/>
          </a:ln>
        </p:spPr>
        <p:txBody>
          <a:bodyPr lIns="0" tIns="46800" rIns="0" bIns="46800"/>
          <a:lstStyle/>
          <a:p>
            <a:pPr marL="228600" indent="-228600" algn="l" eaLnBrk="1" hangingPunct="1">
              <a:spcBef>
                <a:spcPts val="2700"/>
              </a:spcBef>
              <a:buClr>
                <a:srgbClr val="FF0000"/>
              </a:buClr>
              <a:buFont typeface="Arial" pitchFamily="34" charset="0"/>
              <a:buChar char="•"/>
              <a:tabLst>
                <a:tab pos="798513" algn="l"/>
                <a:tab pos="1712913" algn="l"/>
                <a:tab pos="2627313" algn="l"/>
                <a:tab pos="3541713" algn="l"/>
                <a:tab pos="4456113" algn="l"/>
                <a:tab pos="5370513" algn="l"/>
                <a:tab pos="6284913" algn="l"/>
                <a:tab pos="7199313" algn="l"/>
                <a:tab pos="8113713" algn="l"/>
                <a:tab pos="9028113" algn="l"/>
                <a:tab pos="9942513" algn="l"/>
              </a:tabLst>
              <a:defRPr/>
            </a:pPr>
            <a:r>
              <a:rPr lang="en-GB" dirty="0">
                <a:solidFill>
                  <a:srgbClr val="000000"/>
                </a:solidFill>
              </a:rPr>
              <a:t>Traditional intrusion detection system IDS tools (e.g. SNORT) are based on signatures of </a:t>
            </a:r>
            <a:r>
              <a:rPr lang="en-GB" dirty="0">
                <a:solidFill>
                  <a:schemeClr val="accent2">
                    <a:lumMod val="60000"/>
                    <a:lumOff val="40000"/>
                  </a:schemeClr>
                </a:solidFill>
              </a:rPr>
              <a:t>known attacks</a:t>
            </a:r>
          </a:p>
        </p:txBody>
      </p:sp>
      <p:sp>
        <p:nvSpPr>
          <p:cNvPr id="7" name="Slide Number Placeholder 6"/>
          <p:cNvSpPr>
            <a:spLocks noGrp="1"/>
          </p:cNvSpPr>
          <p:nvPr>
            <p:ph type="sldNum" sz="quarter" idx="12"/>
          </p:nvPr>
        </p:nvSpPr>
        <p:spPr/>
        <p:txBody>
          <a:bodyPr/>
          <a:lstStyle/>
          <a:p>
            <a:fld id="{BC80E773-2A7D-41C7-B4C2-B2D011669015}" type="slidenum">
              <a:rPr lang="en-US"/>
              <a:pPr/>
              <a:t>37</a:t>
            </a:fld>
            <a:endParaRPr lang="en-US"/>
          </a:p>
        </p:txBody>
      </p:sp>
      <p:sp>
        <p:nvSpPr>
          <p:cNvPr id="9" name="Rectangle 9"/>
          <p:cNvSpPr>
            <a:spLocks noChangeArrowheads="1"/>
          </p:cNvSpPr>
          <p:nvPr/>
        </p:nvSpPr>
        <p:spPr bwMode="auto">
          <a:xfrm>
            <a:off x="323850" y="3933825"/>
            <a:ext cx="8640763" cy="2519363"/>
          </a:xfrm>
          <a:prstGeom prst="rect">
            <a:avLst/>
          </a:prstGeom>
          <a:noFill/>
          <a:ln w="9525">
            <a:noFill/>
            <a:round/>
            <a:headEnd/>
            <a:tailEnd/>
          </a:ln>
        </p:spPr>
        <p:txBody>
          <a:bodyPr lIns="0" tIns="46800" rIns="0" bIns="46800"/>
          <a:lstStyle/>
          <a:p>
            <a:pPr marL="228600" indent="-228600" algn="l" eaLnBrk="1" hangingPunct="1">
              <a:lnSpc>
                <a:spcPct val="80000"/>
              </a:lnSpc>
              <a:spcBef>
                <a:spcPts val="2700"/>
              </a:spcBef>
              <a:buClr>
                <a:srgbClr val="FF0000"/>
              </a:buClr>
              <a:buFont typeface="Arial" pitchFamily="34" charset="0"/>
              <a:buChar char="•"/>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a:t>Limitations</a:t>
            </a:r>
          </a:p>
          <a:p>
            <a:pPr marL="574675" lvl="1" indent="-228600" algn="l" eaLnBrk="1" hangingPunct="1">
              <a:lnSpc>
                <a:spcPct val="80000"/>
              </a:lnSpc>
              <a:spcBef>
                <a:spcPts val="500"/>
              </a:spcBef>
              <a:buClr>
                <a:srgbClr val="7A0019"/>
              </a:buClr>
              <a:buFont typeface="Arial" pitchFamily="34" charset="0"/>
              <a:buChar char="–"/>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sz="2000">
                <a:solidFill>
                  <a:srgbClr val="000000"/>
                </a:solidFill>
              </a:rPr>
              <a:t>Signature database has to be manually revised for each new type of discovered intrusion</a:t>
            </a:r>
          </a:p>
          <a:p>
            <a:pPr marL="574675" lvl="1" indent="-228600" algn="l" eaLnBrk="1" hangingPunct="1">
              <a:lnSpc>
                <a:spcPct val="95000"/>
              </a:lnSpc>
              <a:spcBef>
                <a:spcPts val="500"/>
              </a:spcBef>
              <a:buClr>
                <a:srgbClr val="7A0019"/>
              </a:buClr>
              <a:buFont typeface="Arial" pitchFamily="34" charset="0"/>
              <a:buChar char="–"/>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sz="2000">
                <a:solidFill>
                  <a:srgbClr val="000000"/>
                </a:solidFill>
              </a:rPr>
              <a:t>Substantial latency in deployment of newly created signatures across the computer system</a:t>
            </a:r>
          </a:p>
          <a:p>
            <a:pPr marL="574675" lvl="1" indent="-228600" algn="l" eaLnBrk="1" hangingPunct="1">
              <a:lnSpc>
                <a:spcPct val="95000"/>
              </a:lnSpc>
              <a:spcBef>
                <a:spcPts val="500"/>
              </a:spcBef>
              <a:buClr>
                <a:srgbClr val="7A0019"/>
              </a:buClr>
              <a:buFont typeface="Arial" pitchFamily="34" charset="0"/>
              <a:buChar char="–"/>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sz="2000">
                <a:solidFill>
                  <a:srgbClr val="2929FF"/>
                </a:solidFill>
              </a:rPr>
              <a:t>Difficult to detect emerging cyber threats</a:t>
            </a:r>
            <a:endParaRPr lang="en-GB" sz="2000">
              <a:solidFill>
                <a:srgbClr val="000000"/>
              </a:solidFill>
            </a:endParaRPr>
          </a:p>
          <a:p>
            <a:pPr marL="574675" lvl="1" indent="-228600" algn="l" eaLnBrk="1" hangingPunct="1">
              <a:lnSpc>
                <a:spcPct val="20000"/>
              </a:lnSpc>
              <a:spcBef>
                <a:spcPts val="500"/>
              </a:spcBef>
              <a:buClr>
                <a:srgbClr val="7A0019"/>
              </a:buClr>
              <a:buFont typeface="Arial" pitchFamily="34" charset="0"/>
              <a:buChar char="–"/>
              <a:tabLst>
                <a:tab pos="798513" algn="l"/>
                <a:tab pos="1712913" algn="l"/>
                <a:tab pos="2627313" algn="l"/>
                <a:tab pos="3541713" algn="l"/>
                <a:tab pos="4456113" algn="l"/>
                <a:tab pos="5370513" algn="l"/>
                <a:tab pos="6284913" algn="l"/>
                <a:tab pos="7199313" algn="l"/>
                <a:tab pos="8113713" algn="l"/>
                <a:tab pos="9028113" algn="l"/>
                <a:tab pos="9942513" algn="l"/>
              </a:tabLst>
            </a:pPr>
            <a:endParaRPr lang="en-GB" sz="2000">
              <a:solidFill>
                <a:srgbClr val="000000"/>
              </a:solidFill>
            </a:endParaRPr>
          </a:p>
          <a:p>
            <a:pPr marL="228600" indent="-228600" algn="l" eaLnBrk="1" hangingPunct="1">
              <a:lnSpc>
                <a:spcPct val="95000"/>
              </a:lnSpc>
              <a:spcBef>
                <a:spcPts val="600"/>
              </a:spcBef>
              <a:buClr>
                <a:srgbClr val="FF0000"/>
              </a:buClr>
              <a:buFont typeface="Arial" pitchFamily="34" charset="0"/>
              <a:buChar char="•"/>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a:t>MINDS can alleviate these limitations</a:t>
            </a:r>
          </a:p>
        </p:txBody>
      </p:sp>
      <p:sp>
        <p:nvSpPr>
          <p:cNvPr id="10" name="Footer Placeholder 9"/>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body" idx="1"/>
          </p:nvPr>
        </p:nvSpPr>
        <p:spPr>
          <a:xfrm>
            <a:off x="250825" y="981075"/>
            <a:ext cx="8420100" cy="5408613"/>
          </a:xfrm>
        </p:spPr>
        <p:txBody>
          <a:bodyPr/>
          <a:lstStyle/>
          <a:p>
            <a:pPr marL="168275" indent="-168275" defTabSz="171450" eaLnBrk="1" hangingPunct="1">
              <a:lnSpc>
                <a:spcPct val="80000"/>
              </a:lnSpc>
            </a:pPr>
            <a:r>
              <a:rPr lang="en-US" sz="2400" smtClean="0"/>
              <a:t>Three groups of features</a:t>
            </a:r>
          </a:p>
          <a:p>
            <a:pPr marL="403225" lvl="1" indent="-120650" defTabSz="171450" eaLnBrk="1" hangingPunct="1">
              <a:lnSpc>
                <a:spcPct val="80000"/>
              </a:lnSpc>
            </a:pPr>
            <a:r>
              <a:rPr lang="en-US" sz="2000" smtClean="0"/>
              <a:t> Basic features of individual TCP connections</a:t>
            </a:r>
          </a:p>
          <a:p>
            <a:pPr marL="688975" lvl="2" indent="-171450" defTabSz="171450" eaLnBrk="1" hangingPunct="1">
              <a:lnSpc>
                <a:spcPct val="80000"/>
              </a:lnSpc>
            </a:pPr>
            <a:r>
              <a:rPr lang="en-US" sz="1800" smtClean="0"/>
              <a:t>source &amp; destination IP  		</a:t>
            </a:r>
            <a:r>
              <a:rPr lang="en-US" sz="1600" i="1" smtClean="0">
                <a:solidFill>
                  <a:srgbClr val="FF0000"/>
                </a:solidFill>
              </a:rPr>
              <a:t>Features 1 &amp; 2</a:t>
            </a:r>
          </a:p>
          <a:p>
            <a:pPr marL="688975" lvl="2" indent="-171450" defTabSz="171450" eaLnBrk="1" hangingPunct="1">
              <a:lnSpc>
                <a:spcPct val="80000"/>
              </a:lnSpc>
            </a:pPr>
            <a:r>
              <a:rPr lang="en-US" sz="1800" smtClean="0"/>
              <a:t>source &amp; destination port  	</a:t>
            </a:r>
            <a:r>
              <a:rPr lang="en-US" sz="1600" i="1" smtClean="0">
                <a:solidFill>
                  <a:srgbClr val="FF0000"/>
                </a:solidFill>
              </a:rPr>
              <a:t>Features 3 &amp; 4</a:t>
            </a:r>
            <a:endParaRPr lang="en-US" sz="1800" smtClean="0">
              <a:solidFill>
                <a:srgbClr val="FF0000"/>
              </a:solidFill>
            </a:endParaRPr>
          </a:p>
          <a:p>
            <a:pPr marL="688975" lvl="2" indent="-171450" defTabSz="171450" eaLnBrk="1" hangingPunct="1">
              <a:lnSpc>
                <a:spcPct val="80000"/>
              </a:lnSpc>
            </a:pPr>
            <a:r>
              <a:rPr lang="en-US" sz="1800" smtClean="0"/>
              <a:t>Protocol 											</a:t>
            </a:r>
            <a:r>
              <a:rPr lang="en-US" sz="1600" i="1" smtClean="0">
                <a:solidFill>
                  <a:srgbClr val="FF0000"/>
                </a:solidFill>
              </a:rPr>
              <a:t>Feature 5</a:t>
            </a:r>
            <a:endParaRPr lang="en-US" sz="1800" smtClean="0">
              <a:solidFill>
                <a:srgbClr val="FF0000"/>
              </a:solidFill>
            </a:endParaRPr>
          </a:p>
          <a:p>
            <a:pPr marL="688975" lvl="2" indent="-171450" defTabSz="171450" eaLnBrk="1" hangingPunct="1">
              <a:lnSpc>
                <a:spcPct val="80000"/>
              </a:lnSpc>
            </a:pPr>
            <a:r>
              <a:rPr lang="en-US" sz="1800" smtClean="0"/>
              <a:t>Duration</a:t>
            </a:r>
            <a:r>
              <a:rPr lang="en-US" sz="1800" smtClean="0">
                <a:solidFill>
                  <a:srgbClr val="A50021"/>
                </a:solidFill>
              </a:rPr>
              <a:t> 										</a:t>
            </a:r>
            <a:r>
              <a:rPr lang="en-US" sz="1600" i="1" smtClean="0">
                <a:solidFill>
                  <a:srgbClr val="FF0000"/>
                </a:solidFill>
              </a:rPr>
              <a:t>Feature 6</a:t>
            </a:r>
            <a:endParaRPr lang="en-US" sz="1800" smtClean="0">
              <a:solidFill>
                <a:srgbClr val="FF0000"/>
              </a:solidFill>
            </a:endParaRPr>
          </a:p>
          <a:p>
            <a:pPr marL="688975" lvl="2" indent="-171450" defTabSz="171450" eaLnBrk="1" hangingPunct="1">
              <a:lnSpc>
                <a:spcPct val="80000"/>
              </a:lnSpc>
            </a:pPr>
            <a:r>
              <a:rPr lang="en-US" sz="1800" smtClean="0"/>
              <a:t>Bytes per packets</a:t>
            </a:r>
            <a:r>
              <a:rPr lang="en-US" sz="1800" smtClean="0">
                <a:solidFill>
                  <a:srgbClr val="A50021"/>
                </a:solidFill>
              </a:rPr>
              <a:t>						</a:t>
            </a:r>
            <a:r>
              <a:rPr lang="en-US" sz="1600" i="1" smtClean="0">
                <a:solidFill>
                  <a:srgbClr val="FF0000"/>
                </a:solidFill>
              </a:rPr>
              <a:t>Feature 7</a:t>
            </a:r>
            <a:endParaRPr lang="en-US" sz="1800" smtClean="0">
              <a:solidFill>
                <a:srgbClr val="FF0000"/>
              </a:solidFill>
            </a:endParaRPr>
          </a:p>
          <a:p>
            <a:pPr marL="688975" lvl="2" indent="-171450" defTabSz="171450" eaLnBrk="1" hangingPunct="1">
              <a:lnSpc>
                <a:spcPct val="80000"/>
              </a:lnSpc>
            </a:pPr>
            <a:r>
              <a:rPr lang="en-US" sz="1800" smtClean="0"/>
              <a:t>number of bytes							</a:t>
            </a:r>
            <a:r>
              <a:rPr lang="en-US" sz="1600" i="1" smtClean="0">
                <a:solidFill>
                  <a:srgbClr val="FF0000"/>
                </a:solidFill>
              </a:rPr>
              <a:t>Feature 8</a:t>
            </a:r>
            <a:endParaRPr lang="en-US" sz="1800" smtClean="0">
              <a:solidFill>
                <a:srgbClr val="FF0000"/>
              </a:solidFill>
            </a:endParaRPr>
          </a:p>
          <a:p>
            <a:pPr marL="403225" lvl="1" indent="-120650" defTabSz="171450" eaLnBrk="1" hangingPunct="1">
              <a:lnSpc>
                <a:spcPct val="80000"/>
              </a:lnSpc>
              <a:spcBef>
                <a:spcPct val="125000"/>
              </a:spcBef>
            </a:pPr>
            <a:r>
              <a:rPr lang="en-US" sz="2000" b="1" smtClean="0">
                <a:solidFill>
                  <a:schemeClr val="accent2"/>
                </a:solidFill>
              </a:rPr>
              <a:t> Time based features</a:t>
            </a:r>
          </a:p>
          <a:p>
            <a:pPr marL="688975" lvl="2" indent="-171450" defTabSz="171450" eaLnBrk="1" hangingPunct="1">
              <a:lnSpc>
                <a:spcPct val="80000"/>
              </a:lnSpc>
            </a:pPr>
            <a:r>
              <a:rPr lang="en-US" sz="1600" smtClean="0"/>
              <a:t>For the same </a:t>
            </a:r>
            <a:r>
              <a:rPr lang="en-US" sz="1600" smtClean="0">
                <a:solidFill>
                  <a:srgbClr val="2929FF"/>
                </a:solidFill>
              </a:rPr>
              <a:t>source</a:t>
            </a:r>
            <a:r>
              <a:rPr lang="en-US" sz="1600" smtClean="0"/>
              <a:t> (</a:t>
            </a:r>
            <a:r>
              <a:rPr lang="en-US" sz="1600" smtClean="0">
                <a:solidFill>
                  <a:srgbClr val="2929FF"/>
                </a:solidFill>
              </a:rPr>
              <a:t>destination</a:t>
            </a:r>
            <a:r>
              <a:rPr lang="en-US" sz="1600" smtClean="0"/>
              <a:t>) IP address, number of unique </a:t>
            </a:r>
            <a:r>
              <a:rPr lang="en-US" sz="1600" smtClean="0">
                <a:solidFill>
                  <a:srgbClr val="2929FF"/>
                </a:solidFill>
              </a:rPr>
              <a:t>destination</a:t>
            </a:r>
            <a:r>
              <a:rPr lang="en-US" sz="1600" smtClean="0"/>
              <a:t> (</a:t>
            </a:r>
            <a:r>
              <a:rPr lang="en-US" sz="1600" smtClean="0">
                <a:solidFill>
                  <a:srgbClr val="2929FF"/>
                </a:solidFill>
              </a:rPr>
              <a:t>source</a:t>
            </a:r>
            <a:r>
              <a:rPr lang="en-US" sz="1600" smtClean="0"/>
              <a:t>) IP addresses inside the network </a:t>
            </a:r>
            <a:r>
              <a:rPr lang="en-US" sz="1600" i="1" smtClean="0"/>
              <a:t>in last T seconds </a:t>
            </a:r>
            <a:r>
              <a:rPr lang="en-US" sz="1600" i="1" smtClean="0">
                <a:solidFill>
                  <a:schemeClr val="folHlink"/>
                </a:solidFill>
              </a:rPr>
              <a:t>– </a:t>
            </a:r>
            <a:r>
              <a:rPr lang="en-US" sz="1600" i="1" smtClean="0">
                <a:solidFill>
                  <a:srgbClr val="FF0000"/>
                </a:solidFill>
              </a:rPr>
              <a:t>Features 9 (13) </a:t>
            </a:r>
          </a:p>
          <a:p>
            <a:pPr marL="688975" lvl="2" indent="-171450" defTabSz="171450" eaLnBrk="1" hangingPunct="1">
              <a:lnSpc>
                <a:spcPct val="80000"/>
              </a:lnSpc>
            </a:pPr>
            <a:r>
              <a:rPr lang="en-US" sz="1600" smtClean="0"/>
              <a:t>Number of connections from </a:t>
            </a:r>
            <a:r>
              <a:rPr lang="en-US" sz="1600" smtClean="0">
                <a:solidFill>
                  <a:srgbClr val="2929FF"/>
                </a:solidFill>
              </a:rPr>
              <a:t>source</a:t>
            </a:r>
            <a:r>
              <a:rPr lang="en-US" sz="1600" smtClean="0"/>
              <a:t> (</a:t>
            </a:r>
            <a:r>
              <a:rPr lang="en-US" sz="1600" smtClean="0">
                <a:solidFill>
                  <a:srgbClr val="2929FF"/>
                </a:solidFill>
              </a:rPr>
              <a:t>destination</a:t>
            </a:r>
            <a:r>
              <a:rPr lang="en-US" sz="1600" smtClean="0"/>
              <a:t>) IP to the same </a:t>
            </a:r>
            <a:r>
              <a:rPr lang="en-US" sz="1600" smtClean="0">
                <a:solidFill>
                  <a:srgbClr val="2929FF"/>
                </a:solidFill>
              </a:rPr>
              <a:t>destination</a:t>
            </a:r>
            <a:r>
              <a:rPr lang="en-US" sz="1600" smtClean="0"/>
              <a:t> (</a:t>
            </a:r>
            <a:r>
              <a:rPr lang="en-US" sz="1600" smtClean="0">
                <a:solidFill>
                  <a:srgbClr val="2929FF"/>
                </a:solidFill>
              </a:rPr>
              <a:t>source</a:t>
            </a:r>
            <a:r>
              <a:rPr lang="en-US" sz="1600" smtClean="0"/>
              <a:t>) port </a:t>
            </a:r>
            <a:r>
              <a:rPr lang="en-US" sz="1600" i="1" smtClean="0"/>
              <a:t>in last T seconds </a:t>
            </a:r>
            <a:r>
              <a:rPr lang="en-US" sz="1600" i="1" smtClean="0">
                <a:solidFill>
                  <a:schemeClr val="hlink"/>
                </a:solidFill>
              </a:rPr>
              <a:t>– </a:t>
            </a:r>
            <a:r>
              <a:rPr lang="en-US" sz="1600" i="1" smtClean="0">
                <a:solidFill>
                  <a:srgbClr val="FF0000"/>
                </a:solidFill>
              </a:rPr>
              <a:t>Features 11 (15)</a:t>
            </a:r>
          </a:p>
          <a:p>
            <a:pPr marL="688975" lvl="2" indent="-171450" defTabSz="171450" eaLnBrk="1" hangingPunct="1">
              <a:lnSpc>
                <a:spcPct val="50000"/>
              </a:lnSpc>
              <a:buFontTx/>
              <a:buNone/>
            </a:pPr>
            <a:endParaRPr lang="en-US" sz="1600" i="1" smtClean="0">
              <a:solidFill>
                <a:srgbClr val="FF0000"/>
              </a:solidFill>
            </a:endParaRPr>
          </a:p>
          <a:p>
            <a:pPr marL="403225" lvl="1" indent="-120650" defTabSz="171450" eaLnBrk="1" hangingPunct="1">
              <a:lnSpc>
                <a:spcPct val="80000"/>
              </a:lnSpc>
            </a:pPr>
            <a:r>
              <a:rPr lang="en-US" sz="2000" smtClean="0">
                <a:solidFill>
                  <a:srgbClr val="009900"/>
                </a:solidFill>
              </a:rPr>
              <a:t> Connection based features</a:t>
            </a:r>
          </a:p>
          <a:p>
            <a:pPr marL="688975" lvl="2" indent="-171450" defTabSz="171450" eaLnBrk="1" hangingPunct="1">
              <a:lnSpc>
                <a:spcPct val="80000"/>
              </a:lnSpc>
            </a:pPr>
            <a:r>
              <a:rPr lang="en-US" sz="1600" smtClean="0"/>
              <a:t>For the same </a:t>
            </a:r>
            <a:r>
              <a:rPr lang="en-US" sz="1600" smtClean="0">
                <a:solidFill>
                  <a:srgbClr val="2929FF"/>
                </a:solidFill>
              </a:rPr>
              <a:t>source</a:t>
            </a:r>
            <a:r>
              <a:rPr lang="en-US" sz="1600" smtClean="0"/>
              <a:t> (</a:t>
            </a:r>
            <a:r>
              <a:rPr lang="en-US" sz="1600" smtClean="0">
                <a:solidFill>
                  <a:srgbClr val="2929FF"/>
                </a:solidFill>
              </a:rPr>
              <a:t>destination</a:t>
            </a:r>
            <a:r>
              <a:rPr lang="en-US" sz="1600" smtClean="0"/>
              <a:t>) IP address, number of unique </a:t>
            </a:r>
            <a:r>
              <a:rPr lang="en-US" sz="1600" smtClean="0">
                <a:solidFill>
                  <a:srgbClr val="2929FF"/>
                </a:solidFill>
              </a:rPr>
              <a:t>destination</a:t>
            </a:r>
            <a:r>
              <a:rPr lang="en-US" sz="1600" smtClean="0"/>
              <a:t> (</a:t>
            </a:r>
            <a:r>
              <a:rPr lang="en-US" sz="1600" smtClean="0">
                <a:solidFill>
                  <a:srgbClr val="2929FF"/>
                </a:solidFill>
              </a:rPr>
              <a:t>source</a:t>
            </a:r>
            <a:r>
              <a:rPr lang="en-US" sz="1600" smtClean="0"/>
              <a:t>) IP addresses inside the network </a:t>
            </a:r>
            <a:r>
              <a:rPr lang="en-US" sz="1600" i="1" smtClean="0">
                <a:solidFill>
                  <a:schemeClr val="tx2"/>
                </a:solidFill>
              </a:rPr>
              <a:t>in last N connections </a:t>
            </a:r>
            <a:r>
              <a:rPr lang="en-US" sz="1600" i="1" smtClean="0">
                <a:solidFill>
                  <a:srgbClr val="009900"/>
                </a:solidFill>
              </a:rPr>
              <a:t>- </a:t>
            </a:r>
            <a:r>
              <a:rPr lang="en-US" sz="1600" i="1" smtClean="0">
                <a:solidFill>
                  <a:srgbClr val="FF0000"/>
                </a:solidFill>
              </a:rPr>
              <a:t>Features 10 (14)</a:t>
            </a:r>
          </a:p>
          <a:p>
            <a:pPr marL="688975" lvl="2" indent="-171450" defTabSz="171450" eaLnBrk="1" hangingPunct="1">
              <a:lnSpc>
                <a:spcPct val="80000"/>
              </a:lnSpc>
            </a:pPr>
            <a:r>
              <a:rPr lang="en-US" sz="1600" smtClean="0"/>
              <a:t>Number of connections from </a:t>
            </a:r>
            <a:r>
              <a:rPr lang="en-US" sz="1600" smtClean="0">
                <a:solidFill>
                  <a:srgbClr val="2929FF"/>
                </a:solidFill>
              </a:rPr>
              <a:t>source </a:t>
            </a:r>
            <a:r>
              <a:rPr lang="en-US" sz="1600" smtClean="0"/>
              <a:t>(</a:t>
            </a:r>
            <a:r>
              <a:rPr lang="en-US" sz="1600" smtClean="0">
                <a:solidFill>
                  <a:srgbClr val="2929FF"/>
                </a:solidFill>
              </a:rPr>
              <a:t>destination</a:t>
            </a:r>
            <a:r>
              <a:rPr lang="en-US" sz="1600" smtClean="0"/>
              <a:t>) IP to the same </a:t>
            </a:r>
            <a:r>
              <a:rPr lang="en-US" sz="1600" smtClean="0">
                <a:solidFill>
                  <a:srgbClr val="2929FF"/>
                </a:solidFill>
              </a:rPr>
              <a:t>destination</a:t>
            </a:r>
            <a:r>
              <a:rPr lang="en-US" sz="1600" smtClean="0"/>
              <a:t> (</a:t>
            </a:r>
            <a:r>
              <a:rPr lang="en-US" sz="1600" smtClean="0">
                <a:solidFill>
                  <a:srgbClr val="2929FF"/>
                </a:solidFill>
              </a:rPr>
              <a:t>source</a:t>
            </a:r>
            <a:r>
              <a:rPr lang="en-US" sz="1600" smtClean="0"/>
              <a:t>) port </a:t>
            </a:r>
            <a:r>
              <a:rPr lang="en-US" sz="1600" i="1" smtClean="0"/>
              <a:t>in last N connections -</a:t>
            </a:r>
            <a:r>
              <a:rPr lang="en-US" sz="1600" i="1" smtClean="0">
                <a:solidFill>
                  <a:srgbClr val="009900"/>
                </a:solidFill>
              </a:rPr>
              <a:t> </a:t>
            </a:r>
            <a:r>
              <a:rPr lang="en-US" sz="1600" i="1" smtClean="0">
                <a:solidFill>
                  <a:srgbClr val="FF0000"/>
                </a:solidFill>
              </a:rPr>
              <a:t>Features 12 (16)</a:t>
            </a:r>
          </a:p>
        </p:txBody>
      </p:sp>
      <p:graphicFrame>
        <p:nvGraphicFramePr>
          <p:cNvPr id="52227" name="Object 8"/>
          <p:cNvGraphicFramePr>
            <a:graphicFrameLocks noChangeAspect="1"/>
          </p:cNvGraphicFramePr>
          <p:nvPr/>
        </p:nvGraphicFramePr>
        <p:xfrm>
          <a:off x="5103813" y="1828800"/>
          <a:ext cx="4048125" cy="2062163"/>
        </p:xfrm>
        <a:graphic>
          <a:graphicData uri="http://schemas.openxmlformats.org/presentationml/2006/ole">
            <p:oleObj spid="_x0000_s52227" name="VISIO" r:id="rId3" imgW="4123196" imgH="1992140" progId="">
              <p:embed/>
            </p:oleObj>
          </a:graphicData>
        </a:graphic>
      </p:graphicFrame>
      <p:sp>
        <p:nvSpPr>
          <p:cNvPr id="52228" name="Rectangle 10"/>
          <p:cNvSpPr>
            <a:spLocks noChangeArrowheads="1"/>
          </p:cNvSpPr>
          <p:nvPr/>
        </p:nvSpPr>
        <p:spPr bwMode="auto">
          <a:xfrm>
            <a:off x="228600" y="28575"/>
            <a:ext cx="8685213" cy="663575"/>
          </a:xfrm>
          <a:prstGeom prst="rect">
            <a:avLst/>
          </a:prstGeom>
          <a:noFill/>
          <a:ln w="9525">
            <a:noFill/>
            <a:round/>
            <a:headEnd/>
            <a:tailEnd/>
          </a:ln>
        </p:spPr>
        <p:txBody>
          <a:bodyPr lIns="90000" tIns="46800" rIns="0" bIns="46800" anchor="ctr"/>
          <a:lstStyle/>
          <a:p>
            <a:pPr eaLnBrk="1" hangingPunct="1">
              <a:buClr>
                <a:srgbClr val="7A0019"/>
              </a:buClr>
            </a:pPr>
            <a:r>
              <a:rPr lang="en-US" sz="3900"/>
              <a:t>Features for MINDS Detection</a:t>
            </a:r>
          </a:p>
        </p:txBody>
      </p:sp>
      <p:sp>
        <p:nvSpPr>
          <p:cNvPr id="6" name="Slide Number Placeholder 5"/>
          <p:cNvSpPr>
            <a:spLocks noGrp="1"/>
          </p:cNvSpPr>
          <p:nvPr>
            <p:ph type="sldNum" sz="quarter" idx="12"/>
          </p:nvPr>
        </p:nvSpPr>
        <p:spPr/>
        <p:txBody>
          <a:bodyPr/>
          <a:lstStyle/>
          <a:p>
            <a:r>
              <a:rPr lang="en-US"/>
              <a:t> </a:t>
            </a:r>
            <a:fld id="{631F4F39-B2EA-4CAA-8F81-B1F887C804BF}" type="slidenum">
              <a:rPr lang="en-US"/>
              <a:pPr/>
              <a:t>38</a:t>
            </a:fld>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8B42583-A14C-446D-9F99-2415D046AEE0}" type="slidenum">
              <a:rPr lang="en-AU"/>
              <a:pPr/>
              <a:t>39</a:t>
            </a:fld>
            <a:endParaRPr lang="en-AU"/>
          </a:p>
        </p:txBody>
      </p:sp>
      <p:sp>
        <p:nvSpPr>
          <p:cNvPr id="18434" name="Rectangle 2"/>
          <p:cNvSpPr>
            <a:spLocks noGrp="1" noChangeArrowheads="1"/>
          </p:cNvSpPr>
          <p:nvPr>
            <p:ph type="title"/>
          </p:nvPr>
        </p:nvSpPr>
        <p:spPr/>
        <p:txBody>
          <a:bodyPr/>
          <a:lstStyle/>
          <a:p>
            <a:r>
              <a:rPr lang="en-AU" sz="4000" dirty="0"/>
              <a:t/>
            </a:r>
            <a:br>
              <a:rPr lang="en-AU" sz="4000" dirty="0"/>
            </a:br>
            <a:r>
              <a:rPr lang="en-AU" sz="3200" dirty="0"/>
              <a:t>Intrusion Detection Systems – Anomaly </a:t>
            </a:r>
            <a:r>
              <a:rPr lang="en-AU" sz="3200" dirty="0" smtClean="0"/>
              <a:t>Based </a:t>
            </a:r>
            <a:r>
              <a:rPr lang="en-AU" sz="1800" dirty="0" smtClean="0"/>
              <a:t>(</a:t>
            </a:r>
            <a:r>
              <a:rPr lang="en-AU" sz="1800" dirty="0" err="1" smtClean="0"/>
              <a:t>Sithirasenan</a:t>
            </a:r>
            <a:r>
              <a:rPr lang="en-AU" sz="1800" dirty="0" smtClean="0"/>
              <a:t> et. al.)</a:t>
            </a:r>
            <a:endParaRPr lang="en-AU" sz="1800" dirty="0"/>
          </a:p>
        </p:txBody>
      </p:sp>
      <p:sp>
        <p:nvSpPr>
          <p:cNvPr id="18435" name="Rectangle 3"/>
          <p:cNvSpPr>
            <a:spLocks noGrp="1" noChangeArrowheads="1"/>
          </p:cNvSpPr>
          <p:nvPr>
            <p:ph type="body" idx="1"/>
          </p:nvPr>
        </p:nvSpPr>
        <p:spPr>
          <a:xfrm>
            <a:off x="1014984" y="1628775"/>
            <a:ext cx="7671816" cy="4580001"/>
          </a:xfrm>
        </p:spPr>
        <p:txBody>
          <a:bodyPr/>
          <a:lstStyle/>
          <a:p>
            <a:pPr>
              <a:lnSpc>
                <a:spcPct val="80000"/>
              </a:lnSpc>
            </a:pPr>
            <a:endParaRPr lang="en-AU" sz="2400" dirty="0"/>
          </a:p>
          <a:p>
            <a:pPr lvl="1">
              <a:lnSpc>
                <a:spcPct val="80000"/>
              </a:lnSpc>
              <a:buFont typeface="Wingdings" pitchFamily="2" charset="2"/>
              <a:buNone/>
            </a:pPr>
            <a:endParaRPr lang="en-AU" i="1" dirty="0">
              <a:solidFill>
                <a:schemeClr val="bg2"/>
              </a:solidFill>
            </a:endParaRPr>
          </a:p>
          <a:p>
            <a:pPr lvl="1">
              <a:lnSpc>
                <a:spcPct val="80000"/>
              </a:lnSpc>
              <a:buFont typeface="Wingdings" pitchFamily="2" charset="2"/>
              <a:buNone/>
            </a:pPr>
            <a:endParaRPr lang="en-AU" i="1" dirty="0">
              <a:solidFill>
                <a:schemeClr val="bg2"/>
              </a:solidFill>
            </a:endParaRPr>
          </a:p>
          <a:p>
            <a:pPr lvl="1">
              <a:lnSpc>
                <a:spcPct val="80000"/>
              </a:lnSpc>
              <a:buFont typeface="Wingdings" pitchFamily="2" charset="2"/>
              <a:buNone/>
            </a:pPr>
            <a:endParaRPr lang="en-AU" i="1" dirty="0">
              <a:solidFill>
                <a:schemeClr val="bg2"/>
              </a:solidFill>
            </a:endParaRPr>
          </a:p>
          <a:p>
            <a:pPr lvl="1">
              <a:lnSpc>
                <a:spcPct val="80000"/>
              </a:lnSpc>
              <a:buFont typeface="Wingdings" pitchFamily="2" charset="2"/>
              <a:buNone/>
            </a:pPr>
            <a:endParaRPr lang="en-AU" i="1" dirty="0">
              <a:solidFill>
                <a:schemeClr val="bg2"/>
              </a:solidFill>
            </a:endParaRPr>
          </a:p>
          <a:p>
            <a:pPr lvl="1">
              <a:lnSpc>
                <a:spcPct val="80000"/>
              </a:lnSpc>
              <a:buFont typeface="Wingdings" pitchFamily="2" charset="2"/>
              <a:buNone/>
            </a:pPr>
            <a:endParaRPr lang="en-AU" sz="2000" i="1" dirty="0">
              <a:solidFill>
                <a:schemeClr val="bg2"/>
              </a:solidFill>
            </a:endParaRPr>
          </a:p>
          <a:p>
            <a:pPr lvl="1">
              <a:lnSpc>
                <a:spcPct val="80000"/>
              </a:lnSpc>
              <a:buFont typeface="Wingdings" pitchFamily="2" charset="2"/>
              <a:buNone/>
            </a:pPr>
            <a:endParaRPr lang="en-AU" sz="2000" dirty="0">
              <a:solidFill>
                <a:schemeClr val="tx2"/>
              </a:solidFill>
            </a:endParaRPr>
          </a:p>
          <a:p>
            <a:pPr lvl="1">
              <a:lnSpc>
                <a:spcPct val="80000"/>
              </a:lnSpc>
              <a:buFont typeface="Wingdings" pitchFamily="2" charset="2"/>
              <a:buNone/>
            </a:pPr>
            <a:endParaRPr lang="en-AU" sz="2000" dirty="0">
              <a:solidFill>
                <a:schemeClr val="tx2"/>
              </a:solidFill>
            </a:endParaRPr>
          </a:p>
          <a:p>
            <a:pPr lvl="1">
              <a:lnSpc>
                <a:spcPct val="80000"/>
              </a:lnSpc>
              <a:buFont typeface="Wingdings" pitchFamily="2" charset="2"/>
              <a:buNone/>
            </a:pPr>
            <a:endParaRPr lang="en-AU" sz="2000" dirty="0">
              <a:solidFill>
                <a:schemeClr val="tx2"/>
              </a:solidFill>
            </a:endParaRPr>
          </a:p>
          <a:p>
            <a:pPr lvl="1">
              <a:lnSpc>
                <a:spcPct val="80000"/>
              </a:lnSpc>
              <a:buFont typeface="Wingdings" pitchFamily="2" charset="2"/>
              <a:buNone/>
            </a:pPr>
            <a:endParaRPr lang="en-AU" sz="2000" dirty="0">
              <a:solidFill>
                <a:schemeClr val="tx2"/>
              </a:solidFill>
            </a:endParaRPr>
          </a:p>
          <a:p>
            <a:pPr lvl="2">
              <a:lnSpc>
                <a:spcPct val="80000"/>
              </a:lnSpc>
              <a:buFont typeface="Wingdings" pitchFamily="2" charset="2"/>
              <a:buNone/>
            </a:pPr>
            <a:endParaRPr lang="en-AU" sz="1200" dirty="0"/>
          </a:p>
        </p:txBody>
      </p:sp>
      <p:pic>
        <p:nvPicPr>
          <p:cNvPr id="18442" name="Picture 10"/>
          <p:cNvPicPr>
            <a:picLocks noChangeAspect="1" noChangeArrowheads="1"/>
          </p:cNvPicPr>
          <p:nvPr/>
        </p:nvPicPr>
        <p:blipFill>
          <a:blip r:embed="rId3" cstate="print"/>
          <a:srcRect/>
          <a:stretch>
            <a:fillRect/>
          </a:stretch>
        </p:blipFill>
        <p:spPr bwMode="auto">
          <a:xfrm>
            <a:off x="1113018" y="1659603"/>
            <a:ext cx="5891286" cy="3954813"/>
          </a:xfrm>
          <a:prstGeom prst="rect">
            <a:avLst/>
          </a:prstGeom>
          <a:noFill/>
        </p:spPr>
      </p:pic>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442"/>
                                        </p:tgtEl>
                                        <p:attrNameLst>
                                          <p:attrName>style.visibility</p:attrName>
                                        </p:attrNameLst>
                                      </p:cBhvr>
                                      <p:to>
                                        <p:strVal val="visible"/>
                                      </p:to>
                                    </p:set>
                                    <p:animEffect transition="in" filter="fade">
                                      <p:cBhvr>
                                        <p:cTn id="7" dur="5000"/>
                                        <p:tgtEl>
                                          <p:spTgt spid="18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69664C-1080-4D81-9C48-987D51652F30}" type="slidenum">
              <a:rPr lang="en-US"/>
              <a:pPr/>
              <a:t>4</a:t>
            </a:fld>
            <a:endParaRPr lang="en-US"/>
          </a:p>
        </p:txBody>
      </p:sp>
      <p:sp>
        <p:nvSpPr>
          <p:cNvPr id="403458" name="Rectangle 2"/>
          <p:cNvSpPr>
            <a:spLocks noGrp="1" noChangeArrowheads="1"/>
          </p:cNvSpPr>
          <p:nvPr>
            <p:ph type="title"/>
          </p:nvPr>
        </p:nvSpPr>
        <p:spPr>
          <a:xfrm>
            <a:off x="1187450" y="333375"/>
            <a:ext cx="6813550" cy="792163"/>
          </a:xfrm>
        </p:spPr>
        <p:txBody>
          <a:bodyPr/>
          <a:lstStyle/>
          <a:p>
            <a:pPr>
              <a:defRPr/>
            </a:pPr>
            <a:r>
              <a:rPr lang="en-AU" sz="3900" dirty="0" smtClean="0"/>
              <a:t>References</a:t>
            </a:r>
          </a:p>
        </p:txBody>
      </p:sp>
      <p:sp>
        <p:nvSpPr>
          <p:cNvPr id="15364" name="Rectangle 3"/>
          <p:cNvSpPr>
            <a:spLocks noGrp="1" noChangeArrowheads="1"/>
          </p:cNvSpPr>
          <p:nvPr>
            <p:ph type="body" idx="1"/>
          </p:nvPr>
        </p:nvSpPr>
        <p:spPr>
          <a:xfrm>
            <a:off x="611188" y="1268413"/>
            <a:ext cx="8532812" cy="4897437"/>
          </a:xfrm>
        </p:spPr>
        <p:txBody>
          <a:bodyPr/>
          <a:lstStyle/>
          <a:p>
            <a:pPr>
              <a:lnSpc>
                <a:spcPct val="120000"/>
              </a:lnSpc>
              <a:buFontTx/>
              <a:buNone/>
            </a:pPr>
            <a:r>
              <a:rPr lang="en-US" sz="2800" dirty="0" smtClean="0"/>
              <a:t>This lecture is based on </a:t>
            </a:r>
          </a:p>
          <a:p>
            <a:pPr>
              <a:lnSpc>
                <a:spcPct val="10000"/>
              </a:lnSpc>
              <a:buFontTx/>
              <a:buNone/>
            </a:pPr>
            <a:endParaRPr lang="en-US" sz="3000" dirty="0" smtClean="0"/>
          </a:p>
          <a:p>
            <a:pPr>
              <a:buClrTx/>
            </a:pPr>
            <a:r>
              <a:rPr lang="en-US" sz="2400" dirty="0" smtClean="0"/>
              <a:t>“</a:t>
            </a:r>
            <a:r>
              <a:rPr lang="en-US" sz="2400" b="1" i="1" dirty="0" smtClean="0"/>
              <a:t>Anomaly detection: a survey</a:t>
            </a:r>
            <a:r>
              <a:rPr lang="en-US" sz="2400" dirty="0" smtClean="0"/>
              <a:t>”, by V. </a:t>
            </a:r>
            <a:r>
              <a:rPr lang="en-US" sz="2400" dirty="0" err="1" smtClean="0"/>
              <a:t>Chandola</a:t>
            </a:r>
            <a:r>
              <a:rPr lang="en-US" sz="2400" dirty="0" smtClean="0"/>
              <a:t>, A. </a:t>
            </a:r>
            <a:r>
              <a:rPr lang="en-US" sz="2400" dirty="0" err="1" smtClean="0"/>
              <a:t>Banerjee</a:t>
            </a:r>
            <a:r>
              <a:rPr lang="en-US" sz="2400" dirty="0" smtClean="0"/>
              <a:t>, V. Kumar (University of Minnesota), published in ACM Computing Surveys, 41 (3), 2009.</a:t>
            </a:r>
          </a:p>
          <a:p>
            <a:pPr>
              <a:lnSpc>
                <a:spcPct val="50000"/>
              </a:lnSpc>
              <a:buClrTx/>
              <a:buFontTx/>
              <a:buNone/>
            </a:pPr>
            <a:endParaRPr lang="en-US" sz="2600" dirty="0" smtClean="0"/>
          </a:p>
          <a:p>
            <a:pPr>
              <a:buClrTx/>
              <a:buFontTx/>
              <a:buNone/>
            </a:pPr>
            <a:r>
              <a:rPr lang="en-US" sz="2600" dirty="0" smtClean="0"/>
              <a:t>Some concepts are from:</a:t>
            </a:r>
          </a:p>
          <a:p>
            <a:pPr>
              <a:lnSpc>
                <a:spcPct val="30000"/>
              </a:lnSpc>
              <a:buClrTx/>
              <a:buFontTx/>
              <a:buNone/>
            </a:pPr>
            <a:r>
              <a:rPr lang="en-US" sz="2600" dirty="0" smtClean="0"/>
              <a:t>   </a:t>
            </a:r>
          </a:p>
          <a:p>
            <a:pPr>
              <a:buClrTx/>
            </a:pPr>
            <a:r>
              <a:rPr lang="en-US" sz="2400" dirty="0" smtClean="0"/>
              <a:t>(Textbook), </a:t>
            </a:r>
            <a:r>
              <a:rPr lang="en-US" sz="2400" b="1" i="1" dirty="0" smtClean="0"/>
              <a:t>Computer Security Principles and Practice </a:t>
            </a:r>
            <a:r>
              <a:rPr lang="en-US" sz="2400" dirty="0" smtClean="0"/>
              <a:t>(2nd Ed.), W. Stallings &amp; L. Brown, Chapter 8</a:t>
            </a:r>
          </a:p>
          <a:p>
            <a:pPr>
              <a:lnSpc>
                <a:spcPct val="30000"/>
              </a:lnSpc>
              <a:buClrTx/>
              <a:buFontTx/>
              <a:buNone/>
            </a:pPr>
            <a:endParaRPr lang="en-US" sz="2400" dirty="0" smtClean="0"/>
          </a:p>
          <a:p>
            <a:pPr>
              <a:buClrTx/>
            </a:pPr>
            <a:r>
              <a:rPr lang="en-US" sz="2400" dirty="0" smtClean="0"/>
              <a:t>(Textbook), </a:t>
            </a:r>
            <a:r>
              <a:rPr lang="en-US" sz="2400" b="1" i="1" dirty="0" smtClean="0"/>
              <a:t>Network Security Essentials Applications and Standards</a:t>
            </a:r>
            <a:r>
              <a:rPr lang="en-US" sz="2400" dirty="0" smtClean="0"/>
              <a:t> (4th Ed.), W. Stallings, Chapter 9</a:t>
            </a:r>
          </a:p>
          <a:p>
            <a:pPr>
              <a:lnSpc>
                <a:spcPct val="30000"/>
              </a:lnSpc>
              <a:buClrTx/>
              <a:buFontTx/>
              <a:buNone/>
            </a:pPr>
            <a:endParaRPr lang="en-US" sz="2600" dirty="0" smtClean="0"/>
          </a:p>
          <a:p>
            <a:pPr>
              <a:buClrTx/>
            </a:pPr>
            <a:endParaRPr lang="en-US" sz="2800" dirty="0" smtClean="0"/>
          </a:p>
          <a:p>
            <a:pPr>
              <a:buFontTx/>
              <a:buNone/>
            </a:pPr>
            <a:endParaRPr lang="en-US" dirty="0" smtClean="0"/>
          </a:p>
          <a:p>
            <a:endParaRPr lang="en-AU" dirty="0" smtClean="0"/>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861024-61D4-4D6F-9D92-36B30CEE6B9D}" type="slidenum">
              <a:rPr lang="en-AU"/>
              <a:pPr/>
              <a:t>40</a:t>
            </a:fld>
            <a:endParaRPr lang="en-AU"/>
          </a:p>
        </p:txBody>
      </p:sp>
      <p:sp>
        <p:nvSpPr>
          <p:cNvPr id="21506" name="Rectangle 2"/>
          <p:cNvSpPr>
            <a:spLocks noGrp="1" noChangeArrowheads="1"/>
          </p:cNvSpPr>
          <p:nvPr>
            <p:ph type="title"/>
          </p:nvPr>
        </p:nvSpPr>
        <p:spPr/>
        <p:txBody>
          <a:bodyPr/>
          <a:lstStyle/>
          <a:p>
            <a:r>
              <a:rPr lang="en-AU" sz="3200"/>
              <a:t>The Early Warning System (EWS)</a:t>
            </a:r>
          </a:p>
        </p:txBody>
      </p:sp>
      <p:sp>
        <p:nvSpPr>
          <p:cNvPr id="21513" name="Text Box 9"/>
          <p:cNvSpPr txBox="1">
            <a:spLocks noChangeArrowheads="1"/>
          </p:cNvSpPr>
          <p:nvPr/>
        </p:nvSpPr>
        <p:spPr bwMode="auto">
          <a:xfrm>
            <a:off x="1547813" y="5589588"/>
            <a:ext cx="6264275" cy="304800"/>
          </a:xfrm>
          <a:prstGeom prst="rect">
            <a:avLst/>
          </a:prstGeom>
          <a:noFill/>
          <a:ln w="9525">
            <a:noFill/>
            <a:miter lim="800000"/>
            <a:headEnd/>
            <a:tailEnd/>
          </a:ln>
          <a:effectLst/>
        </p:spPr>
        <p:txBody>
          <a:bodyPr>
            <a:spAutoFit/>
          </a:bodyPr>
          <a:lstStyle/>
          <a:p>
            <a:pPr algn="ctr">
              <a:spcBef>
                <a:spcPct val="50000"/>
              </a:spcBef>
            </a:pPr>
            <a:r>
              <a:rPr lang="en-AU" sz="1400"/>
              <a:t>EWS Block Diagram (Sithirasenan et. al., AusWireless’06)</a:t>
            </a:r>
          </a:p>
        </p:txBody>
      </p:sp>
      <p:graphicFrame>
        <p:nvGraphicFramePr>
          <p:cNvPr id="21514" name="Object 10"/>
          <p:cNvGraphicFramePr>
            <a:graphicFrameLocks noChangeAspect="1"/>
          </p:cNvGraphicFramePr>
          <p:nvPr>
            <p:ph idx="1"/>
          </p:nvPr>
        </p:nvGraphicFramePr>
        <p:xfrm>
          <a:off x="468313" y="2349500"/>
          <a:ext cx="8229600" cy="2797175"/>
        </p:xfrm>
        <a:graphic>
          <a:graphicData uri="http://schemas.openxmlformats.org/presentationml/2006/ole">
            <p:oleObj spid="_x0000_s112642" name="SmartDraw" r:id="rId4" imgW="11772000" imgH="3999960" progId="">
              <p:embed/>
            </p:oleObj>
          </a:graphicData>
        </a:graphic>
      </p:graphicFrame>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D195F764-528A-46C7-9E27-6E1E70BC30A1}" type="slidenum">
              <a:rPr lang="en-AU"/>
              <a:pPr/>
              <a:t>41</a:t>
            </a:fld>
            <a:endParaRPr lang="en-AU"/>
          </a:p>
        </p:txBody>
      </p:sp>
      <p:sp>
        <p:nvSpPr>
          <p:cNvPr id="52226" name="Rectangle 2"/>
          <p:cNvSpPr>
            <a:spLocks noGrp="1" noChangeArrowheads="1"/>
          </p:cNvSpPr>
          <p:nvPr>
            <p:ph type="title"/>
          </p:nvPr>
        </p:nvSpPr>
        <p:spPr/>
        <p:txBody>
          <a:bodyPr/>
          <a:lstStyle/>
          <a:p>
            <a:r>
              <a:rPr lang="en-AU" sz="4000"/>
              <a:t>Timing Anomaly Detection </a:t>
            </a:r>
            <a:br>
              <a:rPr lang="en-AU" sz="4000"/>
            </a:br>
            <a:r>
              <a:rPr lang="en-AU" sz="3200"/>
              <a:t>Timing Profiles</a:t>
            </a:r>
          </a:p>
        </p:txBody>
      </p:sp>
      <p:sp>
        <p:nvSpPr>
          <p:cNvPr id="52227" name="Text Box 3"/>
          <p:cNvSpPr txBox="1">
            <a:spLocks noChangeArrowheads="1"/>
          </p:cNvSpPr>
          <p:nvPr/>
        </p:nvSpPr>
        <p:spPr bwMode="auto">
          <a:xfrm>
            <a:off x="1403350" y="5013325"/>
            <a:ext cx="2447925" cy="304800"/>
          </a:xfrm>
          <a:prstGeom prst="rect">
            <a:avLst/>
          </a:prstGeom>
          <a:noFill/>
          <a:ln w="9525">
            <a:noFill/>
            <a:miter lim="800000"/>
            <a:headEnd/>
            <a:tailEnd/>
          </a:ln>
          <a:effectLst/>
        </p:spPr>
        <p:txBody>
          <a:bodyPr>
            <a:spAutoFit/>
          </a:bodyPr>
          <a:lstStyle/>
          <a:p>
            <a:pPr algn="ctr">
              <a:spcBef>
                <a:spcPct val="50000"/>
              </a:spcBef>
            </a:pPr>
            <a:r>
              <a:rPr lang="en-AU" sz="1400"/>
              <a:t>EAP-TLS Timing Profile</a:t>
            </a:r>
          </a:p>
        </p:txBody>
      </p:sp>
      <p:sp>
        <p:nvSpPr>
          <p:cNvPr id="52228" name="Text Box 4"/>
          <p:cNvSpPr txBox="1">
            <a:spLocks noChangeArrowheads="1"/>
          </p:cNvSpPr>
          <p:nvPr/>
        </p:nvSpPr>
        <p:spPr bwMode="auto">
          <a:xfrm>
            <a:off x="5292725" y="5068888"/>
            <a:ext cx="3240088" cy="304800"/>
          </a:xfrm>
          <a:prstGeom prst="rect">
            <a:avLst/>
          </a:prstGeom>
          <a:noFill/>
          <a:ln w="9525">
            <a:noFill/>
            <a:miter lim="800000"/>
            <a:headEnd/>
            <a:tailEnd/>
          </a:ln>
          <a:effectLst/>
        </p:spPr>
        <p:txBody>
          <a:bodyPr>
            <a:spAutoFit/>
          </a:bodyPr>
          <a:lstStyle/>
          <a:p>
            <a:pPr algn="ctr">
              <a:spcBef>
                <a:spcPct val="50000"/>
              </a:spcBef>
            </a:pPr>
            <a:r>
              <a:rPr lang="en-AU" sz="1400"/>
              <a:t>Abnormal EAP-TLS Timings</a:t>
            </a:r>
          </a:p>
        </p:txBody>
      </p:sp>
      <p:pic>
        <p:nvPicPr>
          <p:cNvPr id="52229" name="Picture 5"/>
          <p:cNvPicPr>
            <a:picLocks noChangeAspect="1" noChangeArrowheads="1"/>
          </p:cNvPicPr>
          <p:nvPr/>
        </p:nvPicPr>
        <p:blipFill>
          <a:blip r:embed="rId3" cstate="print"/>
          <a:srcRect/>
          <a:stretch>
            <a:fillRect/>
          </a:stretch>
        </p:blipFill>
        <p:spPr bwMode="auto">
          <a:xfrm>
            <a:off x="539750" y="2565400"/>
            <a:ext cx="4319588" cy="2332038"/>
          </a:xfrm>
          <a:prstGeom prst="rect">
            <a:avLst/>
          </a:prstGeom>
          <a:noFill/>
          <a:ln w="9525">
            <a:noFill/>
            <a:miter lim="800000"/>
            <a:headEnd/>
            <a:tailEnd/>
          </a:ln>
          <a:effectLst/>
        </p:spPr>
      </p:pic>
      <p:pic>
        <p:nvPicPr>
          <p:cNvPr id="52230" name="Picture 6"/>
          <p:cNvPicPr>
            <a:picLocks noChangeAspect="1" noChangeArrowheads="1"/>
          </p:cNvPicPr>
          <p:nvPr/>
        </p:nvPicPr>
        <p:blipFill>
          <a:blip r:embed="rId4" cstate="print"/>
          <a:srcRect/>
          <a:stretch>
            <a:fillRect/>
          </a:stretch>
        </p:blipFill>
        <p:spPr bwMode="auto">
          <a:xfrm>
            <a:off x="5148263" y="2565400"/>
            <a:ext cx="3635375" cy="2382838"/>
          </a:xfrm>
          <a:prstGeom prst="rect">
            <a:avLst/>
          </a:prstGeom>
          <a:noFill/>
          <a:ln w="9525">
            <a:noFill/>
            <a:miter lim="800000"/>
            <a:headEnd/>
            <a:tailEnd/>
          </a:ln>
          <a:effectLst/>
        </p:spPr>
      </p:pic>
      <p:sp>
        <p:nvSpPr>
          <p:cNvPr id="52231" name="Rectangle 7"/>
          <p:cNvSpPr>
            <a:spLocks noChangeArrowheads="1"/>
          </p:cNvSpPr>
          <p:nvPr/>
        </p:nvSpPr>
        <p:spPr bwMode="auto">
          <a:xfrm>
            <a:off x="2136775" y="5713413"/>
            <a:ext cx="4868863" cy="304800"/>
          </a:xfrm>
          <a:prstGeom prst="rect">
            <a:avLst/>
          </a:prstGeom>
          <a:noFill/>
          <a:ln w="9525">
            <a:noFill/>
            <a:miter lim="800000"/>
            <a:headEnd/>
            <a:tailEnd/>
          </a:ln>
          <a:effectLst/>
        </p:spPr>
        <p:txBody>
          <a:bodyPr wrap="none">
            <a:spAutoFit/>
          </a:bodyPr>
          <a:lstStyle/>
          <a:p>
            <a:pPr>
              <a:spcBef>
                <a:spcPct val="50000"/>
              </a:spcBef>
            </a:pPr>
            <a:r>
              <a:rPr lang="en-AU" sz="1400"/>
              <a:t>Timing Profiles (Sithirasenan et. al., IEEE CCNC’ 07)</a:t>
            </a:r>
          </a:p>
        </p:txBody>
      </p:sp>
      <p:sp>
        <p:nvSpPr>
          <p:cNvPr id="10" name="Footer Placeholder 9"/>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B74C9D63-F00C-4AFF-B0C6-63EF44400CA3}" type="slidenum">
              <a:rPr lang="en-AU"/>
              <a:pPr/>
              <a:t>42</a:t>
            </a:fld>
            <a:endParaRPr lang="en-AU"/>
          </a:p>
        </p:txBody>
      </p:sp>
      <p:sp>
        <p:nvSpPr>
          <p:cNvPr id="28674" name="Rectangle 2"/>
          <p:cNvSpPr>
            <a:spLocks noGrp="1" noChangeArrowheads="1"/>
          </p:cNvSpPr>
          <p:nvPr>
            <p:ph type="title"/>
          </p:nvPr>
        </p:nvSpPr>
        <p:spPr/>
        <p:txBody>
          <a:bodyPr/>
          <a:lstStyle/>
          <a:p>
            <a:r>
              <a:rPr lang="en-AU" sz="4000"/>
              <a:t>Behaviour Anomaly Detection</a:t>
            </a:r>
            <a:br>
              <a:rPr lang="en-AU" sz="4000"/>
            </a:br>
            <a:r>
              <a:rPr lang="en-AU" sz="3200"/>
              <a:t>Behaviour Profiles</a:t>
            </a:r>
          </a:p>
        </p:txBody>
      </p:sp>
      <p:pic>
        <p:nvPicPr>
          <p:cNvPr id="28859" name="Picture 187"/>
          <p:cNvPicPr>
            <a:picLocks noChangeAspect="1" noChangeArrowheads="1"/>
          </p:cNvPicPr>
          <p:nvPr/>
        </p:nvPicPr>
        <p:blipFill>
          <a:blip r:embed="rId3" cstate="print"/>
          <a:srcRect/>
          <a:stretch>
            <a:fillRect/>
          </a:stretch>
        </p:blipFill>
        <p:spPr bwMode="auto">
          <a:xfrm>
            <a:off x="631825" y="1989138"/>
            <a:ext cx="3363913" cy="3744912"/>
          </a:xfrm>
          <a:prstGeom prst="rect">
            <a:avLst/>
          </a:prstGeom>
          <a:noFill/>
          <a:ln w="9525">
            <a:noFill/>
            <a:miter lim="800000"/>
            <a:headEnd/>
            <a:tailEnd/>
          </a:ln>
          <a:effectLst/>
        </p:spPr>
      </p:pic>
      <p:pic>
        <p:nvPicPr>
          <p:cNvPr id="28860" name="Picture 188"/>
          <p:cNvPicPr>
            <a:picLocks noChangeAspect="1" noChangeArrowheads="1"/>
          </p:cNvPicPr>
          <p:nvPr/>
        </p:nvPicPr>
        <p:blipFill>
          <a:blip r:embed="rId4" cstate="print"/>
          <a:srcRect/>
          <a:stretch>
            <a:fillRect/>
          </a:stretch>
        </p:blipFill>
        <p:spPr bwMode="auto">
          <a:xfrm>
            <a:off x="4283075" y="2205038"/>
            <a:ext cx="4392613" cy="3173412"/>
          </a:xfrm>
          <a:prstGeom prst="rect">
            <a:avLst/>
          </a:prstGeom>
          <a:noFill/>
          <a:ln w="9525">
            <a:noFill/>
            <a:miter lim="800000"/>
            <a:headEnd/>
            <a:tailEnd/>
          </a:ln>
          <a:effectLst/>
        </p:spPr>
      </p:pic>
      <p:sp>
        <p:nvSpPr>
          <p:cNvPr id="28861" name="Text Box 189"/>
          <p:cNvSpPr txBox="1">
            <a:spLocks noChangeArrowheads="1"/>
          </p:cNvSpPr>
          <p:nvPr/>
        </p:nvSpPr>
        <p:spPr bwMode="auto">
          <a:xfrm>
            <a:off x="684213" y="5876925"/>
            <a:ext cx="3240087" cy="304800"/>
          </a:xfrm>
          <a:prstGeom prst="rect">
            <a:avLst/>
          </a:prstGeom>
          <a:noFill/>
          <a:ln w="9525">
            <a:noFill/>
            <a:miter lim="800000"/>
            <a:headEnd/>
            <a:tailEnd/>
          </a:ln>
          <a:effectLst/>
        </p:spPr>
        <p:txBody>
          <a:bodyPr>
            <a:spAutoFit/>
          </a:bodyPr>
          <a:lstStyle/>
          <a:p>
            <a:pPr algn="ctr">
              <a:spcBef>
                <a:spcPct val="50000"/>
              </a:spcBef>
            </a:pPr>
            <a:r>
              <a:rPr lang="en-AU" sz="1400"/>
              <a:t>Normal EAP-TLS</a:t>
            </a:r>
          </a:p>
        </p:txBody>
      </p:sp>
      <p:sp>
        <p:nvSpPr>
          <p:cNvPr id="28862" name="Text Box 190"/>
          <p:cNvSpPr txBox="1">
            <a:spLocks noChangeArrowheads="1"/>
          </p:cNvSpPr>
          <p:nvPr/>
        </p:nvSpPr>
        <p:spPr bwMode="auto">
          <a:xfrm>
            <a:off x="4859338" y="5516563"/>
            <a:ext cx="3240087" cy="304800"/>
          </a:xfrm>
          <a:prstGeom prst="rect">
            <a:avLst/>
          </a:prstGeom>
          <a:noFill/>
          <a:ln w="9525">
            <a:noFill/>
            <a:miter lim="800000"/>
            <a:headEnd/>
            <a:tailEnd/>
          </a:ln>
          <a:effectLst/>
        </p:spPr>
        <p:txBody>
          <a:bodyPr>
            <a:spAutoFit/>
          </a:bodyPr>
          <a:lstStyle/>
          <a:p>
            <a:pPr algn="ctr">
              <a:spcBef>
                <a:spcPct val="50000"/>
              </a:spcBef>
            </a:pPr>
            <a:r>
              <a:rPr lang="en-AU" sz="1400"/>
              <a:t>Abnormal EAP-TLS</a:t>
            </a:r>
          </a:p>
        </p:txBody>
      </p:sp>
      <p:sp>
        <p:nvSpPr>
          <p:cNvPr id="28863" name="Rectangle 191"/>
          <p:cNvSpPr>
            <a:spLocks noChangeArrowheads="1"/>
          </p:cNvSpPr>
          <p:nvPr/>
        </p:nvSpPr>
        <p:spPr bwMode="auto">
          <a:xfrm>
            <a:off x="2212975" y="6284913"/>
            <a:ext cx="5162550" cy="304800"/>
          </a:xfrm>
          <a:prstGeom prst="rect">
            <a:avLst/>
          </a:prstGeom>
          <a:noFill/>
          <a:ln w="9525">
            <a:noFill/>
            <a:miter lim="800000"/>
            <a:headEnd/>
            <a:tailEnd/>
          </a:ln>
          <a:effectLst/>
        </p:spPr>
        <p:txBody>
          <a:bodyPr wrap="none">
            <a:spAutoFit/>
          </a:bodyPr>
          <a:lstStyle/>
          <a:p>
            <a:pPr>
              <a:spcBef>
                <a:spcPct val="50000"/>
              </a:spcBef>
            </a:pPr>
            <a:r>
              <a:rPr lang="en-AU" sz="1400"/>
              <a:t>Behaviour Profiles (Sithirasenan et. al., IEEE CCNC’ 07)</a:t>
            </a:r>
          </a:p>
        </p:txBody>
      </p:sp>
      <p:sp>
        <p:nvSpPr>
          <p:cNvPr id="10" name="Footer Placeholder 9"/>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22B4AF8-6B15-4137-AB5C-A9F2E6C173A3}" type="slidenum">
              <a:rPr lang="en-AU"/>
              <a:pPr/>
              <a:t>43</a:t>
            </a:fld>
            <a:endParaRPr lang="en-AU"/>
          </a:p>
        </p:txBody>
      </p:sp>
      <p:sp>
        <p:nvSpPr>
          <p:cNvPr id="195586" name="Rectangle 2"/>
          <p:cNvSpPr>
            <a:spLocks noGrp="1" noChangeArrowheads="1"/>
          </p:cNvSpPr>
          <p:nvPr>
            <p:ph type="title"/>
          </p:nvPr>
        </p:nvSpPr>
        <p:spPr/>
        <p:txBody>
          <a:bodyPr/>
          <a:lstStyle/>
          <a:p>
            <a:r>
              <a:rPr lang="en-AU" sz="3200"/>
              <a:t>RSN Behaviour: In “Behaviour Tree”</a:t>
            </a:r>
          </a:p>
        </p:txBody>
      </p:sp>
      <p:pic>
        <p:nvPicPr>
          <p:cNvPr id="195587" name="Picture 3"/>
          <p:cNvPicPr>
            <a:picLocks noChangeAspect="1" noChangeArrowheads="1"/>
          </p:cNvPicPr>
          <p:nvPr/>
        </p:nvPicPr>
        <p:blipFill>
          <a:blip r:embed="rId2" cstate="print"/>
          <a:srcRect/>
          <a:stretch>
            <a:fillRect/>
          </a:stretch>
        </p:blipFill>
        <p:spPr bwMode="auto">
          <a:xfrm>
            <a:off x="1331913" y="1457325"/>
            <a:ext cx="6769100" cy="4592638"/>
          </a:xfrm>
          <a:prstGeom prst="rect">
            <a:avLst/>
          </a:prstGeom>
          <a:noFill/>
          <a:ln w="9525">
            <a:noFill/>
            <a:miter lim="800000"/>
            <a:headEnd/>
            <a:tailEnd/>
          </a:ln>
          <a:effectLst/>
        </p:spPr>
      </p:pic>
      <p:sp>
        <p:nvSpPr>
          <p:cNvPr id="195588" name="Text Box 4"/>
          <p:cNvSpPr txBox="1">
            <a:spLocks noChangeArrowheads="1"/>
          </p:cNvSpPr>
          <p:nvPr/>
        </p:nvSpPr>
        <p:spPr bwMode="auto">
          <a:xfrm>
            <a:off x="2341563" y="6116638"/>
            <a:ext cx="5326062" cy="336550"/>
          </a:xfrm>
          <a:prstGeom prst="rect">
            <a:avLst/>
          </a:prstGeom>
          <a:noFill/>
          <a:ln w="9525">
            <a:noFill/>
            <a:miter lim="800000"/>
            <a:headEnd/>
            <a:tailEnd/>
          </a:ln>
          <a:effectLst/>
        </p:spPr>
        <p:txBody>
          <a:bodyPr>
            <a:spAutoFit/>
          </a:bodyPr>
          <a:lstStyle/>
          <a:p>
            <a:pPr>
              <a:spcBef>
                <a:spcPct val="50000"/>
              </a:spcBef>
            </a:pPr>
            <a:r>
              <a:rPr lang="en-AU" sz="1600"/>
              <a:t>RSN Projection (Sithirasenan et.al., AusCERT’05)</a:t>
            </a:r>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F07E12-4732-407E-A639-CF8AD0AD0415}" type="slidenum">
              <a:rPr lang="en-AU"/>
              <a:pPr/>
              <a:t>44</a:t>
            </a:fld>
            <a:endParaRPr lang="en-AU"/>
          </a:p>
        </p:txBody>
      </p:sp>
      <p:sp>
        <p:nvSpPr>
          <p:cNvPr id="196610" name="Rectangle 2"/>
          <p:cNvSpPr>
            <a:spLocks noGrp="1" noChangeArrowheads="1"/>
          </p:cNvSpPr>
          <p:nvPr>
            <p:ph type="title"/>
          </p:nvPr>
        </p:nvSpPr>
        <p:spPr/>
        <p:txBody>
          <a:bodyPr/>
          <a:lstStyle/>
          <a:p>
            <a:r>
              <a:rPr lang="en-US" sz="4000"/>
              <a:t>Data Analysis</a:t>
            </a:r>
            <a:br>
              <a:rPr lang="en-US" sz="4000"/>
            </a:br>
            <a:r>
              <a:rPr lang="en-US" sz="3200"/>
              <a:t>OLAP</a:t>
            </a:r>
          </a:p>
        </p:txBody>
      </p:sp>
      <p:sp>
        <p:nvSpPr>
          <p:cNvPr id="196611" name="Rectangle 3"/>
          <p:cNvSpPr>
            <a:spLocks noGrp="1" noChangeArrowheads="1"/>
          </p:cNvSpPr>
          <p:nvPr>
            <p:ph type="body" idx="4294967295"/>
          </p:nvPr>
        </p:nvSpPr>
        <p:spPr/>
        <p:txBody>
          <a:bodyPr/>
          <a:lstStyle/>
          <a:p>
            <a:r>
              <a:rPr lang="en-US" sz="2000" b="1">
                <a:solidFill>
                  <a:schemeClr val="tx2"/>
                </a:solidFill>
              </a:rPr>
              <a:t>Online Analytical Processing (OLAP)</a:t>
            </a:r>
          </a:p>
          <a:p>
            <a:pPr lvl="1"/>
            <a:r>
              <a:rPr lang="en-US" sz="1800"/>
              <a:t>Interactive analysis of data, allowing data to be summarized and viewed in different ways in an online fashion (with negligible delay)</a:t>
            </a:r>
          </a:p>
          <a:p>
            <a:r>
              <a:rPr lang="en-US" sz="2000"/>
              <a:t>Data that can be modeled as dimension attributes and measure attributes are called </a:t>
            </a:r>
            <a:r>
              <a:rPr lang="en-US" sz="2000" b="1">
                <a:solidFill>
                  <a:schemeClr val="tx2"/>
                </a:solidFill>
              </a:rPr>
              <a:t>multidimensional data</a:t>
            </a:r>
            <a:r>
              <a:rPr lang="en-US" sz="2000"/>
              <a:t>.</a:t>
            </a:r>
          </a:p>
          <a:p>
            <a:pPr lvl="1"/>
            <a:r>
              <a:rPr lang="en-US" sz="1800" b="1">
                <a:solidFill>
                  <a:schemeClr val="tx2"/>
                </a:solidFill>
              </a:rPr>
              <a:t>Measure attributes</a:t>
            </a:r>
            <a:r>
              <a:rPr lang="en-US"/>
              <a:t> </a:t>
            </a:r>
          </a:p>
          <a:p>
            <a:pPr lvl="2"/>
            <a:r>
              <a:rPr lang="en-US" sz="1600"/>
              <a:t>measure some value</a:t>
            </a:r>
          </a:p>
          <a:p>
            <a:pPr lvl="2"/>
            <a:r>
              <a:rPr lang="en-US" sz="1600"/>
              <a:t>can be aggregated upon</a:t>
            </a:r>
          </a:p>
          <a:p>
            <a:pPr lvl="2"/>
            <a:r>
              <a:rPr lang="en-US" sz="1600"/>
              <a:t>e.g. the attribute </a:t>
            </a:r>
            <a:r>
              <a:rPr lang="en-US" sz="1600" i="1"/>
              <a:t>number </a:t>
            </a:r>
            <a:r>
              <a:rPr lang="en-US" sz="1600"/>
              <a:t>of the </a:t>
            </a:r>
            <a:r>
              <a:rPr lang="en-US" sz="1600" i="1"/>
              <a:t>sales </a:t>
            </a:r>
            <a:r>
              <a:rPr lang="en-US" sz="1600"/>
              <a:t>relation</a:t>
            </a:r>
          </a:p>
          <a:p>
            <a:pPr lvl="1"/>
            <a:r>
              <a:rPr lang="en-US" sz="1800" b="1">
                <a:solidFill>
                  <a:schemeClr val="tx2"/>
                </a:solidFill>
              </a:rPr>
              <a:t>Dimension attributes</a:t>
            </a:r>
            <a:endParaRPr lang="en-US" sz="1800"/>
          </a:p>
          <a:p>
            <a:pPr lvl="2"/>
            <a:r>
              <a:rPr lang="en-US" sz="1600"/>
              <a:t>define the dimensions on which measure attributes (or aggregates thereof) are viewed</a:t>
            </a:r>
          </a:p>
          <a:p>
            <a:pPr lvl="2"/>
            <a:r>
              <a:rPr lang="en-US" sz="1600"/>
              <a:t>e.g. the attributes </a:t>
            </a:r>
            <a:r>
              <a:rPr lang="en-US" sz="1600" i="1"/>
              <a:t>item_name, color, </a:t>
            </a:r>
            <a:r>
              <a:rPr lang="en-US" sz="1600"/>
              <a:t>and</a:t>
            </a:r>
            <a:r>
              <a:rPr lang="en-US" sz="1600" i="1"/>
              <a:t> size </a:t>
            </a:r>
            <a:r>
              <a:rPr lang="en-US" sz="1600"/>
              <a:t>of the </a:t>
            </a:r>
            <a:r>
              <a:rPr lang="en-US" sz="1600" i="1"/>
              <a:t>sales </a:t>
            </a:r>
            <a:r>
              <a:rPr lang="en-US" sz="1600"/>
              <a:t>relation</a:t>
            </a:r>
          </a:p>
        </p:txBody>
      </p:sp>
      <p:sp>
        <p:nvSpPr>
          <p:cNvPr id="6" name="Footer Placeholder 5"/>
          <p:cNvSpPr>
            <a:spLocks noGrp="1"/>
          </p:cNvSpPr>
          <p:nvPr>
            <p:ph type="ftr" sz="quarter" idx="11"/>
          </p:nvPr>
        </p:nvSpPr>
        <p:spPr/>
        <p:txBody>
          <a:bodyPr/>
          <a:lstStyle/>
          <a:p>
            <a:r>
              <a:rPr lang="en-AU" smtClean="0"/>
              <a:t>3413ICT</a:t>
            </a:r>
            <a:endParaRPr lang="en-AU"/>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BB0C0411-1B16-4ED1-97C2-52C1351A2B1A}" type="slidenum">
              <a:rPr lang="en-AU"/>
              <a:pPr/>
              <a:t>45</a:t>
            </a:fld>
            <a:endParaRPr lang="en-AU"/>
          </a:p>
        </p:txBody>
      </p:sp>
      <p:sp>
        <p:nvSpPr>
          <p:cNvPr id="74754" name="Rectangle 2"/>
          <p:cNvSpPr>
            <a:spLocks noGrp="1" noChangeArrowheads="1"/>
          </p:cNvSpPr>
          <p:nvPr>
            <p:ph type="title"/>
          </p:nvPr>
        </p:nvSpPr>
        <p:spPr/>
        <p:txBody>
          <a:bodyPr/>
          <a:lstStyle/>
          <a:p>
            <a:r>
              <a:rPr lang="en-AU" sz="4000"/>
              <a:t>The Data Cube</a:t>
            </a:r>
            <a:br>
              <a:rPr lang="en-AU" sz="4000"/>
            </a:br>
            <a:r>
              <a:rPr lang="en-AU" sz="3200"/>
              <a:t>Views</a:t>
            </a:r>
          </a:p>
        </p:txBody>
      </p:sp>
      <p:sp>
        <p:nvSpPr>
          <p:cNvPr id="74755" name="Text Box 3"/>
          <p:cNvSpPr txBox="1">
            <a:spLocks noChangeArrowheads="1"/>
          </p:cNvSpPr>
          <p:nvPr/>
        </p:nvSpPr>
        <p:spPr bwMode="auto">
          <a:xfrm>
            <a:off x="2195513" y="5932488"/>
            <a:ext cx="4752975" cy="304800"/>
          </a:xfrm>
          <a:prstGeom prst="rect">
            <a:avLst/>
          </a:prstGeom>
          <a:noFill/>
          <a:ln w="9525">
            <a:noFill/>
            <a:miter lim="800000"/>
            <a:headEnd/>
            <a:tailEnd/>
          </a:ln>
          <a:effectLst/>
        </p:spPr>
        <p:txBody>
          <a:bodyPr>
            <a:spAutoFit/>
          </a:bodyPr>
          <a:lstStyle/>
          <a:p>
            <a:pPr algn="ctr">
              <a:spcBef>
                <a:spcPct val="50000"/>
              </a:spcBef>
            </a:pPr>
            <a:r>
              <a:rPr lang="en-AU" sz="1400"/>
              <a:t>Views Considered with Five Dimensions</a:t>
            </a:r>
          </a:p>
        </p:txBody>
      </p:sp>
      <p:graphicFrame>
        <p:nvGraphicFramePr>
          <p:cNvPr id="74756" name="Group 4"/>
          <p:cNvGraphicFramePr>
            <a:graphicFrameLocks noGrp="1"/>
          </p:cNvGraphicFramePr>
          <p:nvPr>
            <p:ph idx="1"/>
          </p:nvPr>
        </p:nvGraphicFramePr>
        <p:xfrm>
          <a:off x="6011863" y="2565400"/>
          <a:ext cx="2447925" cy="2194560"/>
        </p:xfrm>
        <a:graphic>
          <a:graphicData uri="http://schemas.openxmlformats.org/drawingml/2006/table">
            <a:tbl>
              <a:tblPr/>
              <a:tblGrid>
                <a:gridCol w="1008062"/>
                <a:gridCol w="1439863"/>
              </a:tblGrid>
              <a:tr h="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1" i="0" u="none" strike="noStrike" cap="none" normalizeH="0" baseline="0" smtClean="0">
                          <a:ln>
                            <a:noFill/>
                          </a:ln>
                          <a:solidFill>
                            <a:schemeClr val="tx1"/>
                          </a:solidFill>
                          <a:effectLst/>
                          <a:latin typeface="Verdana" pitchFamily="34" charset="0"/>
                        </a:rPr>
                        <a:t>Attribute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1" i="0" u="none" strike="noStrike" cap="none" normalizeH="0" baseline="0" smtClean="0">
                          <a:ln>
                            <a:noFill/>
                          </a:ln>
                          <a:solidFill>
                            <a:schemeClr val="tx1"/>
                          </a:solidFill>
                          <a:effectLst/>
                          <a:latin typeface="Verdana"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Source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Destination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Event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Time of Day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Channel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Protocol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AU" sz="1200" b="0" i="0" u="none" strike="noStrike" cap="none" normalizeH="0" baseline="0" smtClean="0">
                          <a:ln>
                            <a:noFill/>
                          </a:ln>
                          <a:solidFill>
                            <a:schemeClr val="tx1"/>
                          </a:solidFill>
                          <a:effectLst/>
                          <a:latin typeface="Verdana" pitchFamily="34" charset="0"/>
                        </a:rPr>
                        <a:t>Cipher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74786" name="Picture 34"/>
          <p:cNvPicPr>
            <a:picLocks noChangeAspect="1" noChangeArrowheads="1"/>
          </p:cNvPicPr>
          <p:nvPr/>
        </p:nvPicPr>
        <p:blipFill>
          <a:blip r:embed="rId3" cstate="print"/>
          <a:srcRect/>
          <a:stretch>
            <a:fillRect/>
          </a:stretch>
        </p:blipFill>
        <p:spPr bwMode="auto">
          <a:xfrm>
            <a:off x="539750" y="1916113"/>
            <a:ext cx="5011738" cy="3719512"/>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fade">
                                      <p:cBhvr>
                                        <p:cTn id="7" dur="50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2869238-7921-4948-A90D-9998CE8F5509}" type="slidenum">
              <a:rPr lang="en-AU"/>
              <a:pPr/>
              <a:t>46</a:t>
            </a:fld>
            <a:endParaRPr lang="en-AU"/>
          </a:p>
        </p:txBody>
      </p:sp>
      <p:sp>
        <p:nvSpPr>
          <p:cNvPr id="75778" name="Rectangle 2"/>
          <p:cNvSpPr>
            <a:spLocks noGrp="1" noChangeArrowheads="1"/>
          </p:cNvSpPr>
          <p:nvPr>
            <p:ph type="title"/>
          </p:nvPr>
        </p:nvSpPr>
        <p:spPr/>
        <p:txBody>
          <a:bodyPr/>
          <a:lstStyle/>
          <a:p>
            <a:r>
              <a:rPr lang="en-AU" sz="4000"/>
              <a:t>The Data Cube</a:t>
            </a:r>
            <a:br>
              <a:rPr lang="en-AU" sz="4000"/>
            </a:br>
            <a:r>
              <a:rPr lang="en-AU" sz="3200"/>
              <a:t>Views Vs Threats</a:t>
            </a:r>
          </a:p>
        </p:txBody>
      </p:sp>
      <p:pic>
        <p:nvPicPr>
          <p:cNvPr id="75780" name="Picture 4"/>
          <p:cNvPicPr>
            <a:picLocks noChangeAspect="1" noChangeArrowheads="1"/>
          </p:cNvPicPr>
          <p:nvPr/>
        </p:nvPicPr>
        <p:blipFill>
          <a:blip r:embed="rId3" cstate="print"/>
          <a:srcRect/>
          <a:stretch>
            <a:fillRect/>
          </a:stretch>
        </p:blipFill>
        <p:spPr bwMode="auto">
          <a:xfrm>
            <a:off x="539750" y="2030413"/>
            <a:ext cx="7921625" cy="3630612"/>
          </a:xfrm>
          <a:prstGeom prst="rect">
            <a:avLst/>
          </a:prstGeom>
          <a:noFill/>
          <a:ln w="9525">
            <a:noFill/>
            <a:miter lim="800000"/>
            <a:headEnd/>
            <a:tailEnd/>
          </a:ln>
          <a:effectLst/>
        </p:spPr>
      </p:pic>
      <p:sp>
        <p:nvSpPr>
          <p:cNvPr id="75781" name="Rectangle 5"/>
          <p:cNvSpPr>
            <a:spLocks noChangeArrowheads="1"/>
          </p:cNvSpPr>
          <p:nvPr/>
        </p:nvSpPr>
        <p:spPr bwMode="auto">
          <a:xfrm>
            <a:off x="2136775" y="5942013"/>
            <a:ext cx="4953000" cy="304800"/>
          </a:xfrm>
          <a:prstGeom prst="rect">
            <a:avLst/>
          </a:prstGeom>
          <a:noFill/>
          <a:ln w="9525">
            <a:noFill/>
            <a:miter lim="800000"/>
            <a:headEnd/>
            <a:tailEnd/>
          </a:ln>
          <a:effectLst/>
        </p:spPr>
        <p:txBody>
          <a:bodyPr wrap="none">
            <a:spAutoFit/>
          </a:bodyPr>
          <a:lstStyle/>
          <a:p>
            <a:pPr>
              <a:spcBef>
                <a:spcPct val="50000"/>
              </a:spcBef>
            </a:pPr>
            <a:r>
              <a:rPr lang="en-AU" sz="1400"/>
              <a:t>View Vs Threats (Sithirasenan et. al., IEEE ICON’ 07)</a:t>
            </a:r>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1A4687C3-64F4-4E43-9F9E-39D7E47AEF54}" type="slidenum">
              <a:rPr lang="en-AU"/>
              <a:pPr/>
              <a:t>47</a:t>
            </a:fld>
            <a:endParaRPr lang="en-AU"/>
          </a:p>
        </p:txBody>
      </p:sp>
      <p:sp>
        <p:nvSpPr>
          <p:cNvPr id="76802" name="Rectangle 2"/>
          <p:cNvSpPr>
            <a:spLocks noGrp="1" noChangeArrowheads="1"/>
          </p:cNvSpPr>
          <p:nvPr>
            <p:ph type="title"/>
          </p:nvPr>
        </p:nvSpPr>
        <p:spPr/>
        <p:txBody>
          <a:bodyPr/>
          <a:lstStyle/>
          <a:p>
            <a:r>
              <a:rPr lang="en-AU"/>
              <a:t>Group Outlier Score (GOS)</a:t>
            </a:r>
          </a:p>
        </p:txBody>
      </p:sp>
      <p:pic>
        <p:nvPicPr>
          <p:cNvPr id="76804" name="Picture 4"/>
          <p:cNvPicPr>
            <a:picLocks noGrp="1" noChangeAspect="1" noChangeArrowheads="1"/>
          </p:cNvPicPr>
          <p:nvPr>
            <p:ph type="body" idx="1"/>
          </p:nvPr>
        </p:nvPicPr>
        <p:blipFill>
          <a:blip r:embed="rId3" cstate="print"/>
          <a:srcRect/>
          <a:stretch>
            <a:fillRect/>
          </a:stretch>
        </p:blipFill>
        <p:spPr>
          <a:xfrm>
            <a:off x="2614613" y="2090738"/>
            <a:ext cx="4003675" cy="787400"/>
          </a:xfrm>
          <a:noFill/>
          <a:ln/>
        </p:spPr>
      </p:pic>
      <p:pic>
        <p:nvPicPr>
          <p:cNvPr id="76805" name="Picture 5"/>
          <p:cNvPicPr>
            <a:picLocks noChangeAspect="1" noChangeArrowheads="1"/>
          </p:cNvPicPr>
          <p:nvPr/>
        </p:nvPicPr>
        <p:blipFill>
          <a:blip r:embed="rId4" cstate="print"/>
          <a:srcRect/>
          <a:stretch>
            <a:fillRect/>
          </a:stretch>
        </p:blipFill>
        <p:spPr bwMode="auto">
          <a:xfrm>
            <a:off x="2119313" y="3103563"/>
            <a:ext cx="5641975" cy="781050"/>
          </a:xfrm>
          <a:prstGeom prst="rect">
            <a:avLst/>
          </a:prstGeom>
          <a:noFill/>
          <a:ln w="9525">
            <a:noFill/>
            <a:miter lim="800000"/>
            <a:headEnd/>
            <a:tailEnd/>
          </a:ln>
          <a:effectLst/>
        </p:spPr>
      </p:pic>
      <p:pic>
        <p:nvPicPr>
          <p:cNvPr id="76806" name="Picture 6"/>
          <p:cNvPicPr>
            <a:picLocks noChangeAspect="1" noChangeArrowheads="1"/>
          </p:cNvPicPr>
          <p:nvPr/>
        </p:nvPicPr>
        <p:blipFill>
          <a:blip r:embed="rId5" cstate="print"/>
          <a:srcRect/>
          <a:stretch>
            <a:fillRect/>
          </a:stretch>
        </p:blipFill>
        <p:spPr bwMode="auto">
          <a:xfrm>
            <a:off x="2898775" y="4264025"/>
            <a:ext cx="3622675" cy="749300"/>
          </a:xfrm>
          <a:prstGeom prst="rect">
            <a:avLst/>
          </a:prstGeom>
          <a:noFill/>
          <a:ln w="9525">
            <a:noFill/>
            <a:miter lim="800000"/>
            <a:headEnd/>
            <a:tailEnd/>
          </a:ln>
          <a:effectLst/>
        </p:spPr>
      </p:pic>
      <p:pic>
        <p:nvPicPr>
          <p:cNvPr id="76807" name="Picture 7"/>
          <p:cNvPicPr>
            <a:picLocks noChangeAspect="1" noChangeArrowheads="1"/>
          </p:cNvPicPr>
          <p:nvPr/>
        </p:nvPicPr>
        <p:blipFill>
          <a:blip r:embed="rId6" cstate="print"/>
          <a:srcRect/>
          <a:stretch>
            <a:fillRect/>
          </a:stretch>
        </p:blipFill>
        <p:spPr bwMode="auto">
          <a:xfrm>
            <a:off x="3302000" y="5213350"/>
            <a:ext cx="2922588" cy="815975"/>
          </a:xfrm>
          <a:prstGeom prst="rect">
            <a:avLst/>
          </a:prstGeom>
          <a:noFill/>
          <a:ln w="9525">
            <a:noFill/>
            <a:miter lim="800000"/>
            <a:headEnd/>
            <a:tailEnd/>
          </a:ln>
          <a:effectLst/>
        </p:spPr>
      </p:pic>
      <p:sp>
        <p:nvSpPr>
          <p:cNvPr id="76808" name="Rectangle 8"/>
          <p:cNvSpPr>
            <a:spLocks noChangeArrowheads="1"/>
          </p:cNvSpPr>
          <p:nvPr/>
        </p:nvSpPr>
        <p:spPr bwMode="auto">
          <a:xfrm>
            <a:off x="1082675" y="6157913"/>
            <a:ext cx="5964238" cy="304800"/>
          </a:xfrm>
          <a:prstGeom prst="rect">
            <a:avLst/>
          </a:prstGeom>
          <a:noFill/>
          <a:ln w="9525">
            <a:noFill/>
            <a:miter lim="800000"/>
            <a:headEnd/>
            <a:tailEnd/>
          </a:ln>
          <a:effectLst/>
        </p:spPr>
        <p:txBody>
          <a:bodyPr wrap="none">
            <a:spAutoFit/>
          </a:bodyPr>
          <a:lstStyle/>
          <a:p>
            <a:pPr>
              <a:spcBef>
                <a:spcPct val="50000"/>
              </a:spcBef>
            </a:pPr>
            <a:r>
              <a:rPr lang="en-AU" sz="1400"/>
              <a:t>Confidence Level/GOS (Sithirasenan et. al., IEEE GlobeCOM’ 08)</a:t>
            </a:r>
          </a:p>
        </p:txBody>
      </p:sp>
      <p:sp>
        <p:nvSpPr>
          <p:cNvPr id="10" name="Footer Placeholder 9"/>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CB14813C-80D5-460E-A37C-3309C90E2A23}" type="slidenum">
              <a:rPr lang="en-AU"/>
              <a:pPr/>
              <a:t>48</a:t>
            </a:fld>
            <a:endParaRPr lang="en-AU"/>
          </a:p>
        </p:txBody>
      </p:sp>
      <p:sp>
        <p:nvSpPr>
          <p:cNvPr id="159746" name="Rectangle 2"/>
          <p:cNvSpPr>
            <a:spLocks noGrp="1" noChangeArrowheads="1"/>
          </p:cNvSpPr>
          <p:nvPr>
            <p:ph type="title"/>
          </p:nvPr>
        </p:nvSpPr>
        <p:spPr/>
        <p:txBody>
          <a:bodyPr/>
          <a:lstStyle/>
          <a:p>
            <a:r>
              <a:rPr lang="en-AU" sz="4000" dirty="0" smtClean="0"/>
              <a:t>Results: Accuracy </a:t>
            </a:r>
            <a:r>
              <a:rPr lang="en-AU" sz="2000" dirty="0" smtClean="0"/>
              <a:t>(</a:t>
            </a:r>
            <a:r>
              <a:rPr lang="en-AU" sz="2000" dirty="0" err="1" smtClean="0"/>
              <a:t>Sithirasenan</a:t>
            </a:r>
            <a:r>
              <a:rPr lang="en-AU" sz="2000" dirty="0" smtClean="0"/>
              <a:t> et. al.)</a:t>
            </a:r>
            <a:endParaRPr lang="en-AU" sz="2000" dirty="0"/>
          </a:p>
        </p:txBody>
      </p:sp>
      <p:pic>
        <p:nvPicPr>
          <p:cNvPr id="159749" name="Picture 5"/>
          <p:cNvPicPr>
            <a:picLocks noChangeAspect="1" noChangeArrowheads="1"/>
          </p:cNvPicPr>
          <p:nvPr/>
        </p:nvPicPr>
        <p:blipFill>
          <a:blip r:embed="rId3" cstate="print"/>
          <a:srcRect/>
          <a:stretch>
            <a:fillRect/>
          </a:stretch>
        </p:blipFill>
        <p:spPr bwMode="auto">
          <a:xfrm>
            <a:off x="508000" y="1646238"/>
            <a:ext cx="4519613" cy="2782887"/>
          </a:xfrm>
          <a:prstGeom prst="rect">
            <a:avLst/>
          </a:prstGeom>
          <a:noFill/>
          <a:ln w="9525">
            <a:noFill/>
            <a:miter lim="800000"/>
            <a:headEnd/>
            <a:tailEnd/>
          </a:ln>
          <a:effectLst/>
        </p:spPr>
      </p:pic>
      <p:pic>
        <p:nvPicPr>
          <p:cNvPr id="159750" name="Picture 6"/>
          <p:cNvPicPr>
            <a:picLocks noChangeAspect="1" noChangeArrowheads="1"/>
          </p:cNvPicPr>
          <p:nvPr/>
        </p:nvPicPr>
        <p:blipFill>
          <a:blip r:embed="rId4" cstate="print"/>
          <a:srcRect/>
          <a:stretch>
            <a:fillRect/>
          </a:stretch>
        </p:blipFill>
        <p:spPr bwMode="auto">
          <a:xfrm>
            <a:off x="4268788" y="3819525"/>
            <a:ext cx="4171950" cy="2693988"/>
          </a:xfrm>
          <a:prstGeom prst="rect">
            <a:avLst/>
          </a:prstGeom>
          <a:noFill/>
          <a:ln w="9525">
            <a:noFill/>
            <a:miter lim="800000"/>
            <a:headEnd/>
            <a:tailEnd/>
          </a:ln>
          <a:effectLst/>
        </p:spPr>
      </p:pic>
      <p:sp>
        <p:nvSpPr>
          <p:cNvPr id="159751" name="Text Box 7"/>
          <p:cNvSpPr txBox="1">
            <a:spLocks noChangeArrowheads="1"/>
          </p:cNvSpPr>
          <p:nvPr/>
        </p:nvSpPr>
        <p:spPr bwMode="auto">
          <a:xfrm>
            <a:off x="690563" y="4471988"/>
            <a:ext cx="3346450" cy="1589087"/>
          </a:xfrm>
          <a:prstGeom prst="rect">
            <a:avLst/>
          </a:prstGeom>
          <a:noFill/>
          <a:ln w="9525">
            <a:noFill/>
            <a:miter lim="800000"/>
            <a:headEnd/>
            <a:tailEnd/>
          </a:ln>
          <a:effectLst/>
        </p:spPr>
        <p:txBody>
          <a:bodyPr>
            <a:spAutoFit/>
          </a:bodyPr>
          <a:lstStyle/>
          <a:p>
            <a:r>
              <a:rPr lang="en-AU" sz="1600"/>
              <a:t>The graph on the side shows the relationship between Accuracy and the Threshold Values for GOS. We get the best accuracy for a threshold value of 2.0.</a:t>
            </a:r>
            <a:r>
              <a:rPr lang="en-AU"/>
              <a:t> </a:t>
            </a:r>
          </a:p>
        </p:txBody>
      </p:sp>
      <p:sp>
        <p:nvSpPr>
          <p:cNvPr id="159752" name="Text Box 8"/>
          <p:cNvSpPr txBox="1">
            <a:spLocks noChangeArrowheads="1"/>
          </p:cNvSpPr>
          <p:nvPr/>
        </p:nvSpPr>
        <p:spPr bwMode="auto">
          <a:xfrm>
            <a:off x="5140325" y="2008188"/>
            <a:ext cx="3124200" cy="1100137"/>
          </a:xfrm>
          <a:prstGeom prst="rect">
            <a:avLst/>
          </a:prstGeom>
          <a:noFill/>
          <a:ln w="9525">
            <a:noFill/>
            <a:miter lim="800000"/>
            <a:headEnd/>
            <a:tailEnd/>
          </a:ln>
          <a:effectLst/>
        </p:spPr>
        <p:txBody>
          <a:bodyPr>
            <a:spAutoFit/>
          </a:bodyPr>
          <a:lstStyle/>
          <a:p>
            <a:r>
              <a:rPr lang="en-AU" sz="1600" dirty="0"/>
              <a:t>Accuracy of our technique </a:t>
            </a:r>
          </a:p>
          <a:p>
            <a:r>
              <a:rPr lang="en-AU" sz="1600" dirty="0"/>
              <a:t>with and without using substantiation is shown in the graph to the left.</a:t>
            </a:r>
            <a:r>
              <a:rPr lang="en-AU" dirty="0"/>
              <a:t> </a:t>
            </a:r>
          </a:p>
        </p:txBody>
      </p:sp>
      <p:sp>
        <p:nvSpPr>
          <p:cNvPr id="9" name="Footer Placeholder 8"/>
          <p:cNvSpPr>
            <a:spLocks noGrp="1"/>
          </p:cNvSpPr>
          <p:nvPr>
            <p:ph type="ftr" sz="quarter" idx="11"/>
          </p:nvPr>
        </p:nvSpPr>
        <p:spPr/>
        <p:txBody>
          <a:bodyPr/>
          <a:lstStyle/>
          <a:p>
            <a:r>
              <a:rPr lang="en-AU" smtClean="0"/>
              <a:t>3413ICT</a:t>
            </a:r>
            <a:endParaRPr lang="en-AU"/>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1143000" y="152400"/>
            <a:ext cx="6742113" cy="1143000"/>
          </a:xfrm>
        </p:spPr>
        <p:txBody>
          <a:bodyPr/>
          <a:lstStyle/>
          <a:p>
            <a:r>
              <a:rPr lang="en-US" sz="3900" smtClean="0"/>
              <a:t>Summary</a:t>
            </a:r>
            <a:endParaRPr lang="en-AU" sz="3900" smtClean="0"/>
          </a:p>
        </p:txBody>
      </p:sp>
      <p:sp>
        <p:nvSpPr>
          <p:cNvPr id="50179" name="Rectangle 3"/>
          <p:cNvSpPr>
            <a:spLocks noGrp="1" noChangeArrowheads="1"/>
          </p:cNvSpPr>
          <p:nvPr>
            <p:ph type="body" idx="1"/>
          </p:nvPr>
        </p:nvSpPr>
        <p:spPr>
          <a:xfrm>
            <a:off x="971550" y="1412875"/>
            <a:ext cx="7869238" cy="4732338"/>
          </a:xfrm>
        </p:spPr>
        <p:txBody>
          <a:bodyPr/>
          <a:lstStyle/>
          <a:p>
            <a:pPr>
              <a:lnSpc>
                <a:spcPct val="150000"/>
              </a:lnSpc>
            </a:pPr>
            <a:r>
              <a:rPr lang="en-US" dirty="0" smtClean="0"/>
              <a:t>Network intrusions</a:t>
            </a:r>
          </a:p>
          <a:p>
            <a:pPr>
              <a:lnSpc>
                <a:spcPct val="150000"/>
              </a:lnSpc>
            </a:pPr>
            <a:r>
              <a:rPr lang="en-US" dirty="0" smtClean="0"/>
              <a:t>Why anomaly detection</a:t>
            </a:r>
          </a:p>
          <a:p>
            <a:pPr>
              <a:lnSpc>
                <a:spcPct val="150000"/>
              </a:lnSpc>
            </a:pPr>
            <a:r>
              <a:rPr lang="en-GB" dirty="0" smtClean="0"/>
              <a:t>Classification-based techniques</a:t>
            </a:r>
          </a:p>
          <a:p>
            <a:pPr>
              <a:lnSpc>
                <a:spcPct val="150000"/>
              </a:lnSpc>
            </a:pPr>
            <a:r>
              <a:rPr lang="en-GB" dirty="0" smtClean="0"/>
              <a:t>Nearest neighbour based techniques</a:t>
            </a:r>
          </a:p>
          <a:p>
            <a:pPr>
              <a:lnSpc>
                <a:spcPct val="150000"/>
              </a:lnSpc>
            </a:pPr>
            <a:r>
              <a:rPr lang="en-GB" dirty="0" smtClean="0"/>
              <a:t>Group Outlier Score technique</a:t>
            </a:r>
          </a:p>
          <a:p>
            <a:pPr>
              <a:buFontTx/>
              <a:buNone/>
            </a:pPr>
            <a:endParaRPr lang="en-AU" dirty="0" smtClean="0"/>
          </a:p>
        </p:txBody>
      </p:sp>
      <p:sp>
        <p:nvSpPr>
          <p:cNvPr id="7" name="Slide Number Placeholder 6"/>
          <p:cNvSpPr>
            <a:spLocks noGrp="1"/>
          </p:cNvSpPr>
          <p:nvPr>
            <p:ph type="sldNum" sz="quarter" idx="12"/>
          </p:nvPr>
        </p:nvSpPr>
        <p:spPr/>
        <p:txBody>
          <a:bodyPr/>
          <a:lstStyle/>
          <a:p>
            <a:r>
              <a:rPr lang="en-US"/>
              <a:t> </a:t>
            </a:r>
            <a:fld id="{FBFAC405-05C1-429B-9FCD-3F9F21678E5B}" type="slidenum">
              <a:rPr lang="en-US"/>
              <a:pPr/>
              <a:t>49</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1143000" y="152400"/>
            <a:ext cx="6524625" cy="973138"/>
          </a:xfrm>
        </p:spPr>
        <p:txBody>
          <a:bodyPr/>
          <a:lstStyle/>
          <a:p>
            <a:r>
              <a:rPr lang="en-US" smtClean="0"/>
              <a:t>Network Intrusion </a:t>
            </a:r>
            <a:endParaRPr lang="en-AU" smtClean="0"/>
          </a:p>
        </p:txBody>
      </p:sp>
      <p:sp>
        <p:nvSpPr>
          <p:cNvPr id="17411" name="Rectangle 3"/>
          <p:cNvSpPr>
            <a:spLocks noGrp="1" noChangeArrowheads="1"/>
          </p:cNvSpPr>
          <p:nvPr>
            <p:ph type="body" idx="1"/>
          </p:nvPr>
        </p:nvSpPr>
        <p:spPr>
          <a:xfrm>
            <a:off x="468313" y="1196975"/>
            <a:ext cx="5688012" cy="5184775"/>
          </a:xfrm>
        </p:spPr>
        <p:txBody>
          <a:bodyPr/>
          <a:lstStyle/>
          <a:p>
            <a:r>
              <a:rPr lang="en-US" sz="2800" smtClean="0"/>
              <a:t>A significant security issue for computer networks is hostile or unwanted access</a:t>
            </a:r>
          </a:p>
          <a:p>
            <a:pPr>
              <a:lnSpc>
                <a:spcPct val="0"/>
              </a:lnSpc>
            </a:pPr>
            <a:endParaRPr lang="en-US" sz="2800" smtClean="0"/>
          </a:p>
          <a:p>
            <a:r>
              <a:rPr lang="en-US" sz="2800" smtClean="0"/>
              <a:t>Other threats include DoS attacks and DDoS attacks</a:t>
            </a:r>
          </a:p>
          <a:p>
            <a:pPr>
              <a:lnSpc>
                <a:spcPct val="0"/>
              </a:lnSpc>
            </a:pPr>
            <a:endParaRPr lang="en-US" sz="2800" smtClean="0"/>
          </a:p>
          <a:p>
            <a:r>
              <a:rPr lang="en-US" sz="2800" smtClean="0"/>
              <a:t>Both are launched via network (and/or from the Internet)</a:t>
            </a:r>
          </a:p>
          <a:p>
            <a:pPr>
              <a:lnSpc>
                <a:spcPct val="0"/>
              </a:lnSpc>
            </a:pPr>
            <a:endParaRPr lang="en-US" sz="2800" smtClean="0"/>
          </a:p>
          <a:p>
            <a:r>
              <a:rPr lang="en-US" sz="2800" smtClean="0"/>
              <a:t>Any solutions? </a:t>
            </a:r>
          </a:p>
          <a:p>
            <a:pPr lvl="1" eaLnBrk="1" hangingPunct="1">
              <a:lnSpc>
                <a:spcPct val="90000"/>
              </a:lnSpc>
              <a:buFont typeface="Times New Roman" pitchFamily="18" charset="0"/>
              <a:buChar char="─"/>
            </a:pPr>
            <a:r>
              <a:rPr lang="en-US" sz="2400" smtClean="0"/>
              <a:t>Monitor traffic and behaviour</a:t>
            </a:r>
          </a:p>
          <a:p>
            <a:pPr lvl="1" eaLnBrk="1" hangingPunct="1">
              <a:lnSpc>
                <a:spcPct val="90000"/>
              </a:lnSpc>
              <a:buFont typeface="Times New Roman" pitchFamily="18" charset="0"/>
              <a:buChar char="─"/>
            </a:pPr>
            <a:r>
              <a:rPr lang="en-US" sz="2400" smtClean="0"/>
              <a:t>Report when attacks are detected </a:t>
            </a:r>
          </a:p>
          <a:p>
            <a:endParaRPr lang="en-US" sz="3000" smtClean="0"/>
          </a:p>
        </p:txBody>
      </p:sp>
      <p:sp>
        <p:nvSpPr>
          <p:cNvPr id="7" name="Slide Number Placeholder 6"/>
          <p:cNvSpPr>
            <a:spLocks noGrp="1"/>
          </p:cNvSpPr>
          <p:nvPr>
            <p:ph type="sldNum" sz="quarter" idx="12"/>
          </p:nvPr>
        </p:nvSpPr>
        <p:spPr/>
        <p:txBody>
          <a:bodyPr/>
          <a:lstStyle/>
          <a:p>
            <a:fld id="{96CB9A89-1DD9-4002-928F-2CFEAFAD2CC4}" type="slidenum">
              <a:rPr lang="en-US"/>
              <a:pPr/>
              <a:t>5</a:t>
            </a:fld>
            <a:endParaRPr lang="en-US"/>
          </a:p>
        </p:txBody>
      </p:sp>
      <p:pic>
        <p:nvPicPr>
          <p:cNvPr id="17413" name="Picture 2" descr="http://cdn.ttgtmedia.com/ITKE/uploads/blogs.dir/36/files/2009/12/hacker_1.jpg"/>
          <p:cNvPicPr>
            <a:picLocks noChangeAspect="1" noChangeArrowheads="1"/>
          </p:cNvPicPr>
          <p:nvPr/>
        </p:nvPicPr>
        <p:blipFill>
          <a:blip r:embed="rId2" cstate="print"/>
          <a:srcRect/>
          <a:stretch>
            <a:fillRect/>
          </a:stretch>
        </p:blipFill>
        <p:spPr bwMode="auto">
          <a:xfrm>
            <a:off x="6156325" y="1196975"/>
            <a:ext cx="2879725" cy="2592388"/>
          </a:xfrm>
          <a:prstGeom prst="rect">
            <a:avLst/>
          </a:prstGeom>
          <a:noFill/>
          <a:ln w="9525">
            <a:noFill/>
            <a:miter lim="800000"/>
            <a:headEnd/>
            <a:tailEnd/>
          </a:ln>
        </p:spPr>
      </p:pic>
      <p:pic>
        <p:nvPicPr>
          <p:cNvPr id="17414" name="Picture 4" descr="http://daisolutions.net/yahoo_site_admin/assets/images/Depositphotos_6458223_M.4874400_std.jpg"/>
          <p:cNvPicPr>
            <a:picLocks noChangeAspect="1" noChangeArrowheads="1"/>
          </p:cNvPicPr>
          <p:nvPr/>
        </p:nvPicPr>
        <p:blipFill>
          <a:blip r:embed="rId3" cstate="print"/>
          <a:srcRect/>
          <a:stretch>
            <a:fillRect/>
          </a:stretch>
        </p:blipFill>
        <p:spPr bwMode="auto">
          <a:xfrm>
            <a:off x="6156325" y="4005263"/>
            <a:ext cx="2886075" cy="2447925"/>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4294967295"/>
          </p:nvPr>
        </p:nvSpPr>
        <p:spPr/>
        <p:txBody>
          <a:bodyPr/>
          <a:lstStyle/>
          <a:p>
            <a:pPr>
              <a:buFont typeface="Wingdings 2" pitchFamily="18" charset="2"/>
              <a:buNone/>
            </a:pPr>
            <a:endParaRPr lang="en-AU" smtClean="0"/>
          </a:p>
          <a:p>
            <a:pPr>
              <a:buFont typeface="Wingdings 2" pitchFamily="18" charset="2"/>
              <a:buNone/>
            </a:pPr>
            <a:r>
              <a:rPr lang="en-AU" smtClean="0"/>
              <a:t>      </a:t>
            </a:r>
            <a:r>
              <a:rPr lang="en-AU" sz="4600" b="1" smtClean="0">
                <a:latin typeface="Arial" pitchFamily="34" charset="0"/>
                <a:cs typeface="Arial" pitchFamily="34" charset="0"/>
              </a:rPr>
              <a:t>Questions?</a:t>
            </a:r>
            <a:r>
              <a:rPr lang="en-AU" sz="3900" smtClean="0">
                <a:latin typeface="Arial" pitchFamily="34" charset="0"/>
                <a:cs typeface="Arial" pitchFamily="34" charset="0"/>
              </a:rPr>
              <a:t>  </a:t>
            </a:r>
          </a:p>
        </p:txBody>
      </p:sp>
      <p:pic>
        <p:nvPicPr>
          <p:cNvPr id="54275" name="Picture 3" descr="hands-up-color.gif"/>
          <p:cNvPicPr>
            <a:picLocks noChangeAspect="1"/>
          </p:cNvPicPr>
          <p:nvPr/>
        </p:nvPicPr>
        <p:blipFill>
          <a:blip r:embed="rId2" cstate="print"/>
          <a:srcRect/>
          <a:stretch>
            <a:fillRect/>
          </a:stretch>
        </p:blipFill>
        <p:spPr bwMode="auto">
          <a:xfrm>
            <a:off x="5003800" y="2565400"/>
            <a:ext cx="3333750" cy="3429000"/>
          </a:xfrm>
          <a:prstGeom prst="rect">
            <a:avLst/>
          </a:prstGeom>
          <a:noFill/>
          <a:ln w="9525">
            <a:noFill/>
            <a:miter lim="800000"/>
            <a:headEnd/>
            <a:tailEnd/>
          </a:ln>
        </p:spPr>
      </p:pic>
      <p:sp>
        <p:nvSpPr>
          <p:cNvPr id="5" name="Slide Number Placeholder 5"/>
          <p:cNvSpPr>
            <a:spLocks noGrp="1"/>
          </p:cNvSpPr>
          <p:nvPr>
            <p:ph type="sldNum" sz="quarter" idx="12"/>
          </p:nvPr>
        </p:nvSpPr>
        <p:spPr>
          <a:xfrm>
            <a:off x="6659563" y="6400800"/>
            <a:ext cx="2332037" cy="304800"/>
          </a:xfrm>
        </p:spPr>
        <p:txBody>
          <a:bodyPr/>
          <a:lstStyle/>
          <a:p>
            <a:fld id="{21CA21C9-EB55-4625-B956-9BE8CCDAF254}" type="slidenum">
              <a:rPr lang="en-US"/>
              <a:pPr/>
              <a:t>50</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xfrm>
            <a:off x="1187450" y="260350"/>
            <a:ext cx="6677025" cy="806450"/>
          </a:xfrm>
        </p:spPr>
        <p:txBody>
          <a:bodyPr/>
          <a:lstStyle/>
          <a:p>
            <a:pPr eaLnBrk="1" hangingPunct="1">
              <a:defRPr/>
            </a:pPr>
            <a:r>
              <a:rPr lang="en-US" dirty="0" smtClean="0"/>
              <a:t>Types of Detection</a:t>
            </a:r>
          </a:p>
        </p:txBody>
      </p:sp>
      <p:sp>
        <p:nvSpPr>
          <p:cNvPr id="18435" name="Rectangle 4"/>
          <p:cNvSpPr>
            <a:spLocks noGrp="1" noChangeArrowheads="1"/>
          </p:cNvSpPr>
          <p:nvPr>
            <p:ph type="body" idx="1"/>
          </p:nvPr>
        </p:nvSpPr>
        <p:spPr>
          <a:xfrm>
            <a:off x="0" y="6021388"/>
            <a:ext cx="2293938" cy="647700"/>
          </a:xfrm>
        </p:spPr>
        <p:txBody>
          <a:bodyPr/>
          <a:lstStyle/>
          <a:p>
            <a:pPr algn="ctr" eaLnBrk="1" hangingPunct="1">
              <a:buFontTx/>
              <a:buNone/>
            </a:pPr>
            <a:r>
              <a:rPr lang="en-US" sz="2000" smtClean="0"/>
              <a:t>Host-based intrusion detection</a:t>
            </a:r>
          </a:p>
        </p:txBody>
      </p:sp>
      <p:sp>
        <p:nvSpPr>
          <p:cNvPr id="18436" name="Rectangle 5"/>
          <p:cNvSpPr>
            <a:spLocks noChangeArrowheads="1"/>
          </p:cNvSpPr>
          <p:nvPr/>
        </p:nvSpPr>
        <p:spPr bwMode="auto">
          <a:xfrm>
            <a:off x="6011863" y="3284538"/>
            <a:ext cx="2520950" cy="576262"/>
          </a:xfrm>
          <a:prstGeom prst="rect">
            <a:avLst/>
          </a:prstGeom>
          <a:noFill/>
          <a:ln w="9525">
            <a:noFill/>
            <a:miter lim="800000"/>
            <a:headEnd/>
            <a:tailEnd/>
          </a:ln>
        </p:spPr>
        <p:txBody>
          <a:bodyPr lIns="0" tIns="0" rIns="0" bIns="0"/>
          <a:lstStyle/>
          <a:p>
            <a:pPr defTabSz="1028700">
              <a:spcBef>
                <a:spcPct val="20000"/>
              </a:spcBef>
            </a:pPr>
            <a:r>
              <a:rPr lang="en-US" sz="2000"/>
              <a:t>Network-based intrusion detection</a:t>
            </a:r>
          </a:p>
        </p:txBody>
      </p:sp>
      <p:sp>
        <p:nvSpPr>
          <p:cNvPr id="18437" name="Rectangle 6"/>
          <p:cNvSpPr>
            <a:spLocks noChangeArrowheads="1"/>
          </p:cNvSpPr>
          <p:nvPr/>
        </p:nvSpPr>
        <p:spPr bwMode="auto">
          <a:xfrm>
            <a:off x="323850" y="3068638"/>
            <a:ext cx="1973263" cy="647700"/>
          </a:xfrm>
          <a:prstGeom prst="rect">
            <a:avLst/>
          </a:prstGeom>
          <a:noFill/>
          <a:ln w="9525">
            <a:noFill/>
            <a:miter lim="800000"/>
            <a:headEnd/>
            <a:tailEnd/>
          </a:ln>
        </p:spPr>
        <p:txBody>
          <a:bodyPr lIns="0" tIns="0" rIns="0" bIns="0"/>
          <a:lstStyle/>
          <a:p>
            <a:pPr defTabSz="1028700">
              <a:spcBef>
                <a:spcPct val="20000"/>
              </a:spcBef>
            </a:pPr>
            <a:r>
              <a:rPr lang="en-US" sz="2000"/>
              <a:t>Signature-based intrusion detection</a:t>
            </a:r>
          </a:p>
        </p:txBody>
      </p:sp>
      <p:pic>
        <p:nvPicPr>
          <p:cNvPr id="18438" name="Picture 2"/>
          <p:cNvPicPr>
            <a:picLocks noChangeAspect="1" noChangeArrowheads="1"/>
          </p:cNvPicPr>
          <p:nvPr/>
        </p:nvPicPr>
        <p:blipFill>
          <a:blip r:embed="rId3" cstate="print"/>
          <a:srcRect/>
          <a:stretch>
            <a:fillRect/>
          </a:stretch>
        </p:blipFill>
        <p:spPr bwMode="auto">
          <a:xfrm>
            <a:off x="971550" y="1125538"/>
            <a:ext cx="3095625" cy="2001837"/>
          </a:xfrm>
          <a:prstGeom prst="rect">
            <a:avLst/>
          </a:prstGeom>
          <a:noFill/>
          <a:ln w="12700">
            <a:noFill/>
            <a:miter lim="800000"/>
            <a:headEnd type="none" w="sm" len="sm"/>
            <a:tailEnd type="none" w="sm" len="sm"/>
          </a:ln>
        </p:spPr>
      </p:pic>
      <p:pic>
        <p:nvPicPr>
          <p:cNvPr id="18439" name="Picture 4"/>
          <p:cNvPicPr>
            <a:picLocks noChangeAspect="1" noChangeArrowheads="1"/>
          </p:cNvPicPr>
          <p:nvPr/>
        </p:nvPicPr>
        <p:blipFill>
          <a:blip r:embed="rId4" cstate="print"/>
          <a:srcRect/>
          <a:stretch>
            <a:fillRect/>
          </a:stretch>
        </p:blipFill>
        <p:spPr bwMode="auto">
          <a:xfrm>
            <a:off x="2339975" y="3789363"/>
            <a:ext cx="1882775" cy="2857500"/>
          </a:xfrm>
          <a:prstGeom prst="rect">
            <a:avLst/>
          </a:prstGeom>
          <a:noFill/>
          <a:ln w="12700">
            <a:noFill/>
            <a:miter lim="800000"/>
            <a:headEnd type="none" w="sm" len="sm"/>
            <a:tailEnd type="none" w="sm" len="sm"/>
          </a:ln>
        </p:spPr>
      </p:pic>
      <p:pic>
        <p:nvPicPr>
          <p:cNvPr id="18440" name="Picture 4"/>
          <p:cNvPicPr>
            <a:picLocks noChangeAspect="1" noChangeArrowheads="1"/>
          </p:cNvPicPr>
          <p:nvPr/>
        </p:nvPicPr>
        <p:blipFill>
          <a:blip r:embed="rId5" cstate="print"/>
          <a:srcRect/>
          <a:stretch>
            <a:fillRect/>
          </a:stretch>
        </p:blipFill>
        <p:spPr bwMode="auto">
          <a:xfrm>
            <a:off x="6011863" y="1052513"/>
            <a:ext cx="2663825" cy="2160587"/>
          </a:xfrm>
          <a:prstGeom prst="rect">
            <a:avLst/>
          </a:prstGeom>
          <a:noFill/>
          <a:ln w="12700">
            <a:noFill/>
            <a:miter lim="800000"/>
            <a:headEnd type="none" w="sm" len="sm"/>
            <a:tailEnd type="none" w="sm" len="sm"/>
          </a:ln>
        </p:spPr>
      </p:pic>
      <p:sp>
        <p:nvSpPr>
          <p:cNvPr id="12" name="Slide Number Placeholder 11"/>
          <p:cNvSpPr>
            <a:spLocks noGrp="1"/>
          </p:cNvSpPr>
          <p:nvPr>
            <p:ph type="sldNum" sz="quarter" idx="12"/>
          </p:nvPr>
        </p:nvSpPr>
        <p:spPr/>
        <p:txBody>
          <a:bodyPr/>
          <a:lstStyle/>
          <a:p>
            <a:fld id="{355C8A88-9327-4991-B21A-26CC04F25030}" type="slidenum">
              <a:rPr lang="en-US"/>
              <a:pPr/>
              <a:t>6</a:t>
            </a:fld>
            <a:endParaRPr lang="en-US"/>
          </a:p>
        </p:txBody>
      </p:sp>
      <p:sp>
        <p:nvSpPr>
          <p:cNvPr id="10" name="Footer Placeholder 9"/>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xfrm>
            <a:off x="1187450" y="260350"/>
            <a:ext cx="6677025" cy="806450"/>
          </a:xfrm>
        </p:spPr>
        <p:txBody>
          <a:bodyPr/>
          <a:lstStyle/>
          <a:p>
            <a:pPr eaLnBrk="1" hangingPunct="1">
              <a:defRPr/>
            </a:pPr>
            <a:r>
              <a:rPr lang="en-US" dirty="0" smtClean="0"/>
              <a:t>Types of Detection</a:t>
            </a:r>
          </a:p>
        </p:txBody>
      </p:sp>
      <p:sp>
        <p:nvSpPr>
          <p:cNvPr id="19459" name="Rectangle 4"/>
          <p:cNvSpPr>
            <a:spLocks noGrp="1" noChangeArrowheads="1"/>
          </p:cNvSpPr>
          <p:nvPr>
            <p:ph type="body" idx="1"/>
          </p:nvPr>
        </p:nvSpPr>
        <p:spPr>
          <a:xfrm>
            <a:off x="0" y="6021388"/>
            <a:ext cx="2293938" cy="647700"/>
          </a:xfrm>
        </p:spPr>
        <p:txBody>
          <a:bodyPr/>
          <a:lstStyle/>
          <a:p>
            <a:pPr algn="ctr" eaLnBrk="1" hangingPunct="1">
              <a:buFontTx/>
              <a:buNone/>
            </a:pPr>
            <a:r>
              <a:rPr lang="en-US" sz="2000" smtClean="0"/>
              <a:t>Host-based intrusion detection</a:t>
            </a:r>
          </a:p>
        </p:txBody>
      </p:sp>
      <p:sp>
        <p:nvSpPr>
          <p:cNvPr id="19460" name="Rectangle 5"/>
          <p:cNvSpPr>
            <a:spLocks noChangeArrowheads="1"/>
          </p:cNvSpPr>
          <p:nvPr/>
        </p:nvSpPr>
        <p:spPr bwMode="auto">
          <a:xfrm>
            <a:off x="6011863" y="3284538"/>
            <a:ext cx="2520950" cy="576262"/>
          </a:xfrm>
          <a:prstGeom prst="rect">
            <a:avLst/>
          </a:prstGeom>
          <a:noFill/>
          <a:ln w="9525">
            <a:noFill/>
            <a:miter lim="800000"/>
            <a:headEnd/>
            <a:tailEnd/>
          </a:ln>
        </p:spPr>
        <p:txBody>
          <a:bodyPr lIns="0" tIns="0" rIns="0" bIns="0"/>
          <a:lstStyle/>
          <a:p>
            <a:pPr defTabSz="1028700">
              <a:spcBef>
                <a:spcPct val="20000"/>
              </a:spcBef>
            </a:pPr>
            <a:r>
              <a:rPr lang="en-US" sz="2000"/>
              <a:t>Network-based intrusion detection</a:t>
            </a:r>
          </a:p>
        </p:txBody>
      </p:sp>
      <p:sp>
        <p:nvSpPr>
          <p:cNvPr id="19461" name="Rectangle 6"/>
          <p:cNvSpPr>
            <a:spLocks noChangeArrowheads="1"/>
          </p:cNvSpPr>
          <p:nvPr/>
        </p:nvSpPr>
        <p:spPr bwMode="auto">
          <a:xfrm>
            <a:off x="323850" y="3068638"/>
            <a:ext cx="1973263" cy="647700"/>
          </a:xfrm>
          <a:prstGeom prst="rect">
            <a:avLst/>
          </a:prstGeom>
          <a:noFill/>
          <a:ln w="9525">
            <a:noFill/>
            <a:miter lim="800000"/>
            <a:headEnd/>
            <a:tailEnd/>
          </a:ln>
        </p:spPr>
        <p:txBody>
          <a:bodyPr lIns="0" tIns="0" rIns="0" bIns="0"/>
          <a:lstStyle/>
          <a:p>
            <a:pPr defTabSz="1028700">
              <a:spcBef>
                <a:spcPct val="20000"/>
              </a:spcBef>
            </a:pPr>
            <a:r>
              <a:rPr lang="en-US" sz="2000"/>
              <a:t>Signature-based intrusion detection</a:t>
            </a:r>
          </a:p>
        </p:txBody>
      </p:sp>
      <p:sp>
        <p:nvSpPr>
          <p:cNvPr id="19462" name="Rectangle 7"/>
          <p:cNvSpPr>
            <a:spLocks noChangeArrowheads="1"/>
          </p:cNvSpPr>
          <p:nvPr/>
        </p:nvSpPr>
        <p:spPr bwMode="auto">
          <a:xfrm>
            <a:off x="6443663" y="6092825"/>
            <a:ext cx="2268537" cy="301625"/>
          </a:xfrm>
          <a:prstGeom prst="rect">
            <a:avLst/>
          </a:prstGeom>
          <a:noFill/>
          <a:ln w="9525">
            <a:noFill/>
            <a:miter lim="800000"/>
            <a:headEnd/>
            <a:tailEnd/>
          </a:ln>
        </p:spPr>
        <p:txBody>
          <a:bodyPr lIns="0" tIns="0" rIns="0" bIns="0"/>
          <a:lstStyle/>
          <a:p>
            <a:pPr defTabSz="1028700">
              <a:spcBef>
                <a:spcPct val="20000"/>
              </a:spcBef>
            </a:pPr>
            <a:r>
              <a:rPr lang="en-US" sz="2000" b="1"/>
              <a:t>Anomaly detection</a:t>
            </a:r>
          </a:p>
        </p:txBody>
      </p:sp>
      <p:pic>
        <p:nvPicPr>
          <p:cNvPr id="19463" name="Picture 2"/>
          <p:cNvPicPr>
            <a:picLocks noChangeAspect="1" noChangeArrowheads="1"/>
          </p:cNvPicPr>
          <p:nvPr/>
        </p:nvPicPr>
        <p:blipFill>
          <a:blip r:embed="rId3" cstate="print"/>
          <a:srcRect/>
          <a:stretch>
            <a:fillRect/>
          </a:stretch>
        </p:blipFill>
        <p:spPr bwMode="auto">
          <a:xfrm>
            <a:off x="971550" y="1125538"/>
            <a:ext cx="3095625" cy="2001837"/>
          </a:xfrm>
          <a:prstGeom prst="rect">
            <a:avLst/>
          </a:prstGeom>
          <a:noFill/>
          <a:ln w="12700">
            <a:noFill/>
            <a:miter lim="800000"/>
            <a:headEnd type="none" w="sm" len="sm"/>
            <a:tailEnd type="none" w="sm" len="sm"/>
          </a:ln>
        </p:spPr>
      </p:pic>
      <p:pic>
        <p:nvPicPr>
          <p:cNvPr id="19464" name="Picture 4"/>
          <p:cNvPicPr>
            <a:picLocks noChangeAspect="1" noChangeArrowheads="1"/>
          </p:cNvPicPr>
          <p:nvPr/>
        </p:nvPicPr>
        <p:blipFill>
          <a:blip r:embed="rId4" cstate="print"/>
          <a:srcRect/>
          <a:stretch>
            <a:fillRect/>
          </a:stretch>
        </p:blipFill>
        <p:spPr bwMode="auto">
          <a:xfrm>
            <a:off x="2339975" y="3789363"/>
            <a:ext cx="1882775" cy="2857500"/>
          </a:xfrm>
          <a:prstGeom prst="rect">
            <a:avLst/>
          </a:prstGeom>
          <a:noFill/>
          <a:ln w="12700">
            <a:noFill/>
            <a:miter lim="800000"/>
            <a:headEnd type="none" w="sm" len="sm"/>
            <a:tailEnd type="none" w="sm" len="sm"/>
          </a:ln>
        </p:spPr>
      </p:pic>
      <p:pic>
        <p:nvPicPr>
          <p:cNvPr id="19465" name="Picture 4"/>
          <p:cNvPicPr>
            <a:picLocks noChangeAspect="1" noChangeArrowheads="1"/>
          </p:cNvPicPr>
          <p:nvPr/>
        </p:nvPicPr>
        <p:blipFill>
          <a:blip r:embed="rId5" cstate="print"/>
          <a:srcRect/>
          <a:stretch>
            <a:fillRect/>
          </a:stretch>
        </p:blipFill>
        <p:spPr bwMode="auto">
          <a:xfrm>
            <a:off x="6011863" y="1052513"/>
            <a:ext cx="2663825" cy="2160587"/>
          </a:xfrm>
          <a:prstGeom prst="rect">
            <a:avLst/>
          </a:prstGeom>
          <a:noFill/>
          <a:ln w="12700">
            <a:noFill/>
            <a:miter lim="800000"/>
            <a:headEnd type="none" w="sm" len="sm"/>
            <a:tailEnd type="none" w="sm" len="sm"/>
          </a:ln>
        </p:spPr>
      </p:pic>
      <p:pic>
        <p:nvPicPr>
          <p:cNvPr id="19466" name="Picture 2"/>
          <p:cNvPicPr>
            <a:picLocks noChangeAspect="1" noChangeArrowheads="1"/>
          </p:cNvPicPr>
          <p:nvPr/>
        </p:nvPicPr>
        <p:blipFill>
          <a:blip r:embed="rId6" cstate="print"/>
          <a:srcRect/>
          <a:stretch>
            <a:fillRect/>
          </a:stretch>
        </p:blipFill>
        <p:spPr bwMode="auto">
          <a:xfrm>
            <a:off x="5076825" y="3884613"/>
            <a:ext cx="2735263" cy="2281237"/>
          </a:xfrm>
          <a:prstGeom prst="rect">
            <a:avLst/>
          </a:prstGeom>
          <a:noFill/>
          <a:ln w="12700">
            <a:noFill/>
            <a:miter lim="800000"/>
            <a:headEnd type="none" w="sm" len="sm"/>
            <a:tailEnd type="none" w="sm" len="sm"/>
          </a:ln>
        </p:spPr>
      </p:pic>
      <p:sp>
        <p:nvSpPr>
          <p:cNvPr id="12" name="Slide Number Placeholder 11"/>
          <p:cNvSpPr>
            <a:spLocks noGrp="1"/>
          </p:cNvSpPr>
          <p:nvPr>
            <p:ph type="sldNum" sz="quarter" idx="12"/>
          </p:nvPr>
        </p:nvSpPr>
        <p:spPr/>
        <p:txBody>
          <a:bodyPr/>
          <a:lstStyle/>
          <a:p>
            <a:fld id="{B06162F3-CA6F-4F34-9AC6-72D7C51E11A4}" type="slidenum">
              <a:rPr lang="en-US"/>
              <a:pPr/>
              <a:t>7</a:t>
            </a:fld>
            <a:endParaRPr lang="en-US"/>
          </a:p>
        </p:txBody>
      </p:sp>
      <p:sp>
        <p:nvSpPr>
          <p:cNvPr id="13" name="Footer Placeholder 12"/>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1143000" y="152400"/>
            <a:ext cx="6524625" cy="828675"/>
          </a:xfrm>
        </p:spPr>
        <p:txBody>
          <a:bodyPr/>
          <a:lstStyle/>
          <a:p>
            <a:r>
              <a:rPr lang="en-US" smtClean="0"/>
              <a:t>Why Anomaly Detection? </a:t>
            </a:r>
            <a:endParaRPr lang="en-AU" smtClean="0"/>
          </a:p>
        </p:txBody>
      </p:sp>
      <p:sp>
        <p:nvSpPr>
          <p:cNvPr id="28675" name="Rectangle 3"/>
          <p:cNvSpPr>
            <a:spLocks noGrp="1" noChangeArrowheads="1"/>
          </p:cNvSpPr>
          <p:nvPr>
            <p:ph type="body" idx="1"/>
          </p:nvPr>
        </p:nvSpPr>
        <p:spPr>
          <a:xfrm>
            <a:off x="611188" y="1268413"/>
            <a:ext cx="8137525" cy="5040312"/>
          </a:xfrm>
        </p:spPr>
        <p:txBody>
          <a:bodyPr/>
          <a:lstStyle/>
          <a:p>
            <a:r>
              <a:rPr lang="en-US" sz="2800" smtClean="0"/>
              <a:t>Traditional intrusion detection systems (IDSs) don’t work well in detecting emerging intrusions</a:t>
            </a:r>
          </a:p>
          <a:p>
            <a:pPr>
              <a:lnSpc>
                <a:spcPct val="20000"/>
              </a:lnSpc>
            </a:pPr>
            <a:endParaRPr lang="en-US" sz="2800" smtClean="0"/>
          </a:p>
          <a:p>
            <a:r>
              <a:rPr lang="en-US" sz="2800" smtClean="0"/>
              <a:t>There was no effective tools to detect DoS and DDoS attacks </a:t>
            </a:r>
          </a:p>
          <a:p>
            <a:pPr>
              <a:lnSpc>
                <a:spcPct val="50000"/>
              </a:lnSpc>
              <a:buFontTx/>
              <a:buNone/>
            </a:pPr>
            <a:endParaRPr lang="en-US" sz="2800" smtClean="0"/>
          </a:p>
          <a:p>
            <a:pPr>
              <a:buFontTx/>
              <a:buNone/>
            </a:pPr>
            <a:r>
              <a:rPr lang="en-US" sz="2800" smtClean="0"/>
              <a:t>     </a:t>
            </a:r>
            <a:r>
              <a:rPr lang="en-US" sz="3600" b="1" smtClean="0"/>
              <a:t>……</a:t>
            </a:r>
          </a:p>
          <a:p>
            <a:pPr>
              <a:lnSpc>
                <a:spcPct val="20000"/>
              </a:lnSpc>
            </a:pPr>
            <a:endParaRPr lang="en-US" sz="2800" smtClean="0"/>
          </a:p>
          <a:p>
            <a:pPr lvl="1" eaLnBrk="1" hangingPunct="1">
              <a:lnSpc>
                <a:spcPct val="90000"/>
              </a:lnSpc>
              <a:buFont typeface="Times New Roman" pitchFamily="18" charset="0"/>
              <a:buChar char="─"/>
            </a:pPr>
            <a:endParaRPr lang="en-US" sz="2600" b="1" smtClean="0"/>
          </a:p>
          <a:p>
            <a:endParaRPr lang="en-US" sz="3000" smtClean="0"/>
          </a:p>
        </p:txBody>
      </p:sp>
      <p:sp>
        <p:nvSpPr>
          <p:cNvPr id="7" name="Slide Number Placeholder 6"/>
          <p:cNvSpPr>
            <a:spLocks noGrp="1"/>
          </p:cNvSpPr>
          <p:nvPr>
            <p:ph type="sldNum" sz="quarter" idx="12"/>
          </p:nvPr>
        </p:nvSpPr>
        <p:spPr/>
        <p:txBody>
          <a:bodyPr/>
          <a:lstStyle/>
          <a:p>
            <a:fld id="{4D263D10-25C6-4F76-8C27-750FD8E34625}" type="slidenum">
              <a:rPr lang="en-US"/>
              <a:pPr/>
              <a:t>8</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1143000" y="152400"/>
            <a:ext cx="6524625" cy="828675"/>
          </a:xfrm>
        </p:spPr>
        <p:txBody>
          <a:bodyPr/>
          <a:lstStyle/>
          <a:p>
            <a:r>
              <a:rPr lang="en-US" smtClean="0"/>
              <a:t>What is Anomaly ? </a:t>
            </a:r>
            <a:endParaRPr lang="en-AU" smtClean="0"/>
          </a:p>
        </p:txBody>
      </p:sp>
      <p:sp>
        <p:nvSpPr>
          <p:cNvPr id="21507" name="Rectangle 3"/>
          <p:cNvSpPr>
            <a:spLocks noGrp="1" noChangeArrowheads="1"/>
          </p:cNvSpPr>
          <p:nvPr>
            <p:ph type="body" idx="1"/>
          </p:nvPr>
        </p:nvSpPr>
        <p:spPr>
          <a:xfrm>
            <a:off x="468313" y="1196975"/>
            <a:ext cx="5470525" cy="5111750"/>
          </a:xfrm>
        </p:spPr>
        <p:txBody>
          <a:bodyPr/>
          <a:lstStyle/>
          <a:p>
            <a:pPr>
              <a:lnSpc>
                <a:spcPct val="20000"/>
              </a:lnSpc>
            </a:pPr>
            <a:endParaRPr lang="en-US" sz="2800" smtClean="0"/>
          </a:p>
          <a:p>
            <a:pPr marL="457200" lvl="1" indent="0" eaLnBrk="1" hangingPunct="1">
              <a:lnSpc>
                <a:spcPct val="90000"/>
              </a:lnSpc>
              <a:buFont typeface="Wingdings" pitchFamily="2" charset="2"/>
              <a:buNone/>
            </a:pPr>
            <a:endParaRPr lang="en-US" sz="2600" b="1" smtClean="0"/>
          </a:p>
          <a:p>
            <a:endParaRPr lang="en-US" sz="3000" smtClean="0"/>
          </a:p>
        </p:txBody>
      </p:sp>
      <p:sp>
        <p:nvSpPr>
          <p:cNvPr id="7" name="Slide Number Placeholder 6"/>
          <p:cNvSpPr>
            <a:spLocks noGrp="1"/>
          </p:cNvSpPr>
          <p:nvPr>
            <p:ph type="sldNum" sz="quarter" idx="12"/>
          </p:nvPr>
        </p:nvSpPr>
        <p:spPr/>
        <p:txBody>
          <a:bodyPr/>
          <a:lstStyle/>
          <a:p>
            <a:fld id="{0F42C7CE-021C-40C1-A4A7-EBB0F4983E1B}" type="slidenum">
              <a:rPr lang="en-US"/>
              <a:pPr/>
              <a:t>9</a:t>
            </a:fld>
            <a:endParaRPr lang="en-US"/>
          </a:p>
        </p:txBody>
      </p:sp>
      <p:pic>
        <p:nvPicPr>
          <p:cNvPr id="21509" name="Picture 4" descr="http://www.sociocast.com/wp-content/uploads/2012/08/black-sheep_1719970i.jpg"/>
          <p:cNvPicPr>
            <a:picLocks noChangeAspect="1" noChangeArrowheads="1"/>
          </p:cNvPicPr>
          <p:nvPr/>
        </p:nvPicPr>
        <p:blipFill>
          <a:blip r:embed="rId2" cstate="print"/>
          <a:srcRect/>
          <a:stretch>
            <a:fillRect/>
          </a:stretch>
        </p:blipFill>
        <p:spPr bwMode="auto">
          <a:xfrm>
            <a:off x="5867400" y="981075"/>
            <a:ext cx="3146425" cy="262572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8456</TotalTime>
  <Words>2094</Words>
  <Application>Microsoft Office PowerPoint</Application>
  <PresentationFormat>On-screen Show (4:3)</PresentationFormat>
  <Paragraphs>551</Paragraphs>
  <Slides>50</Slides>
  <Notes>35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50</vt:i4>
      </vt:variant>
    </vt:vector>
  </HeadingPairs>
  <TitlesOfParts>
    <vt:vector size="54" baseType="lpstr">
      <vt:lpstr>GUGC</vt:lpstr>
      <vt:lpstr>Document</vt:lpstr>
      <vt:lpstr>VISIO</vt:lpstr>
      <vt:lpstr>SmartDraw</vt:lpstr>
      <vt:lpstr>3413ICT  Network Security</vt:lpstr>
      <vt:lpstr>Previous Lecture…</vt:lpstr>
      <vt:lpstr>Today’s Objectives </vt:lpstr>
      <vt:lpstr>References</vt:lpstr>
      <vt:lpstr>Network Intrusion </vt:lpstr>
      <vt:lpstr>Types of Detection</vt:lpstr>
      <vt:lpstr>Types of Detection</vt:lpstr>
      <vt:lpstr>Why Anomaly Detection? </vt:lpstr>
      <vt:lpstr>What is Anomaly ? </vt:lpstr>
      <vt:lpstr>What is Anomaly ? </vt:lpstr>
      <vt:lpstr>What is Anomaly ? </vt:lpstr>
      <vt:lpstr>Abnormal Network Behaviour </vt:lpstr>
      <vt:lpstr>How to Represent Anomaly </vt:lpstr>
      <vt:lpstr>How to Represent Anomaly </vt:lpstr>
      <vt:lpstr>How to Represent Anomaly </vt:lpstr>
      <vt:lpstr>Key Challenges</vt:lpstr>
      <vt:lpstr>Key Challenges</vt:lpstr>
      <vt:lpstr>Key Challenges</vt:lpstr>
      <vt:lpstr>Input Data for Anomaly Detection</vt:lpstr>
      <vt:lpstr>Data Labels</vt:lpstr>
      <vt:lpstr>Type of Anomaly</vt:lpstr>
      <vt:lpstr>Point Anomalies</vt:lpstr>
      <vt:lpstr>Conditional Anomalies</vt:lpstr>
      <vt:lpstr>Output of Anomaly Detection</vt:lpstr>
      <vt:lpstr>Accuracy of Anomaly Detection</vt:lpstr>
      <vt:lpstr>Applications of Anomaly Detection</vt:lpstr>
      <vt:lpstr>Applications of Anomaly Detection</vt:lpstr>
      <vt:lpstr>Applications of Anomaly Detection</vt:lpstr>
      <vt:lpstr>Techniques for Anomaly Detection</vt:lpstr>
      <vt:lpstr>Classification-Based Techniques</vt:lpstr>
      <vt:lpstr>Nearest Neighbour Based Techniques</vt:lpstr>
      <vt:lpstr>Distance Based Approach</vt:lpstr>
      <vt:lpstr> Density Based Approaches </vt:lpstr>
      <vt:lpstr>Advantages of Density based Techniques</vt:lpstr>
      <vt:lpstr>Conditional Anomaly Detection</vt:lpstr>
      <vt:lpstr>Case Study:  MINDS</vt:lpstr>
      <vt:lpstr>Network Intrusion Detection</vt:lpstr>
      <vt:lpstr>Slide 38</vt:lpstr>
      <vt:lpstr> Intrusion Detection Systems – Anomaly Based (Sithirasenan et. al.)</vt:lpstr>
      <vt:lpstr>The Early Warning System (EWS)</vt:lpstr>
      <vt:lpstr>Timing Anomaly Detection  Timing Profiles</vt:lpstr>
      <vt:lpstr>Behaviour Anomaly Detection Behaviour Profiles</vt:lpstr>
      <vt:lpstr>RSN Behaviour: In “Behaviour Tree”</vt:lpstr>
      <vt:lpstr>Data Analysis OLAP</vt:lpstr>
      <vt:lpstr>The Data Cube Views</vt:lpstr>
      <vt:lpstr>The Data Cube Views Vs Threats</vt:lpstr>
      <vt:lpstr>Group Outlier Score (GOS)</vt:lpstr>
      <vt:lpstr>Results: Accuracy (Sithirasenan et. al.)</vt:lpstr>
      <vt:lpstr>Summary</vt:lpstr>
      <vt:lpstr>Slide 50</vt:lpstr>
    </vt:vector>
  </TitlesOfParts>
  <Company>Griffith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dc:creator>Ian Graham</dc:creator>
  <cp:lastModifiedBy>s995689</cp:lastModifiedBy>
  <cp:revision>688</cp:revision>
  <dcterms:created xsi:type="dcterms:W3CDTF">2003-01-15T03:46:17Z</dcterms:created>
  <dcterms:modified xsi:type="dcterms:W3CDTF">2014-05-13T06:19:38Z</dcterms:modified>
</cp:coreProperties>
</file>