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handoutMasterIdLst>
    <p:handoutMasterId r:id="rId43"/>
  </p:handoutMasterIdLst>
  <p:sldIdLst>
    <p:sldId id="668" r:id="rId2"/>
    <p:sldId id="669" r:id="rId3"/>
    <p:sldId id="670" r:id="rId4"/>
    <p:sldId id="672" r:id="rId5"/>
    <p:sldId id="673" r:id="rId6"/>
    <p:sldId id="674" r:id="rId7"/>
    <p:sldId id="675" r:id="rId8"/>
    <p:sldId id="676" r:id="rId9"/>
    <p:sldId id="677" r:id="rId10"/>
    <p:sldId id="678" r:id="rId11"/>
    <p:sldId id="679" r:id="rId12"/>
    <p:sldId id="680" r:id="rId13"/>
    <p:sldId id="681" r:id="rId14"/>
    <p:sldId id="682" r:id="rId15"/>
    <p:sldId id="683" r:id="rId16"/>
    <p:sldId id="684" r:id="rId17"/>
    <p:sldId id="685" r:id="rId18"/>
    <p:sldId id="686" r:id="rId19"/>
    <p:sldId id="687" r:id="rId20"/>
    <p:sldId id="688" r:id="rId21"/>
    <p:sldId id="689" r:id="rId22"/>
    <p:sldId id="690" r:id="rId23"/>
    <p:sldId id="691" r:id="rId24"/>
    <p:sldId id="692" r:id="rId25"/>
    <p:sldId id="693" r:id="rId26"/>
    <p:sldId id="694" r:id="rId27"/>
    <p:sldId id="695" r:id="rId28"/>
    <p:sldId id="696" r:id="rId29"/>
    <p:sldId id="697" r:id="rId30"/>
    <p:sldId id="698" r:id="rId31"/>
    <p:sldId id="699" r:id="rId32"/>
    <p:sldId id="700" r:id="rId33"/>
    <p:sldId id="701" r:id="rId34"/>
    <p:sldId id="702" r:id="rId35"/>
    <p:sldId id="703" r:id="rId36"/>
    <p:sldId id="704" r:id="rId37"/>
    <p:sldId id="705" r:id="rId38"/>
    <p:sldId id="706" r:id="rId39"/>
    <p:sldId id="671" r:id="rId40"/>
    <p:sldId id="436" r:id="rId41"/>
  </p:sldIdLst>
  <p:sldSz cx="9144000" cy="6858000" type="screen4x3"/>
  <p:notesSz cx="6794500" cy="9931400"/>
  <p:defaultTextStyle>
    <a:defPPr>
      <a:defRPr lang="en-AU"/>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9"/>
    <a:srgbClr val="FA2ED3"/>
    <a:srgbClr val="8FF83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56989" autoAdjust="0"/>
  </p:normalViewPr>
  <p:slideViewPr>
    <p:cSldViewPr>
      <p:cViewPr varScale="1">
        <p:scale>
          <a:sx n="110" d="100"/>
          <a:sy n="110" d="100"/>
        </p:scale>
        <p:origin x="-930" y="-90"/>
      </p:cViewPr>
      <p:guideLst>
        <p:guide orient="horz" pos="2160"/>
        <p:guide pos="2880"/>
      </p:guideLst>
    </p:cSldViewPr>
  </p:slideViewPr>
  <p:outlineViewPr>
    <p:cViewPr>
      <p:scale>
        <a:sx n="33" d="100"/>
        <a:sy n="33" d="100"/>
      </p:scale>
      <p:origin x="0" y="20094"/>
    </p:cViewPr>
  </p:outlineViewPr>
  <p:notesTextViewPr>
    <p:cViewPr>
      <p:scale>
        <a:sx n="100" d="100"/>
        <a:sy n="100" d="100"/>
      </p:scale>
      <p:origin x="0" y="0"/>
    </p:cViewPr>
  </p:notesTextViewPr>
  <p:sorterViewPr>
    <p:cViewPr>
      <p:scale>
        <a:sx n="100" d="100"/>
        <a:sy n="100" d="100"/>
      </p:scale>
      <p:origin x="0" y="3906"/>
    </p:cViewPr>
  </p:sorterViewPr>
  <p:notesViewPr>
    <p:cSldViewPr>
      <p:cViewPr varScale="1">
        <p:scale>
          <a:sx n="77" d="100"/>
          <a:sy n="77" d="100"/>
        </p:scale>
        <p:origin x="-2190"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37D2C1EC-7226-4946-9050-B5BAA74B336E}" type="slidenum">
              <a:rPr lang="en-AU"/>
              <a:pPr/>
              <a:t>‹#›</a:t>
            </a:fld>
            <a:endParaRPr lang="en-A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55300"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18B5889-DF78-4022-909C-7997F8C18691}" type="slidenum">
              <a:rPr lang="en-AU"/>
              <a:pPr/>
              <a:t>‹#›</a:t>
            </a:fld>
            <a:endParaRPr lang="en-AU"/>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pPr defTabSz="912813"/>
            <a:r>
              <a:rPr lang="en-AU" smtClean="0">
                <a:latin typeface="Times" pitchFamily="18" charset="0"/>
              </a:rPr>
              <a:t>Griffith University, School of ICT</a:t>
            </a:r>
          </a:p>
        </p:txBody>
      </p:sp>
      <p:sp>
        <p:nvSpPr>
          <p:cNvPr id="70659" name="Rectangle 3"/>
          <p:cNvSpPr>
            <a:spLocks noGrp="1" noChangeArrowheads="1"/>
          </p:cNvSpPr>
          <p:nvPr>
            <p:ph type="dt" sz="quarter" idx="1"/>
          </p:nvPr>
        </p:nvSpPr>
        <p:spPr>
          <a:noFill/>
        </p:spPr>
        <p:txBody>
          <a:bodyPr/>
          <a:lstStyle/>
          <a:p>
            <a:pPr defTabSz="912813"/>
            <a:r>
              <a:rPr lang="ta-IN" smtClean="0">
                <a:latin typeface="Times" pitchFamily="18" charset="0"/>
              </a:rPr>
              <a:t>2014/1</a:t>
            </a:r>
            <a:endParaRPr lang="en-AU" smtClean="0">
              <a:latin typeface="Times" pitchFamily="18" charset="0"/>
            </a:endParaRPr>
          </a:p>
        </p:txBody>
      </p:sp>
      <p:sp>
        <p:nvSpPr>
          <p:cNvPr id="70660" name="Rectangle 6"/>
          <p:cNvSpPr>
            <a:spLocks noGrp="1" noChangeArrowheads="1"/>
          </p:cNvSpPr>
          <p:nvPr>
            <p:ph type="ftr" sz="quarter" idx="4"/>
          </p:nvPr>
        </p:nvSpPr>
        <p:spPr>
          <a:noFill/>
        </p:spPr>
        <p:txBody>
          <a:bodyPr/>
          <a:lstStyle/>
          <a:p>
            <a:pPr defTabSz="912813"/>
            <a:r>
              <a:rPr lang="en-AU" smtClean="0">
                <a:latin typeface="Times" pitchFamily="18" charset="0"/>
              </a:rPr>
              <a:t>3413ICT</a:t>
            </a:r>
            <a:endParaRPr lang="en-AU" smtClean="0">
              <a:latin typeface="Times" pitchFamily="18" charset="0"/>
            </a:endParaRPr>
          </a:p>
        </p:txBody>
      </p:sp>
      <p:sp>
        <p:nvSpPr>
          <p:cNvPr id="70661" name="Rectangle 7"/>
          <p:cNvSpPr>
            <a:spLocks noGrp="1" noChangeArrowheads="1"/>
          </p:cNvSpPr>
          <p:nvPr>
            <p:ph type="sldNum" sz="quarter" idx="5"/>
          </p:nvPr>
        </p:nvSpPr>
        <p:spPr>
          <a:noFill/>
        </p:spPr>
        <p:txBody>
          <a:bodyPr/>
          <a:lstStyle/>
          <a:p>
            <a:fld id="{A87E114E-9121-4F06-92E0-2C7D71A92C4A}" type="slidenum">
              <a:rPr lang="en-AU"/>
              <a:pPr/>
              <a:t>1</a:t>
            </a:fld>
            <a:endParaRPr lang="en-AU"/>
          </a:p>
        </p:txBody>
      </p:sp>
      <p:sp>
        <p:nvSpPr>
          <p:cNvPr id="70662" name="Rectangle 2"/>
          <p:cNvSpPr>
            <a:spLocks noGrp="1" noRot="1" noChangeAspect="1" noChangeArrowheads="1" noTextEdit="1"/>
          </p:cNvSpPr>
          <p:nvPr>
            <p:ph type="sldImg"/>
          </p:nvPr>
        </p:nvSpPr>
        <p:spPr>
          <a:xfrm>
            <a:off x="914400" y="744538"/>
            <a:ext cx="4967288" cy="3727450"/>
          </a:xfrm>
          <a:ln/>
        </p:spPr>
      </p:sp>
      <p:sp>
        <p:nvSpPr>
          <p:cNvPr id="70663"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D698177-A31E-4A59-81E5-D23982DABE0D}" type="slidenum">
              <a:rPr lang="en-AU"/>
              <a:pPr/>
              <a:t>10</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mtClean="0"/>
              <a:t>For discretionary access control, a general approach to access control as exercised by an operating system or a database management system is that of an </a:t>
            </a:r>
            <a:r>
              <a:rPr lang="en-US" b="1" smtClean="0"/>
              <a:t>access matrix.</a:t>
            </a:r>
            <a:r>
              <a:rPr lang="en-US" smtClean="0"/>
              <a:t> One dimension of the matrix consists of identified subjects that may attempt data access. Typically, this list will consist of individual users or user groups, although access could be controlled for terminals, hosts, or applications instead of or in addition to users. The other dimension lists the objects that may be accessed. At the greatest level of detail, objects may be individual data fields. More aggregate groupings, such as records, files, or even the entire database, may also be objects in the matrix. Each entry in the matrix indicates the access rights of that subject for that object. In practice, an access matrix is usually sparse and is implemented by decomposition in one of two ways, as we show on the next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D52F600-ECBA-424A-A08F-B265D6231BCE}" type="slidenum">
              <a:rPr lang="en-AU"/>
              <a:pPr/>
              <a:t>11</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smtClean="0"/>
              <a:t>Figure 4.3a from the text illustrates a simple example of an access matrix. Thus, user A owns files 1 and 3 and has read and write access rights to those files. User B has read access rights to file 1, and so on. In practice, an access matrix is usually sparse and is implemented by decomposition in one of two ways. </a:t>
            </a:r>
          </a:p>
          <a:p>
            <a:r>
              <a:rPr lang="en-US" smtClean="0"/>
              <a:t>The matrix may be decomposed by columns, yielding </a:t>
            </a:r>
            <a:r>
              <a:rPr lang="en-US" b="1" smtClean="0"/>
              <a:t>access control lists </a:t>
            </a:r>
            <a:r>
              <a:rPr lang="en-US" smtClean="0"/>
              <a:t>(ACLs);  as shown in Figure 4.3b. For each object, an ACL lists users and their permitted access rights. The ACL may contain a default, or public, entry. This allows users that are not explicitly listed as having special rights to have a default set of rights. Elements of the list may include individual users as well as groups of users. When it is desired to determine which subjects have which access rights to a particular resource, ACLs are convenient, because each ACL provides the information for a given resource. However, this data structure is not convenient for determining the access rights available to a specific user.</a:t>
            </a:r>
          </a:p>
          <a:p>
            <a:r>
              <a:rPr lang="en-US" smtClean="0"/>
              <a:t>Decomposition by rows yields </a:t>
            </a:r>
            <a:r>
              <a:rPr lang="en-US" b="1" smtClean="0"/>
              <a:t>capability tickets</a:t>
            </a:r>
            <a:r>
              <a:rPr lang="en-US" smtClean="0"/>
              <a:t>, shown in Figure 4.3c. A capability ticket specifies authorized objects and operations for a user. Each user has a number of tickets and may be authorized to loan or give them to others. Because tickets may be dispersed around the system, they present a greater security problem than access control lists. In particular, the ticket must be unforgeable. One way to accomplish this is to have the operating system hold all tickets on behalf of users. These tickets would have to be held in a region of memory inaccessible to users. The convenient and inconvenient aspects of capability tickets are the opposite of those for ACLs. It is easy to determine the set of access rights that a given user has, but more difficult to determine the list of users with specific access rights for a specific resource.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748506C-679E-4622-B99C-98D5F7CC16D5}" type="slidenum">
              <a:rPr lang="en-AU"/>
              <a:pPr/>
              <a:t>12</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mtClean="0"/>
              <a:t>Figure 4.3a from the text illustrates a simple example of an access matrix. Thus, user A owns files 1 and 3 and has read and write access rights to those files. User B has read access rights to file 1, and so on. In practice, an access matrix is usually sparse and is implemented by decomposition in one of two ways. </a:t>
            </a:r>
          </a:p>
          <a:p>
            <a:r>
              <a:rPr lang="en-US" smtClean="0"/>
              <a:t>The matrix may be decomposed by columns, yielding </a:t>
            </a:r>
            <a:r>
              <a:rPr lang="en-US" b="1" smtClean="0"/>
              <a:t>access control lists </a:t>
            </a:r>
            <a:r>
              <a:rPr lang="en-US" smtClean="0"/>
              <a:t>(ACLs);  as shown in Figure 4.3b. For each object, an ACL lists users and their permitted access rights. The ACL may contain a default, or public, entry. This allows users that are not explicitly listed as having special rights to have a default set of rights. Elements of the list may include individual users as well as groups of users. When it is desired to determine which subjects have which access rights to a particular resource, ACLs are convenient, because each ACL provides the information for a given resource. However, this data structure is not convenient for determining the access rights available to a specific user.</a:t>
            </a:r>
          </a:p>
          <a:p>
            <a:r>
              <a:rPr lang="en-US" smtClean="0"/>
              <a:t>Decomposition by rows yields </a:t>
            </a:r>
            <a:r>
              <a:rPr lang="en-US" b="1" smtClean="0"/>
              <a:t>capability tickets</a:t>
            </a:r>
            <a:r>
              <a:rPr lang="en-US" smtClean="0"/>
              <a:t>, shown in Figure 4.3c. A capability ticket specifies authorized objects and operations for a user. Each user has a number of tickets and may be authorized to loan or give them to others. Because tickets may be dispersed around the system, they present a greater security problem than access control lists. In particular, the ticket must be unforgeable. One way to accomplish this is to have the operating system hold all tickets on behalf of users. These tickets would have to be held in a region of memory inaccessible to users. The convenient and inconvenient aspects of capability tickets are the opposite of those for ACLs. It is easy to determine the set of access rights that a given user has, but more difficult to determine the list of users with specific access rights for a specific resource.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F01ACCCE-2006-478C-9655-B2FE835D7726}" type="slidenum">
              <a:rPr lang="en-AU" sz="1200"/>
              <a:pPr algn="r"/>
              <a:t>13</a:t>
            </a:fld>
            <a:endParaRPr lang="en-AU"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mtClean="0"/>
              <a:t>For discretionary access control, a general approach to access control as exercised by an operating system or a database management system is that of an </a:t>
            </a:r>
            <a:r>
              <a:rPr lang="en-US" b="1" smtClean="0"/>
              <a:t>access matrix.</a:t>
            </a:r>
            <a:r>
              <a:rPr lang="en-US" smtClean="0"/>
              <a:t> One dimension of the matrix consists of identified subjects that may attempt data access. Typically, this list will consist of individual users or user groups, although access could be controlled for terminals, hosts, or applications instead of or in addition to users. The other dimension lists the objects that may be accessed. At the greatest level of detail, objects may be individual data fields. More aggregate groupings, such as records, files, or even the entire database, may also be objects in the matrix. Each entry in the matrix indicates the access rights of that subject for that object. In practice, an access matrix is usually sparse and is implemented by decomposition in one of two ways, as we show on the next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54E938A7-E586-435B-9E17-25097C420074}" type="slidenum">
              <a:rPr lang="en-AU" sz="1200"/>
              <a:pPr algn="r"/>
              <a:t>14</a:t>
            </a:fld>
            <a:endParaRPr lang="en-AU"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mtClean="0"/>
              <a:t>For discretionary access control, a general approach to access control as exercised by an operating system or a database management system is that of an </a:t>
            </a:r>
            <a:r>
              <a:rPr lang="en-US" b="1" smtClean="0"/>
              <a:t>access matrix.</a:t>
            </a:r>
            <a:r>
              <a:rPr lang="en-US" smtClean="0"/>
              <a:t> One dimension of the matrix consists of identified subjects that may attempt data access. Typically, this list will consist of individual users or user groups, although access could be controlled for terminals, hosts, or applications instead of or in addition to users. The other dimension lists the objects that may be accessed. At the greatest level of detail, objects may be individual data fields. More aggregate groupings, such as records, files, or even the entire database, may also be objects in the matrix. Each entry in the matrix indicates the access rights of that subject for that object. In practice, an access matrix is usually sparse and is implemented by decomposition in one of two ways, as we show on the next slide.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1AD5859-4360-4E7D-956E-A6D867FCE1B5}" type="slidenum">
              <a:rPr lang="en-AU"/>
              <a:pPr/>
              <a:t>15</a:t>
            </a:fld>
            <a:endParaRPr lang="en-AU"/>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679450" y="4718050"/>
            <a:ext cx="5435600" cy="4716463"/>
          </a:xfrm>
          <a:noFill/>
          <a:ln/>
        </p:spPr>
        <p:txBody>
          <a:bodyPr/>
          <a:lstStyle/>
          <a:p>
            <a:r>
              <a:rPr lang="en-US" smtClean="0"/>
              <a:t>From a logical or functional  point of view, a separate access control module is associated with each type of object, as shown in Figure 4.5. The module evaluates each request by a subject to an object to determine if the access right exists. An access attempt triggers the following steps:</a:t>
            </a:r>
          </a:p>
          <a:p>
            <a:pPr>
              <a:buFont typeface="Times" charset="0"/>
              <a:buAutoNum type="arabicPeriod"/>
            </a:pPr>
            <a:r>
              <a:rPr lang="en-US" smtClean="0"/>
              <a:t> A subject </a:t>
            </a:r>
            <a:r>
              <a:rPr lang="en-US" i="1" smtClean="0"/>
              <a:t>S</a:t>
            </a:r>
            <a:r>
              <a:rPr lang="en-US" baseline="-25000" smtClean="0"/>
              <a:t>0</a:t>
            </a:r>
            <a:r>
              <a:rPr lang="en-US" smtClean="0"/>
              <a:t> issues a request of type </a:t>
            </a:r>
            <a:r>
              <a:rPr lang="en-US" smtClean="0">
                <a:sym typeface="Symbol" pitchFamily="18" charset="2"/>
              </a:rPr>
              <a:t></a:t>
            </a:r>
            <a:r>
              <a:rPr lang="en-US" smtClean="0"/>
              <a:t> for object </a:t>
            </a:r>
            <a:r>
              <a:rPr lang="en-US" i="1" smtClean="0"/>
              <a:t>X</a:t>
            </a:r>
            <a:r>
              <a:rPr lang="en-US" smtClean="0"/>
              <a:t>.</a:t>
            </a:r>
          </a:p>
          <a:p>
            <a:pPr>
              <a:buFont typeface="Times" charset="0"/>
              <a:buAutoNum type="arabicPeriod"/>
            </a:pPr>
            <a:r>
              <a:rPr lang="en-US" smtClean="0"/>
              <a:t> The request causes the system (operating system or an access control interface module) to generate a message of the form (</a:t>
            </a:r>
            <a:r>
              <a:rPr lang="en-US" i="1" smtClean="0"/>
              <a:t>S</a:t>
            </a:r>
            <a:r>
              <a:rPr lang="en-US" baseline="-25000" smtClean="0"/>
              <a:t>0</a:t>
            </a:r>
            <a:r>
              <a:rPr lang="en-US" smtClean="0"/>
              <a:t>, </a:t>
            </a:r>
            <a:r>
              <a:rPr lang="en-US" smtClean="0">
                <a:sym typeface="Symbol" pitchFamily="18" charset="2"/>
              </a:rPr>
              <a:t></a:t>
            </a:r>
            <a:r>
              <a:rPr lang="en-US" smtClean="0"/>
              <a:t>, </a:t>
            </a:r>
            <a:r>
              <a:rPr lang="en-US" i="1" smtClean="0"/>
              <a:t>X</a:t>
            </a:r>
            <a:r>
              <a:rPr lang="en-US" smtClean="0"/>
              <a:t>) to the controller for </a:t>
            </a:r>
            <a:r>
              <a:rPr lang="en-US" i="1" smtClean="0"/>
              <a:t>X</a:t>
            </a:r>
            <a:endParaRPr lang="en-US" smtClean="0"/>
          </a:p>
          <a:p>
            <a:pPr>
              <a:buFont typeface="Times" charset="0"/>
              <a:buAutoNum type="arabicPeriod"/>
            </a:pPr>
            <a:r>
              <a:rPr lang="en-US" smtClean="0"/>
              <a:t> The controller interrogates the access matrix A to determine if </a:t>
            </a:r>
            <a:r>
              <a:rPr lang="en-US" smtClean="0">
                <a:sym typeface="Symbol" pitchFamily="18" charset="2"/>
              </a:rPr>
              <a:t></a:t>
            </a:r>
            <a:r>
              <a:rPr lang="en-US" smtClean="0"/>
              <a:t> is in </a:t>
            </a:r>
            <a:r>
              <a:rPr lang="en-US" i="1" smtClean="0"/>
              <a:t>A</a:t>
            </a:r>
            <a:r>
              <a:rPr lang="en-US" smtClean="0"/>
              <a:t>[</a:t>
            </a:r>
            <a:r>
              <a:rPr lang="en-US" i="1" smtClean="0"/>
              <a:t>S</a:t>
            </a:r>
            <a:r>
              <a:rPr lang="en-US" baseline="-25000" smtClean="0"/>
              <a:t>0</a:t>
            </a:r>
            <a:r>
              <a:rPr lang="en-US" smtClean="0"/>
              <a:t>, </a:t>
            </a:r>
            <a:r>
              <a:rPr lang="en-US" i="1" smtClean="0"/>
              <a:t>X</a:t>
            </a:r>
            <a:r>
              <a:rPr lang="en-US" smtClean="0"/>
              <a:t>]. If so, the access is allowed, if not the access is denied and a protection violation occurs.</a:t>
            </a:r>
          </a:p>
          <a:p>
            <a:r>
              <a:rPr lang="en-US" smtClean="0"/>
              <a:t>Figure 4.5 suggests that every access by a subject to an object is mediated by the controller for that object, and that the controller's decision is based on the current contents of the matrix. In addition, certain subjects have the authority to make specific changes to the access matrix. A request to modify the access matrix is treated as an access to the matrix, with the individual entries in the matrix treated as objects. Such accesses are mediated by an access matrix controller, which controls updates to the matrix. The model also includes a set of rules that govern modifications to the access matrix, such as those shown in Table 4.2 in the text. These include means of accessing, transferring, granting, and deleting access rights; and with who can create and delete subjects and objects. The ability of one subject to create another subject and to have 'owner' access right to that subject can be used to define a hierarchy of subjects. For example, in Figure 4.4 on the previous slide, </a:t>
            </a:r>
            <a:r>
              <a:rPr lang="en-US" i="1" smtClean="0"/>
              <a:t>S</a:t>
            </a:r>
            <a:r>
              <a:rPr lang="en-US" baseline="-25000" smtClean="0"/>
              <a:t>1</a:t>
            </a:r>
            <a:r>
              <a:rPr lang="en-US" smtClean="0"/>
              <a:t> owns </a:t>
            </a:r>
            <a:r>
              <a:rPr lang="en-US" i="1" smtClean="0"/>
              <a:t>S</a:t>
            </a:r>
            <a:r>
              <a:rPr lang="en-US" baseline="-25000" smtClean="0"/>
              <a:t>2</a:t>
            </a:r>
            <a:r>
              <a:rPr lang="en-US" smtClean="0"/>
              <a:t> and </a:t>
            </a:r>
            <a:r>
              <a:rPr lang="en-US" i="1" smtClean="0"/>
              <a:t>S</a:t>
            </a:r>
            <a:r>
              <a:rPr lang="en-US" baseline="-25000" smtClean="0"/>
              <a:t>3</a:t>
            </a:r>
            <a:r>
              <a:rPr lang="en-US" smtClean="0"/>
              <a:t>, so that </a:t>
            </a:r>
            <a:r>
              <a:rPr lang="en-US" i="1" smtClean="0"/>
              <a:t>S</a:t>
            </a:r>
            <a:r>
              <a:rPr lang="en-US" baseline="-25000" smtClean="0"/>
              <a:t>2</a:t>
            </a:r>
            <a:r>
              <a:rPr lang="en-US" smtClean="0"/>
              <a:t> and </a:t>
            </a:r>
            <a:r>
              <a:rPr lang="en-US" i="1" smtClean="0"/>
              <a:t>S</a:t>
            </a:r>
            <a:r>
              <a:rPr lang="en-US" baseline="-25000" smtClean="0"/>
              <a:t>3</a:t>
            </a:r>
            <a:r>
              <a:rPr lang="en-US" smtClean="0"/>
              <a:t> are subordinate to </a:t>
            </a:r>
            <a:r>
              <a:rPr lang="en-US" i="1" smtClean="0"/>
              <a:t>S</a:t>
            </a:r>
            <a:r>
              <a:rPr lang="en-US" baseline="-25000" smtClean="0"/>
              <a:t>1</a:t>
            </a:r>
            <a:r>
              <a:rPr lang="en-US" smtClean="0"/>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3F9994A3-C3D9-43D2-9699-A3660C4526A7}" type="slidenum">
              <a:rPr lang="en-AU" sz="1200"/>
              <a:pPr algn="r"/>
              <a:t>16</a:t>
            </a:fld>
            <a:endParaRPr lang="en-AU"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mtClean="0"/>
              <a:t>For discretionary access control, a general approach to access control as exercised by an operating system or a database management system is that of an </a:t>
            </a:r>
            <a:r>
              <a:rPr lang="en-US" b="1" smtClean="0"/>
              <a:t>access matrix.</a:t>
            </a:r>
            <a:r>
              <a:rPr lang="en-US" smtClean="0"/>
              <a:t> One dimension of the matrix consists of identified subjects that may attempt data access. Typically, this list will consist of individual users or user groups, although access could be controlled for terminals, hosts, or applications instead of or in addition to users. The other dimension lists the objects that may be accessed. At the greatest level of detail, objects may be individual data fields. More aggregate groupings, such as records, files, or even the entire database, may also be objects in the matrix. Each entry in the matrix indicates the access rights of that subject for that object. In practice, an access matrix is usually sparse and is implemented by decomposition in one of two ways, as we show on the next slide.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FB7BD0EB-66DC-46BF-87BA-30A9C7C7164E}" type="slidenum">
              <a:rPr lang="en-AU" sz="1200"/>
              <a:pPr algn="r"/>
              <a:t>17</a:t>
            </a:fld>
            <a:endParaRPr lang="en-AU"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mtClean="0"/>
              <a:t>For discretionary access control, a general approach to access control as exercised by an operating system or a database management system is that of an </a:t>
            </a:r>
            <a:r>
              <a:rPr lang="en-US" b="1" smtClean="0"/>
              <a:t>access matrix.</a:t>
            </a:r>
            <a:r>
              <a:rPr lang="en-US" smtClean="0"/>
              <a:t> One dimension of the matrix consists of identified subjects that may attempt data access. Typically, this list will consist of individual users or user groups, although access could be controlled for terminals, hosts, or applications instead of or in addition to users. The other dimension lists the objects that may be accessed. At the greatest level of detail, objects may be individual data fields. More aggregate groupings, such as records, files, or even the entire database, may also be objects in the matrix. Each entry in the matrix indicates the access rights of that subject for that object. In practice, an access matrix is usually sparse and is implemented by decomposition in one of two ways, as we show on the next slide.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2B9725E-59B0-48CD-B168-3CFFB2852F21}" type="slidenum">
              <a:rPr lang="en-AU"/>
              <a:pPr/>
              <a:t>18</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mtClean="0"/>
              <a:t>Now define some basic concepts concerning UNIX files and directories.</a:t>
            </a:r>
          </a:p>
          <a:p>
            <a:r>
              <a:rPr lang="en-US" smtClean="0"/>
              <a:t>All types of UNIX files are administered by the operating system by means of inodes. An inode (index node) is a control structure that contains the key information needed by the operating system for a particular file. Several file names may be associated with a single inode, but an active inode is associated with exactly one file, and each file is controlled by exactly one inode. The attributes of the file as well as its permissions and other control information are stored in the inode. On the disk, there is an inode table, or inode list, that contains the inodes of all the files in the file system. When a file is opened, its inode is brought into main memory and stored in a memory-resident inode table.</a:t>
            </a:r>
          </a:p>
          <a:p>
            <a:r>
              <a:rPr lang="en-US" smtClean="0"/>
              <a:t>Directories are structured in a hierarchical tree. Each directory can contain files and/or other directories. A directory that is inside another directory is referred to as a subdirectory. A directory is simply a file that contains a list of file names plus pointers to associated inodes. Thus, associated with each directory is its own inode.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D554D49-3001-4400-9B19-64BF59EA8901}" type="slidenum">
              <a:rPr lang="en-AU"/>
              <a:pPr/>
              <a:t>19</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mtClean="0"/>
              <a:t>Traditional DAC systems define the access rights of individual users and groups of users. In contrast, RBAC is based on the roles that users assume in a system rather than the user's identity. Typically, RBAC models define a role as a job function within an organization. RBAC systems assign access rights to roles instead of individual users. In turn, users are assigned to different roles, either statically or dynamically, according to their responsibilities. RBAC now enjoys widespread commercial use and remains an area of active research. </a:t>
            </a:r>
          </a:p>
          <a:p>
            <a:r>
              <a:rPr lang="en-US" smtClean="0"/>
              <a:t>The relationship of users to roles is many to many, as is the relationship of roles to resources, or system objects, as shown here in Figure 4.7 from the text. The set of users changes, in some environments frequently and the assignment of a user to one or more roles may also be dynamic. The set of roles in the system in most environments is likely to be static, with only occasional additions or deletions. Each role will have specific access rights to one or more resources. The set of resources and the specific access rights associated with a particular role are also likely to change only infrequently.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3" name="Rectangle 3"/>
          <p:cNvSpPr>
            <a:spLocks noGrp="1" noChangeArrowheads="1"/>
          </p:cNvSpPr>
          <p:nvPr>
            <p:ph type="dt" sz="quarter" idx="1"/>
          </p:nvPr>
        </p:nvSpPr>
        <p:spPr>
          <a:noFill/>
        </p:spPr>
        <p:txBody>
          <a:bodyPr/>
          <a:lstStyle/>
          <a:p>
            <a:r>
              <a:rPr lang="ta-IN" smtClean="0"/>
              <a:t>2014/1</a:t>
            </a:r>
            <a:endParaRPr lang="en-AU" smtClean="0"/>
          </a:p>
        </p:txBody>
      </p:sp>
      <p:sp>
        <p:nvSpPr>
          <p:cNvPr id="56324" name="Rectangle 6"/>
          <p:cNvSpPr>
            <a:spLocks noGrp="1" noChangeArrowheads="1"/>
          </p:cNvSpPr>
          <p:nvPr>
            <p:ph type="ftr" sz="quarter" idx="4"/>
          </p:nvPr>
        </p:nvSpPr>
        <p:spPr>
          <a:noFill/>
        </p:spPr>
        <p:txBody>
          <a:bodyPr/>
          <a:lstStyle/>
          <a:p>
            <a:r>
              <a:rPr lang="en-AU" smtClean="0"/>
              <a:t>3413ICT</a:t>
            </a:r>
            <a:endParaRPr lang="en-AU" smtClean="0"/>
          </a:p>
        </p:txBody>
      </p:sp>
      <p:sp>
        <p:nvSpPr>
          <p:cNvPr id="56325" name="Rectangle 7"/>
          <p:cNvSpPr>
            <a:spLocks noGrp="1" noChangeArrowheads="1"/>
          </p:cNvSpPr>
          <p:nvPr>
            <p:ph type="sldNum" sz="quarter" idx="5"/>
          </p:nvPr>
        </p:nvSpPr>
        <p:spPr>
          <a:noFill/>
        </p:spPr>
        <p:txBody>
          <a:bodyPr/>
          <a:lstStyle/>
          <a:p>
            <a:fld id="{D5289B15-4BBA-4073-8164-1D605DBBBD5A}" type="slidenum">
              <a:rPr lang="en-AU"/>
              <a:pPr/>
              <a:t>2</a:t>
            </a:fld>
            <a:endParaRPr lang="en-AU"/>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AA1435F-29C3-4BE9-80A1-91E4E0A41A94}" type="slidenum">
              <a:rPr lang="en-AU"/>
              <a:pPr/>
              <a:t>20</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mtClean="0"/>
              <a:t>Now define some basic concepts concerning UNIX files and directories.</a:t>
            </a:r>
          </a:p>
          <a:p>
            <a:r>
              <a:rPr lang="en-US" smtClean="0"/>
              <a:t>All types of UNIX files are administered by the operating system by means of inodes. An inode (index node) is a control structure that contains the key information needed by the operating system for a particular file. Several file names may be associated with a single inode, but an active inode is associated with exactly one file, and each file is controlled by exactly one inode. The attributes of the file as well as its permissions and other control information are stored in the inode. On the disk, there is an inode table, or inode list, that contains the inodes of all the files in the file system. When a file is opened, its inode is brought into main memory and stored in a memory-resident inode table.</a:t>
            </a:r>
          </a:p>
          <a:p>
            <a:r>
              <a:rPr lang="en-US" smtClean="0"/>
              <a:t>Directories are structured in a hierarchical tree. Each directory can contain files and/or other directories. A directory that is inside another directory is referred to as a subdirectory. A directory is simply a file that contains a list of file names plus pointers to associated inodes. Thus, associated with each directory is its own inode.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B51DEB5-9DCC-433F-9073-E7B23694E27D}" type="slidenum">
              <a:rPr lang="en-AU"/>
              <a:pPr/>
              <a:t>21</a:t>
            </a:fld>
            <a:endParaRPr lang="en-AU"/>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smtClean="0"/>
              <a:t>We can use the access matrix representation to depict the key elements of an RBAC system in simple terms, as shown in Figure 4.8. The upper matrix relates individual users to roles. Typically there are many more users than roles. Each matrix entry is either blank or marked, the latter indicating that this user is assigned to this role. Note that a single user may be assigned multiple roles (more than one mark in a row) and that multiple users may be assigned to a single role (more than one mark in a column). The lower matrix has the same structure as the DAC access control matrix, with roles as subjects. Typically, there are few roles and many objects, or resources. In this matrix the entries are the specific access rights enjoyed by the roles. Note that a role can be treated as an object, allowing the definition of role hierarchies.</a:t>
            </a:r>
          </a:p>
          <a:p>
            <a:r>
              <a:rPr lang="en-US" smtClean="0"/>
              <a:t>RBAC lends itself to an effective implementation of the principle of least privilege. Each role should contain the minimum set of access rights needed for that role. A user is assigned to a role that enables him or her to perform only what is required for that role. Multiple users assigned to the same role, enjoy the same minimal set of access rights.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B191DA1-43CA-4383-932B-941EFA0614C4}" type="slidenum">
              <a:rPr lang="en-AU"/>
              <a:pPr/>
              <a:t>22</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mtClean="0"/>
              <a:t>Now define some basic concepts concerning UNIX files and directories.</a:t>
            </a:r>
          </a:p>
          <a:p>
            <a:r>
              <a:rPr lang="en-US" smtClean="0"/>
              <a:t>All types of UNIX files are administered by the operating system by means of inodes. An inode (index node) is a control structure that contains the key information needed by the operating system for a particular file. Several file names may be associated with a single inode, but an active inode is associated with exactly one file, and each file is controlled by exactly one inode. The attributes of the file as well as its permissions and other control information are stored in the inode. On the disk, there is an inode table, or inode list, that contains the inodes of all the files in the file system. When a file is opened, its inode is brought into main memory and stored in a memory-resident inode table.</a:t>
            </a:r>
          </a:p>
          <a:p>
            <a:r>
              <a:rPr lang="en-US" smtClean="0"/>
              <a:t>Directories are structured in a hierarchical tree. Each directory can contain files and/or other directories. A directory that is inside another directory is referred to as a subdirectory. A directory is simply a file that contains a list of file names plus pointers to associated inodes. Thus, associated with each directory is its own inode.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6B32575-C4C0-4257-88B3-73E1BEE1F7AE}" type="slidenum">
              <a:rPr lang="en-AU"/>
              <a:pPr/>
              <a:t>23</a:t>
            </a:fld>
            <a:endParaRPr lang="en-AU"/>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smtClean="0"/>
              <a:t>Now define some basic concepts concerning UNIX files and directories.</a:t>
            </a:r>
          </a:p>
          <a:p>
            <a:r>
              <a:rPr lang="en-US" smtClean="0"/>
              <a:t>All types of UNIX files are administered by the operating system by means of inodes. An inode (index node) is a control structure that contains the key information needed by the operating system for a particular file. Several file names may be associated with a single inode, but an active inode is associated with exactly one file, and each file is controlled by exactly one inode. The attributes of the file as well as its permissions and other control information are stored in the inode. On the disk, there is an inode table, or inode list, that contains the inodes of all the files in the file system. When a file is opened, its inode is brought into main memory and stored in a memory-resident inode table.</a:t>
            </a:r>
          </a:p>
          <a:p>
            <a:r>
              <a:rPr lang="en-US" smtClean="0"/>
              <a:t>Directories are structured in a hierarchical tree. Each directory can contain files and/or other directories. A directory that is inside another directory is referred to as a subdirectory. A directory is simply a file that contains a list of file names plus pointers to associated inodes. Thus, associated with each directory is its own inode.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1129706-50E5-4086-B7FB-9B9345E2CE4E}" type="slidenum">
              <a:rPr lang="en-AU"/>
              <a:pPr/>
              <a:t>24</a:t>
            </a:fld>
            <a:endParaRPr lang="en-AU"/>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smtClean="0"/>
              <a:t>Now define some basic concepts concerning UNIX files and directories.</a:t>
            </a:r>
          </a:p>
          <a:p>
            <a:r>
              <a:rPr lang="en-US" smtClean="0"/>
              <a:t>All types of UNIX files are administered by the operating system by means of inodes. An inode (index node) is a control structure that contains the key information needed by the operating system for a particular file. Several file names may be associated with a single inode, but an active inode is associated with exactly one file, and each file is controlled by exactly one inode. The attributes of the file as well as its permissions and other control information are stored in the inode. On the disk, there is an inode table, or inode list, that contains the inodes of all the files in the file system. When a file is opened, its inode is brought into main memory and stored in a memory-resident inode table.</a:t>
            </a:r>
          </a:p>
          <a:p>
            <a:r>
              <a:rPr lang="en-US" smtClean="0"/>
              <a:t>Directories are structured in a hierarchical tree. Each directory can contain files and/or other directories. A directory that is inside another directory is referred to as a subdirectory. A directory is simply a file that contains a list of file names plus pointers to associated inodes. Thus, associated with each directory is its own inode.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1783B93C-7145-4B29-BB9B-06B986371F2D}" type="slidenum">
              <a:rPr lang="en-AU"/>
              <a:pPr/>
              <a:t>25</a:t>
            </a:fld>
            <a:endParaRPr lang="en-AU"/>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smtClean="0"/>
              <a:t>Now define some basic concepts concerning UNIX files and directories.</a:t>
            </a:r>
          </a:p>
          <a:p>
            <a:r>
              <a:rPr lang="en-US" smtClean="0"/>
              <a:t>All types of UNIX files are administered by the operating system by means of inodes. An inode (index node) is a control structure that contains the key information needed by the operating system for a particular file. Several file names may be associated with a single inode, but an active inode is associated with exactly one file, and each file is controlled by exactly one inode. The attributes of the file as well as its permissions and other control information are stored in the inode. On the disk, there is an inode table, or inode list, that contains the inodes of all the files in the file system. When a file is opened, its inode is brought into main memory and stored in a memory-resident inode table.</a:t>
            </a:r>
          </a:p>
          <a:p>
            <a:r>
              <a:rPr lang="en-US" smtClean="0"/>
              <a:t>Directories are structured in a hierarchical tree. Each directory can contain files and/or other directories. A directory that is inside another directory is referred to as a subdirectory. A directory is simply a file that contains a list of file names plus pointers to associated inodes. Thus, associated with each directory is its own inode.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CA486C3-E4D6-4824-AC2B-7BC9D7EE9AC3}" type="slidenum">
              <a:rPr lang="en-AU"/>
              <a:pPr/>
              <a:t>26</a:t>
            </a:fld>
            <a:endParaRPr lang="en-AU"/>
          </a:p>
        </p:txBody>
      </p:sp>
      <p:sp>
        <p:nvSpPr>
          <p:cNvPr id="78851" name="Rectangle 1026"/>
          <p:cNvSpPr>
            <a:spLocks noGrp="1" noRot="1" noChangeAspect="1" noChangeArrowheads="1" noTextEdit="1"/>
          </p:cNvSpPr>
          <p:nvPr>
            <p:ph type="sldImg"/>
          </p:nvPr>
        </p:nvSpPr>
        <p:spPr>
          <a:ln/>
        </p:spPr>
      </p:sp>
      <p:sp>
        <p:nvSpPr>
          <p:cNvPr id="78852" name="Rectangle 1027"/>
          <p:cNvSpPr>
            <a:spLocks noGrp="1" noChangeArrowheads="1"/>
          </p:cNvSpPr>
          <p:nvPr>
            <p:ph type="body" idx="1"/>
          </p:nvPr>
        </p:nvSpPr>
        <p:spPr>
          <a:noFill/>
          <a:ln/>
        </p:spPr>
        <p:txBody>
          <a:bodyPr/>
          <a:lstStyle/>
          <a:p>
            <a:r>
              <a:rPr lang="en-US" smtClean="0"/>
              <a:t>The Dresdner Bank has implemented an RBAC system which is system wide and in which the determination of access rights is compartmentalized into three different administrative units for greater security. Roles within the organization are defined by a combination of official position and job function, and form a role hierarchy in which one role is superior to another if its position is superior and their functions are identical. This makes it possible to economize on access rights definitions. </a:t>
            </a:r>
          </a:p>
          <a:p>
            <a:r>
              <a:rPr lang="en-US" smtClean="0"/>
              <a:t>When a user invokes an application, the application grants access on the basis of a centrally provided security profile. A separate authorization administration associated access rights with roles and creates the security profile for a use on the basis of the user's role. A user is statically assigned to up to 4 roles, and selects a given role for use in invoking a particular application. The user/role information is provided to the Authorization Administration, which creates a security profile for each user that associates the User ID and role with a set of access rights. A role may be used to access several applications. Thus, the set of access rights associated with a role may include access rights that are not associated with one of the applications the user invokes. All of these ingredients are depicted here in Figure 4.12. </a:t>
            </a:r>
          </a:p>
          <a:p>
            <a:r>
              <a:rPr lang="en-US" smtClean="0"/>
              <a:t>Some figures about this system are of interest. Within the bank, there are 65 official positions. These positions are combined with 368 different job functions provided by the human resources database. Potentially, there are 23,920 different roles, but the number of roles in current use is about 1300. This is in line with the experience other RBAC implementations. On average, 42,000 security profiles are distributed to applications each day by the Authorization Administration module.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6BCDF47-2252-4FA1-BEB0-DED3507CEA45}" type="slidenum">
              <a:rPr lang="en-AU"/>
              <a:pPr/>
              <a:t>27</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smtClean="0"/>
              <a:t>The Dresdner Bank has implemented an RBAC system which is system wide and in which the determination of access rights is compartmentalized into three different administrative units for greater security. Roles within the organization are defined by a combination of official position and job function, and form a role hierarchy in which one role is superior to another if its position is superior and their functions are identical. This makes it possible to economize on access rights definitions. </a:t>
            </a:r>
          </a:p>
          <a:p>
            <a:r>
              <a:rPr lang="en-US" smtClean="0"/>
              <a:t>When a user invokes an application, the application grants access on the basis of a centrally provided security profile. A separate authorization administration associated access rights with roles and creates the security profile for a use on the basis of the user's role. A user is statically assigned to up to 4 roles, and selects a given role for use in invoking a particular application. The user/role information is provided to the Authorization Administration, which creates a security profile for each user that associates the User ID and role with a set of access rights. A role may be used to access several applications. Thus, the set of access rights associated with a role may include access rights that are not associated with one of the applications the user invokes. All of these ingredients are depicted here in Figure 4.12. </a:t>
            </a:r>
          </a:p>
          <a:p>
            <a:r>
              <a:rPr lang="en-US" smtClean="0"/>
              <a:t>Some figures about this system are of interest. Within the bank, there are 65 official positions. These positions are combined with 368 different job functions provided by the human resources database. Potentially, there are 23,920 different roles, but the number of roles in current use is about 1300. This is in line with the experience other RBAC implementations. On average, 42,000 security profiles are distributed to applications each day by the Authorization Administration module.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5A0AE7E-E4FA-4F47-ADB0-630A9CFF5C64}" type="slidenum">
              <a:rPr lang="en-AU"/>
              <a:pPr/>
              <a:t>28</a:t>
            </a:fld>
            <a:endParaRPr lang="en-AU"/>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smtClean="0"/>
              <a:t>Now define some basic concepts concerning UNIX files and directories.</a:t>
            </a:r>
          </a:p>
          <a:p>
            <a:r>
              <a:rPr lang="en-US" smtClean="0"/>
              <a:t>All types of UNIX files are administered by the operating system by means of inodes. An inode (index node) is a control structure that contains the key information needed by the operating system for a particular file. Several file names may be associated with a single inode, but an active inode is associated with exactly one file, and each file is controlled by exactly one inode. The attributes of the file as well as its permissions and other control information are stored in the inode. On the disk, there is an inode table, or inode list, that contains the inodes of all the files in the file system. When a file is opened, its inode is brought into main memory and stored in a memory-resident inode table.</a:t>
            </a:r>
          </a:p>
          <a:p>
            <a:r>
              <a:rPr lang="en-US" smtClean="0"/>
              <a:t>Directories are structured in a hierarchical tree. Each directory can contain files and/or other directories. A directory that is inside another directory is referred to as a subdirectory. A directory is simply a file that contains a list of file names plus pointers to associated inodes. Thus, associated with each directory is its own inode.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lIns="91433" tIns="45717" rIns="91433" bIns="45717" anchor="b"/>
          <a:lstStyle/>
          <a:p>
            <a:pPr algn="r" defTabSz="882650"/>
            <a:fld id="{4581E36B-E587-4110-AF0A-F83E607AC927}" type="slidenum">
              <a:rPr lang="en-AU" sz="1200"/>
              <a:pPr algn="r" defTabSz="882650"/>
              <a:t>29</a:t>
            </a:fld>
            <a:endParaRPr lang="en-AU" sz="1200"/>
          </a:p>
        </p:txBody>
      </p:sp>
      <p:sp>
        <p:nvSpPr>
          <p:cNvPr id="81923" name="Rectangle 2"/>
          <p:cNvSpPr>
            <a:spLocks noGrp="1" noRot="1" noChangeAspect="1" noChangeArrowheads="1" noTextEdit="1"/>
          </p:cNvSpPr>
          <p:nvPr>
            <p:ph type="sldImg"/>
          </p:nvPr>
        </p:nvSpPr>
        <p:spPr>
          <a:xfrm>
            <a:off x="914400" y="742950"/>
            <a:ext cx="4967288" cy="3725863"/>
          </a:xfrm>
          <a:ln/>
        </p:spPr>
      </p:sp>
      <p:sp>
        <p:nvSpPr>
          <p:cNvPr id="81924" name="Rectangle 3"/>
          <p:cNvSpPr>
            <a:spLocks noGrp="1" noChangeArrowheads="1"/>
          </p:cNvSpPr>
          <p:nvPr>
            <p:ph type="body" idx="1"/>
          </p:nvPr>
        </p:nvSpPr>
        <p:spPr>
          <a:noFill/>
          <a:ln/>
        </p:spPr>
        <p:txBody>
          <a:bodyPr lIns="91433" tIns="45717" rIns="91433" bIns="45717"/>
          <a:lstStyle/>
          <a:p>
            <a:r>
              <a:rPr lang="en-US" smtClean="0">
                <a:latin typeface="Arial" pitchFamily="34" charset="0"/>
              </a:rPr>
              <a:t>The BLP model was developed in the 1970s as a formal model for access</a:t>
            </a:r>
          </a:p>
          <a:p>
            <a:r>
              <a:rPr lang="en-US" smtClean="0">
                <a:latin typeface="Arial" pitchFamily="34" charset="0"/>
              </a:rPr>
              <a:t>control. The model relied on the access control concept described in Chapter 4</a:t>
            </a:r>
          </a:p>
          <a:p>
            <a:r>
              <a:rPr lang="en-US" smtClean="0">
                <a:latin typeface="Arial" pitchFamily="34" charset="0"/>
              </a:rPr>
              <a:t>(e.g., Figure 4.4 ). In the model, each subject and each object is assigned a </a:t>
            </a:r>
            <a:r>
              <a:rPr lang="en-US" b="1" smtClean="0">
                <a:latin typeface="Arial" pitchFamily="34" charset="0"/>
              </a:rPr>
              <a:t>security</a:t>
            </a:r>
          </a:p>
          <a:p>
            <a:r>
              <a:rPr lang="en-US" b="1" smtClean="0">
                <a:latin typeface="Arial" pitchFamily="34" charset="0"/>
              </a:rPr>
              <a:t>class . In the simplest formulation, security classes form a strict hierarchy and</a:t>
            </a:r>
          </a:p>
          <a:p>
            <a:r>
              <a:rPr lang="en-US" smtClean="0">
                <a:latin typeface="Arial" pitchFamily="34" charset="0"/>
              </a:rPr>
              <a:t>are referred to as </a:t>
            </a:r>
            <a:r>
              <a:rPr lang="en-US" b="1" smtClean="0">
                <a:latin typeface="Arial" pitchFamily="34" charset="0"/>
              </a:rPr>
              <a:t>security levels . One example is the U.S. military classification</a:t>
            </a:r>
          </a:p>
          <a:p>
            <a:r>
              <a:rPr lang="en-US" smtClean="0">
                <a:latin typeface="Arial" pitchFamily="34" charset="0"/>
              </a:rPr>
              <a:t>scheme:</a:t>
            </a:r>
          </a:p>
          <a:p>
            <a:endParaRPr lang="en-US" smtClean="0">
              <a:latin typeface="Arial" pitchFamily="34" charset="0"/>
            </a:endParaRPr>
          </a:p>
          <a:p>
            <a:r>
              <a:rPr lang="en-US" smtClean="0">
                <a:latin typeface="Arial" pitchFamily="34" charset="0"/>
              </a:rPr>
              <a:t>top secret </a:t>
            </a:r>
            <a:r>
              <a:rPr lang="en-US" smtClean="0"/>
              <a:t>&gt;</a:t>
            </a:r>
            <a:r>
              <a:rPr lang="en-US" smtClean="0">
                <a:latin typeface="Arial" pitchFamily="34" charset="0"/>
              </a:rPr>
              <a:t> secret </a:t>
            </a:r>
            <a:r>
              <a:rPr lang="en-US" smtClean="0"/>
              <a:t>&gt;</a:t>
            </a:r>
            <a:r>
              <a:rPr lang="en-US" smtClean="0">
                <a:latin typeface="Arial" pitchFamily="34" charset="0"/>
              </a:rPr>
              <a:t> confidential </a:t>
            </a:r>
            <a:r>
              <a:rPr lang="en-US" smtClean="0"/>
              <a:t>&gt;</a:t>
            </a:r>
            <a:r>
              <a:rPr lang="en-US" smtClean="0">
                <a:latin typeface="Arial" pitchFamily="34" charset="0"/>
              </a:rPr>
              <a:t> restricted </a:t>
            </a:r>
            <a:r>
              <a:rPr lang="en-US" smtClean="0"/>
              <a:t>&gt;</a:t>
            </a:r>
            <a:r>
              <a:rPr lang="en-US" smtClean="0">
                <a:latin typeface="Arial" pitchFamily="34" charset="0"/>
              </a:rPr>
              <a:t> unclassified</a:t>
            </a:r>
          </a:p>
          <a:p>
            <a:endParaRPr lang="en-US" smtClean="0">
              <a:latin typeface="Arial" pitchFamily="34" charset="0"/>
            </a:endParaRPr>
          </a:p>
          <a:p>
            <a:r>
              <a:rPr lang="en-US" smtClean="0">
                <a:latin typeface="Arial" pitchFamily="34" charset="0"/>
              </a:rPr>
              <a:t>It is possible to also add a set of categories or compartments to each security</a:t>
            </a:r>
          </a:p>
          <a:p>
            <a:r>
              <a:rPr lang="en-US" smtClean="0">
                <a:latin typeface="Arial" pitchFamily="34" charset="0"/>
              </a:rPr>
              <a:t>level, so that a subject must be assigned both the appropriate level and category to</a:t>
            </a:r>
          </a:p>
          <a:p>
            <a:r>
              <a:rPr lang="en-US" smtClean="0">
                <a:latin typeface="Arial" pitchFamily="34" charset="0"/>
              </a:rPr>
              <a:t>access an object. We ignore this refinement in the following discussion.</a:t>
            </a:r>
          </a:p>
          <a:p>
            <a:endParaRPr lang="en-US" smtClean="0">
              <a:latin typeface="Arial" pitchFamily="34" charset="0"/>
            </a:endParaRPr>
          </a:p>
          <a:p>
            <a:r>
              <a:rPr lang="en-US" smtClean="0">
                <a:latin typeface="Arial" pitchFamily="34" charset="0"/>
              </a:rPr>
              <a:t>This concept is equally applicable in other areas, where information can be</a:t>
            </a:r>
          </a:p>
          <a:p>
            <a:r>
              <a:rPr lang="en-US" smtClean="0">
                <a:latin typeface="Arial" pitchFamily="34" charset="0"/>
              </a:rPr>
              <a:t>organized into gross levels and categories and users can be granted clearances to</a:t>
            </a:r>
          </a:p>
          <a:p>
            <a:r>
              <a:rPr lang="en-US" smtClean="0">
                <a:latin typeface="Arial" pitchFamily="34" charset="0"/>
              </a:rPr>
              <a:t>access certain categories of data. For example, the highest level of security might be</a:t>
            </a:r>
          </a:p>
          <a:p>
            <a:r>
              <a:rPr lang="en-US" smtClean="0">
                <a:latin typeface="Arial" pitchFamily="34" charset="0"/>
              </a:rPr>
              <a:t>for strategic corporate planning documents and data, accessible by only corporate</a:t>
            </a:r>
          </a:p>
          <a:p>
            <a:r>
              <a:rPr lang="en-US" smtClean="0">
                <a:latin typeface="Arial" pitchFamily="34" charset="0"/>
              </a:rPr>
              <a:t>officers and their staff; next might come sensitive financial and personnel data,</a:t>
            </a:r>
          </a:p>
          <a:p>
            <a:r>
              <a:rPr lang="en-US" smtClean="0">
                <a:latin typeface="Arial" pitchFamily="34" charset="0"/>
              </a:rPr>
              <a:t>accessible only by administration personnel, corporate officers, and so on. This</a:t>
            </a:r>
          </a:p>
          <a:p>
            <a:r>
              <a:rPr lang="en-US" smtClean="0">
                <a:latin typeface="Arial" pitchFamily="34" charset="0"/>
              </a:rPr>
              <a:t>suggests a classification scheme such as</a:t>
            </a:r>
          </a:p>
          <a:p>
            <a:endParaRPr lang="en-US" smtClean="0">
              <a:latin typeface="Arial" pitchFamily="34" charset="0"/>
            </a:endParaRPr>
          </a:p>
          <a:p>
            <a:r>
              <a:rPr lang="en-US" smtClean="0">
                <a:latin typeface="Arial" pitchFamily="34" charset="0"/>
              </a:rPr>
              <a:t>strategic </a:t>
            </a:r>
            <a:r>
              <a:rPr lang="en-US" smtClean="0"/>
              <a:t>&gt;</a:t>
            </a:r>
            <a:r>
              <a:rPr lang="en-US" smtClean="0">
                <a:latin typeface="Arial" pitchFamily="34" charset="0"/>
              </a:rPr>
              <a:t> sensitive </a:t>
            </a:r>
            <a:r>
              <a:rPr lang="en-US" smtClean="0"/>
              <a:t>&gt;</a:t>
            </a:r>
            <a:r>
              <a:rPr lang="en-US" smtClean="0">
                <a:latin typeface="Arial" pitchFamily="34" charset="0"/>
              </a:rPr>
              <a:t> confidential </a:t>
            </a:r>
            <a:r>
              <a:rPr lang="en-US" smtClean="0"/>
              <a:t>&gt;</a:t>
            </a:r>
            <a:r>
              <a:rPr lang="en-US" smtClean="0">
                <a:latin typeface="Arial" pitchFamily="34" charset="0"/>
              </a:rPr>
              <a:t> public</a:t>
            </a:r>
          </a:p>
          <a:p>
            <a:endParaRPr lang="en-US" smtClean="0">
              <a:latin typeface="Arial" pitchFamily="34" charset="0"/>
            </a:endParaRPr>
          </a:p>
          <a:p>
            <a:r>
              <a:rPr lang="en-US" smtClean="0">
                <a:latin typeface="Arial" pitchFamily="34" charset="0"/>
              </a:rPr>
              <a:t>A subject is said to have a </a:t>
            </a:r>
            <a:r>
              <a:rPr lang="en-US" b="1" smtClean="0">
                <a:latin typeface="Arial" pitchFamily="34" charset="0"/>
              </a:rPr>
              <a:t>security clearance of a given level; an object is said to</a:t>
            </a:r>
          </a:p>
          <a:p>
            <a:r>
              <a:rPr lang="en-US" smtClean="0">
                <a:latin typeface="Arial" pitchFamily="34" charset="0"/>
              </a:rPr>
              <a:t>have a </a:t>
            </a:r>
            <a:r>
              <a:rPr lang="en-US" b="1" smtClean="0">
                <a:latin typeface="Arial" pitchFamily="34" charset="0"/>
              </a:rPr>
              <a:t>security classification of a given level. The security classes control the manner</a:t>
            </a:r>
          </a:p>
          <a:p>
            <a:r>
              <a:rPr lang="en-US" smtClean="0">
                <a:latin typeface="Arial" pitchFamily="34" charset="0"/>
              </a:rPr>
              <a:t>by which a subject may access an object.</a:t>
            </a: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AU" smtClean="0">
                <a:latin typeface="Times" charset="0"/>
              </a:rPr>
              <a:t>Griffith University, School of Information Technology</a:t>
            </a:r>
          </a:p>
        </p:txBody>
      </p:sp>
      <p:sp>
        <p:nvSpPr>
          <p:cNvPr id="57347" name="Rectangle 3"/>
          <p:cNvSpPr>
            <a:spLocks noGrp="1" noChangeArrowheads="1"/>
          </p:cNvSpPr>
          <p:nvPr>
            <p:ph type="dt" sz="quarter" idx="1"/>
          </p:nvPr>
        </p:nvSpPr>
        <p:spPr>
          <a:noFill/>
        </p:spPr>
        <p:txBody>
          <a:bodyPr/>
          <a:lstStyle/>
          <a:p>
            <a:r>
              <a:rPr lang="ta-IN" smtClean="0">
                <a:latin typeface="Times" charset="0"/>
              </a:rPr>
              <a:t>2014/1</a:t>
            </a:r>
            <a:endParaRPr lang="en-AU" smtClean="0">
              <a:latin typeface="Times" charset="0"/>
            </a:endParaRPr>
          </a:p>
        </p:txBody>
      </p:sp>
      <p:sp>
        <p:nvSpPr>
          <p:cNvPr id="57348" name="Rectangle 6"/>
          <p:cNvSpPr>
            <a:spLocks noGrp="1" noChangeArrowheads="1"/>
          </p:cNvSpPr>
          <p:nvPr>
            <p:ph type="ftr" sz="quarter" idx="4"/>
          </p:nvPr>
        </p:nvSpPr>
        <p:spPr>
          <a:noFill/>
        </p:spPr>
        <p:txBody>
          <a:bodyPr/>
          <a:lstStyle/>
          <a:p>
            <a:r>
              <a:rPr lang="en-AU" smtClean="0">
                <a:latin typeface="Times" charset="0"/>
              </a:rPr>
              <a:t>3413ICT</a:t>
            </a:r>
            <a:endParaRPr lang="en-AU" smtClean="0">
              <a:latin typeface="Times" charset="0"/>
            </a:endParaRPr>
          </a:p>
        </p:txBody>
      </p:sp>
      <p:sp>
        <p:nvSpPr>
          <p:cNvPr id="57349" name="Rectangle 7"/>
          <p:cNvSpPr>
            <a:spLocks noGrp="1" noChangeArrowheads="1"/>
          </p:cNvSpPr>
          <p:nvPr>
            <p:ph type="sldNum" sz="quarter" idx="5"/>
          </p:nvPr>
        </p:nvSpPr>
        <p:spPr>
          <a:noFill/>
        </p:spPr>
        <p:txBody>
          <a:bodyPr/>
          <a:lstStyle/>
          <a:p>
            <a:fld id="{0A983BE4-3564-453C-9E1C-44F39F72BFDA}" type="slidenum">
              <a:rPr lang="en-AU"/>
              <a:pPr/>
              <a:t>3</a:t>
            </a:fld>
            <a:endParaRPr lang="en-AU"/>
          </a:p>
        </p:txBody>
      </p:sp>
      <p:sp>
        <p:nvSpPr>
          <p:cNvPr id="57350" name="Rectangle 2"/>
          <p:cNvSpPr>
            <a:spLocks noGrp="1" noRot="1" noChangeAspect="1" noChangeArrowheads="1" noTextEdit="1"/>
          </p:cNvSpPr>
          <p:nvPr>
            <p:ph type="sldImg"/>
          </p:nvPr>
        </p:nvSpPr>
        <p:spPr>
          <a:xfrm>
            <a:off x="1141413" y="685800"/>
            <a:ext cx="4573587" cy="3430588"/>
          </a:xfrm>
          <a:solidFill>
            <a:srgbClr val="FFFFFF"/>
          </a:solidFill>
          <a:ln/>
        </p:spPr>
      </p:sp>
      <p:sp>
        <p:nvSpPr>
          <p:cNvPr id="57351" name="Text Box 3"/>
          <p:cNvSpPr>
            <a:spLocks noGrp="1" noChangeArrowheads="1"/>
          </p:cNvSpPr>
          <p:nvPr>
            <p:ph type="body" idx="1"/>
          </p:nvPr>
        </p:nvSpPr>
        <p:spPr>
          <a:xfrm>
            <a:off x="914401" y="4344988"/>
            <a:ext cx="5027613" cy="2133544"/>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lIns="91433" tIns="45717" rIns="91433" bIns="45717" anchor="b"/>
          <a:lstStyle/>
          <a:p>
            <a:pPr algn="r" defTabSz="882650"/>
            <a:fld id="{146E68E8-13DF-4DFE-B80C-4CE0708AEC93}" type="slidenum">
              <a:rPr lang="en-AU" sz="1200"/>
              <a:pPr algn="r" defTabSz="882650"/>
              <a:t>30</a:t>
            </a:fld>
            <a:endParaRPr lang="en-AU" sz="1200"/>
          </a:p>
        </p:txBody>
      </p:sp>
      <p:sp>
        <p:nvSpPr>
          <p:cNvPr id="82947" name="Rectangle 2"/>
          <p:cNvSpPr>
            <a:spLocks noGrp="1" noRot="1" noChangeAspect="1" noChangeArrowheads="1" noTextEdit="1"/>
          </p:cNvSpPr>
          <p:nvPr>
            <p:ph type="sldImg"/>
          </p:nvPr>
        </p:nvSpPr>
        <p:spPr>
          <a:xfrm>
            <a:off x="914400" y="742950"/>
            <a:ext cx="4967288" cy="3725863"/>
          </a:xfrm>
          <a:ln/>
        </p:spPr>
      </p:sp>
      <p:sp>
        <p:nvSpPr>
          <p:cNvPr id="82948" name="Rectangle 3"/>
          <p:cNvSpPr>
            <a:spLocks noGrp="1" noChangeArrowheads="1"/>
          </p:cNvSpPr>
          <p:nvPr>
            <p:ph type="body" idx="1"/>
          </p:nvPr>
        </p:nvSpPr>
        <p:spPr>
          <a:noFill/>
          <a:ln/>
        </p:spPr>
        <p:txBody>
          <a:bodyPr lIns="91433" tIns="45717" rIns="91433" bIns="45717"/>
          <a:lstStyle/>
          <a:p>
            <a:r>
              <a:rPr lang="en-US" smtClean="0">
                <a:latin typeface="Arial" pitchFamily="34" charset="0"/>
              </a:rPr>
              <a:t>Figure 13.1 illustrates the need for the *-property. Here, a malicious subject</a:t>
            </a:r>
          </a:p>
          <a:p>
            <a:r>
              <a:rPr lang="en-US" smtClean="0">
                <a:latin typeface="Arial" pitchFamily="34" charset="0"/>
              </a:rPr>
              <a:t>passes classified information along by putting it into an information container</a:t>
            </a:r>
          </a:p>
          <a:p>
            <a:r>
              <a:rPr lang="en-US" smtClean="0">
                <a:latin typeface="Arial" pitchFamily="34" charset="0"/>
              </a:rPr>
              <a:t>labeled at a lower security classification than the information itself. This will allow a</a:t>
            </a:r>
          </a:p>
          <a:p>
            <a:r>
              <a:rPr lang="en-US" smtClean="0">
                <a:latin typeface="Arial" pitchFamily="34" charset="0"/>
              </a:rPr>
              <a:t>subsequent read access to this information by a subject at the lower clearance level.</a:t>
            </a:r>
          </a:p>
          <a:p>
            <a:endParaRPr lang="en-US" smtClean="0">
              <a:latin typeface="Arial" pitchFamily="34" charset="0"/>
            </a:endParaRPr>
          </a:p>
          <a:p>
            <a:r>
              <a:rPr lang="en-US" smtClean="0">
                <a:latin typeface="Arial" pitchFamily="34" charset="0"/>
              </a:rPr>
              <a:t>These two properties provide the confidentiality form of what is known as</a:t>
            </a:r>
          </a:p>
          <a:p>
            <a:r>
              <a:rPr lang="en-US" b="1" smtClean="0">
                <a:latin typeface="Arial" pitchFamily="34" charset="0"/>
              </a:rPr>
              <a:t>mandatory access control (MAC). Under this MAC, no access is allowed that does</a:t>
            </a:r>
          </a:p>
          <a:p>
            <a:r>
              <a:rPr lang="en-US" smtClean="0">
                <a:latin typeface="Arial" pitchFamily="34" charset="0"/>
              </a:rPr>
              <a:t>not satisfy these two properties. In addition, the BLP model makes a provision for</a:t>
            </a:r>
          </a:p>
          <a:p>
            <a:r>
              <a:rPr lang="en-US" smtClean="0">
                <a:latin typeface="Arial" pitchFamily="34" charset="0"/>
              </a:rPr>
              <a:t>discretionary access control (DAC).</a:t>
            </a:r>
          </a:p>
          <a:p>
            <a:endParaRPr lang="en-US" smtClean="0">
              <a:latin typeface="Arial" pitchFamily="34" charset="0"/>
            </a:endParaRPr>
          </a:p>
          <a:p>
            <a:r>
              <a:rPr lang="en-US" smtClean="0">
                <a:latin typeface="Arial" pitchFamily="34" charset="0"/>
              </a:rPr>
              <a:t>• </a:t>
            </a:r>
            <a:r>
              <a:rPr lang="en-US" b="1" smtClean="0">
                <a:latin typeface="Arial" pitchFamily="34" charset="0"/>
              </a:rPr>
              <a:t>ds-property : An individual (or role) may grant to another individual (or role)</a:t>
            </a:r>
          </a:p>
          <a:p>
            <a:r>
              <a:rPr lang="en-US" smtClean="0">
                <a:latin typeface="Arial" pitchFamily="34" charset="0"/>
              </a:rPr>
              <a:t>access to a document based on the owner’s discretion, constrained by the MAC</a:t>
            </a:r>
          </a:p>
          <a:p>
            <a:r>
              <a:rPr lang="en-US" smtClean="0">
                <a:latin typeface="Arial" pitchFamily="34" charset="0"/>
              </a:rPr>
              <a:t>rules. Thus, a subject can exercise only accesses for which it has the necessary</a:t>
            </a:r>
          </a:p>
          <a:p>
            <a:r>
              <a:rPr lang="en-US" smtClean="0">
                <a:latin typeface="Arial" pitchFamily="34" charset="0"/>
              </a:rPr>
              <a:t>authorization and which satisfy the MAC rules.</a:t>
            </a:r>
          </a:p>
          <a:p>
            <a:endParaRPr lang="en-US" smtClean="0">
              <a:latin typeface="Arial" pitchFamily="34" charset="0"/>
            </a:endParaRPr>
          </a:p>
          <a:p>
            <a:r>
              <a:rPr lang="en-US" smtClean="0">
                <a:latin typeface="Arial" pitchFamily="34" charset="0"/>
              </a:rPr>
              <a:t>The basic idea is that site policy overrides any discretionary access controls.</a:t>
            </a:r>
          </a:p>
          <a:p>
            <a:r>
              <a:rPr lang="en-US" smtClean="0">
                <a:latin typeface="Arial" pitchFamily="34" charset="0"/>
              </a:rPr>
              <a:t>That is, a user cannot give away data to unauthorized persons.</a:t>
            </a: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lIns="91433" tIns="45717" rIns="91433" bIns="45717" anchor="b"/>
          <a:lstStyle/>
          <a:p>
            <a:pPr algn="r" defTabSz="882650"/>
            <a:fld id="{463C3606-37AF-4AD2-B0E4-3F25590D9141}" type="slidenum">
              <a:rPr lang="en-AU" sz="1200"/>
              <a:pPr algn="r" defTabSz="882650"/>
              <a:t>31</a:t>
            </a:fld>
            <a:endParaRPr lang="en-AU" sz="1200"/>
          </a:p>
        </p:txBody>
      </p:sp>
      <p:sp>
        <p:nvSpPr>
          <p:cNvPr id="83971" name="Rectangle 2"/>
          <p:cNvSpPr>
            <a:spLocks noGrp="1" noRot="1" noChangeAspect="1" noChangeArrowheads="1" noTextEdit="1"/>
          </p:cNvSpPr>
          <p:nvPr>
            <p:ph type="sldImg"/>
          </p:nvPr>
        </p:nvSpPr>
        <p:spPr>
          <a:xfrm>
            <a:off x="914400" y="742950"/>
            <a:ext cx="4967288" cy="3725863"/>
          </a:xfrm>
          <a:ln/>
        </p:spPr>
      </p:sp>
      <p:sp>
        <p:nvSpPr>
          <p:cNvPr id="83972" name="Rectangle 3"/>
          <p:cNvSpPr>
            <a:spLocks noGrp="1" noChangeArrowheads="1"/>
          </p:cNvSpPr>
          <p:nvPr>
            <p:ph type="body" idx="1"/>
          </p:nvPr>
        </p:nvSpPr>
        <p:spPr>
          <a:noFill/>
          <a:ln/>
        </p:spPr>
        <p:txBody>
          <a:bodyPr lIns="91433" tIns="45717" rIns="91433" bIns="45717"/>
          <a:lstStyle/>
          <a:p>
            <a:r>
              <a:rPr lang="en-US" smtClean="0">
                <a:latin typeface="Arial" pitchFamily="34" charset="0"/>
              </a:rPr>
              <a:t>We use the notation presented in [BELL75]. The model is based on the concept of a</a:t>
            </a:r>
          </a:p>
          <a:p>
            <a:r>
              <a:rPr lang="en-US" smtClean="0">
                <a:latin typeface="Arial" pitchFamily="34" charset="0"/>
              </a:rPr>
              <a:t>current state of the system. The state is described by the 4-tuple ( </a:t>
            </a:r>
            <a:r>
              <a:rPr lang="en-US" i="1" smtClean="0">
                <a:latin typeface="Arial" pitchFamily="34" charset="0"/>
              </a:rPr>
              <a:t>b , M , f , H ), defined</a:t>
            </a:r>
          </a:p>
          <a:p>
            <a:r>
              <a:rPr lang="en-US" smtClean="0">
                <a:latin typeface="Arial" pitchFamily="34" charset="0"/>
              </a:rPr>
              <a:t>as follows:</a:t>
            </a:r>
          </a:p>
          <a:p>
            <a:endParaRPr lang="en-US" smtClean="0">
              <a:latin typeface="Arial" pitchFamily="34" charset="0"/>
            </a:endParaRPr>
          </a:p>
          <a:p>
            <a:r>
              <a:rPr lang="en-US" smtClean="0">
                <a:latin typeface="Arial" pitchFamily="34" charset="0"/>
              </a:rPr>
              <a:t>• </a:t>
            </a:r>
            <a:r>
              <a:rPr lang="en-US" b="1" smtClean="0">
                <a:latin typeface="Arial" pitchFamily="34" charset="0"/>
              </a:rPr>
              <a:t>Current access set </a:t>
            </a:r>
            <a:r>
              <a:rPr lang="en-US" b="1" i="1" smtClean="0">
                <a:latin typeface="Arial" pitchFamily="34" charset="0"/>
              </a:rPr>
              <a:t>b : This is a set of triples of the form (subject, object, access-</a:t>
            </a:r>
          </a:p>
          <a:p>
            <a:r>
              <a:rPr lang="en-US" b="1" i="1" smtClean="0">
                <a:latin typeface="Arial" pitchFamily="34" charset="0"/>
              </a:rPr>
              <a:t>mode). </a:t>
            </a:r>
            <a:r>
              <a:rPr lang="en-US" smtClean="0">
                <a:latin typeface="Arial" pitchFamily="34" charset="0"/>
              </a:rPr>
              <a:t>A triple ( </a:t>
            </a:r>
            <a:r>
              <a:rPr lang="en-US" i="1" smtClean="0">
                <a:latin typeface="Arial" pitchFamily="34" charset="0"/>
              </a:rPr>
              <a:t>s , o , a ) means that subject s has current access to o in access</a:t>
            </a:r>
          </a:p>
          <a:p>
            <a:r>
              <a:rPr lang="en-US" smtClean="0">
                <a:latin typeface="Arial" pitchFamily="34" charset="0"/>
              </a:rPr>
              <a:t>mode </a:t>
            </a:r>
            <a:r>
              <a:rPr lang="en-US" i="1" smtClean="0">
                <a:latin typeface="Arial" pitchFamily="34" charset="0"/>
              </a:rPr>
              <a:t>a . Note that this does not simply mean that s has the access right a to o . The</a:t>
            </a:r>
          </a:p>
          <a:p>
            <a:r>
              <a:rPr lang="en-US" smtClean="0">
                <a:latin typeface="Arial" pitchFamily="34" charset="0"/>
              </a:rPr>
              <a:t>triple means that </a:t>
            </a:r>
            <a:r>
              <a:rPr lang="en-US" i="1" smtClean="0">
                <a:latin typeface="Arial" pitchFamily="34" charset="0"/>
              </a:rPr>
              <a:t>s is currently exercising that access right; that is s is currently</a:t>
            </a:r>
          </a:p>
          <a:p>
            <a:r>
              <a:rPr lang="en-US" smtClean="0">
                <a:latin typeface="Arial" pitchFamily="34" charset="0"/>
              </a:rPr>
              <a:t>accessing </a:t>
            </a:r>
            <a:r>
              <a:rPr lang="en-US" i="1" smtClean="0">
                <a:latin typeface="Arial" pitchFamily="34" charset="0"/>
              </a:rPr>
              <a:t>o by mode a .</a:t>
            </a:r>
          </a:p>
          <a:p>
            <a:endParaRPr lang="en-US" i="1" smtClean="0">
              <a:latin typeface="Arial" pitchFamily="34" charset="0"/>
            </a:endParaRPr>
          </a:p>
          <a:p>
            <a:r>
              <a:rPr lang="en-US" b="1" smtClean="0">
                <a:latin typeface="Arial" pitchFamily="34" charset="0"/>
              </a:rPr>
              <a:t>Access matrix </a:t>
            </a:r>
            <a:r>
              <a:rPr lang="en-US" b="1" i="1" smtClean="0">
                <a:latin typeface="Arial" pitchFamily="34" charset="0"/>
              </a:rPr>
              <a:t>M : The access matrix has the structure indicated in Chapter 4 .</a:t>
            </a:r>
          </a:p>
          <a:p>
            <a:r>
              <a:rPr lang="en-US" smtClean="0">
                <a:latin typeface="Arial" pitchFamily="34" charset="0"/>
              </a:rPr>
              <a:t>The matrix element </a:t>
            </a:r>
            <a:r>
              <a:rPr lang="en-US" i="1" smtClean="0">
                <a:latin typeface="Arial" pitchFamily="34" charset="0"/>
              </a:rPr>
              <a:t>M</a:t>
            </a:r>
            <a:r>
              <a:rPr lang="en-US" i="1" baseline="-25000" smtClean="0">
                <a:latin typeface="Arial" pitchFamily="34" charset="0"/>
              </a:rPr>
              <a:t> ij </a:t>
            </a:r>
            <a:r>
              <a:rPr lang="en-US" i="1" smtClean="0">
                <a:latin typeface="Arial" pitchFamily="34" charset="0"/>
              </a:rPr>
              <a:t>records the access modes in which subject S</a:t>
            </a:r>
            <a:r>
              <a:rPr lang="en-US" i="1" baseline="-25000" smtClean="0">
                <a:latin typeface="Arial" pitchFamily="34" charset="0"/>
              </a:rPr>
              <a:t> i </a:t>
            </a:r>
            <a:r>
              <a:rPr lang="en-US" i="1" smtClean="0">
                <a:latin typeface="Arial" pitchFamily="34" charset="0"/>
              </a:rPr>
              <a:t>is permitted</a:t>
            </a:r>
          </a:p>
          <a:p>
            <a:r>
              <a:rPr lang="en-US" smtClean="0">
                <a:latin typeface="Arial" pitchFamily="34" charset="0"/>
              </a:rPr>
              <a:t>to access object </a:t>
            </a:r>
            <a:r>
              <a:rPr lang="en-US" i="1" smtClean="0">
                <a:latin typeface="Arial" pitchFamily="34" charset="0"/>
              </a:rPr>
              <a:t>O </a:t>
            </a:r>
            <a:r>
              <a:rPr lang="en-US" i="1" baseline="-25000" smtClean="0">
                <a:latin typeface="Arial" pitchFamily="34" charset="0"/>
              </a:rPr>
              <a:t>j </a:t>
            </a:r>
            <a:r>
              <a:rPr lang="en-US" i="1" smtClean="0">
                <a:latin typeface="Arial" pitchFamily="34" charset="0"/>
              </a:rPr>
              <a:t>.</a:t>
            </a:r>
          </a:p>
          <a:p>
            <a:endParaRPr lang="en-US" i="1" smtClean="0">
              <a:latin typeface="Arial" pitchFamily="34" charset="0"/>
            </a:endParaRPr>
          </a:p>
          <a:p>
            <a:r>
              <a:rPr lang="en-US" smtClean="0">
                <a:latin typeface="Arial" pitchFamily="34" charset="0"/>
              </a:rPr>
              <a:t>• </a:t>
            </a:r>
            <a:r>
              <a:rPr lang="en-US" b="1" smtClean="0">
                <a:latin typeface="Arial" pitchFamily="34" charset="0"/>
              </a:rPr>
              <a:t>Level function </a:t>
            </a:r>
            <a:r>
              <a:rPr lang="en-US" b="1" i="1" smtClean="0">
                <a:latin typeface="Arial" pitchFamily="34" charset="0"/>
              </a:rPr>
              <a:t>f : This function assigns a security level to each subject and</a:t>
            </a:r>
          </a:p>
          <a:p>
            <a:r>
              <a:rPr lang="en-US" smtClean="0">
                <a:latin typeface="Arial" pitchFamily="34" charset="0"/>
              </a:rPr>
              <a:t>object. It consists of three mappings: </a:t>
            </a:r>
            <a:r>
              <a:rPr lang="en-US" i="1" smtClean="0">
                <a:latin typeface="Arial" pitchFamily="34" charset="0"/>
              </a:rPr>
              <a:t>f </a:t>
            </a:r>
            <a:r>
              <a:rPr lang="en-US" i="1" baseline="-25000" smtClean="0">
                <a:latin typeface="Arial" pitchFamily="34" charset="0"/>
              </a:rPr>
              <a:t>o</a:t>
            </a:r>
            <a:r>
              <a:rPr lang="en-US" i="1" smtClean="0">
                <a:latin typeface="Arial" pitchFamily="34" charset="0"/>
              </a:rPr>
              <a:t> ( O</a:t>
            </a:r>
            <a:r>
              <a:rPr lang="en-US" i="1" baseline="-25000" smtClean="0">
                <a:latin typeface="Arial" pitchFamily="34" charset="0"/>
              </a:rPr>
              <a:t> j </a:t>
            </a:r>
            <a:r>
              <a:rPr lang="en-US" i="1" smtClean="0">
                <a:latin typeface="Arial" pitchFamily="34" charset="0"/>
              </a:rPr>
              <a:t>) is the classification level of object</a:t>
            </a:r>
          </a:p>
          <a:p>
            <a:r>
              <a:rPr lang="en-US" i="1" smtClean="0">
                <a:latin typeface="Arial" pitchFamily="34" charset="0"/>
              </a:rPr>
              <a:t>O </a:t>
            </a:r>
            <a:r>
              <a:rPr lang="en-US" i="1" baseline="-25000" smtClean="0">
                <a:latin typeface="Arial" pitchFamily="34" charset="0"/>
              </a:rPr>
              <a:t>j</a:t>
            </a:r>
            <a:r>
              <a:rPr lang="en-US" i="1" smtClean="0">
                <a:latin typeface="Arial" pitchFamily="34" charset="0"/>
              </a:rPr>
              <a:t> ; f </a:t>
            </a:r>
            <a:r>
              <a:rPr lang="en-US" i="1" baseline="-25000" smtClean="0">
                <a:latin typeface="Arial" pitchFamily="34" charset="0"/>
              </a:rPr>
              <a:t>s</a:t>
            </a:r>
            <a:r>
              <a:rPr lang="en-US" i="1" smtClean="0">
                <a:latin typeface="Arial" pitchFamily="34" charset="0"/>
              </a:rPr>
              <a:t> ( S </a:t>
            </a:r>
            <a:r>
              <a:rPr lang="en-US" i="1" baseline="-25000" smtClean="0">
                <a:latin typeface="Arial" pitchFamily="34" charset="0"/>
              </a:rPr>
              <a:t>i</a:t>
            </a:r>
            <a:r>
              <a:rPr lang="en-US" i="1" smtClean="0">
                <a:latin typeface="Arial" pitchFamily="34" charset="0"/>
              </a:rPr>
              <a:t> ) is the security clearance of subject S </a:t>
            </a:r>
            <a:r>
              <a:rPr lang="en-US" i="1" baseline="-25000" smtClean="0">
                <a:latin typeface="Arial" pitchFamily="34" charset="0"/>
              </a:rPr>
              <a:t>i</a:t>
            </a:r>
            <a:r>
              <a:rPr lang="en-US" i="1" smtClean="0">
                <a:latin typeface="Arial" pitchFamily="34" charset="0"/>
              </a:rPr>
              <a:t> ; f </a:t>
            </a:r>
            <a:r>
              <a:rPr lang="en-US" i="1" baseline="-25000" smtClean="0">
                <a:latin typeface="Arial" pitchFamily="34" charset="0"/>
              </a:rPr>
              <a:t>c </a:t>
            </a:r>
            <a:r>
              <a:rPr lang="en-US" i="1" smtClean="0">
                <a:latin typeface="Arial" pitchFamily="34" charset="0"/>
              </a:rPr>
              <a:t>( S </a:t>
            </a:r>
            <a:r>
              <a:rPr lang="en-US" i="1" baseline="-25000" smtClean="0">
                <a:latin typeface="Arial" pitchFamily="34" charset="0"/>
              </a:rPr>
              <a:t>i</a:t>
            </a:r>
            <a:r>
              <a:rPr lang="en-US" i="1" smtClean="0">
                <a:latin typeface="Arial" pitchFamily="34" charset="0"/>
              </a:rPr>
              <a:t> ) is the current security</a:t>
            </a:r>
          </a:p>
          <a:p>
            <a:r>
              <a:rPr lang="en-US" smtClean="0">
                <a:latin typeface="Arial" pitchFamily="34" charset="0"/>
              </a:rPr>
              <a:t>level of subject </a:t>
            </a:r>
            <a:r>
              <a:rPr lang="en-US" i="1" smtClean="0">
                <a:latin typeface="Arial" pitchFamily="34" charset="0"/>
              </a:rPr>
              <a:t>S </a:t>
            </a:r>
            <a:r>
              <a:rPr lang="en-US" i="1" baseline="-25000" smtClean="0">
                <a:latin typeface="Arial" pitchFamily="34" charset="0"/>
              </a:rPr>
              <a:t>i</a:t>
            </a:r>
            <a:r>
              <a:rPr lang="en-US" i="1" smtClean="0">
                <a:latin typeface="Arial" pitchFamily="34" charset="0"/>
              </a:rPr>
              <a:t> . The security clearance of a subject is the maximum security</a:t>
            </a:r>
          </a:p>
          <a:p>
            <a:r>
              <a:rPr lang="en-US" smtClean="0">
                <a:latin typeface="Arial" pitchFamily="34" charset="0"/>
              </a:rPr>
              <a:t>level of the subject. The subject may operate at this level or at a lower level.</a:t>
            </a:r>
          </a:p>
          <a:p>
            <a:r>
              <a:rPr lang="en-US" smtClean="0">
                <a:latin typeface="Arial" pitchFamily="34" charset="0"/>
              </a:rPr>
              <a:t>Thus, a user may log onto the system at a level lower than the user’s security</a:t>
            </a:r>
          </a:p>
          <a:p>
            <a:r>
              <a:rPr lang="en-US" smtClean="0">
                <a:latin typeface="Arial" pitchFamily="34" charset="0"/>
              </a:rPr>
              <a:t>clearance. This is particularly useful in a role-based access control system.</a:t>
            </a:r>
          </a:p>
          <a:p>
            <a:endParaRPr lang="en-US" smtClean="0">
              <a:latin typeface="Arial" pitchFamily="34" charset="0"/>
            </a:endParaRPr>
          </a:p>
          <a:p>
            <a:r>
              <a:rPr lang="en-US" smtClean="0">
                <a:latin typeface="Arial" pitchFamily="34" charset="0"/>
              </a:rPr>
              <a:t>• </a:t>
            </a:r>
            <a:r>
              <a:rPr lang="en-US" b="1" smtClean="0">
                <a:latin typeface="Arial" pitchFamily="34" charset="0"/>
              </a:rPr>
              <a:t>Hierarchy </a:t>
            </a:r>
            <a:r>
              <a:rPr lang="en-US" b="1" i="1" smtClean="0">
                <a:latin typeface="Arial" pitchFamily="34" charset="0"/>
              </a:rPr>
              <a:t>H : This is a directed rooted tree whose nodes correspond to objects</a:t>
            </a:r>
          </a:p>
          <a:p>
            <a:r>
              <a:rPr lang="en-US" smtClean="0">
                <a:latin typeface="Arial" pitchFamily="34" charset="0"/>
              </a:rPr>
              <a:t>in the system. The model requires that the security level of an object must</a:t>
            </a:r>
          </a:p>
          <a:p>
            <a:r>
              <a:rPr lang="en-US" smtClean="0">
                <a:latin typeface="Arial" pitchFamily="34" charset="0"/>
              </a:rPr>
              <a:t>dominate the security level of its parent. For our discussion, we may equate</a:t>
            </a:r>
          </a:p>
          <a:p>
            <a:r>
              <a:rPr lang="en-US" smtClean="0">
                <a:latin typeface="Arial" pitchFamily="34" charset="0"/>
              </a:rPr>
              <a:t>this with the condition that the security level of an object must be greater than</a:t>
            </a:r>
          </a:p>
          <a:p>
            <a:r>
              <a:rPr lang="en-US" smtClean="0">
                <a:latin typeface="Arial" pitchFamily="34" charset="0"/>
              </a:rPr>
              <a:t>or equal to its parent.</a:t>
            </a:r>
          </a:p>
          <a:p>
            <a:endParaRPr lang="en-US" smtClean="0">
              <a:latin typeface="Arial" pitchFamily="34" charset="0"/>
            </a:endParaRPr>
          </a:p>
          <a:p>
            <a:r>
              <a:rPr lang="en-US" smtClean="0">
                <a:latin typeface="Arial" pitchFamily="34" charset="0"/>
              </a:rPr>
              <a:t>We can now define the three BLP properties more formally. For every subject</a:t>
            </a:r>
          </a:p>
          <a:p>
            <a:r>
              <a:rPr lang="en-US" i="1" smtClean="0">
                <a:latin typeface="Arial" pitchFamily="34" charset="0"/>
              </a:rPr>
              <a:t>S</a:t>
            </a:r>
            <a:r>
              <a:rPr lang="en-US" i="1" baseline="-25000" smtClean="0">
                <a:latin typeface="Arial" pitchFamily="34" charset="0"/>
              </a:rPr>
              <a:t> i </a:t>
            </a:r>
            <a:r>
              <a:rPr lang="en-US" i="1" smtClean="0">
                <a:latin typeface="Arial" pitchFamily="34" charset="0"/>
              </a:rPr>
              <a:t>and every object O </a:t>
            </a:r>
            <a:r>
              <a:rPr lang="en-US" i="1" baseline="-25000" smtClean="0">
                <a:latin typeface="Arial" pitchFamily="34" charset="0"/>
              </a:rPr>
              <a:t>j </a:t>
            </a:r>
            <a:r>
              <a:rPr lang="en-US" i="1" smtClean="0">
                <a:latin typeface="Arial" pitchFamily="34" charset="0"/>
              </a:rPr>
              <a:t>, the requirements can be stated as follows:</a:t>
            </a:r>
          </a:p>
          <a:p>
            <a:endParaRPr lang="en-US" i="1" smtClean="0">
              <a:latin typeface="Arial" pitchFamily="34" charset="0"/>
            </a:endParaRPr>
          </a:p>
          <a:p>
            <a:r>
              <a:rPr lang="en-US" smtClean="0">
                <a:latin typeface="Arial" pitchFamily="34" charset="0"/>
              </a:rPr>
              <a:t>• </a:t>
            </a:r>
            <a:r>
              <a:rPr lang="en-US" b="1" smtClean="0">
                <a:latin typeface="Arial" pitchFamily="34" charset="0"/>
              </a:rPr>
              <a:t>ss-property: Every triple of the form ( </a:t>
            </a:r>
            <a:r>
              <a:rPr lang="en-US" b="1" i="1" smtClean="0">
                <a:latin typeface="Arial" pitchFamily="34" charset="0"/>
              </a:rPr>
              <a:t>S </a:t>
            </a:r>
            <a:r>
              <a:rPr lang="en-US" b="1" i="1" baseline="-25000" smtClean="0">
                <a:latin typeface="Arial" pitchFamily="34" charset="0"/>
              </a:rPr>
              <a:t>i </a:t>
            </a:r>
            <a:r>
              <a:rPr lang="en-US" b="1" i="1" smtClean="0">
                <a:latin typeface="Arial" pitchFamily="34" charset="0"/>
              </a:rPr>
              <a:t>, O </a:t>
            </a:r>
            <a:r>
              <a:rPr lang="en-US" b="1" i="1" baseline="-25000" smtClean="0">
                <a:latin typeface="Arial" pitchFamily="34" charset="0"/>
              </a:rPr>
              <a:t>j </a:t>
            </a:r>
            <a:r>
              <a:rPr lang="en-US" b="1" i="1" smtClean="0">
                <a:latin typeface="Arial" pitchFamily="34" charset="0"/>
              </a:rPr>
              <a:t>, read) in the current access set b</a:t>
            </a:r>
          </a:p>
          <a:p>
            <a:r>
              <a:rPr lang="en-US" smtClean="0">
                <a:latin typeface="Arial" pitchFamily="34" charset="0"/>
              </a:rPr>
              <a:t>has the property </a:t>
            </a:r>
            <a:r>
              <a:rPr lang="en-US" i="1" smtClean="0">
                <a:latin typeface="Arial" pitchFamily="34" charset="0"/>
              </a:rPr>
              <a:t>f</a:t>
            </a:r>
            <a:r>
              <a:rPr lang="en-US" b="1" i="1" baseline="-25000" smtClean="0">
                <a:latin typeface="Arial" pitchFamily="34" charset="0"/>
              </a:rPr>
              <a:t>c</a:t>
            </a:r>
            <a:r>
              <a:rPr lang="en-US" i="1" smtClean="0">
                <a:latin typeface="Arial" pitchFamily="34" charset="0"/>
              </a:rPr>
              <a:t>(S</a:t>
            </a:r>
            <a:r>
              <a:rPr lang="en-US" b="1" i="1" baseline="-25000" smtClean="0">
                <a:latin typeface="Arial" pitchFamily="34" charset="0"/>
              </a:rPr>
              <a:t>i</a:t>
            </a:r>
            <a:r>
              <a:rPr lang="en-US" i="1" smtClean="0">
                <a:latin typeface="Arial" pitchFamily="34" charset="0"/>
              </a:rPr>
              <a:t>) ≥ f</a:t>
            </a:r>
            <a:r>
              <a:rPr lang="en-US" b="1" i="1" baseline="-25000" smtClean="0">
                <a:latin typeface="Arial" pitchFamily="34" charset="0"/>
              </a:rPr>
              <a:t>o</a:t>
            </a:r>
            <a:r>
              <a:rPr lang="en-US" i="1" smtClean="0">
                <a:latin typeface="Arial" pitchFamily="34" charset="0"/>
              </a:rPr>
              <a:t>(O</a:t>
            </a:r>
            <a:r>
              <a:rPr lang="en-US" b="1" i="1" baseline="-25000" smtClean="0">
                <a:latin typeface="Arial" pitchFamily="34" charset="0"/>
              </a:rPr>
              <a:t>j</a:t>
            </a:r>
            <a:r>
              <a:rPr lang="en-US" i="1" smtClean="0">
                <a:latin typeface="Arial" pitchFamily="34" charset="0"/>
              </a:rPr>
              <a:t>) .</a:t>
            </a:r>
          </a:p>
          <a:p>
            <a:endParaRPr lang="en-US" i="1" smtClean="0">
              <a:latin typeface="Arial" pitchFamily="34" charset="0"/>
            </a:endParaRPr>
          </a:p>
          <a:p>
            <a:r>
              <a:rPr lang="en-US" smtClean="0">
                <a:latin typeface="Arial" pitchFamily="34" charset="0"/>
              </a:rPr>
              <a:t>• </a:t>
            </a:r>
            <a:r>
              <a:rPr lang="en-US" b="1" smtClean="0">
                <a:latin typeface="Arial" pitchFamily="34" charset="0"/>
              </a:rPr>
              <a:t>*-property: Every triple of the form ( </a:t>
            </a:r>
            <a:r>
              <a:rPr lang="en-US" b="1" i="1" smtClean="0">
                <a:latin typeface="Arial" pitchFamily="34" charset="0"/>
              </a:rPr>
              <a:t>S </a:t>
            </a:r>
            <a:r>
              <a:rPr lang="en-US" b="1" i="1" baseline="-25000" smtClean="0">
                <a:latin typeface="Arial" pitchFamily="34" charset="0"/>
              </a:rPr>
              <a:t>i</a:t>
            </a:r>
            <a:r>
              <a:rPr lang="en-US" b="1" i="1" smtClean="0">
                <a:latin typeface="Arial" pitchFamily="34" charset="0"/>
              </a:rPr>
              <a:t> , O </a:t>
            </a:r>
            <a:r>
              <a:rPr lang="en-US" b="1" i="1" baseline="-25000" smtClean="0">
                <a:latin typeface="Arial" pitchFamily="34" charset="0"/>
              </a:rPr>
              <a:t>j </a:t>
            </a:r>
            <a:r>
              <a:rPr lang="en-US" b="1" i="1" smtClean="0">
                <a:latin typeface="Arial" pitchFamily="34" charset="0"/>
              </a:rPr>
              <a:t>, append) in the current access set b</a:t>
            </a:r>
          </a:p>
          <a:p>
            <a:r>
              <a:rPr lang="en-US" smtClean="0">
                <a:latin typeface="Arial" pitchFamily="34" charset="0"/>
              </a:rPr>
              <a:t>has the property </a:t>
            </a:r>
            <a:r>
              <a:rPr lang="en-US" i="1" smtClean="0">
                <a:latin typeface="Arial" pitchFamily="34" charset="0"/>
              </a:rPr>
              <a:t>f</a:t>
            </a:r>
            <a:r>
              <a:rPr lang="en-US" b="1" i="1" baseline="-25000" smtClean="0">
                <a:latin typeface="Arial" pitchFamily="34" charset="0"/>
              </a:rPr>
              <a:t>c</a:t>
            </a:r>
            <a:r>
              <a:rPr lang="en-US" i="1" smtClean="0">
                <a:latin typeface="Arial" pitchFamily="34" charset="0"/>
              </a:rPr>
              <a:t>(S</a:t>
            </a:r>
            <a:r>
              <a:rPr lang="en-US" b="1" i="1" baseline="-25000" smtClean="0">
                <a:latin typeface="Arial" pitchFamily="34" charset="0"/>
              </a:rPr>
              <a:t>i</a:t>
            </a:r>
            <a:r>
              <a:rPr lang="en-US" i="1" smtClean="0">
                <a:latin typeface="Arial" pitchFamily="34" charset="0"/>
              </a:rPr>
              <a:t>) ≤ f</a:t>
            </a:r>
            <a:r>
              <a:rPr lang="en-US" b="1" i="1" baseline="-25000" smtClean="0">
                <a:latin typeface="Arial" pitchFamily="34" charset="0"/>
              </a:rPr>
              <a:t>o</a:t>
            </a:r>
            <a:r>
              <a:rPr lang="en-US" i="1" smtClean="0">
                <a:latin typeface="Arial" pitchFamily="34" charset="0"/>
              </a:rPr>
              <a:t>(O</a:t>
            </a:r>
            <a:r>
              <a:rPr lang="en-US" b="1" i="1" baseline="-25000" smtClean="0">
                <a:latin typeface="Arial" pitchFamily="34" charset="0"/>
              </a:rPr>
              <a:t>j</a:t>
            </a:r>
            <a:r>
              <a:rPr lang="en-US" i="1" smtClean="0">
                <a:latin typeface="Arial" pitchFamily="34" charset="0"/>
              </a:rPr>
              <a:t>) . Every triple of the form ( S </a:t>
            </a:r>
            <a:r>
              <a:rPr lang="en-US" b="1" i="1" baseline="-25000" smtClean="0">
                <a:latin typeface="Arial" pitchFamily="34" charset="0"/>
              </a:rPr>
              <a:t>i </a:t>
            </a:r>
            <a:r>
              <a:rPr lang="en-US" i="1" smtClean="0">
                <a:latin typeface="Arial" pitchFamily="34" charset="0"/>
              </a:rPr>
              <a:t>, O </a:t>
            </a:r>
            <a:r>
              <a:rPr lang="en-US" b="1" i="1" baseline="-25000" smtClean="0">
                <a:latin typeface="Arial" pitchFamily="34" charset="0"/>
              </a:rPr>
              <a:t>j</a:t>
            </a:r>
            <a:r>
              <a:rPr lang="en-US" i="1" smtClean="0">
                <a:latin typeface="Arial" pitchFamily="34" charset="0"/>
              </a:rPr>
              <a:t> , write) in the</a:t>
            </a:r>
          </a:p>
          <a:p>
            <a:r>
              <a:rPr lang="en-US" smtClean="0">
                <a:latin typeface="Arial" pitchFamily="34" charset="0"/>
              </a:rPr>
              <a:t>current access set </a:t>
            </a:r>
            <a:r>
              <a:rPr lang="en-US" i="1" smtClean="0">
                <a:latin typeface="Arial" pitchFamily="34" charset="0"/>
              </a:rPr>
              <a:t>b has the property f </a:t>
            </a:r>
            <a:r>
              <a:rPr lang="en-US" b="1" i="1" baseline="-25000" smtClean="0">
                <a:latin typeface="Arial" pitchFamily="34" charset="0"/>
              </a:rPr>
              <a:t>c</a:t>
            </a:r>
            <a:r>
              <a:rPr lang="en-US" i="1" smtClean="0">
                <a:latin typeface="Arial" pitchFamily="34" charset="0"/>
              </a:rPr>
              <a:t> ( S </a:t>
            </a:r>
            <a:r>
              <a:rPr lang="en-US" b="1" i="1" baseline="-25000" smtClean="0">
                <a:latin typeface="Arial" pitchFamily="34" charset="0"/>
              </a:rPr>
              <a:t>i</a:t>
            </a:r>
            <a:r>
              <a:rPr lang="en-US" i="1" smtClean="0">
                <a:latin typeface="Arial" pitchFamily="34" charset="0"/>
              </a:rPr>
              <a:t> )  f </a:t>
            </a:r>
            <a:r>
              <a:rPr lang="en-US" b="1" i="1" baseline="-25000" smtClean="0">
                <a:latin typeface="Arial" pitchFamily="34" charset="0"/>
              </a:rPr>
              <a:t>o</a:t>
            </a:r>
            <a:r>
              <a:rPr lang="en-US" i="1" smtClean="0">
                <a:latin typeface="Arial" pitchFamily="34" charset="0"/>
              </a:rPr>
              <a:t> ( O </a:t>
            </a:r>
            <a:r>
              <a:rPr lang="en-US" b="1" i="1" baseline="-25000" smtClean="0">
                <a:latin typeface="Arial" pitchFamily="34" charset="0"/>
              </a:rPr>
              <a:t>j </a:t>
            </a:r>
            <a:r>
              <a:rPr lang="en-US" i="1" smtClean="0">
                <a:latin typeface="Arial" pitchFamily="34" charset="0"/>
              </a:rPr>
              <a:t>).</a:t>
            </a:r>
          </a:p>
          <a:p>
            <a:endParaRPr lang="en-US" i="1" smtClean="0">
              <a:latin typeface="Arial" pitchFamily="34" charset="0"/>
            </a:endParaRPr>
          </a:p>
          <a:p>
            <a:r>
              <a:rPr lang="en-US" smtClean="0">
                <a:latin typeface="Arial" pitchFamily="34" charset="0"/>
              </a:rPr>
              <a:t>• </a:t>
            </a:r>
            <a:r>
              <a:rPr lang="en-US" b="1" smtClean="0">
                <a:latin typeface="Arial" pitchFamily="34" charset="0"/>
              </a:rPr>
              <a:t>ds-property: If ( </a:t>
            </a:r>
            <a:r>
              <a:rPr lang="en-US" b="1" i="1" smtClean="0">
                <a:latin typeface="Arial" pitchFamily="34" charset="0"/>
              </a:rPr>
              <a:t>S</a:t>
            </a:r>
            <a:r>
              <a:rPr lang="en-US" b="1" i="1" baseline="-25000" smtClean="0">
                <a:latin typeface="Arial" pitchFamily="34" charset="0"/>
              </a:rPr>
              <a:t> i </a:t>
            </a:r>
            <a:r>
              <a:rPr lang="en-US" b="1" i="1" smtClean="0">
                <a:latin typeface="Arial" pitchFamily="34" charset="0"/>
              </a:rPr>
              <a:t>, O </a:t>
            </a:r>
            <a:r>
              <a:rPr lang="en-US" b="1" i="1" baseline="-25000" smtClean="0">
                <a:latin typeface="Arial" pitchFamily="34" charset="0"/>
              </a:rPr>
              <a:t>j </a:t>
            </a:r>
            <a:r>
              <a:rPr lang="en-US" b="1" i="1" smtClean="0">
                <a:latin typeface="Arial" pitchFamily="34" charset="0"/>
              </a:rPr>
              <a:t>, A </a:t>
            </a:r>
            <a:r>
              <a:rPr lang="en-US" b="1" i="1" baseline="-25000" smtClean="0">
                <a:latin typeface="Arial" pitchFamily="34" charset="0"/>
              </a:rPr>
              <a:t>x</a:t>
            </a:r>
            <a:r>
              <a:rPr lang="en-US" b="1" i="1" smtClean="0">
                <a:latin typeface="Arial" pitchFamily="34" charset="0"/>
              </a:rPr>
              <a:t> ) is a current access (is in b ), then access mode A </a:t>
            </a:r>
            <a:r>
              <a:rPr lang="en-US" b="1" i="1" baseline="-25000" smtClean="0">
                <a:latin typeface="Arial" pitchFamily="34" charset="0"/>
              </a:rPr>
              <a:t>x</a:t>
            </a:r>
          </a:p>
          <a:p>
            <a:r>
              <a:rPr lang="en-US" smtClean="0">
                <a:latin typeface="Arial" pitchFamily="34" charset="0"/>
              </a:rPr>
              <a:t>is recorded in the ( </a:t>
            </a:r>
            <a:r>
              <a:rPr lang="en-US" i="1" smtClean="0">
                <a:latin typeface="Arial" pitchFamily="34" charset="0"/>
              </a:rPr>
              <a:t>S </a:t>
            </a:r>
            <a:r>
              <a:rPr lang="en-US" b="1" i="1" baseline="-25000" smtClean="0">
                <a:latin typeface="Arial" pitchFamily="34" charset="0"/>
              </a:rPr>
              <a:t>i</a:t>
            </a:r>
            <a:r>
              <a:rPr lang="en-US" i="1" smtClean="0">
                <a:latin typeface="Arial" pitchFamily="34" charset="0"/>
              </a:rPr>
              <a:t> , O </a:t>
            </a:r>
            <a:r>
              <a:rPr lang="en-US" b="1" i="1" baseline="-25000" smtClean="0">
                <a:latin typeface="Arial" pitchFamily="34" charset="0"/>
              </a:rPr>
              <a:t>j</a:t>
            </a:r>
            <a:r>
              <a:rPr lang="en-US" i="1" smtClean="0">
                <a:latin typeface="Arial" pitchFamily="34" charset="0"/>
              </a:rPr>
              <a:t> ) element of M . That is, ( S </a:t>
            </a:r>
            <a:r>
              <a:rPr lang="en-US" b="1" i="1" baseline="-25000" smtClean="0">
                <a:latin typeface="Arial" pitchFamily="34" charset="0"/>
              </a:rPr>
              <a:t>i</a:t>
            </a:r>
            <a:r>
              <a:rPr lang="en-US" i="1" smtClean="0">
                <a:latin typeface="Arial" pitchFamily="34" charset="0"/>
              </a:rPr>
              <a:t> , O </a:t>
            </a:r>
            <a:r>
              <a:rPr lang="en-US" b="1" i="1" baseline="-25000" smtClean="0">
                <a:latin typeface="Arial" pitchFamily="34" charset="0"/>
              </a:rPr>
              <a:t>j </a:t>
            </a:r>
            <a:r>
              <a:rPr lang="en-US" i="1" smtClean="0">
                <a:latin typeface="Arial" pitchFamily="34" charset="0"/>
              </a:rPr>
              <a:t>, A </a:t>
            </a:r>
            <a:r>
              <a:rPr lang="en-US" b="1" i="1" baseline="-25000" smtClean="0">
                <a:latin typeface="Arial" pitchFamily="34" charset="0"/>
              </a:rPr>
              <a:t>x </a:t>
            </a:r>
            <a:r>
              <a:rPr lang="en-US" i="1" smtClean="0">
                <a:latin typeface="Arial" pitchFamily="34" charset="0"/>
              </a:rPr>
              <a:t>) implies that</a:t>
            </a:r>
          </a:p>
          <a:p>
            <a:r>
              <a:rPr lang="en-US" i="1" smtClean="0">
                <a:latin typeface="Arial" pitchFamily="34" charset="0"/>
              </a:rPr>
              <a:t>A</a:t>
            </a:r>
            <a:r>
              <a:rPr lang="en-US" b="1" i="1" baseline="-25000" smtClean="0">
                <a:latin typeface="Arial" pitchFamily="34" charset="0"/>
              </a:rPr>
              <a:t>x</a:t>
            </a:r>
            <a:r>
              <a:rPr lang="en-US" i="1" smtClean="0">
                <a:latin typeface="Arial" pitchFamily="34" charset="0"/>
              </a:rPr>
              <a:t> </a:t>
            </a:r>
            <a:r>
              <a:rPr lang="en-US" smtClean="0">
                <a:sym typeface="Symbol" pitchFamily="18" charset="2"/>
              </a:rPr>
              <a:t></a:t>
            </a:r>
            <a:r>
              <a:rPr lang="en-US" i="1" smtClean="0">
                <a:latin typeface="Arial" pitchFamily="34" charset="0"/>
              </a:rPr>
              <a:t> M[S</a:t>
            </a:r>
            <a:r>
              <a:rPr lang="en-US" b="1" i="1" baseline="-25000" smtClean="0">
                <a:latin typeface="Arial" pitchFamily="34" charset="0"/>
              </a:rPr>
              <a:t>i</a:t>
            </a:r>
            <a:r>
              <a:rPr lang="en-US" i="1" smtClean="0">
                <a:latin typeface="Arial" pitchFamily="34" charset="0"/>
              </a:rPr>
              <a:t>,O</a:t>
            </a:r>
            <a:r>
              <a:rPr lang="en-US" b="1" i="1" baseline="-25000" smtClean="0">
                <a:latin typeface="Arial" pitchFamily="34" charset="0"/>
              </a:rPr>
              <a:t>j</a:t>
            </a:r>
            <a:r>
              <a:rPr lang="en-US" i="1" smtClean="0">
                <a:latin typeface="Arial" pitchFamily="34" charset="0"/>
              </a:rPr>
              <a:t>] .</a:t>
            </a:r>
          </a:p>
          <a:p>
            <a:endParaRPr lang="en-US" i="1" smtClean="0">
              <a:latin typeface="Arial" pitchFamily="34" charset="0"/>
            </a:endParaRPr>
          </a:p>
          <a:p>
            <a:r>
              <a:rPr lang="en-US" smtClean="0">
                <a:latin typeface="Arial" pitchFamily="34" charset="0"/>
              </a:rPr>
              <a:t>These three properties can be used to define a confidentiality secure system.</a:t>
            </a:r>
          </a:p>
          <a:p>
            <a:r>
              <a:rPr lang="en-US" smtClean="0">
                <a:latin typeface="Arial" pitchFamily="34" charset="0"/>
              </a:rPr>
              <a:t>In essence, a secure system is characterized by the following:</a:t>
            </a:r>
          </a:p>
          <a:p>
            <a:endParaRPr lang="en-US" smtClean="0">
              <a:latin typeface="Arial" pitchFamily="34" charset="0"/>
            </a:endParaRPr>
          </a:p>
          <a:p>
            <a:r>
              <a:rPr lang="en-US" b="1" smtClean="0">
                <a:latin typeface="Arial" pitchFamily="34" charset="0"/>
              </a:rPr>
              <a:t>1. The current security state of the system ( </a:t>
            </a:r>
            <a:r>
              <a:rPr lang="en-US" b="1" i="1" smtClean="0">
                <a:latin typeface="Arial" pitchFamily="34" charset="0"/>
              </a:rPr>
              <a:t>b , M , f , H ) is secure if and only if</a:t>
            </a:r>
          </a:p>
          <a:p>
            <a:r>
              <a:rPr lang="en-US" smtClean="0">
                <a:latin typeface="Arial" pitchFamily="34" charset="0"/>
              </a:rPr>
              <a:t>every element of </a:t>
            </a:r>
            <a:r>
              <a:rPr lang="en-US" i="1" smtClean="0">
                <a:latin typeface="Arial" pitchFamily="34" charset="0"/>
              </a:rPr>
              <a:t>b satisfies the three properties.</a:t>
            </a:r>
          </a:p>
          <a:p>
            <a:endParaRPr lang="en-US" i="1" smtClean="0">
              <a:latin typeface="Arial" pitchFamily="34" charset="0"/>
            </a:endParaRPr>
          </a:p>
          <a:p>
            <a:r>
              <a:rPr lang="en-US" b="1" smtClean="0">
                <a:latin typeface="Arial" pitchFamily="34" charset="0"/>
              </a:rPr>
              <a:t>2. The security state of the system is changed by any operation that causes a</a:t>
            </a:r>
          </a:p>
          <a:p>
            <a:r>
              <a:rPr lang="en-US" smtClean="0">
                <a:latin typeface="Arial" pitchFamily="34" charset="0"/>
              </a:rPr>
              <a:t>change any of the four components of the system, ( </a:t>
            </a:r>
            <a:r>
              <a:rPr lang="en-US" i="1" smtClean="0">
                <a:latin typeface="Arial" pitchFamily="34" charset="0"/>
              </a:rPr>
              <a:t>b , M , f , H ).</a:t>
            </a:r>
          </a:p>
          <a:p>
            <a:endParaRPr lang="en-US" i="1" smtClean="0">
              <a:latin typeface="Arial" pitchFamily="34" charset="0"/>
            </a:endParaRPr>
          </a:p>
          <a:p>
            <a:r>
              <a:rPr lang="en-US" b="1" smtClean="0">
                <a:latin typeface="Arial" pitchFamily="34" charset="0"/>
              </a:rPr>
              <a:t>3. A secure system remains secure so long as any state change does not violate</a:t>
            </a:r>
          </a:p>
          <a:p>
            <a:r>
              <a:rPr lang="en-US" smtClean="0">
                <a:latin typeface="Arial" pitchFamily="34" charset="0"/>
              </a:rPr>
              <a:t>the three properties.</a:t>
            </a:r>
          </a:p>
          <a:p>
            <a:endParaRPr lang="en-US" smtClean="0">
              <a:latin typeface="Arial" pitchFamily="34" charset="0"/>
            </a:endParaRPr>
          </a:p>
          <a:p>
            <a:r>
              <a:rPr lang="en-US" smtClean="0">
                <a:latin typeface="Arial" pitchFamily="34" charset="0"/>
              </a:rPr>
              <a:t>[BELL75] shows how these three points can be expressed as theorems using the</a:t>
            </a:r>
          </a:p>
          <a:p>
            <a:r>
              <a:rPr lang="en-US" smtClean="0">
                <a:latin typeface="Arial" pitchFamily="34" charset="0"/>
              </a:rPr>
              <a:t>formal model. Further, given an actual design or implementation, it is theoretically</a:t>
            </a:r>
          </a:p>
          <a:p>
            <a:r>
              <a:rPr lang="en-US" smtClean="0">
                <a:latin typeface="Arial" pitchFamily="34" charset="0"/>
              </a:rPr>
              <a:t>possible to prove the system secure by proving that any action that affects the state</a:t>
            </a:r>
          </a:p>
          <a:p>
            <a:r>
              <a:rPr lang="en-US" smtClean="0">
                <a:latin typeface="Arial" pitchFamily="34" charset="0"/>
              </a:rPr>
              <a:t>of the system satisfies the three properties. In practice, for a complex system, such</a:t>
            </a:r>
          </a:p>
          <a:p>
            <a:r>
              <a:rPr lang="en-US" smtClean="0">
                <a:latin typeface="Arial" pitchFamily="34" charset="0"/>
              </a:rPr>
              <a:t>a proof has never been fully developed. However, as mentioned earlier, the formal</a:t>
            </a:r>
          </a:p>
          <a:p>
            <a:r>
              <a:rPr lang="en-US" smtClean="0">
                <a:latin typeface="Arial" pitchFamily="34" charset="0"/>
              </a:rPr>
              <a:t>statement of requirements can lead to a more secure design and implementation.</a:t>
            </a: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lIns="91433" tIns="45717" rIns="91433" bIns="45717" anchor="b"/>
          <a:lstStyle/>
          <a:p>
            <a:pPr algn="r" defTabSz="882650"/>
            <a:fld id="{12707A9D-4F2F-48E9-9CD6-C066C9D308D5}" type="slidenum">
              <a:rPr lang="en-AU" sz="1200"/>
              <a:pPr algn="r" defTabSz="882650"/>
              <a:t>32</a:t>
            </a:fld>
            <a:endParaRPr lang="en-AU" sz="1200"/>
          </a:p>
        </p:txBody>
      </p:sp>
      <p:sp>
        <p:nvSpPr>
          <p:cNvPr id="84995" name="Rectangle 2"/>
          <p:cNvSpPr>
            <a:spLocks noGrp="1" noRot="1" noChangeAspect="1" noChangeArrowheads="1" noTextEdit="1"/>
          </p:cNvSpPr>
          <p:nvPr>
            <p:ph type="sldImg"/>
          </p:nvPr>
        </p:nvSpPr>
        <p:spPr>
          <a:xfrm>
            <a:off x="914400" y="742950"/>
            <a:ext cx="4967288" cy="3725863"/>
          </a:xfrm>
          <a:ln/>
        </p:spPr>
      </p:sp>
      <p:sp>
        <p:nvSpPr>
          <p:cNvPr id="84996" name="Rectangle 3"/>
          <p:cNvSpPr>
            <a:spLocks noGrp="1" noChangeArrowheads="1"/>
          </p:cNvSpPr>
          <p:nvPr>
            <p:ph type="body" idx="1"/>
          </p:nvPr>
        </p:nvSpPr>
        <p:spPr>
          <a:noFill/>
          <a:ln/>
        </p:spPr>
        <p:txBody>
          <a:bodyPr lIns="91433" tIns="45717" rIns="91433" bIns="45717"/>
          <a:lstStyle/>
          <a:p>
            <a:r>
              <a:rPr lang="en-US" smtClean="0">
                <a:latin typeface="Arial" pitchFamily="34" charset="0"/>
              </a:rPr>
              <a:t>An example, from [WEIP06] illustrates the operation of the BLP model and also</a:t>
            </a:r>
          </a:p>
          <a:p>
            <a:r>
              <a:rPr lang="en-US" smtClean="0">
                <a:latin typeface="Arial" pitchFamily="34" charset="0"/>
              </a:rPr>
              <a:t>highlights a practical issue that must be addressed. We assume a role-based access</a:t>
            </a:r>
          </a:p>
          <a:p>
            <a:r>
              <a:rPr lang="en-US" smtClean="0">
                <a:latin typeface="Arial" pitchFamily="34" charset="0"/>
              </a:rPr>
              <a:t>control system. Carla and Dirk are users of the system. Carla is a student (s) in</a:t>
            </a:r>
          </a:p>
          <a:p>
            <a:r>
              <a:rPr lang="en-US" smtClean="0">
                <a:latin typeface="Arial" pitchFamily="34" charset="0"/>
              </a:rPr>
              <a:t>course c1. Dirk is a teacher (t) in course c1 but may also access the system as a</a:t>
            </a:r>
          </a:p>
          <a:p>
            <a:r>
              <a:rPr lang="en-US" smtClean="0">
                <a:latin typeface="Arial" pitchFamily="34" charset="0"/>
              </a:rPr>
              <a:t>student; thus two roles are assigned to Dirk:</a:t>
            </a:r>
          </a:p>
          <a:p>
            <a:endParaRPr lang="en-US" smtClean="0">
              <a:latin typeface="Arial" pitchFamily="34" charset="0"/>
            </a:endParaRPr>
          </a:p>
          <a:p>
            <a:r>
              <a:rPr lang="en-US" smtClean="0">
                <a:latin typeface="Arial" pitchFamily="34" charset="0"/>
              </a:rPr>
              <a:t>Carla: (c1-s)</a:t>
            </a:r>
          </a:p>
          <a:p>
            <a:r>
              <a:rPr lang="en-US" smtClean="0">
                <a:latin typeface="Arial" pitchFamily="34" charset="0"/>
              </a:rPr>
              <a:t>Dirk: (c1-t), (c1-s)</a:t>
            </a:r>
          </a:p>
          <a:p>
            <a:endParaRPr lang="en-US" smtClean="0">
              <a:latin typeface="Arial" pitchFamily="34" charset="0"/>
            </a:endParaRPr>
          </a:p>
          <a:p>
            <a:r>
              <a:rPr lang="en-US" smtClean="0">
                <a:latin typeface="Arial" pitchFamily="34" charset="0"/>
              </a:rPr>
              <a:t>The student role is assigned a lower security clearance and the teacher role a</a:t>
            </a:r>
          </a:p>
          <a:p>
            <a:r>
              <a:rPr lang="en-US" smtClean="0">
                <a:latin typeface="Arial" pitchFamily="34" charset="0"/>
              </a:rPr>
              <a:t>higher security clearance. Let us look at some possible actions:</a:t>
            </a:r>
          </a:p>
          <a:p>
            <a:endParaRPr lang="en-US" b="1" smtClean="0">
              <a:latin typeface="Arial" pitchFamily="34" charset="0"/>
            </a:endParaRPr>
          </a:p>
          <a:p>
            <a:r>
              <a:rPr lang="en-US" b="1" smtClean="0">
                <a:latin typeface="Arial" pitchFamily="34" charset="0"/>
              </a:rPr>
              <a:t>1. Dirk creates a new file f1 as c1-t; Carla creates file f2 as c1-s ( Figure 13.2a ).</a:t>
            </a:r>
          </a:p>
          <a:p>
            <a:r>
              <a:rPr lang="en-US" smtClean="0">
                <a:latin typeface="Arial" pitchFamily="34" charset="0"/>
              </a:rPr>
              <a:t>Carla can read and write to f2, but cannot read f1, because it is at a higher</a:t>
            </a:r>
          </a:p>
          <a:p>
            <a:r>
              <a:rPr lang="en-US" smtClean="0">
                <a:latin typeface="Arial" pitchFamily="34" charset="0"/>
              </a:rPr>
              <a:t>classification level (teacher level). In the c1-t role, Dirk can read and write f1</a:t>
            </a:r>
          </a:p>
          <a:p>
            <a:r>
              <a:rPr lang="en-US" smtClean="0">
                <a:latin typeface="Arial" pitchFamily="34" charset="0"/>
              </a:rPr>
              <a:t>and can read f2 if Carla grants access to f2. However, in this role, Dirk cannot</a:t>
            </a:r>
          </a:p>
          <a:p>
            <a:r>
              <a:rPr lang="en-US" smtClean="0">
                <a:latin typeface="Arial" pitchFamily="34" charset="0"/>
              </a:rPr>
              <a:t>write f2 because of the *-property; neither Dirk nor a Trojan horse on his</a:t>
            </a:r>
          </a:p>
          <a:p>
            <a:r>
              <a:rPr lang="en-US" smtClean="0">
                <a:latin typeface="Arial" pitchFamily="34" charset="0"/>
              </a:rPr>
              <a:t>behalf can downgrade data from the teacher level to the student level. Only if</a:t>
            </a:r>
          </a:p>
          <a:p>
            <a:r>
              <a:rPr lang="en-US" smtClean="0">
                <a:latin typeface="Arial" pitchFamily="34" charset="0"/>
              </a:rPr>
              <a:t>Dirk logs in as a student can he create a c1-s file or write to an existing c1-s file,</a:t>
            </a:r>
          </a:p>
          <a:p>
            <a:r>
              <a:rPr lang="en-US" smtClean="0">
                <a:latin typeface="Arial" pitchFamily="34" charset="0"/>
              </a:rPr>
              <a:t>such as f2. In the student role, Dirk can also read f2.</a:t>
            </a:r>
          </a:p>
          <a:p>
            <a:endParaRPr lang="en-US" b="1" smtClean="0">
              <a:latin typeface="Arial" pitchFamily="34" charset="0"/>
            </a:endParaRPr>
          </a:p>
          <a:p>
            <a:r>
              <a:rPr lang="en-US" b="1" smtClean="0">
                <a:latin typeface="Arial" pitchFamily="34" charset="0"/>
              </a:rPr>
              <a:t>2. Dirk reads f2 and wants to create a new file with comments to Carla as feedback.</a:t>
            </a:r>
          </a:p>
          <a:p>
            <a:r>
              <a:rPr lang="en-US" smtClean="0">
                <a:latin typeface="Arial" pitchFamily="34" charset="0"/>
              </a:rPr>
              <a:t>Dirk must sign in student role c1-s to create f3 so that it can be accessed</a:t>
            </a:r>
          </a:p>
          <a:p>
            <a:r>
              <a:rPr lang="en-US" smtClean="0">
                <a:latin typeface="Arial" pitchFamily="34" charset="0"/>
              </a:rPr>
              <a:t>by Carla ( Figure 13.2b ). In a teacher role, Dirk cannot create a file at a student</a:t>
            </a:r>
          </a:p>
          <a:p>
            <a:r>
              <a:rPr lang="en-US" smtClean="0">
                <a:latin typeface="Arial" pitchFamily="34" charset="0"/>
              </a:rPr>
              <a:t>classification level.</a:t>
            </a: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lIns="91433" tIns="45717" rIns="91433" bIns="45717" anchor="b"/>
          <a:lstStyle/>
          <a:p>
            <a:pPr algn="r" defTabSz="882650"/>
            <a:fld id="{50281E32-8D30-48C6-AC8C-C7A7AD106E6F}" type="slidenum">
              <a:rPr lang="en-AU" sz="1200"/>
              <a:pPr algn="r" defTabSz="882650"/>
              <a:t>33</a:t>
            </a:fld>
            <a:endParaRPr lang="en-AU" sz="1200"/>
          </a:p>
        </p:txBody>
      </p:sp>
      <p:sp>
        <p:nvSpPr>
          <p:cNvPr id="86019" name="Rectangle 4"/>
          <p:cNvSpPr>
            <a:spLocks noGrp="1" noRot="1" noChangeAspect="1" noChangeArrowheads="1" noTextEdit="1"/>
          </p:cNvSpPr>
          <p:nvPr>
            <p:ph type="sldImg"/>
          </p:nvPr>
        </p:nvSpPr>
        <p:spPr>
          <a:xfrm>
            <a:off x="914400" y="742950"/>
            <a:ext cx="4967288" cy="3725863"/>
          </a:xfrm>
          <a:ln/>
        </p:spPr>
      </p:sp>
      <p:sp>
        <p:nvSpPr>
          <p:cNvPr id="86020" name="Rectangle 5"/>
          <p:cNvSpPr>
            <a:spLocks noGrp="1" noChangeArrowheads="1"/>
          </p:cNvSpPr>
          <p:nvPr>
            <p:ph type="body" idx="1"/>
          </p:nvPr>
        </p:nvSpPr>
        <p:spPr>
          <a:noFill/>
          <a:ln/>
        </p:spPr>
        <p:txBody>
          <a:bodyPr lIns="91433" tIns="45717" rIns="91433" bIns="45717"/>
          <a:lstStyle/>
          <a:p>
            <a:r>
              <a:rPr lang="en-US" smtClean="0">
                <a:latin typeface="Arial" pitchFamily="34" charset="0"/>
              </a:rPr>
              <a:t>Dirk creates an exam based on an existing template file store at level c1-t.</a:t>
            </a:r>
          </a:p>
          <a:p>
            <a:r>
              <a:rPr lang="en-US" smtClean="0">
                <a:latin typeface="Arial" pitchFamily="34" charset="0"/>
              </a:rPr>
              <a:t>Dirk must log in as c1-t to read the template and the file he creates (f4) must</a:t>
            </a:r>
          </a:p>
          <a:p>
            <a:r>
              <a:rPr lang="en-US" smtClean="0">
                <a:latin typeface="Arial" pitchFamily="34" charset="0"/>
              </a:rPr>
              <a:t>also be at the teacher level ( Figure 13.2c ).</a:t>
            </a:r>
          </a:p>
          <a:p>
            <a:endParaRPr lang="en-US" smtClean="0">
              <a:latin typeface="Arial" pitchFamily="34" charset="0"/>
            </a:endParaRPr>
          </a:p>
          <a:p>
            <a:r>
              <a:rPr lang="en-US" b="1" smtClean="0">
                <a:latin typeface="Arial" pitchFamily="34" charset="0"/>
              </a:rPr>
              <a:t>4. Dirk wants Carla to take the exam and so must provide her with read access.</a:t>
            </a:r>
          </a:p>
          <a:p>
            <a:r>
              <a:rPr lang="en-US" smtClean="0">
                <a:latin typeface="Arial" pitchFamily="34" charset="0"/>
              </a:rPr>
              <a:t>However, such access would violate the ss-property. Dirk must downgrade</a:t>
            </a:r>
          </a:p>
          <a:p>
            <a:r>
              <a:rPr lang="en-US" smtClean="0">
                <a:latin typeface="Arial" pitchFamily="34" charset="0"/>
              </a:rPr>
              <a:t>the classification of f4 from c1-t to c1-s. Dirk cannot do this in the c1-t role</a:t>
            </a:r>
          </a:p>
          <a:p>
            <a:r>
              <a:rPr lang="en-US" smtClean="0">
                <a:latin typeface="Arial" pitchFamily="34" charset="0"/>
              </a:rPr>
              <a:t>because this would violate the *-property. Therefore, a security administrator</a:t>
            </a:r>
          </a:p>
          <a:p>
            <a:r>
              <a:rPr lang="en-US" smtClean="0">
                <a:latin typeface="Arial" pitchFamily="34" charset="0"/>
              </a:rPr>
              <a:t>(possibly Dirk in this role) must have downgrade authority and must be able to perform the </a:t>
            </a:r>
          </a:p>
          <a:p>
            <a:r>
              <a:rPr lang="en-US" smtClean="0">
                <a:latin typeface="Arial" pitchFamily="34" charset="0"/>
              </a:rPr>
              <a:t>downgrade outside the BLP model. The dotted line in</a:t>
            </a:r>
          </a:p>
          <a:p>
            <a:r>
              <a:rPr lang="en-US" smtClean="0">
                <a:latin typeface="Arial" pitchFamily="34" charset="0"/>
              </a:rPr>
              <a:t>Figure 13.2d connecting f4 with c1-s-read indicates that this connection has</a:t>
            </a:r>
          </a:p>
          <a:p>
            <a:r>
              <a:rPr lang="en-US" smtClean="0">
                <a:latin typeface="Arial" pitchFamily="34" charset="0"/>
              </a:rPr>
              <a:t>not been generated by the default BLP rules but by a system operation.</a:t>
            </a:r>
          </a:p>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lIns="91433" tIns="45717" rIns="91433" bIns="45717" anchor="b"/>
          <a:lstStyle/>
          <a:p>
            <a:pPr algn="r" defTabSz="882650"/>
            <a:fld id="{6811F808-FB20-4D44-BBB8-6749D3186E0C}" type="slidenum">
              <a:rPr lang="en-AU" sz="1200"/>
              <a:pPr algn="r" defTabSz="882650"/>
              <a:t>34</a:t>
            </a:fld>
            <a:endParaRPr lang="en-AU" sz="1200"/>
          </a:p>
        </p:txBody>
      </p:sp>
      <p:sp>
        <p:nvSpPr>
          <p:cNvPr id="87043" name="Rectangle 4"/>
          <p:cNvSpPr>
            <a:spLocks noGrp="1" noRot="1" noChangeAspect="1" noChangeArrowheads="1" noTextEdit="1"/>
          </p:cNvSpPr>
          <p:nvPr>
            <p:ph type="sldImg"/>
          </p:nvPr>
        </p:nvSpPr>
        <p:spPr>
          <a:xfrm>
            <a:off x="914400" y="742950"/>
            <a:ext cx="4967288" cy="3725863"/>
          </a:xfrm>
          <a:ln/>
        </p:spPr>
      </p:sp>
      <p:sp>
        <p:nvSpPr>
          <p:cNvPr id="87044" name="Rectangle 5"/>
          <p:cNvSpPr>
            <a:spLocks noGrp="1" noChangeArrowheads="1"/>
          </p:cNvSpPr>
          <p:nvPr>
            <p:ph type="body" idx="1"/>
          </p:nvPr>
        </p:nvSpPr>
        <p:spPr>
          <a:noFill/>
          <a:ln/>
        </p:spPr>
        <p:txBody>
          <a:bodyPr lIns="91433" tIns="45717" rIns="91433" bIns="45717"/>
          <a:lstStyle/>
          <a:p>
            <a:r>
              <a:rPr lang="en-US" b="1" smtClean="0">
                <a:latin typeface="Arial" pitchFamily="34" charset="0"/>
              </a:rPr>
              <a:t>5. Carla writes the answers to the exam into a file f5. She creates the file at</a:t>
            </a:r>
          </a:p>
          <a:p>
            <a:r>
              <a:rPr lang="en-US" smtClean="0">
                <a:latin typeface="Arial" pitchFamily="34" charset="0"/>
              </a:rPr>
              <a:t>level c1-t so that only Dirk can read the file. This is an example of writing up,</a:t>
            </a:r>
          </a:p>
          <a:p>
            <a:r>
              <a:rPr lang="en-US" smtClean="0">
                <a:latin typeface="Arial" pitchFamily="34" charset="0"/>
              </a:rPr>
              <a:t>which is not forbidden by the BLP rules. Carla can still see her answers at her</a:t>
            </a:r>
          </a:p>
          <a:p>
            <a:r>
              <a:rPr lang="en-US" smtClean="0">
                <a:latin typeface="Arial" pitchFamily="34" charset="0"/>
              </a:rPr>
              <a:t>workstation but cannot access f5 for reading.</a:t>
            </a:r>
          </a:p>
          <a:p>
            <a:endParaRPr lang="en-US" smtClean="0">
              <a:latin typeface="Arial" pitchFamily="34" charset="0"/>
            </a:endParaRPr>
          </a:p>
          <a:p>
            <a:r>
              <a:rPr lang="en-US" smtClean="0">
                <a:latin typeface="Arial" pitchFamily="34" charset="0"/>
              </a:rPr>
              <a:t>This discussion illustrates some critical practical limitations of the BLP</a:t>
            </a:r>
          </a:p>
          <a:p>
            <a:r>
              <a:rPr lang="en-US" smtClean="0">
                <a:latin typeface="Arial" pitchFamily="34" charset="0"/>
              </a:rPr>
              <a:t>model. First, as noted in step 4, the BLP model has no provision to manage the</a:t>
            </a:r>
          </a:p>
          <a:p>
            <a:r>
              <a:rPr lang="en-US" smtClean="0">
                <a:latin typeface="Arial" pitchFamily="34" charset="0"/>
              </a:rPr>
              <a:t>“downgrade” of objects, even though the requirements for multilevel security</a:t>
            </a:r>
          </a:p>
          <a:p>
            <a:r>
              <a:rPr lang="en-US" smtClean="0">
                <a:latin typeface="Arial" pitchFamily="34" charset="0"/>
              </a:rPr>
              <a:t>recognize that such a flow of information from a higher to a lower level may be</a:t>
            </a:r>
          </a:p>
          <a:p>
            <a:r>
              <a:rPr lang="en-US" smtClean="0">
                <a:latin typeface="Arial" pitchFamily="34" charset="0"/>
              </a:rPr>
              <a:t>required, provided it reflects the will of an authorized user. Hence, any practical</a:t>
            </a:r>
          </a:p>
          <a:p>
            <a:r>
              <a:rPr lang="en-US" smtClean="0">
                <a:latin typeface="Arial" pitchFamily="34" charset="0"/>
              </a:rPr>
              <a:t>implementation of a multilevel system has to support such a process in a controlled</a:t>
            </a:r>
          </a:p>
          <a:p>
            <a:r>
              <a:rPr lang="en-US" smtClean="0">
                <a:latin typeface="Arial" pitchFamily="34" charset="0"/>
              </a:rPr>
              <a:t>and monitored manner. Related to this is another concern. A subject constrained</a:t>
            </a:r>
          </a:p>
          <a:p>
            <a:r>
              <a:rPr lang="en-US" smtClean="0">
                <a:latin typeface="Arial" pitchFamily="34" charset="0"/>
              </a:rPr>
              <a:t>by the BLP model can only be “editing” (reading and writing) a file at one security</a:t>
            </a:r>
          </a:p>
          <a:p>
            <a:r>
              <a:rPr lang="en-US" smtClean="0">
                <a:latin typeface="Arial" pitchFamily="34" charset="0"/>
              </a:rPr>
              <a:t>level while also viewing files at the same or lower levels. If the new document</a:t>
            </a:r>
          </a:p>
          <a:p>
            <a:r>
              <a:rPr lang="en-US" smtClean="0">
                <a:latin typeface="Arial" pitchFamily="34" charset="0"/>
              </a:rPr>
              <a:t>consolidates information from a range of sources and levels, some of that information</a:t>
            </a:r>
          </a:p>
          <a:p>
            <a:r>
              <a:rPr lang="en-US" smtClean="0">
                <a:latin typeface="Arial" pitchFamily="34" charset="0"/>
              </a:rPr>
              <a:t>is now classified at a higher level than it was originally. This is known as </a:t>
            </a:r>
            <a:r>
              <a:rPr lang="en-US" i="1" smtClean="0">
                <a:latin typeface="Arial" pitchFamily="34" charset="0"/>
              </a:rPr>
              <a:t>classification</a:t>
            </a:r>
          </a:p>
          <a:p>
            <a:r>
              <a:rPr lang="en-US" i="1" smtClean="0">
                <a:latin typeface="Arial" pitchFamily="34" charset="0"/>
              </a:rPr>
              <a:t>creep and is a well-known concern when managing multilevel information.</a:t>
            </a:r>
          </a:p>
          <a:p>
            <a:r>
              <a:rPr lang="en-US" smtClean="0">
                <a:latin typeface="Arial" pitchFamily="34" charset="0"/>
              </a:rPr>
              <a:t>Again, some process of managed downgrading of information is needed to restore</a:t>
            </a:r>
          </a:p>
          <a:p>
            <a:r>
              <a:rPr lang="en-US" smtClean="0">
                <a:latin typeface="Arial" pitchFamily="34" charset="0"/>
              </a:rPr>
              <a:t>reasonable classification levels.</a:t>
            </a:r>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lIns="91433" tIns="45717" rIns="91433" bIns="45717" anchor="b"/>
          <a:lstStyle/>
          <a:p>
            <a:pPr algn="r" defTabSz="882650"/>
            <a:fld id="{B3F7E965-B95E-4884-A017-4AC5C8CBA5AA}" type="slidenum">
              <a:rPr lang="en-AU" sz="1200"/>
              <a:pPr algn="r" defTabSz="882650"/>
              <a:t>35</a:t>
            </a:fld>
            <a:endParaRPr lang="en-AU" sz="1200"/>
          </a:p>
        </p:txBody>
      </p:sp>
      <p:sp>
        <p:nvSpPr>
          <p:cNvPr id="88067" name="Rectangle 2"/>
          <p:cNvSpPr>
            <a:spLocks noGrp="1" noRot="1" noChangeAspect="1" noChangeArrowheads="1" noTextEdit="1"/>
          </p:cNvSpPr>
          <p:nvPr>
            <p:ph type="sldImg"/>
          </p:nvPr>
        </p:nvSpPr>
        <p:spPr>
          <a:xfrm>
            <a:off x="914400" y="742950"/>
            <a:ext cx="4967288" cy="3725863"/>
          </a:xfrm>
          <a:ln/>
        </p:spPr>
      </p:sp>
      <p:sp>
        <p:nvSpPr>
          <p:cNvPr id="88068" name="Rectangle 3"/>
          <p:cNvSpPr>
            <a:spLocks noGrp="1" noChangeArrowheads="1"/>
          </p:cNvSpPr>
          <p:nvPr>
            <p:ph type="body" idx="1"/>
          </p:nvPr>
        </p:nvSpPr>
        <p:spPr>
          <a:noFill/>
          <a:ln/>
        </p:spPr>
        <p:txBody>
          <a:bodyPr lIns="91433" tIns="45717" rIns="91433" bIns="45717"/>
          <a:lstStyle/>
          <a:p>
            <a:r>
              <a:rPr lang="en-US" smtClean="0">
                <a:latin typeface="Arial" pitchFamily="34" charset="0"/>
              </a:rPr>
              <a:t>The BLP model deals with confidentiality and is concerned with unauthorized</a:t>
            </a:r>
          </a:p>
          <a:p>
            <a:r>
              <a:rPr lang="en-US" smtClean="0">
                <a:latin typeface="Arial" pitchFamily="34" charset="0"/>
              </a:rPr>
              <a:t>disclosure of information. The Biba [BIBA77] models deals with integrity and is concerned</a:t>
            </a:r>
          </a:p>
          <a:p>
            <a:r>
              <a:rPr lang="en-US" smtClean="0">
                <a:latin typeface="Arial" pitchFamily="34" charset="0"/>
              </a:rPr>
              <a:t>with the unauthorized modification of data. The Biba model is intended to</a:t>
            </a:r>
          </a:p>
          <a:p>
            <a:r>
              <a:rPr lang="en-US" smtClean="0">
                <a:latin typeface="Arial" pitchFamily="34" charset="0"/>
              </a:rPr>
              <a:t>deal with the case in which there is data that must be visible to users at multiple or all</a:t>
            </a:r>
          </a:p>
          <a:p>
            <a:r>
              <a:rPr lang="en-US" smtClean="0">
                <a:latin typeface="Arial" pitchFamily="34" charset="0"/>
              </a:rPr>
              <a:t>security levels but should only be modified in controlled ways by authorized agents.</a:t>
            </a:r>
          </a:p>
          <a:p>
            <a:endParaRPr lang="en-US" smtClean="0">
              <a:latin typeface="Arial" pitchFamily="34" charset="0"/>
            </a:endParaRPr>
          </a:p>
          <a:p>
            <a:r>
              <a:rPr lang="en-US" smtClean="0">
                <a:latin typeface="Arial" pitchFamily="34" charset="0"/>
              </a:rPr>
              <a:t>The basic elements of the Biba model have the same structure as the BLP</a:t>
            </a:r>
          </a:p>
          <a:p>
            <a:r>
              <a:rPr lang="en-US" smtClean="0">
                <a:latin typeface="Arial" pitchFamily="34" charset="0"/>
              </a:rPr>
              <a:t>model. As with BLP, the Biba model deals with subjects and objects. Each subject</a:t>
            </a:r>
          </a:p>
          <a:p>
            <a:r>
              <a:rPr lang="en-US" smtClean="0">
                <a:latin typeface="Arial" pitchFamily="34" charset="0"/>
              </a:rPr>
              <a:t>and object is assigned an integrity level, denoted as I( </a:t>
            </a:r>
            <a:r>
              <a:rPr lang="en-US" i="1" smtClean="0">
                <a:latin typeface="Arial" pitchFamily="34" charset="0"/>
              </a:rPr>
              <a:t>S ) and I( O ) for subject S and</a:t>
            </a:r>
          </a:p>
          <a:p>
            <a:r>
              <a:rPr lang="en-US" smtClean="0">
                <a:latin typeface="Arial" pitchFamily="34" charset="0"/>
              </a:rPr>
              <a:t>object </a:t>
            </a:r>
            <a:r>
              <a:rPr lang="en-US" i="1" smtClean="0">
                <a:latin typeface="Arial" pitchFamily="34" charset="0"/>
              </a:rPr>
              <a:t>O , respectively. A simple hierarchical classification can be used, in which there</a:t>
            </a:r>
          </a:p>
          <a:p>
            <a:r>
              <a:rPr lang="en-US" smtClean="0">
                <a:latin typeface="Arial" pitchFamily="34" charset="0"/>
              </a:rPr>
              <a:t>is a strict ordering of levels from lowest to highest. As in the BLP model, it is also</a:t>
            </a:r>
          </a:p>
          <a:p>
            <a:r>
              <a:rPr lang="en-US" smtClean="0">
                <a:latin typeface="Arial" pitchFamily="34" charset="0"/>
              </a:rPr>
              <a:t>possible to add a set of categories to the classification scheme; this we ignore here.</a:t>
            </a:r>
          </a:p>
          <a:p>
            <a:endParaRPr lang="en-US" smtClean="0">
              <a:latin typeface="Arial" pitchFamily="34" charset="0"/>
            </a:endParaRPr>
          </a:p>
          <a:p>
            <a:r>
              <a:rPr lang="en-US" smtClean="0">
                <a:latin typeface="Arial" pitchFamily="34" charset="0"/>
              </a:rPr>
              <a:t>The model considers the following access modes:</a:t>
            </a:r>
          </a:p>
          <a:p>
            <a:endParaRPr lang="en-US" smtClean="0">
              <a:latin typeface="Arial" pitchFamily="34" charset="0"/>
            </a:endParaRPr>
          </a:p>
          <a:p>
            <a:r>
              <a:rPr lang="en-US" smtClean="0">
                <a:latin typeface="Arial" pitchFamily="34" charset="0"/>
              </a:rPr>
              <a:t>• </a:t>
            </a:r>
            <a:r>
              <a:rPr lang="en-US" b="1" smtClean="0">
                <a:latin typeface="Arial" pitchFamily="34" charset="0"/>
              </a:rPr>
              <a:t>Modify: To write or update information in an object</a:t>
            </a:r>
          </a:p>
          <a:p>
            <a:endParaRPr lang="en-US" smtClean="0">
              <a:latin typeface="Arial" pitchFamily="34" charset="0"/>
            </a:endParaRPr>
          </a:p>
          <a:p>
            <a:r>
              <a:rPr lang="en-US" smtClean="0">
                <a:latin typeface="Arial" pitchFamily="34" charset="0"/>
              </a:rPr>
              <a:t>• </a:t>
            </a:r>
            <a:r>
              <a:rPr lang="en-US" b="1" smtClean="0">
                <a:latin typeface="Arial" pitchFamily="34" charset="0"/>
              </a:rPr>
              <a:t>Observe: To read information in an object</a:t>
            </a:r>
          </a:p>
          <a:p>
            <a:endParaRPr lang="en-US" smtClean="0">
              <a:latin typeface="Arial" pitchFamily="34" charset="0"/>
            </a:endParaRPr>
          </a:p>
          <a:p>
            <a:r>
              <a:rPr lang="en-US" smtClean="0">
                <a:latin typeface="Arial" pitchFamily="34" charset="0"/>
              </a:rPr>
              <a:t>• </a:t>
            </a:r>
            <a:r>
              <a:rPr lang="en-US" b="1" smtClean="0">
                <a:latin typeface="Arial" pitchFamily="34" charset="0"/>
              </a:rPr>
              <a:t>Execute: To execute an object</a:t>
            </a:r>
          </a:p>
          <a:p>
            <a:endParaRPr lang="en-US" smtClean="0">
              <a:latin typeface="Arial" pitchFamily="34" charset="0"/>
            </a:endParaRPr>
          </a:p>
          <a:p>
            <a:r>
              <a:rPr lang="en-US" smtClean="0">
                <a:latin typeface="Arial" pitchFamily="34" charset="0"/>
              </a:rPr>
              <a:t>• </a:t>
            </a:r>
            <a:r>
              <a:rPr lang="en-US" b="1" smtClean="0">
                <a:latin typeface="Arial" pitchFamily="34" charset="0"/>
              </a:rPr>
              <a:t>Invoke: Communication from one subject to another</a:t>
            </a:r>
          </a:p>
          <a:p>
            <a:endParaRPr lang="en-US" smtClean="0">
              <a:latin typeface="Arial" pitchFamily="34" charset="0"/>
            </a:endParaRPr>
          </a:p>
          <a:p>
            <a:r>
              <a:rPr lang="en-US" smtClean="0">
                <a:latin typeface="Arial" pitchFamily="34" charset="0"/>
              </a:rPr>
              <a:t>The first three modes are analogous to BLP access modes. The invoke mode is</a:t>
            </a:r>
          </a:p>
          <a:p>
            <a:r>
              <a:rPr lang="en-US" smtClean="0">
                <a:latin typeface="Arial" pitchFamily="34" charset="0"/>
              </a:rPr>
              <a:t>new. Biba then proposes a number of alternative policies that can be imposed on this</a:t>
            </a:r>
          </a:p>
          <a:p>
            <a:r>
              <a:rPr lang="en-US" smtClean="0">
                <a:latin typeface="Arial" pitchFamily="34" charset="0"/>
              </a:rPr>
              <a:t>model. The most relevant is the strict integrity policy, based on the following rules:</a:t>
            </a:r>
          </a:p>
          <a:p>
            <a:endParaRPr lang="en-US" smtClean="0">
              <a:latin typeface="Arial" pitchFamily="34" charset="0"/>
            </a:endParaRPr>
          </a:p>
          <a:p>
            <a:r>
              <a:rPr lang="en-US" smtClean="0">
                <a:latin typeface="Arial" pitchFamily="34" charset="0"/>
              </a:rPr>
              <a:t>• </a:t>
            </a:r>
            <a:r>
              <a:rPr lang="en-US" b="1" smtClean="0">
                <a:latin typeface="Arial" pitchFamily="34" charset="0"/>
              </a:rPr>
              <a:t>Simple integrity: A subject can modify an object only if the integrity level of</a:t>
            </a:r>
          </a:p>
          <a:p>
            <a:r>
              <a:rPr lang="en-US" smtClean="0">
                <a:latin typeface="Arial" pitchFamily="34" charset="0"/>
              </a:rPr>
              <a:t>the subject dominates the integrity level of the object: I( </a:t>
            </a:r>
            <a:r>
              <a:rPr lang="en-US" i="1" smtClean="0">
                <a:latin typeface="Arial" pitchFamily="34" charset="0"/>
              </a:rPr>
              <a:t>S )</a:t>
            </a:r>
            <a:r>
              <a:rPr lang="en-US" smtClean="0"/>
              <a:t> ≥</a:t>
            </a:r>
            <a:r>
              <a:rPr lang="en-US" i="1" smtClean="0">
                <a:latin typeface="Arial" pitchFamily="34" charset="0"/>
              </a:rPr>
              <a:t> I( O ).</a:t>
            </a:r>
          </a:p>
          <a:p>
            <a:endParaRPr lang="en-US" smtClean="0">
              <a:latin typeface="Arial" pitchFamily="34" charset="0"/>
            </a:endParaRPr>
          </a:p>
          <a:p>
            <a:r>
              <a:rPr lang="en-US" smtClean="0">
                <a:latin typeface="Arial" pitchFamily="34" charset="0"/>
              </a:rPr>
              <a:t>• </a:t>
            </a:r>
            <a:r>
              <a:rPr lang="en-US" b="1" smtClean="0">
                <a:latin typeface="Arial" pitchFamily="34" charset="0"/>
              </a:rPr>
              <a:t>Integrity confinement: A subject can read an object only if the integrity level</a:t>
            </a:r>
          </a:p>
          <a:p>
            <a:r>
              <a:rPr lang="en-US" smtClean="0">
                <a:latin typeface="Arial" pitchFamily="34" charset="0"/>
              </a:rPr>
              <a:t>of the subject is dominated by the integrity level of the object: I( </a:t>
            </a:r>
            <a:r>
              <a:rPr lang="en-US" i="1" smtClean="0">
                <a:latin typeface="Arial" pitchFamily="34" charset="0"/>
              </a:rPr>
              <a:t>S ) </a:t>
            </a:r>
            <a:r>
              <a:rPr lang="en-US" smtClean="0"/>
              <a:t>≤</a:t>
            </a:r>
            <a:r>
              <a:rPr lang="en-US" i="1" smtClean="0">
                <a:latin typeface="Arial" pitchFamily="34" charset="0"/>
              </a:rPr>
              <a:t> I( O ).</a:t>
            </a:r>
          </a:p>
          <a:p>
            <a:endParaRPr lang="en-US" smtClean="0">
              <a:latin typeface="Arial" pitchFamily="34" charset="0"/>
            </a:endParaRPr>
          </a:p>
          <a:p>
            <a:r>
              <a:rPr lang="en-US" smtClean="0">
                <a:latin typeface="Arial" pitchFamily="34" charset="0"/>
              </a:rPr>
              <a:t>• </a:t>
            </a:r>
            <a:r>
              <a:rPr lang="en-US" b="1" smtClean="0">
                <a:latin typeface="Arial" pitchFamily="34" charset="0"/>
              </a:rPr>
              <a:t>Invocation property: A subject can invoke another subject only if the integrity</a:t>
            </a:r>
          </a:p>
          <a:p>
            <a:r>
              <a:rPr lang="en-US" smtClean="0">
                <a:latin typeface="Arial" pitchFamily="34" charset="0"/>
              </a:rPr>
              <a:t>level of the first subject dominates the integrity level of the second subject:</a:t>
            </a:r>
          </a:p>
          <a:p>
            <a:r>
              <a:rPr lang="en-US" smtClean="0">
                <a:latin typeface="Arial" pitchFamily="34" charset="0"/>
              </a:rPr>
              <a:t>I( </a:t>
            </a:r>
            <a:r>
              <a:rPr lang="en-US" i="1" smtClean="0">
                <a:latin typeface="Arial" pitchFamily="34" charset="0"/>
              </a:rPr>
              <a:t>S </a:t>
            </a:r>
            <a:r>
              <a:rPr lang="en-US" i="1" baseline="-25000" smtClean="0">
                <a:latin typeface="Arial" pitchFamily="34" charset="0"/>
              </a:rPr>
              <a:t>1</a:t>
            </a:r>
            <a:r>
              <a:rPr lang="en-US" i="1" smtClean="0">
                <a:latin typeface="Arial" pitchFamily="34" charset="0"/>
              </a:rPr>
              <a:t> ) </a:t>
            </a:r>
            <a:r>
              <a:rPr lang="en-US" smtClean="0"/>
              <a:t>≥</a:t>
            </a:r>
            <a:r>
              <a:rPr lang="en-US" i="1" smtClean="0">
                <a:latin typeface="Arial" pitchFamily="34" charset="0"/>
              </a:rPr>
              <a:t> I( S </a:t>
            </a:r>
            <a:r>
              <a:rPr lang="en-US" i="1" baseline="-25000" smtClean="0">
                <a:latin typeface="Arial" pitchFamily="34" charset="0"/>
              </a:rPr>
              <a:t>2 </a:t>
            </a:r>
            <a:r>
              <a:rPr lang="en-US" i="1" smtClean="0">
                <a:latin typeface="Arial" pitchFamily="34" charset="0"/>
              </a:rPr>
              <a:t>).</a:t>
            </a:r>
          </a:p>
          <a:p>
            <a:endParaRPr lang="en-US" smtClean="0">
              <a:latin typeface="Arial" pitchFamily="34" charset="0"/>
            </a:endParaRPr>
          </a:p>
          <a:p>
            <a:r>
              <a:rPr lang="en-US" smtClean="0">
                <a:latin typeface="Arial" pitchFamily="34" charset="0"/>
              </a:rPr>
              <a:t>The first two rules are analogous to those of the BLP model but are concerned</a:t>
            </a:r>
          </a:p>
          <a:p>
            <a:r>
              <a:rPr lang="en-US" smtClean="0">
                <a:latin typeface="Arial" pitchFamily="34" charset="0"/>
              </a:rPr>
              <a:t>with integrity and reverse the significance of read and write. The simple integrity rule</a:t>
            </a:r>
          </a:p>
          <a:p>
            <a:r>
              <a:rPr lang="en-US" smtClean="0">
                <a:latin typeface="Arial" pitchFamily="34" charset="0"/>
              </a:rPr>
              <a:t>is the logical write-up restriction that prevents contamination of high-integrity data.</a:t>
            </a:r>
          </a:p>
          <a:p>
            <a:r>
              <a:rPr lang="en-US" smtClean="0">
                <a:latin typeface="Arial" pitchFamily="34" charset="0"/>
              </a:rPr>
              <a:t>Figure 13.4 illustrates the need for the integrity confinement rule. A low-integrity</a:t>
            </a:r>
          </a:p>
          <a:p>
            <a:r>
              <a:rPr lang="en-US" smtClean="0">
                <a:latin typeface="Arial" pitchFamily="34" charset="0"/>
              </a:rPr>
              <a:t>process may read low-integrity data but is prevented from contaminating a high integrity</a:t>
            </a:r>
          </a:p>
          <a:p>
            <a:r>
              <a:rPr lang="en-US" smtClean="0">
                <a:latin typeface="Arial" pitchFamily="34" charset="0"/>
              </a:rPr>
              <a:t>file with that data by the simple integrity rule. If only this rule is in force, a</a:t>
            </a:r>
          </a:p>
          <a:p>
            <a:r>
              <a:rPr lang="en-US" smtClean="0">
                <a:latin typeface="Arial" pitchFamily="34" charset="0"/>
              </a:rPr>
              <a:t>high-integrity process could conceivably copy low-integrity data into a high-integrity</a:t>
            </a:r>
          </a:p>
          <a:p>
            <a:r>
              <a:rPr lang="en-US" smtClean="0">
                <a:latin typeface="Arial" pitchFamily="34" charset="0"/>
              </a:rPr>
              <a:t>file. Normally, one would trust a high-integrity process to not contaminate a high integrity</a:t>
            </a:r>
          </a:p>
          <a:p>
            <a:r>
              <a:rPr lang="en-US" smtClean="0">
                <a:latin typeface="Arial" pitchFamily="34" charset="0"/>
              </a:rPr>
              <a:t>file, but either an error in the process code or a Trojan horse could result in</a:t>
            </a:r>
          </a:p>
          <a:p>
            <a:r>
              <a:rPr lang="en-US" smtClean="0">
                <a:latin typeface="Arial" pitchFamily="34" charset="0"/>
              </a:rPr>
              <a:t>such contamination; hence the need for the integrity confinement rule.</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lIns="91433" tIns="45717" rIns="91433" bIns="45717" anchor="b"/>
          <a:lstStyle/>
          <a:p>
            <a:pPr algn="r" defTabSz="882650"/>
            <a:fld id="{8FCE272B-5958-4297-B840-249B2DB63496}" type="slidenum">
              <a:rPr lang="en-AU" sz="1200"/>
              <a:pPr algn="r" defTabSz="882650"/>
              <a:t>36</a:t>
            </a:fld>
            <a:endParaRPr lang="en-AU" sz="1200"/>
          </a:p>
        </p:txBody>
      </p:sp>
      <p:sp>
        <p:nvSpPr>
          <p:cNvPr id="89091" name="Rectangle 2"/>
          <p:cNvSpPr>
            <a:spLocks noGrp="1" noRot="1" noChangeAspect="1" noChangeArrowheads="1" noTextEdit="1"/>
          </p:cNvSpPr>
          <p:nvPr>
            <p:ph type="sldImg"/>
          </p:nvPr>
        </p:nvSpPr>
        <p:spPr>
          <a:xfrm>
            <a:off x="914400" y="742950"/>
            <a:ext cx="4967288" cy="3725863"/>
          </a:xfrm>
          <a:ln/>
        </p:spPr>
      </p:sp>
      <p:sp>
        <p:nvSpPr>
          <p:cNvPr id="89092" name="Rectangle 3"/>
          <p:cNvSpPr>
            <a:spLocks noGrp="1" noChangeArrowheads="1"/>
          </p:cNvSpPr>
          <p:nvPr>
            <p:ph type="body" idx="1"/>
          </p:nvPr>
        </p:nvSpPr>
        <p:spPr>
          <a:noFill/>
          <a:ln/>
        </p:spPr>
        <p:txBody>
          <a:bodyPr lIns="91433" tIns="45717" rIns="91433" bIns="45717"/>
          <a:lstStyle/>
          <a:p>
            <a:r>
              <a:rPr lang="en-US" smtClean="0">
                <a:latin typeface="Arial" pitchFamily="34" charset="0"/>
              </a:rPr>
              <a:t>The BLP model deals with confidentiality and is concerned with unauthorized</a:t>
            </a:r>
          </a:p>
          <a:p>
            <a:r>
              <a:rPr lang="en-US" smtClean="0">
                <a:latin typeface="Arial" pitchFamily="34" charset="0"/>
              </a:rPr>
              <a:t>disclosure of information. The Biba [BIBA77] models deals with integrity and is concerned</a:t>
            </a:r>
          </a:p>
          <a:p>
            <a:r>
              <a:rPr lang="en-US" smtClean="0">
                <a:latin typeface="Arial" pitchFamily="34" charset="0"/>
              </a:rPr>
              <a:t>with the unauthorized modification of data. The Biba model is intended to</a:t>
            </a:r>
          </a:p>
          <a:p>
            <a:r>
              <a:rPr lang="en-US" smtClean="0">
                <a:latin typeface="Arial" pitchFamily="34" charset="0"/>
              </a:rPr>
              <a:t>deal with the case in which there is data that must be visible to users at multiple or all</a:t>
            </a:r>
          </a:p>
          <a:p>
            <a:r>
              <a:rPr lang="en-US" smtClean="0">
                <a:latin typeface="Arial" pitchFamily="34" charset="0"/>
              </a:rPr>
              <a:t>security levels but should only be modified in controlled ways by authorized agents.</a:t>
            </a:r>
          </a:p>
          <a:p>
            <a:endParaRPr lang="en-US" smtClean="0">
              <a:latin typeface="Arial" pitchFamily="34" charset="0"/>
            </a:endParaRPr>
          </a:p>
          <a:p>
            <a:r>
              <a:rPr lang="en-US" smtClean="0">
                <a:latin typeface="Arial" pitchFamily="34" charset="0"/>
              </a:rPr>
              <a:t>The basic elements of the Biba model have the same structure as the BLP</a:t>
            </a:r>
          </a:p>
          <a:p>
            <a:r>
              <a:rPr lang="en-US" smtClean="0">
                <a:latin typeface="Arial" pitchFamily="34" charset="0"/>
              </a:rPr>
              <a:t>model. As with BLP, the Biba model deals with subjects and objects. Each subject</a:t>
            </a:r>
          </a:p>
          <a:p>
            <a:r>
              <a:rPr lang="en-US" smtClean="0">
                <a:latin typeface="Arial" pitchFamily="34" charset="0"/>
              </a:rPr>
              <a:t>and object is assigned an integrity level, denoted as I( </a:t>
            </a:r>
            <a:r>
              <a:rPr lang="en-US" i="1" smtClean="0">
                <a:latin typeface="Arial" pitchFamily="34" charset="0"/>
              </a:rPr>
              <a:t>S ) and I( O ) for subject S and</a:t>
            </a:r>
          </a:p>
          <a:p>
            <a:r>
              <a:rPr lang="en-US" smtClean="0">
                <a:latin typeface="Arial" pitchFamily="34" charset="0"/>
              </a:rPr>
              <a:t>object </a:t>
            </a:r>
            <a:r>
              <a:rPr lang="en-US" i="1" smtClean="0">
                <a:latin typeface="Arial" pitchFamily="34" charset="0"/>
              </a:rPr>
              <a:t>O , respectively. A simple hierarchical classification can be used, in which there</a:t>
            </a:r>
          </a:p>
          <a:p>
            <a:r>
              <a:rPr lang="en-US" smtClean="0">
                <a:latin typeface="Arial" pitchFamily="34" charset="0"/>
              </a:rPr>
              <a:t>is a strict ordering of levels from lowest to highest. As in the BLP model, it is also</a:t>
            </a:r>
          </a:p>
          <a:p>
            <a:r>
              <a:rPr lang="en-US" smtClean="0">
                <a:latin typeface="Arial" pitchFamily="34" charset="0"/>
              </a:rPr>
              <a:t>possible to add a set of categories to the classification scheme; this we ignore here.</a:t>
            </a:r>
          </a:p>
          <a:p>
            <a:endParaRPr lang="en-US" smtClean="0">
              <a:latin typeface="Arial" pitchFamily="34" charset="0"/>
            </a:endParaRPr>
          </a:p>
          <a:p>
            <a:r>
              <a:rPr lang="en-US" smtClean="0">
                <a:latin typeface="Arial" pitchFamily="34" charset="0"/>
              </a:rPr>
              <a:t>The model considers the following access modes:</a:t>
            </a:r>
          </a:p>
          <a:p>
            <a:endParaRPr lang="en-US" smtClean="0">
              <a:latin typeface="Arial" pitchFamily="34" charset="0"/>
            </a:endParaRPr>
          </a:p>
          <a:p>
            <a:r>
              <a:rPr lang="en-US" smtClean="0">
                <a:latin typeface="Arial" pitchFamily="34" charset="0"/>
              </a:rPr>
              <a:t>• </a:t>
            </a:r>
            <a:r>
              <a:rPr lang="en-US" b="1" smtClean="0">
                <a:latin typeface="Arial" pitchFamily="34" charset="0"/>
              </a:rPr>
              <a:t>Modify: To write or update information in an object</a:t>
            </a:r>
          </a:p>
          <a:p>
            <a:endParaRPr lang="en-US" smtClean="0">
              <a:latin typeface="Arial" pitchFamily="34" charset="0"/>
            </a:endParaRPr>
          </a:p>
          <a:p>
            <a:r>
              <a:rPr lang="en-US" smtClean="0">
                <a:latin typeface="Arial" pitchFamily="34" charset="0"/>
              </a:rPr>
              <a:t>• </a:t>
            </a:r>
            <a:r>
              <a:rPr lang="en-US" b="1" smtClean="0">
                <a:latin typeface="Arial" pitchFamily="34" charset="0"/>
              </a:rPr>
              <a:t>Observe: To read information in an object</a:t>
            </a:r>
          </a:p>
          <a:p>
            <a:endParaRPr lang="en-US" smtClean="0">
              <a:latin typeface="Arial" pitchFamily="34" charset="0"/>
            </a:endParaRPr>
          </a:p>
          <a:p>
            <a:r>
              <a:rPr lang="en-US" smtClean="0">
                <a:latin typeface="Arial" pitchFamily="34" charset="0"/>
              </a:rPr>
              <a:t>• </a:t>
            </a:r>
            <a:r>
              <a:rPr lang="en-US" b="1" smtClean="0">
                <a:latin typeface="Arial" pitchFamily="34" charset="0"/>
              </a:rPr>
              <a:t>Execute: To execute an object</a:t>
            </a:r>
          </a:p>
          <a:p>
            <a:endParaRPr lang="en-US" smtClean="0">
              <a:latin typeface="Arial" pitchFamily="34" charset="0"/>
            </a:endParaRPr>
          </a:p>
          <a:p>
            <a:r>
              <a:rPr lang="en-US" smtClean="0">
                <a:latin typeface="Arial" pitchFamily="34" charset="0"/>
              </a:rPr>
              <a:t>• </a:t>
            </a:r>
            <a:r>
              <a:rPr lang="en-US" b="1" smtClean="0">
                <a:latin typeface="Arial" pitchFamily="34" charset="0"/>
              </a:rPr>
              <a:t>Invoke: Communication from one subject to another</a:t>
            </a:r>
          </a:p>
          <a:p>
            <a:endParaRPr lang="en-US" smtClean="0">
              <a:latin typeface="Arial" pitchFamily="34" charset="0"/>
            </a:endParaRPr>
          </a:p>
          <a:p>
            <a:r>
              <a:rPr lang="en-US" smtClean="0">
                <a:latin typeface="Arial" pitchFamily="34" charset="0"/>
              </a:rPr>
              <a:t>The first three modes are analogous to BLP access modes. The invoke mode is</a:t>
            </a:r>
          </a:p>
          <a:p>
            <a:r>
              <a:rPr lang="en-US" smtClean="0">
                <a:latin typeface="Arial" pitchFamily="34" charset="0"/>
              </a:rPr>
              <a:t>new. Biba then proposes a number of alternative policies that can be imposed on this</a:t>
            </a:r>
          </a:p>
          <a:p>
            <a:r>
              <a:rPr lang="en-US" smtClean="0">
                <a:latin typeface="Arial" pitchFamily="34" charset="0"/>
              </a:rPr>
              <a:t>model. The most relevant is the strict integrity policy, based on the following rules:</a:t>
            </a:r>
          </a:p>
          <a:p>
            <a:endParaRPr lang="en-US" smtClean="0">
              <a:latin typeface="Arial" pitchFamily="34" charset="0"/>
            </a:endParaRPr>
          </a:p>
          <a:p>
            <a:r>
              <a:rPr lang="en-US" smtClean="0">
                <a:latin typeface="Arial" pitchFamily="34" charset="0"/>
              </a:rPr>
              <a:t>• </a:t>
            </a:r>
            <a:r>
              <a:rPr lang="en-US" b="1" smtClean="0">
                <a:latin typeface="Arial" pitchFamily="34" charset="0"/>
              </a:rPr>
              <a:t>Simple integrity: A subject can modify an object only if the integrity level of</a:t>
            </a:r>
          </a:p>
          <a:p>
            <a:r>
              <a:rPr lang="en-US" smtClean="0">
                <a:latin typeface="Arial" pitchFamily="34" charset="0"/>
              </a:rPr>
              <a:t>the subject dominates the integrity level of the object: I( </a:t>
            </a:r>
            <a:r>
              <a:rPr lang="en-US" i="1" smtClean="0">
                <a:latin typeface="Arial" pitchFamily="34" charset="0"/>
              </a:rPr>
              <a:t>S )</a:t>
            </a:r>
            <a:r>
              <a:rPr lang="en-US" smtClean="0"/>
              <a:t> ≥</a:t>
            </a:r>
            <a:r>
              <a:rPr lang="en-US" i="1" smtClean="0">
                <a:latin typeface="Arial" pitchFamily="34" charset="0"/>
              </a:rPr>
              <a:t> I( O ).</a:t>
            </a:r>
          </a:p>
          <a:p>
            <a:endParaRPr lang="en-US" smtClean="0">
              <a:latin typeface="Arial" pitchFamily="34" charset="0"/>
            </a:endParaRPr>
          </a:p>
          <a:p>
            <a:r>
              <a:rPr lang="en-US" smtClean="0">
                <a:latin typeface="Arial" pitchFamily="34" charset="0"/>
              </a:rPr>
              <a:t>• </a:t>
            </a:r>
            <a:r>
              <a:rPr lang="en-US" b="1" smtClean="0">
                <a:latin typeface="Arial" pitchFamily="34" charset="0"/>
              </a:rPr>
              <a:t>Integrity confinement: A subject can read an object only if the integrity level</a:t>
            </a:r>
          </a:p>
          <a:p>
            <a:r>
              <a:rPr lang="en-US" smtClean="0">
                <a:latin typeface="Arial" pitchFamily="34" charset="0"/>
              </a:rPr>
              <a:t>of the subject is dominated by the integrity level of the object: I( </a:t>
            </a:r>
            <a:r>
              <a:rPr lang="en-US" i="1" smtClean="0">
                <a:latin typeface="Arial" pitchFamily="34" charset="0"/>
              </a:rPr>
              <a:t>S ) </a:t>
            </a:r>
            <a:r>
              <a:rPr lang="en-US" smtClean="0"/>
              <a:t>≤</a:t>
            </a:r>
            <a:r>
              <a:rPr lang="en-US" i="1" smtClean="0">
                <a:latin typeface="Arial" pitchFamily="34" charset="0"/>
              </a:rPr>
              <a:t> I( O ).</a:t>
            </a:r>
          </a:p>
          <a:p>
            <a:endParaRPr lang="en-US" smtClean="0">
              <a:latin typeface="Arial" pitchFamily="34" charset="0"/>
            </a:endParaRPr>
          </a:p>
          <a:p>
            <a:r>
              <a:rPr lang="en-US" smtClean="0">
                <a:latin typeface="Arial" pitchFamily="34" charset="0"/>
              </a:rPr>
              <a:t>• </a:t>
            </a:r>
            <a:r>
              <a:rPr lang="en-US" b="1" smtClean="0">
                <a:latin typeface="Arial" pitchFamily="34" charset="0"/>
              </a:rPr>
              <a:t>Invocation property: A subject can invoke another subject only if the integrity</a:t>
            </a:r>
          </a:p>
          <a:p>
            <a:r>
              <a:rPr lang="en-US" smtClean="0">
                <a:latin typeface="Arial" pitchFamily="34" charset="0"/>
              </a:rPr>
              <a:t>level of the first subject dominates the integrity level of the second subject:</a:t>
            </a:r>
          </a:p>
          <a:p>
            <a:r>
              <a:rPr lang="en-US" smtClean="0">
                <a:latin typeface="Arial" pitchFamily="34" charset="0"/>
              </a:rPr>
              <a:t>I( </a:t>
            </a:r>
            <a:r>
              <a:rPr lang="en-US" i="1" smtClean="0">
                <a:latin typeface="Arial" pitchFamily="34" charset="0"/>
              </a:rPr>
              <a:t>S </a:t>
            </a:r>
            <a:r>
              <a:rPr lang="en-US" i="1" baseline="-25000" smtClean="0">
                <a:latin typeface="Arial" pitchFamily="34" charset="0"/>
              </a:rPr>
              <a:t>1</a:t>
            </a:r>
            <a:r>
              <a:rPr lang="en-US" i="1" smtClean="0">
                <a:latin typeface="Arial" pitchFamily="34" charset="0"/>
              </a:rPr>
              <a:t> ) </a:t>
            </a:r>
            <a:r>
              <a:rPr lang="en-US" smtClean="0"/>
              <a:t>≥</a:t>
            </a:r>
            <a:r>
              <a:rPr lang="en-US" i="1" smtClean="0">
                <a:latin typeface="Arial" pitchFamily="34" charset="0"/>
              </a:rPr>
              <a:t> I( S </a:t>
            </a:r>
            <a:r>
              <a:rPr lang="en-US" i="1" baseline="-25000" smtClean="0">
                <a:latin typeface="Arial" pitchFamily="34" charset="0"/>
              </a:rPr>
              <a:t>2 </a:t>
            </a:r>
            <a:r>
              <a:rPr lang="en-US" i="1" smtClean="0">
                <a:latin typeface="Arial" pitchFamily="34" charset="0"/>
              </a:rPr>
              <a:t>).</a:t>
            </a:r>
          </a:p>
          <a:p>
            <a:endParaRPr lang="en-US" smtClean="0">
              <a:latin typeface="Arial" pitchFamily="34" charset="0"/>
            </a:endParaRPr>
          </a:p>
          <a:p>
            <a:r>
              <a:rPr lang="en-US" smtClean="0">
                <a:latin typeface="Arial" pitchFamily="34" charset="0"/>
              </a:rPr>
              <a:t>The first two rules are analogous to those of the BLP model but are concerned</a:t>
            </a:r>
          </a:p>
          <a:p>
            <a:r>
              <a:rPr lang="en-US" smtClean="0">
                <a:latin typeface="Arial" pitchFamily="34" charset="0"/>
              </a:rPr>
              <a:t>with integrity and reverse the significance of read and write. The simple integrity rule</a:t>
            </a:r>
          </a:p>
          <a:p>
            <a:r>
              <a:rPr lang="en-US" smtClean="0">
                <a:latin typeface="Arial" pitchFamily="34" charset="0"/>
              </a:rPr>
              <a:t>is the logical write-up restriction that prevents contamination of high-integrity data.</a:t>
            </a:r>
          </a:p>
          <a:p>
            <a:r>
              <a:rPr lang="en-US" smtClean="0">
                <a:latin typeface="Arial" pitchFamily="34" charset="0"/>
              </a:rPr>
              <a:t>Figure 13.4 illustrates the need for the integrity confinement rule. A low-integrity</a:t>
            </a:r>
          </a:p>
          <a:p>
            <a:r>
              <a:rPr lang="en-US" smtClean="0">
                <a:latin typeface="Arial" pitchFamily="34" charset="0"/>
              </a:rPr>
              <a:t>process may read low-integrity data but is prevented from contaminating a high integrity</a:t>
            </a:r>
          </a:p>
          <a:p>
            <a:r>
              <a:rPr lang="en-US" smtClean="0">
                <a:latin typeface="Arial" pitchFamily="34" charset="0"/>
              </a:rPr>
              <a:t>file with that data by the simple integrity rule. If only this rule is in force, a</a:t>
            </a:r>
          </a:p>
          <a:p>
            <a:r>
              <a:rPr lang="en-US" smtClean="0">
                <a:latin typeface="Arial" pitchFamily="34" charset="0"/>
              </a:rPr>
              <a:t>high-integrity process could conceivably copy low-integrity data into a high-integrity</a:t>
            </a:r>
          </a:p>
          <a:p>
            <a:r>
              <a:rPr lang="en-US" smtClean="0">
                <a:latin typeface="Arial" pitchFamily="34" charset="0"/>
              </a:rPr>
              <a:t>file. Normally, one would trust a high-integrity process to not contaminate a high integrity</a:t>
            </a:r>
          </a:p>
          <a:p>
            <a:r>
              <a:rPr lang="en-US" smtClean="0">
                <a:latin typeface="Arial" pitchFamily="34" charset="0"/>
              </a:rPr>
              <a:t>file, but either an error in the process code or a Trojan horse could result in</a:t>
            </a:r>
          </a:p>
          <a:p>
            <a:r>
              <a:rPr lang="en-US" smtClean="0">
                <a:latin typeface="Arial" pitchFamily="34" charset="0"/>
              </a:rPr>
              <a:t>such contamination; hence the need for the integrity confinement rule.</a:t>
            </a:r>
          </a:p>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lIns="91433" tIns="45717" rIns="91433" bIns="45717" anchor="b"/>
          <a:lstStyle/>
          <a:p>
            <a:pPr algn="r" defTabSz="882650"/>
            <a:fld id="{0838EA73-3EEA-45F7-BC9D-8EDC05978FF2}" type="slidenum">
              <a:rPr lang="en-AU" sz="1200"/>
              <a:pPr algn="r" defTabSz="882650"/>
              <a:t>37</a:t>
            </a:fld>
            <a:endParaRPr lang="en-AU" sz="1200"/>
          </a:p>
        </p:txBody>
      </p:sp>
      <p:sp>
        <p:nvSpPr>
          <p:cNvPr id="90115" name="Rectangle 2"/>
          <p:cNvSpPr>
            <a:spLocks noGrp="1" noRot="1" noChangeAspect="1" noChangeArrowheads="1" noTextEdit="1"/>
          </p:cNvSpPr>
          <p:nvPr>
            <p:ph type="sldImg"/>
          </p:nvPr>
        </p:nvSpPr>
        <p:spPr>
          <a:xfrm>
            <a:off x="914400" y="742950"/>
            <a:ext cx="4967288" cy="3725863"/>
          </a:xfrm>
          <a:ln/>
        </p:spPr>
      </p:sp>
      <p:sp>
        <p:nvSpPr>
          <p:cNvPr id="90116" name="Rectangle 3"/>
          <p:cNvSpPr>
            <a:spLocks noGrp="1" noChangeArrowheads="1"/>
          </p:cNvSpPr>
          <p:nvPr>
            <p:ph type="body" idx="1"/>
          </p:nvPr>
        </p:nvSpPr>
        <p:spPr>
          <a:noFill/>
          <a:ln/>
        </p:spPr>
        <p:txBody>
          <a:bodyPr lIns="91433" tIns="45717" rIns="91433" bIns="45717"/>
          <a:lstStyle/>
          <a:p>
            <a:r>
              <a:rPr lang="en-US" smtClean="0">
                <a:latin typeface="Arial" pitchFamily="34" charset="0"/>
              </a:rPr>
              <a:t>The BLP model deals with confidentiality and is concerned with unauthorized</a:t>
            </a:r>
          </a:p>
          <a:p>
            <a:r>
              <a:rPr lang="en-US" smtClean="0">
                <a:latin typeface="Arial" pitchFamily="34" charset="0"/>
              </a:rPr>
              <a:t>disclosure of information. The Biba [BIBA77] models deals with integrity and is concerned</a:t>
            </a:r>
          </a:p>
          <a:p>
            <a:r>
              <a:rPr lang="en-US" smtClean="0">
                <a:latin typeface="Arial" pitchFamily="34" charset="0"/>
              </a:rPr>
              <a:t>with the unauthorized modification of data. The Biba model is intended to</a:t>
            </a:r>
          </a:p>
          <a:p>
            <a:r>
              <a:rPr lang="en-US" smtClean="0">
                <a:latin typeface="Arial" pitchFamily="34" charset="0"/>
              </a:rPr>
              <a:t>deal with the case in which there is data that must be visible to users at multiple or all</a:t>
            </a:r>
          </a:p>
          <a:p>
            <a:r>
              <a:rPr lang="en-US" smtClean="0">
                <a:latin typeface="Arial" pitchFamily="34" charset="0"/>
              </a:rPr>
              <a:t>security levels but should only be modified in controlled ways by authorized agents.</a:t>
            </a:r>
          </a:p>
          <a:p>
            <a:endParaRPr lang="en-US" smtClean="0">
              <a:latin typeface="Arial" pitchFamily="34" charset="0"/>
            </a:endParaRPr>
          </a:p>
          <a:p>
            <a:r>
              <a:rPr lang="en-US" smtClean="0">
                <a:latin typeface="Arial" pitchFamily="34" charset="0"/>
              </a:rPr>
              <a:t>The basic elements of the Biba model have the same structure as the BLP</a:t>
            </a:r>
          </a:p>
          <a:p>
            <a:r>
              <a:rPr lang="en-US" smtClean="0">
                <a:latin typeface="Arial" pitchFamily="34" charset="0"/>
              </a:rPr>
              <a:t>model. As with BLP, the Biba model deals with subjects and objects. Each subject</a:t>
            </a:r>
          </a:p>
          <a:p>
            <a:r>
              <a:rPr lang="en-US" smtClean="0">
                <a:latin typeface="Arial" pitchFamily="34" charset="0"/>
              </a:rPr>
              <a:t>and object is assigned an integrity level, denoted as I( </a:t>
            </a:r>
            <a:r>
              <a:rPr lang="en-US" i="1" smtClean="0">
                <a:latin typeface="Arial" pitchFamily="34" charset="0"/>
              </a:rPr>
              <a:t>S ) and I( O ) for subject S and</a:t>
            </a:r>
          </a:p>
          <a:p>
            <a:r>
              <a:rPr lang="en-US" smtClean="0">
                <a:latin typeface="Arial" pitchFamily="34" charset="0"/>
              </a:rPr>
              <a:t>object </a:t>
            </a:r>
            <a:r>
              <a:rPr lang="en-US" i="1" smtClean="0">
                <a:latin typeface="Arial" pitchFamily="34" charset="0"/>
              </a:rPr>
              <a:t>O , respectively. A simple hierarchical classification can be used, in which there</a:t>
            </a:r>
          </a:p>
          <a:p>
            <a:r>
              <a:rPr lang="en-US" smtClean="0">
                <a:latin typeface="Arial" pitchFamily="34" charset="0"/>
              </a:rPr>
              <a:t>is a strict ordering of levels from lowest to highest. As in the BLP model, it is also</a:t>
            </a:r>
          </a:p>
          <a:p>
            <a:r>
              <a:rPr lang="en-US" smtClean="0">
                <a:latin typeface="Arial" pitchFamily="34" charset="0"/>
              </a:rPr>
              <a:t>possible to add a set of categories to the classification scheme; this we ignore here.</a:t>
            </a:r>
          </a:p>
          <a:p>
            <a:endParaRPr lang="en-US" smtClean="0">
              <a:latin typeface="Arial" pitchFamily="34" charset="0"/>
            </a:endParaRPr>
          </a:p>
          <a:p>
            <a:r>
              <a:rPr lang="en-US" smtClean="0">
                <a:latin typeface="Arial" pitchFamily="34" charset="0"/>
              </a:rPr>
              <a:t>The model considers the following access modes:</a:t>
            </a:r>
          </a:p>
          <a:p>
            <a:endParaRPr lang="en-US" smtClean="0">
              <a:latin typeface="Arial" pitchFamily="34" charset="0"/>
            </a:endParaRPr>
          </a:p>
          <a:p>
            <a:r>
              <a:rPr lang="en-US" smtClean="0">
                <a:latin typeface="Arial" pitchFamily="34" charset="0"/>
              </a:rPr>
              <a:t>• </a:t>
            </a:r>
            <a:r>
              <a:rPr lang="en-US" b="1" smtClean="0">
                <a:latin typeface="Arial" pitchFamily="34" charset="0"/>
              </a:rPr>
              <a:t>Modify: To write or update information in an object</a:t>
            </a:r>
          </a:p>
          <a:p>
            <a:endParaRPr lang="en-US" smtClean="0">
              <a:latin typeface="Arial" pitchFamily="34" charset="0"/>
            </a:endParaRPr>
          </a:p>
          <a:p>
            <a:r>
              <a:rPr lang="en-US" smtClean="0">
                <a:latin typeface="Arial" pitchFamily="34" charset="0"/>
              </a:rPr>
              <a:t>• </a:t>
            </a:r>
            <a:r>
              <a:rPr lang="en-US" b="1" smtClean="0">
                <a:latin typeface="Arial" pitchFamily="34" charset="0"/>
              </a:rPr>
              <a:t>Observe: To read information in an object</a:t>
            </a:r>
          </a:p>
          <a:p>
            <a:endParaRPr lang="en-US" smtClean="0">
              <a:latin typeface="Arial" pitchFamily="34" charset="0"/>
            </a:endParaRPr>
          </a:p>
          <a:p>
            <a:r>
              <a:rPr lang="en-US" smtClean="0">
                <a:latin typeface="Arial" pitchFamily="34" charset="0"/>
              </a:rPr>
              <a:t>• </a:t>
            </a:r>
            <a:r>
              <a:rPr lang="en-US" b="1" smtClean="0">
                <a:latin typeface="Arial" pitchFamily="34" charset="0"/>
              </a:rPr>
              <a:t>Execute: To execute an object</a:t>
            </a:r>
          </a:p>
          <a:p>
            <a:endParaRPr lang="en-US" smtClean="0">
              <a:latin typeface="Arial" pitchFamily="34" charset="0"/>
            </a:endParaRPr>
          </a:p>
          <a:p>
            <a:r>
              <a:rPr lang="en-US" smtClean="0">
                <a:latin typeface="Arial" pitchFamily="34" charset="0"/>
              </a:rPr>
              <a:t>• </a:t>
            </a:r>
            <a:r>
              <a:rPr lang="en-US" b="1" smtClean="0">
                <a:latin typeface="Arial" pitchFamily="34" charset="0"/>
              </a:rPr>
              <a:t>Invoke: Communication from one subject to another</a:t>
            </a:r>
          </a:p>
          <a:p>
            <a:endParaRPr lang="en-US" smtClean="0">
              <a:latin typeface="Arial" pitchFamily="34" charset="0"/>
            </a:endParaRPr>
          </a:p>
          <a:p>
            <a:r>
              <a:rPr lang="en-US" smtClean="0">
                <a:latin typeface="Arial" pitchFamily="34" charset="0"/>
              </a:rPr>
              <a:t>The first three modes are analogous to BLP access modes. The invoke mode is</a:t>
            </a:r>
          </a:p>
          <a:p>
            <a:r>
              <a:rPr lang="en-US" smtClean="0">
                <a:latin typeface="Arial" pitchFamily="34" charset="0"/>
              </a:rPr>
              <a:t>new. Biba then proposes a number of alternative policies that can be imposed on this</a:t>
            </a:r>
          </a:p>
          <a:p>
            <a:r>
              <a:rPr lang="en-US" smtClean="0">
                <a:latin typeface="Arial" pitchFamily="34" charset="0"/>
              </a:rPr>
              <a:t>model. The most relevant is the strict integrity policy, based on the following rules:</a:t>
            </a:r>
          </a:p>
          <a:p>
            <a:endParaRPr lang="en-US" smtClean="0">
              <a:latin typeface="Arial" pitchFamily="34" charset="0"/>
            </a:endParaRPr>
          </a:p>
          <a:p>
            <a:r>
              <a:rPr lang="en-US" smtClean="0">
                <a:latin typeface="Arial" pitchFamily="34" charset="0"/>
              </a:rPr>
              <a:t>• </a:t>
            </a:r>
            <a:r>
              <a:rPr lang="en-US" b="1" smtClean="0">
                <a:latin typeface="Arial" pitchFamily="34" charset="0"/>
              </a:rPr>
              <a:t>Simple integrity: A subject can modify an object only if the integrity level of</a:t>
            </a:r>
          </a:p>
          <a:p>
            <a:r>
              <a:rPr lang="en-US" smtClean="0">
                <a:latin typeface="Arial" pitchFamily="34" charset="0"/>
              </a:rPr>
              <a:t>the subject dominates the integrity level of the object: I( </a:t>
            </a:r>
            <a:r>
              <a:rPr lang="en-US" i="1" smtClean="0">
                <a:latin typeface="Arial" pitchFamily="34" charset="0"/>
              </a:rPr>
              <a:t>S )</a:t>
            </a:r>
            <a:r>
              <a:rPr lang="en-US" smtClean="0"/>
              <a:t> ≥</a:t>
            </a:r>
            <a:r>
              <a:rPr lang="en-US" i="1" smtClean="0">
                <a:latin typeface="Arial" pitchFamily="34" charset="0"/>
              </a:rPr>
              <a:t> I( O ).</a:t>
            </a:r>
          </a:p>
          <a:p>
            <a:endParaRPr lang="en-US" smtClean="0">
              <a:latin typeface="Arial" pitchFamily="34" charset="0"/>
            </a:endParaRPr>
          </a:p>
          <a:p>
            <a:r>
              <a:rPr lang="en-US" smtClean="0">
                <a:latin typeface="Arial" pitchFamily="34" charset="0"/>
              </a:rPr>
              <a:t>• </a:t>
            </a:r>
            <a:r>
              <a:rPr lang="en-US" b="1" smtClean="0">
                <a:latin typeface="Arial" pitchFamily="34" charset="0"/>
              </a:rPr>
              <a:t>Integrity confinement: A subject can read an object only if the integrity level</a:t>
            </a:r>
          </a:p>
          <a:p>
            <a:r>
              <a:rPr lang="en-US" smtClean="0">
                <a:latin typeface="Arial" pitchFamily="34" charset="0"/>
              </a:rPr>
              <a:t>of the subject is dominated by the integrity level of the object: I( </a:t>
            </a:r>
            <a:r>
              <a:rPr lang="en-US" i="1" smtClean="0">
                <a:latin typeface="Arial" pitchFamily="34" charset="0"/>
              </a:rPr>
              <a:t>S ) </a:t>
            </a:r>
            <a:r>
              <a:rPr lang="en-US" smtClean="0"/>
              <a:t>≤</a:t>
            </a:r>
            <a:r>
              <a:rPr lang="en-US" i="1" smtClean="0">
                <a:latin typeface="Arial" pitchFamily="34" charset="0"/>
              </a:rPr>
              <a:t> I( O ).</a:t>
            </a:r>
          </a:p>
          <a:p>
            <a:endParaRPr lang="en-US" smtClean="0">
              <a:latin typeface="Arial" pitchFamily="34" charset="0"/>
            </a:endParaRPr>
          </a:p>
          <a:p>
            <a:r>
              <a:rPr lang="en-US" smtClean="0">
                <a:latin typeface="Arial" pitchFamily="34" charset="0"/>
              </a:rPr>
              <a:t>• </a:t>
            </a:r>
            <a:r>
              <a:rPr lang="en-US" b="1" smtClean="0">
                <a:latin typeface="Arial" pitchFamily="34" charset="0"/>
              </a:rPr>
              <a:t>Invocation property: A subject can invoke another subject only if the integrity</a:t>
            </a:r>
          </a:p>
          <a:p>
            <a:r>
              <a:rPr lang="en-US" smtClean="0">
                <a:latin typeface="Arial" pitchFamily="34" charset="0"/>
              </a:rPr>
              <a:t>level of the first subject dominates the integrity level of the second subject:</a:t>
            </a:r>
          </a:p>
          <a:p>
            <a:r>
              <a:rPr lang="en-US" smtClean="0">
                <a:latin typeface="Arial" pitchFamily="34" charset="0"/>
              </a:rPr>
              <a:t>I( </a:t>
            </a:r>
            <a:r>
              <a:rPr lang="en-US" i="1" smtClean="0">
                <a:latin typeface="Arial" pitchFamily="34" charset="0"/>
              </a:rPr>
              <a:t>S </a:t>
            </a:r>
            <a:r>
              <a:rPr lang="en-US" i="1" baseline="-25000" smtClean="0">
                <a:latin typeface="Arial" pitchFamily="34" charset="0"/>
              </a:rPr>
              <a:t>1</a:t>
            </a:r>
            <a:r>
              <a:rPr lang="en-US" i="1" smtClean="0">
                <a:latin typeface="Arial" pitchFamily="34" charset="0"/>
              </a:rPr>
              <a:t> ) </a:t>
            </a:r>
            <a:r>
              <a:rPr lang="en-US" smtClean="0"/>
              <a:t>≥</a:t>
            </a:r>
            <a:r>
              <a:rPr lang="en-US" i="1" smtClean="0">
                <a:latin typeface="Arial" pitchFamily="34" charset="0"/>
              </a:rPr>
              <a:t> I( S </a:t>
            </a:r>
            <a:r>
              <a:rPr lang="en-US" i="1" baseline="-25000" smtClean="0">
                <a:latin typeface="Arial" pitchFamily="34" charset="0"/>
              </a:rPr>
              <a:t>2 </a:t>
            </a:r>
            <a:r>
              <a:rPr lang="en-US" i="1" smtClean="0">
                <a:latin typeface="Arial" pitchFamily="34" charset="0"/>
              </a:rPr>
              <a:t>).</a:t>
            </a:r>
          </a:p>
          <a:p>
            <a:endParaRPr lang="en-US" smtClean="0">
              <a:latin typeface="Arial" pitchFamily="34" charset="0"/>
            </a:endParaRPr>
          </a:p>
          <a:p>
            <a:r>
              <a:rPr lang="en-US" smtClean="0">
                <a:latin typeface="Arial" pitchFamily="34" charset="0"/>
              </a:rPr>
              <a:t>The first two rules are analogous to those of the BLP model but are concerned</a:t>
            </a:r>
          </a:p>
          <a:p>
            <a:r>
              <a:rPr lang="en-US" smtClean="0">
                <a:latin typeface="Arial" pitchFamily="34" charset="0"/>
              </a:rPr>
              <a:t>with integrity and reverse the significance of read and write. The simple integrity rule</a:t>
            </a:r>
          </a:p>
          <a:p>
            <a:r>
              <a:rPr lang="en-US" smtClean="0">
                <a:latin typeface="Arial" pitchFamily="34" charset="0"/>
              </a:rPr>
              <a:t>is the logical write-up restriction that prevents contamination of high-integrity data.</a:t>
            </a:r>
          </a:p>
          <a:p>
            <a:r>
              <a:rPr lang="en-US" smtClean="0">
                <a:latin typeface="Arial" pitchFamily="34" charset="0"/>
              </a:rPr>
              <a:t>Figure 13.4 illustrates the need for the integrity confinement rule. A low-integrity</a:t>
            </a:r>
          </a:p>
          <a:p>
            <a:r>
              <a:rPr lang="en-US" smtClean="0">
                <a:latin typeface="Arial" pitchFamily="34" charset="0"/>
              </a:rPr>
              <a:t>process may read low-integrity data but is prevented from contaminating a high integrity</a:t>
            </a:r>
          </a:p>
          <a:p>
            <a:r>
              <a:rPr lang="en-US" smtClean="0">
                <a:latin typeface="Arial" pitchFamily="34" charset="0"/>
              </a:rPr>
              <a:t>file with that data by the simple integrity rule. If only this rule is in force, a</a:t>
            </a:r>
          </a:p>
          <a:p>
            <a:r>
              <a:rPr lang="en-US" smtClean="0">
                <a:latin typeface="Arial" pitchFamily="34" charset="0"/>
              </a:rPr>
              <a:t>high-integrity process could conceivably copy low-integrity data into a high-integrity</a:t>
            </a:r>
          </a:p>
          <a:p>
            <a:r>
              <a:rPr lang="en-US" smtClean="0">
                <a:latin typeface="Arial" pitchFamily="34" charset="0"/>
              </a:rPr>
              <a:t>file. Normally, one would trust a high-integrity process to not contaminate a high integrity</a:t>
            </a:r>
          </a:p>
          <a:p>
            <a:r>
              <a:rPr lang="en-US" smtClean="0">
                <a:latin typeface="Arial" pitchFamily="34" charset="0"/>
              </a:rPr>
              <a:t>file, but either an error in the process code or a Trojan horse could result in</a:t>
            </a:r>
          </a:p>
          <a:p>
            <a:r>
              <a:rPr lang="en-US" smtClean="0">
                <a:latin typeface="Arial" pitchFamily="34" charset="0"/>
              </a:rPr>
              <a:t>such contamination; hence the need for the integrity confinement rule.</a:t>
            </a:r>
          </a:p>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lIns="91433" tIns="45717" rIns="91433" bIns="45717" anchor="b"/>
          <a:lstStyle/>
          <a:p>
            <a:pPr algn="r" defTabSz="882650"/>
            <a:fld id="{0CCB11B0-A8D2-4747-9DA7-D4BBE88D4C20}" type="slidenum">
              <a:rPr lang="en-AU" sz="1200"/>
              <a:pPr algn="r" defTabSz="882650"/>
              <a:t>38</a:t>
            </a:fld>
            <a:endParaRPr lang="en-AU" sz="1200"/>
          </a:p>
        </p:txBody>
      </p:sp>
      <p:sp>
        <p:nvSpPr>
          <p:cNvPr id="91139" name="Rectangle 2"/>
          <p:cNvSpPr>
            <a:spLocks noGrp="1" noRot="1" noChangeAspect="1" noChangeArrowheads="1" noTextEdit="1"/>
          </p:cNvSpPr>
          <p:nvPr>
            <p:ph type="sldImg"/>
          </p:nvPr>
        </p:nvSpPr>
        <p:spPr>
          <a:xfrm>
            <a:off x="914400" y="742950"/>
            <a:ext cx="4967288" cy="3725863"/>
          </a:xfrm>
          <a:ln/>
        </p:spPr>
      </p:sp>
      <p:sp>
        <p:nvSpPr>
          <p:cNvPr id="91140" name="Rectangle 3"/>
          <p:cNvSpPr>
            <a:spLocks noGrp="1" noChangeArrowheads="1"/>
          </p:cNvSpPr>
          <p:nvPr>
            <p:ph type="body" idx="1"/>
          </p:nvPr>
        </p:nvSpPr>
        <p:spPr>
          <a:noFill/>
          <a:ln/>
        </p:spPr>
        <p:txBody>
          <a:bodyPr lIns="91433" tIns="45717" rIns="91433" bIns="45717"/>
          <a:lstStyle/>
          <a:p>
            <a:r>
              <a:rPr lang="en-US" smtClean="0">
                <a:latin typeface="Arial" pitchFamily="34" charset="0"/>
              </a:rPr>
              <a:t>The Chinese Wall Model (CWM) takes a quite different approach to specifying</a:t>
            </a:r>
          </a:p>
          <a:p>
            <a:r>
              <a:rPr lang="en-US" smtClean="0">
                <a:latin typeface="Arial" pitchFamily="34" charset="0"/>
              </a:rPr>
              <a:t>integrity and confidentiality than any of the approaches we have examined so far.</a:t>
            </a:r>
          </a:p>
          <a:p>
            <a:r>
              <a:rPr lang="en-US" smtClean="0">
                <a:latin typeface="Arial" pitchFamily="34" charset="0"/>
              </a:rPr>
              <a:t>The model was developed for commercial applications in which conflicts of interest</a:t>
            </a:r>
          </a:p>
          <a:p>
            <a:r>
              <a:rPr lang="en-US" smtClean="0">
                <a:latin typeface="Arial" pitchFamily="34" charset="0"/>
              </a:rPr>
              <a:t>can arise. The model makes use of both discretionary and mandatory access concepts.</a:t>
            </a:r>
          </a:p>
          <a:p>
            <a:r>
              <a:rPr lang="en-US" smtClean="0">
                <a:latin typeface="Arial" pitchFamily="34" charset="0"/>
              </a:rPr>
              <a:t>The principal idea behind the CWM is a concept that is common in the financial</a:t>
            </a:r>
          </a:p>
          <a:p>
            <a:r>
              <a:rPr lang="en-US" smtClean="0">
                <a:latin typeface="Arial" pitchFamily="34" charset="0"/>
              </a:rPr>
              <a:t>and legal professions, which is to use a what is referred to as a Chinese wall to prevent</a:t>
            </a:r>
          </a:p>
          <a:p>
            <a:r>
              <a:rPr lang="en-US" smtClean="0">
                <a:latin typeface="Arial" pitchFamily="34" charset="0"/>
              </a:rPr>
              <a:t>a conflict of interest. An example from the financial world is that of a market analyst</a:t>
            </a:r>
          </a:p>
          <a:p>
            <a:r>
              <a:rPr lang="en-US" smtClean="0">
                <a:latin typeface="Arial" pitchFamily="34" charset="0"/>
              </a:rPr>
              <a:t>working for a financial institution providing corporate business services. An analyst</a:t>
            </a:r>
          </a:p>
          <a:p>
            <a:r>
              <a:rPr lang="en-US" smtClean="0">
                <a:latin typeface="Arial" pitchFamily="34" charset="0"/>
              </a:rPr>
              <a:t>cannot be allowed to provide advice to one company when the analyst has confidential</a:t>
            </a:r>
          </a:p>
          <a:p>
            <a:r>
              <a:rPr lang="en-US" smtClean="0">
                <a:latin typeface="Arial" pitchFamily="34" charset="0"/>
              </a:rPr>
              <a:t>information (insider knowledge) about the plans or status of a competitor. However,</a:t>
            </a:r>
          </a:p>
          <a:p>
            <a:r>
              <a:rPr lang="en-US" smtClean="0">
                <a:latin typeface="Arial" pitchFamily="34" charset="0"/>
              </a:rPr>
              <a:t>the analyst is free to advise multiple corporations that are not in competition with</a:t>
            </a:r>
          </a:p>
          <a:p>
            <a:r>
              <a:rPr lang="en-US" smtClean="0">
                <a:latin typeface="Arial" pitchFamily="34" charset="0"/>
              </a:rPr>
              <a:t>each other and to draw on market information that is open to the public.</a:t>
            </a:r>
          </a:p>
          <a:p>
            <a:endParaRPr lang="en-US" smtClean="0">
              <a:latin typeface="Arial" pitchFamily="34" charset="0"/>
            </a:endParaRPr>
          </a:p>
          <a:p>
            <a:r>
              <a:rPr lang="en-US" smtClean="0">
                <a:latin typeface="Arial" pitchFamily="34" charset="0"/>
              </a:rPr>
              <a:t>The elements of the model are the following:</a:t>
            </a:r>
          </a:p>
          <a:p>
            <a:endParaRPr lang="en-US" smtClean="0">
              <a:latin typeface="Arial" pitchFamily="34" charset="0"/>
            </a:endParaRPr>
          </a:p>
          <a:p>
            <a:r>
              <a:rPr lang="en-US" smtClean="0">
                <a:latin typeface="Arial" pitchFamily="34" charset="0"/>
              </a:rPr>
              <a:t>• </a:t>
            </a:r>
            <a:r>
              <a:rPr lang="en-US" b="1" smtClean="0">
                <a:latin typeface="Arial" pitchFamily="34" charset="0"/>
              </a:rPr>
              <a:t>Subjects: Active entities that may wish to access protected objects; includes</a:t>
            </a:r>
          </a:p>
          <a:p>
            <a:r>
              <a:rPr lang="en-US" smtClean="0">
                <a:latin typeface="Arial" pitchFamily="34" charset="0"/>
              </a:rPr>
              <a:t>users and processes</a:t>
            </a:r>
          </a:p>
          <a:p>
            <a:endParaRPr lang="en-US" smtClean="0">
              <a:latin typeface="Arial" pitchFamily="34" charset="0"/>
            </a:endParaRPr>
          </a:p>
          <a:p>
            <a:r>
              <a:rPr lang="en-US" smtClean="0">
                <a:latin typeface="Arial" pitchFamily="34" charset="0"/>
              </a:rPr>
              <a:t>• </a:t>
            </a:r>
            <a:r>
              <a:rPr lang="en-US" b="1" smtClean="0">
                <a:latin typeface="Arial" pitchFamily="34" charset="0"/>
              </a:rPr>
              <a:t>Information: Corporate information organized into a hierarchy with three levels:</a:t>
            </a:r>
          </a:p>
          <a:p>
            <a:endParaRPr lang="en-US" smtClean="0">
              <a:latin typeface="Arial" pitchFamily="34" charset="0"/>
            </a:endParaRPr>
          </a:p>
          <a:p>
            <a:r>
              <a:rPr lang="en-US" smtClean="0">
                <a:latin typeface="Arial" pitchFamily="34" charset="0"/>
              </a:rPr>
              <a:t>— </a:t>
            </a:r>
            <a:r>
              <a:rPr lang="en-US" b="1" smtClean="0">
                <a:latin typeface="Arial" pitchFamily="34" charset="0"/>
              </a:rPr>
              <a:t>Objects: Individual items of information, each concerning a single</a:t>
            </a:r>
          </a:p>
          <a:p>
            <a:r>
              <a:rPr lang="en-US" smtClean="0">
                <a:latin typeface="Arial" pitchFamily="34" charset="0"/>
              </a:rPr>
              <a:t>corporation</a:t>
            </a:r>
          </a:p>
          <a:p>
            <a:endParaRPr lang="en-US" smtClean="0">
              <a:latin typeface="Arial" pitchFamily="34" charset="0"/>
            </a:endParaRPr>
          </a:p>
          <a:p>
            <a:r>
              <a:rPr lang="en-US" smtClean="0">
                <a:latin typeface="Arial" pitchFamily="34" charset="0"/>
              </a:rPr>
              <a:t>— </a:t>
            </a:r>
            <a:r>
              <a:rPr lang="en-US" b="1" smtClean="0">
                <a:latin typeface="Arial" pitchFamily="34" charset="0"/>
              </a:rPr>
              <a:t>Dataset (DS): All objects that concern the same corporation</a:t>
            </a:r>
          </a:p>
          <a:p>
            <a:endParaRPr lang="en-US" smtClean="0">
              <a:latin typeface="Arial" pitchFamily="34" charset="0"/>
            </a:endParaRPr>
          </a:p>
          <a:p>
            <a:r>
              <a:rPr lang="en-US" smtClean="0">
                <a:latin typeface="Arial" pitchFamily="34" charset="0"/>
              </a:rPr>
              <a:t>— </a:t>
            </a:r>
            <a:r>
              <a:rPr lang="en-US" b="1" smtClean="0">
                <a:latin typeface="Arial" pitchFamily="34" charset="0"/>
              </a:rPr>
              <a:t>Conflict of interest (CI) class: All datasets whose corporations are in</a:t>
            </a:r>
          </a:p>
          <a:p>
            <a:r>
              <a:rPr lang="en-US" smtClean="0">
                <a:latin typeface="Arial" pitchFamily="34" charset="0"/>
              </a:rPr>
              <a:t>competition</a:t>
            </a:r>
          </a:p>
          <a:p>
            <a:endParaRPr lang="en-US" smtClean="0">
              <a:latin typeface="Arial" pitchFamily="34" charset="0"/>
            </a:endParaRPr>
          </a:p>
          <a:p>
            <a:r>
              <a:rPr lang="en-US" smtClean="0">
                <a:latin typeface="Arial" pitchFamily="34" charset="0"/>
              </a:rPr>
              <a:t>• </a:t>
            </a:r>
            <a:r>
              <a:rPr lang="en-US" b="1" smtClean="0">
                <a:latin typeface="Arial" pitchFamily="34" charset="0"/>
              </a:rPr>
              <a:t>Access rules: Rules for read and write access</a:t>
            </a:r>
          </a:p>
          <a:p>
            <a:endParaRPr lang="en-US" smtClean="0">
              <a:latin typeface="Arial" pitchFamily="34" charset="0"/>
            </a:endParaRPr>
          </a:p>
          <a:p>
            <a:r>
              <a:rPr lang="en-US" smtClean="0">
                <a:latin typeface="Arial" pitchFamily="34" charset="0"/>
              </a:rPr>
              <a:t>Figure 13.6a gives an example. There are datasets representing banks, oil</a:t>
            </a:r>
          </a:p>
          <a:p>
            <a:r>
              <a:rPr lang="en-US" smtClean="0">
                <a:latin typeface="Arial" pitchFamily="34" charset="0"/>
              </a:rPr>
              <a:t>companies, and gas companies. All bank datasets are in one CI, all oil company</a:t>
            </a:r>
          </a:p>
          <a:p>
            <a:r>
              <a:rPr lang="en-US" smtClean="0">
                <a:latin typeface="Arial" pitchFamily="34" charset="0"/>
              </a:rPr>
              <a:t>datasets in another CI, and so forth.</a:t>
            </a:r>
          </a:p>
          <a:p>
            <a:endParaRPr lang="en-US" smtClean="0">
              <a:latin typeface="Arial" pitchFamily="34" charset="0"/>
            </a:endParaRPr>
          </a:p>
          <a:p>
            <a:r>
              <a:rPr lang="en-US" smtClean="0">
                <a:latin typeface="Arial" pitchFamily="34" charset="0"/>
              </a:rPr>
              <a:t>In contrast to the models we have studies so far, the CWM does not assign security</a:t>
            </a:r>
          </a:p>
          <a:p>
            <a:r>
              <a:rPr lang="en-US" smtClean="0">
                <a:latin typeface="Arial" pitchFamily="34" charset="0"/>
              </a:rPr>
              <a:t>levels to subjects and objects and is thus not a true multilevel secure model. Instead, the</a:t>
            </a:r>
          </a:p>
          <a:p>
            <a:r>
              <a:rPr lang="en-US" smtClean="0">
                <a:latin typeface="Arial" pitchFamily="34" charset="0"/>
              </a:rPr>
              <a:t>history of a subject’s previous access determines access control. The basis of the Chinese</a:t>
            </a:r>
          </a:p>
          <a:p>
            <a:r>
              <a:rPr lang="en-US" smtClean="0">
                <a:latin typeface="Arial" pitchFamily="34" charset="0"/>
              </a:rPr>
              <a:t>wall policy is that subjects are only allowed access to information that is not held to conflict</a:t>
            </a:r>
          </a:p>
          <a:p>
            <a:r>
              <a:rPr lang="en-US" smtClean="0">
                <a:latin typeface="Arial" pitchFamily="34" charset="0"/>
              </a:rPr>
              <a:t>with any other information that they already possess. Once a subject accesses information</a:t>
            </a:r>
          </a:p>
          <a:p>
            <a:r>
              <a:rPr lang="en-US" smtClean="0">
                <a:latin typeface="Arial" pitchFamily="34" charset="0"/>
              </a:rPr>
              <a:t>from one dataset, a wall is set up to protect information in other datasets in the same CI.</a:t>
            </a:r>
          </a:p>
          <a:p>
            <a:r>
              <a:rPr lang="en-US" smtClean="0">
                <a:latin typeface="Arial" pitchFamily="34" charset="0"/>
              </a:rPr>
              <a:t>The subject can access information on one side of the wall but not the other side. Further,</a:t>
            </a:r>
          </a:p>
          <a:p>
            <a:r>
              <a:rPr lang="en-US" smtClean="0">
                <a:latin typeface="Arial" pitchFamily="34" charset="0"/>
              </a:rPr>
              <a:t>information in other CIs is initially not considered to be on one side or the other of the</a:t>
            </a:r>
          </a:p>
          <a:p>
            <a:r>
              <a:rPr lang="en-US" smtClean="0">
                <a:latin typeface="Arial" pitchFamily="34" charset="0"/>
              </a:rPr>
              <a:t>wall but out in the open. When additional accesses are made in other CIs by the same</a:t>
            </a:r>
          </a:p>
          <a:p>
            <a:r>
              <a:rPr lang="en-US" smtClean="0">
                <a:latin typeface="Arial" pitchFamily="34" charset="0"/>
              </a:rPr>
              <a:t>subject, the shape of the wall changes to maintain the desired protection. Further, each</a:t>
            </a:r>
          </a:p>
          <a:p>
            <a:r>
              <a:rPr lang="en-US" smtClean="0">
                <a:latin typeface="Arial" pitchFamily="34" charset="0"/>
              </a:rPr>
              <a:t>subject is controlled by his or her own wall—the walls for different subjects are different.</a:t>
            </a:r>
          </a:p>
          <a:p>
            <a:endParaRPr lang="en-US" smtClean="0">
              <a:latin typeface="Arial" pitchFamily="34" charset="0"/>
            </a:endParaRPr>
          </a:p>
          <a:p>
            <a:r>
              <a:rPr lang="en-US" smtClean="0">
                <a:latin typeface="Arial" pitchFamily="34" charset="0"/>
              </a:rPr>
              <a:t>To enforce the Chinese wall policy, two rules are needed. To indicate the similarity</a:t>
            </a:r>
          </a:p>
          <a:p>
            <a:r>
              <a:rPr lang="en-US" smtClean="0">
                <a:latin typeface="Arial" pitchFamily="34" charset="0"/>
              </a:rPr>
              <a:t>with the two BLP rules, the authors gave them the same names. The first rule</a:t>
            </a:r>
          </a:p>
          <a:p>
            <a:r>
              <a:rPr lang="en-US" smtClean="0">
                <a:latin typeface="Arial" pitchFamily="34" charset="0"/>
              </a:rPr>
              <a:t>is the simple security rule:</a:t>
            </a:r>
          </a:p>
          <a:p>
            <a:endParaRPr lang="en-US" b="1" smtClean="0">
              <a:latin typeface="Arial" pitchFamily="34" charset="0"/>
            </a:endParaRPr>
          </a:p>
          <a:p>
            <a:r>
              <a:rPr lang="en-US" b="1" smtClean="0">
                <a:latin typeface="Arial" pitchFamily="34" charset="0"/>
              </a:rPr>
              <a:t>Simple security rule: A subject S can read on object O only if</a:t>
            </a:r>
          </a:p>
          <a:p>
            <a:endParaRPr lang="en-US" smtClean="0">
              <a:latin typeface="Arial" pitchFamily="34" charset="0"/>
            </a:endParaRPr>
          </a:p>
          <a:p>
            <a:r>
              <a:rPr lang="en-US" smtClean="0">
                <a:latin typeface="Arial" pitchFamily="34" charset="0"/>
              </a:rPr>
              <a:t>• O is in the same DS as an object already accessed by S, </a:t>
            </a:r>
            <a:r>
              <a:rPr lang="en-US" b="1" smtClean="0">
                <a:latin typeface="Arial" pitchFamily="34" charset="0"/>
              </a:rPr>
              <a:t>OR</a:t>
            </a:r>
          </a:p>
          <a:p>
            <a:endParaRPr lang="en-US" smtClean="0">
              <a:latin typeface="Arial" pitchFamily="34" charset="0"/>
            </a:endParaRPr>
          </a:p>
          <a:p>
            <a:r>
              <a:rPr lang="en-US" smtClean="0">
                <a:latin typeface="Arial" pitchFamily="34" charset="0"/>
              </a:rPr>
              <a:t>• O belongs to a CI from which S has not yet accessed any information</a:t>
            </a:r>
          </a:p>
          <a:p>
            <a:endParaRPr lang="en-US" smtClean="0">
              <a:latin typeface="Arial" pitchFamily="34" charset="0"/>
            </a:endParaRPr>
          </a:p>
          <a:p>
            <a:r>
              <a:rPr lang="en-US" smtClean="0">
                <a:latin typeface="Arial" pitchFamily="34" charset="0"/>
              </a:rPr>
              <a:t>Figures 13.6b and c illustrate the operation of this rule. Assume that at some</a:t>
            </a:r>
          </a:p>
          <a:p>
            <a:r>
              <a:rPr lang="en-US" smtClean="0">
                <a:latin typeface="Arial" pitchFamily="34" charset="0"/>
              </a:rPr>
              <a:t>point, John has made his first read request to any object in this set for an object in</a:t>
            </a:r>
          </a:p>
          <a:p>
            <a:r>
              <a:rPr lang="en-US" smtClean="0">
                <a:latin typeface="Arial" pitchFamily="34" charset="0"/>
              </a:rPr>
              <a:t>the Bank A DS. Because John has not previously accessed an object in any other</a:t>
            </a:r>
          </a:p>
          <a:p>
            <a:r>
              <a:rPr lang="en-US" smtClean="0">
                <a:latin typeface="Arial" pitchFamily="34" charset="0"/>
              </a:rPr>
              <a:t>DS in CI 1, the access is granted. Further, the system must remember that access</a:t>
            </a:r>
          </a:p>
          <a:p>
            <a:r>
              <a:rPr lang="en-US" smtClean="0">
                <a:latin typeface="Arial" pitchFamily="34" charset="0"/>
              </a:rPr>
              <a:t>has been granted so that any subsequent request for access to an object in the Bank</a:t>
            </a:r>
          </a:p>
          <a:p>
            <a:r>
              <a:rPr lang="en-US" smtClean="0">
                <a:latin typeface="Arial" pitchFamily="34" charset="0"/>
              </a:rPr>
              <a:t>B DS will be denied. Any request for access to other objects in the Bank A DS is</a:t>
            </a:r>
          </a:p>
          <a:p>
            <a:r>
              <a:rPr lang="en-US" smtClean="0">
                <a:latin typeface="Arial" pitchFamily="34" charset="0"/>
              </a:rPr>
              <a:t>granted. At a later time, John requests access to an object in the Oil A DS. Because</a:t>
            </a:r>
          </a:p>
          <a:p>
            <a:r>
              <a:rPr lang="en-US" smtClean="0">
                <a:latin typeface="Arial" pitchFamily="34" charset="0"/>
              </a:rPr>
              <a:t>there is no conflict, this access is granted, but a wall is set up prohibiting subsequent</a:t>
            </a:r>
          </a:p>
          <a:p>
            <a:r>
              <a:rPr lang="en-US" smtClean="0">
                <a:latin typeface="Arial" pitchFamily="34" charset="0"/>
              </a:rPr>
              <a:t>access to the Oil B DS. Similarly, Figure 13.6c reflects the access history of Jane.</a:t>
            </a:r>
          </a:p>
          <a:p>
            <a:endParaRPr lang="en-US" smtClean="0">
              <a:latin typeface="Arial" pitchFamily="34" charset="0"/>
            </a:endParaRPr>
          </a:p>
          <a:p>
            <a:r>
              <a:rPr lang="en-US" smtClean="0">
                <a:latin typeface="Arial" pitchFamily="34" charset="0"/>
              </a:rPr>
              <a:t>The simple security rule does not prevent an indirect flow of information that</a:t>
            </a:r>
          </a:p>
          <a:p>
            <a:r>
              <a:rPr lang="en-US" smtClean="0">
                <a:latin typeface="Arial" pitchFamily="34" charset="0"/>
              </a:rPr>
              <a:t>would cause a conflict of interest. In our example, John has access to Oil A DS and</a:t>
            </a:r>
          </a:p>
          <a:p>
            <a:r>
              <a:rPr lang="en-US" smtClean="0">
                <a:latin typeface="Arial" pitchFamily="34" charset="0"/>
              </a:rPr>
              <a:t>Bank A DS; Jane has access to Oil B DS and Bank A DS. If John is allowed to read</a:t>
            </a:r>
          </a:p>
          <a:p>
            <a:r>
              <a:rPr lang="en-US" smtClean="0">
                <a:latin typeface="Arial" pitchFamily="34" charset="0"/>
              </a:rPr>
              <a:t>from the Oil A DS and write into the Bank A DS, John may transfer information</a:t>
            </a:r>
          </a:p>
          <a:p>
            <a:r>
              <a:rPr lang="en-US" smtClean="0">
                <a:latin typeface="Arial" pitchFamily="34" charset="0"/>
              </a:rPr>
              <a:t>about Oil A into the Bank A DS; this is indicated by changing the value of the first</a:t>
            </a:r>
          </a:p>
          <a:p>
            <a:r>
              <a:rPr lang="en-US" smtClean="0">
                <a:latin typeface="Arial" pitchFamily="34" charset="0"/>
              </a:rPr>
              <a:t>object under the Bank A DS to </a:t>
            </a:r>
            <a:r>
              <a:rPr lang="en-US" i="1" smtClean="0">
                <a:latin typeface="Arial" pitchFamily="34" charset="0"/>
              </a:rPr>
              <a:t>g . The data can then subsequently be read by Jane.</a:t>
            </a:r>
          </a:p>
          <a:p>
            <a:r>
              <a:rPr lang="en-US" smtClean="0">
                <a:latin typeface="Arial" pitchFamily="34" charset="0"/>
              </a:rPr>
              <a:t>Thus, Jane would have access to information about both Oil A and Oil B, creating</a:t>
            </a:r>
          </a:p>
          <a:p>
            <a:r>
              <a:rPr lang="en-US" smtClean="0">
                <a:latin typeface="Arial" pitchFamily="34" charset="0"/>
              </a:rPr>
              <a:t>a conflict of interest. To prevent this, the CWM has a second rule:</a:t>
            </a:r>
          </a:p>
          <a:p>
            <a:endParaRPr lang="en-US" b="1" smtClean="0">
              <a:latin typeface="Arial" pitchFamily="34" charset="0"/>
            </a:endParaRPr>
          </a:p>
          <a:p>
            <a:r>
              <a:rPr lang="en-US" b="1" smtClean="0">
                <a:latin typeface="Arial" pitchFamily="34" charset="0"/>
              </a:rPr>
              <a:t>*-property rule: A subject S can write an object O only if</a:t>
            </a:r>
          </a:p>
          <a:p>
            <a:endParaRPr lang="en-US" smtClean="0">
              <a:latin typeface="Arial" pitchFamily="34" charset="0"/>
            </a:endParaRPr>
          </a:p>
          <a:p>
            <a:r>
              <a:rPr lang="en-US" smtClean="0">
                <a:latin typeface="Arial" pitchFamily="34" charset="0"/>
              </a:rPr>
              <a:t>• S can read O according to the simple security rule, </a:t>
            </a:r>
            <a:r>
              <a:rPr lang="en-US" b="1" smtClean="0">
                <a:latin typeface="Arial" pitchFamily="34" charset="0"/>
              </a:rPr>
              <a:t>AND</a:t>
            </a:r>
          </a:p>
          <a:p>
            <a:endParaRPr lang="en-US" smtClean="0">
              <a:latin typeface="Arial" pitchFamily="34" charset="0"/>
            </a:endParaRPr>
          </a:p>
          <a:p>
            <a:r>
              <a:rPr lang="en-US" smtClean="0">
                <a:latin typeface="Arial" pitchFamily="34" charset="0"/>
              </a:rPr>
              <a:t>• All objects that S can read are in the same DS as O.</a:t>
            </a:r>
          </a:p>
          <a:p>
            <a:endParaRPr lang="en-US" smtClean="0">
              <a:latin typeface="Arial" pitchFamily="34" charset="0"/>
            </a:endParaRPr>
          </a:p>
          <a:p>
            <a:r>
              <a:rPr lang="en-US" smtClean="0">
                <a:latin typeface="Arial" pitchFamily="34" charset="0"/>
              </a:rPr>
              <a:t>Put another way, either subject cannot write at all, or a subject’s access (both</a:t>
            </a:r>
          </a:p>
          <a:p>
            <a:r>
              <a:rPr lang="en-US" smtClean="0">
                <a:latin typeface="Arial" pitchFamily="34" charset="0"/>
              </a:rPr>
              <a:t>read and write) is limited to a single dataset. Thus, in Figure 13.6 , neither John nor</a:t>
            </a:r>
          </a:p>
          <a:p>
            <a:r>
              <a:rPr lang="en-US" smtClean="0">
                <a:latin typeface="Arial" pitchFamily="34" charset="0"/>
              </a:rPr>
              <a:t>Jane has write access to any objects in the overall universe of data.</a:t>
            </a:r>
          </a:p>
          <a:p>
            <a:r>
              <a:rPr lang="en-US" smtClean="0">
                <a:latin typeface="Arial" pitchFamily="34" charset="0"/>
              </a:rPr>
              <a:t>The *-property rule is quite restrictive. However, in many cases, a user only</a:t>
            </a:r>
          </a:p>
          <a:p>
            <a:r>
              <a:rPr lang="en-US" smtClean="0">
                <a:latin typeface="Arial" pitchFamily="34" charset="0"/>
              </a:rPr>
              <a:t>needs read access because the user is performing some analysis role.</a:t>
            </a:r>
          </a:p>
          <a:p>
            <a:r>
              <a:rPr lang="en-US" smtClean="0">
                <a:latin typeface="Arial" pitchFamily="34" charset="0"/>
              </a:rPr>
              <a:t>To somewhat ease the write restriction, the model includes the concept</a:t>
            </a:r>
          </a:p>
          <a:p>
            <a:r>
              <a:rPr lang="en-US" smtClean="0">
                <a:latin typeface="Arial" pitchFamily="34" charset="0"/>
              </a:rPr>
              <a:t>of </a:t>
            </a:r>
            <a:r>
              <a:rPr lang="en-US" b="1" smtClean="0">
                <a:latin typeface="Arial" pitchFamily="34" charset="0"/>
              </a:rPr>
              <a:t>sanitized data . In essence, sanitized data are data that may be derived from</a:t>
            </a:r>
          </a:p>
          <a:p>
            <a:r>
              <a:rPr lang="en-US" smtClean="0">
                <a:latin typeface="Arial" pitchFamily="34" charset="0"/>
              </a:rPr>
              <a:t>corporate data but that cannot be used to discover the corporation’s identity. Any</a:t>
            </a:r>
          </a:p>
          <a:p>
            <a:r>
              <a:rPr lang="en-US" smtClean="0">
                <a:latin typeface="Arial" pitchFamily="34" charset="0"/>
              </a:rPr>
              <a:t>DS consisting solely of sanitized data need not be protected by a wall; thus the two</a:t>
            </a:r>
          </a:p>
          <a:p>
            <a:r>
              <a:rPr lang="en-US" smtClean="0">
                <a:latin typeface="Arial" pitchFamily="34" charset="0"/>
              </a:rPr>
              <a:t>CWM rules do not apply to such DSs.</a:t>
            </a: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83971"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83972"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83973" name="Rectangle 7"/>
          <p:cNvSpPr>
            <a:spLocks noGrp="1" noChangeArrowheads="1"/>
          </p:cNvSpPr>
          <p:nvPr>
            <p:ph type="sldNum" sz="quarter" idx="5"/>
          </p:nvPr>
        </p:nvSpPr>
        <p:spPr>
          <a:noFill/>
        </p:spPr>
        <p:txBody>
          <a:bodyPr/>
          <a:lstStyle/>
          <a:p>
            <a:fld id="{41CBD916-38F5-4386-9F2C-7ADEDCDB5D9E}" type="slidenum">
              <a:rPr lang="en-AU"/>
              <a:pPr/>
              <a:t>39</a:t>
            </a:fld>
            <a:endParaRPr lang="en-AU"/>
          </a:p>
        </p:txBody>
      </p:sp>
      <p:sp>
        <p:nvSpPr>
          <p:cNvPr id="83974" name="Rectangle 2"/>
          <p:cNvSpPr>
            <a:spLocks noGrp="1" noRot="1" noChangeAspect="1" noChangeArrowheads="1" noTextEdit="1"/>
          </p:cNvSpPr>
          <p:nvPr>
            <p:ph type="sldImg"/>
          </p:nvPr>
        </p:nvSpPr>
        <p:spPr>
          <a:xfrm>
            <a:off x="914400" y="744538"/>
            <a:ext cx="4965700" cy="3724275"/>
          </a:xfrm>
          <a:ln/>
        </p:spPr>
      </p:sp>
      <p:sp>
        <p:nvSpPr>
          <p:cNvPr id="83975" name="Rectangle 3"/>
          <p:cNvSpPr>
            <a:spLocks noGrp="1" noChangeArrowheads="1"/>
          </p:cNvSpPr>
          <p:nvPr>
            <p:ph type="body" idx="1"/>
          </p:nvPr>
        </p:nvSpPr>
        <p:spPr>
          <a:xfrm>
            <a:off x="679450" y="4716463"/>
            <a:ext cx="5435600" cy="447040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ta-IN" smtClean="0"/>
              <a:t>2014/1</a:t>
            </a:r>
            <a:endParaRPr lang="en-AU"/>
          </a:p>
        </p:txBody>
      </p:sp>
      <p:sp>
        <p:nvSpPr>
          <p:cNvPr id="6" name="Footer Placeholder 5"/>
          <p:cNvSpPr>
            <a:spLocks noGrp="1"/>
          </p:cNvSpPr>
          <p:nvPr>
            <p:ph type="ftr" sz="quarter" idx="12"/>
          </p:nvPr>
        </p:nvSpPr>
        <p:spPr/>
        <p:txBody>
          <a:bodyPr/>
          <a:lstStyle/>
          <a:p>
            <a:pPr>
              <a:defRPr/>
            </a:pPr>
            <a:r>
              <a:rPr lang="en-AU" smtClean="0"/>
              <a:t>3413ICT</a:t>
            </a:r>
            <a:endParaRPr lang="en-AU"/>
          </a:p>
        </p:txBody>
      </p:sp>
      <p:sp>
        <p:nvSpPr>
          <p:cNvPr id="7" name="Slide Number Placeholder 6"/>
          <p:cNvSpPr>
            <a:spLocks noGrp="1"/>
          </p:cNvSpPr>
          <p:nvPr>
            <p:ph type="sldNum" sz="quarter" idx="13"/>
          </p:nvPr>
        </p:nvSpPr>
        <p:spPr/>
        <p:txBody>
          <a:bodyPr/>
          <a:lstStyle/>
          <a:p>
            <a:fld id="{818B5889-DF78-4022-909C-7997F8C18691}"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2A75A03-1F39-44F2-A944-EF9711D43E8D}" type="slidenum">
              <a:rPr lang="en-AU"/>
              <a:pPr/>
              <a:t>5</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smtClean="0"/>
              <a:t>This lesson focuses on access control enforcement within a computer system. We can view access control as the central element of computer security. ITU-T Recommendation X.800 defines access control as shown on the slide. The principal objectives of computer security are to prevent unauthorized users from gaining access to resources, to prevent legitimate users from accessing resources in an unauthorized manner, and to enable legitimate users to access resources in an authorized manner. We consider the situation of a population of users and user groups that are able to authenticated to a system and are then assigned access rights to certain resources on the system.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A930D33-DE50-4E4F-9790-2F785DD0D859}" type="slidenum">
              <a:rPr lang="en-AU"/>
              <a:pPr/>
              <a:t>6</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mtClean="0"/>
              <a:t>This chapter deals with a narrower, more specific concept of access control which  implements a security policy that specifies who or what may have access to each specific system resource and the type of access that is permitted in each instance. Figure 4.1 from the text shows the broader context of access control. In addition to access control, this broader context involves the following entities and functions:</a:t>
            </a:r>
          </a:p>
          <a:p>
            <a:r>
              <a:rPr lang="en-US" smtClean="0">
                <a:cs typeface="Times New Roman" pitchFamily="18" charset="0"/>
              </a:rPr>
              <a:t>• </a:t>
            </a:r>
            <a:r>
              <a:rPr lang="en-US" b="1" smtClean="0"/>
              <a:t>Authentication:</a:t>
            </a:r>
            <a:r>
              <a:rPr lang="en-US" smtClean="0"/>
              <a:t> The verification an identity claimed by or for a system entity.</a:t>
            </a:r>
          </a:p>
          <a:p>
            <a:r>
              <a:rPr lang="en-US" smtClean="0">
                <a:cs typeface="Times New Roman" pitchFamily="18" charset="0"/>
              </a:rPr>
              <a:t>• </a:t>
            </a:r>
            <a:r>
              <a:rPr lang="en-US" b="1" smtClean="0"/>
              <a:t>Authorization:</a:t>
            </a:r>
            <a:r>
              <a:rPr lang="en-US" smtClean="0"/>
              <a:t> The granting of a right or permission to a system entity to access a system resource. This function determines who is trusted for a given purpose.</a:t>
            </a:r>
          </a:p>
          <a:p>
            <a:r>
              <a:rPr lang="en-US" smtClean="0">
                <a:cs typeface="Times New Roman" pitchFamily="18" charset="0"/>
              </a:rPr>
              <a:t>• </a:t>
            </a:r>
            <a:r>
              <a:rPr lang="en-US" b="1" smtClean="0"/>
              <a:t>Audit:</a:t>
            </a:r>
            <a:r>
              <a:rPr lang="en-US" smtClean="0"/>
              <a:t> An independent review and examination of system records and activities in order to test for adequacy of system controls, to ensure compliance with established policy and operational procedures, to detect breaches in security, and to recommend any indicated changes in control, policy and procedures. </a:t>
            </a:r>
          </a:p>
          <a:p>
            <a:r>
              <a:rPr lang="en-US" smtClean="0"/>
              <a:t>An access control mechanism mediates between a user (or a process executing on behalf of a user) and system resources, such as files and database. The system must first authenticate a user seeking access. Then, the access control function determines if the specific requested access by this user is permitted. A security administrator maintains an authorization database that specifies what type of access to which resources is allowed for this user. The access control function consults this database to determine whether to grant access. An auditing function monitors and keeps a record of user accesses to system resources. All operating systems have at least a rudimentary, and in many cases a quite robust, access control component. Particular applications or utilities, such as a database management system, also incorporate access control functions.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387068C-FD84-4644-96BB-B83473891426}" type="slidenum">
              <a:rPr lang="en-AU"/>
              <a:pPr/>
              <a:t>7</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smtClean="0"/>
              <a:t>An access control policy, which is embodied in an authorization database, dictates what types of access are permitted, under what circumstances, and by whom. Access control policies are generally grouped into the following access control categories:</a:t>
            </a:r>
          </a:p>
          <a:p>
            <a:r>
              <a:rPr lang="en-US" smtClean="0">
                <a:cs typeface="Times New Roman" pitchFamily="18" charset="0"/>
              </a:rPr>
              <a:t>• </a:t>
            </a:r>
            <a:r>
              <a:rPr lang="en-US" b="1" smtClean="0"/>
              <a:t>Discretionary access control (DAC):</a:t>
            </a:r>
            <a:r>
              <a:rPr lang="en-US" smtClean="0"/>
              <a:t> based on the identity of the requestor and on access rules (authorizations) stating what requestors are (or are not) allowed to do. This policy is termed </a:t>
            </a:r>
            <a:r>
              <a:rPr lang="en-US" i="1" smtClean="0"/>
              <a:t>discretionary</a:t>
            </a:r>
            <a:r>
              <a:rPr lang="en-US" smtClean="0"/>
              <a:t> because an entity might have access rights that permit the entity, by its own volition, to enable another entity to access some resource.</a:t>
            </a:r>
          </a:p>
          <a:p>
            <a:r>
              <a:rPr lang="en-US" smtClean="0">
                <a:cs typeface="Times New Roman" pitchFamily="18" charset="0"/>
              </a:rPr>
              <a:t>• </a:t>
            </a:r>
            <a:r>
              <a:rPr lang="en-US" b="1" smtClean="0"/>
              <a:t>Mandatory access control (MAC):</a:t>
            </a:r>
            <a:r>
              <a:rPr lang="en-US" smtClean="0"/>
              <a:t> based on comparing security labels (which indicate how sensitive or critical system resources are) with security clearances (which indicate system entities are eligible to access certain resources). This policy is termed </a:t>
            </a:r>
            <a:r>
              <a:rPr lang="en-US" i="1" smtClean="0"/>
              <a:t>mandatory</a:t>
            </a:r>
            <a:r>
              <a:rPr lang="en-US" smtClean="0"/>
              <a:t> because an entity that has clearance to access a resource may not, just by its own volition, enable another entity to access that resource. See chapter 10.</a:t>
            </a:r>
          </a:p>
          <a:p>
            <a:r>
              <a:rPr lang="en-US" smtClean="0">
                <a:cs typeface="Times New Roman" pitchFamily="18" charset="0"/>
              </a:rPr>
              <a:t>• </a:t>
            </a:r>
            <a:r>
              <a:rPr lang="en-US" b="1" smtClean="0"/>
              <a:t>Role-based access control (RBAC):</a:t>
            </a:r>
            <a:r>
              <a:rPr lang="en-US" smtClean="0"/>
              <a:t> based on the roles that users have within the system and on rules stating what accesses are allowed to users in given roles.</a:t>
            </a:r>
          </a:p>
          <a:p>
            <a:r>
              <a:rPr lang="en-US" smtClean="0"/>
              <a:t>DAC is the traditional method of implementing access control. MAC is a concept that evolved out of requirements for military information security and is best covered in the context of trusted systems. RBAC has become increasingly popular. These three policies are not mutually exclusive as shown in Figure 4.2. Can employ two or even all three of these policies to cover different classes of system resources. </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8D51034-1C2B-4A33-AF63-3D08F2FFD9EE}" type="slidenum">
              <a:rPr lang="en-AU"/>
              <a:pPr/>
              <a:t>8</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mtClean="0"/>
              <a:t>[VIME06] lists the following concepts features of an access control system:</a:t>
            </a:r>
          </a:p>
          <a:p>
            <a:r>
              <a:rPr lang="en-US" smtClean="0">
                <a:cs typeface="Times New Roman" pitchFamily="18" charset="0"/>
              </a:rPr>
              <a:t>• </a:t>
            </a:r>
            <a:r>
              <a:rPr lang="en-US" b="1" smtClean="0"/>
              <a:t>Reliable input:</a:t>
            </a:r>
            <a:r>
              <a:rPr lang="en-US" smtClean="0"/>
              <a:t> it assumes that a user is authentic; thus, an authentication mechanism is needed as a front end to an access control system. Other inputs to the access control system must also be reliable. </a:t>
            </a:r>
          </a:p>
          <a:p>
            <a:r>
              <a:rPr lang="en-US" smtClean="0">
                <a:cs typeface="Times New Roman" pitchFamily="18" charset="0"/>
              </a:rPr>
              <a:t>• </a:t>
            </a:r>
            <a:r>
              <a:rPr lang="en-US" b="1" smtClean="0"/>
              <a:t>Support for fine and coarse specifications:</a:t>
            </a:r>
            <a:r>
              <a:rPr lang="en-US" smtClean="0"/>
              <a:t> fine-grained specifications allow access regulated at the level of individual fields /  records in files; and each individual access by a user rather than a sequence of accesses. System administrators should also be able to choose coarse-grain specification for some classes of resource access.</a:t>
            </a:r>
          </a:p>
          <a:p>
            <a:r>
              <a:rPr lang="en-US" smtClean="0">
                <a:cs typeface="Times New Roman" pitchFamily="18" charset="0"/>
              </a:rPr>
              <a:t>• </a:t>
            </a:r>
            <a:r>
              <a:rPr lang="en-US" b="1" smtClean="0"/>
              <a:t>Least privilege:</a:t>
            </a:r>
            <a:r>
              <a:rPr lang="en-US" smtClean="0"/>
              <a:t> it should be implemented so that each system entity is granted the minimum system resources and authorizations needed to do its work. This principle tends to limit damage that can be caused by an accident, error, or unauthorized act.</a:t>
            </a:r>
          </a:p>
          <a:p>
            <a:r>
              <a:rPr lang="en-US" smtClean="0">
                <a:cs typeface="Times New Roman" pitchFamily="18" charset="0"/>
              </a:rPr>
              <a:t>• </a:t>
            </a:r>
            <a:r>
              <a:rPr lang="en-US" b="1" smtClean="0"/>
              <a:t>Separation of duty:</a:t>
            </a:r>
            <a:r>
              <a:rPr lang="en-US" smtClean="0"/>
              <a:t> should divide steps in a system function among different individuals, so as to keep a single individual from subverting the process.</a:t>
            </a:r>
          </a:p>
          <a:p>
            <a:r>
              <a:rPr lang="en-US" smtClean="0">
                <a:cs typeface="Times New Roman" pitchFamily="18" charset="0"/>
              </a:rPr>
              <a:t>• </a:t>
            </a:r>
            <a:r>
              <a:rPr lang="en-US" b="1" smtClean="0"/>
              <a:t>Open and closed policies:</a:t>
            </a:r>
            <a:r>
              <a:rPr lang="en-US" smtClean="0"/>
              <a:t> a closed policy only allows accesses that are specifically authorized; an open policy allows all accesses except those expressly prohibited.</a:t>
            </a:r>
          </a:p>
          <a:p>
            <a:r>
              <a:rPr lang="en-US" smtClean="0">
                <a:cs typeface="Times New Roman" pitchFamily="18" charset="0"/>
              </a:rPr>
              <a:t>• </a:t>
            </a:r>
            <a:r>
              <a:rPr lang="en-US" b="1" smtClean="0"/>
              <a:t>Policy combinations and conflict resolution:</a:t>
            </a:r>
            <a:r>
              <a:rPr lang="en-US" smtClean="0"/>
              <a:t> may apply multiple policies to a given class of resources, and need a procedure to resolves conflicts between policies.</a:t>
            </a:r>
          </a:p>
          <a:p>
            <a:r>
              <a:rPr lang="en-US" smtClean="0">
                <a:cs typeface="Times New Roman" pitchFamily="18" charset="0"/>
              </a:rPr>
              <a:t>• </a:t>
            </a:r>
            <a:r>
              <a:rPr lang="en-US" b="1" smtClean="0"/>
              <a:t>Administrative policies:</a:t>
            </a:r>
            <a:r>
              <a:rPr lang="en-US" smtClean="0"/>
              <a:t> to specify who can add, delete, or modify authorization rules, and also need access control and other control mechanisms to enforce these administrative policies.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370299A-01A7-49B2-BDC4-D9A85DD11FED}" type="slidenum">
              <a:rPr lang="en-AU"/>
              <a:pPr/>
              <a:t>9</a:t>
            </a:fld>
            <a:endParaRPr lang="en-AU"/>
          </a:p>
        </p:txBody>
      </p:sp>
      <p:sp>
        <p:nvSpPr>
          <p:cNvPr id="61443" name="Rectangle 1026"/>
          <p:cNvSpPr>
            <a:spLocks noGrp="1" noRot="1" noChangeAspect="1" noChangeArrowheads="1" noTextEdit="1"/>
          </p:cNvSpPr>
          <p:nvPr>
            <p:ph type="sldImg"/>
          </p:nvPr>
        </p:nvSpPr>
        <p:spPr>
          <a:ln/>
        </p:spPr>
      </p:sp>
      <p:sp>
        <p:nvSpPr>
          <p:cNvPr id="61444" name="Rectangle 1027"/>
          <p:cNvSpPr>
            <a:spLocks noGrp="1" noChangeArrowheads="1"/>
          </p:cNvSpPr>
          <p:nvPr>
            <p:ph type="body" idx="1"/>
          </p:nvPr>
        </p:nvSpPr>
        <p:spPr>
          <a:noFill/>
          <a:ln/>
        </p:spPr>
        <p:txBody>
          <a:bodyPr/>
          <a:lstStyle/>
          <a:p>
            <a:r>
              <a:rPr lang="en-US" smtClean="0"/>
              <a:t>The basic elements of access control are: subject, object, and access right.</a:t>
            </a:r>
          </a:p>
          <a:p>
            <a:r>
              <a:rPr lang="en-US" smtClean="0"/>
              <a:t>A </a:t>
            </a:r>
            <a:r>
              <a:rPr lang="en-US" b="1" smtClean="0"/>
              <a:t>subject</a:t>
            </a:r>
            <a:r>
              <a:rPr lang="en-US" smtClean="0"/>
              <a:t> is an entity capable of accessing objects, usually a process. Any user or application actually gains access to an object by means of a process that represents it. A subject is typically held accountable for the actions they have initiated, and an audit trail may be used to associate with a subject and security-relevant actions performed on an object. Basis access control systems typically define three classes of subject:</a:t>
            </a:r>
          </a:p>
          <a:p>
            <a:r>
              <a:rPr lang="en-US" smtClean="0">
                <a:cs typeface="Times New Roman" pitchFamily="18" charset="0"/>
              </a:rPr>
              <a:t>• </a:t>
            </a:r>
            <a:r>
              <a:rPr lang="en-US" b="1" smtClean="0"/>
              <a:t>Owner:</a:t>
            </a:r>
            <a:r>
              <a:rPr lang="en-US" smtClean="0"/>
              <a:t> This may be the creator of a resource, such as a file. For system resources, ownership may belong to a system administrator. For project resources, a project administrator or leader my be assigned ownership. </a:t>
            </a:r>
          </a:p>
          <a:p>
            <a:r>
              <a:rPr lang="en-US" smtClean="0">
                <a:cs typeface="Times New Roman" pitchFamily="18" charset="0"/>
              </a:rPr>
              <a:t>• </a:t>
            </a:r>
            <a:r>
              <a:rPr lang="en-US" b="1" smtClean="0"/>
              <a:t>Group:</a:t>
            </a:r>
            <a:r>
              <a:rPr lang="en-US" smtClean="0"/>
              <a:t> In addition to the privileges assigned to an owner, a named group of users may also be granted access rights, such that membership in the group is sufficient to exercise these access rights.</a:t>
            </a:r>
          </a:p>
          <a:p>
            <a:r>
              <a:rPr lang="en-US" smtClean="0">
                <a:cs typeface="Times New Roman" pitchFamily="18" charset="0"/>
              </a:rPr>
              <a:t>• </a:t>
            </a:r>
            <a:r>
              <a:rPr lang="en-US" b="1" smtClean="0"/>
              <a:t>World:</a:t>
            </a:r>
            <a:r>
              <a:rPr lang="en-US" smtClean="0"/>
              <a:t> The least amount of access is granted to users who are able to access the system but are not included in the categories owner and group for this resource.</a:t>
            </a:r>
          </a:p>
          <a:p>
            <a:r>
              <a:rPr lang="en-US" smtClean="0"/>
              <a:t>An </a:t>
            </a:r>
            <a:r>
              <a:rPr lang="en-US" b="1" smtClean="0"/>
              <a:t>object </a:t>
            </a:r>
            <a:r>
              <a:rPr lang="en-US" smtClean="0"/>
              <a:t> is any resource to which access is controlled. In general, and object is an entity used to contain and/or receive information. Examples include records, blocks, pages, segments, files, portions of files, directories, directory trees, mailboxes, messages, and programs. The number and types of objects to be protected by an access control system depends on the environment in which access control.</a:t>
            </a:r>
          </a:p>
          <a:p>
            <a:r>
              <a:rPr lang="en-US" smtClean="0"/>
              <a:t>An </a:t>
            </a:r>
            <a:r>
              <a:rPr lang="en-US" b="1" smtClean="0"/>
              <a:t>access right </a:t>
            </a:r>
            <a:r>
              <a:rPr lang="en-US" smtClean="0"/>
              <a:t>describes the way in which a subject may access an object. Access rights could include the following: read, write, execute, delete, create, search.</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2655887"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a:r>
              <a:rPr lang="en-US" sz="1400">
                <a:latin typeface="Times New Roman" pitchFamily="18" charset="0"/>
              </a:rPr>
              <a:t>Gold Coast Campus</a:t>
            </a:r>
          </a:p>
          <a:p>
            <a:pPr algn="l"/>
            <a:r>
              <a:rPr lang="en-US" sz="1400">
                <a:latin typeface="Times New Roman" pitchFamily="18" charset="0"/>
              </a:rPr>
              <a:t>School of Information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z="1200" smtClean="0">
                <a:latin typeface="Arial Narrow" pitchFamily="34" charset="0"/>
              </a:defRPr>
            </a:lvl1pPr>
          </a:lstStyle>
          <a:p>
            <a:r>
              <a:rPr lang="ta-IN" smtClean="0"/>
              <a:t>2010/2</a:t>
            </a:r>
            <a:endParaRPr lang="en-US">
              <a:cs typeface="Times New Roman" pitchFamily="18" charset="0"/>
            </a:endParaRPr>
          </a:p>
        </p:txBody>
      </p:sp>
      <p:sp>
        <p:nvSpPr>
          <p:cNvPr id="7" name="Rectangle 5"/>
          <p:cNvSpPr>
            <a:spLocks noGrp="1" noChangeArrowheads="1"/>
          </p:cNvSpPr>
          <p:nvPr>
            <p:ph type="ftr" sz="quarter" idx="11"/>
          </p:nvPr>
        </p:nvSpPr>
        <p:spPr>
          <a:xfrm>
            <a:off x="2555875" y="6400800"/>
            <a:ext cx="3529013" cy="304800"/>
          </a:xfrm>
        </p:spPr>
        <p:txBody>
          <a:bodyPr/>
          <a:lstStyle>
            <a:lvl1pPr>
              <a:defRPr>
                <a:latin typeface="Arial Narrow" pitchFamily="34" charset="0"/>
              </a:defRPr>
            </a:lvl1pPr>
          </a:lstStyle>
          <a:p>
            <a:pPr>
              <a:defRPr/>
            </a:pPr>
            <a:r>
              <a:rPr lang="en-US" smtClean="0"/>
              <a:t>3413ICT</a:t>
            </a:r>
            <a:endParaRPr lang="en-US"/>
          </a:p>
        </p:txBody>
      </p:sp>
      <p:sp>
        <p:nvSpPr>
          <p:cNvPr id="8" name="Rectangle 6"/>
          <p:cNvSpPr>
            <a:spLocks noGrp="1" noChangeArrowheads="1"/>
          </p:cNvSpPr>
          <p:nvPr>
            <p:ph type="sldNum" sz="quarter" idx="12"/>
          </p:nvPr>
        </p:nvSpPr>
        <p:spPr>
          <a:xfrm>
            <a:off x="6443663" y="6400800"/>
            <a:ext cx="2547937" cy="304800"/>
          </a:xfrm>
        </p:spPr>
        <p:txBody>
          <a:bodyPr/>
          <a:lstStyle>
            <a:lvl1pPr>
              <a:defRPr>
                <a:solidFill>
                  <a:schemeClr val="tx1"/>
                </a:solidFill>
                <a:latin typeface="Arial Narrow" pitchFamily="34" charset="0"/>
              </a:defRPr>
            </a:lvl1pPr>
          </a:lstStyle>
          <a:p>
            <a:r>
              <a:rPr lang="en-US"/>
              <a:t>© Griffith University, 2011</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ta-IN"/>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FEEC4A24-4636-4074-863A-6D33027C15D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1143000"/>
          </a:xfrm>
        </p:spPr>
        <p:txBody>
          <a:bodyPr/>
          <a:lstStyle/>
          <a:p>
            <a:r>
              <a:rPr lang="en-US" smtClean="0"/>
              <a:t>Click to edit Master title style</a:t>
            </a:r>
            <a:endParaRPr lang="ta-IN"/>
          </a:p>
        </p:txBody>
      </p:sp>
      <p:sp>
        <p:nvSpPr>
          <p:cNvPr id="3" name="Table Placeholder 2"/>
          <p:cNvSpPr>
            <a:spLocks noGrp="1"/>
          </p:cNvSpPr>
          <p:nvPr>
            <p:ph type="tbl" idx="1"/>
          </p:nvPr>
        </p:nvSpPr>
        <p:spPr>
          <a:xfrm>
            <a:off x="457200" y="1524000"/>
            <a:ext cx="8229600" cy="4876800"/>
          </a:xfrm>
        </p:spPr>
        <p:txBody>
          <a:bodyPr/>
          <a:lstStyle/>
          <a:p>
            <a:pPr lvl="0"/>
            <a:endParaRPr lang="ta-IN" noProof="0" smtClean="0"/>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6452AA33-5B5F-43C4-984D-5A13BC3BE32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a:xfrm>
            <a:off x="6659563" y="6400800"/>
            <a:ext cx="2332037" cy="304800"/>
          </a:xfrm>
        </p:spPr>
        <p:txBody>
          <a:bodyPr/>
          <a:lstStyle>
            <a:lvl1pPr>
              <a:defRPr/>
            </a:lvl1pPr>
          </a:lstStyle>
          <a:p>
            <a:r>
              <a:rPr lang="en-US"/>
              <a:t>Lecture 1. Introduction - </a:t>
            </a:r>
            <a:fld id="{AB623C7B-437C-4BD0-84B2-837202C9E6A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a-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555875" y="6400800"/>
            <a:ext cx="3455988"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1B52104B-EE8C-4490-ADF5-B04A9C91985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3AA52102-1A0F-40D3-9380-9892857A162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a-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7" name="Date Placeholder 6"/>
          <p:cNvSpPr>
            <a:spLocks noGrp="1"/>
          </p:cNvSpPr>
          <p:nvPr>
            <p:ph type="dt" sz="half" idx="10"/>
          </p:nvPr>
        </p:nvSpPr>
        <p:spPr/>
        <p:txBody>
          <a:bodyPr/>
          <a:lstStyle>
            <a:lvl1pPr>
              <a:defRPr/>
            </a:lvl1pPr>
          </a:lstStyle>
          <a:p>
            <a:pPr>
              <a:defRPr/>
            </a:pPr>
            <a:r>
              <a:rPr lang="ta-IN" smtClean="0"/>
              <a:t>2010/2</a:t>
            </a:r>
            <a:endParaRPr lang="en-US"/>
          </a:p>
        </p:txBody>
      </p:sp>
      <p:sp>
        <p:nvSpPr>
          <p:cNvPr id="8" name="Footer Placeholder 7"/>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9" name="Slide Number Placeholder 8"/>
          <p:cNvSpPr>
            <a:spLocks noGrp="1"/>
          </p:cNvSpPr>
          <p:nvPr>
            <p:ph type="sldNum" sz="quarter" idx="12"/>
          </p:nvPr>
        </p:nvSpPr>
        <p:spPr/>
        <p:txBody>
          <a:bodyPr/>
          <a:lstStyle>
            <a:lvl1pPr>
              <a:defRPr/>
            </a:lvl1pPr>
          </a:lstStyle>
          <a:p>
            <a:r>
              <a:rPr lang="en-US"/>
              <a:t>Lecture 1. Introduction - </a:t>
            </a:r>
            <a:fld id="{2F82E73A-472A-4818-9959-FA8BD2E348E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ta-IN" smtClean="0"/>
              <a:t>2010/2</a:t>
            </a:r>
            <a:endParaRPr lang="en-US"/>
          </a:p>
        </p:txBody>
      </p:sp>
      <p:sp>
        <p:nvSpPr>
          <p:cNvPr id="3" name="Footer Placeholder 2"/>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4" name="Slide Number Placeholder 3"/>
          <p:cNvSpPr>
            <a:spLocks noGrp="1"/>
          </p:cNvSpPr>
          <p:nvPr>
            <p:ph type="sldNum" sz="quarter" idx="12"/>
          </p:nvPr>
        </p:nvSpPr>
        <p:spPr/>
        <p:txBody>
          <a:bodyPr/>
          <a:lstStyle>
            <a:lvl1pPr>
              <a:defRPr/>
            </a:lvl1pPr>
          </a:lstStyle>
          <a:p>
            <a:r>
              <a:rPr lang="en-US"/>
              <a:t>Lecture 1. Introduction - </a:t>
            </a:r>
            <a:fld id="{06E0F83C-4DCF-4719-A36F-B85E32FB1D5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a-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484438" y="6400800"/>
            <a:ext cx="3743325"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0C725852-1E9C-44DE-9A42-D502B14FAE9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a-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a-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484438" y="6400800"/>
            <a:ext cx="3671887"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3C49E4CF-B355-432B-BA5E-240EB628921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11413" y="6400800"/>
            <a:ext cx="3608387"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CF54B061-8632-498C-BE35-F60AA38833E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DF0029"/>
                </a:solidFill>
                <a:latin typeface="+mn-lt"/>
              </a:defRPr>
            </a:lvl1pPr>
          </a:lstStyle>
          <a:p>
            <a:pPr>
              <a:defRPr/>
            </a:pPr>
            <a:r>
              <a:rPr lang="ta-IN" smtClean="0"/>
              <a:t>2010/2</a:t>
            </a:r>
            <a:endParaRPr lang="en-US"/>
          </a:p>
        </p:txBody>
      </p:sp>
      <p:sp>
        <p:nvSpPr>
          <p:cNvPr id="3077" name="Rectangle 1029"/>
          <p:cNvSpPr>
            <a:spLocks noGrp="1" noChangeArrowheads="1"/>
          </p:cNvSpPr>
          <p:nvPr>
            <p:ph type="ftr" sz="quarter" idx="3"/>
          </p:nvPr>
        </p:nvSpPr>
        <p:spPr bwMode="auto">
          <a:xfrm>
            <a:off x="2555875" y="6400800"/>
            <a:ext cx="34639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 Introduction - </a:t>
            </a:r>
            <a:fld id="{1A3E1DD1-F3BE-417F-AAE0-EEDC96E1470E}" type="slidenum">
              <a:rPr lang="en-US"/>
              <a:pPr/>
              <a:t>‹#›</a:t>
            </a:fld>
            <a:endParaRPr lang="en-US"/>
          </a:p>
        </p:txBody>
      </p:sp>
      <p:pic>
        <p:nvPicPr>
          <p:cNvPr id="1031"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068" r:id="rId1"/>
    <p:sldLayoutId id="2147485069" r:id="rId2"/>
    <p:sldLayoutId id="2147485070" r:id="rId3"/>
    <p:sldLayoutId id="2147485071" r:id="rId4"/>
    <p:sldLayoutId id="2147485072" r:id="rId5"/>
    <p:sldLayoutId id="2147485073" r:id="rId6"/>
    <p:sldLayoutId id="2147485074" r:id="rId7"/>
    <p:sldLayoutId id="2147485075" r:id="rId8"/>
    <p:sldLayoutId id="2147485076" r:id="rId9"/>
    <p:sldLayoutId id="2147485077" r:id="rId10"/>
    <p:sldLayoutId id="2147485078" r:id="rId11"/>
  </p:sldLayoutIdLst>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ctrTitle"/>
          </p:nvPr>
        </p:nvSpPr>
        <p:spPr/>
        <p:txBody>
          <a:bodyPr/>
          <a:lstStyle/>
          <a:p>
            <a:pPr>
              <a:lnSpc>
                <a:spcPct val="120000"/>
              </a:lnSpc>
            </a:pPr>
            <a:r>
              <a:rPr lang="en-AU" sz="3600" dirty="0" smtClean="0"/>
              <a:t>3413ICT </a:t>
            </a:r>
            <a:r>
              <a:rPr lang="en-AU" dirty="0" smtClean="0"/>
              <a:t/>
            </a:r>
            <a:br>
              <a:rPr lang="en-AU" dirty="0" smtClean="0"/>
            </a:br>
            <a:r>
              <a:rPr lang="en-AU" dirty="0" smtClean="0"/>
              <a:t>Network Security</a:t>
            </a:r>
          </a:p>
        </p:txBody>
      </p:sp>
      <p:sp>
        <p:nvSpPr>
          <p:cNvPr id="3075" name="Rectangle 3"/>
          <p:cNvSpPr>
            <a:spLocks noGrp="1" noChangeArrowheads="1"/>
          </p:cNvSpPr>
          <p:nvPr>
            <p:ph type="subTitle" idx="1"/>
          </p:nvPr>
        </p:nvSpPr>
        <p:spPr>
          <a:xfrm>
            <a:off x="1259632" y="3429000"/>
            <a:ext cx="6400800" cy="792336"/>
          </a:xfrm>
        </p:spPr>
        <p:txBody>
          <a:bodyPr/>
          <a:lstStyle/>
          <a:p>
            <a:r>
              <a:rPr lang="en-AU" sz="2400" dirty="0" smtClean="0"/>
              <a:t>Access Control</a:t>
            </a:r>
            <a:br>
              <a:rPr lang="en-AU" sz="2400" dirty="0" smtClean="0"/>
            </a:br>
            <a:endParaRPr lang="en-AU" sz="2400" dirty="0" smtClean="0"/>
          </a:p>
        </p:txBody>
      </p:sp>
      <p:sp>
        <p:nvSpPr>
          <p:cNvPr id="4"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
        <p:nvSpPr>
          <p:cNvPr id="5" name="Slide Number Placeholder 4"/>
          <p:cNvSpPr>
            <a:spLocks noGrp="1"/>
          </p:cNvSpPr>
          <p:nvPr>
            <p:ph type="sldNum" sz="quarter" idx="12"/>
          </p:nvPr>
        </p:nvSpPr>
        <p:spPr/>
        <p:txBody>
          <a:bodyPr/>
          <a:lstStyle/>
          <a:p>
            <a:fld id="{66A31120-E2F5-4230-99AE-C2726A5A3754}" type="slidenum">
              <a:rPr lang="en-US" smtClean="0"/>
              <a:pPr/>
              <a:t>1</a:t>
            </a:fld>
            <a:r>
              <a:rPr lang="en-US" smtClean="0"/>
              <a:t>© V. Muthu, Griffith University</a:t>
            </a:r>
          </a:p>
          <a:p>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143000" y="152400"/>
            <a:ext cx="7677150" cy="1143000"/>
          </a:xfrm>
        </p:spPr>
        <p:txBody>
          <a:bodyPr/>
          <a:lstStyle/>
          <a:p>
            <a:r>
              <a:rPr lang="en-US" sz="3900" smtClean="0"/>
              <a:t>Discretionary </a:t>
            </a:r>
            <a:r>
              <a:rPr kumimoji="1" lang="en-GB" sz="3900" smtClean="0"/>
              <a:t>Access Control (DAC)</a:t>
            </a:r>
            <a:endParaRPr kumimoji="1" lang="en-US" sz="3900" smtClean="0"/>
          </a:p>
        </p:txBody>
      </p:sp>
      <p:sp>
        <p:nvSpPr>
          <p:cNvPr id="21507" name="Rectangle 3"/>
          <p:cNvSpPr>
            <a:spLocks noGrp="1" noChangeArrowheads="1"/>
          </p:cNvSpPr>
          <p:nvPr>
            <p:ph type="body" idx="1"/>
          </p:nvPr>
        </p:nvSpPr>
        <p:spPr>
          <a:xfrm>
            <a:off x="755650" y="1196975"/>
            <a:ext cx="8229600" cy="2952750"/>
          </a:xfrm>
        </p:spPr>
        <p:txBody>
          <a:bodyPr/>
          <a:lstStyle/>
          <a:p>
            <a:r>
              <a:rPr lang="en-US" sz="2600" smtClean="0"/>
              <a:t>A general approach to DAC, as exercised by operation systems or database management systems, is that of an </a:t>
            </a:r>
            <a:r>
              <a:rPr lang="en-US" sz="2600" b="1" smtClean="0"/>
              <a:t>access matrix</a:t>
            </a:r>
          </a:p>
          <a:p>
            <a:pPr lvl="1"/>
            <a:r>
              <a:rPr lang="en-US" sz="2000" smtClean="0"/>
              <a:t>lists subjects in one dimension </a:t>
            </a:r>
          </a:p>
          <a:p>
            <a:pPr lvl="1"/>
            <a:r>
              <a:rPr lang="en-US" sz="2000" smtClean="0"/>
              <a:t>lists objects in the other dimension </a:t>
            </a:r>
          </a:p>
          <a:p>
            <a:pPr lvl="1"/>
            <a:r>
              <a:rPr lang="en-US" sz="2000" smtClean="0"/>
              <a:t>each entry specifies access rights of the specified subject to that object</a:t>
            </a:r>
          </a:p>
          <a:p>
            <a:r>
              <a:rPr lang="en-US" sz="2600" smtClean="0"/>
              <a:t>Access matrix is often sparse</a:t>
            </a:r>
          </a:p>
          <a:p>
            <a:pPr>
              <a:buFontTx/>
              <a:buNone/>
            </a:pPr>
            <a:endParaRPr lang="en-US" sz="2800" smtClean="0"/>
          </a:p>
        </p:txBody>
      </p:sp>
      <p:pic>
        <p:nvPicPr>
          <p:cNvPr id="21508" name="Picture 2"/>
          <p:cNvPicPr>
            <a:picLocks noChangeAspect="1" noChangeArrowheads="1"/>
          </p:cNvPicPr>
          <p:nvPr/>
        </p:nvPicPr>
        <p:blipFill>
          <a:blip r:embed="rId3" cstate="print"/>
          <a:srcRect/>
          <a:stretch>
            <a:fillRect/>
          </a:stretch>
        </p:blipFill>
        <p:spPr bwMode="auto">
          <a:xfrm>
            <a:off x="1692275" y="4149725"/>
            <a:ext cx="5035550" cy="2546350"/>
          </a:xfrm>
          <a:prstGeom prst="rect">
            <a:avLst/>
          </a:prstGeom>
          <a:noFill/>
          <a:ln w="9525" algn="ctr">
            <a:noFill/>
            <a:miter lim="800000"/>
            <a:headEnd/>
            <a:tailEnd/>
          </a:ln>
        </p:spPr>
      </p:pic>
      <p:sp>
        <p:nvSpPr>
          <p:cNvPr id="5" name="Slide Number Placeholder 4"/>
          <p:cNvSpPr>
            <a:spLocks noGrp="1"/>
          </p:cNvSpPr>
          <p:nvPr>
            <p:ph type="sldNum" sz="quarter" idx="12"/>
          </p:nvPr>
        </p:nvSpPr>
        <p:spPr/>
        <p:txBody>
          <a:bodyPr/>
          <a:lstStyle/>
          <a:p>
            <a:fld id="{2F5BED3D-CDE0-419F-9A9D-9F3E65150A2A}" type="slidenum">
              <a:rPr lang="en-US"/>
              <a:pPr/>
              <a:t>10</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1143000" y="152400"/>
            <a:ext cx="6742113" cy="1143000"/>
          </a:xfrm>
        </p:spPr>
        <p:txBody>
          <a:bodyPr/>
          <a:lstStyle/>
          <a:p>
            <a:r>
              <a:rPr kumimoji="1" lang="en-GB" smtClean="0"/>
              <a:t>Access Matrix </a:t>
            </a:r>
            <a:endParaRPr kumimoji="1" lang="en-US" smtClean="0"/>
          </a:p>
        </p:txBody>
      </p:sp>
      <p:sp>
        <p:nvSpPr>
          <p:cNvPr id="22531" name="Rectangle 3"/>
          <p:cNvSpPr txBox="1">
            <a:spLocks noChangeArrowheads="1"/>
          </p:cNvSpPr>
          <p:nvPr/>
        </p:nvSpPr>
        <p:spPr bwMode="auto">
          <a:xfrm>
            <a:off x="755650" y="1196975"/>
            <a:ext cx="8229600" cy="5400675"/>
          </a:xfrm>
          <a:prstGeom prst="rect">
            <a:avLst/>
          </a:prstGeom>
          <a:noFill/>
          <a:ln w="9525">
            <a:noFill/>
            <a:miter lim="800000"/>
            <a:headEnd/>
            <a:tailEnd/>
          </a:ln>
        </p:spPr>
        <p:txBody>
          <a:bodyPr/>
          <a:lstStyle/>
          <a:p>
            <a:pPr marL="342900" indent="-342900" algn="l">
              <a:spcBef>
                <a:spcPct val="20000"/>
              </a:spcBef>
              <a:buClr>
                <a:srgbClr val="DF0029"/>
              </a:buClr>
              <a:buFontTx/>
              <a:buChar char="•"/>
            </a:pPr>
            <a:r>
              <a:rPr lang="en-US" sz="3000">
                <a:latin typeface="Times New Roman" pitchFamily="18" charset="0"/>
              </a:rPr>
              <a:t>The access matrix can be decomposed by columns – yielding </a:t>
            </a:r>
            <a:r>
              <a:rPr lang="en-US" sz="3000" b="1">
                <a:latin typeface="Times New Roman" pitchFamily="18" charset="0"/>
              </a:rPr>
              <a:t>access control lists </a:t>
            </a:r>
            <a:r>
              <a:rPr lang="en-US" sz="3000">
                <a:latin typeface="Times New Roman" pitchFamily="18" charset="0"/>
              </a:rPr>
              <a:t>(ACLs)</a:t>
            </a:r>
            <a:r>
              <a:rPr lang="en-US" sz="2800">
                <a:latin typeface="Times New Roman" pitchFamily="18" charset="0"/>
              </a:rPr>
              <a:t> </a:t>
            </a:r>
            <a:endParaRPr lang="en-US" sz="2800" b="1">
              <a:latin typeface="Times New Roman" pitchFamily="18" charset="0"/>
            </a:endParaRPr>
          </a:p>
          <a:p>
            <a:pPr marL="742950" lvl="1" indent="-285750" algn="l">
              <a:spcBef>
                <a:spcPct val="20000"/>
              </a:spcBef>
              <a:buClr>
                <a:srgbClr val="DF0029"/>
              </a:buClr>
              <a:buFont typeface="Times New Roman" pitchFamily="18" charset="0"/>
              <a:buChar char="─"/>
            </a:pPr>
            <a:r>
              <a:rPr lang="en-US">
                <a:latin typeface="Times New Roman" pitchFamily="18" charset="0"/>
              </a:rPr>
              <a:t>Easy to determine which subjects have which access rights, to a particular resource </a:t>
            </a:r>
            <a:endParaRPr lang="en-US" b="1">
              <a:latin typeface="Times New Roman" pitchFamily="18" charset="0"/>
            </a:endParaRPr>
          </a:p>
          <a:p>
            <a:pPr marL="742950" lvl="1" indent="-285750" algn="l">
              <a:spcBef>
                <a:spcPct val="20000"/>
              </a:spcBef>
              <a:buClr>
                <a:srgbClr val="DF0029"/>
              </a:buClr>
              <a:buFont typeface="Times New Roman" pitchFamily="18" charset="0"/>
              <a:buChar char="─"/>
            </a:pPr>
            <a:r>
              <a:rPr lang="en-US">
                <a:latin typeface="Times New Roman" pitchFamily="18" charset="0"/>
              </a:rPr>
              <a:t>Not convenient to determine the access rights available, to a specific user</a:t>
            </a:r>
          </a:p>
          <a:p>
            <a:pPr marL="742950" lvl="1" indent="-285750" algn="l">
              <a:lnSpc>
                <a:spcPct val="10000"/>
              </a:lnSpc>
              <a:spcBef>
                <a:spcPct val="20000"/>
              </a:spcBef>
              <a:buClr>
                <a:srgbClr val="DF0029"/>
              </a:buClr>
            </a:pPr>
            <a:endParaRPr lang="en-US">
              <a:latin typeface="Times New Roman" pitchFamily="18" charset="0"/>
            </a:endParaRPr>
          </a:p>
          <a:p>
            <a:pPr marL="742950" lvl="1" indent="-285750" algn="l">
              <a:lnSpc>
                <a:spcPct val="10000"/>
              </a:lnSpc>
              <a:spcBef>
                <a:spcPct val="20000"/>
              </a:spcBef>
              <a:buClr>
                <a:srgbClr val="DF0029"/>
              </a:buClr>
            </a:pPr>
            <a:endParaRPr lang="en-US">
              <a:latin typeface="Times New Roman" pitchFamily="18" charset="0"/>
            </a:endParaRPr>
          </a:p>
          <a:p>
            <a:pPr marL="342900" indent="-342900" algn="l">
              <a:spcBef>
                <a:spcPct val="20000"/>
              </a:spcBef>
              <a:buClr>
                <a:srgbClr val="DF0029"/>
              </a:buClr>
              <a:buFontTx/>
              <a:buChar char="•"/>
            </a:pPr>
            <a:r>
              <a:rPr lang="en-US" sz="3000">
                <a:latin typeface="Times New Roman" pitchFamily="18" charset="0"/>
              </a:rPr>
              <a:t>Decomposition by rows yields </a:t>
            </a:r>
            <a:r>
              <a:rPr lang="en-US" sz="3000" b="1">
                <a:latin typeface="Times New Roman" pitchFamily="18" charset="0"/>
              </a:rPr>
              <a:t>capability tickets</a:t>
            </a:r>
          </a:p>
          <a:p>
            <a:pPr marL="742950" lvl="1" indent="-285750" algn="l">
              <a:spcBef>
                <a:spcPct val="20000"/>
              </a:spcBef>
              <a:buClr>
                <a:srgbClr val="DF0029"/>
              </a:buClr>
              <a:buFont typeface="Times New Roman" pitchFamily="18" charset="0"/>
              <a:buChar char="─"/>
            </a:pPr>
            <a:r>
              <a:rPr lang="en-US"/>
              <a:t>A capability ticket specifies authorized object &amp; operations for a particular user</a:t>
            </a:r>
            <a:r>
              <a:rPr lang="en-US" sz="2200"/>
              <a:t> </a:t>
            </a:r>
            <a:endParaRPr lang="en-US" sz="2200" b="1"/>
          </a:p>
          <a:p>
            <a:pPr marL="742950" lvl="1" indent="-285750" algn="l">
              <a:spcBef>
                <a:spcPct val="20000"/>
              </a:spcBef>
              <a:buClr>
                <a:srgbClr val="DF0029"/>
              </a:buClr>
              <a:buFont typeface="Times New Roman" pitchFamily="18" charset="0"/>
              <a:buChar char="─"/>
            </a:pPr>
            <a:endParaRPr lang="en-US" sz="2200"/>
          </a:p>
          <a:p>
            <a:pPr marL="342900" indent="-342900" algn="l">
              <a:spcBef>
                <a:spcPct val="20000"/>
              </a:spcBef>
              <a:buClr>
                <a:srgbClr val="DF0029"/>
              </a:buClr>
              <a:buFontTx/>
              <a:buChar char="•"/>
            </a:pPr>
            <a:endParaRPr lang="en-US" sz="2800" b="1">
              <a:latin typeface="Times New Roman" pitchFamily="18" charset="0"/>
            </a:endParaRPr>
          </a:p>
          <a:p>
            <a:pPr marL="342900" indent="-342900" algn="l">
              <a:spcBef>
                <a:spcPct val="20000"/>
              </a:spcBef>
              <a:buClr>
                <a:srgbClr val="DF0029"/>
              </a:buClr>
            </a:pPr>
            <a:endParaRPr lang="en-US" sz="2800" b="1">
              <a:latin typeface="Times New Roman" pitchFamily="18" charset="0"/>
            </a:endParaRPr>
          </a:p>
          <a:p>
            <a:pPr marL="742950" lvl="1" indent="-285750" algn="l">
              <a:spcBef>
                <a:spcPct val="20000"/>
              </a:spcBef>
              <a:buClr>
                <a:srgbClr val="DF0029"/>
              </a:buClr>
            </a:pPr>
            <a:r>
              <a:rPr lang="en-US" sz="2800" b="1">
                <a:latin typeface="Times New Roman" pitchFamily="18" charset="0"/>
              </a:rPr>
              <a:t> </a:t>
            </a:r>
          </a:p>
          <a:p>
            <a:pPr marL="342900" indent="-342900" algn="l">
              <a:spcBef>
                <a:spcPct val="20000"/>
              </a:spcBef>
              <a:buClr>
                <a:srgbClr val="DF0029"/>
              </a:buClr>
            </a:pPr>
            <a:endParaRPr lang="en-US" sz="2800">
              <a:latin typeface="Times New Roman" pitchFamily="18" charset="0"/>
            </a:endParaRPr>
          </a:p>
        </p:txBody>
      </p:sp>
      <p:sp>
        <p:nvSpPr>
          <p:cNvPr id="4" name="Slide Number Placeholder 3"/>
          <p:cNvSpPr>
            <a:spLocks noGrp="1"/>
          </p:cNvSpPr>
          <p:nvPr>
            <p:ph type="sldNum" sz="quarter" idx="12"/>
          </p:nvPr>
        </p:nvSpPr>
        <p:spPr/>
        <p:txBody>
          <a:bodyPr/>
          <a:lstStyle/>
          <a:p>
            <a:fld id="{A3F36F92-4CC2-47F0-A65F-C2A6FEB34204}" type="slidenum">
              <a:rPr lang="en-US"/>
              <a:pPr/>
              <a:t>11</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1143000" y="152400"/>
            <a:ext cx="6742113" cy="973138"/>
          </a:xfrm>
        </p:spPr>
        <p:txBody>
          <a:bodyPr/>
          <a:lstStyle/>
          <a:p>
            <a:r>
              <a:rPr kumimoji="1" lang="en-GB" smtClean="0"/>
              <a:t>Access Matrix </a:t>
            </a:r>
            <a:endParaRPr kumimoji="1" lang="en-US" smtClean="0"/>
          </a:p>
        </p:txBody>
      </p:sp>
      <p:pic>
        <p:nvPicPr>
          <p:cNvPr id="23555" name="Picture 2"/>
          <p:cNvPicPr>
            <a:picLocks noChangeAspect="1" noChangeArrowheads="1"/>
          </p:cNvPicPr>
          <p:nvPr/>
        </p:nvPicPr>
        <p:blipFill>
          <a:blip r:embed="rId3" cstate="print"/>
          <a:srcRect/>
          <a:stretch>
            <a:fillRect/>
          </a:stretch>
        </p:blipFill>
        <p:spPr bwMode="auto">
          <a:xfrm>
            <a:off x="1258888" y="1052513"/>
            <a:ext cx="6626225" cy="5689600"/>
          </a:xfrm>
          <a:prstGeom prst="rect">
            <a:avLst/>
          </a:prstGeom>
          <a:noFill/>
          <a:ln w="9525" algn="ctr">
            <a:noFill/>
            <a:miter lim="800000"/>
            <a:headEnd/>
            <a:tailEnd/>
          </a:ln>
        </p:spPr>
      </p:pic>
      <p:sp>
        <p:nvSpPr>
          <p:cNvPr id="5" name="Slide Number Placeholder 4"/>
          <p:cNvSpPr>
            <a:spLocks noGrp="1"/>
          </p:cNvSpPr>
          <p:nvPr>
            <p:ph type="sldNum" sz="quarter" idx="12"/>
          </p:nvPr>
        </p:nvSpPr>
        <p:spPr/>
        <p:txBody>
          <a:bodyPr/>
          <a:lstStyle/>
          <a:p>
            <a:fld id="{7EAF4BDB-61A7-4D51-8EE5-A4C1B675B1EE}" type="slidenum">
              <a:rPr lang="en-US"/>
              <a:pPr/>
              <a:t>12</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a:xfrm>
            <a:off x="1143000" y="152400"/>
            <a:ext cx="7100888" cy="1143000"/>
          </a:xfrm>
        </p:spPr>
        <p:txBody>
          <a:bodyPr/>
          <a:lstStyle/>
          <a:p>
            <a:r>
              <a:rPr lang="en-US" smtClean="0"/>
              <a:t>A Scheme</a:t>
            </a:r>
            <a:r>
              <a:rPr kumimoji="1" lang="en-GB" smtClean="0"/>
              <a:t> for DAC </a:t>
            </a:r>
            <a:endParaRPr kumimoji="1" lang="en-US" smtClean="0"/>
          </a:p>
        </p:txBody>
      </p:sp>
      <p:sp>
        <p:nvSpPr>
          <p:cNvPr id="24579" name="Rectangle 3"/>
          <p:cNvSpPr>
            <a:spLocks noGrp="1" noChangeArrowheads="1"/>
          </p:cNvSpPr>
          <p:nvPr>
            <p:ph type="body" idx="4294967295"/>
          </p:nvPr>
        </p:nvSpPr>
        <p:spPr>
          <a:xfrm>
            <a:off x="755650" y="1196975"/>
            <a:ext cx="8280400" cy="2160588"/>
          </a:xfrm>
        </p:spPr>
        <p:txBody>
          <a:bodyPr/>
          <a:lstStyle/>
          <a:p>
            <a:r>
              <a:rPr lang="en-US" sz="2800" smtClean="0"/>
              <a:t>A well-known scheme was developed by </a:t>
            </a:r>
            <a:r>
              <a:rPr lang="en-US" sz="2800" b="1" i="1" smtClean="0"/>
              <a:t>Lampson</a:t>
            </a:r>
            <a:r>
              <a:rPr lang="en-US" sz="2800" smtClean="0"/>
              <a:t>, </a:t>
            </a:r>
            <a:r>
              <a:rPr lang="en-US" sz="2800" b="1" i="1" smtClean="0"/>
              <a:t>Graham</a:t>
            </a:r>
            <a:r>
              <a:rPr lang="en-US" sz="2800" smtClean="0"/>
              <a:t>, and </a:t>
            </a:r>
            <a:r>
              <a:rPr lang="en-US" sz="2800" b="1" i="1" smtClean="0"/>
              <a:t>Denning</a:t>
            </a:r>
            <a:r>
              <a:rPr lang="en-US" sz="2800" smtClean="0"/>
              <a:t>, in 1971                             (which is called </a:t>
            </a:r>
            <a:r>
              <a:rPr lang="en-US" sz="2800" b="1" smtClean="0"/>
              <a:t>LGD scheme</a:t>
            </a:r>
            <a:r>
              <a:rPr lang="en-US" sz="2800" smtClean="0"/>
              <a:t>)</a:t>
            </a:r>
          </a:p>
          <a:p>
            <a:pPr>
              <a:lnSpc>
                <a:spcPct val="0"/>
              </a:lnSpc>
            </a:pPr>
            <a:endParaRPr lang="en-US" sz="2800" smtClean="0"/>
          </a:p>
          <a:p>
            <a:pPr>
              <a:lnSpc>
                <a:spcPct val="90000"/>
              </a:lnSpc>
            </a:pPr>
            <a:r>
              <a:rPr lang="en-US" sz="2800" smtClean="0"/>
              <a:t>Based on an </a:t>
            </a:r>
            <a:r>
              <a:rPr lang="en-US" sz="2800" b="1" i="1" smtClean="0"/>
              <a:t>extended access control matrix</a:t>
            </a:r>
            <a:r>
              <a:rPr lang="en-US" b="1" i="1" smtClean="0"/>
              <a:t>  </a:t>
            </a:r>
            <a:r>
              <a:rPr lang="en-US" sz="4000" b="1" i="1" smtClean="0"/>
              <a:t> </a:t>
            </a:r>
          </a:p>
          <a:p>
            <a:pPr>
              <a:lnSpc>
                <a:spcPct val="90000"/>
              </a:lnSpc>
              <a:buFontTx/>
              <a:buNone/>
            </a:pPr>
            <a:endParaRPr lang="en-US" sz="2700" smtClean="0"/>
          </a:p>
          <a:p>
            <a:pPr>
              <a:lnSpc>
                <a:spcPct val="90000"/>
              </a:lnSpc>
              <a:buFontTx/>
              <a:buNone/>
            </a:pPr>
            <a:endParaRPr lang="en-US" sz="4000" smtClean="0"/>
          </a:p>
        </p:txBody>
      </p:sp>
      <p:sp>
        <p:nvSpPr>
          <p:cNvPr id="5" name="Slide Number Placeholder 4"/>
          <p:cNvSpPr txBox="1">
            <a:spLocks noGrp="1"/>
          </p:cNvSpPr>
          <p:nvPr/>
        </p:nvSpPr>
        <p:spPr bwMode="auto">
          <a:xfrm>
            <a:off x="6659563" y="6400800"/>
            <a:ext cx="2332037" cy="304800"/>
          </a:xfrm>
          <a:prstGeom prst="rect">
            <a:avLst/>
          </a:prstGeom>
          <a:noFill/>
          <a:ln>
            <a:miter lim="800000"/>
            <a:headEnd/>
            <a:tailEnd/>
          </a:ln>
        </p:spPr>
        <p:txBody>
          <a:bodyPr/>
          <a:lstStyle/>
          <a:p>
            <a:pPr algn="r"/>
            <a:fld id="{1FFA56EB-A079-45A3-A66C-204F25CD6596}" type="slidenum">
              <a:rPr lang="en-US" sz="1400">
                <a:solidFill>
                  <a:srgbClr val="DF0029"/>
                </a:solidFill>
                <a:latin typeface="Times New Roman" pitchFamily="18" charset="0"/>
              </a:rPr>
              <a:pPr algn="r"/>
              <a:t>13</a:t>
            </a:fld>
            <a:endParaRPr lang="en-US" sz="1400">
              <a:solidFill>
                <a:srgbClr val="DF0029"/>
              </a:solidFill>
              <a:latin typeface="Times New Roman" pitchFamily="18" charset="0"/>
            </a:endParaRPr>
          </a:p>
        </p:txBody>
      </p:sp>
      <p:pic>
        <p:nvPicPr>
          <p:cNvPr id="24581" name="Picture 4" descr="&#10;ch04-4.pdf                                                     00ABB570  Mnementh                      BEAE7A2F:"/>
          <p:cNvPicPr>
            <a:picLocks noChangeAspect="1" noChangeArrowheads="1"/>
          </p:cNvPicPr>
          <p:nvPr/>
        </p:nvPicPr>
        <p:blipFill>
          <a:blip r:embed="rId3" cstate="print"/>
          <a:srcRect l="10739" t="23125" r="10739" b="32373"/>
          <a:stretch>
            <a:fillRect/>
          </a:stretch>
        </p:blipFill>
        <p:spPr bwMode="auto">
          <a:xfrm>
            <a:off x="323850" y="3500438"/>
            <a:ext cx="8135938" cy="316865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3413ICT</a:t>
            </a:r>
            <a:endParaRPr lang="en-US"/>
          </a:p>
        </p:txBody>
      </p:sp>
      <p:sp>
        <p:nvSpPr>
          <p:cNvPr id="8" name="Slide Number Placeholder 7"/>
          <p:cNvSpPr>
            <a:spLocks noGrp="1"/>
          </p:cNvSpPr>
          <p:nvPr>
            <p:ph type="sldNum" sz="quarter" idx="12"/>
          </p:nvPr>
        </p:nvSpPr>
        <p:spPr/>
        <p:txBody>
          <a:bodyPr/>
          <a:lstStyle/>
          <a:p>
            <a:r>
              <a:rPr lang="en-US" smtClean="0"/>
              <a:t>Lecture 1. Introduction - </a:t>
            </a:r>
            <a:fld id="{AB623C7B-437C-4BD0-84B2-837202C9E6A9}"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a:xfrm>
            <a:off x="1143000" y="152400"/>
            <a:ext cx="7100888" cy="1143000"/>
          </a:xfrm>
        </p:spPr>
        <p:txBody>
          <a:bodyPr/>
          <a:lstStyle/>
          <a:p>
            <a:r>
              <a:rPr lang="en-US" smtClean="0"/>
              <a:t>How LGD Scheme Works? </a:t>
            </a:r>
            <a:r>
              <a:rPr kumimoji="1" lang="en-GB" smtClean="0"/>
              <a:t> </a:t>
            </a:r>
            <a:endParaRPr kumimoji="1" lang="en-US" smtClean="0"/>
          </a:p>
        </p:txBody>
      </p:sp>
      <p:sp>
        <p:nvSpPr>
          <p:cNvPr id="25603" name="Rectangle 3"/>
          <p:cNvSpPr>
            <a:spLocks noGrp="1" noChangeArrowheads="1"/>
          </p:cNvSpPr>
          <p:nvPr>
            <p:ph type="body" idx="4294967295"/>
          </p:nvPr>
        </p:nvSpPr>
        <p:spPr>
          <a:xfrm>
            <a:off x="914400" y="1196975"/>
            <a:ext cx="8050213" cy="4968875"/>
          </a:xfrm>
        </p:spPr>
        <p:txBody>
          <a:bodyPr/>
          <a:lstStyle/>
          <a:p>
            <a:pPr marL="355600" indent="-355600"/>
            <a:r>
              <a:rPr lang="en-US" sz="2600" smtClean="0"/>
              <a:t>Let </a:t>
            </a:r>
            <a:r>
              <a:rPr lang="en-US" sz="2600" i="1" smtClean="0"/>
              <a:t>A</a:t>
            </a:r>
            <a:r>
              <a:rPr lang="en-US" sz="2600" smtClean="0"/>
              <a:t> represent the extended access control matrix,     </a:t>
            </a:r>
            <a:r>
              <a:rPr lang="en-US" sz="2600" i="1" smtClean="0"/>
              <a:t>A</a:t>
            </a:r>
            <a:r>
              <a:rPr lang="en-US" sz="2600" smtClean="0"/>
              <a:t>[</a:t>
            </a:r>
            <a:r>
              <a:rPr lang="en-US" sz="2600" i="1" smtClean="0"/>
              <a:t>S</a:t>
            </a:r>
            <a:r>
              <a:rPr lang="en-US" sz="2600" smtClean="0"/>
              <a:t>, </a:t>
            </a:r>
            <a:r>
              <a:rPr lang="en-US" sz="2600" i="1" smtClean="0"/>
              <a:t>X</a:t>
            </a:r>
            <a:r>
              <a:rPr lang="en-US" sz="2600" smtClean="0"/>
              <a:t>] represents the set of access rights of subject </a:t>
            </a:r>
            <a:r>
              <a:rPr lang="en-US" sz="2600" i="1" smtClean="0"/>
              <a:t>S</a:t>
            </a:r>
            <a:r>
              <a:rPr lang="en-US" sz="2600" smtClean="0"/>
              <a:t>   to object </a:t>
            </a:r>
            <a:r>
              <a:rPr lang="en-US" sz="2600" i="1" smtClean="0"/>
              <a:t>X</a:t>
            </a:r>
            <a:r>
              <a:rPr lang="en-US" sz="2600" smtClean="0"/>
              <a:t>  </a:t>
            </a:r>
          </a:p>
          <a:p>
            <a:pPr marL="355600" indent="-355600">
              <a:lnSpc>
                <a:spcPct val="0"/>
              </a:lnSpc>
            </a:pPr>
            <a:endParaRPr lang="en-US" sz="2600" smtClean="0"/>
          </a:p>
          <a:p>
            <a:pPr marL="355600" indent="-355600">
              <a:lnSpc>
                <a:spcPct val="90000"/>
              </a:lnSpc>
            </a:pPr>
            <a:r>
              <a:rPr lang="en-US" sz="2600" smtClean="0"/>
              <a:t>An access attempt triggers the following steps: </a:t>
            </a:r>
            <a:r>
              <a:rPr lang="en-US" sz="2800" smtClean="0"/>
              <a:t>  </a:t>
            </a:r>
          </a:p>
          <a:p>
            <a:pPr marL="355600" indent="-355600">
              <a:lnSpc>
                <a:spcPct val="10000"/>
              </a:lnSpc>
              <a:buFontTx/>
              <a:buNone/>
            </a:pPr>
            <a:r>
              <a:rPr lang="en-US" sz="3600" b="1" smtClean="0"/>
              <a:t> </a:t>
            </a:r>
          </a:p>
          <a:p>
            <a:pPr marL="804863" lvl="1" indent="-269875">
              <a:buClr>
                <a:schemeClr val="tx1"/>
              </a:buClr>
              <a:buFont typeface="Wingdings" pitchFamily="2" charset="2"/>
              <a:buAutoNum type="arabicPeriod"/>
            </a:pPr>
            <a:r>
              <a:rPr lang="en-US" sz="2200" smtClean="0"/>
              <a:t>A subject</a:t>
            </a:r>
            <a:r>
              <a:rPr lang="en-US" sz="2200" b="1" smtClean="0"/>
              <a:t> </a:t>
            </a:r>
            <a:r>
              <a:rPr lang="en-US" sz="2200" i="1" smtClean="0"/>
              <a:t>S</a:t>
            </a:r>
            <a:r>
              <a:rPr lang="en-US" sz="2200" baseline="-25000" smtClean="0"/>
              <a:t> </a:t>
            </a:r>
            <a:r>
              <a:rPr lang="en-US" sz="2200" smtClean="0"/>
              <a:t>issues a request of type </a:t>
            </a:r>
            <a:r>
              <a:rPr lang="en-US" sz="2200" i="1" smtClean="0"/>
              <a:t>a </a:t>
            </a:r>
            <a:r>
              <a:rPr lang="en-US" sz="2200" smtClean="0"/>
              <a:t>access to object</a:t>
            </a:r>
            <a:r>
              <a:rPr lang="en-US" sz="2200" i="1" smtClean="0"/>
              <a:t> X</a:t>
            </a:r>
          </a:p>
          <a:p>
            <a:pPr marL="804863" lvl="1" indent="-269875">
              <a:buClr>
                <a:schemeClr val="tx1"/>
              </a:buClr>
              <a:buFont typeface="Wingdings" pitchFamily="2" charset="2"/>
              <a:buAutoNum type="arabicPeriod"/>
            </a:pPr>
            <a:r>
              <a:rPr lang="en-US" sz="2200" smtClean="0"/>
              <a:t>The request cause the system (such as an access control module) to generate a message of the form (</a:t>
            </a:r>
            <a:r>
              <a:rPr lang="en-US" sz="2200" i="1" smtClean="0"/>
              <a:t>S</a:t>
            </a:r>
            <a:r>
              <a:rPr lang="en-US" sz="2200" smtClean="0"/>
              <a:t>, </a:t>
            </a:r>
            <a:r>
              <a:rPr lang="en-US" sz="2200" i="1" smtClean="0"/>
              <a:t>a</a:t>
            </a:r>
            <a:r>
              <a:rPr lang="en-US" sz="2200" smtClean="0"/>
              <a:t>, </a:t>
            </a:r>
            <a:r>
              <a:rPr lang="en-US" sz="2200" i="1" smtClean="0"/>
              <a:t>X</a:t>
            </a:r>
            <a:r>
              <a:rPr lang="en-US" sz="2200" smtClean="0"/>
              <a:t>)</a:t>
            </a:r>
            <a:r>
              <a:rPr lang="en-US" sz="2200" baseline="-25000" smtClean="0"/>
              <a:t> </a:t>
            </a:r>
            <a:r>
              <a:rPr lang="en-US" sz="2200" smtClean="0"/>
              <a:t> to the controller for </a:t>
            </a:r>
            <a:r>
              <a:rPr lang="en-US" sz="2200" i="1" smtClean="0"/>
              <a:t>X</a:t>
            </a:r>
          </a:p>
          <a:p>
            <a:pPr marL="804863" lvl="1" indent="-269875">
              <a:buClr>
                <a:schemeClr val="tx1"/>
              </a:buClr>
              <a:buFont typeface="Wingdings" pitchFamily="2" charset="2"/>
              <a:buAutoNum type="arabicPeriod"/>
            </a:pPr>
            <a:r>
              <a:rPr lang="en-US" sz="2200" smtClean="0"/>
              <a:t>The controller check the matrix </a:t>
            </a:r>
            <a:r>
              <a:rPr lang="en-US" sz="2200" i="1" smtClean="0"/>
              <a:t>A</a:t>
            </a:r>
            <a:r>
              <a:rPr lang="en-US" sz="2200" smtClean="0"/>
              <a:t>, to determine if </a:t>
            </a:r>
            <a:r>
              <a:rPr lang="en-US" sz="2200" i="1" smtClean="0"/>
              <a:t>a</a:t>
            </a:r>
            <a:r>
              <a:rPr lang="en-US" sz="2200" smtClean="0"/>
              <a:t> is in     </a:t>
            </a:r>
            <a:r>
              <a:rPr lang="en-US" sz="2200" i="1" smtClean="0"/>
              <a:t>A</a:t>
            </a:r>
            <a:r>
              <a:rPr lang="en-US" sz="2200" smtClean="0"/>
              <a:t>[</a:t>
            </a:r>
            <a:r>
              <a:rPr lang="en-US" sz="2200" i="1" smtClean="0"/>
              <a:t>S</a:t>
            </a:r>
            <a:r>
              <a:rPr lang="en-US" sz="2200" smtClean="0"/>
              <a:t>, </a:t>
            </a:r>
            <a:r>
              <a:rPr lang="en-US" sz="2200" i="1" smtClean="0"/>
              <a:t>X</a:t>
            </a:r>
            <a:r>
              <a:rPr lang="en-US" sz="2200" smtClean="0"/>
              <a:t>]. If so, the access is allowed; if not, a warning (or other appropriate action) will be triggered </a:t>
            </a:r>
          </a:p>
          <a:p>
            <a:pPr marL="804863" lvl="1" indent="-269875">
              <a:lnSpc>
                <a:spcPct val="90000"/>
              </a:lnSpc>
            </a:pPr>
            <a:endParaRPr lang="en-US" sz="2200" smtClean="0"/>
          </a:p>
          <a:p>
            <a:pPr marL="355600" indent="-355600">
              <a:lnSpc>
                <a:spcPct val="90000"/>
              </a:lnSpc>
              <a:buFontTx/>
              <a:buNone/>
            </a:pPr>
            <a:endParaRPr lang="en-US" sz="2200" smtClean="0"/>
          </a:p>
          <a:p>
            <a:pPr marL="355600" indent="-355600">
              <a:lnSpc>
                <a:spcPct val="90000"/>
              </a:lnSpc>
              <a:buFontTx/>
              <a:buNone/>
            </a:pPr>
            <a:endParaRPr lang="en-US" sz="3600" smtClean="0"/>
          </a:p>
        </p:txBody>
      </p:sp>
      <p:sp>
        <p:nvSpPr>
          <p:cNvPr id="5" name="Slide Number Placeholder 4"/>
          <p:cNvSpPr txBox="1">
            <a:spLocks noGrp="1"/>
          </p:cNvSpPr>
          <p:nvPr/>
        </p:nvSpPr>
        <p:spPr bwMode="auto">
          <a:xfrm>
            <a:off x="6659563" y="6400800"/>
            <a:ext cx="2332037" cy="304800"/>
          </a:xfrm>
          <a:prstGeom prst="rect">
            <a:avLst/>
          </a:prstGeom>
          <a:noFill/>
          <a:ln>
            <a:miter lim="800000"/>
            <a:headEnd/>
            <a:tailEnd/>
          </a:ln>
        </p:spPr>
        <p:txBody>
          <a:bodyPr/>
          <a:lstStyle/>
          <a:p>
            <a:pPr algn="r"/>
            <a:fld id="{836CD424-9780-40E0-964C-5CC4C418257B}" type="slidenum">
              <a:rPr lang="en-US" sz="1400">
                <a:solidFill>
                  <a:srgbClr val="DF0029"/>
                </a:solidFill>
                <a:latin typeface="Times New Roman" pitchFamily="18" charset="0"/>
              </a:rPr>
              <a:pPr algn="r"/>
              <a:t>14</a:t>
            </a:fld>
            <a:endParaRPr lang="en-US" sz="1400">
              <a:solidFill>
                <a:srgbClr val="DF0029"/>
              </a:solidFill>
              <a:latin typeface="Times New Roman" pitchFamily="18" charset="0"/>
            </a:endParaRPr>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p>
            <a:r>
              <a:rPr lang="en-US" smtClean="0"/>
              <a:t>Lecture 1. Introduction - </a:t>
            </a:r>
            <a:fld id="{AB623C7B-437C-4BD0-84B2-837202C9E6A9}"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10;ch04-5.pdf                                                     00ABB570  Mnementh                      BEAE7A2F:"/>
          <p:cNvPicPr>
            <a:picLocks noChangeAspect="1" noChangeArrowheads="1"/>
          </p:cNvPicPr>
          <p:nvPr/>
        </p:nvPicPr>
        <p:blipFill>
          <a:blip r:embed="rId3" cstate="print"/>
          <a:srcRect l="4633" t="14319" r="2316" b="14319"/>
          <a:stretch>
            <a:fillRect/>
          </a:stretch>
        </p:blipFill>
        <p:spPr bwMode="auto">
          <a:xfrm>
            <a:off x="900113" y="260350"/>
            <a:ext cx="7885112" cy="62642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CA48CBFE-182A-4442-A445-8F0F764122A3}" type="slidenum">
              <a:rPr lang="en-US"/>
              <a:pPr/>
              <a:t>15</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a:xfrm>
            <a:off x="1116013" y="0"/>
            <a:ext cx="7100887" cy="1143000"/>
          </a:xfrm>
        </p:spPr>
        <p:txBody>
          <a:bodyPr/>
          <a:lstStyle/>
          <a:p>
            <a:r>
              <a:rPr lang="en-US" smtClean="0"/>
              <a:t>LGD Rules  </a:t>
            </a:r>
            <a:r>
              <a:rPr kumimoji="1" lang="en-GB" smtClean="0"/>
              <a:t> </a:t>
            </a:r>
            <a:endParaRPr kumimoji="1" lang="en-US" smtClean="0"/>
          </a:p>
        </p:txBody>
      </p:sp>
      <p:sp>
        <p:nvSpPr>
          <p:cNvPr id="27651" name="Rectangle 3"/>
          <p:cNvSpPr>
            <a:spLocks noGrp="1" noChangeArrowheads="1"/>
          </p:cNvSpPr>
          <p:nvPr>
            <p:ph type="body" idx="4294967295"/>
          </p:nvPr>
        </p:nvSpPr>
        <p:spPr>
          <a:xfrm>
            <a:off x="790575" y="1052513"/>
            <a:ext cx="8353425" cy="936625"/>
          </a:xfrm>
        </p:spPr>
        <p:txBody>
          <a:bodyPr/>
          <a:lstStyle/>
          <a:p>
            <a:pPr marL="355600" indent="-355600">
              <a:lnSpc>
                <a:spcPct val="90000"/>
              </a:lnSpc>
              <a:buFontTx/>
              <a:buNone/>
            </a:pPr>
            <a:r>
              <a:rPr lang="en-US" sz="2600" smtClean="0"/>
              <a:t>LGD scheme includes a set of rules that govern modifications</a:t>
            </a:r>
          </a:p>
          <a:p>
            <a:pPr marL="355600" indent="-355600">
              <a:lnSpc>
                <a:spcPct val="90000"/>
              </a:lnSpc>
              <a:buFontTx/>
              <a:buNone/>
            </a:pPr>
            <a:r>
              <a:rPr lang="en-US" sz="2600" smtClean="0"/>
              <a:t>to the access matrix A (see the following Rule Table)</a:t>
            </a:r>
          </a:p>
          <a:p>
            <a:pPr marL="355600" indent="-355600">
              <a:lnSpc>
                <a:spcPct val="90000"/>
              </a:lnSpc>
              <a:buFontTx/>
              <a:buNone/>
            </a:pPr>
            <a:endParaRPr lang="en-US" sz="2200" smtClean="0"/>
          </a:p>
          <a:p>
            <a:pPr marL="355600" indent="-355600">
              <a:lnSpc>
                <a:spcPct val="90000"/>
              </a:lnSpc>
              <a:buFontTx/>
              <a:buNone/>
            </a:pPr>
            <a:endParaRPr lang="en-US" sz="3600" smtClean="0"/>
          </a:p>
        </p:txBody>
      </p:sp>
      <p:sp>
        <p:nvSpPr>
          <p:cNvPr id="5" name="Slide Number Placeholder 4"/>
          <p:cNvSpPr txBox="1">
            <a:spLocks noGrp="1"/>
          </p:cNvSpPr>
          <p:nvPr/>
        </p:nvSpPr>
        <p:spPr bwMode="auto">
          <a:xfrm>
            <a:off x="6659563" y="6400800"/>
            <a:ext cx="2332037" cy="304800"/>
          </a:xfrm>
          <a:prstGeom prst="rect">
            <a:avLst/>
          </a:prstGeom>
          <a:noFill/>
          <a:ln>
            <a:miter lim="800000"/>
            <a:headEnd/>
            <a:tailEnd/>
          </a:ln>
        </p:spPr>
        <p:txBody>
          <a:bodyPr/>
          <a:lstStyle/>
          <a:p>
            <a:pPr algn="r"/>
            <a:fld id="{5631888C-009A-4088-9368-6C3BB5340926}" type="slidenum">
              <a:rPr lang="en-US" sz="1400">
                <a:solidFill>
                  <a:srgbClr val="DF0029"/>
                </a:solidFill>
                <a:latin typeface="Times New Roman" pitchFamily="18" charset="0"/>
              </a:rPr>
              <a:pPr algn="r"/>
              <a:t>16</a:t>
            </a:fld>
            <a:endParaRPr lang="en-US" sz="1400">
              <a:solidFill>
                <a:srgbClr val="DF0029"/>
              </a:solidFill>
              <a:latin typeface="Times New Roman" pitchFamily="18" charset="0"/>
            </a:endParaRPr>
          </a:p>
        </p:txBody>
      </p:sp>
      <p:pic>
        <p:nvPicPr>
          <p:cNvPr id="27653" name="Picture 5"/>
          <p:cNvPicPr>
            <a:picLocks noChangeAspect="1" noChangeArrowheads="1"/>
          </p:cNvPicPr>
          <p:nvPr/>
        </p:nvPicPr>
        <p:blipFill>
          <a:blip r:embed="rId3" cstate="print"/>
          <a:srcRect/>
          <a:stretch>
            <a:fillRect/>
          </a:stretch>
        </p:blipFill>
        <p:spPr bwMode="auto">
          <a:xfrm>
            <a:off x="1692275" y="1916113"/>
            <a:ext cx="5832475" cy="4941887"/>
          </a:xfrm>
          <a:prstGeom prst="rect">
            <a:avLst/>
          </a:prstGeom>
          <a:noFill/>
          <a:ln w="9525" algn="ctr">
            <a:noFill/>
            <a:miter lim="800000"/>
            <a:headEnd/>
            <a:tailEnd/>
          </a:ln>
        </p:spPr>
      </p:pic>
      <p:sp>
        <p:nvSpPr>
          <p:cNvPr id="6" name="Slide Number Placeholder 5"/>
          <p:cNvSpPr>
            <a:spLocks noGrp="1"/>
          </p:cNvSpPr>
          <p:nvPr>
            <p:ph type="sldNum" sz="quarter" idx="12"/>
          </p:nvPr>
        </p:nvSpPr>
        <p:spPr/>
        <p:txBody>
          <a:bodyPr/>
          <a:lstStyle/>
          <a:p>
            <a:r>
              <a:rPr lang="en-US" smtClean="0"/>
              <a:t>Lecture 1. Introduction - </a:t>
            </a:r>
            <a:fld id="{AB623C7B-437C-4BD0-84B2-837202C9E6A9}" type="slidenum">
              <a:rPr lang="en-US" smtClean="0"/>
              <a:pPr/>
              <a:t>16</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a:xfrm>
            <a:off x="1116013" y="0"/>
            <a:ext cx="7100887" cy="1143000"/>
          </a:xfrm>
        </p:spPr>
        <p:txBody>
          <a:bodyPr/>
          <a:lstStyle/>
          <a:p>
            <a:r>
              <a:rPr lang="en-US" smtClean="0"/>
              <a:t>LGD Rules  </a:t>
            </a:r>
            <a:r>
              <a:rPr kumimoji="1" lang="en-GB" smtClean="0"/>
              <a:t> </a:t>
            </a:r>
            <a:endParaRPr kumimoji="1" lang="en-US" smtClean="0"/>
          </a:p>
        </p:txBody>
      </p:sp>
      <p:sp>
        <p:nvSpPr>
          <p:cNvPr id="28675" name="Rectangle 3"/>
          <p:cNvSpPr>
            <a:spLocks noGrp="1" noChangeArrowheads="1"/>
          </p:cNvSpPr>
          <p:nvPr>
            <p:ph type="body" idx="4294967295"/>
          </p:nvPr>
        </p:nvSpPr>
        <p:spPr>
          <a:xfrm>
            <a:off x="790575" y="1052513"/>
            <a:ext cx="8353425" cy="5329237"/>
          </a:xfrm>
        </p:spPr>
        <p:txBody>
          <a:bodyPr/>
          <a:lstStyle/>
          <a:p>
            <a:pPr marL="355600" indent="-355600"/>
            <a:r>
              <a:rPr lang="en-US" sz="2600" smtClean="0"/>
              <a:t>In the Rule Table (on the previous slide): </a:t>
            </a:r>
            <a:r>
              <a:rPr lang="en-US" sz="2600" b="1" smtClean="0"/>
              <a:t>R1</a:t>
            </a:r>
            <a:r>
              <a:rPr lang="en-US" sz="2600" smtClean="0"/>
              <a:t> deals with access right transfer</a:t>
            </a:r>
          </a:p>
          <a:p>
            <a:pPr marL="804863" lvl="1" indent="-269875"/>
            <a:r>
              <a:rPr lang="en-US" sz="2200" smtClean="0"/>
              <a:t>If </a:t>
            </a:r>
            <a:r>
              <a:rPr lang="en-US" sz="2200" i="1" smtClean="0"/>
              <a:t>a* </a:t>
            </a:r>
            <a:r>
              <a:rPr lang="en-US" sz="2200" smtClean="0"/>
              <a:t>is in </a:t>
            </a:r>
            <a:r>
              <a:rPr lang="en-US" sz="2200" i="1" smtClean="0"/>
              <a:t>A</a:t>
            </a:r>
            <a:r>
              <a:rPr lang="en-US" sz="2200" smtClean="0"/>
              <a:t>[</a:t>
            </a:r>
            <a:r>
              <a:rPr lang="en-US" sz="2200" i="1" smtClean="0"/>
              <a:t>S</a:t>
            </a:r>
            <a:r>
              <a:rPr lang="en-US" sz="2200" baseline="-25000" smtClean="0"/>
              <a:t>0</a:t>
            </a:r>
            <a:r>
              <a:rPr lang="en-US" sz="2200" smtClean="0"/>
              <a:t>, </a:t>
            </a:r>
            <a:r>
              <a:rPr lang="en-US" sz="2200" i="1" smtClean="0"/>
              <a:t>X</a:t>
            </a:r>
            <a:r>
              <a:rPr lang="en-US" sz="2200" smtClean="0"/>
              <a:t>], then </a:t>
            </a:r>
            <a:r>
              <a:rPr lang="en-US" sz="2200" i="1" smtClean="0"/>
              <a:t>S</a:t>
            </a:r>
            <a:r>
              <a:rPr lang="en-US" sz="2200" baseline="-25000" smtClean="0"/>
              <a:t>0 </a:t>
            </a:r>
            <a:r>
              <a:rPr lang="en-US" sz="2200" smtClean="0"/>
              <a:t>has access right </a:t>
            </a:r>
            <a:r>
              <a:rPr lang="en-US" sz="2200" i="1" smtClean="0"/>
              <a:t>a</a:t>
            </a:r>
            <a:r>
              <a:rPr lang="en-US" sz="2200" smtClean="0"/>
              <a:t>, and can transfer this right to another subject</a:t>
            </a:r>
          </a:p>
          <a:p>
            <a:pPr marL="804863" lvl="1" indent="-269875">
              <a:lnSpc>
                <a:spcPct val="5000"/>
              </a:lnSpc>
            </a:pPr>
            <a:endParaRPr lang="en-US" sz="2200" smtClean="0"/>
          </a:p>
          <a:p>
            <a:pPr marL="355600" indent="-355600"/>
            <a:r>
              <a:rPr lang="en-US" sz="2600" b="1" smtClean="0"/>
              <a:t>R2</a:t>
            </a:r>
            <a:r>
              <a:rPr lang="en-US" sz="2600" smtClean="0"/>
              <a:t> states that if </a:t>
            </a:r>
            <a:r>
              <a:rPr lang="en-US" sz="2600" i="1" smtClean="0"/>
              <a:t>S</a:t>
            </a:r>
            <a:r>
              <a:rPr lang="en-US" sz="2600" baseline="-25000" smtClean="0"/>
              <a:t>0 </a:t>
            </a:r>
            <a:r>
              <a:rPr lang="en-US" sz="2600" smtClean="0"/>
              <a:t>is designated as the “owner” of object </a:t>
            </a:r>
            <a:r>
              <a:rPr lang="en-US" sz="2600" i="1" smtClean="0"/>
              <a:t>X, </a:t>
            </a:r>
            <a:r>
              <a:rPr lang="en-US" sz="2600" smtClean="0"/>
              <a:t>then </a:t>
            </a:r>
            <a:r>
              <a:rPr lang="en-US" sz="2600" i="1" smtClean="0"/>
              <a:t>S</a:t>
            </a:r>
            <a:r>
              <a:rPr lang="en-US" sz="2600" baseline="-25000" smtClean="0"/>
              <a:t>0 </a:t>
            </a:r>
            <a:r>
              <a:rPr lang="en-US" sz="2600" smtClean="0"/>
              <a:t>can grant an access right (even with the copy flag) to </a:t>
            </a:r>
            <a:r>
              <a:rPr lang="en-US" sz="2600" i="1" smtClean="0"/>
              <a:t>X</a:t>
            </a:r>
            <a:r>
              <a:rPr lang="en-US" sz="2600" smtClean="0"/>
              <a:t> to any to any other subject</a:t>
            </a:r>
          </a:p>
          <a:p>
            <a:pPr marL="355600" indent="-355600">
              <a:lnSpc>
                <a:spcPct val="5000"/>
              </a:lnSpc>
            </a:pPr>
            <a:endParaRPr lang="en-US" sz="2600" smtClean="0"/>
          </a:p>
          <a:p>
            <a:pPr marL="355600" indent="-355600"/>
            <a:r>
              <a:rPr lang="en-US" sz="2600" b="1" smtClean="0"/>
              <a:t>R3 </a:t>
            </a:r>
            <a:r>
              <a:rPr lang="en-US" sz="2600" smtClean="0"/>
              <a:t>permits</a:t>
            </a:r>
            <a:r>
              <a:rPr lang="en-US" sz="2600" b="1" smtClean="0"/>
              <a:t> </a:t>
            </a:r>
            <a:r>
              <a:rPr lang="en-US" sz="2600" i="1" smtClean="0"/>
              <a:t>S</a:t>
            </a:r>
            <a:r>
              <a:rPr lang="en-US" sz="2600" baseline="-25000" smtClean="0"/>
              <a:t>0 </a:t>
            </a:r>
            <a:r>
              <a:rPr lang="en-US" sz="2600" smtClean="0"/>
              <a:t>to delete any access right to object </a:t>
            </a:r>
            <a:r>
              <a:rPr lang="en-US" sz="2600" i="1" smtClean="0"/>
              <a:t>X</a:t>
            </a:r>
            <a:r>
              <a:rPr lang="en-US" sz="2600" smtClean="0"/>
              <a:t> from subject </a:t>
            </a:r>
            <a:r>
              <a:rPr lang="en-US" sz="2600" i="1" smtClean="0"/>
              <a:t>S</a:t>
            </a:r>
            <a:r>
              <a:rPr lang="en-US" sz="2600" smtClean="0"/>
              <a:t>,  if </a:t>
            </a:r>
            <a:r>
              <a:rPr lang="en-US" sz="2600" i="1" smtClean="0"/>
              <a:t>S</a:t>
            </a:r>
            <a:r>
              <a:rPr lang="en-US" sz="2600" baseline="-25000" smtClean="0"/>
              <a:t>0 </a:t>
            </a:r>
            <a:r>
              <a:rPr lang="en-US" sz="2600" smtClean="0"/>
              <a:t>“controls” </a:t>
            </a:r>
            <a:r>
              <a:rPr lang="en-US" sz="2600" i="1" smtClean="0"/>
              <a:t>S</a:t>
            </a:r>
            <a:r>
              <a:rPr lang="en-US" sz="2600" smtClean="0"/>
              <a:t> or </a:t>
            </a:r>
            <a:r>
              <a:rPr lang="en-US" sz="2600" i="1" smtClean="0"/>
              <a:t>S</a:t>
            </a:r>
            <a:r>
              <a:rPr lang="en-US" sz="2600" baseline="-25000" smtClean="0"/>
              <a:t>0 </a:t>
            </a:r>
            <a:r>
              <a:rPr lang="en-US" sz="2600" smtClean="0"/>
              <a:t>owns </a:t>
            </a:r>
            <a:r>
              <a:rPr lang="en-US" sz="2600" i="1" smtClean="0"/>
              <a:t>X</a:t>
            </a:r>
          </a:p>
          <a:p>
            <a:pPr marL="355600" indent="-355600">
              <a:lnSpc>
                <a:spcPct val="5000"/>
              </a:lnSpc>
            </a:pPr>
            <a:endParaRPr lang="en-US" sz="2600" i="1" smtClean="0"/>
          </a:p>
          <a:p>
            <a:pPr marL="355600" indent="-355600"/>
            <a:r>
              <a:rPr lang="en-US" sz="2600" b="1" smtClean="0"/>
              <a:t>R7 </a:t>
            </a:r>
            <a:r>
              <a:rPr lang="en-US" sz="2600" smtClean="0"/>
              <a:t>enables any subject, say, </a:t>
            </a:r>
            <a:r>
              <a:rPr lang="en-US" sz="2600" i="1" smtClean="0"/>
              <a:t>S</a:t>
            </a:r>
            <a:r>
              <a:rPr lang="en-US" sz="2600" baseline="-25000" smtClean="0"/>
              <a:t>0</a:t>
            </a:r>
            <a:r>
              <a:rPr lang="en-US" sz="2600" smtClean="0"/>
              <a:t>, to create a new subject </a:t>
            </a:r>
            <a:r>
              <a:rPr lang="en-US" sz="2600" i="1" smtClean="0"/>
              <a:t>S</a:t>
            </a:r>
          </a:p>
          <a:p>
            <a:pPr marL="804863" lvl="1" indent="-269875"/>
            <a:r>
              <a:rPr lang="en-US" sz="2200" i="1" smtClean="0"/>
              <a:t>S</a:t>
            </a:r>
            <a:r>
              <a:rPr lang="en-US" sz="2200" baseline="-25000" smtClean="0"/>
              <a:t>0 </a:t>
            </a:r>
            <a:r>
              <a:rPr lang="en-US" sz="2200" smtClean="0"/>
              <a:t>owns </a:t>
            </a:r>
            <a:r>
              <a:rPr lang="en-US" sz="2200" i="1" smtClean="0"/>
              <a:t>S</a:t>
            </a:r>
            <a:r>
              <a:rPr lang="en-US" sz="2200" smtClean="0"/>
              <a:t> (that is, </a:t>
            </a:r>
            <a:r>
              <a:rPr lang="en-US" sz="2200" i="1" smtClean="0"/>
              <a:t>S</a:t>
            </a:r>
            <a:r>
              <a:rPr lang="en-US" sz="2200" smtClean="0"/>
              <a:t> is “subordinate” of </a:t>
            </a:r>
            <a:r>
              <a:rPr lang="en-US" sz="2200" i="1" smtClean="0"/>
              <a:t>S</a:t>
            </a:r>
            <a:r>
              <a:rPr lang="en-US" sz="2200" baseline="-25000" smtClean="0"/>
              <a:t>0</a:t>
            </a:r>
            <a:r>
              <a:rPr lang="en-US" sz="2200" smtClean="0"/>
              <a:t>)</a:t>
            </a:r>
          </a:p>
          <a:p>
            <a:pPr marL="804863" lvl="1" indent="-269875"/>
            <a:r>
              <a:rPr lang="en-US" sz="2200" i="1" smtClean="0"/>
              <a:t>S</a:t>
            </a:r>
            <a:r>
              <a:rPr lang="en-US" sz="2200" smtClean="0"/>
              <a:t> has control access to itself </a:t>
            </a:r>
          </a:p>
          <a:p>
            <a:pPr marL="355600" indent="-355600"/>
            <a:endParaRPr lang="en-US" sz="2600" smtClean="0"/>
          </a:p>
          <a:p>
            <a:pPr marL="355600" indent="-355600"/>
            <a:endParaRPr lang="en-US" sz="2600" i="1" smtClean="0"/>
          </a:p>
          <a:p>
            <a:pPr marL="355600" indent="-355600">
              <a:buFontTx/>
              <a:buNone/>
            </a:pPr>
            <a:endParaRPr lang="en-US" sz="2200" smtClean="0"/>
          </a:p>
          <a:p>
            <a:pPr marL="355600" indent="-355600">
              <a:buFontTx/>
              <a:buNone/>
            </a:pPr>
            <a:endParaRPr lang="en-US" sz="3600" smtClean="0"/>
          </a:p>
        </p:txBody>
      </p:sp>
      <p:sp>
        <p:nvSpPr>
          <p:cNvPr id="5" name="Slide Number Placeholder 4"/>
          <p:cNvSpPr txBox="1">
            <a:spLocks noGrp="1"/>
          </p:cNvSpPr>
          <p:nvPr/>
        </p:nvSpPr>
        <p:spPr bwMode="auto">
          <a:xfrm>
            <a:off x="6659563" y="6400800"/>
            <a:ext cx="2332037" cy="304800"/>
          </a:xfrm>
          <a:prstGeom prst="rect">
            <a:avLst/>
          </a:prstGeom>
          <a:noFill/>
          <a:ln>
            <a:miter lim="800000"/>
            <a:headEnd/>
            <a:tailEnd/>
          </a:ln>
        </p:spPr>
        <p:txBody>
          <a:bodyPr/>
          <a:lstStyle/>
          <a:p>
            <a:pPr algn="r"/>
            <a:fld id="{E78AA662-EEC6-4897-99D4-6F12EFC62EA2}" type="slidenum">
              <a:rPr lang="en-US" sz="1400">
                <a:solidFill>
                  <a:srgbClr val="DF0029"/>
                </a:solidFill>
                <a:latin typeface="Times New Roman" pitchFamily="18" charset="0"/>
              </a:rPr>
              <a:pPr algn="r"/>
              <a:t>17</a:t>
            </a:fld>
            <a:endParaRPr lang="en-US" sz="1400">
              <a:solidFill>
                <a:srgbClr val="DF0029"/>
              </a:solidFill>
              <a:latin typeface="Times New Roman" pitchFamily="18" charset="0"/>
            </a:endParaRPr>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p>
            <a:r>
              <a:rPr lang="en-US" smtClean="0"/>
              <a:t>Lecture 1. Introduction - </a:t>
            </a:r>
            <a:fld id="{AB623C7B-437C-4BD0-84B2-837202C9E6A9}"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sz="3900" smtClean="0"/>
              <a:t>Role-Based Access Control (RBAC)</a:t>
            </a:r>
            <a:endParaRPr kumimoji="1" lang="en-US" sz="3900" smtClean="0"/>
          </a:p>
        </p:txBody>
      </p:sp>
      <p:sp>
        <p:nvSpPr>
          <p:cNvPr id="29699" name="Rectangle 3"/>
          <p:cNvSpPr>
            <a:spLocks noGrp="1" noChangeArrowheads="1"/>
          </p:cNvSpPr>
          <p:nvPr>
            <p:ph type="body" idx="1"/>
          </p:nvPr>
        </p:nvSpPr>
        <p:spPr>
          <a:xfrm>
            <a:off x="611188" y="1268413"/>
            <a:ext cx="8353425" cy="5113337"/>
          </a:xfrm>
        </p:spPr>
        <p:txBody>
          <a:bodyPr/>
          <a:lstStyle/>
          <a:p>
            <a:r>
              <a:rPr lang="en-US" sz="2700" smtClean="0"/>
              <a:t>RBAC systems assign access rights to roles instead of individual users</a:t>
            </a:r>
            <a:endParaRPr lang="en-US" sz="2700" b="1" i="1" smtClean="0"/>
          </a:p>
          <a:p>
            <a:pPr lvl="1"/>
            <a:r>
              <a:rPr lang="en-US" sz="2300" smtClean="0"/>
              <a:t>Users are assigned to different roles, either statically or dynamically</a:t>
            </a:r>
          </a:p>
          <a:p>
            <a:pPr lvl="1">
              <a:lnSpc>
                <a:spcPct val="10000"/>
              </a:lnSpc>
              <a:buFont typeface="Wingdings" pitchFamily="2" charset="2"/>
              <a:buNone/>
            </a:pPr>
            <a:endParaRPr lang="en-US" sz="2400" smtClean="0"/>
          </a:p>
          <a:p>
            <a:r>
              <a:rPr lang="en-US" sz="2700" smtClean="0"/>
              <a:t>RBAC now enjoys widespread commercial use and remains an area of active research</a:t>
            </a:r>
          </a:p>
          <a:p>
            <a:pPr lvl="1"/>
            <a:r>
              <a:rPr lang="en-US" sz="2300" smtClean="0"/>
              <a:t>NIST standard (FIPS PUB 140-2, 2001) supports RBAC</a:t>
            </a:r>
          </a:p>
          <a:p>
            <a:pPr lvl="1">
              <a:lnSpc>
                <a:spcPct val="10000"/>
              </a:lnSpc>
              <a:buFont typeface="Wingdings" pitchFamily="2" charset="2"/>
              <a:buNone/>
            </a:pPr>
            <a:endParaRPr lang="en-US" sz="2400" smtClean="0"/>
          </a:p>
          <a:p>
            <a:r>
              <a:rPr lang="en-US" sz="2700" smtClean="0"/>
              <a:t>The relationship of users and roles is many to many, as the relationship of roles to resources </a:t>
            </a:r>
          </a:p>
          <a:p>
            <a:pPr lvl="1"/>
            <a:r>
              <a:rPr lang="en-US" sz="2300" smtClean="0"/>
              <a:t>Users change frequently / roles, resources, and access rights for each role are relatively static </a:t>
            </a:r>
          </a:p>
          <a:p>
            <a:pPr lvl="1">
              <a:buFont typeface="Wingdings" pitchFamily="2" charset="2"/>
              <a:buNone/>
            </a:pPr>
            <a:endParaRPr lang="en-US" sz="2400" smtClean="0"/>
          </a:p>
        </p:txBody>
      </p:sp>
      <p:sp>
        <p:nvSpPr>
          <p:cNvPr id="4" name="Slide Number Placeholder 3"/>
          <p:cNvSpPr>
            <a:spLocks noGrp="1"/>
          </p:cNvSpPr>
          <p:nvPr>
            <p:ph type="sldNum" sz="quarter" idx="12"/>
          </p:nvPr>
        </p:nvSpPr>
        <p:spPr/>
        <p:txBody>
          <a:bodyPr/>
          <a:lstStyle/>
          <a:p>
            <a:fld id="{A4969BE9-F4BC-42F8-A6C2-634D5B67CBD6}" type="slidenum">
              <a:rPr lang="en-US"/>
              <a:pPr/>
              <a:t>18</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28600" y="277813"/>
            <a:ext cx="2514600" cy="5284787"/>
          </a:xfrm>
        </p:spPr>
        <p:txBody>
          <a:bodyPr/>
          <a:lstStyle/>
          <a:p>
            <a:r>
              <a:rPr lang="en-US" sz="3900" smtClean="0"/>
              <a:t>RBAC –</a:t>
            </a:r>
            <a:r>
              <a:rPr lang="en-US" sz="3900" b="1" i="1" smtClean="0"/>
              <a:t>Roles</a:t>
            </a:r>
            <a:r>
              <a:rPr lang="en-US" sz="3900" smtClean="0"/>
              <a:t>, </a:t>
            </a:r>
            <a:r>
              <a:rPr lang="en-US" sz="3900" b="1" i="1" smtClean="0"/>
              <a:t>Users</a:t>
            </a:r>
            <a:r>
              <a:rPr lang="en-US" sz="3900" smtClean="0"/>
              <a:t>, &amp; </a:t>
            </a:r>
            <a:r>
              <a:rPr lang="en-US" sz="3900" b="1" i="1" smtClean="0"/>
              <a:t>Resources</a:t>
            </a:r>
            <a:endParaRPr kumimoji="1" lang="en-US" sz="3900" b="1" i="1" smtClean="0"/>
          </a:p>
        </p:txBody>
      </p:sp>
      <p:pic>
        <p:nvPicPr>
          <p:cNvPr id="30723" name="Picture 4" descr="&#10;ch04-7.pdf                                                     00ABB570  Mnementh                      BEAE7A2F:"/>
          <p:cNvPicPr>
            <a:picLocks noChangeAspect="1" noChangeArrowheads="1"/>
          </p:cNvPicPr>
          <p:nvPr/>
        </p:nvPicPr>
        <p:blipFill>
          <a:blip r:embed="rId3" cstate="print"/>
          <a:srcRect t="5370" r="4633" b="14319"/>
          <a:stretch>
            <a:fillRect/>
          </a:stretch>
        </p:blipFill>
        <p:spPr bwMode="auto">
          <a:xfrm>
            <a:off x="3200400" y="381000"/>
            <a:ext cx="5556250" cy="60547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A41EF99-A708-4ED6-8FE4-0299FDD34457}" type="slidenum">
              <a:rPr lang="en-US"/>
              <a:pPr/>
              <a:t>19</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GB" sz="4300" dirty="0" smtClean="0">
                <a:effectLst/>
              </a:rPr>
              <a:t>Previous Lectures…</a:t>
            </a:r>
            <a:endParaRPr lang="en-AU" sz="4300" dirty="0" smtClean="0">
              <a:effectLst/>
            </a:endParaRPr>
          </a:p>
        </p:txBody>
      </p:sp>
      <p:sp>
        <p:nvSpPr>
          <p:cNvPr id="13315" name="Rectangle 3"/>
          <p:cNvSpPr>
            <a:spLocks noGrp="1" noChangeArrowheads="1"/>
          </p:cNvSpPr>
          <p:nvPr>
            <p:ph type="body" idx="1"/>
          </p:nvPr>
        </p:nvSpPr>
        <p:spPr>
          <a:xfrm>
            <a:off x="900113" y="1341438"/>
            <a:ext cx="8085137" cy="4876800"/>
          </a:xfrm>
        </p:spPr>
        <p:txBody>
          <a:bodyPr/>
          <a:lstStyle/>
          <a:p>
            <a:pPr eaLnBrk="1" hangingPunct="1">
              <a:lnSpc>
                <a:spcPct val="120000"/>
              </a:lnSpc>
              <a:buNone/>
            </a:pPr>
            <a:r>
              <a:rPr lang="en-AU" dirty="0" smtClean="0">
                <a:ea typeface="ＭＳ Ｐゴシック" pitchFamily="-107" charset="-128"/>
              </a:rPr>
              <a:t>Have studied… </a:t>
            </a:r>
            <a:endParaRPr lang="en-US" dirty="0" smtClean="0">
              <a:ea typeface="ＭＳ Ｐゴシック" pitchFamily="-107" charset="-128"/>
            </a:endParaRPr>
          </a:p>
          <a:p>
            <a:pPr>
              <a:lnSpc>
                <a:spcPct val="150000"/>
              </a:lnSpc>
            </a:pPr>
            <a:r>
              <a:rPr lang="en-US" dirty="0" smtClean="0"/>
              <a:t>Network intrusions</a:t>
            </a:r>
          </a:p>
          <a:p>
            <a:pPr>
              <a:lnSpc>
                <a:spcPct val="150000"/>
              </a:lnSpc>
            </a:pPr>
            <a:r>
              <a:rPr lang="en-US" dirty="0" smtClean="0"/>
              <a:t>Why anomaly detection</a:t>
            </a:r>
          </a:p>
          <a:p>
            <a:pPr>
              <a:lnSpc>
                <a:spcPct val="150000"/>
              </a:lnSpc>
            </a:pPr>
            <a:r>
              <a:rPr lang="en-GB" dirty="0" smtClean="0"/>
              <a:t>Classification-based </a:t>
            </a:r>
            <a:r>
              <a:rPr lang="en-GB" dirty="0" smtClean="0"/>
              <a:t>techniques</a:t>
            </a:r>
            <a:endParaRPr lang="en-GB" dirty="0" smtClean="0"/>
          </a:p>
        </p:txBody>
      </p:sp>
      <p:sp>
        <p:nvSpPr>
          <p:cNvPr id="8" name="Slide Number Placeholder 7"/>
          <p:cNvSpPr>
            <a:spLocks noGrp="1"/>
          </p:cNvSpPr>
          <p:nvPr>
            <p:ph type="sldNum" sz="quarter" idx="12"/>
          </p:nvPr>
        </p:nvSpPr>
        <p:spPr/>
        <p:txBody>
          <a:bodyPr/>
          <a:lstStyle/>
          <a:p>
            <a:fld id="{349DD490-4B79-44EF-A132-EC0AA849B487}" type="slidenum">
              <a:rPr lang="en-US"/>
              <a:pPr/>
              <a:t>2</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143000" y="152400"/>
            <a:ext cx="7620000" cy="828675"/>
          </a:xfrm>
        </p:spPr>
        <p:txBody>
          <a:bodyPr/>
          <a:lstStyle/>
          <a:p>
            <a:r>
              <a:rPr lang="en-US" sz="3900" smtClean="0"/>
              <a:t>Matrix Representation of RBAC</a:t>
            </a:r>
            <a:endParaRPr kumimoji="1" lang="en-US" sz="3900" smtClean="0"/>
          </a:p>
        </p:txBody>
      </p:sp>
      <p:sp>
        <p:nvSpPr>
          <p:cNvPr id="31747" name="Rectangle 3"/>
          <p:cNvSpPr>
            <a:spLocks noGrp="1" noChangeArrowheads="1"/>
          </p:cNvSpPr>
          <p:nvPr>
            <p:ph type="body" idx="1"/>
          </p:nvPr>
        </p:nvSpPr>
        <p:spPr>
          <a:xfrm>
            <a:off x="611188" y="1052513"/>
            <a:ext cx="8353425" cy="5472112"/>
          </a:xfrm>
        </p:spPr>
        <p:txBody>
          <a:bodyPr/>
          <a:lstStyle/>
          <a:p>
            <a:r>
              <a:rPr lang="en-US" sz="2500" smtClean="0"/>
              <a:t>Key element of an RBAC system can be represented by matrices </a:t>
            </a:r>
          </a:p>
          <a:p>
            <a:pPr>
              <a:lnSpc>
                <a:spcPct val="0"/>
              </a:lnSpc>
              <a:buFontTx/>
              <a:buNone/>
            </a:pPr>
            <a:endParaRPr lang="en-US" sz="2600" smtClean="0"/>
          </a:p>
          <a:p>
            <a:r>
              <a:rPr lang="en-US" sz="2500" smtClean="0"/>
              <a:t>One matrix represent the relationship of users to roles</a:t>
            </a:r>
          </a:p>
          <a:p>
            <a:pPr lvl="1"/>
            <a:r>
              <a:rPr lang="en-US" sz="2000" smtClean="0"/>
              <a:t>Rows indicate users / columns indicate roles</a:t>
            </a:r>
          </a:p>
          <a:p>
            <a:pPr lvl="1"/>
            <a:r>
              <a:rPr lang="en-US" sz="2000" smtClean="0"/>
              <a:t>Typically there are many more users than roles</a:t>
            </a:r>
          </a:p>
          <a:p>
            <a:pPr lvl="1"/>
            <a:r>
              <a:rPr lang="en-US" sz="2000" smtClean="0"/>
              <a:t>A single users may be assigned multiple roles / A single role may be taken by multiple users</a:t>
            </a:r>
          </a:p>
          <a:p>
            <a:pPr lvl="1">
              <a:lnSpc>
                <a:spcPct val="0"/>
              </a:lnSpc>
              <a:buFont typeface="Wingdings" pitchFamily="2" charset="2"/>
              <a:buNone/>
            </a:pPr>
            <a:endParaRPr lang="en-US" sz="2200" smtClean="0"/>
          </a:p>
          <a:p>
            <a:r>
              <a:rPr lang="en-US" sz="2500" smtClean="0"/>
              <a:t>The relationship of roles to resources is represented by another matrix, which has the same structure as the DAC access control matrix </a:t>
            </a:r>
          </a:p>
          <a:p>
            <a:pPr lvl="1"/>
            <a:r>
              <a:rPr lang="en-US" sz="2000" smtClean="0"/>
              <a:t>A role can be treated as an object, allowing the definition of role hierarchies </a:t>
            </a:r>
          </a:p>
          <a:p>
            <a:pPr lvl="1"/>
            <a:r>
              <a:rPr lang="en-US" sz="2000" b="1" smtClean="0"/>
              <a:t>Least privilege principle: </a:t>
            </a:r>
            <a:r>
              <a:rPr lang="en-US" sz="2000" i="1" smtClean="0"/>
              <a:t>Each role is only assigned the minimum set of access rights needed for the role</a:t>
            </a:r>
          </a:p>
          <a:p>
            <a:pPr lvl="1">
              <a:lnSpc>
                <a:spcPct val="10000"/>
              </a:lnSpc>
              <a:buFont typeface="Wingdings" pitchFamily="2" charset="2"/>
              <a:buNone/>
            </a:pPr>
            <a:endParaRPr lang="en-US" sz="2400" smtClean="0"/>
          </a:p>
          <a:p>
            <a:pPr lvl="1">
              <a:buFont typeface="Wingdings" pitchFamily="2" charset="2"/>
              <a:buNone/>
            </a:pPr>
            <a:endParaRPr lang="en-US" sz="2400" smtClean="0"/>
          </a:p>
        </p:txBody>
      </p:sp>
      <p:sp>
        <p:nvSpPr>
          <p:cNvPr id="4" name="Slide Number Placeholder 3"/>
          <p:cNvSpPr>
            <a:spLocks noGrp="1"/>
          </p:cNvSpPr>
          <p:nvPr>
            <p:ph type="sldNum" sz="quarter" idx="12"/>
          </p:nvPr>
        </p:nvSpPr>
        <p:spPr/>
        <p:txBody>
          <a:bodyPr/>
          <a:lstStyle/>
          <a:p>
            <a:fld id="{76172920-B579-484C-91F7-7CE448F4E660}" type="slidenum">
              <a:rPr lang="en-US"/>
              <a:pPr/>
              <a:t>20</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descr="&#10;ch04-8.pdf                                                     002C63FFMacintosh HD                   BFC49AD8:"/>
          <p:cNvPicPr>
            <a:picLocks noChangeAspect="1" noChangeArrowheads="1"/>
          </p:cNvPicPr>
          <p:nvPr/>
        </p:nvPicPr>
        <p:blipFill>
          <a:blip r:embed="rId3" cstate="print"/>
          <a:srcRect l="4633" t="3580" r="4633" b="10739"/>
          <a:stretch>
            <a:fillRect/>
          </a:stretch>
        </p:blipFill>
        <p:spPr bwMode="auto">
          <a:xfrm>
            <a:off x="3317875" y="269875"/>
            <a:ext cx="5286375" cy="6459538"/>
          </a:xfrm>
          <a:prstGeom prst="rect">
            <a:avLst/>
          </a:prstGeom>
          <a:noFill/>
          <a:ln w="9525">
            <a:noFill/>
            <a:miter lim="800000"/>
            <a:headEnd/>
            <a:tailEnd/>
          </a:ln>
        </p:spPr>
      </p:pic>
      <p:sp>
        <p:nvSpPr>
          <p:cNvPr id="240646" name="Rectangle 6"/>
          <p:cNvSpPr>
            <a:spLocks noGrp="1" noChangeArrowheads="1"/>
          </p:cNvSpPr>
          <p:nvPr>
            <p:ph type="title"/>
          </p:nvPr>
        </p:nvSpPr>
        <p:spPr>
          <a:xfrm>
            <a:off x="228600" y="1052513"/>
            <a:ext cx="3622675" cy="3744912"/>
          </a:xfrm>
        </p:spPr>
        <p:txBody>
          <a:bodyPr/>
          <a:lstStyle/>
          <a:p>
            <a:r>
              <a:rPr lang="en-US" sz="3900" smtClean="0"/>
              <a:t>Matrix Representation of RBAC</a:t>
            </a:r>
            <a:endParaRPr kumimoji="1" lang="en-US" sz="3900" smtClean="0"/>
          </a:p>
        </p:txBody>
      </p:sp>
      <p:sp>
        <p:nvSpPr>
          <p:cNvPr id="4" name="Slide Number Placeholder 3"/>
          <p:cNvSpPr>
            <a:spLocks noGrp="1"/>
          </p:cNvSpPr>
          <p:nvPr>
            <p:ph type="sldNum" sz="quarter" idx="12"/>
          </p:nvPr>
        </p:nvSpPr>
        <p:spPr/>
        <p:txBody>
          <a:bodyPr/>
          <a:lstStyle/>
          <a:p>
            <a:fld id="{82B41BAC-18DD-46D8-8844-4A61DF3C95B2}" type="slidenum">
              <a:rPr lang="en-US"/>
              <a:pPr/>
              <a:t>21</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143000" y="152400"/>
            <a:ext cx="7100888" cy="828675"/>
          </a:xfrm>
        </p:spPr>
        <p:txBody>
          <a:bodyPr/>
          <a:lstStyle/>
          <a:p>
            <a:r>
              <a:rPr lang="en-US" sz="3900" smtClean="0"/>
              <a:t>Role Hierarchies of RBAC</a:t>
            </a:r>
            <a:endParaRPr kumimoji="1" lang="en-US" sz="3900" smtClean="0"/>
          </a:p>
        </p:txBody>
      </p:sp>
      <p:sp>
        <p:nvSpPr>
          <p:cNvPr id="33795" name="Rectangle 3"/>
          <p:cNvSpPr>
            <a:spLocks noGrp="1" noChangeArrowheads="1"/>
          </p:cNvSpPr>
          <p:nvPr>
            <p:ph type="body" idx="1"/>
          </p:nvPr>
        </p:nvSpPr>
        <p:spPr>
          <a:xfrm>
            <a:off x="900113" y="1268413"/>
            <a:ext cx="7993062" cy="4968875"/>
          </a:xfrm>
        </p:spPr>
        <p:txBody>
          <a:bodyPr/>
          <a:lstStyle/>
          <a:p>
            <a:r>
              <a:rPr lang="en-US" sz="3400" smtClean="0"/>
              <a:t>Role hierarchies provide a means of reflecting the </a:t>
            </a:r>
            <a:r>
              <a:rPr lang="en-US" sz="3400" b="1" i="1" smtClean="0"/>
              <a:t>hierarchical structure </a:t>
            </a:r>
            <a:r>
              <a:rPr lang="en-US" sz="3400" smtClean="0"/>
              <a:t>of roles in an organization  </a:t>
            </a:r>
          </a:p>
          <a:p>
            <a:pPr>
              <a:lnSpc>
                <a:spcPct val="12000"/>
              </a:lnSpc>
              <a:buFontTx/>
              <a:buNone/>
            </a:pPr>
            <a:r>
              <a:rPr lang="en-US" sz="2900" smtClean="0"/>
              <a:t> </a:t>
            </a:r>
          </a:p>
          <a:p>
            <a:pPr lvl="1"/>
            <a:r>
              <a:rPr lang="en-US" smtClean="0"/>
              <a:t>Job functions with greater responsibility have greater authority to access resources </a:t>
            </a:r>
          </a:p>
          <a:p>
            <a:pPr lvl="1">
              <a:lnSpc>
                <a:spcPct val="10000"/>
              </a:lnSpc>
              <a:buFont typeface="Wingdings" pitchFamily="2" charset="2"/>
              <a:buNone/>
            </a:pPr>
            <a:endParaRPr lang="en-US" smtClean="0"/>
          </a:p>
          <a:p>
            <a:pPr lvl="1"/>
            <a:r>
              <a:rPr lang="en-US" smtClean="0"/>
              <a:t>A subordinate job function may have a </a:t>
            </a:r>
            <a:r>
              <a:rPr lang="en-US" b="1" i="1" smtClean="0"/>
              <a:t>subset</a:t>
            </a:r>
            <a:r>
              <a:rPr lang="en-US" smtClean="0"/>
              <a:t> of the access rights of the superior job function  </a:t>
            </a:r>
          </a:p>
          <a:p>
            <a:pPr lvl="1">
              <a:lnSpc>
                <a:spcPct val="20000"/>
              </a:lnSpc>
              <a:buFont typeface="Wingdings" pitchFamily="2" charset="2"/>
              <a:buNone/>
            </a:pPr>
            <a:endParaRPr lang="en-US" smtClean="0"/>
          </a:p>
          <a:p>
            <a:pPr lvl="1">
              <a:lnSpc>
                <a:spcPct val="10000"/>
              </a:lnSpc>
            </a:pPr>
            <a:endParaRPr lang="en-US" smtClean="0"/>
          </a:p>
          <a:p>
            <a:pPr>
              <a:lnSpc>
                <a:spcPct val="20000"/>
              </a:lnSpc>
              <a:buFontTx/>
              <a:buNone/>
            </a:pPr>
            <a:endParaRPr lang="en-US" sz="3000" smtClean="0"/>
          </a:p>
          <a:p>
            <a:pPr lvl="1">
              <a:lnSpc>
                <a:spcPct val="10000"/>
              </a:lnSpc>
              <a:buFont typeface="Wingdings" pitchFamily="2" charset="2"/>
              <a:buNone/>
            </a:pPr>
            <a:endParaRPr lang="en-US" smtClean="0"/>
          </a:p>
          <a:p>
            <a:pPr lvl="1">
              <a:buFont typeface="Wingdings" pitchFamily="2" charset="2"/>
              <a:buNone/>
            </a:pPr>
            <a:endParaRPr lang="en-US" smtClean="0"/>
          </a:p>
        </p:txBody>
      </p:sp>
      <p:sp>
        <p:nvSpPr>
          <p:cNvPr id="4" name="Slide Number Placeholder 3"/>
          <p:cNvSpPr>
            <a:spLocks noGrp="1"/>
          </p:cNvSpPr>
          <p:nvPr>
            <p:ph type="sldNum" sz="quarter" idx="12"/>
          </p:nvPr>
        </p:nvSpPr>
        <p:spPr/>
        <p:txBody>
          <a:bodyPr/>
          <a:lstStyle/>
          <a:p>
            <a:fld id="{91E0EF42-AD49-4166-8E36-21408D7959E4}" type="slidenum">
              <a:rPr lang="en-US"/>
              <a:pPr/>
              <a:t>22</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143000" y="152400"/>
            <a:ext cx="7100888" cy="828675"/>
          </a:xfrm>
        </p:spPr>
        <p:txBody>
          <a:bodyPr/>
          <a:lstStyle/>
          <a:p>
            <a:r>
              <a:rPr lang="en-US" sz="3900" smtClean="0"/>
              <a:t>Example of Role Hierarchy </a:t>
            </a:r>
            <a:endParaRPr kumimoji="1" lang="en-US" sz="3900" smtClean="0"/>
          </a:p>
        </p:txBody>
      </p:sp>
      <p:sp>
        <p:nvSpPr>
          <p:cNvPr id="34819" name="Rectangle 3"/>
          <p:cNvSpPr>
            <a:spLocks noGrp="1" noChangeArrowheads="1"/>
          </p:cNvSpPr>
          <p:nvPr>
            <p:ph type="body" idx="1"/>
          </p:nvPr>
        </p:nvSpPr>
        <p:spPr>
          <a:xfrm>
            <a:off x="611188" y="1052513"/>
            <a:ext cx="8353425" cy="5184775"/>
          </a:xfrm>
        </p:spPr>
        <p:txBody>
          <a:bodyPr/>
          <a:lstStyle/>
          <a:p>
            <a:pPr>
              <a:lnSpc>
                <a:spcPct val="20000"/>
              </a:lnSpc>
              <a:buFontTx/>
              <a:buNone/>
            </a:pPr>
            <a:endParaRPr lang="en-US" sz="2600" smtClean="0"/>
          </a:p>
          <a:p>
            <a:pPr lvl="1">
              <a:lnSpc>
                <a:spcPct val="10000"/>
              </a:lnSpc>
              <a:buFont typeface="Wingdings" pitchFamily="2" charset="2"/>
              <a:buNone/>
            </a:pPr>
            <a:endParaRPr lang="en-US" sz="2400" smtClean="0"/>
          </a:p>
          <a:p>
            <a:pPr lvl="1">
              <a:buFont typeface="Wingdings" pitchFamily="2" charset="2"/>
              <a:buNone/>
            </a:pPr>
            <a:endParaRPr lang="en-US" sz="2400" smtClean="0"/>
          </a:p>
        </p:txBody>
      </p:sp>
      <p:sp>
        <p:nvSpPr>
          <p:cNvPr id="4" name="Slide Number Placeholder 3"/>
          <p:cNvSpPr>
            <a:spLocks noGrp="1"/>
          </p:cNvSpPr>
          <p:nvPr>
            <p:ph type="sldNum" sz="quarter" idx="12"/>
          </p:nvPr>
        </p:nvSpPr>
        <p:spPr/>
        <p:txBody>
          <a:bodyPr/>
          <a:lstStyle/>
          <a:p>
            <a:fld id="{401DBCA7-C0ED-4E23-9115-B3EDC9738E07}" type="slidenum">
              <a:rPr lang="en-US"/>
              <a:pPr/>
              <a:t>23</a:t>
            </a:fld>
            <a:endParaRPr lang="en-US"/>
          </a:p>
        </p:txBody>
      </p:sp>
      <p:pic>
        <p:nvPicPr>
          <p:cNvPr id="34821" name="Picture 2"/>
          <p:cNvPicPr>
            <a:picLocks noChangeAspect="1" noChangeArrowheads="1"/>
          </p:cNvPicPr>
          <p:nvPr/>
        </p:nvPicPr>
        <p:blipFill>
          <a:blip r:embed="rId3" cstate="print"/>
          <a:srcRect/>
          <a:stretch>
            <a:fillRect/>
          </a:stretch>
        </p:blipFill>
        <p:spPr bwMode="auto">
          <a:xfrm>
            <a:off x="790575" y="1204913"/>
            <a:ext cx="7669213" cy="4672012"/>
          </a:xfrm>
          <a:prstGeom prst="rect">
            <a:avLst/>
          </a:prstGeom>
          <a:noFill/>
          <a:ln w="9525" algn="ctr">
            <a:noFill/>
            <a:miter lim="800000"/>
            <a:headEnd/>
            <a:tailEnd/>
          </a:ln>
        </p:spPr>
      </p:pic>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143000" y="152400"/>
            <a:ext cx="7100888" cy="828675"/>
          </a:xfrm>
        </p:spPr>
        <p:txBody>
          <a:bodyPr/>
          <a:lstStyle/>
          <a:p>
            <a:r>
              <a:rPr lang="en-US" sz="3900" smtClean="0"/>
              <a:t>Constraints</a:t>
            </a:r>
            <a:endParaRPr kumimoji="1" lang="en-US" sz="3900" smtClean="0"/>
          </a:p>
        </p:txBody>
      </p:sp>
      <p:sp>
        <p:nvSpPr>
          <p:cNvPr id="35843" name="Rectangle 3"/>
          <p:cNvSpPr>
            <a:spLocks noGrp="1" noChangeArrowheads="1"/>
          </p:cNvSpPr>
          <p:nvPr>
            <p:ph type="body" idx="1"/>
          </p:nvPr>
        </p:nvSpPr>
        <p:spPr>
          <a:xfrm>
            <a:off x="611188" y="981075"/>
            <a:ext cx="8353425" cy="5400675"/>
          </a:xfrm>
        </p:spPr>
        <p:txBody>
          <a:bodyPr/>
          <a:lstStyle/>
          <a:p>
            <a:r>
              <a:rPr lang="en-US" sz="2800" smtClean="0"/>
              <a:t>A </a:t>
            </a:r>
            <a:r>
              <a:rPr lang="en-US" sz="2800" b="1" i="1" smtClean="0"/>
              <a:t>constraint</a:t>
            </a:r>
            <a:r>
              <a:rPr lang="en-US" sz="2800" smtClean="0"/>
              <a:t> is a defined relationship among roles, or a condition related to roles. Three types of constraints:   </a:t>
            </a:r>
          </a:p>
          <a:p>
            <a:pPr>
              <a:lnSpc>
                <a:spcPct val="12000"/>
              </a:lnSpc>
              <a:buFontTx/>
              <a:buNone/>
            </a:pPr>
            <a:r>
              <a:rPr lang="en-US" sz="2500" smtClean="0"/>
              <a:t> </a:t>
            </a:r>
          </a:p>
          <a:p>
            <a:pPr lvl="1"/>
            <a:r>
              <a:rPr lang="en-US" sz="2200" b="1" smtClean="0"/>
              <a:t>Mutually exclusive roles </a:t>
            </a:r>
            <a:r>
              <a:rPr lang="en-US" sz="2200" smtClean="0"/>
              <a:t>are roles such that a user can be assigned to only one role </a:t>
            </a:r>
          </a:p>
          <a:p>
            <a:pPr lvl="2"/>
            <a:r>
              <a:rPr lang="en-US" sz="2000" smtClean="0"/>
              <a:t>The set of mutually exclusive roles should have non-overlapping permission (that is, for this type of roles, any permission can be granted to only one role)</a:t>
            </a:r>
          </a:p>
          <a:p>
            <a:pPr lvl="2"/>
            <a:r>
              <a:rPr lang="en-US" sz="2000" smtClean="0"/>
              <a:t>The purpose is to increase the difficulty of collusion among individuals to thwart security policies  </a:t>
            </a:r>
          </a:p>
          <a:p>
            <a:pPr lvl="1">
              <a:lnSpc>
                <a:spcPct val="10000"/>
              </a:lnSpc>
              <a:buFont typeface="Wingdings" pitchFamily="2" charset="2"/>
              <a:buNone/>
            </a:pPr>
            <a:endParaRPr lang="en-US" sz="2400" smtClean="0"/>
          </a:p>
          <a:p>
            <a:pPr lvl="1"/>
            <a:r>
              <a:rPr lang="en-US" sz="2200" b="1" smtClean="0"/>
              <a:t>Cardinality</a:t>
            </a:r>
            <a:r>
              <a:rPr lang="en-US" sz="2200" smtClean="0"/>
              <a:t> refers to setting a maximum number with respect to roles  </a:t>
            </a:r>
          </a:p>
          <a:p>
            <a:pPr lvl="1"/>
            <a:r>
              <a:rPr lang="en-US" sz="2200" b="1" smtClean="0"/>
              <a:t>Prerequisite </a:t>
            </a:r>
            <a:r>
              <a:rPr lang="en-US" sz="2200" smtClean="0"/>
              <a:t>dictates that a user can only be assigned to a particular role if it is already assigned to some other specified role – used to structure the implementation of the least privilege </a:t>
            </a:r>
            <a:r>
              <a:rPr lang="en-US" sz="2200" b="1" smtClean="0"/>
              <a:t> </a:t>
            </a:r>
          </a:p>
          <a:p>
            <a:pPr lvl="1">
              <a:lnSpc>
                <a:spcPct val="20000"/>
              </a:lnSpc>
              <a:buFont typeface="Wingdings" pitchFamily="2" charset="2"/>
              <a:buNone/>
            </a:pPr>
            <a:endParaRPr lang="en-US" sz="2400" smtClean="0"/>
          </a:p>
          <a:p>
            <a:pPr lvl="1">
              <a:lnSpc>
                <a:spcPct val="10000"/>
              </a:lnSpc>
            </a:pPr>
            <a:endParaRPr lang="en-US" sz="2400" smtClean="0"/>
          </a:p>
          <a:p>
            <a:pPr>
              <a:lnSpc>
                <a:spcPct val="20000"/>
              </a:lnSpc>
              <a:buFontTx/>
              <a:buNone/>
            </a:pPr>
            <a:endParaRPr lang="en-US" sz="2600" smtClean="0"/>
          </a:p>
          <a:p>
            <a:pPr lvl="1">
              <a:lnSpc>
                <a:spcPct val="10000"/>
              </a:lnSpc>
              <a:buFont typeface="Wingdings" pitchFamily="2" charset="2"/>
              <a:buNone/>
            </a:pPr>
            <a:endParaRPr lang="en-US" sz="2400" smtClean="0"/>
          </a:p>
          <a:p>
            <a:pPr lvl="1">
              <a:buFont typeface="Wingdings" pitchFamily="2" charset="2"/>
              <a:buNone/>
            </a:pPr>
            <a:endParaRPr lang="en-US" sz="2400" smtClean="0"/>
          </a:p>
        </p:txBody>
      </p:sp>
      <p:sp>
        <p:nvSpPr>
          <p:cNvPr id="4" name="Slide Number Placeholder 3"/>
          <p:cNvSpPr>
            <a:spLocks noGrp="1"/>
          </p:cNvSpPr>
          <p:nvPr>
            <p:ph type="sldNum" sz="quarter" idx="12"/>
          </p:nvPr>
        </p:nvSpPr>
        <p:spPr/>
        <p:txBody>
          <a:bodyPr/>
          <a:lstStyle/>
          <a:p>
            <a:fld id="{1C0E2748-9B71-43FA-9DAC-931789774FAA}" type="slidenum">
              <a:rPr lang="en-US"/>
              <a:pPr/>
              <a:t>24</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143000" y="152400"/>
            <a:ext cx="7100888" cy="828675"/>
          </a:xfrm>
        </p:spPr>
        <p:txBody>
          <a:bodyPr/>
          <a:lstStyle/>
          <a:p>
            <a:r>
              <a:rPr lang="en-US" sz="3900" smtClean="0"/>
              <a:t>A Case Study: </a:t>
            </a:r>
            <a:r>
              <a:rPr lang="en-US" sz="4000" smtClean="0"/>
              <a:t>RBAC For a Bank</a:t>
            </a:r>
            <a:r>
              <a:rPr lang="en-US" sz="3900" smtClean="0"/>
              <a:t>  </a:t>
            </a:r>
            <a:endParaRPr kumimoji="1" lang="en-US" sz="3900" smtClean="0"/>
          </a:p>
        </p:txBody>
      </p:sp>
      <p:sp>
        <p:nvSpPr>
          <p:cNvPr id="36867" name="Rectangle 3"/>
          <p:cNvSpPr>
            <a:spLocks noGrp="1" noChangeArrowheads="1"/>
          </p:cNvSpPr>
          <p:nvPr>
            <p:ph type="body" idx="1"/>
          </p:nvPr>
        </p:nvSpPr>
        <p:spPr>
          <a:xfrm>
            <a:off x="611188" y="1125538"/>
            <a:ext cx="8424862" cy="2232025"/>
          </a:xfrm>
        </p:spPr>
        <p:txBody>
          <a:bodyPr/>
          <a:lstStyle/>
          <a:p>
            <a:r>
              <a:rPr lang="en-US" sz="2500" b="1" i="1" smtClean="0"/>
              <a:t>Dresdner Bank </a:t>
            </a:r>
            <a:r>
              <a:rPr lang="en-US" sz="2500" smtClean="0"/>
              <a:t>(one of Germany’s largest banking corporations, based in Frankfurt) used a simple DAC system prior 1990s – They later introduced an RBAC scheme   </a:t>
            </a:r>
            <a:r>
              <a:rPr lang="en-US" sz="2500" i="1" smtClean="0"/>
              <a:t> </a:t>
            </a:r>
          </a:p>
          <a:p>
            <a:pPr>
              <a:lnSpc>
                <a:spcPct val="0"/>
              </a:lnSpc>
              <a:buFontTx/>
              <a:buNone/>
            </a:pPr>
            <a:endParaRPr lang="en-US" sz="2500" i="1" smtClean="0"/>
          </a:p>
          <a:p>
            <a:r>
              <a:rPr lang="en-US" sz="2500" smtClean="0"/>
              <a:t>Roles are defined by a combination of official position and job function </a:t>
            </a:r>
          </a:p>
          <a:p>
            <a:pPr lvl="1">
              <a:lnSpc>
                <a:spcPct val="20000"/>
              </a:lnSpc>
              <a:buFont typeface="Wingdings" pitchFamily="2" charset="2"/>
              <a:buNone/>
            </a:pPr>
            <a:endParaRPr lang="en-US" sz="2400" smtClean="0"/>
          </a:p>
          <a:p>
            <a:pPr lvl="1">
              <a:lnSpc>
                <a:spcPct val="10000"/>
              </a:lnSpc>
              <a:buFont typeface="Wingdings" pitchFamily="2" charset="2"/>
              <a:buNone/>
            </a:pPr>
            <a:endParaRPr lang="en-US" sz="2400" smtClean="0"/>
          </a:p>
          <a:p>
            <a:pPr lvl="1">
              <a:lnSpc>
                <a:spcPct val="20000"/>
              </a:lnSpc>
              <a:buFont typeface="Wingdings" pitchFamily="2" charset="2"/>
              <a:buNone/>
            </a:pPr>
            <a:endParaRPr lang="en-US" sz="2400" smtClean="0"/>
          </a:p>
          <a:p>
            <a:pPr lvl="1">
              <a:lnSpc>
                <a:spcPct val="10000"/>
              </a:lnSpc>
            </a:pPr>
            <a:endParaRPr lang="en-US" sz="2400" smtClean="0"/>
          </a:p>
          <a:p>
            <a:pPr>
              <a:lnSpc>
                <a:spcPct val="20000"/>
              </a:lnSpc>
              <a:buFontTx/>
              <a:buNone/>
            </a:pPr>
            <a:endParaRPr lang="en-US" sz="2600" smtClean="0"/>
          </a:p>
          <a:p>
            <a:pPr lvl="1">
              <a:lnSpc>
                <a:spcPct val="10000"/>
              </a:lnSpc>
              <a:buFont typeface="Wingdings" pitchFamily="2" charset="2"/>
              <a:buNone/>
            </a:pPr>
            <a:endParaRPr lang="en-US" sz="2400" smtClean="0"/>
          </a:p>
          <a:p>
            <a:pPr lvl="1">
              <a:buFont typeface="Wingdings" pitchFamily="2" charset="2"/>
              <a:buNone/>
            </a:pPr>
            <a:endParaRPr lang="en-US" sz="2400" smtClean="0"/>
          </a:p>
        </p:txBody>
      </p:sp>
      <p:sp>
        <p:nvSpPr>
          <p:cNvPr id="4" name="Slide Number Placeholder 3"/>
          <p:cNvSpPr>
            <a:spLocks noGrp="1"/>
          </p:cNvSpPr>
          <p:nvPr>
            <p:ph type="sldNum" sz="quarter" idx="12"/>
          </p:nvPr>
        </p:nvSpPr>
        <p:spPr/>
        <p:txBody>
          <a:bodyPr/>
          <a:lstStyle/>
          <a:p>
            <a:fld id="{3DAB8A24-F087-4422-9E48-0CF967AC2DFC}" type="slidenum">
              <a:rPr lang="en-US"/>
              <a:pPr/>
              <a:t>25</a:t>
            </a:fld>
            <a:endParaRPr lang="en-US"/>
          </a:p>
        </p:txBody>
      </p:sp>
      <p:sp>
        <p:nvSpPr>
          <p:cNvPr id="6" name="Rectangle 3"/>
          <p:cNvSpPr txBox="1">
            <a:spLocks noChangeArrowheads="1"/>
          </p:cNvSpPr>
          <p:nvPr/>
        </p:nvSpPr>
        <p:spPr bwMode="auto">
          <a:xfrm>
            <a:off x="468313" y="3429000"/>
            <a:ext cx="5399087" cy="2663825"/>
          </a:xfrm>
          <a:prstGeom prst="rect">
            <a:avLst/>
          </a:prstGeom>
          <a:noFill/>
          <a:ln w="9525">
            <a:noFill/>
            <a:miter lim="800000"/>
            <a:headEnd/>
            <a:tailEnd/>
          </a:ln>
        </p:spPr>
        <p:txBody>
          <a:bodyPr/>
          <a:lstStyle/>
          <a:p>
            <a:pPr marL="742950" lvl="1" indent="-285750" algn="l">
              <a:spcBef>
                <a:spcPct val="20000"/>
              </a:spcBef>
              <a:buClr>
                <a:srgbClr val="DF0029"/>
              </a:buClr>
              <a:buFont typeface="Wingdings" pitchFamily="2" charset="2"/>
              <a:buChar char="§"/>
            </a:pPr>
            <a:r>
              <a:rPr lang="en-US" sz="2000">
                <a:latin typeface="Times New Roman" pitchFamily="18" charset="0"/>
              </a:rPr>
              <a:t>A role hierarchy is defined in such a way that one role is superior to another if its position is superior and their functions are identical </a:t>
            </a:r>
          </a:p>
          <a:p>
            <a:pPr marL="742950" lvl="1" indent="-285750" algn="l">
              <a:spcBef>
                <a:spcPct val="20000"/>
              </a:spcBef>
              <a:buClr>
                <a:srgbClr val="DF0029"/>
              </a:buClr>
              <a:buFont typeface="Wingdings" pitchFamily="2" charset="2"/>
              <a:buChar char="§"/>
            </a:pPr>
            <a:r>
              <a:rPr lang="en-US" sz="2000">
                <a:latin typeface="Times New Roman" pitchFamily="18" charset="0"/>
              </a:rPr>
              <a:t>E.g., Role B (in the table on next slide) may have as many or more access rights than Role A</a:t>
            </a:r>
          </a:p>
          <a:p>
            <a:pPr marL="742950" lvl="1" indent="-285750" algn="l">
              <a:lnSpc>
                <a:spcPct val="20000"/>
              </a:lnSpc>
              <a:spcBef>
                <a:spcPct val="20000"/>
              </a:spcBef>
              <a:buClr>
                <a:srgbClr val="DF0029"/>
              </a:buClr>
              <a:buFont typeface="Wingdings" pitchFamily="2" charset="2"/>
              <a:buNone/>
            </a:pPr>
            <a:endParaRPr lang="en-US">
              <a:latin typeface="Times New Roman" pitchFamily="18" charset="0"/>
            </a:endParaRPr>
          </a:p>
          <a:p>
            <a:pPr marL="742950" lvl="1" indent="-285750" algn="l">
              <a:lnSpc>
                <a:spcPct val="10000"/>
              </a:lnSpc>
              <a:spcBef>
                <a:spcPct val="20000"/>
              </a:spcBef>
              <a:buClr>
                <a:srgbClr val="DF0029"/>
              </a:buClr>
              <a:buFont typeface="Wingdings" pitchFamily="2" charset="2"/>
              <a:buNone/>
            </a:pPr>
            <a:endParaRPr lang="en-US">
              <a:latin typeface="Times New Roman" pitchFamily="18" charset="0"/>
            </a:endParaRPr>
          </a:p>
          <a:p>
            <a:pPr marL="742950" lvl="1" indent="-285750" algn="l">
              <a:lnSpc>
                <a:spcPct val="20000"/>
              </a:lnSpc>
              <a:spcBef>
                <a:spcPct val="20000"/>
              </a:spcBef>
              <a:buClr>
                <a:srgbClr val="DF0029"/>
              </a:buClr>
              <a:buFont typeface="Wingdings" pitchFamily="2" charset="2"/>
              <a:buNone/>
            </a:pPr>
            <a:endParaRPr lang="en-US">
              <a:latin typeface="Times New Roman" pitchFamily="18" charset="0"/>
            </a:endParaRPr>
          </a:p>
          <a:p>
            <a:pPr marL="742950" lvl="1" indent="-285750" algn="l">
              <a:lnSpc>
                <a:spcPct val="10000"/>
              </a:lnSpc>
              <a:spcBef>
                <a:spcPct val="20000"/>
              </a:spcBef>
              <a:buClr>
                <a:srgbClr val="DF0029"/>
              </a:buClr>
              <a:buFont typeface="Wingdings" pitchFamily="2" charset="2"/>
              <a:buChar char="§"/>
            </a:pPr>
            <a:endParaRPr lang="en-US">
              <a:latin typeface="Times New Roman" pitchFamily="18" charset="0"/>
            </a:endParaRPr>
          </a:p>
          <a:p>
            <a:pPr marL="342900" indent="-342900" algn="l">
              <a:lnSpc>
                <a:spcPct val="20000"/>
              </a:lnSpc>
              <a:spcBef>
                <a:spcPct val="20000"/>
              </a:spcBef>
              <a:buClr>
                <a:srgbClr val="DF0029"/>
              </a:buClr>
            </a:pPr>
            <a:endParaRPr lang="en-US" sz="2600">
              <a:latin typeface="Times New Roman" pitchFamily="18" charset="0"/>
            </a:endParaRPr>
          </a:p>
          <a:p>
            <a:pPr marL="742950" lvl="1" indent="-285750" algn="l">
              <a:lnSpc>
                <a:spcPct val="10000"/>
              </a:lnSpc>
              <a:spcBef>
                <a:spcPct val="20000"/>
              </a:spcBef>
              <a:buClr>
                <a:srgbClr val="DF0029"/>
              </a:buClr>
              <a:buFont typeface="Wingdings" pitchFamily="2" charset="2"/>
              <a:buNone/>
            </a:pPr>
            <a:endParaRPr lang="en-US">
              <a:latin typeface="Times New Roman" pitchFamily="18" charset="0"/>
            </a:endParaRPr>
          </a:p>
          <a:p>
            <a:pPr marL="742950" lvl="1" indent="-285750" algn="l">
              <a:spcBef>
                <a:spcPct val="20000"/>
              </a:spcBef>
              <a:buClr>
                <a:srgbClr val="DF0029"/>
              </a:buClr>
              <a:buFont typeface="Wingdings" pitchFamily="2" charset="2"/>
              <a:buNone/>
            </a:pPr>
            <a:endParaRPr lang="en-US">
              <a:latin typeface="Times New Roman" pitchFamily="18" charset="0"/>
            </a:endParaRPr>
          </a:p>
        </p:txBody>
      </p:sp>
      <p:pic>
        <p:nvPicPr>
          <p:cNvPr id="36870" name="Picture 7" descr="http://upload.wikimedia.org/wikipedia/commons/6/63/Frankfurt_Am_Main-Gallileo_von_Nordosten-20120115.jpg"/>
          <p:cNvPicPr>
            <a:picLocks noChangeAspect="1" noChangeArrowheads="1"/>
          </p:cNvPicPr>
          <p:nvPr/>
        </p:nvPicPr>
        <p:blipFill>
          <a:blip r:embed="rId3" cstate="print"/>
          <a:srcRect/>
          <a:stretch>
            <a:fillRect/>
          </a:stretch>
        </p:blipFill>
        <p:spPr bwMode="auto">
          <a:xfrm>
            <a:off x="6156325" y="2852738"/>
            <a:ext cx="2232025" cy="3417887"/>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B8778C-68A4-4D47-B0FF-AD82533595A4}" type="slidenum">
              <a:rPr lang="en-US"/>
              <a:pPr/>
              <a:t>26</a:t>
            </a:fld>
            <a:endParaRPr lang="en-US"/>
          </a:p>
        </p:txBody>
      </p:sp>
      <p:pic>
        <p:nvPicPr>
          <p:cNvPr id="37891" name="Picture 7"/>
          <p:cNvPicPr>
            <a:picLocks noChangeAspect="1" noChangeArrowheads="1"/>
          </p:cNvPicPr>
          <p:nvPr/>
        </p:nvPicPr>
        <p:blipFill>
          <a:blip r:embed="rId3" cstate="print"/>
          <a:srcRect/>
          <a:stretch>
            <a:fillRect/>
          </a:stretch>
        </p:blipFill>
        <p:spPr bwMode="auto">
          <a:xfrm>
            <a:off x="2555875" y="111125"/>
            <a:ext cx="6164263" cy="6407150"/>
          </a:xfrm>
          <a:prstGeom prst="rect">
            <a:avLst/>
          </a:prstGeom>
          <a:noFill/>
          <a:ln w="9525" algn="ctr">
            <a:noFill/>
            <a:miter lim="800000"/>
            <a:headEnd/>
            <a:tailEnd/>
          </a:ln>
        </p:spPr>
      </p:pic>
      <p:sp>
        <p:nvSpPr>
          <p:cNvPr id="7" name="Rectangle 2"/>
          <p:cNvSpPr txBox="1">
            <a:spLocks noChangeArrowheads="1"/>
          </p:cNvSpPr>
          <p:nvPr/>
        </p:nvSpPr>
        <p:spPr bwMode="auto">
          <a:xfrm>
            <a:off x="179388" y="333375"/>
            <a:ext cx="2627312" cy="5327650"/>
          </a:xfrm>
          <a:prstGeom prst="rect">
            <a:avLst/>
          </a:prstGeom>
          <a:noFill/>
          <a:ln w="9525">
            <a:noFill/>
            <a:miter lim="800000"/>
            <a:headEnd/>
            <a:tailEnd/>
          </a:ln>
          <a:effectLst/>
        </p:spPr>
        <p:txBody>
          <a:bodyPr anchor="ctr"/>
          <a:lstStyle/>
          <a:p>
            <a:pPr>
              <a:defRPr/>
            </a:pPr>
            <a:r>
              <a:rPr lang="en-US" sz="3900" kern="0" dirty="0">
                <a:solidFill>
                  <a:schemeClr val="tx2"/>
                </a:solidFill>
                <a:effectLst>
                  <a:outerShdw blurRad="38100" dist="38100" dir="2700000" algn="tl">
                    <a:srgbClr val="C0C0C0"/>
                  </a:outerShdw>
                </a:effectLst>
                <a:latin typeface="+mj-lt"/>
                <a:ea typeface="+mj-ea"/>
                <a:cs typeface="+mj-cs"/>
              </a:rPr>
              <a:t>Roles and Their Access Rights </a:t>
            </a:r>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143000" y="152400"/>
            <a:ext cx="6813550" cy="1143000"/>
          </a:xfrm>
        </p:spPr>
        <p:txBody>
          <a:bodyPr/>
          <a:lstStyle/>
          <a:p>
            <a:pPr>
              <a:defRPr/>
            </a:pPr>
            <a:r>
              <a:rPr lang="en-US" dirty="0"/>
              <a:t>RBAC For a Bank</a:t>
            </a:r>
          </a:p>
        </p:txBody>
      </p:sp>
      <p:pic>
        <p:nvPicPr>
          <p:cNvPr id="38915" name="Picture 4" descr="ch04-12.pdf                                                    00ABB570  Mnementh                      BEAE7A2F:"/>
          <p:cNvPicPr>
            <a:picLocks noChangeAspect="1" noChangeArrowheads="1"/>
          </p:cNvPicPr>
          <p:nvPr/>
        </p:nvPicPr>
        <p:blipFill>
          <a:blip r:embed="rId3" cstate="print"/>
          <a:srcRect l="7159" t="13875" r="3580" b="13875"/>
          <a:stretch>
            <a:fillRect/>
          </a:stretch>
        </p:blipFill>
        <p:spPr bwMode="auto">
          <a:xfrm>
            <a:off x="539750" y="1412875"/>
            <a:ext cx="8075613" cy="505936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B00EF66-8892-4E8E-ABC4-639910FAC3D3}" type="slidenum">
              <a:rPr lang="en-US"/>
              <a:pPr/>
              <a:t>27</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143000" y="152400"/>
            <a:ext cx="7100888" cy="828675"/>
          </a:xfrm>
        </p:spPr>
        <p:txBody>
          <a:bodyPr/>
          <a:lstStyle/>
          <a:p>
            <a:r>
              <a:rPr lang="en-US" sz="3900" smtClean="0"/>
              <a:t>Some Interesting Figures</a:t>
            </a:r>
            <a:endParaRPr kumimoji="1" lang="en-US" sz="3900" smtClean="0"/>
          </a:p>
        </p:txBody>
      </p:sp>
      <p:sp>
        <p:nvSpPr>
          <p:cNvPr id="39939" name="Rectangle 3"/>
          <p:cNvSpPr>
            <a:spLocks noGrp="1" noChangeArrowheads="1"/>
          </p:cNvSpPr>
          <p:nvPr>
            <p:ph type="body" idx="1"/>
          </p:nvPr>
        </p:nvSpPr>
        <p:spPr>
          <a:xfrm>
            <a:off x="611188" y="1125538"/>
            <a:ext cx="8424862" cy="5256212"/>
          </a:xfrm>
        </p:spPr>
        <p:txBody>
          <a:bodyPr/>
          <a:lstStyle/>
          <a:p>
            <a:r>
              <a:rPr lang="en-US" sz="2800" smtClean="0"/>
              <a:t>Within the bank, there are </a:t>
            </a:r>
            <a:r>
              <a:rPr lang="en-US" sz="2800" b="1" smtClean="0"/>
              <a:t>65 official positions </a:t>
            </a:r>
            <a:r>
              <a:rPr lang="en-US" sz="2800" smtClean="0"/>
              <a:t>(ranging from a Clerk, through Branch Manager, to a Member of the Board)</a:t>
            </a:r>
          </a:p>
          <a:p>
            <a:pPr>
              <a:lnSpc>
                <a:spcPct val="10000"/>
              </a:lnSpc>
            </a:pPr>
            <a:endParaRPr lang="en-US" sz="2800" smtClean="0"/>
          </a:p>
          <a:p>
            <a:r>
              <a:rPr lang="en-US" sz="2800" smtClean="0"/>
              <a:t>These positions are combined with </a:t>
            </a:r>
            <a:r>
              <a:rPr lang="en-US" sz="2800" b="1" smtClean="0"/>
              <a:t>368 job functions</a:t>
            </a:r>
          </a:p>
          <a:p>
            <a:pPr>
              <a:lnSpc>
                <a:spcPct val="10000"/>
              </a:lnSpc>
            </a:pPr>
            <a:endParaRPr lang="en-US" sz="2800" b="1" smtClean="0"/>
          </a:p>
          <a:p>
            <a:r>
              <a:rPr lang="en-US" sz="2800" smtClean="0"/>
              <a:t>Potentially, there are </a:t>
            </a:r>
            <a:r>
              <a:rPr lang="en-US" sz="2800" b="1" smtClean="0"/>
              <a:t>23,920 different roles</a:t>
            </a:r>
          </a:p>
          <a:p>
            <a:pPr>
              <a:lnSpc>
                <a:spcPct val="10000"/>
              </a:lnSpc>
              <a:buFontTx/>
              <a:buNone/>
            </a:pPr>
            <a:endParaRPr lang="en-US" sz="2800" smtClean="0"/>
          </a:p>
          <a:p>
            <a:r>
              <a:rPr lang="en-US" sz="2800" smtClean="0"/>
              <a:t>The number of roles in current use is about </a:t>
            </a:r>
            <a:r>
              <a:rPr lang="en-US" sz="2800" b="1" smtClean="0"/>
              <a:t>1,300</a:t>
            </a:r>
          </a:p>
          <a:p>
            <a:pPr>
              <a:lnSpc>
                <a:spcPct val="10000"/>
              </a:lnSpc>
              <a:buFontTx/>
              <a:buNone/>
            </a:pPr>
            <a:endParaRPr lang="en-US" sz="2800" smtClean="0"/>
          </a:p>
          <a:p>
            <a:r>
              <a:rPr lang="en-US" sz="2800" smtClean="0"/>
              <a:t>On average, </a:t>
            </a:r>
            <a:r>
              <a:rPr lang="en-US" sz="2800" b="1" smtClean="0"/>
              <a:t>42,000 accesses </a:t>
            </a:r>
            <a:r>
              <a:rPr lang="en-US" sz="2800" smtClean="0"/>
              <a:t>are processed for different applications each day, by the Authorization Administration module       </a:t>
            </a:r>
          </a:p>
          <a:p>
            <a:pPr>
              <a:lnSpc>
                <a:spcPct val="10000"/>
              </a:lnSpc>
              <a:buFontTx/>
              <a:buNone/>
            </a:pPr>
            <a:endParaRPr lang="en-US" sz="2500" i="1" smtClean="0"/>
          </a:p>
          <a:p>
            <a:pPr lvl="1">
              <a:lnSpc>
                <a:spcPct val="20000"/>
              </a:lnSpc>
              <a:buFont typeface="Wingdings" pitchFamily="2" charset="2"/>
              <a:buNone/>
            </a:pPr>
            <a:endParaRPr lang="en-US" sz="2400" smtClean="0"/>
          </a:p>
          <a:p>
            <a:pPr lvl="1">
              <a:lnSpc>
                <a:spcPct val="10000"/>
              </a:lnSpc>
              <a:buFont typeface="Wingdings" pitchFamily="2" charset="2"/>
              <a:buNone/>
            </a:pPr>
            <a:endParaRPr lang="en-US" sz="2400" smtClean="0"/>
          </a:p>
          <a:p>
            <a:pPr lvl="1">
              <a:lnSpc>
                <a:spcPct val="20000"/>
              </a:lnSpc>
              <a:buFont typeface="Wingdings" pitchFamily="2" charset="2"/>
              <a:buNone/>
            </a:pPr>
            <a:endParaRPr lang="en-US" sz="2400" smtClean="0"/>
          </a:p>
          <a:p>
            <a:pPr lvl="1">
              <a:lnSpc>
                <a:spcPct val="10000"/>
              </a:lnSpc>
            </a:pPr>
            <a:endParaRPr lang="en-US" sz="2400" smtClean="0"/>
          </a:p>
          <a:p>
            <a:pPr>
              <a:lnSpc>
                <a:spcPct val="20000"/>
              </a:lnSpc>
              <a:buFontTx/>
              <a:buNone/>
            </a:pPr>
            <a:endParaRPr lang="en-US" sz="2600" smtClean="0"/>
          </a:p>
          <a:p>
            <a:pPr lvl="1">
              <a:lnSpc>
                <a:spcPct val="10000"/>
              </a:lnSpc>
              <a:buFont typeface="Wingdings" pitchFamily="2" charset="2"/>
              <a:buNone/>
            </a:pPr>
            <a:endParaRPr lang="en-US" sz="2400" smtClean="0"/>
          </a:p>
          <a:p>
            <a:pPr lvl="1">
              <a:buFont typeface="Wingdings" pitchFamily="2" charset="2"/>
              <a:buNone/>
            </a:pPr>
            <a:endParaRPr lang="en-US" sz="2400" smtClean="0"/>
          </a:p>
        </p:txBody>
      </p:sp>
      <p:sp>
        <p:nvSpPr>
          <p:cNvPr id="4" name="Slide Number Placeholder 3"/>
          <p:cNvSpPr>
            <a:spLocks noGrp="1"/>
          </p:cNvSpPr>
          <p:nvPr>
            <p:ph type="sldNum" sz="quarter" idx="12"/>
          </p:nvPr>
        </p:nvSpPr>
        <p:spPr/>
        <p:txBody>
          <a:bodyPr/>
          <a:lstStyle/>
          <a:p>
            <a:fld id="{2008DA47-E880-44F5-86D8-96E7DD8BA48B}" type="slidenum">
              <a:rPr lang="en-US"/>
              <a:pPr/>
              <a:t>28</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idx="4294967295"/>
          </p:nvPr>
        </p:nvSpPr>
        <p:spPr>
          <a:xfrm>
            <a:off x="1143000" y="152400"/>
            <a:ext cx="7100888" cy="1143000"/>
          </a:xfrm>
        </p:spPr>
        <p:txBody>
          <a:bodyPr/>
          <a:lstStyle/>
          <a:p>
            <a:pPr>
              <a:defRPr/>
            </a:pPr>
            <a:r>
              <a:rPr lang="en-US" dirty="0">
                <a:solidFill>
                  <a:schemeClr val="tx1"/>
                </a:solidFill>
              </a:rPr>
              <a:t>Bell-LaPadula (BLP) Model</a:t>
            </a:r>
          </a:p>
        </p:txBody>
      </p:sp>
      <p:sp>
        <p:nvSpPr>
          <p:cNvPr id="40963" name="Rectangle 3"/>
          <p:cNvSpPr>
            <a:spLocks noGrp="1" noChangeArrowheads="1"/>
          </p:cNvSpPr>
          <p:nvPr>
            <p:ph idx="4294967295"/>
          </p:nvPr>
        </p:nvSpPr>
        <p:spPr>
          <a:xfrm>
            <a:off x="457200" y="1341438"/>
            <a:ext cx="8458200" cy="5211762"/>
          </a:xfrm>
        </p:spPr>
        <p:txBody>
          <a:bodyPr/>
          <a:lstStyle/>
          <a:p>
            <a:r>
              <a:rPr lang="en-US" sz="2800" smtClean="0"/>
              <a:t>It was developed in 1970s</a:t>
            </a:r>
          </a:p>
          <a:p>
            <a:pPr>
              <a:lnSpc>
                <a:spcPct val="0"/>
              </a:lnSpc>
            </a:pPr>
            <a:endParaRPr lang="en-US" sz="2800" smtClean="0"/>
          </a:p>
          <a:p>
            <a:r>
              <a:rPr lang="en-US" sz="2800" smtClean="0"/>
              <a:t>Each subject and each object is assigned a               </a:t>
            </a:r>
            <a:r>
              <a:rPr lang="en-US" sz="2800" b="1" smtClean="0"/>
              <a:t>security class</a:t>
            </a:r>
          </a:p>
          <a:p>
            <a:pPr>
              <a:lnSpc>
                <a:spcPct val="0"/>
              </a:lnSpc>
              <a:buFontTx/>
              <a:buNone/>
            </a:pPr>
            <a:endParaRPr lang="en-US" sz="2800" b="1" smtClean="0"/>
          </a:p>
          <a:p>
            <a:r>
              <a:rPr lang="en-US" sz="2800" smtClean="0"/>
              <a:t>An </a:t>
            </a:r>
            <a:r>
              <a:rPr lang="en-US" sz="2800" i="1" smtClean="0"/>
              <a:t>object</a:t>
            </a:r>
            <a:r>
              <a:rPr lang="en-US" sz="2800" smtClean="0"/>
              <a:t> has a security </a:t>
            </a:r>
            <a:r>
              <a:rPr lang="en-US" sz="2800" i="1" smtClean="0"/>
              <a:t>classification</a:t>
            </a:r>
            <a:endParaRPr lang="en-US" sz="2800" smtClean="0"/>
          </a:p>
          <a:p>
            <a:pPr lvl="1"/>
            <a:r>
              <a:rPr lang="en-US" sz="2400" smtClean="0"/>
              <a:t>top secret &gt; secret &gt; confidential &gt; restricted &gt; unclassified</a:t>
            </a:r>
          </a:p>
          <a:p>
            <a:pPr lvl="1"/>
            <a:r>
              <a:rPr lang="en-US" sz="2400" smtClean="0"/>
              <a:t>strategic &gt; sensitive &gt; confidential &gt; public </a:t>
            </a:r>
          </a:p>
          <a:p>
            <a:pPr lvl="1">
              <a:lnSpc>
                <a:spcPct val="0"/>
              </a:lnSpc>
              <a:buFont typeface="Wingdings" pitchFamily="2" charset="2"/>
              <a:buNone/>
            </a:pPr>
            <a:endParaRPr lang="en-US" sz="2400" smtClean="0"/>
          </a:p>
          <a:p>
            <a:r>
              <a:rPr lang="en-US" sz="2800" smtClean="0"/>
              <a:t>A </a:t>
            </a:r>
            <a:r>
              <a:rPr lang="en-US" sz="2800" i="1" smtClean="0"/>
              <a:t>subject</a:t>
            </a:r>
            <a:r>
              <a:rPr lang="en-US" sz="2800" smtClean="0"/>
              <a:t> has a security </a:t>
            </a:r>
            <a:r>
              <a:rPr lang="en-US" sz="2800" i="1" smtClean="0"/>
              <a:t>clearance</a:t>
            </a:r>
          </a:p>
          <a:p>
            <a:pPr>
              <a:lnSpc>
                <a:spcPct val="0"/>
              </a:lnSpc>
              <a:buFontTx/>
              <a:buNone/>
            </a:pPr>
            <a:endParaRPr lang="en-US" sz="2800" i="1" smtClean="0"/>
          </a:p>
          <a:p>
            <a:r>
              <a:rPr lang="en-US" sz="2800" smtClean="0"/>
              <a:t>Security classes control the manner by which a subject may access an object</a:t>
            </a:r>
          </a:p>
        </p:txBody>
      </p:sp>
      <p:pic>
        <p:nvPicPr>
          <p:cNvPr id="4" name="Picture 3"/>
          <p:cNvPicPr>
            <a:picLocks noChangeAspect="1"/>
          </p:cNvPicPr>
          <p:nvPr/>
        </p:nvPicPr>
        <p:blipFill>
          <a:blip r:embed="rId3" cstate="print"/>
          <a:stretch>
            <a:fillRect/>
          </a:stretch>
        </p:blipFill>
        <p:spPr>
          <a:xfrm rot="570111">
            <a:off x="7459787" y="1098362"/>
            <a:ext cx="1560513" cy="1628361"/>
          </a:xfrm>
          <a:prstGeom prst="rect">
            <a:avLst/>
          </a:prstGeom>
          <a:effectLst>
            <a:softEdge rad="50800"/>
          </a:effectLst>
        </p:spPr>
      </p:pic>
      <p:sp>
        <p:nvSpPr>
          <p:cNvPr id="6"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D04E2B02-CB5F-4873-A98D-7938F3A23586}" type="slidenum">
              <a:rPr lang="en-US" sz="1400">
                <a:solidFill>
                  <a:srgbClr val="DF0029"/>
                </a:solidFill>
                <a:latin typeface="Times New Roman" pitchFamily="18" charset="0"/>
              </a:rPr>
              <a:pPr algn="r"/>
              <a:t>29</a:t>
            </a:fld>
            <a:endParaRPr lang="en-US" sz="1400">
              <a:solidFill>
                <a:srgbClr val="DF0029"/>
              </a:solidFill>
              <a:latin typeface="Times New Roman" pitchFamily="18" charset="0"/>
            </a:endParaRPr>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p>
            <a:r>
              <a:rPr lang="en-US" smtClean="0"/>
              <a:t>Lecture 1. Introduction - </a:t>
            </a:r>
            <a:fld id="{AB623C7B-437C-4BD0-84B2-837202C9E6A9}"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1476375" y="260350"/>
            <a:ext cx="6048375"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smtClean="0"/>
              <a:t>Today’s Objectives</a:t>
            </a:r>
            <a:r>
              <a:rPr lang="en-GB" sz="4000" dirty="0" smtClean="0"/>
              <a:t> </a:t>
            </a:r>
            <a:endParaRPr lang="en-GB" dirty="0" smtClean="0"/>
          </a:p>
        </p:txBody>
      </p:sp>
      <p:sp>
        <p:nvSpPr>
          <p:cNvPr id="14339" name="Rectangle 3"/>
          <p:cNvSpPr>
            <a:spLocks noGrp="1" noChangeArrowheads="1"/>
          </p:cNvSpPr>
          <p:nvPr>
            <p:ph type="body" idx="1"/>
          </p:nvPr>
        </p:nvSpPr>
        <p:spPr>
          <a:xfrm>
            <a:off x="900113" y="1196975"/>
            <a:ext cx="8064500" cy="5184775"/>
          </a:xfrm>
        </p:spPr>
        <p:txBody>
          <a:bodyPr lIns="90000" tIns="46800" rIns="90000" bIns="46800"/>
          <a:lstStyle/>
          <a:p>
            <a:r>
              <a:rPr lang="en-US" dirty="0" smtClean="0"/>
              <a:t>Access control principles</a:t>
            </a:r>
          </a:p>
          <a:p>
            <a:pPr lvl="1"/>
            <a:r>
              <a:rPr lang="en-US" dirty="0" smtClean="0"/>
              <a:t>Access control policies </a:t>
            </a:r>
          </a:p>
          <a:p>
            <a:pPr lvl="1"/>
            <a:r>
              <a:rPr lang="en-US" dirty="0" smtClean="0"/>
              <a:t>Access control requirements</a:t>
            </a:r>
          </a:p>
          <a:p>
            <a:r>
              <a:rPr lang="en-AU" dirty="0" smtClean="0"/>
              <a:t>Access control elements</a:t>
            </a:r>
          </a:p>
          <a:p>
            <a:r>
              <a:rPr lang="en-AU" dirty="0" smtClean="0"/>
              <a:t>Discretionary access control</a:t>
            </a:r>
          </a:p>
          <a:p>
            <a:r>
              <a:rPr lang="en-AU" dirty="0" smtClean="0"/>
              <a:t>Role-based access control</a:t>
            </a:r>
          </a:p>
          <a:p>
            <a:r>
              <a:rPr lang="en-AU" dirty="0" smtClean="0"/>
              <a:t>A case study</a:t>
            </a:r>
          </a:p>
          <a:p>
            <a:r>
              <a:rPr lang="en-AU" dirty="0" smtClean="0"/>
              <a:t>Access control models</a:t>
            </a:r>
            <a:endParaRPr lang="en-GB" sz="2800" dirty="0" smtClean="0"/>
          </a:p>
        </p:txBody>
      </p:sp>
      <p:sp>
        <p:nvSpPr>
          <p:cNvPr id="2" name="Slide Number Placeholder 1"/>
          <p:cNvSpPr>
            <a:spLocks noGrp="1"/>
          </p:cNvSpPr>
          <p:nvPr>
            <p:ph type="sldNum" sz="quarter" idx="12"/>
          </p:nvPr>
        </p:nvSpPr>
        <p:spPr/>
        <p:txBody>
          <a:bodyPr/>
          <a:lstStyle/>
          <a:p>
            <a:fld id="{3DF54AA8-DC07-4276-B03A-EFEC9D99C5ED}" type="slidenum">
              <a:rPr lang="en-US"/>
              <a:pPr/>
              <a:t>3</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a:xfrm>
            <a:off x="0" y="0"/>
            <a:ext cx="9144000" cy="1196975"/>
          </a:xfrm>
        </p:spPr>
        <p:txBody>
          <a:bodyPr/>
          <a:lstStyle/>
          <a:p>
            <a:pPr>
              <a:defRPr/>
            </a:pPr>
            <a:r>
              <a:rPr lang="en-US" dirty="0" smtClean="0"/>
              <a:t>Two Properties </a:t>
            </a:r>
            <a:endParaRPr lang="en-US" dirty="0"/>
          </a:p>
        </p:txBody>
      </p:sp>
      <p:pic>
        <p:nvPicPr>
          <p:cNvPr id="41987" name="Picture 5" descr="f1.pdf"/>
          <p:cNvPicPr>
            <a:picLocks noChangeAspect="1"/>
          </p:cNvPicPr>
          <p:nvPr/>
        </p:nvPicPr>
        <p:blipFill>
          <a:blip r:embed="rId3" cstate="print"/>
          <a:srcRect t="21819" b="18182"/>
          <a:stretch>
            <a:fillRect/>
          </a:stretch>
        </p:blipFill>
        <p:spPr bwMode="auto">
          <a:xfrm>
            <a:off x="3563938" y="1484313"/>
            <a:ext cx="5445125" cy="4619625"/>
          </a:xfrm>
          <a:prstGeom prst="rect">
            <a:avLst/>
          </a:prstGeom>
          <a:solidFill>
            <a:schemeClr val="accent1"/>
          </a:solidFill>
          <a:ln w="9525">
            <a:noFill/>
            <a:miter lim="800000"/>
            <a:headEnd/>
            <a:tailEnd/>
          </a:ln>
        </p:spPr>
      </p:pic>
      <p:sp>
        <p:nvSpPr>
          <p:cNvPr id="4" name="Content Placeholder 6"/>
          <p:cNvSpPr txBox="1">
            <a:spLocks/>
          </p:cNvSpPr>
          <p:nvPr/>
        </p:nvSpPr>
        <p:spPr>
          <a:xfrm>
            <a:off x="179388" y="1125538"/>
            <a:ext cx="3384550" cy="5503862"/>
          </a:xfrm>
          <a:prstGeom prst="rect">
            <a:avLst/>
          </a:prstGeom>
        </p:spPr>
        <p:txBody>
          <a:bodyPr>
            <a:normAutofit/>
          </a:bodyPr>
          <a:lstStyle/>
          <a:p>
            <a:pPr marL="285750" indent="-285750" algn="l">
              <a:spcBef>
                <a:spcPct val="20000"/>
              </a:spcBef>
              <a:buClr>
                <a:srgbClr val="DF0029"/>
              </a:buClr>
              <a:buFont typeface="Wingdings" pitchFamily="2" charset="2"/>
              <a:buChar char="§"/>
            </a:pPr>
            <a:r>
              <a:rPr lang="en-US" sz="2600">
                <a:latin typeface="Times New Roman" pitchFamily="18" charset="0"/>
              </a:rPr>
              <a:t>No read up </a:t>
            </a:r>
          </a:p>
          <a:p>
            <a:pPr marL="685800" lvl="1" indent="-228600" algn="l">
              <a:spcBef>
                <a:spcPct val="20000"/>
              </a:spcBef>
              <a:buClr>
                <a:srgbClr val="DF0029"/>
              </a:buClr>
              <a:buFontTx/>
              <a:buChar char="•"/>
            </a:pPr>
            <a:r>
              <a:rPr lang="en-US" sz="2200">
                <a:latin typeface="Times New Roman" pitchFamily="18" charset="0"/>
              </a:rPr>
              <a:t>A subject can only read an object of less or equal security level</a:t>
            </a:r>
          </a:p>
          <a:p>
            <a:pPr marL="685800" lvl="1" indent="-228600" algn="l">
              <a:spcBef>
                <a:spcPct val="20000"/>
              </a:spcBef>
              <a:buClr>
                <a:srgbClr val="DF0029"/>
              </a:buClr>
              <a:buFontTx/>
              <a:buChar char="•"/>
            </a:pPr>
            <a:r>
              <a:rPr lang="en-US" sz="2200">
                <a:latin typeface="Times New Roman" pitchFamily="18" charset="0"/>
              </a:rPr>
              <a:t>Referred to as the </a:t>
            </a:r>
            <a:r>
              <a:rPr lang="en-US" sz="2200" i="1">
                <a:latin typeface="Times New Roman" pitchFamily="18" charset="0"/>
              </a:rPr>
              <a:t>simple security property </a:t>
            </a:r>
            <a:r>
              <a:rPr lang="en-US" sz="2200">
                <a:latin typeface="Times New Roman" pitchFamily="18" charset="0"/>
              </a:rPr>
              <a:t>(ss-property)</a:t>
            </a:r>
          </a:p>
          <a:p>
            <a:pPr marL="285750" indent="-285750" algn="l">
              <a:spcBef>
                <a:spcPct val="20000"/>
              </a:spcBef>
              <a:buClr>
                <a:srgbClr val="DF0029"/>
              </a:buClr>
              <a:buFont typeface="Wingdings" pitchFamily="2" charset="2"/>
              <a:buChar char="§"/>
            </a:pPr>
            <a:r>
              <a:rPr lang="en-US" sz="2600">
                <a:latin typeface="Times New Roman" pitchFamily="18" charset="0"/>
              </a:rPr>
              <a:t>No write down</a:t>
            </a:r>
          </a:p>
          <a:p>
            <a:pPr marL="685800" lvl="1" indent="-228600" algn="l">
              <a:spcBef>
                <a:spcPct val="20000"/>
              </a:spcBef>
              <a:buClr>
                <a:srgbClr val="DF0029"/>
              </a:buClr>
              <a:buFontTx/>
              <a:buChar char="•"/>
            </a:pPr>
            <a:r>
              <a:rPr lang="en-US" sz="2200">
                <a:latin typeface="Times New Roman" pitchFamily="18" charset="0"/>
              </a:rPr>
              <a:t>Subject can only write into an object of greater or equal security level</a:t>
            </a:r>
          </a:p>
          <a:p>
            <a:pPr marL="685800" lvl="1" indent="-228600" algn="l">
              <a:spcBef>
                <a:spcPct val="20000"/>
              </a:spcBef>
              <a:buClr>
                <a:srgbClr val="DF0029"/>
              </a:buClr>
              <a:buFontTx/>
              <a:buChar char="•"/>
            </a:pPr>
            <a:r>
              <a:rPr lang="en-US" sz="2200">
                <a:latin typeface="Times New Roman" pitchFamily="18" charset="0"/>
              </a:rPr>
              <a:t>referred to as the       </a:t>
            </a:r>
            <a:r>
              <a:rPr lang="en-US" sz="2200" i="1">
                <a:latin typeface="Times New Roman" pitchFamily="18" charset="0"/>
              </a:rPr>
              <a:t>*-property</a:t>
            </a:r>
            <a:endParaRPr lang="en-US" sz="1900" i="1">
              <a:latin typeface="Times New Roman" pitchFamily="18" charset="0"/>
            </a:endParaRPr>
          </a:p>
          <a:p>
            <a:pPr marL="285750" indent="-285750" algn="l">
              <a:spcBef>
                <a:spcPct val="20000"/>
              </a:spcBef>
              <a:buClr>
                <a:srgbClr val="DF0029"/>
              </a:buClr>
            </a:pPr>
            <a:endParaRPr lang="en-US" sz="3000">
              <a:latin typeface="Times New Roman" pitchFamily="18" charset="0"/>
            </a:endParaRPr>
          </a:p>
        </p:txBody>
      </p:sp>
      <p:sp>
        <p:nvSpPr>
          <p:cNvPr id="7"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F7B124D0-039A-402D-B735-0AD26707B6C1}" type="slidenum">
              <a:rPr lang="en-US" sz="1400">
                <a:solidFill>
                  <a:srgbClr val="DF0029"/>
                </a:solidFill>
                <a:latin typeface="Times New Roman" pitchFamily="18" charset="0"/>
              </a:rPr>
              <a:pPr algn="r"/>
              <a:t>30</a:t>
            </a:fld>
            <a:endParaRPr lang="en-US" sz="1400">
              <a:solidFill>
                <a:srgbClr val="DF0029"/>
              </a:solidFill>
              <a:latin typeface="Times New Roman" pitchFamily="18" charset="0"/>
            </a:endParaRPr>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
        <p:nvSpPr>
          <p:cNvPr id="9" name="Slide Number Placeholder 8"/>
          <p:cNvSpPr>
            <a:spLocks noGrp="1"/>
          </p:cNvSpPr>
          <p:nvPr>
            <p:ph type="sldNum" sz="quarter" idx="12"/>
          </p:nvPr>
        </p:nvSpPr>
        <p:spPr/>
        <p:txBody>
          <a:bodyPr/>
          <a:lstStyle/>
          <a:p>
            <a:r>
              <a:rPr lang="en-US" smtClean="0"/>
              <a:t>Lecture 1. Introduction - </a:t>
            </a:r>
            <a:fld id="{AB623C7B-437C-4BD0-84B2-837202C9E6A9}" type="slidenum">
              <a:rPr lang="en-US" smtClean="0"/>
              <a:pPr/>
              <a:t>30</a:t>
            </a:fld>
            <a:endParaRPr lang="en-US"/>
          </a:p>
        </p:txBody>
      </p:sp>
    </p:spTree>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p:txBody>
          <a:bodyPr/>
          <a:lstStyle/>
          <a:p>
            <a:pPr>
              <a:defRPr/>
            </a:pPr>
            <a:r>
              <a:rPr lang="en-US" dirty="0">
                <a:solidFill>
                  <a:schemeClr val="tx1"/>
                </a:solidFill>
              </a:rPr>
              <a:t>BLP Formal Description</a:t>
            </a:r>
          </a:p>
        </p:txBody>
      </p:sp>
      <p:sp>
        <p:nvSpPr>
          <p:cNvPr id="43011" name="Rectangle 3"/>
          <p:cNvSpPr>
            <a:spLocks noGrp="1" noChangeArrowheads="1"/>
          </p:cNvSpPr>
          <p:nvPr>
            <p:ph idx="4294967295"/>
          </p:nvPr>
        </p:nvSpPr>
        <p:spPr>
          <a:xfrm>
            <a:off x="611188" y="1268413"/>
            <a:ext cx="8229600" cy="5113337"/>
          </a:xfrm>
        </p:spPr>
        <p:txBody>
          <a:bodyPr/>
          <a:lstStyle/>
          <a:p>
            <a:r>
              <a:rPr lang="en-US" sz="2800" smtClean="0"/>
              <a:t>Based on current state of system (</a:t>
            </a:r>
            <a:r>
              <a:rPr lang="en-US" sz="2800" i="1" smtClean="0"/>
              <a:t>b</a:t>
            </a:r>
            <a:r>
              <a:rPr lang="en-US" sz="2800" smtClean="0"/>
              <a:t>, </a:t>
            </a:r>
            <a:r>
              <a:rPr lang="en-US" sz="2800" i="1" smtClean="0"/>
              <a:t>M</a:t>
            </a:r>
            <a:r>
              <a:rPr lang="en-US" sz="2800" smtClean="0"/>
              <a:t>, </a:t>
            </a:r>
            <a:r>
              <a:rPr lang="en-US" sz="2800" i="1" smtClean="0"/>
              <a:t>f</a:t>
            </a:r>
            <a:r>
              <a:rPr lang="en-US" sz="2800" smtClean="0"/>
              <a:t>, </a:t>
            </a:r>
            <a:r>
              <a:rPr lang="en-US" sz="2800" i="1" smtClean="0"/>
              <a:t>H</a:t>
            </a:r>
            <a:r>
              <a:rPr lang="en-US" sz="2800" smtClean="0"/>
              <a:t>):</a:t>
            </a:r>
          </a:p>
          <a:p>
            <a:pPr lvl="1">
              <a:buFont typeface="Wingdings" pitchFamily="2" charset="2"/>
              <a:buNone/>
            </a:pPr>
            <a:r>
              <a:rPr lang="en-US" sz="2000" smtClean="0"/>
              <a:t>(current access set </a:t>
            </a:r>
            <a:r>
              <a:rPr lang="en-US" sz="2000" i="1" smtClean="0"/>
              <a:t>b, </a:t>
            </a:r>
            <a:r>
              <a:rPr lang="en-US" sz="2000" smtClean="0"/>
              <a:t>access matrix </a:t>
            </a:r>
            <a:r>
              <a:rPr lang="en-US" sz="2000" i="1" smtClean="0"/>
              <a:t>M, </a:t>
            </a:r>
            <a:r>
              <a:rPr lang="en-US" sz="2000" smtClean="0"/>
              <a:t>level function </a:t>
            </a:r>
            <a:r>
              <a:rPr lang="en-US" sz="2000" i="1" smtClean="0"/>
              <a:t>f, </a:t>
            </a:r>
            <a:r>
              <a:rPr lang="en-US" sz="2000" smtClean="0"/>
              <a:t>hierarchy </a:t>
            </a:r>
            <a:r>
              <a:rPr lang="en-US" sz="2000" i="1" smtClean="0"/>
              <a:t>H) </a:t>
            </a:r>
          </a:p>
          <a:p>
            <a:pPr lvl="1">
              <a:buFont typeface="Wingdings" pitchFamily="2" charset="2"/>
              <a:buNone/>
            </a:pPr>
            <a:endParaRPr lang="en-US" sz="2000" i="1" smtClean="0"/>
          </a:p>
          <a:p>
            <a:pPr lvl="1">
              <a:lnSpc>
                <a:spcPct val="20000"/>
              </a:lnSpc>
              <a:buFont typeface="Wingdings" pitchFamily="2" charset="2"/>
              <a:buNone/>
            </a:pPr>
            <a:endParaRPr lang="en-US" sz="2000" smtClean="0"/>
          </a:p>
          <a:p>
            <a:r>
              <a:rPr lang="en-US" sz="2800" smtClean="0"/>
              <a:t>Three BLP properties:</a:t>
            </a:r>
          </a:p>
          <a:p>
            <a:pPr lvl="1">
              <a:buFont typeface="Wingdings" pitchFamily="2" charset="2"/>
              <a:buNone/>
            </a:pPr>
            <a:r>
              <a:rPr lang="en-US" sz="2400" smtClean="0"/>
              <a:t>ss-property:	(</a:t>
            </a:r>
            <a:r>
              <a:rPr lang="en-US" sz="2400" i="1" smtClean="0"/>
              <a:t>S</a:t>
            </a:r>
            <a:r>
              <a:rPr lang="en-US" sz="2400" i="1" baseline="-25000" smtClean="0"/>
              <a:t>i</a:t>
            </a:r>
            <a:r>
              <a:rPr lang="en-US" sz="2400" smtClean="0"/>
              <a:t>, </a:t>
            </a:r>
            <a:r>
              <a:rPr lang="en-US" sz="2400" i="1" smtClean="0"/>
              <a:t>O</a:t>
            </a:r>
            <a:r>
              <a:rPr lang="en-US" sz="2400" i="1" baseline="-25000" smtClean="0"/>
              <a:t>j</a:t>
            </a:r>
            <a:r>
              <a:rPr lang="en-US" sz="2400" smtClean="0"/>
              <a:t>, read) has </a:t>
            </a:r>
            <a:r>
              <a:rPr lang="en-US" sz="2400" i="1" smtClean="0"/>
              <a:t>f</a:t>
            </a:r>
            <a:r>
              <a:rPr lang="en-US" sz="2400" i="1" baseline="-25000" smtClean="0"/>
              <a:t>c</a:t>
            </a:r>
            <a:r>
              <a:rPr lang="en-US" sz="2400" smtClean="0"/>
              <a:t>(</a:t>
            </a:r>
            <a:r>
              <a:rPr lang="en-US" sz="2400" i="1" smtClean="0"/>
              <a:t>S</a:t>
            </a:r>
            <a:r>
              <a:rPr lang="en-US" sz="2400" i="1" baseline="-25000" smtClean="0"/>
              <a:t>i</a:t>
            </a:r>
            <a:r>
              <a:rPr lang="en-US" sz="2400" smtClean="0"/>
              <a:t>) ≥ </a:t>
            </a:r>
            <a:r>
              <a:rPr lang="en-US" sz="2400" i="1" smtClean="0"/>
              <a:t>f</a:t>
            </a:r>
            <a:r>
              <a:rPr lang="en-US" sz="2400" i="1" baseline="-25000" smtClean="0"/>
              <a:t>o</a:t>
            </a:r>
            <a:r>
              <a:rPr lang="en-US" sz="2400" smtClean="0"/>
              <a:t>(</a:t>
            </a:r>
            <a:r>
              <a:rPr lang="en-US" sz="2400" i="1" smtClean="0"/>
              <a:t>O</a:t>
            </a:r>
            <a:r>
              <a:rPr lang="en-US" sz="2400" i="1" baseline="-25000" smtClean="0"/>
              <a:t>j</a:t>
            </a:r>
            <a:r>
              <a:rPr lang="en-US" sz="2400" smtClean="0"/>
              <a:t>)</a:t>
            </a:r>
          </a:p>
          <a:p>
            <a:pPr lvl="1">
              <a:buFont typeface="Wingdings" pitchFamily="2" charset="2"/>
              <a:buNone/>
            </a:pPr>
            <a:r>
              <a:rPr lang="en-US" sz="2400" smtClean="0"/>
              <a:t>*-property:	 (</a:t>
            </a:r>
            <a:r>
              <a:rPr lang="en-US" sz="2400" i="1" smtClean="0"/>
              <a:t>S</a:t>
            </a:r>
            <a:r>
              <a:rPr lang="en-US" sz="2400" i="1" baseline="-25000" smtClean="0"/>
              <a:t>i</a:t>
            </a:r>
            <a:r>
              <a:rPr lang="en-US" sz="2400" smtClean="0"/>
              <a:t>, </a:t>
            </a:r>
            <a:r>
              <a:rPr lang="en-US" sz="2400" i="1" smtClean="0"/>
              <a:t>O</a:t>
            </a:r>
            <a:r>
              <a:rPr lang="en-US" sz="2400" i="1" baseline="-25000" smtClean="0"/>
              <a:t>j</a:t>
            </a:r>
            <a:r>
              <a:rPr lang="en-US" sz="2400" smtClean="0"/>
              <a:t>, append) has </a:t>
            </a:r>
            <a:r>
              <a:rPr lang="en-US" sz="2400" i="1" smtClean="0"/>
              <a:t>f</a:t>
            </a:r>
            <a:r>
              <a:rPr lang="en-US" sz="2400" i="1" baseline="-25000" smtClean="0"/>
              <a:t>c</a:t>
            </a:r>
            <a:r>
              <a:rPr lang="en-US" sz="2400" smtClean="0"/>
              <a:t>(</a:t>
            </a:r>
            <a:r>
              <a:rPr lang="en-US" sz="2400" i="1" smtClean="0"/>
              <a:t>S</a:t>
            </a:r>
            <a:r>
              <a:rPr lang="en-US" sz="2400" i="1" baseline="-25000" smtClean="0"/>
              <a:t>i</a:t>
            </a:r>
            <a:r>
              <a:rPr lang="en-US" sz="2400" smtClean="0"/>
              <a:t>) ≤ </a:t>
            </a:r>
            <a:r>
              <a:rPr lang="en-US" sz="2400" i="1" smtClean="0"/>
              <a:t>f</a:t>
            </a:r>
            <a:r>
              <a:rPr lang="en-US" sz="2400" i="1" baseline="-25000" smtClean="0"/>
              <a:t>o</a:t>
            </a:r>
            <a:r>
              <a:rPr lang="en-US" sz="2400" smtClean="0"/>
              <a:t>(</a:t>
            </a:r>
            <a:r>
              <a:rPr lang="en-US" sz="2400" i="1" smtClean="0"/>
              <a:t>O</a:t>
            </a:r>
            <a:r>
              <a:rPr lang="en-US" sz="2400" i="1" baseline="-25000" smtClean="0"/>
              <a:t>j</a:t>
            </a:r>
            <a:r>
              <a:rPr lang="en-US" sz="2400" smtClean="0"/>
              <a:t>) and</a:t>
            </a:r>
          </a:p>
          <a:p>
            <a:pPr lvl="2">
              <a:buFontTx/>
              <a:buNone/>
            </a:pPr>
            <a:r>
              <a:rPr lang="en-US" sz="2000" smtClean="0"/>
              <a:t>			</a:t>
            </a:r>
            <a:r>
              <a:rPr lang="en-US" smtClean="0"/>
              <a:t>(</a:t>
            </a:r>
            <a:r>
              <a:rPr lang="en-US" i="1" smtClean="0"/>
              <a:t>S</a:t>
            </a:r>
            <a:r>
              <a:rPr lang="en-US" i="1" baseline="-25000" smtClean="0"/>
              <a:t>i</a:t>
            </a:r>
            <a:r>
              <a:rPr lang="en-US" smtClean="0"/>
              <a:t>, </a:t>
            </a:r>
            <a:r>
              <a:rPr lang="en-US" i="1" smtClean="0"/>
              <a:t>O</a:t>
            </a:r>
            <a:r>
              <a:rPr lang="en-US" i="1" baseline="-25000" smtClean="0"/>
              <a:t>j</a:t>
            </a:r>
            <a:r>
              <a:rPr lang="en-US" smtClean="0"/>
              <a:t>, write) has </a:t>
            </a:r>
            <a:r>
              <a:rPr lang="en-US" i="1" smtClean="0"/>
              <a:t>f</a:t>
            </a:r>
            <a:r>
              <a:rPr lang="en-US" i="1" baseline="-25000" smtClean="0"/>
              <a:t>c</a:t>
            </a:r>
            <a:r>
              <a:rPr lang="en-US" smtClean="0"/>
              <a:t>(</a:t>
            </a:r>
            <a:r>
              <a:rPr lang="en-US" i="1" smtClean="0"/>
              <a:t>S</a:t>
            </a:r>
            <a:r>
              <a:rPr lang="en-US" i="1" baseline="-25000" smtClean="0"/>
              <a:t>i</a:t>
            </a:r>
            <a:r>
              <a:rPr lang="en-US" smtClean="0"/>
              <a:t>) = </a:t>
            </a:r>
            <a:r>
              <a:rPr lang="en-US" i="1" smtClean="0"/>
              <a:t>f</a:t>
            </a:r>
            <a:r>
              <a:rPr lang="en-US" i="1" baseline="-25000" smtClean="0"/>
              <a:t>o</a:t>
            </a:r>
            <a:r>
              <a:rPr lang="en-US" smtClean="0"/>
              <a:t>(</a:t>
            </a:r>
            <a:r>
              <a:rPr lang="en-US" i="1" smtClean="0"/>
              <a:t>O</a:t>
            </a:r>
            <a:r>
              <a:rPr lang="en-US" i="1" baseline="-25000" smtClean="0"/>
              <a:t>j</a:t>
            </a:r>
            <a:r>
              <a:rPr lang="en-US" smtClean="0"/>
              <a:t>)</a:t>
            </a:r>
          </a:p>
          <a:p>
            <a:pPr lvl="1">
              <a:buFont typeface="Wingdings" pitchFamily="2" charset="2"/>
              <a:buNone/>
            </a:pPr>
            <a:r>
              <a:rPr lang="en-US" sz="2400" smtClean="0"/>
              <a:t>ds-property:	(</a:t>
            </a:r>
            <a:r>
              <a:rPr lang="en-US" sz="2400" i="1" smtClean="0"/>
              <a:t>S</a:t>
            </a:r>
            <a:r>
              <a:rPr lang="en-US" sz="2400" i="1" baseline="-25000" smtClean="0"/>
              <a:t>i</a:t>
            </a:r>
            <a:r>
              <a:rPr lang="en-US" sz="2400" smtClean="0"/>
              <a:t>, </a:t>
            </a:r>
            <a:r>
              <a:rPr lang="en-US" sz="2400" i="1" smtClean="0"/>
              <a:t>O</a:t>
            </a:r>
            <a:r>
              <a:rPr lang="en-US" sz="2400" i="1" baseline="-25000" smtClean="0"/>
              <a:t>j</a:t>
            </a:r>
            <a:r>
              <a:rPr lang="en-US" sz="2400" smtClean="0"/>
              <a:t>, </a:t>
            </a:r>
            <a:r>
              <a:rPr lang="en-US" sz="2400" i="1" smtClean="0"/>
              <a:t>A</a:t>
            </a:r>
            <a:r>
              <a:rPr lang="en-US" sz="2400" i="1" baseline="-25000" smtClean="0"/>
              <a:t>x</a:t>
            </a:r>
            <a:r>
              <a:rPr lang="en-US" sz="2400" smtClean="0"/>
              <a:t>) implies </a:t>
            </a:r>
            <a:r>
              <a:rPr lang="en-US" sz="2400" i="1" smtClean="0"/>
              <a:t>A</a:t>
            </a:r>
            <a:r>
              <a:rPr lang="en-US" sz="2400" i="1" baseline="-25000" smtClean="0"/>
              <a:t>x</a:t>
            </a:r>
            <a:r>
              <a:rPr lang="en-US" sz="2400" smtClean="0"/>
              <a:t> </a:t>
            </a:r>
            <a:r>
              <a:rPr lang="en-US" sz="2400" smtClean="0">
                <a:sym typeface="Symbol" pitchFamily="18" charset="2"/>
              </a:rPr>
              <a:t></a:t>
            </a:r>
            <a:r>
              <a:rPr lang="en-US" sz="2400" smtClean="0"/>
              <a:t> </a:t>
            </a:r>
            <a:r>
              <a:rPr lang="en-US" sz="2400" i="1" smtClean="0"/>
              <a:t>M</a:t>
            </a:r>
            <a:r>
              <a:rPr lang="en-US" sz="2400" smtClean="0"/>
              <a:t>[</a:t>
            </a:r>
            <a:r>
              <a:rPr lang="en-US" sz="2400" i="1" smtClean="0"/>
              <a:t>S</a:t>
            </a:r>
            <a:r>
              <a:rPr lang="en-US" sz="2400" baseline="-25000" smtClean="0"/>
              <a:t>i</a:t>
            </a:r>
            <a:r>
              <a:rPr lang="en-US" sz="2400" smtClean="0"/>
              <a:t>,</a:t>
            </a:r>
            <a:r>
              <a:rPr lang="en-US" sz="2400" baseline="-25000" smtClean="0"/>
              <a:t> </a:t>
            </a:r>
            <a:r>
              <a:rPr lang="en-US" sz="2400" i="1" smtClean="0"/>
              <a:t>O</a:t>
            </a:r>
            <a:r>
              <a:rPr lang="en-US" sz="2400" baseline="-25000" smtClean="0"/>
              <a:t>j</a:t>
            </a:r>
            <a:r>
              <a:rPr lang="en-US" sz="2400" smtClean="0"/>
              <a:t>]</a:t>
            </a:r>
          </a:p>
          <a:p>
            <a:pPr lvl="1">
              <a:lnSpc>
                <a:spcPct val="20000"/>
              </a:lnSpc>
              <a:buFont typeface="Wingdings" pitchFamily="2" charset="2"/>
              <a:buNone/>
            </a:pPr>
            <a:endParaRPr lang="en-US" sz="2400" smtClean="0"/>
          </a:p>
        </p:txBody>
      </p:sp>
      <p:sp>
        <p:nvSpPr>
          <p:cNvPr id="5"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24880D73-57EF-41F3-BA1D-DE76BF2A3AB6}" type="slidenum">
              <a:rPr lang="en-US" sz="1400">
                <a:solidFill>
                  <a:srgbClr val="DF0029"/>
                </a:solidFill>
                <a:latin typeface="Times New Roman" pitchFamily="18" charset="0"/>
              </a:rPr>
              <a:pPr algn="r"/>
              <a:t>31</a:t>
            </a:fld>
            <a:endParaRPr lang="en-US" sz="1400">
              <a:solidFill>
                <a:srgbClr val="DF0029"/>
              </a:solidFill>
              <a:latin typeface="Times New Roman" pitchFamily="18" charset="0"/>
            </a:endParaRPr>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p>
            <a:r>
              <a:rPr lang="en-US" smtClean="0"/>
              <a:t>Lecture 1. Introduction - </a:t>
            </a:r>
            <a:fld id="{AB623C7B-437C-4BD0-84B2-837202C9E6A9}"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idx="4294967295"/>
          </p:nvPr>
        </p:nvSpPr>
        <p:spPr>
          <a:xfrm>
            <a:off x="228600" y="1143000"/>
            <a:ext cx="2743200" cy="4827588"/>
          </a:xfrm>
        </p:spPr>
        <p:txBody>
          <a:bodyPr/>
          <a:lstStyle/>
          <a:p>
            <a:r>
              <a:rPr lang="en-US" smtClean="0"/>
              <a:t>BLP Example</a:t>
            </a:r>
            <a:br>
              <a:rPr lang="en-US" smtClean="0"/>
            </a:br>
            <a:r>
              <a:rPr lang="en-US" smtClean="0"/>
              <a:t/>
            </a:r>
            <a:br>
              <a:rPr lang="en-US" smtClean="0"/>
            </a:br>
            <a:r>
              <a:rPr lang="en-US" sz="2000" smtClean="0"/>
              <a:t>(slide 1 of 3)</a:t>
            </a:r>
          </a:p>
        </p:txBody>
      </p:sp>
      <p:pic>
        <p:nvPicPr>
          <p:cNvPr id="44035" name="Picture 5" descr="f2-3.pdf"/>
          <p:cNvPicPr>
            <a:picLocks noChangeAspect="1"/>
          </p:cNvPicPr>
          <p:nvPr/>
        </p:nvPicPr>
        <p:blipFill>
          <a:blip r:embed="rId3" cstate="print"/>
          <a:srcRect l="-3529" t="909" r="-3529" b="3636"/>
          <a:stretch>
            <a:fillRect/>
          </a:stretch>
        </p:blipFill>
        <p:spPr bwMode="auto">
          <a:xfrm>
            <a:off x="3200400" y="0"/>
            <a:ext cx="5943600" cy="6858000"/>
          </a:xfrm>
          <a:prstGeom prst="rect">
            <a:avLst/>
          </a:prstGeom>
          <a:solidFill>
            <a:schemeClr val="accent1"/>
          </a:solidFill>
          <a:ln w="9525">
            <a:noFill/>
            <a:miter lim="800000"/>
            <a:headEnd/>
            <a:tailEnd/>
          </a:ln>
        </p:spPr>
      </p:pic>
      <p:sp>
        <p:nvSpPr>
          <p:cNvPr id="4" name="Slide Number Placeholder 3"/>
          <p:cNvSpPr>
            <a:spLocks noGrp="1"/>
          </p:cNvSpPr>
          <p:nvPr>
            <p:ph type="sldNum" sz="quarter" idx="12"/>
          </p:nvPr>
        </p:nvSpPr>
        <p:spPr/>
        <p:txBody>
          <a:bodyPr/>
          <a:lstStyle/>
          <a:p>
            <a:r>
              <a:rPr lang="en-US" smtClean="0"/>
              <a:t>Lecture 1. Introduction - </a:t>
            </a:r>
            <a:fld id="{AB623C7B-437C-4BD0-84B2-837202C9E6A9}" type="slidenum">
              <a:rPr lang="en-US" smtClean="0"/>
              <a:pPr/>
              <a:t>32</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 descr="f2-2.pdf"/>
          <p:cNvPicPr>
            <a:picLocks noChangeAspect="1"/>
          </p:cNvPicPr>
          <p:nvPr/>
        </p:nvPicPr>
        <p:blipFill>
          <a:blip r:embed="rId3" cstate="print"/>
          <a:srcRect l="-5882" r="-4706"/>
          <a:stretch>
            <a:fillRect/>
          </a:stretch>
        </p:blipFill>
        <p:spPr bwMode="auto">
          <a:xfrm>
            <a:off x="3282950" y="0"/>
            <a:ext cx="5861050" cy="6858000"/>
          </a:xfrm>
          <a:prstGeom prst="rect">
            <a:avLst/>
          </a:prstGeom>
          <a:solidFill>
            <a:schemeClr val="accent1"/>
          </a:solidFill>
          <a:ln w="9525">
            <a:noFill/>
            <a:miter lim="800000"/>
            <a:headEnd/>
            <a:tailEnd/>
          </a:ln>
        </p:spPr>
      </p:pic>
      <p:sp>
        <p:nvSpPr>
          <p:cNvPr id="5" name="Rectangle 2"/>
          <p:cNvSpPr txBox="1">
            <a:spLocks noChangeArrowheads="1"/>
          </p:cNvSpPr>
          <p:nvPr/>
        </p:nvSpPr>
        <p:spPr bwMode="auto">
          <a:xfrm>
            <a:off x="228600" y="1143000"/>
            <a:ext cx="2743200" cy="4827588"/>
          </a:xfrm>
          <a:prstGeom prst="rect">
            <a:avLst/>
          </a:prstGeom>
          <a:noFill/>
          <a:ln w="9525">
            <a:noFill/>
            <a:miter lim="800000"/>
            <a:headEnd/>
            <a:tailEnd/>
          </a:ln>
          <a:effectLst/>
        </p:spPr>
        <p:txBody>
          <a:bodyPr anchor="ctr"/>
          <a:lstStyle/>
          <a:p>
            <a:r>
              <a:rPr lang="en-US" sz="4400">
                <a:solidFill>
                  <a:schemeClr val="tx2"/>
                </a:solidFill>
                <a:effectLst>
                  <a:outerShdw blurRad="38100" dist="38100" dir="2700000" algn="tl">
                    <a:srgbClr val="C0C0C0"/>
                  </a:outerShdw>
                </a:effectLst>
                <a:latin typeface="Times New Roman" pitchFamily="18" charset="0"/>
              </a:rPr>
              <a:t>BLP Example</a:t>
            </a:r>
            <a:br>
              <a:rPr lang="en-US" sz="4400">
                <a:solidFill>
                  <a:schemeClr val="tx2"/>
                </a:solidFill>
                <a:effectLst>
                  <a:outerShdw blurRad="38100" dist="38100" dir="2700000" algn="tl">
                    <a:srgbClr val="C0C0C0"/>
                  </a:outerShdw>
                </a:effectLst>
                <a:latin typeface="Times New Roman" pitchFamily="18" charset="0"/>
              </a:rPr>
            </a:br>
            <a:r>
              <a:rPr lang="en-US" sz="4400">
                <a:solidFill>
                  <a:schemeClr val="tx2"/>
                </a:solidFill>
                <a:effectLst>
                  <a:outerShdw blurRad="38100" dist="38100" dir="2700000" algn="tl">
                    <a:srgbClr val="C0C0C0"/>
                  </a:outerShdw>
                </a:effectLst>
                <a:latin typeface="Times New Roman" pitchFamily="18" charset="0"/>
              </a:rPr>
              <a:t/>
            </a:r>
            <a:br>
              <a:rPr lang="en-US" sz="4400">
                <a:solidFill>
                  <a:schemeClr val="tx2"/>
                </a:solidFill>
                <a:effectLst>
                  <a:outerShdw blurRad="38100" dist="38100" dir="2700000" algn="tl">
                    <a:srgbClr val="C0C0C0"/>
                  </a:outerShdw>
                </a:effectLst>
                <a:latin typeface="Times New Roman" pitchFamily="18" charset="0"/>
              </a:rPr>
            </a:br>
            <a:r>
              <a:rPr lang="en-US" sz="2000">
                <a:solidFill>
                  <a:schemeClr val="tx2"/>
                </a:solidFill>
                <a:effectLst>
                  <a:outerShdw blurRad="38100" dist="38100" dir="2700000" algn="tl">
                    <a:srgbClr val="C0C0C0"/>
                  </a:outerShdw>
                </a:effectLst>
                <a:latin typeface="Times New Roman" pitchFamily="18" charset="0"/>
              </a:rPr>
              <a:t>(slide 2 of 3)</a:t>
            </a:r>
          </a:p>
        </p:txBody>
      </p:sp>
      <p:sp>
        <p:nvSpPr>
          <p:cNvPr id="4" name="Slide Number Placeholder 3"/>
          <p:cNvSpPr>
            <a:spLocks noGrp="1"/>
          </p:cNvSpPr>
          <p:nvPr>
            <p:ph type="sldNum" sz="quarter" idx="12"/>
          </p:nvPr>
        </p:nvSpPr>
        <p:spPr/>
        <p:txBody>
          <a:bodyPr/>
          <a:lstStyle/>
          <a:p>
            <a:r>
              <a:rPr lang="en-US" smtClean="0"/>
              <a:t>Lecture 1. Introduction - </a:t>
            </a:r>
            <a:fld id="{AB623C7B-437C-4BD0-84B2-837202C9E6A9}" type="slidenum">
              <a:rPr lang="en-US" smtClean="0"/>
              <a:pPr/>
              <a:t>33</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descr="f2-1.pdf"/>
          <p:cNvPicPr>
            <a:picLocks noChangeAspect="1"/>
          </p:cNvPicPr>
          <p:nvPr/>
        </p:nvPicPr>
        <p:blipFill>
          <a:blip r:embed="rId3" cstate="print"/>
          <a:srcRect t="11818" b="1817"/>
          <a:stretch>
            <a:fillRect/>
          </a:stretch>
        </p:blipFill>
        <p:spPr bwMode="auto">
          <a:xfrm>
            <a:off x="2933700" y="-53975"/>
            <a:ext cx="6210300" cy="6942138"/>
          </a:xfrm>
          <a:prstGeom prst="rect">
            <a:avLst/>
          </a:prstGeom>
          <a:solidFill>
            <a:schemeClr val="accent1"/>
          </a:solidFill>
          <a:ln w="9525">
            <a:noFill/>
            <a:miter lim="800000"/>
            <a:headEnd/>
            <a:tailEnd/>
          </a:ln>
        </p:spPr>
      </p:pic>
      <p:sp>
        <p:nvSpPr>
          <p:cNvPr id="5" name="Rectangle 2"/>
          <p:cNvSpPr txBox="1">
            <a:spLocks noChangeArrowheads="1"/>
          </p:cNvSpPr>
          <p:nvPr/>
        </p:nvSpPr>
        <p:spPr bwMode="auto">
          <a:xfrm>
            <a:off x="228600" y="1143000"/>
            <a:ext cx="2743200" cy="4827588"/>
          </a:xfrm>
          <a:prstGeom prst="rect">
            <a:avLst/>
          </a:prstGeom>
          <a:noFill/>
          <a:ln w="9525">
            <a:noFill/>
            <a:miter lim="800000"/>
            <a:headEnd/>
            <a:tailEnd/>
          </a:ln>
          <a:effectLst/>
        </p:spPr>
        <p:txBody>
          <a:bodyPr anchor="ctr"/>
          <a:lstStyle/>
          <a:p>
            <a:r>
              <a:rPr lang="en-US" sz="4400">
                <a:solidFill>
                  <a:schemeClr val="tx2"/>
                </a:solidFill>
                <a:effectLst>
                  <a:outerShdw blurRad="38100" dist="38100" dir="2700000" algn="tl">
                    <a:srgbClr val="C0C0C0"/>
                  </a:outerShdw>
                </a:effectLst>
                <a:latin typeface="Times New Roman" pitchFamily="18" charset="0"/>
              </a:rPr>
              <a:t>BLP Example</a:t>
            </a:r>
            <a:br>
              <a:rPr lang="en-US" sz="4400">
                <a:solidFill>
                  <a:schemeClr val="tx2"/>
                </a:solidFill>
                <a:effectLst>
                  <a:outerShdw blurRad="38100" dist="38100" dir="2700000" algn="tl">
                    <a:srgbClr val="C0C0C0"/>
                  </a:outerShdw>
                </a:effectLst>
                <a:latin typeface="Times New Roman" pitchFamily="18" charset="0"/>
              </a:rPr>
            </a:br>
            <a:r>
              <a:rPr lang="en-US" sz="4400">
                <a:solidFill>
                  <a:schemeClr val="tx2"/>
                </a:solidFill>
                <a:effectLst>
                  <a:outerShdw blurRad="38100" dist="38100" dir="2700000" algn="tl">
                    <a:srgbClr val="C0C0C0"/>
                  </a:outerShdw>
                </a:effectLst>
                <a:latin typeface="Times New Roman" pitchFamily="18" charset="0"/>
              </a:rPr>
              <a:t/>
            </a:r>
            <a:br>
              <a:rPr lang="en-US" sz="4400">
                <a:solidFill>
                  <a:schemeClr val="tx2"/>
                </a:solidFill>
                <a:effectLst>
                  <a:outerShdw blurRad="38100" dist="38100" dir="2700000" algn="tl">
                    <a:srgbClr val="C0C0C0"/>
                  </a:outerShdw>
                </a:effectLst>
                <a:latin typeface="Times New Roman" pitchFamily="18" charset="0"/>
              </a:rPr>
            </a:br>
            <a:r>
              <a:rPr lang="en-US" sz="2000">
                <a:solidFill>
                  <a:schemeClr val="tx2"/>
                </a:solidFill>
                <a:effectLst>
                  <a:outerShdw blurRad="38100" dist="38100" dir="2700000" algn="tl">
                    <a:srgbClr val="C0C0C0"/>
                  </a:outerShdw>
                </a:effectLst>
                <a:latin typeface="Times New Roman" pitchFamily="18" charset="0"/>
              </a:rPr>
              <a:t>(slide 3 of 3)</a:t>
            </a:r>
          </a:p>
        </p:txBody>
      </p:sp>
      <p:sp>
        <p:nvSpPr>
          <p:cNvPr id="4" name="Slide Number Placeholder 3"/>
          <p:cNvSpPr>
            <a:spLocks noGrp="1"/>
          </p:cNvSpPr>
          <p:nvPr>
            <p:ph type="sldNum" sz="quarter" idx="12"/>
          </p:nvPr>
        </p:nvSpPr>
        <p:spPr/>
        <p:txBody>
          <a:bodyPr/>
          <a:lstStyle/>
          <a:p>
            <a:r>
              <a:rPr lang="en-US" smtClean="0"/>
              <a:t>Lecture 1. Introduction - </a:t>
            </a:r>
            <a:fld id="{AB623C7B-437C-4BD0-84B2-837202C9E6A9}" type="slidenum">
              <a:rPr lang="en-US" smtClean="0"/>
              <a:pPr/>
              <a:t>34</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slow">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a:xfrm>
            <a:off x="457200" y="152400"/>
            <a:ext cx="8229600" cy="1139825"/>
          </a:xfrm>
        </p:spPr>
        <p:txBody>
          <a:bodyPr/>
          <a:lstStyle/>
          <a:p>
            <a:pPr>
              <a:defRPr/>
            </a:pPr>
            <a:r>
              <a:rPr lang="en-US" dirty="0"/>
              <a:t>Biba Integrity Model</a:t>
            </a:r>
          </a:p>
        </p:txBody>
      </p:sp>
      <p:sp>
        <p:nvSpPr>
          <p:cNvPr id="47107" name="Rectangle 3"/>
          <p:cNvSpPr>
            <a:spLocks noGrp="1" noChangeArrowheads="1"/>
          </p:cNvSpPr>
          <p:nvPr>
            <p:ph idx="4294967295"/>
          </p:nvPr>
        </p:nvSpPr>
        <p:spPr>
          <a:xfrm>
            <a:off x="755650" y="1196975"/>
            <a:ext cx="8388350" cy="4535488"/>
          </a:xfrm>
        </p:spPr>
        <p:txBody>
          <a:bodyPr/>
          <a:lstStyle/>
          <a:p>
            <a:r>
              <a:rPr lang="en-US" smtClean="0"/>
              <a:t>It deals with integrity rather than confidentiality</a:t>
            </a:r>
          </a:p>
          <a:p>
            <a:pPr>
              <a:lnSpc>
                <a:spcPct val="30000"/>
              </a:lnSpc>
            </a:pPr>
            <a:endParaRPr lang="en-US" smtClean="0"/>
          </a:p>
          <a:p>
            <a:r>
              <a:rPr lang="en-US" smtClean="0"/>
              <a:t>Strict integrity policy, based on the following rules:</a:t>
            </a:r>
          </a:p>
          <a:p>
            <a:pPr lvl="1"/>
            <a:r>
              <a:rPr lang="en-US" sz="2600" smtClean="0"/>
              <a:t>simple integrity: A subject can modify an object, only if   I(</a:t>
            </a:r>
            <a:r>
              <a:rPr lang="en-US" sz="2600" i="1" smtClean="0"/>
              <a:t>S</a:t>
            </a:r>
            <a:r>
              <a:rPr lang="en-US" sz="2600" smtClean="0"/>
              <a:t>) ≥ I(</a:t>
            </a:r>
            <a:r>
              <a:rPr lang="en-US" sz="2600" i="1" smtClean="0"/>
              <a:t>O</a:t>
            </a:r>
            <a:r>
              <a:rPr lang="en-US" sz="2600" smtClean="0"/>
              <a:t>)</a:t>
            </a:r>
          </a:p>
          <a:p>
            <a:pPr lvl="1">
              <a:lnSpc>
                <a:spcPct val="30000"/>
              </a:lnSpc>
            </a:pPr>
            <a:endParaRPr lang="en-US" sz="2600" smtClean="0"/>
          </a:p>
          <a:p>
            <a:pPr lvl="1"/>
            <a:r>
              <a:rPr lang="en-US" sz="2600" smtClean="0"/>
              <a:t>integrity confinement: A subject can read an object only if I(</a:t>
            </a:r>
            <a:r>
              <a:rPr lang="en-US" sz="2600" i="1" smtClean="0"/>
              <a:t>S</a:t>
            </a:r>
            <a:r>
              <a:rPr lang="en-US" sz="2600" smtClean="0"/>
              <a:t>) ≤ I(</a:t>
            </a:r>
            <a:r>
              <a:rPr lang="en-US" sz="2600" i="1" smtClean="0"/>
              <a:t>O</a:t>
            </a:r>
            <a:r>
              <a:rPr lang="en-US" sz="2600" smtClean="0"/>
              <a:t>)</a:t>
            </a:r>
          </a:p>
          <a:p>
            <a:pPr lvl="1">
              <a:buFont typeface="Wingdings" pitchFamily="2" charset="2"/>
              <a:buNone/>
            </a:pPr>
            <a:endParaRPr lang="en-US" sz="2100" smtClean="0"/>
          </a:p>
        </p:txBody>
      </p:sp>
      <p:sp>
        <p:nvSpPr>
          <p:cNvPr id="7"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47521253-C05A-46B5-8F00-A02FF42E20DD}" type="slidenum">
              <a:rPr lang="en-US" sz="1400">
                <a:solidFill>
                  <a:srgbClr val="DF0029"/>
                </a:solidFill>
                <a:latin typeface="Times New Roman" pitchFamily="18" charset="0"/>
              </a:rPr>
              <a:pPr algn="r"/>
              <a:t>35</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
        <p:nvSpPr>
          <p:cNvPr id="8" name="Slide Number Placeholder 7"/>
          <p:cNvSpPr>
            <a:spLocks noGrp="1"/>
          </p:cNvSpPr>
          <p:nvPr>
            <p:ph type="sldNum" sz="quarter" idx="12"/>
          </p:nvPr>
        </p:nvSpPr>
        <p:spPr/>
        <p:txBody>
          <a:bodyPr/>
          <a:lstStyle/>
          <a:p>
            <a:r>
              <a:rPr lang="en-US" smtClean="0"/>
              <a:t>Lecture 1. Introduction - </a:t>
            </a:r>
            <a:fld id="{AB623C7B-437C-4BD0-84B2-837202C9E6A9}" type="slidenum">
              <a:rPr lang="en-US" smtClean="0"/>
              <a:pPr/>
              <a:t>35</a:t>
            </a:fld>
            <a:endParaRPr lang="en-US"/>
          </a:p>
        </p:txBody>
      </p:sp>
    </p:spTree>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a:xfrm>
            <a:off x="684213" y="152400"/>
            <a:ext cx="8002587" cy="1139825"/>
          </a:xfrm>
        </p:spPr>
        <p:txBody>
          <a:bodyPr/>
          <a:lstStyle/>
          <a:p>
            <a:pPr>
              <a:defRPr/>
            </a:pPr>
            <a:r>
              <a:rPr lang="en-US" dirty="0" smtClean="0"/>
              <a:t>Chinese Wall Model </a:t>
            </a:r>
            <a:endParaRPr lang="en-US" dirty="0"/>
          </a:p>
        </p:txBody>
      </p:sp>
      <p:sp>
        <p:nvSpPr>
          <p:cNvPr id="48131" name="Rectangle 3"/>
          <p:cNvSpPr>
            <a:spLocks noGrp="1" noChangeArrowheads="1"/>
          </p:cNvSpPr>
          <p:nvPr>
            <p:ph idx="4294967295"/>
          </p:nvPr>
        </p:nvSpPr>
        <p:spPr>
          <a:xfrm>
            <a:off x="755650" y="1196975"/>
            <a:ext cx="8388350" cy="5111750"/>
          </a:xfrm>
        </p:spPr>
        <p:txBody>
          <a:bodyPr/>
          <a:lstStyle/>
          <a:p>
            <a:r>
              <a:rPr lang="en-US" sz="2500" smtClean="0"/>
              <a:t>This model is to use what (is referred to as a Chinese Wall) to prevent a </a:t>
            </a:r>
            <a:r>
              <a:rPr lang="en-US" sz="2500" b="1" i="1" smtClean="0"/>
              <a:t>conflict of interest</a:t>
            </a:r>
          </a:p>
          <a:p>
            <a:r>
              <a:rPr lang="en-US" sz="2500" smtClean="0"/>
              <a:t>Example:  A market analyst cannot be allowed to provide advice to one company when he has confidential information of a competitor</a:t>
            </a:r>
          </a:p>
          <a:p>
            <a:r>
              <a:rPr lang="en-US" sz="2500" smtClean="0"/>
              <a:t>The elements of Chinese wall model </a:t>
            </a:r>
          </a:p>
          <a:p>
            <a:pPr lvl="1"/>
            <a:r>
              <a:rPr lang="en-US" sz="1800" b="1" smtClean="0"/>
              <a:t>Subjects</a:t>
            </a:r>
            <a:endParaRPr lang="en-US" sz="1800" smtClean="0"/>
          </a:p>
          <a:p>
            <a:pPr lvl="1"/>
            <a:r>
              <a:rPr lang="en-US" sz="1800" b="1" smtClean="0"/>
              <a:t>Information:  Objects / Dataset (DS) / Conflict of interest (CI) class</a:t>
            </a:r>
          </a:p>
          <a:p>
            <a:pPr lvl="1"/>
            <a:r>
              <a:rPr lang="en-US" sz="1800" b="1" smtClean="0"/>
              <a:t>Access rules</a:t>
            </a:r>
          </a:p>
          <a:p>
            <a:r>
              <a:rPr lang="en-US" sz="2500" smtClean="0"/>
              <a:t>The history of a subject’s previous access determines access control</a:t>
            </a:r>
          </a:p>
          <a:p>
            <a:r>
              <a:rPr lang="en-US" sz="2500" smtClean="0"/>
              <a:t>Once a subject accesses information from one dataset, a wall is set up to protect information in the same CI</a:t>
            </a:r>
          </a:p>
          <a:p>
            <a:pPr lvl="1">
              <a:lnSpc>
                <a:spcPct val="20000"/>
              </a:lnSpc>
              <a:buFont typeface="Wingdings" pitchFamily="2" charset="2"/>
              <a:buNone/>
            </a:pPr>
            <a:endParaRPr lang="en-US" sz="2100" smtClean="0"/>
          </a:p>
        </p:txBody>
      </p:sp>
      <p:sp>
        <p:nvSpPr>
          <p:cNvPr id="7"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8D581E60-6859-41C0-A89D-E667DF3CFC74}" type="slidenum">
              <a:rPr lang="en-US" sz="1400">
                <a:solidFill>
                  <a:srgbClr val="DF0029"/>
                </a:solidFill>
                <a:latin typeface="Times New Roman" pitchFamily="18" charset="0"/>
              </a:rPr>
              <a:pPr algn="r"/>
              <a:t>36</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
        <p:nvSpPr>
          <p:cNvPr id="8" name="Slide Number Placeholder 7"/>
          <p:cNvSpPr>
            <a:spLocks noGrp="1"/>
          </p:cNvSpPr>
          <p:nvPr>
            <p:ph type="sldNum" sz="quarter" idx="12"/>
          </p:nvPr>
        </p:nvSpPr>
        <p:spPr/>
        <p:txBody>
          <a:bodyPr/>
          <a:lstStyle/>
          <a:p>
            <a:r>
              <a:rPr lang="en-US" smtClean="0"/>
              <a:t>Lecture 1. Introduction - </a:t>
            </a:r>
            <a:fld id="{AB623C7B-437C-4BD0-84B2-837202C9E6A9}" type="slidenum">
              <a:rPr lang="en-US" smtClean="0"/>
              <a:pPr/>
              <a:t>36</a:t>
            </a:fld>
            <a:endParaRPr lang="en-US"/>
          </a:p>
        </p:txBody>
      </p:sp>
    </p:spTree>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a:xfrm>
            <a:off x="1042988" y="152400"/>
            <a:ext cx="7643812" cy="1139825"/>
          </a:xfrm>
        </p:spPr>
        <p:txBody>
          <a:bodyPr/>
          <a:lstStyle/>
          <a:p>
            <a:pPr>
              <a:defRPr/>
            </a:pPr>
            <a:r>
              <a:rPr lang="en-US" sz="3900" dirty="0" smtClean="0"/>
              <a:t>Two Rules of Chinese Wall Model </a:t>
            </a:r>
            <a:endParaRPr lang="en-US" sz="3900" dirty="0"/>
          </a:p>
        </p:txBody>
      </p:sp>
      <p:sp>
        <p:nvSpPr>
          <p:cNvPr id="49155" name="Rectangle 3"/>
          <p:cNvSpPr>
            <a:spLocks noGrp="1" noChangeArrowheads="1"/>
          </p:cNvSpPr>
          <p:nvPr>
            <p:ph idx="4294967295"/>
          </p:nvPr>
        </p:nvSpPr>
        <p:spPr>
          <a:xfrm>
            <a:off x="755650" y="1268413"/>
            <a:ext cx="8388350" cy="5040312"/>
          </a:xfrm>
        </p:spPr>
        <p:txBody>
          <a:bodyPr/>
          <a:lstStyle/>
          <a:p>
            <a:r>
              <a:rPr lang="en-US" sz="2800" b="1" smtClean="0"/>
              <a:t>Simple security rule:</a:t>
            </a:r>
          </a:p>
          <a:p>
            <a:pPr>
              <a:buFontTx/>
              <a:buNone/>
            </a:pPr>
            <a:r>
              <a:rPr lang="en-US" sz="2800" smtClean="0"/>
              <a:t>    A subject S can read on object O only if </a:t>
            </a:r>
          </a:p>
          <a:p>
            <a:pPr lvl="1"/>
            <a:r>
              <a:rPr lang="en-US" sz="2200" smtClean="0"/>
              <a:t>O is in the same DS as an object already accessed by S, </a:t>
            </a:r>
            <a:r>
              <a:rPr lang="en-US" sz="2200" b="1" smtClean="0"/>
              <a:t>OR</a:t>
            </a:r>
            <a:r>
              <a:rPr lang="en-US" sz="2200" smtClean="0"/>
              <a:t> </a:t>
            </a:r>
          </a:p>
          <a:p>
            <a:pPr lvl="1"/>
            <a:r>
              <a:rPr lang="en-US" sz="2200" smtClean="0"/>
              <a:t>O belongs a CI from which S has not yet accessed any Information</a:t>
            </a:r>
          </a:p>
          <a:p>
            <a:pPr lvl="1">
              <a:lnSpc>
                <a:spcPct val="50000"/>
              </a:lnSpc>
            </a:pPr>
            <a:endParaRPr lang="en-US" sz="1800" b="1" smtClean="0"/>
          </a:p>
          <a:p>
            <a:r>
              <a:rPr lang="en-US" sz="2800" b="1" smtClean="0"/>
              <a:t>*-property rule: </a:t>
            </a:r>
          </a:p>
          <a:p>
            <a:pPr>
              <a:buFontTx/>
              <a:buNone/>
            </a:pPr>
            <a:r>
              <a:rPr lang="en-US" sz="2800" smtClean="0"/>
              <a:t>    A subject S can write an object O only if </a:t>
            </a:r>
          </a:p>
          <a:p>
            <a:pPr lvl="1"/>
            <a:r>
              <a:rPr lang="en-US" sz="2200" smtClean="0"/>
              <a:t>S can read O according to the simple security rule, </a:t>
            </a:r>
            <a:r>
              <a:rPr lang="en-US" sz="2200" b="1" smtClean="0"/>
              <a:t>AND</a:t>
            </a:r>
            <a:r>
              <a:rPr lang="en-US" sz="2200" smtClean="0"/>
              <a:t>  </a:t>
            </a:r>
          </a:p>
          <a:p>
            <a:pPr lvl="1"/>
            <a:r>
              <a:rPr lang="en-US" sz="2200" smtClean="0"/>
              <a:t>All objects that S can read are in the same DS as O</a:t>
            </a:r>
            <a:endParaRPr lang="en-US" sz="2200" b="1" smtClean="0"/>
          </a:p>
          <a:p>
            <a:pPr lvl="1">
              <a:lnSpc>
                <a:spcPct val="20000"/>
              </a:lnSpc>
              <a:buFont typeface="Wingdings" pitchFamily="2" charset="2"/>
              <a:buNone/>
            </a:pPr>
            <a:endParaRPr lang="en-US" sz="2100" smtClean="0"/>
          </a:p>
        </p:txBody>
      </p:sp>
      <p:sp>
        <p:nvSpPr>
          <p:cNvPr id="7"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0452168A-308F-41F9-9050-FAC214E13FBF}" type="slidenum">
              <a:rPr lang="en-US" sz="1400">
                <a:solidFill>
                  <a:srgbClr val="DF0029"/>
                </a:solidFill>
                <a:latin typeface="Times New Roman" pitchFamily="18" charset="0"/>
              </a:rPr>
              <a:pPr algn="r"/>
              <a:t>37</a:t>
            </a:fld>
            <a:endParaRPr lang="en-US" sz="1400">
              <a:solidFill>
                <a:srgbClr val="DF0029"/>
              </a:solidFill>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
        <p:nvSpPr>
          <p:cNvPr id="8" name="Slide Number Placeholder 7"/>
          <p:cNvSpPr>
            <a:spLocks noGrp="1"/>
          </p:cNvSpPr>
          <p:nvPr>
            <p:ph type="sldNum" sz="quarter" idx="12"/>
          </p:nvPr>
        </p:nvSpPr>
        <p:spPr/>
        <p:txBody>
          <a:bodyPr/>
          <a:lstStyle/>
          <a:p>
            <a:r>
              <a:rPr lang="en-US" smtClean="0"/>
              <a:t>Lecture 1. Introduction - </a:t>
            </a:r>
            <a:fld id="{AB623C7B-437C-4BD0-84B2-837202C9E6A9}" type="slidenum">
              <a:rPr lang="en-US" smtClean="0"/>
              <a:pPr/>
              <a:t>37</a:t>
            </a:fld>
            <a:endParaRPr lang="en-US"/>
          </a:p>
        </p:txBody>
      </p:sp>
    </p:spTree>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descr="f6.pdf"/>
          <p:cNvPicPr>
            <a:picLocks noChangeAspect="1"/>
          </p:cNvPicPr>
          <p:nvPr/>
        </p:nvPicPr>
        <p:blipFill>
          <a:blip r:embed="rId3" cstate="print"/>
          <a:srcRect l="3529" t="23636" r="-7059" b="16364"/>
          <a:stretch>
            <a:fillRect/>
          </a:stretch>
        </p:blipFill>
        <p:spPr bwMode="auto">
          <a:xfrm>
            <a:off x="0" y="0"/>
            <a:ext cx="9144000" cy="6858000"/>
          </a:xfrm>
          <a:prstGeom prst="rect">
            <a:avLst/>
          </a:prstGeom>
          <a:solidFill>
            <a:schemeClr val="accent1"/>
          </a:solidFill>
          <a:ln w="9525">
            <a:noFill/>
            <a:miter lim="800000"/>
            <a:headEnd/>
            <a:tailEnd/>
          </a:ln>
        </p:spPr>
      </p:pic>
      <p:sp>
        <p:nvSpPr>
          <p:cNvPr id="5" name="Rectangle 4"/>
          <p:cNvSpPr/>
          <p:nvPr/>
        </p:nvSpPr>
        <p:spPr>
          <a:xfrm>
            <a:off x="6400800" y="228600"/>
            <a:ext cx="2362200" cy="2308225"/>
          </a:xfrm>
          <a:prstGeom prst="rect">
            <a:avLst/>
          </a:prstGeom>
        </p:spPr>
        <p:txBody>
          <a:bodyPr>
            <a:spAutoFit/>
          </a:bodyPr>
          <a:lstStyle/>
          <a:p>
            <a:pPr>
              <a:defRPr/>
            </a:pPr>
            <a:r>
              <a:rPr lang="en-US" sz="4800" b="1" dirty="0">
                <a:solidFill>
                  <a:schemeClr val="bg1">
                    <a:lumMod val="85000"/>
                    <a:lumOff val="15000"/>
                  </a:schemeClr>
                </a:solidFill>
                <a:latin typeface="+mj-lt"/>
                <a:ea typeface="+mj-ea"/>
                <a:cs typeface="+mj-cs"/>
              </a:rPr>
              <a:t>Chinese </a:t>
            </a:r>
            <a:br>
              <a:rPr lang="en-US" sz="4800" b="1" dirty="0">
                <a:solidFill>
                  <a:schemeClr val="bg1">
                    <a:lumMod val="85000"/>
                    <a:lumOff val="15000"/>
                  </a:schemeClr>
                </a:solidFill>
                <a:latin typeface="+mj-lt"/>
                <a:ea typeface="+mj-ea"/>
                <a:cs typeface="+mj-cs"/>
              </a:rPr>
            </a:br>
            <a:r>
              <a:rPr lang="en-US" sz="4800" b="1" dirty="0">
                <a:solidFill>
                  <a:schemeClr val="bg1">
                    <a:lumMod val="85000"/>
                    <a:lumOff val="15000"/>
                  </a:schemeClr>
                </a:solidFill>
                <a:latin typeface="+mj-lt"/>
                <a:ea typeface="+mj-ea"/>
                <a:cs typeface="+mj-cs"/>
              </a:rPr>
              <a:t>Wall </a:t>
            </a:r>
            <a:br>
              <a:rPr lang="en-US" sz="4800" b="1" dirty="0">
                <a:solidFill>
                  <a:schemeClr val="bg1">
                    <a:lumMod val="85000"/>
                    <a:lumOff val="15000"/>
                  </a:schemeClr>
                </a:solidFill>
                <a:latin typeface="+mj-lt"/>
                <a:ea typeface="+mj-ea"/>
                <a:cs typeface="+mj-cs"/>
              </a:rPr>
            </a:br>
            <a:r>
              <a:rPr lang="en-US" sz="4800" b="1" dirty="0">
                <a:solidFill>
                  <a:schemeClr val="bg1">
                    <a:lumMod val="85000"/>
                    <a:lumOff val="15000"/>
                  </a:schemeClr>
                </a:solidFill>
                <a:latin typeface="+mj-lt"/>
                <a:ea typeface="+mj-ea"/>
                <a:cs typeface="+mj-cs"/>
              </a:rPr>
              <a:t>Model</a:t>
            </a:r>
          </a:p>
        </p:txBody>
      </p:sp>
      <p:sp>
        <p:nvSpPr>
          <p:cNvPr id="4" name="Slide Number Placeholder 3"/>
          <p:cNvSpPr>
            <a:spLocks noGrp="1"/>
          </p:cNvSpPr>
          <p:nvPr>
            <p:ph type="sldNum" sz="quarter" idx="12"/>
          </p:nvPr>
        </p:nvSpPr>
        <p:spPr/>
        <p:txBody>
          <a:bodyPr/>
          <a:lstStyle/>
          <a:p>
            <a:r>
              <a:rPr lang="en-US" smtClean="0"/>
              <a:t>Lecture 1. Introduction - </a:t>
            </a:r>
            <a:fld id="{AB623C7B-437C-4BD0-84B2-837202C9E6A9}" type="slidenum">
              <a:rPr lang="en-US" smtClean="0"/>
              <a:pPr/>
              <a:t>38</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slow">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1143000" y="152400"/>
            <a:ext cx="6742113" cy="1143000"/>
          </a:xfrm>
        </p:spPr>
        <p:txBody>
          <a:bodyPr/>
          <a:lstStyle/>
          <a:p>
            <a:r>
              <a:rPr lang="en-US" sz="3900" smtClean="0"/>
              <a:t>Summary</a:t>
            </a:r>
            <a:endParaRPr lang="en-AU" sz="3900" smtClean="0"/>
          </a:p>
        </p:txBody>
      </p:sp>
      <p:sp>
        <p:nvSpPr>
          <p:cNvPr id="50179" name="Rectangle 3"/>
          <p:cNvSpPr>
            <a:spLocks noGrp="1" noChangeArrowheads="1"/>
          </p:cNvSpPr>
          <p:nvPr>
            <p:ph type="body" idx="1"/>
          </p:nvPr>
        </p:nvSpPr>
        <p:spPr>
          <a:xfrm>
            <a:off x="971550" y="1412875"/>
            <a:ext cx="7869238" cy="4732338"/>
          </a:xfrm>
        </p:spPr>
        <p:txBody>
          <a:bodyPr/>
          <a:lstStyle/>
          <a:p>
            <a:pPr>
              <a:buFontTx/>
              <a:buNone/>
            </a:pPr>
            <a:r>
              <a:rPr lang="en-US" sz="3000" dirty="0" smtClean="0"/>
              <a:t>we have studied: </a:t>
            </a:r>
          </a:p>
          <a:p>
            <a:r>
              <a:rPr lang="en-US" sz="3000" dirty="0" smtClean="0"/>
              <a:t>Access control principles</a:t>
            </a:r>
          </a:p>
          <a:p>
            <a:r>
              <a:rPr lang="en-AU" sz="3000" dirty="0" smtClean="0"/>
              <a:t>Subjects, objects, access rights</a:t>
            </a:r>
          </a:p>
          <a:p>
            <a:r>
              <a:rPr lang="en-AU" sz="3000" dirty="0" smtClean="0"/>
              <a:t>Discretionary access control</a:t>
            </a:r>
            <a:endParaRPr lang="en-AU" sz="2500" dirty="0" smtClean="0"/>
          </a:p>
          <a:p>
            <a:r>
              <a:rPr lang="en-AU" sz="3000" dirty="0" smtClean="0"/>
              <a:t>Role-based access control</a:t>
            </a:r>
            <a:endParaRPr lang="en-AU" sz="2900" dirty="0" smtClean="0"/>
          </a:p>
          <a:p>
            <a:r>
              <a:rPr lang="en-AU" sz="3000" dirty="0" smtClean="0"/>
              <a:t>A case study</a:t>
            </a:r>
            <a:endParaRPr lang="en-US" sz="2800" dirty="0" smtClean="0"/>
          </a:p>
          <a:p>
            <a:r>
              <a:rPr lang="en-AU" sz="3000" dirty="0" smtClean="0"/>
              <a:t>Three access control models</a:t>
            </a:r>
          </a:p>
          <a:p>
            <a:pPr>
              <a:buFontTx/>
              <a:buNone/>
            </a:pPr>
            <a:endParaRPr lang="en-AU" dirty="0" smtClean="0"/>
          </a:p>
        </p:txBody>
      </p:sp>
      <p:sp>
        <p:nvSpPr>
          <p:cNvPr id="7" name="Slide Number Placeholder 6"/>
          <p:cNvSpPr>
            <a:spLocks noGrp="1"/>
          </p:cNvSpPr>
          <p:nvPr>
            <p:ph type="sldNum" sz="quarter" idx="12"/>
          </p:nvPr>
        </p:nvSpPr>
        <p:spPr/>
        <p:txBody>
          <a:bodyPr/>
          <a:lstStyle/>
          <a:p>
            <a:r>
              <a:rPr lang="en-US"/>
              <a:t> </a:t>
            </a:r>
            <a:fld id="{FBFAC405-05C1-429B-9FCD-3F9F21678E5B}" type="slidenum">
              <a:rPr lang="en-US"/>
              <a:pPr/>
              <a:t>39</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73F309-FE98-44D5-A2BF-F833E7AB56BD}" type="slidenum">
              <a:rPr lang="en-US"/>
              <a:pPr/>
              <a:t>4</a:t>
            </a:fld>
            <a:endParaRPr lang="en-US"/>
          </a:p>
        </p:txBody>
      </p:sp>
      <p:sp>
        <p:nvSpPr>
          <p:cNvPr id="403458" name="Rectangle 2"/>
          <p:cNvSpPr>
            <a:spLocks noGrp="1" noChangeArrowheads="1"/>
          </p:cNvSpPr>
          <p:nvPr>
            <p:ph type="title"/>
          </p:nvPr>
        </p:nvSpPr>
        <p:spPr>
          <a:xfrm>
            <a:off x="1187450" y="333375"/>
            <a:ext cx="6813550" cy="1143000"/>
          </a:xfrm>
        </p:spPr>
        <p:txBody>
          <a:bodyPr/>
          <a:lstStyle/>
          <a:p>
            <a:pPr>
              <a:defRPr/>
            </a:pPr>
            <a:r>
              <a:rPr lang="en-AU" sz="3900" smtClean="0"/>
              <a:t>References</a:t>
            </a:r>
          </a:p>
        </p:txBody>
      </p:sp>
      <p:sp>
        <p:nvSpPr>
          <p:cNvPr id="14340" name="Rectangle 3"/>
          <p:cNvSpPr>
            <a:spLocks noGrp="1" noChangeArrowheads="1"/>
          </p:cNvSpPr>
          <p:nvPr>
            <p:ph type="body" idx="1"/>
          </p:nvPr>
        </p:nvSpPr>
        <p:spPr>
          <a:xfrm>
            <a:off x="539750" y="1557338"/>
            <a:ext cx="8604250" cy="4803775"/>
          </a:xfrm>
        </p:spPr>
        <p:txBody>
          <a:bodyPr/>
          <a:lstStyle/>
          <a:p>
            <a:pPr>
              <a:lnSpc>
                <a:spcPct val="120000"/>
              </a:lnSpc>
              <a:buFontTx/>
              <a:buNone/>
            </a:pPr>
            <a:r>
              <a:rPr lang="en-US" sz="3000" smtClean="0"/>
              <a:t>    Textbook: </a:t>
            </a:r>
          </a:p>
          <a:p>
            <a:pPr>
              <a:lnSpc>
                <a:spcPct val="120000"/>
              </a:lnSpc>
              <a:buFontTx/>
              <a:buNone/>
            </a:pPr>
            <a:r>
              <a:rPr lang="en-US" sz="3000" smtClean="0"/>
              <a:t>    </a:t>
            </a:r>
            <a:r>
              <a:rPr lang="en-US" sz="2800" b="1" i="1" smtClean="0"/>
              <a:t>Computer Security Principles and Practice </a:t>
            </a:r>
            <a:r>
              <a:rPr lang="en-US" sz="2800" smtClean="0"/>
              <a:t>(2nd Ed.), </a:t>
            </a:r>
          </a:p>
          <a:p>
            <a:pPr>
              <a:lnSpc>
                <a:spcPct val="120000"/>
              </a:lnSpc>
              <a:buFontTx/>
              <a:buNone/>
            </a:pPr>
            <a:r>
              <a:rPr lang="en-US" sz="2800" smtClean="0"/>
              <a:t>    W. Stallings &amp; L. Brown </a:t>
            </a:r>
          </a:p>
          <a:p>
            <a:pPr>
              <a:lnSpc>
                <a:spcPct val="120000"/>
              </a:lnSpc>
              <a:buFontTx/>
              <a:buNone/>
            </a:pPr>
            <a:r>
              <a:rPr lang="en-US" sz="3000" smtClean="0"/>
              <a:t>    </a:t>
            </a:r>
            <a:r>
              <a:rPr lang="en-US" sz="2800" smtClean="0"/>
              <a:t>Chapter 4</a:t>
            </a:r>
          </a:p>
          <a:p>
            <a:pPr>
              <a:buFontTx/>
              <a:buNone/>
            </a:pPr>
            <a:endParaRPr lang="en-US" smtClean="0"/>
          </a:p>
          <a:p>
            <a:endParaRPr lang="en-AU" smtClean="0"/>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54275"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5" name="Slide Number Placeholder 5"/>
          <p:cNvSpPr>
            <a:spLocks noGrp="1"/>
          </p:cNvSpPr>
          <p:nvPr>
            <p:ph type="sldNum" sz="quarter" idx="12"/>
          </p:nvPr>
        </p:nvSpPr>
        <p:spPr>
          <a:xfrm>
            <a:off x="6659563" y="6400800"/>
            <a:ext cx="2332037" cy="304800"/>
          </a:xfrm>
        </p:spPr>
        <p:txBody>
          <a:bodyPr/>
          <a:lstStyle/>
          <a:p>
            <a:fld id="{21CA21C9-EB55-4625-B956-9BE8CCDAF254}" type="slidenum">
              <a:rPr lang="en-US"/>
              <a:pPr/>
              <a:t>40</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143000" y="152400"/>
            <a:ext cx="7029450" cy="1143000"/>
          </a:xfrm>
        </p:spPr>
        <p:txBody>
          <a:bodyPr/>
          <a:lstStyle/>
          <a:p>
            <a:r>
              <a:rPr kumimoji="1" lang="en-GB" smtClean="0"/>
              <a:t>Access Control</a:t>
            </a:r>
            <a:endParaRPr kumimoji="1" lang="en-AU" sz="3600" smtClean="0"/>
          </a:p>
        </p:txBody>
      </p:sp>
      <p:sp>
        <p:nvSpPr>
          <p:cNvPr id="16387" name="Rectangle 3"/>
          <p:cNvSpPr>
            <a:spLocks noGrp="1" noChangeArrowheads="1"/>
          </p:cNvSpPr>
          <p:nvPr>
            <p:ph type="body" idx="1"/>
          </p:nvPr>
        </p:nvSpPr>
        <p:spPr>
          <a:xfrm>
            <a:off x="755650" y="1341438"/>
            <a:ext cx="8229600" cy="5019675"/>
          </a:xfrm>
        </p:spPr>
        <p:txBody>
          <a:bodyPr/>
          <a:lstStyle/>
          <a:p>
            <a:r>
              <a:rPr lang="en-US" sz="3000" smtClean="0"/>
              <a:t>The prevention of unauthorized use of a resource, including the prevention of use of a resource in an unauthorized manner</a:t>
            </a:r>
          </a:p>
          <a:p>
            <a:pPr>
              <a:lnSpc>
                <a:spcPct val="10000"/>
              </a:lnSpc>
            </a:pPr>
            <a:endParaRPr lang="en-US" smtClean="0"/>
          </a:p>
          <a:p>
            <a:r>
              <a:rPr lang="en-US" sz="3000" smtClean="0"/>
              <a:t>Access control is the central element of computer and network security</a:t>
            </a:r>
          </a:p>
          <a:p>
            <a:pPr>
              <a:lnSpc>
                <a:spcPct val="10000"/>
              </a:lnSpc>
              <a:buFontTx/>
              <a:buNone/>
            </a:pPr>
            <a:endParaRPr lang="en-US" sz="3000" smtClean="0"/>
          </a:p>
          <a:p>
            <a:pPr>
              <a:lnSpc>
                <a:spcPct val="114000"/>
              </a:lnSpc>
            </a:pPr>
            <a:r>
              <a:rPr lang="en-AU" smtClean="0"/>
              <a:t>Assumption: users and groups</a:t>
            </a:r>
          </a:p>
          <a:p>
            <a:pPr lvl="1">
              <a:lnSpc>
                <a:spcPct val="114000"/>
              </a:lnSpc>
            </a:pPr>
            <a:r>
              <a:rPr lang="en-AU" sz="2500" smtClean="0"/>
              <a:t>are able to authenticate to the system; </a:t>
            </a:r>
          </a:p>
          <a:p>
            <a:pPr lvl="1">
              <a:lnSpc>
                <a:spcPct val="114000"/>
              </a:lnSpc>
            </a:pPr>
            <a:r>
              <a:rPr lang="en-AU" sz="2500" smtClean="0"/>
              <a:t>And they are assigned access rights to certain resources </a:t>
            </a:r>
          </a:p>
        </p:txBody>
      </p:sp>
      <p:sp>
        <p:nvSpPr>
          <p:cNvPr id="4" name="Slide Number Placeholder 3"/>
          <p:cNvSpPr>
            <a:spLocks noGrp="1"/>
          </p:cNvSpPr>
          <p:nvPr>
            <p:ph type="sldNum" sz="quarter" idx="12"/>
          </p:nvPr>
        </p:nvSpPr>
        <p:spPr/>
        <p:txBody>
          <a:bodyPr/>
          <a:lstStyle/>
          <a:p>
            <a:fld id="{B44F49E9-9DB3-4D0B-A649-5D08D77C0DAA}" type="slidenum">
              <a:rPr lang="en-US"/>
              <a:pPr/>
              <a:t>5</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143000" y="152400"/>
            <a:ext cx="7173913" cy="1143000"/>
          </a:xfrm>
        </p:spPr>
        <p:txBody>
          <a:bodyPr/>
          <a:lstStyle/>
          <a:p>
            <a:r>
              <a:rPr kumimoji="1" lang="en-GB" sz="3900" smtClean="0"/>
              <a:t>Access Control &amp; AAA Functions</a:t>
            </a:r>
            <a:endParaRPr kumimoji="1" lang="en-US" sz="3900" smtClean="0"/>
          </a:p>
        </p:txBody>
      </p:sp>
      <p:pic>
        <p:nvPicPr>
          <p:cNvPr id="17411" name="Picture 4" descr="&#10;ch04-1.pdf                                                     00ABB570  Mnementh                      BEAE7A2F:"/>
          <p:cNvPicPr>
            <a:picLocks noChangeAspect="1" noChangeArrowheads="1"/>
          </p:cNvPicPr>
          <p:nvPr/>
        </p:nvPicPr>
        <p:blipFill>
          <a:blip r:embed="rId3" cstate="print"/>
          <a:srcRect l="3580" t="4625" r="3580" b="13875"/>
          <a:stretch>
            <a:fillRect/>
          </a:stretch>
        </p:blipFill>
        <p:spPr bwMode="auto">
          <a:xfrm>
            <a:off x="900113" y="1268413"/>
            <a:ext cx="7469187" cy="50736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9735163-6882-4B40-92E3-91A311979F8F}" type="slidenum">
              <a:rPr lang="en-US"/>
              <a:pPr/>
              <a:t>6</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1143000" y="152400"/>
            <a:ext cx="6958013" cy="1143000"/>
          </a:xfrm>
        </p:spPr>
        <p:txBody>
          <a:bodyPr/>
          <a:lstStyle/>
          <a:p>
            <a:r>
              <a:rPr kumimoji="1" lang="en-GB" smtClean="0"/>
              <a:t>Access Control Policies</a:t>
            </a:r>
            <a:endParaRPr kumimoji="1" lang="en-US" smtClean="0"/>
          </a:p>
        </p:txBody>
      </p:sp>
      <p:pic>
        <p:nvPicPr>
          <p:cNvPr id="18435" name="Picture 4" descr="&#10;ch04-2.pdf                                                     00ABB570  Mnementh                      BEAE7A2F:"/>
          <p:cNvPicPr>
            <a:picLocks noChangeAspect="1" noChangeArrowheads="1"/>
          </p:cNvPicPr>
          <p:nvPr/>
        </p:nvPicPr>
        <p:blipFill>
          <a:blip r:embed="rId3" cstate="print"/>
          <a:srcRect l="9265" t="21477" r="9265" b="28636"/>
          <a:stretch>
            <a:fillRect/>
          </a:stretch>
        </p:blipFill>
        <p:spPr bwMode="auto">
          <a:xfrm>
            <a:off x="5399088" y="3068638"/>
            <a:ext cx="3744912" cy="3168650"/>
          </a:xfrm>
          <a:prstGeom prst="rect">
            <a:avLst/>
          </a:prstGeom>
          <a:noFill/>
          <a:ln w="9525">
            <a:noFill/>
            <a:miter lim="800000"/>
            <a:headEnd/>
            <a:tailEnd/>
          </a:ln>
        </p:spPr>
      </p:pic>
      <p:sp>
        <p:nvSpPr>
          <p:cNvPr id="4" name="Rectangle 3"/>
          <p:cNvSpPr txBox="1">
            <a:spLocks noChangeArrowheads="1"/>
          </p:cNvSpPr>
          <p:nvPr/>
        </p:nvSpPr>
        <p:spPr bwMode="auto">
          <a:xfrm>
            <a:off x="323850" y="1268413"/>
            <a:ext cx="8280400" cy="1800225"/>
          </a:xfrm>
          <a:prstGeom prst="rect">
            <a:avLst/>
          </a:prstGeom>
          <a:noFill/>
          <a:ln w="9525">
            <a:noFill/>
            <a:miter lim="800000"/>
            <a:headEnd/>
            <a:tailEnd/>
          </a:ln>
        </p:spPr>
        <p:txBody>
          <a:bodyPr/>
          <a:lstStyle/>
          <a:p>
            <a:pPr marL="342900" indent="-342900" algn="l">
              <a:spcBef>
                <a:spcPct val="20000"/>
              </a:spcBef>
              <a:buClr>
                <a:srgbClr val="DF0029"/>
              </a:buClr>
              <a:buFontTx/>
              <a:buChar char="•"/>
            </a:pPr>
            <a:r>
              <a:rPr lang="en-US" sz="3000">
                <a:latin typeface="Times New Roman" pitchFamily="18" charset="0"/>
              </a:rPr>
              <a:t>Three categories of access control policies: </a:t>
            </a:r>
          </a:p>
          <a:p>
            <a:pPr marL="342900" indent="-342900" algn="l">
              <a:lnSpc>
                <a:spcPct val="5000"/>
              </a:lnSpc>
              <a:spcBef>
                <a:spcPct val="20000"/>
              </a:spcBef>
              <a:buClr>
                <a:srgbClr val="DF0029"/>
              </a:buClr>
              <a:buFontTx/>
              <a:buChar char="•"/>
            </a:pPr>
            <a:endParaRPr lang="en-US" sz="3000">
              <a:latin typeface="Times New Roman" pitchFamily="18" charset="0"/>
            </a:endParaRPr>
          </a:p>
          <a:p>
            <a:pPr marL="800100" lvl="1" indent="-342900" algn="l">
              <a:spcBef>
                <a:spcPct val="20000"/>
              </a:spcBef>
              <a:buClr>
                <a:srgbClr val="DF0029"/>
              </a:buClr>
              <a:buFont typeface="Wingdings" pitchFamily="2" charset="2"/>
              <a:buChar char="§"/>
            </a:pPr>
            <a:r>
              <a:rPr lang="en-US" sz="2000" b="1" u="sng">
                <a:latin typeface="Times New Roman" pitchFamily="18" charset="0"/>
              </a:rPr>
              <a:t>Discretionary access control (DAC)</a:t>
            </a:r>
            <a:r>
              <a:rPr lang="en-US" sz="2000" b="1">
                <a:latin typeface="Times New Roman" pitchFamily="18" charset="0"/>
              </a:rPr>
              <a:t>: </a:t>
            </a:r>
            <a:r>
              <a:rPr lang="en-US" sz="2000">
                <a:latin typeface="Times New Roman" pitchFamily="18" charset="0"/>
              </a:rPr>
              <a:t>  </a:t>
            </a:r>
            <a:r>
              <a:rPr lang="en-US" sz="1900">
                <a:latin typeface="Times New Roman" pitchFamily="18" charset="0"/>
              </a:rPr>
              <a:t>Controls access based on the </a:t>
            </a:r>
            <a:r>
              <a:rPr lang="en-US" sz="1900" b="1" i="1">
                <a:latin typeface="Times New Roman" pitchFamily="18" charset="0"/>
              </a:rPr>
              <a:t>identity</a:t>
            </a:r>
            <a:r>
              <a:rPr lang="en-US" sz="1900">
                <a:latin typeface="Times New Roman" pitchFamily="18" charset="0"/>
              </a:rPr>
              <a:t> of the requestor. It is called </a:t>
            </a:r>
            <a:r>
              <a:rPr lang="en-US" sz="1900" b="1" i="1">
                <a:latin typeface="Times New Roman" pitchFamily="18" charset="0"/>
              </a:rPr>
              <a:t>discretionary</a:t>
            </a:r>
            <a:r>
              <a:rPr lang="en-US" sz="1900">
                <a:latin typeface="Times New Roman" pitchFamily="18" charset="0"/>
              </a:rPr>
              <a:t> because an entity may have rights to enable other entities to access the resources </a:t>
            </a:r>
            <a:endParaRPr lang="en-AU" sz="1900" b="1">
              <a:latin typeface="Times New Roman" pitchFamily="18" charset="0"/>
            </a:endParaRPr>
          </a:p>
        </p:txBody>
      </p:sp>
      <p:sp>
        <p:nvSpPr>
          <p:cNvPr id="5" name="Rectangle 3"/>
          <p:cNvSpPr txBox="1">
            <a:spLocks noChangeArrowheads="1"/>
          </p:cNvSpPr>
          <p:nvPr/>
        </p:nvSpPr>
        <p:spPr bwMode="auto">
          <a:xfrm>
            <a:off x="755650" y="2924175"/>
            <a:ext cx="4968875" cy="3457575"/>
          </a:xfrm>
          <a:prstGeom prst="rect">
            <a:avLst/>
          </a:prstGeom>
          <a:noFill/>
          <a:ln w="9525">
            <a:noFill/>
            <a:miter lim="800000"/>
            <a:headEnd/>
            <a:tailEnd/>
          </a:ln>
        </p:spPr>
        <p:txBody>
          <a:bodyPr/>
          <a:lstStyle/>
          <a:p>
            <a:pPr marL="342900" indent="-342900" algn="l">
              <a:spcBef>
                <a:spcPct val="20000"/>
              </a:spcBef>
              <a:buClr>
                <a:srgbClr val="DF0029"/>
              </a:buClr>
              <a:buFont typeface="Wingdings" pitchFamily="2" charset="2"/>
              <a:buChar char="§"/>
            </a:pPr>
            <a:r>
              <a:rPr lang="en-US" sz="2000" b="1" u="sng">
                <a:latin typeface="Times New Roman" pitchFamily="18" charset="0"/>
              </a:rPr>
              <a:t>Mandatory access control (MAC)</a:t>
            </a:r>
            <a:r>
              <a:rPr lang="en-US" sz="2000" b="1">
                <a:latin typeface="Times New Roman" pitchFamily="18" charset="0"/>
              </a:rPr>
              <a:t>:  </a:t>
            </a:r>
            <a:r>
              <a:rPr lang="en-US" sz="1900">
                <a:latin typeface="Times New Roman" pitchFamily="18" charset="0"/>
              </a:rPr>
              <a:t>Controls access based on comparing the security labels of the objects with security clearances of the entity. </a:t>
            </a:r>
            <a:r>
              <a:rPr lang="en-US" sz="1900" b="1" i="1">
                <a:latin typeface="Times New Roman" pitchFamily="18" charset="0"/>
              </a:rPr>
              <a:t>Mandatory:</a:t>
            </a:r>
            <a:r>
              <a:rPr lang="en-US" sz="1900">
                <a:latin typeface="Times New Roman" pitchFamily="18" charset="0"/>
              </a:rPr>
              <a:t> an entity that has the clearance to access a resource may not, just by its own volition, enable other entities to access the resource</a:t>
            </a:r>
            <a:endParaRPr lang="en-US" sz="2100" b="1">
              <a:latin typeface="Times New Roman" pitchFamily="18" charset="0"/>
            </a:endParaRPr>
          </a:p>
          <a:p>
            <a:pPr marL="342900" indent="-342900" algn="l">
              <a:lnSpc>
                <a:spcPct val="20000"/>
              </a:lnSpc>
              <a:spcBef>
                <a:spcPct val="20000"/>
              </a:spcBef>
              <a:buClr>
                <a:srgbClr val="DF0029"/>
              </a:buClr>
            </a:pPr>
            <a:endParaRPr lang="en-US" sz="2100" b="1">
              <a:latin typeface="Times New Roman" pitchFamily="18" charset="0"/>
            </a:endParaRPr>
          </a:p>
          <a:p>
            <a:pPr marL="342900" indent="-342900" algn="l">
              <a:spcBef>
                <a:spcPct val="20000"/>
              </a:spcBef>
              <a:buClr>
                <a:srgbClr val="DF0029"/>
              </a:buClr>
              <a:buFont typeface="Wingdings" pitchFamily="2" charset="2"/>
              <a:buChar char="§"/>
            </a:pPr>
            <a:r>
              <a:rPr lang="en-US" sz="2000" b="1" u="sng">
                <a:latin typeface="Times New Roman" pitchFamily="18" charset="0"/>
              </a:rPr>
              <a:t>Role-based access control (RBAC)</a:t>
            </a:r>
            <a:r>
              <a:rPr lang="en-US" sz="2000" b="1">
                <a:latin typeface="Times New Roman" pitchFamily="18" charset="0"/>
              </a:rPr>
              <a:t>: </a:t>
            </a:r>
            <a:r>
              <a:rPr lang="en-US" sz="1900">
                <a:latin typeface="Times New Roman" pitchFamily="18" charset="0"/>
              </a:rPr>
              <a:t>Controls access based on the roles of the user and on rules defining what accesses are allowed to users in the given roles</a:t>
            </a:r>
            <a:endParaRPr lang="en-AU" sz="1900">
              <a:latin typeface="Times New Roman" pitchFamily="18" charset="0"/>
            </a:endParaRPr>
          </a:p>
        </p:txBody>
      </p:sp>
      <p:sp>
        <p:nvSpPr>
          <p:cNvPr id="6" name="Slide Number Placeholder 5"/>
          <p:cNvSpPr>
            <a:spLocks noGrp="1"/>
          </p:cNvSpPr>
          <p:nvPr>
            <p:ph type="sldNum" sz="quarter" idx="12"/>
          </p:nvPr>
        </p:nvSpPr>
        <p:spPr/>
        <p:txBody>
          <a:bodyPr/>
          <a:lstStyle/>
          <a:p>
            <a:fld id="{5FA515CF-2780-42AD-BC0E-71FA1A229D10}" type="slidenum">
              <a:rPr lang="en-US"/>
              <a:pPr/>
              <a:t>7</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1026"/>
          <p:cNvSpPr>
            <a:spLocks noGrp="1" noChangeArrowheads="1"/>
          </p:cNvSpPr>
          <p:nvPr>
            <p:ph type="title"/>
          </p:nvPr>
        </p:nvSpPr>
        <p:spPr>
          <a:xfrm>
            <a:off x="1143000" y="152400"/>
            <a:ext cx="7461250" cy="1143000"/>
          </a:xfrm>
        </p:spPr>
        <p:txBody>
          <a:bodyPr/>
          <a:lstStyle/>
          <a:p>
            <a:r>
              <a:rPr kumimoji="1" lang="en-GB" sz="3900" smtClean="0"/>
              <a:t>Access Control Requirements</a:t>
            </a:r>
            <a:endParaRPr kumimoji="1" lang="en-US" sz="3900" smtClean="0"/>
          </a:p>
        </p:txBody>
      </p:sp>
      <p:sp>
        <p:nvSpPr>
          <p:cNvPr id="19459" name="Rectangle 1027"/>
          <p:cNvSpPr>
            <a:spLocks noGrp="1" noChangeArrowheads="1"/>
          </p:cNvSpPr>
          <p:nvPr>
            <p:ph type="body" idx="1"/>
          </p:nvPr>
        </p:nvSpPr>
        <p:spPr>
          <a:xfrm>
            <a:off x="900113" y="1268413"/>
            <a:ext cx="8135937" cy="5113337"/>
          </a:xfrm>
        </p:spPr>
        <p:txBody>
          <a:bodyPr/>
          <a:lstStyle/>
          <a:p>
            <a:r>
              <a:rPr lang="en-US" sz="2200" b="1" smtClean="0"/>
              <a:t>Reliable input </a:t>
            </a:r>
            <a:r>
              <a:rPr lang="en-US" sz="2200" smtClean="0"/>
              <a:t>– In addition to authentication mechanism, other inputs (such as source IP address) must also be reliable. </a:t>
            </a:r>
            <a:r>
              <a:rPr lang="en-US" sz="2200" b="1" i="1" smtClean="0"/>
              <a:t>The system must have a means of determining the validity of the source </a:t>
            </a:r>
          </a:p>
          <a:p>
            <a:r>
              <a:rPr lang="en-US" sz="2200" b="1" smtClean="0"/>
              <a:t>Least privilege </a:t>
            </a:r>
            <a:r>
              <a:rPr lang="en-US" sz="2200" smtClean="0"/>
              <a:t>– An entity should be granted the minimum resources that are required to do its work</a:t>
            </a:r>
          </a:p>
          <a:p>
            <a:r>
              <a:rPr lang="en-US" sz="2200" b="1" smtClean="0"/>
              <a:t>Open and closed policies </a:t>
            </a:r>
            <a:r>
              <a:rPr lang="en-US" sz="2200" smtClean="0"/>
              <a:t>– Closed policy: only accesses that are specially authorized are allowed </a:t>
            </a:r>
            <a:r>
              <a:rPr lang="en-US" sz="2200" b="1" smtClean="0"/>
              <a:t>/</a:t>
            </a:r>
            <a:r>
              <a:rPr lang="en-US" sz="2200" smtClean="0"/>
              <a:t> Open policy: authorizations specify which accesses are prohibited, all other accesses are allowed </a:t>
            </a:r>
          </a:p>
          <a:p>
            <a:r>
              <a:rPr lang="en-US" sz="2200" b="1" smtClean="0"/>
              <a:t>Policy combinations and conflict resolution </a:t>
            </a:r>
            <a:r>
              <a:rPr lang="en-US" sz="2200" smtClean="0"/>
              <a:t>– An access control mechanism may apply multiple policies </a:t>
            </a:r>
            <a:r>
              <a:rPr lang="en-US" sz="2200" b="1" smtClean="0"/>
              <a:t>–</a:t>
            </a:r>
            <a:r>
              <a:rPr lang="en-US" sz="2200" smtClean="0"/>
              <a:t> it requires to avoid any potential conflicts </a:t>
            </a:r>
          </a:p>
          <a:p>
            <a:r>
              <a:rPr lang="en-US" sz="2200" b="1" smtClean="0"/>
              <a:t>Administrative policies </a:t>
            </a:r>
            <a:r>
              <a:rPr lang="en-US" sz="2200" smtClean="0"/>
              <a:t>– Administrative policies are needed to specify who can add, delete, or modify authorization rules</a:t>
            </a:r>
          </a:p>
          <a:p>
            <a:endParaRPr lang="en-US" sz="3000" smtClean="0"/>
          </a:p>
        </p:txBody>
      </p:sp>
      <p:sp>
        <p:nvSpPr>
          <p:cNvPr id="5" name="Slide Number Placeholder 4"/>
          <p:cNvSpPr>
            <a:spLocks noGrp="1"/>
          </p:cNvSpPr>
          <p:nvPr>
            <p:ph type="sldNum" sz="quarter" idx="12"/>
          </p:nvPr>
        </p:nvSpPr>
        <p:spPr/>
        <p:txBody>
          <a:bodyPr/>
          <a:lstStyle/>
          <a:p>
            <a:fld id="{DA5DB6B9-3D70-4ACA-A24D-CE6913DB18B5}" type="slidenum">
              <a:rPr lang="en-US"/>
              <a:pPr/>
              <a:t>8</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type="title"/>
          </p:nvPr>
        </p:nvSpPr>
        <p:spPr>
          <a:xfrm>
            <a:off x="1143000" y="152400"/>
            <a:ext cx="7173913" cy="1143000"/>
          </a:xfrm>
        </p:spPr>
        <p:txBody>
          <a:bodyPr/>
          <a:lstStyle/>
          <a:p>
            <a:r>
              <a:rPr kumimoji="1" lang="en-GB" smtClean="0"/>
              <a:t>Access Control Elements</a:t>
            </a:r>
            <a:endParaRPr kumimoji="1" lang="en-US" smtClean="0"/>
          </a:p>
        </p:txBody>
      </p:sp>
      <p:sp>
        <p:nvSpPr>
          <p:cNvPr id="20483" name="Rectangle 1027"/>
          <p:cNvSpPr>
            <a:spLocks noGrp="1" noChangeArrowheads="1"/>
          </p:cNvSpPr>
          <p:nvPr>
            <p:ph type="body" idx="1"/>
          </p:nvPr>
        </p:nvSpPr>
        <p:spPr>
          <a:xfrm>
            <a:off x="611188" y="1268413"/>
            <a:ext cx="8382000" cy="4792662"/>
          </a:xfrm>
        </p:spPr>
        <p:txBody>
          <a:bodyPr/>
          <a:lstStyle/>
          <a:p>
            <a:pPr>
              <a:lnSpc>
                <a:spcPct val="90000"/>
              </a:lnSpc>
            </a:pPr>
            <a:r>
              <a:rPr lang="en-US" smtClean="0"/>
              <a:t>Subject – entity that can access objects</a:t>
            </a:r>
          </a:p>
          <a:p>
            <a:pPr lvl="1">
              <a:lnSpc>
                <a:spcPct val="90000"/>
              </a:lnSpc>
            </a:pPr>
            <a:r>
              <a:rPr lang="en-US" smtClean="0"/>
              <a:t>a process representing user/application</a:t>
            </a:r>
          </a:p>
          <a:p>
            <a:pPr lvl="1">
              <a:lnSpc>
                <a:spcPct val="90000"/>
              </a:lnSpc>
            </a:pPr>
            <a:r>
              <a:rPr lang="en-US" smtClean="0"/>
              <a:t>often have 3 classes: owner, group, world</a:t>
            </a:r>
          </a:p>
          <a:p>
            <a:pPr lvl="1">
              <a:lnSpc>
                <a:spcPct val="20000"/>
              </a:lnSpc>
              <a:buFont typeface="Wingdings" pitchFamily="2" charset="2"/>
              <a:buNone/>
            </a:pPr>
            <a:endParaRPr lang="en-US" smtClean="0"/>
          </a:p>
          <a:p>
            <a:pPr>
              <a:lnSpc>
                <a:spcPct val="90000"/>
              </a:lnSpc>
            </a:pPr>
            <a:r>
              <a:rPr lang="en-US" smtClean="0"/>
              <a:t>Object – resource to which access is controlled </a:t>
            </a:r>
          </a:p>
          <a:p>
            <a:pPr lvl="1">
              <a:lnSpc>
                <a:spcPct val="90000"/>
              </a:lnSpc>
            </a:pPr>
            <a:r>
              <a:rPr lang="en-US" smtClean="0"/>
              <a:t>e.g. files, directories, records, programs etc</a:t>
            </a:r>
          </a:p>
          <a:p>
            <a:pPr lvl="1">
              <a:lnSpc>
                <a:spcPct val="90000"/>
              </a:lnSpc>
            </a:pPr>
            <a:r>
              <a:rPr lang="en-US" smtClean="0"/>
              <a:t>number/type depend on environment</a:t>
            </a:r>
          </a:p>
          <a:p>
            <a:pPr lvl="1">
              <a:lnSpc>
                <a:spcPct val="20000"/>
              </a:lnSpc>
              <a:buFont typeface="Wingdings" pitchFamily="2" charset="2"/>
              <a:buNone/>
            </a:pPr>
            <a:endParaRPr lang="en-US" smtClean="0"/>
          </a:p>
          <a:p>
            <a:pPr>
              <a:lnSpc>
                <a:spcPct val="90000"/>
              </a:lnSpc>
            </a:pPr>
            <a:r>
              <a:rPr lang="en-US" smtClean="0"/>
              <a:t>Access right – way in which subject accesses an object</a:t>
            </a:r>
          </a:p>
          <a:p>
            <a:pPr lvl="1">
              <a:lnSpc>
                <a:spcPct val="90000"/>
              </a:lnSpc>
            </a:pPr>
            <a:r>
              <a:rPr lang="en-US" smtClean="0"/>
              <a:t>e.g. read, write, execute, delete, create, search</a:t>
            </a:r>
          </a:p>
        </p:txBody>
      </p:sp>
      <p:sp>
        <p:nvSpPr>
          <p:cNvPr id="4" name="Slide Number Placeholder 3"/>
          <p:cNvSpPr>
            <a:spLocks noGrp="1"/>
          </p:cNvSpPr>
          <p:nvPr>
            <p:ph type="sldNum" sz="quarter" idx="12"/>
          </p:nvPr>
        </p:nvSpPr>
        <p:spPr/>
        <p:txBody>
          <a:bodyPr/>
          <a:lstStyle/>
          <a:p>
            <a:fld id="{B3E0DE77-966F-4C86-B150-A97280F5E5D2}" type="slidenum">
              <a:rPr lang="en-US"/>
              <a:pPr/>
              <a:t>9</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8549</TotalTime>
  <Words>12670</Words>
  <Application>Microsoft Office PowerPoint</Application>
  <PresentationFormat>On-screen Show (4:3)</PresentationFormat>
  <Paragraphs>864</Paragraphs>
  <Slides>40</Slides>
  <Notes>39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GUGC</vt:lpstr>
      <vt:lpstr>3413ICT  Network Security</vt:lpstr>
      <vt:lpstr>Previous Lectures…</vt:lpstr>
      <vt:lpstr>Today’s Objectives </vt:lpstr>
      <vt:lpstr>References</vt:lpstr>
      <vt:lpstr>Access Control</vt:lpstr>
      <vt:lpstr>Access Control &amp; AAA Functions</vt:lpstr>
      <vt:lpstr>Access Control Policies</vt:lpstr>
      <vt:lpstr>Access Control Requirements</vt:lpstr>
      <vt:lpstr>Access Control Elements</vt:lpstr>
      <vt:lpstr>Discretionary Access Control (DAC)</vt:lpstr>
      <vt:lpstr>Access Matrix </vt:lpstr>
      <vt:lpstr>Access Matrix </vt:lpstr>
      <vt:lpstr>A Scheme for DAC </vt:lpstr>
      <vt:lpstr>How LGD Scheme Works?  </vt:lpstr>
      <vt:lpstr>Slide 15</vt:lpstr>
      <vt:lpstr>LGD Rules   </vt:lpstr>
      <vt:lpstr>LGD Rules   </vt:lpstr>
      <vt:lpstr>Role-Based Access Control (RBAC)</vt:lpstr>
      <vt:lpstr>RBAC –Roles, Users, &amp; Resources</vt:lpstr>
      <vt:lpstr>Matrix Representation of RBAC</vt:lpstr>
      <vt:lpstr>Matrix Representation of RBAC</vt:lpstr>
      <vt:lpstr>Role Hierarchies of RBAC</vt:lpstr>
      <vt:lpstr>Example of Role Hierarchy </vt:lpstr>
      <vt:lpstr>Constraints</vt:lpstr>
      <vt:lpstr>A Case Study: RBAC For a Bank  </vt:lpstr>
      <vt:lpstr>Slide 26</vt:lpstr>
      <vt:lpstr>RBAC For a Bank</vt:lpstr>
      <vt:lpstr>Some Interesting Figures</vt:lpstr>
      <vt:lpstr>Bell-LaPadula (BLP) Model</vt:lpstr>
      <vt:lpstr>Two Properties </vt:lpstr>
      <vt:lpstr>BLP Formal Description</vt:lpstr>
      <vt:lpstr>BLP Example  (slide 1 of 3)</vt:lpstr>
      <vt:lpstr>Slide 33</vt:lpstr>
      <vt:lpstr>Slide 34</vt:lpstr>
      <vt:lpstr>Biba Integrity Model</vt:lpstr>
      <vt:lpstr>Chinese Wall Model </vt:lpstr>
      <vt:lpstr>Two Rules of Chinese Wall Model </vt:lpstr>
      <vt:lpstr>Slide 38</vt:lpstr>
      <vt:lpstr>Summary</vt:lpstr>
      <vt:lpstr>Slide 40</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s995689</cp:lastModifiedBy>
  <cp:revision>688</cp:revision>
  <dcterms:created xsi:type="dcterms:W3CDTF">2003-01-15T03:46:17Z</dcterms:created>
  <dcterms:modified xsi:type="dcterms:W3CDTF">2014-05-13T06:11:49Z</dcterms:modified>
</cp:coreProperties>
</file>