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578" r:id="rId2"/>
    <p:sldId id="579" r:id="rId3"/>
    <p:sldId id="580" r:id="rId4"/>
    <p:sldId id="561" r:id="rId5"/>
    <p:sldId id="528" r:id="rId6"/>
    <p:sldId id="529" r:id="rId7"/>
    <p:sldId id="530" r:id="rId8"/>
    <p:sldId id="531" r:id="rId9"/>
    <p:sldId id="532" r:id="rId10"/>
    <p:sldId id="533" r:id="rId11"/>
    <p:sldId id="534" r:id="rId12"/>
    <p:sldId id="562" r:id="rId13"/>
    <p:sldId id="535" r:id="rId14"/>
    <p:sldId id="538" r:id="rId15"/>
    <p:sldId id="564" r:id="rId16"/>
    <p:sldId id="539" r:id="rId17"/>
    <p:sldId id="540" r:id="rId18"/>
    <p:sldId id="541" r:id="rId19"/>
    <p:sldId id="542" r:id="rId20"/>
    <p:sldId id="543" r:id="rId21"/>
    <p:sldId id="544" r:id="rId22"/>
    <p:sldId id="545" r:id="rId23"/>
    <p:sldId id="565" r:id="rId24"/>
    <p:sldId id="547" r:id="rId25"/>
    <p:sldId id="548" r:id="rId26"/>
    <p:sldId id="567" r:id="rId27"/>
    <p:sldId id="568" r:id="rId28"/>
    <p:sldId id="566" r:id="rId29"/>
    <p:sldId id="569" r:id="rId30"/>
    <p:sldId id="570" r:id="rId31"/>
    <p:sldId id="549" r:id="rId32"/>
    <p:sldId id="571" r:id="rId33"/>
    <p:sldId id="572" r:id="rId34"/>
    <p:sldId id="550" r:id="rId35"/>
    <p:sldId id="577" r:id="rId36"/>
    <p:sldId id="573" r:id="rId37"/>
    <p:sldId id="559" r:id="rId38"/>
    <p:sldId id="436" r:id="rId39"/>
  </p:sldIdLst>
  <p:sldSz cx="9144000" cy="6858000" type="screen4x3"/>
  <p:notesSz cx="6794500" cy="9931400"/>
  <p:defaultTextStyle>
    <a:defPPr>
      <a:defRPr lang="en-AU"/>
    </a:defPPr>
    <a:lvl1pPr algn="ctr" rtl="0" eaLnBrk="0" fontAlgn="base" hangingPunct="0">
      <a:spcBef>
        <a:spcPct val="0"/>
      </a:spcBef>
      <a:spcAft>
        <a:spcPct val="0"/>
      </a:spcAft>
      <a:defRPr sz="2400" kern="1200">
        <a:solidFill>
          <a:schemeClr val="tx1"/>
        </a:solidFill>
        <a:latin typeface="Times" pitchFamily="-107"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07"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07"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07"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07" charset="0"/>
        <a:ea typeface="+mn-ea"/>
        <a:cs typeface="+mn-cs"/>
      </a:defRPr>
    </a:lvl5pPr>
    <a:lvl6pPr marL="2286000" algn="l" defTabSz="914400" rtl="0" eaLnBrk="1" latinLnBrk="0" hangingPunct="1">
      <a:defRPr sz="2400" kern="1200">
        <a:solidFill>
          <a:schemeClr val="tx1"/>
        </a:solidFill>
        <a:latin typeface="Times" pitchFamily="-107" charset="0"/>
        <a:ea typeface="+mn-ea"/>
        <a:cs typeface="+mn-cs"/>
      </a:defRPr>
    </a:lvl6pPr>
    <a:lvl7pPr marL="2743200" algn="l" defTabSz="914400" rtl="0" eaLnBrk="1" latinLnBrk="0" hangingPunct="1">
      <a:defRPr sz="2400" kern="1200">
        <a:solidFill>
          <a:schemeClr val="tx1"/>
        </a:solidFill>
        <a:latin typeface="Times" pitchFamily="-107" charset="0"/>
        <a:ea typeface="+mn-ea"/>
        <a:cs typeface="+mn-cs"/>
      </a:defRPr>
    </a:lvl7pPr>
    <a:lvl8pPr marL="3200400" algn="l" defTabSz="914400" rtl="0" eaLnBrk="1" latinLnBrk="0" hangingPunct="1">
      <a:defRPr sz="2400" kern="1200">
        <a:solidFill>
          <a:schemeClr val="tx1"/>
        </a:solidFill>
        <a:latin typeface="Times" pitchFamily="-107" charset="0"/>
        <a:ea typeface="+mn-ea"/>
        <a:cs typeface="+mn-cs"/>
      </a:defRPr>
    </a:lvl8pPr>
    <a:lvl9pPr marL="3657600" algn="l" defTabSz="914400" rtl="0" eaLnBrk="1" latinLnBrk="0" hangingPunct="1">
      <a:defRPr sz="2400" kern="1200">
        <a:solidFill>
          <a:schemeClr val="tx1"/>
        </a:solidFill>
        <a:latin typeface="Times" pitchFamily="-107"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ED3"/>
    <a:srgbClr val="8FF830"/>
    <a:srgbClr val="DF00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6989"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20094"/>
    </p:cViewPr>
  </p:outlineViewPr>
  <p:notesTextViewPr>
    <p:cViewPr>
      <p:scale>
        <a:sx n="100" d="100"/>
        <a:sy n="100" d="100"/>
      </p:scale>
      <p:origin x="0" y="0"/>
    </p:cViewPr>
  </p:notesTextViewPr>
  <p:sorterViewPr>
    <p:cViewPr>
      <p:scale>
        <a:sx n="100" d="100"/>
        <a:sy n="100" d="100"/>
      </p:scale>
      <p:origin x="0" y="6612"/>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3B872BAA-2D4B-4F8A-9704-3453CFB31E03}" type="slidenum">
              <a:rPr lang="en-AU"/>
              <a:pPr/>
              <a:t>‹#›</a:t>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2014/1</a:t>
            </a:r>
            <a:endParaRPr lang="en-AU"/>
          </a:p>
        </p:txBody>
      </p:sp>
      <p:sp>
        <p:nvSpPr>
          <p:cNvPr id="52228"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214059-2D78-494E-9D6D-B0DB746C80CE}" type="slidenum">
              <a:rPr lang="en-AU"/>
              <a:pPr/>
              <a:t>‹#›</a:t>
            </a:fld>
            <a:endParaRPr lang="en-AU"/>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59" name="Rectangle 3"/>
          <p:cNvSpPr>
            <a:spLocks noGrp="1" noChangeArrowheads="1"/>
          </p:cNvSpPr>
          <p:nvPr>
            <p:ph type="dt" sz="quarter" idx="1"/>
          </p:nvPr>
        </p:nvSpPr>
        <p:spPr>
          <a:noFill/>
        </p:spPr>
        <p:txBody>
          <a:bodyPr/>
          <a:lstStyle/>
          <a:p>
            <a:pPr defTabSz="912813"/>
            <a:r>
              <a:rPr lang="ta-IN" smtClean="0">
                <a:latin typeface="Times" pitchFamily="18" charset="0"/>
              </a:rPr>
              <a:t>2014/1</a:t>
            </a:r>
            <a:endParaRPr lang="en-AU" smtClean="0">
              <a:latin typeface="Times" pitchFamily="18" charset="0"/>
            </a:endParaRP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endParaRPr lang="en-AU" smtClean="0">
              <a:latin typeface="Times" pitchFamily="18" charset="0"/>
            </a:endParaRPr>
          </a:p>
        </p:txBody>
      </p:sp>
      <p:sp>
        <p:nvSpPr>
          <p:cNvPr id="70661" name="Rectangle 7"/>
          <p:cNvSpPr>
            <a:spLocks noGrp="1" noChangeArrowheads="1"/>
          </p:cNvSpPr>
          <p:nvPr>
            <p:ph type="sldNum" sz="quarter" idx="5"/>
          </p:nvPr>
        </p:nvSpPr>
        <p:spPr>
          <a:noFill/>
        </p:spPr>
        <p:txBody>
          <a:bodyPr/>
          <a:lstStyle/>
          <a:p>
            <a:fld id="{A87E114E-9121-4F06-92E0-2C7D71A92C4A}" type="slidenum">
              <a:rPr lang="en-AU"/>
              <a:pPr/>
              <a:t>1</a:t>
            </a:fld>
            <a:endParaRPr lang="en-AU"/>
          </a:p>
        </p:txBody>
      </p:sp>
      <p:sp>
        <p:nvSpPr>
          <p:cNvPr id="70662" name="Rectangle 2"/>
          <p:cNvSpPr>
            <a:spLocks noGrp="1" noRot="1" noChangeAspect="1" noChangeArrowheads="1" noTextEdit="1"/>
          </p:cNvSpPr>
          <p:nvPr>
            <p:ph type="sldImg"/>
          </p:nvPr>
        </p:nvSpPr>
        <p:spPr>
          <a:xfrm>
            <a:off x="914400" y="744538"/>
            <a:ext cx="4967288" cy="3727450"/>
          </a:xfrm>
          <a:ln/>
        </p:spPr>
      </p:sp>
      <p:sp>
        <p:nvSpPr>
          <p:cNvPr id="70663"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144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144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1445" name="Rectangle 7"/>
          <p:cNvSpPr>
            <a:spLocks noGrp="1" noChangeArrowheads="1"/>
          </p:cNvSpPr>
          <p:nvPr>
            <p:ph type="sldNum" sz="quarter" idx="5"/>
          </p:nvPr>
        </p:nvSpPr>
        <p:spPr>
          <a:noFill/>
        </p:spPr>
        <p:txBody>
          <a:bodyPr/>
          <a:lstStyle/>
          <a:p>
            <a:fld id="{1320F857-CB03-429C-877D-D073ADC8A96E}" type="slidenum">
              <a:rPr lang="en-AU"/>
              <a:pPr/>
              <a:t>12</a:t>
            </a:fld>
            <a:endParaRPr lang="en-AU"/>
          </a:p>
        </p:txBody>
      </p:sp>
      <p:sp>
        <p:nvSpPr>
          <p:cNvPr id="61446" name="Rectangle 2"/>
          <p:cNvSpPr>
            <a:spLocks noGrp="1" noRot="1" noChangeAspect="1" noChangeArrowheads="1" noTextEdit="1"/>
          </p:cNvSpPr>
          <p:nvPr>
            <p:ph type="sldImg"/>
          </p:nvPr>
        </p:nvSpPr>
        <p:spPr>
          <a:xfrm>
            <a:off x="914400" y="744538"/>
            <a:ext cx="4965700" cy="3724275"/>
          </a:xfrm>
          <a:ln/>
        </p:spPr>
      </p:sp>
      <p:sp>
        <p:nvSpPr>
          <p:cNvPr id="61447" name="Rectangle 3"/>
          <p:cNvSpPr>
            <a:spLocks noGrp="1" noChangeArrowheads="1"/>
          </p:cNvSpPr>
          <p:nvPr>
            <p:ph type="body" idx="1"/>
          </p:nvPr>
        </p:nvSpPr>
        <p:spPr>
          <a:xfrm>
            <a:off x="679450" y="4716463"/>
            <a:ext cx="5435600" cy="4470400"/>
          </a:xfrm>
          <a:noFill/>
          <a:ln/>
        </p:spPr>
        <p:txBody>
          <a:bodyPr/>
          <a:lstStyle/>
          <a:p>
            <a:pPr eaLnBrk="1" hangingPunct="1"/>
            <a:r>
              <a:rPr lang="en-US" smtClean="0"/>
              <a:t>Commercial DBMSs typically provide an access control capability for the database. The DBMS operates on the assumption that the computer system has authenticated each user. For users that are authenticated and granted access to the database, database access control system provides a specific capability that controls access to portions of the database. Commercial DBMSs provide discretionary or role-based access control. Typically, a DBMS can support a range of administrative policies, including:</a:t>
            </a:r>
          </a:p>
          <a:p>
            <a:pPr eaLnBrk="1" hangingPunct="1"/>
            <a:r>
              <a:rPr lang="en-US" smtClean="0">
                <a:cs typeface="Times New Roman" pitchFamily="18" charset="0"/>
              </a:rPr>
              <a:t>• </a:t>
            </a:r>
            <a:r>
              <a:rPr lang="en-US" b="1" smtClean="0"/>
              <a:t>Centralized administration:</a:t>
            </a:r>
            <a:r>
              <a:rPr lang="en-US" smtClean="0"/>
              <a:t> A small number of privileged users may grant and revoke access rights.</a:t>
            </a:r>
          </a:p>
          <a:p>
            <a:pPr eaLnBrk="1" hangingPunct="1"/>
            <a:r>
              <a:rPr lang="en-US" smtClean="0">
                <a:cs typeface="Times New Roman" pitchFamily="18" charset="0"/>
              </a:rPr>
              <a:t>• </a:t>
            </a:r>
            <a:r>
              <a:rPr lang="en-US" b="1" smtClean="0"/>
              <a:t>Ownership-based administration:</a:t>
            </a:r>
            <a:r>
              <a:rPr lang="en-US" smtClean="0"/>
              <a:t> The owner (creator) of a table may grant and revoke access rights to the table.</a:t>
            </a:r>
          </a:p>
          <a:p>
            <a:pPr eaLnBrk="1" hangingPunct="1"/>
            <a:r>
              <a:rPr lang="en-US" smtClean="0">
                <a:cs typeface="Times New Roman" pitchFamily="18" charset="0"/>
              </a:rPr>
              <a:t>• </a:t>
            </a:r>
            <a:r>
              <a:rPr lang="en-US" b="1" smtClean="0"/>
              <a:t>Decentralized administration:</a:t>
            </a:r>
            <a:r>
              <a:rPr lang="en-US" smtClean="0"/>
              <a:t> In addition to granting and revoking access rights to a table, the owner of the table may grant and revoke authorization to other users, allowing them to grant and revoke access rights to the table.</a:t>
            </a:r>
          </a:p>
          <a:p>
            <a:pPr eaLnBrk="1" hangingPunct="1"/>
            <a:r>
              <a:rPr lang="en-US" smtClean="0"/>
              <a:t>As with any access control system a database access control system distinguishes different access rights, including create, insert, delete, update, read, and write. Some DBMSs provide considerable control over the granularity of access rights. Access rights can be to the entire database, to individual tables, or to selected rows or columns within a table. Access rights can be determined based on the contents of a table entry. For example, in a personnel database, some users may be limited to seeing salary information only up to a certain maximum value. And a department manager may only be allowed view salary information for employees in his or her department.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246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246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2469" name="Rectangle 7"/>
          <p:cNvSpPr>
            <a:spLocks noGrp="1" noChangeArrowheads="1"/>
          </p:cNvSpPr>
          <p:nvPr>
            <p:ph type="sldNum" sz="quarter" idx="5"/>
          </p:nvPr>
        </p:nvSpPr>
        <p:spPr>
          <a:noFill/>
        </p:spPr>
        <p:txBody>
          <a:bodyPr/>
          <a:lstStyle/>
          <a:p>
            <a:fld id="{EF9CAE80-867F-4315-8E59-16283854E2AD}" type="slidenum">
              <a:rPr lang="en-AU"/>
              <a:pPr/>
              <a:t>13</a:t>
            </a:fld>
            <a:endParaRPr lang="en-AU"/>
          </a:p>
        </p:txBody>
      </p:sp>
      <p:sp>
        <p:nvSpPr>
          <p:cNvPr id="62470" name="Rectangle 2"/>
          <p:cNvSpPr>
            <a:spLocks noGrp="1" noRot="1" noChangeAspect="1" noChangeArrowheads="1" noTextEdit="1"/>
          </p:cNvSpPr>
          <p:nvPr>
            <p:ph type="sldImg"/>
          </p:nvPr>
        </p:nvSpPr>
        <p:spPr>
          <a:xfrm>
            <a:off x="914400" y="744538"/>
            <a:ext cx="4965700" cy="3724275"/>
          </a:xfrm>
          <a:ln/>
        </p:spPr>
      </p:sp>
      <p:sp>
        <p:nvSpPr>
          <p:cNvPr id="62471" name="Rectangle 3"/>
          <p:cNvSpPr>
            <a:spLocks noGrp="1" noChangeArrowheads="1"/>
          </p:cNvSpPr>
          <p:nvPr>
            <p:ph type="body" idx="1"/>
          </p:nvPr>
        </p:nvSpPr>
        <p:spPr>
          <a:xfrm>
            <a:off x="679450" y="4716463"/>
            <a:ext cx="5435600" cy="4470400"/>
          </a:xfrm>
          <a:noFill/>
          <a:ln/>
        </p:spPr>
        <p:txBody>
          <a:bodyPr/>
          <a:lstStyle/>
          <a:p>
            <a:pPr eaLnBrk="1" hangingPunct="1"/>
            <a:r>
              <a:rPr lang="en-US" smtClean="0"/>
              <a:t>SQL provides two commands for managing access rights, GRANT and REVOKE. For different versions of SQL, the syntax is slightly different. The GRANT command can be used to grant one or more access rights or can be used to assign a user to a role. For access rights, the command can optionally specify that it applies only to a specified table. The TO clause specifies the user or role to which the rights are granted. A PUBLIC  value indicates that any user has the specified access rights. The optional IDENTIFIED BY clause specifies a password that must be used to revoke the access rights of this GRANT command. The GRANT OPTION indicates that the grantee can grant this access right to other users, with our without the grant option. Consider the simple example shown, which enables user ricflair to query any table in the database. The REVOKE command has the syntax shown. The example revokes the access rights of the preceding example.</a:t>
            </a:r>
          </a:p>
          <a:p>
            <a:pPr eaLnBrk="1" hangingPunct="1"/>
            <a:r>
              <a:rPr lang="en-US" smtClean="0"/>
              <a:t>Different implementations of SQL provide different ranges of access rights, e.g.:</a:t>
            </a:r>
          </a:p>
          <a:p>
            <a:pPr eaLnBrk="1" hangingPunct="1"/>
            <a:r>
              <a:rPr lang="en-US" smtClean="0">
                <a:cs typeface="Times New Roman" pitchFamily="18" charset="0"/>
              </a:rPr>
              <a:t>• </a:t>
            </a:r>
            <a:r>
              <a:rPr lang="en-US" smtClean="0"/>
              <a:t>SELECT: Grantee may read entire database; individual tables; or specific columns in a table.</a:t>
            </a:r>
          </a:p>
          <a:p>
            <a:pPr eaLnBrk="1" hangingPunct="1"/>
            <a:r>
              <a:rPr lang="en-US" smtClean="0">
                <a:cs typeface="Times New Roman" pitchFamily="18" charset="0"/>
              </a:rPr>
              <a:t>• </a:t>
            </a:r>
            <a:r>
              <a:rPr lang="en-US" smtClean="0"/>
              <a:t>INSERT: Grantee may insert rows in a table; or insert rows with values for specific columns in a table.</a:t>
            </a:r>
          </a:p>
          <a:p>
            <a:pPr eaLnBrk="1" hangingPunct="1"/>
            <a:r>
              <a:rPr lang="en-US" smtClean="0">
                <a:cs typeface="Times New Roman" pitchFamily="18" charset="0"/>
              </a:rPr>
              <a:t>• </a:t>
            </a:r>
            <a:r>
              <a:rPr lang="en-US" smtClean="0"/>
              <a:t>UPDATE: Semantics is similar to INSERT.</a:t>
            </a:r>
          </a:p>
          <a:p>
            <a:pPr eaLnBrk="1" hangingPunct="1"/>
            <a:r>
              <a:rPr lang="en-US" smtClean="0">
                <a:cs typeface="Times New Roman" pitchFamily="18" charset="0"/>
              </a:rPr>
              <a:t>• </a:t>
            </a:r>
            <a:r>
              <a:rPr lang="en-US" smtClean="0"/>
              <a:t>DELETE: Grantee may delete rows from a table.</a:t>
            </a:r>
          </a:p>
          <a:p>
            <a:pPr eaLnBrk="1" hangingPunct="1"/>
            <a:r>
              <a:rPr lang="en-US" smtClean="0">
                <a:cs typeface="Times New Roman" pitchFamily="18" charset="0"/>
              </a:rPr>
              <a:t>• </a:t>
            </a:r>
            <a:r>
              <a:rPr lang="en-US" smtClean="0"/>
              <a:t>REFERENCES: Grantee is allowed to define foreign keys in another table that refer to the specified columns.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349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349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3493" name="Rectangle 7"/>
          <p:cNvSpPr>
            <a:spLocks noGrp="1" noChangeArrowheads="1"/>
          </p:cNvSpPr>
          <p:nvPr>
            <p:ph type="sldNum" sz="quarter" idx="5"/>
          </p:nvPr>
        </p:nvSpPr>
        <p:spPr>
          <a:noFill/>
        </p:spPr>
        <p:txBody>
          <a:bodyPr/>
          <a:lstStyle/>
          <a:p>
            <a:fld id="{A0077D60-CD09-4D5F-AC40-605A73992C27}" type="slidenum">
              <a:rPr lang="en-AU"/>
              <a:pPr/>
              <a:t>14</a:t>
            </a:fld>
            <a:endParaRPr lang="en-AU"/>
          </a:p>
        </p:txBody>
      </p:sp>
      <p:sp>
        <p:nvSpPr>
          <p:cNvPr id="63494" name="Rectangle 2"/>
          <p:cNvSpPr>
            <a:spLocks noGrp="1" noRot="1" noChangeAspect="1" noChangeArrowheads="1" noTextEdit="1"/>
          </p:cNvSpPr>
          <p:nvPr>
            <p:ph type="sldImg"/>
          </p:nvPr>
        </p:nvSpPr>
        <p:spPr>
          <a:xfrm>
            <a:off x="914400" y="744538"/>
            <a:ext cx="4965700" cy="3724275"/>
          </a:xfrm>
          <a:ln/>
        </p:spPr>
      </p:sp>
      <p:sp>
        <p:nvSpPr>
          <p:cNvPr id="63495" name="Rectangle 3"/>
          <p:cNvSpPr>
            <a:spLocks noGrp="1" noChangeArrowheads="1"/>
          </p:cNvSpPr>
          <p:nvPr>
            <p:ph type="body" idx="1"/>
          </p:nvPr>
        </p:nvSpPr>
        <p:spPr>
          <a:xfrm>
            <a:off x="679450" y="4716463"/>
            <a:ext cx="5435600" cy="4470400"/>
          </a:xfrm>
          <a:noFill/>
          <a:ln/>
        </p:spPr>
        <p:txBody>
          <a:bodyPr/>
          <a:lstStyle/>
          <a:p>
            <a:pPr eaLnBrk="1" hangingPunct="1"/>
            <a:r>
              <a:rPr lang="en-US" smtClean="0"/>
              <a:t>Inference, as it relates to database security, is the process of performing authorized queries and deducing unauthorized information from the legitimate responses received. The inference problem arises when the combination of a number of data items is more sensitive than the individual items, or when a combination of data items can be used to infer data of a higher sensitivity. Figure 5.5here  illustrates the process. The attacker may make use of nonsensitive data as well as metadata. Metadata refers to knowledge about correlations or dependencies among data items that can be used to deduce information not otherwise available to a particular user. The information transfer path by which unauthorized data is obtained is referred to as an </a:t>
            </a:r>
            <a:r>
              <a:rPr lang="en-US" b="1" smtClean="0"/>
              <a:t>inference channel</a:t>
            </a:r>
            <a:r>
              <a:rPr lang="en-US" smtClean="0"/>
              <a:t>. In general terms, two inference techniques can be used to derive additional information: analyzing functional dependencies between attributes within a table or across tables; and merging views with the same constraints.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4515"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4516"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4517" name="Rectangle 7"/>
          <p:cNvSpPr>
            <a:spLocks noGrp="1" noChangeArrowheads="1"/>
          </p:cNvSpPr>
          <p:nvPr>
            <p:ph type="sldNum" sz="quarter" idx="5"/>
          </p:nvPr>
        </p:nvSpPr>
        <p:spPr>
          <a:noFill/>
        </p:spPr>
        <p:txBody>
          <a:bodyPr/>
          <a:lstStyle/>
          <a:p>
            <a:fld id="{B93FFAB7-3C89-4492-8ABF-E631D0554F71}" type="slidenum">
              <a:rPr lang="en-AU"/>
              <a:pPr/>
              <a:t>15</a:t>
            </a:fld>
            <a:endParaRPr lang="en-AU"/>
          </a:p>
        </p:txBody>
      </p:sp>
      <p:sp>
        <p:nvSpPr>
          <p:cNvPr id="64518" name="Rectangle 2"/>
          <p:cNvSpPr>
            <a:spLocks noGrp="1" noRot="1" noChangeAspect="1" noChangeArrowheads="1" noTextEdit="1"/>
          </p:cNvSpPr>
          <p:nvPr>
            <p:ph type="sldImg"/>
          </p:nvPr>
        </p:nvSpPr>
        <p:spPr>
          <a:xfrm>
            <a:off x="914400" y="744538"/>
            <a:ext cx="4965700" cy="3724275"/>
          </a:xfrm>
          <a:ln/>
        </p:spPr>
      </p:sp>
      <p:sp>
        <p:nvSpPr>
          <p:cNvPr id="64519" name="Rectangle 3"/>
          <p:cNvSpPr>
            <a:spLocks noGrp="1" noChangeArrowheads="1"/>
          </p:cNvSpPr>
          <p:nvPr>
            <p:ph type="body" idx="1"/>
          </p:nvPr>
        </p:nvSpPr>
        <p:spPr>
          <a:xfrm>
            <a:off x="679450" y="4716463"/>
            <a:ext cx="5435600" cy="4470400"/>
          </a:xfrm>
          <a:noFill/>
          <a:ln/>
        </p:spPr>
        <p:txBody>
          <a:bodyPr/>
          <a:lstStyle/>
          <a:p>
            <a:pPr eaLnBrk="1" hangingPunct="1"/>
            <a:r>
              <a:rPr lang="en-US" smtClean="0"/>
              <a:t>Inference, as it relates to database security, is the process of performing authorized queries and deducing unauthorized information from the legitimate responses received. The inference problem arises when the combination of a number of data items is more sensitive than the individual items, or when a combination of data items can be used to infer data of a higher sensitivity. Figure 5.5here  illustrates the process. The attacker may make use of nonsensitive data as well as metadata. Metadata refers to knowledge about correlations or dependencies among data items that can be used to deduce information not otherwise available to a particular user. The information transfer path by which unauthorized data is obtained is referred to as an </a:t>
            </a:r>
            <a:r>
              <a:rPr lang="en-US" b="1" smtClean="0"/>
              <a:t>inference channel</a:t>
            </a:r>
            <a:r>
              <a:rPr lang="en-US" smtClean="0"/>
              <a:t>. In general terms, two inference techniques can be used to derive additional information: analyzing functional dependencies between attributes within a table or across tables; and merging views with the same constraints.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5539"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5540"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5541" name="Rectangle 7"/>
          <p:cNvSpPr>
            <a:spLocks noGrp="1" noChangeArrowheads="1"/>
          </p:cNvSpPr>
          <p:nvPr>
            <p:ph type="sldNum" sz="quarter" idx="5"/>
          </p:nvPr>
        </p:nvSpPr>
        <p:spPr>
          <a:noFill/>
        </p:spPr>
        <p:txBody>
          <a:bodyPr/>
          <a:lstStyle/>
          <a:p>
            <a:fld id="{8BA1B10F-802A-4DC3-B6CC-25CAFBC9940A}" type="slidenum">
              <a:rPr lang="en-AU"/>
              <a:pPr/>
              <a:t>16</a:t>
            </a:fld>
            <a:endParaRPr lang="en-AU"/>
          </a:p>
        </p:txBody>
      </p:sp>
      <p:sp>
        <p:nvSpPr>
          <p:cNvPr id="65542" name="Rectangle 2"/>
          <p:cNvSpPr>
            <a:spLocks noGrp="1" noRot="1" noChangeAspect="1" noChangeArrowheads="1" noTextEdit="1"/>
          </p:cNvSpPr>
          <p:nvPr>
            <p:ph type="sldImg"/>
          </p:nvPr>
        </p:nvSpPr>
        <p:spPr>
          <a:xfrm>
            <a:off x="914400" y="744538"/>
            <a:ext cx="4965700" cy="3724275"/>
          </a:xfrm>
          <a:ln/>
        </p:spPr>
      </p:sp>
      <p:sp>
        <p:nvSpPr>
          <p:cNvPr id="65543" name="Rectangle 3"/>
          <p:cNvSpPr>
            <a:spLocks noGrp="1" noChangeArrowheads="1"/>
          </p:cNvSpPr>
          <p:nvPr>
            <p:ph type="body" idx="1"/>
          </p:nvPr>
        </p:nvSpPr>
        <p:spPr>
          <a:xfrm>
            <a:off x="679450" y="4716463"/>
            <a:ext cx="5435600" cy="4470400"/>
          </a:xfrm>
          <a:noFill/>
          <a:ln/>
        </p:spPr>
        <p:txBody>
          <a:bodyPr/>
          <a:lstStyle/>
          <a:p>
            <a:pPr eaLnBrk="1" hangingPunct="1"/>
            <a:r>
              <a:rPr lang="en-US" smtClean="0"/>
              <a:t>An example of inference across tables is shown in Figure 5.6. Figure 5.6a shows a table Employee with five columns. Figure 5.6b shows two views. Users of these views are not authorized to access the relationship between Name and Salary. A user who has access to either or both views cannot infer the relationship by functional dependencies. That is, there is not a functional relationship between Name and Salary such that knowing Name and perhaps other information is sufficient to deduce Salary. However, suppose the two views are created with the access constraint that Name and Salary cannot be access together. A user who knows the structure of the Employee table and who knows that the view tables maintain the same row order as the Employee table is then able to merge the two views to construct the table shown in Figure 5.6c. This violates the access control policy that the relationship of attributes Name and Salary must not be disclosed.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656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656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6565" name="Rectangle 7"/>
          <p:cNvSpPr>
            <a:spLocks noGrp="1" noChangeArrowheads="1"/>
          </p:cNvSpPr>
          <p:nvPr>
            <p:ph type="sldNum" sz="quarter" idx="5"/>
          </p:nvPr>
        </p:nvSpPr>
        <p:spPr>
          <a:noFill/>
        </p:spPr>
        <p:txBody>
          <a:bodyPr/>
          <a:lstStyle/>
          <a:p>
            <a:fld id="{05BF5F9A-BA10-416D-A33A-94D2DF806DD5}" type="slidenum">
              <a:rPr lang="en-AU"/>
              <a:pPr/>
              <a:t>20</a:t>
            </a:fld>
            <a:endParaRPr lang="en-AU"/>
          </a:p>
        </p:txBody>
      </p:sp>
      <p:sp>
        <p:nvSpPr>
          <p:cNvPr id="66566" name="Rectangle 2"/>
          <p:cNvSpPr>
            <a:spLocks noGrp="1" noRot="1" noChangeAspect="1" noChangeArrowheads="1" noTextEdit="1"/>
          </p:cNvSpPr>
          <p:nvPr>
            <p:ph type="sldImg"/>
          </p:nvPr>
        </p:nvSpPr>
        <p:spPr>
          <a:xfrm>
            <a:off x="914400" y="744538"/>
            <a:ext cx="4965700" cy="3724275"/>
          </a:xfrm>
          <a:ln/>
        </p:spPr>
      </p:sp>
      <p:sp>
        <p:nvSpPr>
          <p:cNvPr id="66567" name="Rectangle 3"/>
          <p:cNvSpPr>
            <a:spLocks noGrp="1" noChangeArrowheads="1"/>
          </p:cNvSpPr>
          <p:nvPr>
            <p:ph type="body" idx="1"/>
          </p:nvPr>
        </p:nvSpPr>
        <p:spPr>
          <a:xfrm>
            <a:off x="679450" y="4716463"/>
            <a:ext cx="5435600" cy="4470400"/>
          </a:xfrm>
          <a:noFill/>
          <a:ln/>
        </p:spPr>
        <p:txBody>
          <a:bodyPr/>
          <a:lstStyle/>
          <a:p>
            <a:pPr eaLnBrk="1" hangingPunct="1"/>
            <a:r>
              <a:rPr lang="en-US" smtClean="0"/>
              <a:t>There are two approaches to dealing with the threat of disclosure by inference.</a:t>
            </a:r>
          </a:p>
          <a:p>
            <a:pPr eaLnBrk="1" hangingPunct="1"/>
            <a:r>
              <a:rPr lang="en-US" smtClean="0">
                <a:cs typeface="Times New Roman" pitchFamily="18" charset="0"/>
              </a:rPr>
              <a:t>• </a:t>
            </a:r>
            <a:r>
              <a:rPr lang="en-US" b="1" smtClean="0"/>
              <a:t>Inference detection during database design:</a:t>
            </a:r>
            <a:r>
              <a:rPr lang="en-US" smtClean="0"/>
              <a:t> removes an inference channel by altering the database structure or by changing the access control regime to prevent inference. Examples include removing data dependencies by splitting a table into multiple tables or using more fine-grain access control roles in an RBAC scheme. </a:t>
            </a:r>
          </a:p>
          <a:p>
            <a:pPr eaLnBrk="1" hangingPunct="1"/>
            <a:r>
              <a:rPr lang="en-US" smtClean="0">
                <a:cs typeface="Times New Roman" pitchFamily="18" charset="0"/>
              </a:rPr>
              <a:t>• </a:t>
            </a:r>
            <a:r>
              <a:rPr lang="en-US" b="1" smtClean="0"/>
              <a:t>Inference detection at query time:</a:t>
            </a:r>
            <a:r>
              <a:rPr lang="en-US" smtClean="0"/>
              <a:t> eliminate an inference channel violation during a query or series of queries. If inference channel detected, query is denied or altered.</a:t>
            </a:r>
          </a:p>
          <a:p>
            <a:pPr eaLnBrk="1" hangingPunct="1"/>
            <a:r>
              <a:rPr lang="en-US" smtClean="0"/>
              <a:t>For either of the preceding approaches, some inference detection algorithm is needed. This is a difficult problem and the subject of ongoing research. Consider a database containing personnel information, including names addresses, and salaries of employees. Individually, the name, address, and salary information is available to a subordinate role, such as Clerk, but the association of names and salaries is restricted to a superior role, such as Administrator. One solution to this problem is to construct three tables. The Employees Table and the Salaries Table are accessible to the Clerk role, but the Emp-Salary table is only available to the Administrator role. In this structure, the sensitive relationship between employees and salaries is protected from users assigned the Clerk role. Now suppose we add a new attribute, employee start date, which is not sensitive. This could be added to the Salaries table. However, an employee's start data is an easily observable or discoverable attribute of an employee. Thus a user in the Clerk role should be able to infer (or partially infer) the employee's name. This would compromise the relationship between employee and salary. Hence we should add the Start-Date column to the Employees Table instead.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758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758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7589" name="Rectangle 7"/>
          <p:cNvSpPr>
            <a:spLocks noGrp="1" noChangeArrowheads="1"/>
          </p:cNvSpPr>
          <p:nvPr>
            <p:ph type="sldNum" sz="quarter" idx="5"/>
          </p:nvPr>
        </p:nvSpPr>
        <p:spPr>
          <a:noFill/>
        </p:spPr>
        <p:txBody>
          <a:bodyPr/>
          <a:lstStyle/>
          <a:p>
            <a:fld id="{1D344863-5BB8-4DF5-8129-EDAFF25513F6}" type="slidenum">
              <a:rPr lang="en-AU"/>
              <a:pPr/>
              <a:t>21</a:t>
            </a:fld>
            <a:endParaRPr lang="en-AU"/>
          </a:p>
        </p:txBody>
      </p:sp>
      <p:sp>
        <p:nvSpPr>
          <p:cNvPr id="67590" name="Rectangle 2"/>
          <p:cNvSpPr>
            <a:spLocks noGrp="1" noRot="1" noChangeAspect="1" noChangeArrowheads="1" noTextEdit="1"/>
          </p:cNvSpPr>
          <p:nvPr>
            <p:ph type="sldImg"/>
          </p:nvPr>
        </p:nvSpPr>
        <p:spPr>
          <a:xfrm>
            <a:off x="914400" y="744538"/>
            <a:ext cx="4965700" cy="3724275"/>
          </a:xfrm>
          <a:ln/>
        </p:spPr>
      </p:sp>
      <p:sp>
        <p:nvSpPr>
          <p:cNvPr id="67591"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statistical database (SDB) is one that provides data of a statistical nature, such as counts and averages. The term </a:t>
            </a:r>
            <a:r>
              <a:rPr lang="en-US" i="1" smtClean="0"/>
              <a:t>statistical database</a:t>
            </a:r>
            <a:r>
              <a:rPr lang="en-US" smtClean="0"/>
              <a:t> is used in two contexts:</a:t>
            </a:r>
          </a:p>
          <a:p>
            <a:pPr eaLnBrk="1" hangingPunct="1"/>
            <a:r>
              <a:rPr lang="en-US" smtClean="0">
                <a:cs typeface="Times New Roman" pitchFamily="18" charset="0"/>
              </a:rPr>
              <a:t>• </a:t>
            </a:r>
            <a:r>
              <a:rPr lang="en-US" b="1" smtClean="0"/>
              <a:t>Pure statistical database:</a:t>
            </a:r>
            <a:r>
              <a:rPr lang="en-US" smtClean="0"/>
              <a:t> This type of database only stores statistical data. An example is a census database. Typically, access control for a pure SDB is straightforward: certain users are authorized to access the entire database.</a:t>
            </a:r>
          </a:p>
          <a:p>
            <a:pPr eaLnBrk="1" hangingPunct="1"/>
            <a:r>
              <a:rPr lang="en-US" smtClean="0">
                <a:cs typeface="Times New Roman" pitchFamily="18" charset="0"/>
              </a:rPr>
              <a:t>• </a:t>
            </a:r>
            <a:r>
              <a:rPr lang="en-US" b="1" smtClean="0"/>
              <a:t>Ordinary database with statistical access:</a:t>
            </a:r>
            <a:r>
              <a:rPr lang="en-US" smtClean="0"/>
              <a:t> This type of database contains individual entries; this is the type of database discussed so far in this chapter. The database supports a population of nonstatistical users who are allowed access to selected portions of the database using DAC, RBAC, or MAC. In addition, the database supports a set of statistical users who are only permitted statistical queries. For these latter users, aggregate statistics based on the underlying raw data are generated in response to a user query, or may be pre-calculated and stored as part of the database. We are mainly concerned with this type of SDB. </a:t>
            </a:r>
          </a:p>
          <a:p>
            <a:pPr eaLnBrk="1" hangingPunct="1"/>
            <a:r>
              <a:rPr lang="en-US" smtClean="0"/>
              <a:t>The access control objective for an SDB system is to provide users with the aggregate information without compromising the confidentiality of any individual entity represented in the database. The security problem is one of inference. The database administrator must prevent, or at least detect, the statistical user who attempts to gain individual information through one or a series of statistical queries.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861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861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8613" name="Rectangle 7"/>
          <p:cNvSpPr>
            <a:spLocks noGrp="1" noChangeArrowheads="1"/>
          </p:cNvSpPr>
          <p:nvPr>
            <p:ph type="sldNum" sz="quarter" idx="5"/>
          </p:nvPr>
        </p:nvSpPr>
        <p:spPr>
          <a:noFill/>
        </p:spPr>
        <p:txBody>
          <a:bodyPr/>
          <a:lstStyle/>
          <a:p>
            <a:fld id="{43BAE0F1-DD4C-436F-B0F5-3B219B6134C4}" type="slidenum">
              <a:rPr lang="en-AU"/>
              <a:pPr/>
              <a:t>22</a:t>
            </a:fld>
            <a:endParaRPr lang="en-AU"/>
          </a:p>
        </p:txBody>
      </p:sp>
      <p:sp>
        <p:nvSpPr>
          <p:cNvPr id="68614" name="Rectangle 2"/>
          <p:cNvSpPr>
            <a:spLocks noGrp="1" noRot="1" noChangeAspect="1" noChangeArrowheads="1" noTextEdit="1"/>
          </p:cNvSpPr>
          <p:nvPr>
            <p:ph type="sldImg"/>
          </p:nvPr>
        </p:nvSpPr>
        <p:spPr>
          <a:xfrm>
            <a:off x="914400" y="744538"/>
            <a:ext cx="4965700" cy="3724275"/>
          </a:xfrm>
          <a:ln/>
        </p:spPr>
      </p:sp>
      <p:sp>
        <p:nvSpPr>
          <p:cNvPr id="68615" name="Rectangle 3"/>
          <p:cNvSpPr>
            <a:spLocks noGrp="1" noChangeArrowheads="1"/>
          </p:cNvSpPr>
          <p:nvPr>
            <p:ph type="body" idx="1"/>
          </p:nvPr>
        </p:nvSpPr>
        <p:spPr>
          <a:xfrm>
            <a:off x="679450" y="4716463"/>
            <a:ext cx="5435600" cy="4470400"/>
          </a:xfrm>
          <a:noFill/>
          <a:ln/>
        </p:spPr>
        <p:txBody>
          <a:bodyPr/>
          <a:lstStyle/>
          <a:p>
            <a:pPr eaLnBrk="1" hangingPunct="1"/>
            <a:r>
              <a:rPr lang="en-US" smtClean="0"/>
              <a:t>The example shown here from Table 5.3 is a database containing 13 confidential records of students in a university that has 50 departments. </a:t>
            </a:r>
          </a:p>
          <a:p>
            <a:pPr eaLnBrk="1" hangingPunct="1"/>
            <a:r>
              <a:rPr lang="en-US" smtClean="0"/>
              <a:t>A characteristic formula C specifies a subset of the records in the database. For example C = (</a:t>
            </a:r>
            <a:r>
              <a:rPr lang="en-US" i="1" smtClean="0"/>
              <a:t>GP</a:t>
            </a:r>
            <a:r>
              <a:rPr lang="en-US" smtClean="0"/>
              <a:t> &gt; 3.7) specifies all students whose grade point average exceeds 3.7. </a:t>
            </a:r>
          </a:p>
          <a:p>
            <a:pPr eaLnBrk="1" hangingPunct="1"/>
            <a:r>
              <a:rPr lang="en-US" smtClean="0"/>
              <a:t>The </a:t>
            </a:r>
            <a:r>
              <a:rPr lang="en-US" b="1" smtClean="0"/>
              <a:t>query set</a:t>
            </a:r>
            <a:r>
              <a:rPr lang="en-US" smtClean="0"/>
              <a:t> of is the set of records matching some characteristic C. For example, for </a:t>
            </a:r>
            <a:r>
              <a:rPr lang="en-US" i="1" smtClean="0"/>
              <a:t>C</a:t>
            </a:r>
            <a:r>
              <a:rPr lang="en-US" smtClean="0"/>
              <a:t> = Female  CS, X(</a:t>
            </a:r>
            <a:r>
              <a:rPr lang="en-US" i="1" smtClean="0"/>
              <a:t>C</a:t>
            </a:r>
            <a:r>
              <a:rPr lang="en-US" smtClean="0"/>
              <a:t>) consists of records 1 and 4, the records for Allen and Davis.</a:t>
            </a:r>
          </a:p>
          <a:p>
            <a:pPr eaLnBrk="1" hangingPunct="1"/>
            <a:r>
              <a:rPr lang="en-US" smtClean="0"/>
              <a:t>A statistical query is a query that produces a value calculated over a query set. Examples: </a:t>
            </a:r>
            <a:r>
              <a:rPr lang="en-US" b="1" smtClean="0"/>
              <a:t>count</a:t>
            </a:r>
            <a:r>
              <a:rPr lang="en-US" smtClean="0"/>
              <a:t>(Female . CS) = 2; </a:t>
            </a:r>
            <a:r>
              <a:rPr lang="en-US" b="1" smtClean="0"/>
              <a:t>sum</a:t>
            </a:r>
            <a:r>
              <a:rPr lang="en-US" smtClean="0"/>
              <a:t>(Female . CS, SAT) = 1400.</a:t>
            </a:r>
          </a:p>
          <a:p>
            <a:pPr eaLnBrk="1" hangingPunct="1"/>
            <a:r>
              <a:rPr lang="en-US" smtClean="0"/>
              <a:t>The inference problem is that a user may infer confidential information about individual entities represented in the SDB. For example, the statistic </a:t>
            </a:r>
            <a:r>
              <a:rPr lang="en-US" b="1" smtClean="0"/>
              <a:t>sum</a:t>
            </a:r>
            <a:r>
              <a:rPr lang="en-US" smtClean="0"/>
              <a:t>(EE  Female, GP) = 2.5 compromises the database if the user knows that Baker is the only female EE student. In some cases, a sequence of queries may reveal information. For example, suppose a questioner knows that Baker is a female EE student, but does not know if she is the only one. Consider the following sequence of two queries that reveals the sensitive information: </a:t>
            </a:r>
          </a:p>
          <a:p>
            <a:pPr eaLnBrk="1" hangingPunct="1">
              <a:buFontTx/>
              <a:buChar char="•"/>
            </a:pPr>
            <a:r>
              <a:rPr lang="en-US" b="1" smtClean="0"/>
              <a:t>count</a:t>
            </a:r>
            <a:r>
              <a:rPr lang="en-US" smtClean="0"/>
              <a:t>(EE  Female) = 1</a:t>
            </a:r>
          </a:p>
          <a:p>
            <a:pPr eaLnBrk="1" hangingPunct="1">
              <a:buFontTx/>
              <a:buChar char="•"/>
            </a:pPr>
            <a:r>
              <a:rPr lang="en-US" b="1" smtClean="0"/>
              <a:t>sum</a:t>
            </a:r>
            <a:r>
              <a:rPr lang="en-US" smtClean="0"/>
              <a:t>(EE  Female, GP) = 2.5</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9635"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9636"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9637" name="Rectangle 7"/>
          <p:cNvSpPr>
            <a:spLocks noGrp="1" noChangeArrowheads="1"/>
          </p:cNvSpPr>
          <p:nvPr>
            <p:ph type="sldNum" sz="quarter" idx="5"/>
          </p:nvPr>
        </p:nvSpPr>
        <p:spPr>
          <a:noFill/>
        </p:spPr>
        <p:txBody>
          <a:bodyPr/>
          <a:lstStyle/>
          <a:p>
            <a:fld id="{E31949D9-AD6F-4B2F-AA0C-31BF3D6AE5D7}" type="slidenum">
              <a:rPr lang="en-AU"/>
              <a:pPr/>
              <a:t>23</a:t>
            </a:fld>
            <a:endParaRPr lang="en-AU"/>
          </a:p>
        </p:txBody>
      </p:sp>
      <p:sp>
        <p:nvSpPr>
          <p:cNvPr id="69638" name="Rectangle 2"/>
          <p:cNvSpPr>
            <a:spLocks noGrp="1" noRot="1" noChangeAspect="1" noChangeArrowheads="1" noTextEdit="1"/>
          </p:cNvSpPr>
          <p:nvPr>
            <p:ph type="sldImg"/>
          </p:nvPr>
        </p:nvSpPr>
        <p:spPr>
          <a:xfrm>
            <a:off x="914400" y="744538"/>
            <a:ext cx="4965700" cy="3724275"/>
          </a:xfrm>
          <a:ln/>
        </p:spPr>
      </p:sp>
      <p:sp>
        <p:nvSpPr>
          <p:cNvPr id="69639"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statistical database (SDB) is one that provides data of a statistical nature, such as counts and averages. The term </a:t>
            </a:r>
            <a:r>
              <a:rPr lang="en-US" i="1" smtClean="0"/>
              <a:t>statistical database</a:t>
            </a:r>
            <a:r>
              <a:rPr lang="en-US" smtClean="0"/>
              <a:t> is used in two contexts:</a:t>
            </a:r>
          </a:p>
          <a:p>
            <a:pPr eaLnBrk="1" hangingPunct="1"/>
            <a:r>
              <a:rPr lang="en-US" smtClean="0">
                <a:cs typeface="Times New Roman" pitchFamily="18" charset="0"/>
              </a:rPr>
              <a:t>• </a:t>
            </a:r>
            <a:r>
              <a:rPr lang="en-US" b="1" smtClean="0"/>
              <a:t>Pure statistical database:</a:t>
            </a:r>
            <a:r>
              <a:rPr lang="en-US" smtClean="0"/>
              <a:t> This type of database only stores statistical data. An example is a census database. Typically, access control for a pure SDB is straightforward: certain users are authorized to access the entire database.</a:t>
            </a:r>
          </a:p>
          <a:p>
            <a:pPr eaLnBrk="1" hangingPunct="1"/>
            <a:r>
              <a:rPr lang="en-US" smtClean="0">
                <a:cs typeface="Times New Roman" pitchFamily="18" charset="0"/>
              </a:rPr>
              <a:t>• </a:t>
            </a:r>
            <a:r>
              <a:rPr lang="en-US" b="1" smtClean="0"/>
              <a:t>Ordinary database with statistical access:</a:t>
            </a:r>
            <a:r>
              <a:rPr lang="en-US" smtClean="0"/>
              <a:t> This type of database contains individual entries; this is the type of database discussed so far in this chapter. The database supports a population of nonstatistical users who are allowed access to selected portions of the database using DAC, RBAC, or MAC. In addition, the database supports a set of statistical users who are only permitted statistical queries. For these latter users, aggregate statistics based on the underlying raw data are generated in response to a user query, or may be pre-calculated and stored as part of the database. We are mainly concerned with this type of SDB. </a:t>
            </a:r>
          </a:p>
          <a:p>
            <a:pPr eaLnBrk="1" hangingPunct="1"/>
            <a:r>
              <a:rPr lang="en-US" smtClean="0"/>
              <a:t>The access control objective for an SDB system is to provide users with the aggregate information without compromising the confidentiality of any individual entity represented in the database. The security problem is one of inference. The database administrator must prevent, or at least detect, the statistical user who attempts to gain individual information through one or a series of statistical queries.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0" y="0"/>
            <a:ext cx="2944813" cy="496888"/>
          </a:xfrm>
          <a:prstGeom prst="rect">
            <a:avLst/>
          </a:prstGeom>
          <a:noFill/>
          <a:ln w="9525">
            <a:noFill/>
            <a:miter lim="800000"/>
            <a:headEnd/>
            <a:tailEnd/>
          </a:ln>
        </p:spPr>
        <p:txBody>
          <a:bodyPr/>
          <a:lstStyle/>
          <a:p>
            <a:r>
              <a:rPr lang="en-AU" sz="1200"/>
              <a:t>Griffith University, School of Information Technology</a:t>
            </a:r>
          </a:p>
        </p:txBody>
      </p:sp>
      <p:sp>
        <p:nvSpPr>
          <p:cNvPr id="70659" name="Rectangle 3"/>
          <p:cNvSpPr txBox="1">
            <a:spLocks noGrp="1" noChangeArrowheads="1"/>
          </p:cNvSpPr>
          <p:nvPr/>
        </p:nvSpPr>
        <p:spPr bwMode="auto">
          <a:xfrm>
            <a:off x="3849688" y="0"/>
            <a:ext cx="2944812" cy="496888"/>
          </a:xfrm>
          <a:prstGeom prst="rect">
            <a:avLst/>
          </a:prstGeom>
          <a:noFill/>
          <a:ln w="9525">
            <a:noFill/>
            <a:miter lim="800000"/>
            <a:headEnd/>
            <a:tailEnd/>
          </a:ln>
        </p:spPr>
        <p:txBody>
          <a:bodyPr/>
          <a:lstStyle/>
          <a:p>
            <a:pPr algn="r"/>
            <a:r>
              <a:rPr lang="en-AU" sz="1200"/>
              <a:t>2008/2</a:t>
            </a:r>
          </a:p>
        </p:txBody>
      </p:sp>
      <p:sp>
        <p:nvSpPr>
          <p:cNvPr id="70660" name="Rectangle 6"/>
          <p:cNvSpPr txBox="1">
            <a:spLocks noGrp="1" noChangeArrowheads="1"/>
          </p:cNvSpPr>
          <p:nvPr/>
        </p:nvSpPr>
        <p:spPr bwMode="auto">
          <a:xfrm>
            <a:off x="0" y="9434513"/>
            <a:ext cx="2944813" cy="496887"/>
          </a:xfrm>
          <a:prstGeom prst="rect">
            <a:avLst/>
          </a:prstGeom>
          <a:noFill/>
          <a:ln w="9525">
            <a:noFill/>
            <a:miter lim="800000"/>
            <a:headEnd/>
            <a:tailEnd/>
          </a:ln>
        </p:spPr>
        <p:txBody>
          <a:bodyPr anchor="b"/>
          <a:lstStyle/>
          <a:p>
            <a:r>
              <a:rPr lang="en-AU" sz="1200"/>
              <a:t>7501ICT Information Security</a:t>
            </a:r>
          </a:p>
        </p:txBody>
      </p:sp>
      <p:sp>
        <p:nvSpPr>
          <p:cNvPr id="70661" name="Rectangle 7"/>
          <p:cNvSpPr txBox="1">
            <a:spLocks noGrp="1" noChangeArrowheads="1"/>
          </p:cNvSpPr>
          <p:nvPr/>
        </p:nvSpPr>
        <p:spPr bwMode="auto">
          <a:xfrm>
            <a:off x="3849688" y="9434513"/>
            <a:ext cx="2944812" cy="496887"/>
          </a:xfrm>
          <a:prstGeom prst="rect">
            <a:avLst/>
          </a:prstGeom>
          <a:noFill/>
          <a:ln w="9525">
            <a:noFill/>
            <a:miter lim="800000"/>
            <a:headEnd/>
            <a:tailEnd/>
          </a:ln>
        </p:spPr>
        <p:txBody>
          <a:bodyPr anchor="b"/>
          <a:lstStyle/>
          <a:p>
            <a:pPr algn="r"/>
            <a:fld id="{12B6ADA6-0FE9-473A-A304-A818AAF7B2A3}" type="slidenum">
              <a:rPr lang="en-AU" sz="1200"/>
              <a:pPr algn="r"/>
              <a:t>24</a:t>
            </a:fld>
            <a:endParaRPr lang="en-AU" sz="1200"/>
          </a:p>
        </p:txBody>
      </p:sp>
      <p:sp>
        <p:nvSpPr>
          <p:cNvPr id="70662" name="Rectangle 2"/>
          <p:cNvSpPr>
            <a:spLocks noGrp="1" noRot="1" noChangeAspect="1" noChangeArrowheads="1" noTextEdit="1"/>
          </p:cNvSpPr>
          <p:nvPr>
            <p:ph type="sldImg"/>
          </p:nvPr>
        </p:nvSpPr>
        <p:spPr>
          <a:xfrm>
            <a:off x="914400" y="744538"/>
            <a:ext cx="4965700" cy="3724275"/>
          </a:xfrm>
          <a:ln/>
        </p:spPr>
      </p:sp>
      <p:sp>
        <p:nvSpPr>
          <p:cNvPr id="70663" name="Rectangle 3"/>
          <p:cNvSpPr>
            <a:spLocks noGrp="1" noChangeArrowheads="1"/>
          </p:cNvSpPr>
          <p:nvPr>
            <p:ph type="body" idx="1"/>
          </p:nvPr>
        </p:nvSpPr>
        <p:spPr>
          <a:xfrm>
            <a:off x="679450" y="4716463"/>
            <a:ext cx="5435600" cy="4470400"/>
          </a:xfrm>
          <a:noFill/>
          <a:ln/>
        </p:spPr>
        <p:txBody>
          <a:bodyPr/>
          <a:lstStyle/>
          <a:p>
            <a:pPr eaLnBrk="1" hangingPunct="1"/>
            <a:r>
              <a:rPr lang="en-US" smtClean="0"/>
              <a:t>SDB implementers have developed two distinct approaches to protection of an SDB from inference attacks (Figure 5.8).</a:t>
            </a:r>
          </a:p>
          <a:p>
            <a:pPr eaLnBrk="1" hangingPunct="1"/>
            <a:r>
              <a:rPr lang="en-US" b="1" smtClean="0"/>
              <a:t>Query restriction:</a:t>
            </a:r>
            <a:r>
              <a:rPr lang="en-US" smtClean="0"/>
              <a:t> Rejects a query that can lead to a compromise. The answers provided are accurate. Query restriction techniques defend against inference by restricting statistical queries so that they do not reveal user confidential information. Restriction in this context simply means that some queries are denied. The simplest form of query restriction is query size restriction. For a database of size </a:t>
            </a:r>
            <a:r>
              <a:rPr lang="en-US" i="1" smtClean="0"/>
              <a:t>N</a:t>
            </a:r>
            <a:r>
              <a:rPr lang="en-US" smtClean="0"/>
              <a:t> (number of rows, or records), a query </a:t>
            </a:r>
            <a:r>
              <a:rPr lang="en-US" i="1" smtClean="0"/>
              <a:t>q</a:t>
            </a:r>
            <a:r>
              <a:rPr lang="en-US" smtClean="0"/>
              <a:t>(</a:t>
            </a:r>
            <a:r>
              <a:rPr lang="en-US" i="1" smtClean="0"/>
              <a:t>C</a:t>
            </a:r>
            <a:r>
              <a:rPr lang="en-US" smtClean="0"/>
              <a:t>) is permitted only if the number of records that match </a:t>
            </a:r>
            <a:r>
              <a:rPr lang="en-US" i="1" smtClean="0"/>
              <a:t>C</a:t>
            </a:r>
            <a:r>
              <a:rPr lang="en-US" smtClean="0"/>
              <a:t> satisfies: k &lt;= |X(C)| &lt;= N-k, where </a:t>
            </a:r>
            <a:r>
              <a:rPr lang="en-US" i="1" smtClean="0"/>
              <a:t>k</a:t>
            </a:r>
            <a:r>
              <a:rPr lang="en-US" smtClean="0"/>
              <a:t> is a fixed integer greater than 1. Thus, the user may not access any query set of less than </a:t>
            </a:r>
            <a:r>
              <a:rPr lang="en-US" i="1" smtClean="0"/>
              <a:t>k</a:t>
            </a:r>
            <a:r>
              <a:rPr lang="en-US" smtClean="0"/>
              <a:t> records. Note that the upper bound is also needed. The upper bound of </a:t>
            </a:r>
            <a:r>
              <a:rPr lang="en-US" i="1" smtClean="0"/>
              <a:t>N</a:t>
            </a:r>
            <a:r>
              <a:rPr lang="en-US" smtClean="0"/>
              <a:t> – </a:t>
            </a:r>
            <a:r>
              <a:rPr lang="en-US" i="1" smtClean="0"/>
              <a:t>k</a:t>
            </a:r>
            <a:r>
              <a:rPr lang="en-US" smtClean="0"/>
              <a:t> guarantees that the user does not have access to statistics on query sets of less than </a:t>
            </a:r>
            <a:r>
              <a:rPr lang="en-US" i="1" smtClean="0"/>
              <a:t>k</a:t>
            </a:r>
            <a:r>
              <a:rPr lang="en-US" smtClean="0"/>
              <a:t> records. In practice, queries of the form </a:t>
            </a:r>
            <a:r>
              <a:rPr lang="en-US" i="1" smtClean="0"/>
              <a:t>q</a:t>
            </a:r>
            <a:r>
              <a:rPr lang="en-US" smtClean="0"/>
              <a:t>(</a:t>
            </a:r>
            <a:r>
              <a:rPr lang="en-US" i="1" smtClean="0"/>
              <a:t>All</a:t>
            </a:r>
            <a:r>
              <a:rPr lang="en-US" smtClean="0"/>
              <a:t>) are allowed, enabling users to easily access statistics calculated on the entire database. Query size restriction counters attacks based on very small query sets. </a:t>
            </a:r>
          </a:p>
          <a:p>
            <a:pPr eaLnBrk="1" hangingPunct="1"/>
            <a:r>
              <a:rPr lang="en-US" b="1" smtClean="0"/>
              <a:t>Perturbation:</a:t>
            </a:r>
            <a:r>
              <a:rPr lang="en-US" smtClean="0"/>
              <a:t> Provides answers to all queries, but the answers are approximate, due to the addition of noise to the statistics generated from the original data. This can be done in one of two ways: the data in the SDB can be modified (perturbed) so as to produce statistics that cannot be used to infer values for individual records( </a:t>
            </a:r>
            <a:r>
              <a:rPr lang="en-US" b="1" smtClean="0"/>
              <a:t>data perturbation)</a:t>
            </a:r>
            <a:r>
              <a:rPr lang="en-US" smtClean="0"/>
              <a:t>. Alternatively, when a statistical query is made, the system can generate statistics that are modified from those that the original database would provide, again thwarting attempts to gain knowledge of individual records (</a:t>
            </a:r>
            <a:r>
              <a:rPr lang="en-US" b="1" smtClean="0"/>
              <a:t>output perturbation)</a:t>
            </a:r>
            <a:r>
              <a:rPr lang="en-US" smtClean="0"/>
              <a:t>. Regardless of the specific perturbation technique, the designer must attempt to produce statistics that accurately reflect the underlying database.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3" name="Rectangle 3"/>
          <p:cNvSpPr>
            <a:spLocks noGrp="1" noChangeArrowheads="1"/>
          </p:cNvSpPr>
          <p:nvPr>
            <p:ph type="dt" sz="quarter" idx="1"/>
          </p:nvPr>
        </p:nvSpPr>
        <p:spPr>
          <a:noFill/>
        </p:spPr>
        <p:txBody>
          <a:bodyPr/>
          <a:lstStyle/>
          <a:p>
            <a:r>
              <a:rPr lang="ta-IN" smtClean="0"/>
              <a:t>2014/1</a:t>
            </a:r>
            <a:endParaRPr lang="en-AU" smtClean="0"/>
          </a:p>
        </p:txBody>
      </p:sp>
      <p:sp>
        <p:nvSpPr>
          <p:cNvPr id="56324" name="Rectangle 6"/>
          <p:cNvSpPr>
            <a:spLocks noGrp="1" noChangeArrowheads="1"/>
          </p:cNvSpPr>
          <p:nvPr>
            <p:ph type="ftr" sz="quarter" idx="4"/>
          </p:nvPr>
        </p:nvSpPr>
        <p:spPr>
          <a:noFill/>
        </p:spPr>
        <p:txBody>
          <a:bodyPr/>
          <a:lstStyle/>
          <a:p>
            <a:r>
              <a:rPr lang="en-AU" smtClean="0"/>
              <a:t>3413ICT</a:t>
            </a:r>
            <a:endParaRPr lang="en-AU" smtClean="0"/>
          </a:p>
        </p:txBody>
      </p:sp>
      <p:sp>
        <p:nvSpPr>
          <p:cNvPr id="56325" name="Rectangle 7"/>
          <p:cNvSpPr>
            <a:spLocks noGrp="1" noChangeArrowheads="1"/>
          </p:cNvSpPr>
          <p:nvPr>
            <p:ph type="sldNum" sz="quarter" idx="5"/>
          </p:nvPr>
        </p:nvSpPr>
        <p:spPr>
          <a:noFill/>
        </p:spPr>
        <p:txBody>
          <a:bodyPr/>
          <a:lstStyle/>
          <a:p>
            <a:fld id="{D5289B15-4BBA-4073-8164-1D605DBBBD5A}" type="slidenum">
              <a:rPr lang="en-AU"/>
              <a:pPr/>
              <a:t>2</a:t>
            </a:fld>
            <a:endParaRPr lang="en-AU"/>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168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168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1685" name="Rectangle 7"/>
          <p:cNvSpPr>
            <a:spLocks noGrp="1" noChangeArrowheads="1"/>
          </p:cNvSpPr>
          <p:nvPr>
            <p:ph type="sldNum" sz="quarter" idx="5"/>
          </p:nvPr>
        </p:nvSpPr>
        <p:spPr>
          <a:noFill/>
        </p:spPr>
        <p:txBody>
          <a:bodyPr/>
          <a:lstStyle/>
          <a:p>
            <a:fld id="{572A9AA8-D2EE-4F36-B6C6-BB644E72A2D3}" type="slidenum">
              <a:rPr lang="en-AU"/>
              <a:pPr/>
              <a:t>25</a:t>
            </a:fld>
            <a:endParaRPr lang="en-AU"/>
          </a:p>
        </p:txBody>
      </p:sp>
      <p:sp>
        <p:nvSpPr>
          <p:cNvPr id="71686" name="Rectangle 2"/>
          <p:cNvSpPr>
            <a:spLocks noGrp="1" noRot="1" noChangeAspect="1" noChangeArrowheads="1" noTextEdit="1"/>
          </p:cNvSpPr>
          <p:nvPr>
            <p:ph type="sldImg"/>
          </p:nvPr>
        </p:nvSpPr>
        <p:spPr>
          <a:xfrm>
            <a:off x="914400" y="744538"/>
            <a:ext cx="4965700" cy="3724275"/>
          </a:xfrm>
          <a:ln/>
        </p:spPr>
      </p:sp>
      <p:sp>
        <p:nvSpPr>
          <p:cNvPr id="71687"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number of other query restriction approaches have been studied, all of which have their own vulnerabilities. However, several of these techniques in combination do reduce vulnerability. </a:t>
            </a:r>
          </a:p>
          <a:p>
            <a:pPr eaLnBrk="1" hangingPunct="1"/>
            <a:r>
              <a:rPr lang="en-US" smtClean="0"/>
              <a:t>A query size restriction is defeated by issuing queries in which there is considerable overlap in the query sets. To counter this, query set overlap control limits queries from a user so that any new query combined with any previous queries spans less than some limited number of records. This technique has a number of problems: it is ineffective for preventing the cooperation of several users to compromise the database; statistics for both a set and its subset (e.g. all patients and all patients undergoing treatment) cannot be released, thus limiting the usefulness of the database; and for each user, a user profile has to be kept up to date.</a:t>
            </a:r>
          </a:p>
          <a:p>
            <a:pPr eaLnBrk="1" hangingPunct="1"/>
            <a:r>
              <a:rPr lang="en-US" smtClean="0"/>
              <a:t>Partitioning can be viewed as taking query set overlap control to its logical extreme, by not allowing overlapping queries at all. With partitioning, the records in the database are clustered into a number of mutually exclusive groups, e.g. values for a given year. The user may only query the statistical properties of each group as a whole. Partitioning solves some security problems, but has some drawbacks. The users ability to extract useful statistics is reduced, and there is a design effort in constructing and maintaining the partitions.</a:t>
            </a:r>
          </a:p>
          <a:p>
            <a:pPr eaLnBrk="1" hangingPunct="1"/>
            <a:r>
              <a:rPr lang="en-US" smtClean="0"/>
              <a:t>A general problem with query restriction techniques is that the denial of a query may provide sufficient clues that an attacker can deduce/leak underlying information. In an approach to counter this threat, the system monitors all queries from a given source and decides on the basis of the queries so far posed whether to deny a new query. The decision is based solely on the history of queries and answers and the new query.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270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270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2709" name="Rectangle 7"/>
          <p:cNvSpPr>
            <a:spLocks noGrp="1" noChangeArrowheads="1"/>
          </p:cNvSpPr>
          <p:nvPr>
            <p:ph type="sldNum" sz="quarter" idx="5"/>
          </p:nvPr>
        </p:nvSpPr>
        <p:spPr>
          <a:noFill/>
        </p:spPr>
        <p:txBody>
          <a:bodyPr/>
          <a:lstStyle/>
          <a:p>
            <a:fld id="{CB4CBC9E-1CCA-4C28-BED1-EA9857F68337}" type="slidenum">
              <a:rPr lang="en-AU"/>
              <a:pPr/>
              <a:t>26</a:t>
            </a:fld>
            <a:endParaRPr lang="en-AU"/>
          </a:p>
        </p:txBody>
      </p:sp>
      <p:sp>
        <p:nvSpPr>
          <p:cNvPr id="72710" name="Rectangle 2"/>
          <p:cNvSpPr>
            <a:spLocks noGrp="1" noRot="1" noChangeAspect="1" noChangeArrowheads="1" noTextEdit="1"/>
          </p:cNvSpPr>
          <p:nvPr>
            <p:ph type="sldImg"/>
          </p:nvPr>
        </p:nvSpPr>
        <p:spPr>
          <a:xfrm>
            <a:off x="914400" y="744538"/>
            <a:ext cx="4965700" cy="3724275"/>
          </a:xfrm>
          <a:ln/>
        </p:spPr>
      </p:sp>
      <p:sp>
        <p:nvSpPr>
          <p:cNvPr id="72711"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number of other query restriction approaches have been studied, all of which have their own vulnerabilities. However, several of these techniques in combination do reduce vulnerability. </a:t>
            </a:r>
          </a:p>
          <a:p>
            <a:pPr eaLnBrk="1" hangingPunct="1"/>
            <a:r>
              <a:rPr lang="en-US" smtClean="0"/>
              <a:t>A query size restriction is defeated by issuing queries in which there is considerable overlap in the query sets. To counter this, query set overlap control limits queries from a user so that any new query combined with any previous queries spans less than some limited number of records. This technique has a number of problems: it is ineffective for preventing the cooperation of several users to compromise the database; statistics for both a set and its subset (e.g. all patients and all patients undergoing treatment) cannot be released, thus limiting the usefulness of the database; and for each user, a user profile has to be kept up to date.</a:t>
            </a:r>
          </a:p>
          <a:p>
            <a:pPr eaLnBrk="1" hangingPunct="1"/>
            <a:r>
              <a:rPr lang="en-US" smtClean="0"/>
              <a:t>Partitioning can be viewed as taking query set overlap control to its logical extreme, by not allowing overlapping queries at all. With partitioning, the records in the database are clustered into a number of mutually exclusive groups, e.g. values for a given year. The user may only query the statistical properties of each group as a whole. Partitioning solves some security problems, but has some drawbacks. The users ability to extract useful statistics is reduced, and there is a design effort in constructing and maintaining the partitions.</a:t>
            </a:r>
          </a:p>
          <a:p>
            <a:pPr eaLnBrk="1" hangingPunct="1"/>
            <a:r>
              <a:rPr lang="en-US" smtClean="0"/>
              <a:t>A general problem with query restriction techniques is that the denial of a query may provide sufficient clues that an attacker can deduce/leak underlying information. In an approach to counter this threat, the system monitors all queries from a given source and decides on the basis of the queries so far posed whether to deny a new query. The decision is based solely on the history of queries and answers and the new query.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373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373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3733" name="Rectangle 7"/>
          <p:cNvSpPr>
            <a:spLocks noGrp="1" noChangeArrowheads="1"/>
          </p:cNvSpPr>
          <p:nvPr>
            <p:ph type="sldNum" sz="quarter" idx="5"/>
          </p:nvPr>
        </p:nvSpPr>
        <p:spPr>
          <a:noFill/>
        </p:spPr>
        <p:txBody>
          <a:bodyPr/>
          <a:lstStyle/>
          <a:p>
            <a:fld id="{3A518BA0-9FB2-49D3-9139-A694EACE6991}" type="slidenum">
              <a:rPr lang="en-AU"/>
              <a:pPr/>
              <a:t>27</a:t>
            </a:fld>
            <a:endParaRPr lang="en-AU"/>
          </a:p>
        </p:txBody>
      </p:sp>
      <p:sp>
        <p:nvSpPr>
          <p:cNvPr id="73734" name="Rectangle 2"/>
          <p:cNvSpPr>
            <a:spLocks noGrp="1" noRot="1" noChangeAspect="1" noChangeArrowheads="1" noTextEdit="1"/>
          </p:cNvSpPr>
          <p:nvPr>
            <p:ph type="sldImg"/>
          </p:nvPr>
        </p:nvSpPr>
        <p:spPr>
          <a:xfrm>
            <a:off x="914400" y="744538"/>
            <a:ext cx="4965700" cy="3724275"/>
          </a:xfrm>
          <a:ln/>
        </p:spPr>
      </p:sp>
      <p:sp>
        <p:nvSpPr>
          <p:cNvPr id="73735"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number of other query restriction approaches have been studied, all of which have their own vulnerabilities. However, several of these techniques in combination do reduce vulnerability. </a:t>
            </a:r>
          </a:p>
          <a:p>
            <a:pPr eaLnBrk="1" hangingPunct="1"/>
            <a:r>
              <a:rPr lang="en-US" smtClean="0"/>
              <a:t>A query size restriction is defeated by issuing queries in which there is considerable overlap in the query sets. To counter this, query set overlap control limits queries from a user so that any new query combined with any previous queries spans less than some limited number of records. This technique has a number of problems: it is ineffective for preventing the cooperation of several users to compromise the database; statistics for both a set and its subset (e.g. all patients and all patients undergoing treatment) cannot be released, thus limiting the usefulness of the database; and for each user, a user profile has to be kept up to date.</a:t>
            </a:r>
          </a:p>
          <a:p>
            <a:pPr eaLnBrk="1" hangingPunct="1"/>
            <a:r>
              <a:rPr lang="en-US" smtClean="0"/>
              <a:t>Partitioning can be viewed as taking query set overlap control to its logical extreme, by not allowing overlapping queries at all. With partitioning, the records in the database are clustered into a number of mutually exclusive groups, e.g. values for a given year. The user may only query the statistical properties of each group as a whole. Partitioning solves some security problems, but has some drawbacks. The users ability to extract useful statistics is reduced, and there is a design effort in constructing and maintaining the partitions.</a:t>
            </a:r>
          </a:p>
          <a:p>
            <a:pPr eaLnBrk="1" hangingPunct="1"/>
            <a:r>
              <a:rPr lang="en-US" smtClean="0"/>
              <a:t>A general problem with query restriction techniques is that the denial of a query may provide sufficient clues that an attacker can deduce/leak underlying information. In an approach to counter this threat, the system monitors all queries from a given source and decides on the basis of the queries so far posed whether to deny a new query. The decision is based solely on the history of queries and answers and the new query.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4755"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4756"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4757" name="Rectangle 7"/>
          <p:cNvSpPr>
            <a:spLocks noGrp="1" noChangeArrowheads="1"/>
          </p:cNvSpPr>
          <p:nvPr>
            <p:ph type="sldNum" sz="quarter" idx="5"/>
          </p:nvPr>
        </p:nvSpPr>
        <p:spPr>
          <a:noFill/>
        </p:spPr>
        <p:txBody>
          <a:bodyPr/>
          <a:lstStyle/>
          <a:p>
            <a:fld id="{7BA5E907-4981-47D3-B72A-5140F4577360}" type="slidenum">
              <a:rPr lang="en-AU"/>
              <a:pPr/>
              <a:t>28</a:t>
            </a:fld>
            <a:endParaRPr lang="en-AU"/>
          </a:p>
        </p:txBody>
      </p:sp>
      <p:sp>
        <p:nvSpPr>
          <p:cNvPr id="74758" name="Rectangle 2"/>
          <p:cNvSpPr>
            <a:spLocks noGrp="1" noRot="1" noChangeAspect="1" noChangeArrowheads="1" noTextEdit="1"/>
          </p:cNvSpPr>
          <p:nvPr>
            <p:ph type="sldImg"/>
          </p:nvPr>
        </p:nvSpPr>
        <p:spPr>
          <a:xfrm>
            <a:off x="914400" y="744538"/>
            <a:ext cx="4965700" cy="3724275"/>
          </a:xfrm>
          <a:ln/>
        </p:spPr>
      </p:sp>
      <p:sp>
        <p:nvSpPr>
          <p:cNvPr id="74759" name="Rectangle 3"/>
          <p:cNvSpPr>
            <a:spLocks noGrp="1" noChangeArrowheads="1"/>
          </p:cNvSpPr>
          <p:nvPr>
            <p:ph type="body" idx="1"/>
          </p:nvPr>
        </p:nvSpPr>
        <p:spPr>
          <a:xfrm>
            <a:off x="679450" y="4716463"/>
            <a:ext cx="5435600" cy="4470400"/>
          </a:xfrm>
          <a:noFill/>
          <a:ln/>
        </p:spPr>
        <p:txBody>
          <a:bodyPr/>
          <a:lstStyle/>
          <a:p>
            <a:pPr eaLnBrk="1" hangingPunct="1"/>
            <a:r>
              <a:rPr lang="en-US" smtClean="0"/>
              <a:t>Although query size restriction can prevent trivial attacks, it is vulnerable to more sophisticated attacks, such as the use of a tracker. Here the questioner divides his knowledge of an individual into parts, such that queries can be made based on the parts without violating any query size restrictions. The combination of parts is called a </a:t>
            </a:r>
            <a:r>
              <a:rPr lang="en-US" i="1" smtClean="0"/>
              <a:t>tracker</a:t>
            </a:r>
            <a:r>
              <a:rPr lang="en-US" smtClean="0"/>
              <a:t>, because it can be used to track down characteristics of an individual. Consider the formula </a:t>
            </a:r>
            <a:r>
              <a:rPr lang="en-US" i="1" smtClean="0"/>
              <a:t>C</a:t>
            </a:r>
            <a:r>
              <a:rPr lang="en-US" smtClean="0"/>
              <a:t>.</a:t>
            </a:r>
            <a:r>
              <a:rPr lang="en-US" i="1" smtClean="0"/>
              <a:t>D</a:t>
            </a:r>
            <a:r>
              <a:rPr lang="en-US" smtClean="0"/>
              <a:t> that corresponds to zero or one record, so that the query </a:t>
            </a:r>
            <a:r>
              <a:rPr lang="en-US" b="1" smtClean="0"/>
              <a:t>count</a:t>
            </a:r>
            <a:r>
              <a:rPr lang="en-US" smtClean="0"/>
              <a:t>(</a:t>
            </a:r>
            <a:r>
              <a:rPr lang="en-US" i="1" smtClean="0"/>
              <a:t>C</a:t>
            </a:r>
            <a:r>
              <a:rPr lang="en-US" smtClean="0"/>
              <a:t>.</a:t>
            </a:r>
            <a:r>
              <a:rPr lang="en-US" i="1" smtClean="0"/>
              <a:t>D</a:t>
            </a:r>
            <a:r>
              <a:rPr lang="en-US" smtClean="0"/>
              <a:t>) is not permitted. But suppose that the formula </a:t>
            </a:r>
            <a:r>
              <a:rPr lang="en-US" i="1" smtClean="0"/>
              <a:t>C</a:t>
            </a:r>
            <a:r>
              <a:rPr lang="en-US" smtClean="0"/>
              <a:t> can be decomposed into two parts </a:t>
            </a:r>
            <a:r>
              <a:rPr lang="en-US" i="1" smtClean="0"/>
              <a:t>C</a:t>
            </a:r>
            <a:r>
              <a:rPr lang="en-US" smtClean="0"/>
              <a:t> = </a:t>
            </a:r>
            <a:r>
              <a:rPr lang="en-US" i="1" smtClean="0"/>
              <a:t>C1.C2</a:t>
            </a:r>
            <a:r>
              <a:rPr lang="en-US" smtClean="0"/>
              <a:t>, such that the query sets for both </a:t>
            </a:r>
            <a:r>
              <a:rPr lang="en-US" i="1" smtClean="0"/>
              <a:t>C1</a:t>
            </a:r>
            <a:r>
              <a:rPr lang="en-US" smtClean="0"/>
              <a:t> and </a:t>
            </a:r>
            <a:r>
              <a:rPr lang="en-US" i="1" smtClean="0"/>
              <a:t>T = </a:t>
            </a:r>
            <a:r>
              <a:rPr lang="en-US" smtClean="0"/>
              <a:t>(</a:t>
            </a:r>
            <a:r>
              <a:rPr lang="en-US" i="1" smtClean="0"/>
              <a:t>C1</a:t>
            </a:r>
            <a:r>
              <a:rPr lang="en-US" smtClean="0"/>
              <a:t>.~</a:t>
            </a:r>
            <a:r>
              <a:rPr lang="en-US" i="1" smtClean="0"/>
              <a:t>C2</a:t>
            </a:r>
            <a:r>
              <a:rPr lang="en-US" smtClean="0"/>
              <a:t>) satisfy the query size restriction. Figure 5.9 here illustrates this situation. The following formula can be used to determine if </a:t>
            </a:r>
            <a:r>
              <a:rPr lang="en-US" b="1" smtClean="0"/>
              <a:t>count</a:t>
            </a:r>
            <a:r>
              <a:rPr lang="en-US" smtClean="0"/>
              <a:t>(</a:t>
            </a:r>
            <a:r>
              <a:rPr lang="en-US" i="1" smtClean="0"/>
              <a:t>C</a:t>
            </a:r>
            <a:r>
              <a:rPr lang="en-US" smtClean="0"/>
              <a:t>) = 1: </a:t>
            </a:r>
            <a:r>
              <a:rPr lang="en-US" b="1" smtClean="0"/>
              <a:t>count</a:t>
            </a:r>
            <a:r>
              <a:rPr lang="en-US" smtClean="0"/>
              <a:t>(</a:t>
            </a:r>
            <a:r>
              <a:rPr lang="en-US" i="1" smtClean="0"/>
              <a:t>C</a:t>
            </a:r>
            <a:r>
              <a:rPr lang="en-US" smtClean="0"/>
              <a:t>) = </a:t>
            </a:r>
            <a:r>
              <a:rPr lang="en-US" b="1" smtClean="0"/>
              <a:t>count</a:t>
            </a:r>
            <a:r>
              <a:rPr lang="en-US" smtClean="0"/>
              <a:t>(</a:t>
            </a:r>
            <a:r>
              <a:rPr lang="en-US" i="1" smtClean="0"/>
              <a:t>C1</a:t>
            </a:r>
            <a:r>
              <a:rPr lang="en-US" smtClean="0"/>
              <a:t>) – </a:t>
            </a:r>
            <a:r>
              <a:rPr lang="en-US" b="1" smtClean="0"/>
              <a:t>count</a:t>
            </a:r>
            <a:r>
              <a:rPr lang="en-US" smtClean="0"/>
              <a:t>(</a:t>
            </a:r>
            <a:r>
              <a:rPr lang="en-US" i="1" smtClean="0"/>
              <a:t>T</a:t>
            </a:r>
            <a:r>
              <a:rPr lang="en-US" smtClean="0"/>
              <a:t>). That is, you count the number of records in </a:t>
            </a:r>
            <a:r>
              <a:rPr lang="en-US" i="1" smtClean="0"/>
              <a:t>C1</a:t>
            </a:r>
            <a:r>
              <a:rPr lang="en-US" smtClean="0"/>
              <a:t>, and then subtract the number of records that are in </a:t>
            </a:r>
            <a:r>
              <a:rPr lang="en-US" i="1" smtClean="0"/>
              <a:t>C1</a:t>
            </a:r>
            <a:r>
              <a:rPr lang="en-US" smtClean="0"/>
              <a:t> but not in </a:t>
            </a:r>
            <a:r>
              <a:rPr lang="en-US" i="1" smtClean="0"/>
              <a:t>C2</a:t>
            </a:r>
            <a:r>
              <a:rPr lang="en-US" smtClean="0"/>
              <a:t>. The result is the number of records that are in both </a:t>
            </a:r>
            <a:r>
              <a:rPr lang="en-US" i="1" smtClean="0"/>
              <a:t>C1</a:t>
            </a:r>
            <a:r>
              <a:rPr lang="en-US" smtClean="0"/>
              <a:t> and </a:t>
            </a:r>
            <a:r>
              <a:rPr lang="en-US" i="1" smtClean="0"/>
              <a:t>C2</a:t>
            </a:r>
            <a:r>
              <a:rPr lang="en-US" smtClean="0"/>
              <a:t>, which is equal to the number of records in </a:t>
            </a:r>
            <a:r>
              <a:rPr lang="en-US" i="1" smtClean="0"/>
              <a:t>C</a:t>
            </a:r>
            <a:r>
              <a:rPr lang="en-US" smtClean="0"/>
              <a:t>. By a similar reasoning, it can be shown that we can determine whether </a:t>
            </a:r>
            <a:r>
              <a:rPr lang="en-US" i="1" smtClean="0"/>
              <a:t>I</a:t>
            </a:r>
            <a:r>
              <a:rPr lang="en-US" smtClean="0"/>
              <a:t> has attribute D with: </a:t>
            </a:r>
            <a:r>
              <a:rPr lang="en-US" b="1" smtClean="0"/>
              <a:t>count</a:t>
            </a:r>
            <a:r>
              <a:rPr lang="en-US" smtClean="0"/>
              <a:t>(</a:t>
            </a:r>
            <a:r>
              <a:rPr lang="en-US" i="1" smtClean="0"/>
              <a:t>C</a:t>
            </a:r>
            <a:r>
              <a:rPr lang="en-US" smtClean="0"/>
              <a:t>.</a:t>
            </a:r>
            <a:r>
              <a:rPr lang="en-US" i="1" smtClean="0"/>
              <a:t>D</a:t>
            </a:r>
            <a:r>
              <a:rPr lang="en-US" smtClean="0"/>
              <a:t>) = </a:t>
            </a:r>
            <a:r>
              <a:rPr lang="en-US" b="1" smtClean="0"/>
              <a:t>count</a:t>
            </a:r>
            <a:r>
              <a:rPr lang="en-US" smtClean="0"/>
              <a:t>(</a:t>
            </a:r>
            <a:r>
              <a:rPr lang="en-US" i="1" smtClean="0"/>
              <a:t>T</a:t>
            </a:r>
            <a:r>
              <a:rPr lang="en-US" smtClean="0"/>
              <a:t>+</a:t>
            </a:r>
            <a:r>
              <a:rPr lang="en-US" i="1" smtClean="0"/>
              <a:t>C1</a:t>
            </a:r>
            <a:r>
              <a:rPr lang="en-US" smtClean="0"/>
              <a:t>.</a:t>
            </a:r>
            <a:r>
              <a:rPr lang="en-US" i="1" smtClean="0"/>
              <a:t>D</a:t>
            </a:r>
            <a:r>
              <a:rPr lang="en-US" smtClean="0"/>
              <a:t>)–</a:t>
            </a:r>
            <a:r>
              <a:rPr lang="en-US" b="1" smtClean="0"/>
              <a:t>count</a:t>
            </a:r>
            <a:r>
              <a:rPr lang="en-US" smtClean="0"/>
              <a:t>(</a:t>
            </a:r>
            <a:r>
              <a:rPr lang="en-US" i="1" smtClean="0"/>
              <a:t>T</a:t>
            </a:r>
            <a:r>
              <a:rPr lang="en-US" smtClean="0"/>
              <a:t>). It can be shown that more sophisticated tracker attacks may succeed even against large databases in which the threshold </a:t>
            </a:r>
            <a:r>
              <a:rPr lang="en-US" i="1" smtClean="0"/>
              <a:t>k</a:t>
            </a:r>
            <a:r>
              <a:rPr lang="en-US" smtClean="0"/>
              <a:t> is set at a relatively high level.</a:t>
            </a:r>
          </a:p>
          <a:p>
            <a:pPr eaLnBrk="1" hangingPunct="1"/>
            <a:r>
              <a:rPr lang="en-US" smtClean="0"/>
              <a:t>For example, in Table 5.3, Evans is identified by </a:t>
            </a:r>
            <a:r>
              <a:rPr lang="en-US" i="1" smtClean="0"/>
              <a:t>C</a:t>
            </a:r>
            <a:r>
              <a:rPr lang="en-US" smtClean="0"/>
              <a:t> = Male.Bio.1979. Let </a:t>
            </a:r>
            <a:r>
              <a:rPr lang="en-US" i="1" smtClean="0"/>
              <a:t>k</a:t>
            </a:r>
            <a:r>
              <a:rPr lang="en-US" smtClean="0"/>
              <a:t> = 3. We can use </a:t>
            </a:r>
            <a:r>
              <a:rPr lang="en-US" i="1" smtClean="0"/>
              <a:t>T = </a:t>
            </a:r>
            <a:r>
              <a:rPr lang="en-US" smtClean="0"/>
              <a:t>(</a:t>
            </a:r>
            <a:r>
              <a:rPr lang="en-US" i="1" smtClean="0"/>
              <a:t>C1</a:t>
            </a:r>
            <a:r>
              <a:rPr lang="en-US" smtClean="0"/>
              <a:t>.~</a:t>
            </a:r>
            <a:r>
              <a:rPr lang="en-US" i="1" smtClean="0"/>
              <a:t>C2</a:t>
            </a:r>
            <a:r>
              <a:rPr lang="en-US" smtClean="0"/>
              <a:t>) = Male.~(Bio.1979). Both </a:t>
            </a:r>
            <a:r>
              <a:rPr lang="en-US" i="1" smtClean="0"/>
              <a:t>C1</a:t>
            </a:r>
            <a:r>
              <a:rPr lang="en-US" smtClean="0"/>
              <a:t> and </a:t>
            </a:r>
            <a:r>
              <a:rPr lang="en-US" i="1" smtClean="0"/>
              <a:t>C2</a:t>
            </a:r>
            <a:r>
              <a:rPr lang="en-US" smtClean="0"/>
              <a:t> satisfy the query size restriction. We then determine that Evans is uniquely identified by C and whether his SAT score is at least 600: </a:t>
            </a:r>
          </a:p>
          <a:p>
            <a:pPr eaLnBrk="1" hangingPunct="1"/>
            <a:r>
              <a:rPr lang="en-US" b="1" smtClean="0"/>
              <a:t>count</a:t>
            </a:r>
            <a:r>
              <a:rPr lang="en-US" smtClean="0"/>
              <a:t>(Male.Bio.1979) = </a:t>
            </a:r>
            <a:r>
              <a:rPr lang="en-US" b="1" smtClean="0"/>
              <a:t>count</a:t>
            </a:r>
            <a:r>
              <a:rPr lang="en-US" smtClean="0"/>
              <a:t>(Male) – </a:t>
            </a:r>
            <a:r>
              <a:rPr lang="en-US" b="1" smtClean="0"/>
              <a:t>count</a:t>
            </a:r>
            <a:r>
              <a:rPr lang="en-US" smtClean="0"/>
              <a:t>(Male. ~(Bio.1979)) = 7– 6 = 1</a:t>
            </a:r>
          </a:p>
          <a:p>
            <a:pPr eaLnBrk="1" hangingPunct="1"/>
            <a:r>
              <a:rPr lang="en-US" b="1" smtClean="0"/>
              <a:t>count</a:t>
            </a:r>
            <a:r>
              <a:rPr lang="en-US" smtClean="0"/>
              <a:t>((Male.Bio.1979).(SAT ≥ 600)) = </a:t>
            </a:r>
            <a:r>
              <a:rPr lang="en-US" b="1" smtClean="0"/>
              <a:t>count</a:t>
            </a:r>
            <a:r>
              <a:rPr lang="en-US" smtClean="0"/>
              <a:t>((Male.~(Bio.1979)+(Male.(SAT≥600))) – </a:t>
            </a:r>
            <a:r>
              <a:rPr lang="en-US" b="1" smtClean="0"/>
              <a:t>count</a:t>
            </a:r>
            <a:r>
              <a:rPr lang="en-US" smtClean="0"/>
              <a:t>(Male.~(Bio.1979)) = 6–6 = 0</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5779"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5780"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5781" name="Rectangle 7"/>
          <p:cNvSpPr>
            <a:spLocks noGrp="1" noChangeArrowheads="1"/>
          </p:cNvSpPr>
          <p:nvPr>
            <p:ph type="sldNum" sz="quarter" idx="5"/>
          </p:nvPr>
        </p:nvSpPr>
        <p:spPr>
          <a:noFill/>
        </p:spPr>
        <p:txBody>
          <a:bodyPr/>
          <a:lstStyle/>
          <a:p>
            <a:fld id="{D725FF57-0564-47D8-8C14-98A74D68BF29}" type="slidenum">
              <a:rPr lang="en-AU"/>
              <a:pPr/>
              <a:t>29</a:t>
            </a:fld>
            <a:endParaRPr lang="en-AU"/>
          </a:p>
        </p:txBody>
      </p:sp>
      <p:sp>
        <p:nvSpPr>
          <p:cNvPr id="75782" name="Rectangle 2"/>
          <p:cNvSpPr>
            <a:spLocks noGrp="1" noRot="1" noChangeAspect="1" noChangeArrowheads="1" noTextEdit="1"/>
          </p:cNvSpPr>
          <p:nvPr>
            <p:ph type="sldImg"/>
          </p:nvPr>
        </p:nvSpPr>
        <p:spPr>
          <a:xfrm>
            <a:off x="914400" y="744538"/>
            <a:ext cx="4965700" cy="3724275"/>
          </a:xfrm>
          <a:ln/>
        </p:spPr>
      </p:sp>
      <p:sp>
        <p:nvSpPr>
          <p:cNvPr id="75783" name="Rectangle 3"/>
          <p:cNvSpPr>
            <a:spLocks noGrp="1" noChangeArrowheads="1"/>
          </p:cNvSpPr>
          <p:nvPr>
            <p:ph type="body" idx="1"/>
          </p:nvPr>
        </p:nvSpPr>
        <p:spPr>
          <a:xfrm>
            <a:off x="679450" y="4716463"/>
            <a:ext cx="5435600" cy="4470400"/>
          </a:xfrm>
          <a:noFill/>
          <a:ln/>
        </p:spPr>
        <p:txBody>
          <a:bodyPr/>
          <a:lstStyle/>
          <a:p>
            <a:pPr eaLnBrk="1" hangingPunct="1"/>
            <a:r>
              <a:rPr lang="en-US" smtClean="0"/>
              <a:t>Although query size restriction can prevent trivial attacks, it is vulnerable to more sophisticated attacks, such as the use of a tracker. Here the questioner divides his knowledge of an individual into parts, such that queries can be made based on the parts without violating any query size restrictions. The combination of parts is called a </a:t>
            </a:r>
            <a:r>
              <a:rPr lang="en-US" i="1" smtClean="0"/>
              <a:t>tracker</a:t>
            </a:r>
            <a:r>
              <a:rPr lang="en-US" smtClean="0"/>
              <a:t>, because it can be used to track down characteristics of an individual. Consider the formula </a:t>
            </a:r>
            <a:r>
              <a:rPr lang="en-US" i="1" smtClean="0"/>
              <a:t>C</a:t>
            </a:r>
            <a:r>
              <a:rPr lang="en-US" smtClean="0"/>
              <a:t>.</a:t>
            </a:r>
            <a:r>
              <a:rPr lang="en-US" i="1" smtClean="0"/>
              <a:t>D</a:t>
            </a:r>
            <a:r>
              <a:rPr lang="en-US" smtClean="0"/>
              <a:t> that corresponds to zero or one record, so that the query </a:t>
            </a:r>
            <a:r>
              <a:rPr lang="en-US" b="1" smtClean="0"/>
              <a:t>count</a:t>
            </a:r>
            <a:r>
              <a:rPr lang="en-US" smtClean="0"/>
              <a:t>(</a:t>
            </a:r>
            <a:r>
              <a:rPr lang="en-US" i="1" smtClean="0"/>
              <a:t>C</a:t>
            </a:r>
            <a:r>
              <a:rPr lang="en-US" smtClean="0"/>
              <a:t>.</a:t>
            </a:r>
            <a:r>
              <a:rPr lang="en-US" i="1" smtClean="0"/>
              <a:t>D</a:t>
            </a:r>
            <a:r>
              <a:rPr lang="en-US" smtClean="0"/>
              <a:t>) is not permitted. But suppose that the formula </a:t>
            </a:r>
            <a:r>
              <a:rPr lang="en-US" i="1" smtClean="0"/>
              <a:t>C</a:t>
            </a:r>
            <a:r>
              <a:rPr lang="en-US" smtClean="0"/>
              <a:t> can be decomposed into two parts </a:t>
            </a:r>
            <a:r>
              <a:rPr lang="en-US" i="1" smtClean="0"/>
              <a:t>C</a:t>
            </a:r>
            <a:r>
              <a:rPr lang="en-US" smtClean="0"/>
              <a:t> = </a:t>
            </a:r>
            <a:r>
              <a:rPr lang="en-US" i="1" smtClean="0"/>
              <a:t>C1.C2</a:t>
            </a:r>
            <a:r>
              <a:rPr lang="en-US" smtClean="0"/>
              <a:t>, such that the query sets for both </a:t>
            </a:r>
            <a:r>
              <a:rPr lang="en-US" i="1" smtClean="0"/>
              <a:t>C1</a:t>
            </a:r>
            <a:r>
              <a:rPr lang="en-US" smtClean="0"/>
              <a:t> and </a:t>
            </a:r>
            <a:r>
              <a:rPr lang="en-US" i="1" smtClean="0"/>
              <a:t>T = </a:t>
            </a:r>
            <a:r>
              <a:rPr lang="en-US" smtClean="0"/>
              <a:t>(</a:t>
            </a:r>
            <a:r>
              <a:rPr lang="en-US" i="1" smtClean="0"/>
              <a:t>C1</a:t>
            </a:r>
            <a:r>
              <a:rPr lang="en-US" smtClean="0"/>
              <a:t>.~</a:t>
            </a:r>
            <a:r>
              <a:rPr lang="en-US" i="1" smtClean="0"/>
              <a:t>C2</a:t>
            </a:r>
            <a:r>
              <a:rPr lang="en-US" smtClean="0"/>
              <a:t>) satisfy the query size restriction. Figure 5.9 here illustrates this situation. The following formula can be used to determine if </a:t>
            </a:r>
            <a:r>
              <a:rPr lang="en-US" b="1" smtClean="0"/>
              <a:t>count</a:t>
            </a:r>
            <a:r>
              <a:rPr lang="en-US" smtClean="0"/>
              <a:t>(</a:t>
            </a:r>
            <a:r>
              <a:rPr lang="en-US" i="1" smtClean="0"/>
              <a:t>C</a:t>
            </a:r>
            <a:r>
              <a:rPr lang="en-US" smtClean="0"/>
              <a:t>) = 1: </a:t>
            </a:r>
            <a:r>
              <a:rPr lang="en-US" b="1" smtClean="0"/>
              <a:t>count</a:t>
            </a:r>
            <a:r>
              <a:rPr lang="en-US" smtClean="0"/>
              <a:t>(</a:t>
            </a:r>
            <a:r>
              <a:rPr lang="en-US" i="1" smtClean="0"/>
              <a:t>C</a:t>
            </a:r>
            <a:r>
              <a:rPr lang="en-US" smtClean="0"/>
              <a:t>) = </a:t>
            </a:r>
            <a:r>
              <a:rPr lang="en-US" b="1" smtClean="0"/>
              <a:t>count</a:t>
            </a:r>
            <a:r>
              <a:rPr lang="en-US" smtClean="0"/>
              <a:t>(</a:t>
            </a:r>
            <a:r>
              <a:rPr lang="en-US" i="1" smtClean="0"/>
              <a:t>C1</a:t>
            </a:r>
            <a:r>
              <a:rPr lang="en-US" smtClean="0"/>
              <a:t>) – </a:t>
            </a:r>
            <a:r>
              <a:rPr lang="en-US" b="1" smtClean="0"/>
              <a:t>count</a:t>
            </a:r>
            <a:r>
              <a:rPr lang="en-US" smtClean="0"/>
              <a:t>(</a:t>
            </a:r>
            <a:r>
              <a:rPr lang="en-US" i="1" smtClean="0"/>
              <a:t>T</a:t>
            </a:r>
            <a:r>
              <a:rPr lang="en-US" smtClean="0"/>
              <a:t>). That is, you count the number of records in </a:t>
            </a:r>
            <a:r>
              <a:rPr lang="en-US" i="1" smtClean="0"/>
              <a:t>C1</a:t>
            </a:r>
            <a:r>
              <a:rPr lang="en-US" smtClean="0"/>
              <a:t>, and then subtract the number of records that are in </a:t>
            </a:r>
            <a:r>
              <a:rPr lang="en-US" i="1" smtClean="0"/>
              <a:t>C1</a:t>
            </a:r>
            <a:r>
              <a:rPr lang="en-US" smtClean="0"/>
              <a:t> but not in </a:t>
            </a:r>
            <a:r>
              <a:rPr lang="en-US" i="1" smtClean="0"/>
              <a:t>C2</a:t>
            </a:r>
            <a:r>
              <a:rPr lang="en-US" smtClean="0"/>
              <a:t>. The result is the number of records that are in both </a:t>
            </a:r>
            <a:r>
              <a:rPr lang="en-US" i="1" smtClean="0"/>
              <a:t>C1</a:t>
            </a:r>
            <a:r>
              <a:rPr lang="en-US" smtClean="0"/>
              <a:t> and </a:t>
            </a:r>
            <a:r>
              <a:rPr lang="en-US" i="1" smtClean="0"/>
              <a:t>C2</a:t>
            </a:r>
            <a:r>
              <a:rPr lang="en-US" smtClean="0"/>
              <a:t>, which is equal to the number of records in </a:t>
            </a:r>
            <a:r>
              <a:rPr lang="en-US" i="1" smtClean="0"/>
              <a:t>C</a:t>
            </a:r>
            <a:r>
              <a:rPr lang="en-US" smtClean="0"/>
              <a:t>. By a similar reasoning, it can be shown that we can determine whether </a:t>
            </a:r>
            <a:r>
              <a:rPr lang="en-US" i="1" smtClean="0"/>
              <a:t>I</a:t>
            </a:r>
            <a:r>
              <a:rPr lang="en-US" smtClean="0"/>
              <a:t> has attribute D with: </a:t>
            </a:r>
            <a:r>
              <a:rPr lang="en-US" b="1" smtClean="0"/>
              <a:t>count</a:t>
            </a:r>
            <a:r>
              <a:rPr lang="en-US" smtClean="0"/>
              <a:t>(</a:t>
            </a:r>
            <a:r>
              <a:rPr lang="en-US" i="1" smtClean="0"/>
              <a:t>C</a:t>
            </a:r>
            <a:r>
              <a:rPr lang="en-US" smtClean="0"/>
              <a:t>.</a:t>
            </a:r>
            <a:r>
              <a:rPr lang="en-US" i="1" smtClean="0"/>
              <a:t>D</a:t>
            </a:r>
            <a:r>
              <a:rPr lang="en-US" smtClean="0"/>
              <a:t>) = </a:t>
            </a:r>
            <a:r>
              <a:rPr lang="en-US" b="1" smtClean="0"/>
              <a:t>count</a:t>
            </a:r>
            <a:r>
              <a:rPr lang="en-US" smtClean="0"/>
              <a:t>(</a:t>
            </a:r>
            <a:r>
              <a:rPr lang="en-US" i="1" smtClean="0"/>
              <a:t>T</a:t>
            </a:r>
            <a:r>
              <a:rPr lang="en-US" smtClean="0"/>
              <a:t>+</a:t>
            </a:r>
            <a:r>
              <a:rPr lang="en-US" i="1" smtClean="0"/>
              <a:t>C1</a:t>
            </a:r>
            <a:r>
              <a:rPr lang="en-US" smtClean="0"/>
              <a:t>.</a:t>
            </a:r>
            <a:r>
              <a:rPr lang="en-US" i="1" smtClean="0"/>
              <a:t>D</a:t>
            </a:r>
            <a:r>
              <a:rPr lang="en-US" smtClean="0"/>
              <a:t>)–</a:t>
            </a:r>
            <a:r>
              <a:rPr lang="en-US" b="1" smtClean="0"/>
              <a:t>count</a:t>
            </a:r>
            <a:r>
              <a:rPr lang="en-US" smtClean="0"/>
              <a:t>(</a:t>
            </a:r>
            <a:r>
              <a:rPr lang="en-US" i="1" smtClean="0"/>
              <a:t>T</a:t>
            </a:r>
            <a:r>
              <a:rPr lang="en-US" smtClean="0"/>
              <a:t>). It can be shown that more sophisticated tracker attacks may succeed even against large databases in which the threshold </a:t>
            </a:r>
            <a:r>
              <a:rPr lang="en-US" i="1" smtClean="0"/>
              <a:t>k</a:t>
            </a:r>
            <a:r>
              <a:rPr lang="en-US" smtClean="0"/>
              <a:t> is set at a relatively high level.</a:t>
            </a:r>
          </a:p>
          <a:p>
            <a:pPr eaLnBrk="1" hangingPunct="1"/>
            <a:r>
              <a:rPr lang="en-US" smtClean="0"/>
              <a:t>For example, in Table 5.3, Evans is identified by </a:t>
            </a:r>
            <a:r>
              <a:rPr lang="en-US" i="1" smtClean="0"/>
              <a:t>C</a:t>
            </a:r>
            <a:r>
              <a:rPr lang="en-US" smtClean="0"/>
              <a:t> = Male.Bio.1979. Let </a:t>
            </a:r>
            <a:r>
              <a:rPr lang="en-US" i="1" smtClean="0"/>
              <a:t>k</a:t>
            </a:r>
            <a:r>
              <a:rPr lang="en-US" smtClean="0"/>
              <a:t> = 3. We can use </a:t>
            </a:r>
            <a:r>
              <a:rPr lang="en-US" i="1" smtClean="0"/>
              <a:t>T = </a:t>
            </a:r>
            <a:r>
              <a:rPr lang="en-US" smtClean="0"/>
              <a:t>(</a:t>
            </a:r>
            <a:r>
              <a:rPr lang="en-US" i="1" smtClean="0"/>
              <a:t>C1</a:t>
            </a:r>
            <a:r>
              <a:rPr lang="en-US" smtClean="0"/>
              <a:t>.~</a:t>
            </a:r>
            <a:r>
              <a:rPr lang="en-US" i="1" smtClean="0"/>
              <a:t>C2</a:t>
            </a:r>
            <a:r>
              <a:rPr lang="en-US" smtClean="0"/>
              <a:t>) = Male.~(Bio.1979). Both </a:t>
            </a:r>
            <a:r>
              <a:rPr lang="en-US" i="1" smtClean="0"/>
              <a:t>C1</a:t>
            </a:r>
            <a:r>
              <a:rPr lang="en-US" smtClean="0"/>
              <a:t> and </a:t>
            </a:r>
            <a:r>
              <a:rPr lang="en-US" i="1" smtClean="0"/>
              <a:t>C2</a:t>
            </a:r>
            <a:r>
              <a:rPr lang="en-US" smtClean="0"/>
              <a:t> satisfy the query size restriction. We then determine that Evans is uniquely identified by C and whether his SAT score is at least 600: </a:t>
            </a:r>
          </a:p>
          <a:p>
            <a:pPr eaLnBrk="1" hangingPunct="1"/>
            <a:r>
              <a:rPr lang="en-US" b="1" smtClean="0"/>
              <a:t>count</a:t>
            </a:r>
            <a:r>
              <a:rPr lang="en-US" smtClean="0"/>
              <a:t>(Male.Bio.1979) = </a:t>
            </a:r>
            <a:r>
              <a:rPr lang="en-US" b="1" smtClean="0"/>
              <a:t>count</a:t>
            </a:r>
            <a:r>
              <a:rPr lang="en-US" smtClean="0"/>
              <a:t>(Male) – </a:t>
            </a:r>
            <a:r>
              <a:rPr lang="en-US" b="1" smtClean="0"/>
              <a:t>count</a:t>
            </a:r>
            <a:r>
              <a:rPr lang="en-US" smtClean="0"/>
              <a:t>(Male. ~(Bio.1979)) = 7– 6 = 1</a:t>
            </a:r>
          </a:p>
          <a:p>
            <a:pPr eaLnBrk="1" hangingPunct="1"/>
            <a:r>
              <a:rPr lang="en-US" b="1" smtClean="0"/>
              <a:t>count</a:t>
            </a:r>
            <a:r>
              <a:rPr lang="en-US" smtClean="0"/>
              <a:t>((Male.Bio.1979).(SAT ≥ 600)) = </a:t>
            </a:r>
            <a:r>
              <a:rPr lang="en-US" b="1" smtClean="0"/>
              <a:t>count</a:t>
            </a:r>
            <a:r>
              <a:rPr lang="en-US" smtClean="0"/>
              <a:t>((Male.~(Bio.1979)+(Male.(SAT≥600))) – </a:t>
            </a:r>
            <a:r>
              <a:rPr lang="en-US" b="1" smtClean="0"/>
              <a:t>count</a:t>
            </a:r>
            <a:r>
              <a:rPr lang="en-US" smtClean="0"/>
              <a:t>(Male.~(Bio.1979)) = 6–6 = 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680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680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6805" name="Rectangle 7"/>
          <p:cNvSpPr>
            <a:spLocks noGrp="1" noChangeArrowheads="1"/>
          </p:cNvSpPr>
          <p:nvPr>
            <p:ph type="sldNum" sz="quarter" idx="5"/>
          </p:nvPr>
        </p:nvSpPr>
        <p:spPr>
          <a:noFill/>
        </p:spPr>
        <p:txBody>
          <a:bodyPr/>
          <a:lstStyle/>
          <a:p>
            <a:fld id="{7A3F1403-4932-44E8-8CD2-E9F170201B92}" type="slidenum">
              <a:rPr lang="en-AU"/>
              <a:pPr/>
              <a:t>30</a:t>
            </a:fld>
            <a:endParaRPr lang="en-AU"/>
          </a:p>
        </p:txBody>
      </p:sp>
      <p:sp>
        <p:nvSpPr>
          <p:cNvPr id="76806" name="Rectangle 2"/>
          <p:cNvSpPr>
            <a:spLocks noGrp="1" noRot="1" noChangeAspect="1" noChangeArrowheads="1" noTextEdit="1"/>
          </p:cNvSpPr>
          <p:nvPr>
            <p:ph type="sldImg"/>
          </p:nvPr>
        </p:nvSpPr>
        <p:spPr>
          <a:xfrm>
            <a:off x="914400" y="744538"/>
            <a:ext cx="4965700" cy="3724275"/>
          </a:xfrm>
          <a:ln/>
        </p:spPr>
      </p:sp>
      <p:sp>
        <p:nvSpPr>
          <p:cNvPr id="76807" name="Rectangle 3"/>
          <p:cNvSpPr>
            <a:spLocks noGrp="1" noChangeArrowheads="1"/>
          </p:cNvSpPr>
          <p:nvPr>
            <p:ph type="body" idx="1"/>
          </p:nvPr>
        </p:nvSpPr>
        <p:spPr>
          <a:xfrm>
            <a:off x="679450" y="4716463"/>
            <a:ext cx="5435600" cy="4470400"/>
          </a:xfrm>
          <a:noFill/>
          <a:ln/>
        </p:spPr>
        <p:txBody>
          <a:bodyPr/>
          <a:lstStyle/>
          <a:p>
            <a:pPr eaLnBrk="1" hangingPunct="1"/>
            <a:r>
              <a:rPr lang="en-US" smtClean="0"/>
              <a:t>Although query size restriction can prevent trivial attacks, it is vulnerable to more sophisticated attacks, such as the use of a tracker. Here the questioner divides his knowledge of an individual into parts, such that queries can be made based on the parts without violating any query size restrictions. The combination of parts is called a </a:t>
            </a:r>
            <a:r>
              <a:rPr lang="en-US" i="1" smtClean="0"/>
              <a:t>tracker</a:t>
            </a:r>
            <a:r>
              <a:rPr lang="en-US" smtClean="0"/>
              <a:t>, because it can be used to track down characteristics of an individual. Consider the formula </a:t>
            </a:r>
            <a:r>
              <a:rPr lang="en-US" i="1" smtClean="0"/>
              <a:t>C</a:t>
            </a:r>
            <a:r>
              <a:rPr lang="en-US" smtClean="0"/>
              <a:t>.</a:t>
            </a:r>
            <a:r>
              <a:rPr lang="en-US" i="1" smtClean="0"/>
              <a:t>D</a:t>
            </a:r>
            <a:r>
              <a:rPr lang="en-US" smtClean="0"/>
              <a:t> that corresponds to zero or one record, so that the query </a:t>
            </a:r>
            <a:r>
              <a:rPr lang="en-US" b="1" smtClean="0"/>
              <a:t>count</a:t>
            </a:r>
            <a:r>
              <a:rPr lang="en-US" smtClean="0"/>
              <a:t>(</a:t>
            </a:r>
            <a:r>
              <a:rPr lang="en-US" i="1" smtClean="0"/>
              <a:t>C</a:t>
            </a:r>
            <a:r>
              <a:rPr lang="en-US" smtClean="0"/>
              <a:t>.</a:t>
            </a:r>
            <a:r>
              <a:rPr lang="en-US" i="1" smtClean="0"/>
              <a:t>D</a:t>
            </a:r>
            <a:r>
              <a:rPr lang="en-US" smtClean="0"/>
              <a:t>) is not permitted. But suppose that the formula </a:t>
            </a:r>
            <a:r>
              <a:rPr lang="en-US" i="1" smtClean="0"/>
              <a:t>C</a:t>
            </a:r>
            <a:r>
              <a:rPr lang="en-US" smtClean="0"/>
              <a:t> can be decomposed into two parts </a:t>
            </a:r>
            <a:r>
              <a:rPr lang="en-US" i="1" smtClean="0"/>
              <a:t>C</a:t>
            </a:r>
            <a:r>
              <a:rPr lang="en-US" smtClean="0"/>
              <a:t> = </a:t>
            </a:r>
            <a:r>
              <a:rPr lang="en-US" i="1" smtClean="0"/>
              <a:t>C1.C2</a:t>
            </a:r>
            <a:r>
              <a:rPr lang="en-US" smtClean="0"/>
              <a:t>, such that the query sets for both </a:t>
            </a:r>
            <a:r>
              <a:rPr lang="en-US" i="1" smtClean="0"/>
              <a:t>C1</a:t>
            </a:r>
            <a:r>
              <a:rPr lang="en-US" smtClean="0"/>
              <a:t> and </a:t>
            </a:r>
            <a:r>
              <a:rPr lang="en-US" i="1" smtClean="0"/>
              <a:t>T = </a:t>
            </a:r>
            <a:r>
              <a:rPr lang="en-US" smtClean="0"/>
              <a:t>(</a:t>
            </a:r>
            <a:r>
              <a:rPr lang="en-US" i="1" smtClean="0"/>
              <a:t>C1</a:t>
            </a:r>
            <a:r>
              <a:rPr lang="en-US" smtClean="0"/>
              <a:t>.~</a:t>
            </a:r>
            <a:r>
              <a:rPr lang="en-US" i="1" smtClean="0"/>
              <a:t>C2</a:t>
            </a:r>
            <a:r>
              <a:rPr lang="en-US" smtClean="0"/>
              <a:t>) satisfy the query size restriction. Figure 5.9 here illustrates this situation. The following formula can be used to determine if </a:t>
            </a:r>
            <a:r>
              <a:rPr lang="en-US" b="1" smtClean="0"/>
              <a:t>count</a:t>
            </a:r>
            <a:r>
              <a:rPr lang="en-US" smtClean="0"/>
              <a:t>(</a:t>
            </a:r>
            <a:r>
              <a:rPr lang="en-US" i="1" smtClean="0"/>
              <a:t>C</a:t>
            </a:r>
            <a:r>
              <a:rPr lang="en-US" smtClean="0"/>
              <a:t>) = 1: </a:t>
            </a:r>
            <a:r>
              <a:rPr lang="en-US" b="1" smtClean="0"/>
              <a:t>count</a:t>
            </a:r>
            <a:r>
              <a:rPr lang="en-US" smtClean="0"/>
              <a:t>(</a:t>
            </a:r>
            <a:r>
              <a:rPr lang="en-US" i="1" smtClean="0"/>
              <a:t>C</a:t>
            </a:r>
            <a:r>
              <a:rPr lang="en-US" smtClean="0"/>
              <a:t>) = </a:t>
            </a:r>
            <a:r>
              <a:rPr lang="en-US" b="1" smtClean="0"/>
              <a:t>count</a:t>
            </a:r>
            <a:r>
              <a:rPr lang="en-US" smtClean="0"/>
              <a:t>(</a:t>
            </a:r>
            <a:r>
              <a:rPr lang="en-US" i="1" smtClean="0"/>
              <a:t>C1</a:t>
            </a:r>
            <a:r>
              <a:rPr lang="en-US" smtClean="0"/>
              <a:t>) – </a:t>
            </a:r>
            <a:r>
              <a:rPr lang="en-US" b="1" smtClean="0"/>
              <a:t>count</a:t>
            </a:r>
            <a:r>
              <a:rPr lang="en-US" smtClean="0"/>
              <a:t>(</a:t>
            </a:r>
            <a:r>
              <a:rPr lang="en-US" i="1" smtClean="0"/>
              <a:t>T</a:t>
            </a:r>
            <a:r>
              <a:rPr lang="en-US" smtClean="0"/>
              <a:t>). That is, you count the number of records in </a:t>
            </a:r>
            <a:r>
              <a:rPr lang="en-US" i="1" smtClean="0"/>
              <a:t>C1</a:t>
            </a:r>
            <a:r>
              <a:rPr lang="en-US" smtClean="0"/>
              <a:t>, and then subtract the number of records that are in </a:t>
            </a:r>
            <a:r>
              <a:rPr lang="en-US" i="1" smtClean="0"/>
              <a:t>C1</a:t>
            </a:r>
            <a:r>
              <a:rPr lang="en-US" smtClean="0"/>
              <a:t> but not in </a:t>
            </a:r>
            <a:r>
              <a:rPr lang="en-US" i="1" smtClean="0"/>
              <a:t>C2</a:t>
            </a:r>
            <a:r>
              <a:rPr lang="en-US" smtClean="0"/>
              <a:t>. The result is the number of records that are in both </a:t>
            </a:r>
            <a:r>
              <a:rPr lang="en-US" i="1" smtClean="0"/>
              <a:t>C1</a:t>
            </a:r>
            <a:r>
              <a:rPr lang="en-US" smtClean="0"/>
              <a:t> and </a:t>
            </a:r>
            <a:r>
              <a:rPr lang="en-US" i="1" smtClean="0"/>
              <a:t>C2</a:t>
            </a:r>
            <a:r>
              <a:rPr lang="en-US" smtClean="0"/>
              <a:t>, which is equal to the number of records in </a:t>
            </a:r>
            <a:r>
              <a:rPr lang="en-US" i="1" smtClean="0"/>
              <a:t>C</a:t>
            </a:r>
            <a:r>
              <a:rPr lang="en-US" smtClean="0"/>
              <a:t>. By a similar reasoning, it can be shown that we can determine whether </a:t>
            </a:r>
            <a:r>
              <a:rPr lang="en-US" i="1" smtClean="0"/>
              <a:t>I</a:t>
            </a:r>
            <a:r>
              <a:rPr lang="en-US" smtClean="0"/>
              <a:t> has attribute D with: </a:t>
            </a:r>
            <a:r>
              <a:rPr lang="en-US" b="1" smtClean="0"/>
              <a:t>count</a:t>
            </a:r>
            <a:r>
              <a:rPr lang="en-US" smtClean="0"/>
              <a:t>(</a:t>
            </a:r>
            <a:r>
              <a:rPr lang="en-US" i="1" smtClean="0"/>
              <a:t>C</a:t>
            </a:r>
            <a:r>
              <a:rPr lang="en-US" smtClean="0"/>
              <a:t>.</a:t>
            </a:r>
            <a:r>
              <a:rPr lang="en-US" i="1" smtClean="0"/>
              <a:t>D</a:t>
            </a:r>
            <a:r>
              <a:rPr lang="en-US" smtClean="0"/>
              <a:t>) = </a:t>
            </a:r>
            <a:r>
              <a:rPr lang="en-US" b="1" smtClean="0"/>
              <a:t>count</a:t>
            </a:r>
            <a:r>
              <a:rPr lang="en-US" smtClean="0"/>
              <a:t>(</a:t>
            </a:r>
            <a:r>
              <a:rPr lang="en-US" i="1" smtClean="0"/>
              <a:t>T</a:t>
            </a:r>
            <a:r>
              <a:rPr lang="en-US" smtClean="0"/>
              <a:t>+</a:t>
            </a:r>
            <a:r>
              <a:rPr lang="en-US" i="1" smtClean="0"/>
              <a:t>C1</a:t>
            </a:r>
            <a:r>
              <a:rPr lang="en-US" smtClean="0"/>
              <a:t>.</a:t>
            </a:r>
            <a:r>
              <a:rPr lang="en-US" i="1" smtClean="0"/>
              <a:t>D</a:t>
            </a:r>
            <a:r>
              <a:rPr lang="en-US" smtClean="0"/>
              <a:t>)–</a:t>
            </a:r>
            <a:r>
              <a:rPr lang="en-US" b="1" smtClean="0"/>
              <a:t>count</a:t>
            </a:r>
            <a:r>
              <a:rPr lang="en-US" smtClean="0"/>
              <a:t>(</a:t>
            </a:r>
            <a:r>
              <a:rPr lang="en-US" i="1" smtClean="0"/>
              <a:t>T</a:t>
            </a:r>
            <a:r>
              <a:rPr lang="en-US" smtClean="0"/>
              <a:t>). It can be shown that more sophisticated tracker attacks may succeed even against large databases in which the threshold </a:t>
            </a:r>
            <a:r>
              <a:rPr lang="en-US" i="1" smtClean="0"/>
              <a:t>k</a:t>
            </a:r>
            <a:r>
              <a:rPr lang="en-US" smtClean="0"/>
              <a:t> is set at a relatively high level.</a:t>
            </a:r>
          </a:p>
          <a:p>
            <a:pPr eaLnBrk="1" hangingPunct="1"/>
            <a:r>
              <a:rPr lang="en-US" smtClean="0"/>
              <a:t>For example, in Table 5.3, Evans is identified by </a:t>
            </a:r>
            <a:r>
              <a:rPr lang="en-US" i="1" smtClean="0"/>
              <a:t>C</a:t>
            </a:r>
            <a:r>
              <a:rPr lang="en-US" smtClean="0"/>
              <a:t> = Male.Bio.1979. Let </a:t>
            </a:r>
            <a:r>
              <a:rPr lang="en-US" i="1" smtClean="0"/>
              <a:t>k</a:t>
            </a:r>
            <a:r>
              <a:rPr lang="en-US" smtClean="0"/>
              <a:t> = 3. We can use </a:t>
            </a:r>
            <a:r>
              <a:rPr lang="en-US" i="1" smtClean="0"/>
              <a:t>T = </a:t>
            </a:r>
            <a:r>
              <a:rPr lang="en-US" smtClean="0"/>
              <a:t>(</a:t>
            </a:r>
            <a:r>
              <a:rPr lang="en-US" i="1" smtClean="0"/>
              <a:t>C1</a:t>
            </a:r>
            <a:r>
              <a:rPr lang="en-US" smtClean="0"/>
              <a:t>.~</a:t>
            </a:r>
            <a:r>
              <a:rPr lang="en-US" i="1" smtClean="0"/>
              <a:t>C2</a:t>
            </a:r>
            <a:r>
              <a:rPr lang="en-US" smtClean="0"/>
              <a:t>) = Male.~(Bio.1979). Both </a:t>
            </a:r>
            <a:r>
              <a:rPr lang="en-US" i="1" smtClean="0"/>
              <a:t>C1</a:t>
            </a:r>
            <a:r>
              <a:rPr lang="en-US" smtClean="0"/>
              <a:t> and </a:t>
            </a:r>
            <a:r>
              <a:rPr lang="en-US" i="1" smtClean="0"/>
              <a:t>C2</a:t>
            </a:r>
            <a:r>
              <a:rPr lang="en-US" smtClean="0"/>
              <a:t> satisfy the query size restriction. We then determine that Evans is uniquely identified by C and whether his SAT score is at least 600: </a:t>
            </a:r>
          </a:p>
          <a:p>
            <a:pPr eaLnBrk="1" hangingPunct="1"/>
            <a:r>
              <a:rPr lang="en-US" b="1" smtClean="0"/>
              <a:t>count</a:t>
            </a:r>
            <a:r>
              <a:rPr lang="en-US" smtClean="0"/>
              <a:t>(Male.Bio.1979) = </a:t>
            </a:r>
            <a:r>
              <a:rPr lang="en-US" b="1" smtClean="0"/>
              <a:t>count</a:t>
            </a:r>
            <a:r>
              <a:rPr lang="en-US" smtClean="0"/>
              <a:t>(Male) – </a:t>
            </a:r>
            <a:r>
              <a:rPr lang="en-US" b="1" smtClean="0"/>
              <a:t>count</a:t>
            </a:r>
            <a:r>
              <a:rPr lang="en-US" smtClean="0"/>
              <a:t>(Male. ~(Bio.1979)) = 7– 6 = 1</a:t>
            </a:r>
          </a:p>
          <a:p>
            <a:pPr eaLnBrk="1" hangingPunct="1"/>
            <a:r>
              <a:rPr lang="en-US" b="1" smtClean="0"/>
              <a:t>count</a:t>
            </a:r>
            <a:r>
              <a:rPr lang="en-US" smtClean="0"/>
              <a:t>((Male.Bio.1979).(SAT ≥ 600)) = </a:t>
            </a:r>
            <a:r>
              <a:rPr lang="en-US" b="1" smtClean="0"/>
              <a:t>count</a:t>
            </a:r>
            <a:r>
              <a:rPr lang="en-US" smtClean="0"/>
              <a:t>((Male.~(Bio.1979)+(Male.(SAT≥600))) – </a:t>
            </a:r>
            <a:r>
              <a:rPr lang="en-US" b="1" smtClean="0"/>
              <a:t>count</a:t>
            </a:r>
            <a:r>
              <a:rPr lang="en-US" smtClean="0"/>
              <a:t>(Male.~(Bio.1979)) = 6–6 = 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782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782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7829" name="Rectangle 7"/>
          <p:cNvSpPr>
            <a:spLocks noGrp="1" noChangeArrowheads="1"/>
          </p:cNvSpPr>
          <p:nvPr>
            <p:ph type="sldNum" sz="quarter" idx="5"/>
          </p:nvPr>
        </p:nvSpPr>
        <p:spPr>
          <a:noFill/>
        </p:spPr>
        <p:txBody>
          <a:bodyPr/>
          <a:lstStyle/>
          <a:p>
            <a:fld id="{ADBBA19C-8BBD-4790-95E5-57C44DA56472}" type="slidenum">
              <a:rPr lang="en-AU"/>
              <a:pPr/>
              <a:t>31</a:t>
            </a:fld>
            <a:endParaRPr lang="en-AU"/>
          </a:p>
        </p:txBody>
      </p:sp>
      <p:sp>
        <p:nvSpPr>
          <p:cNvPr id="77830" name="Rectangle 2"/>
          <p:cNvSpPr>
            <a:spLocks noGrp="1" noRot="1" noChangeAspect="1" noChangeArrowheads="1" noTextEdit="1"/>
          </p:cNvSpPr>
          <p:nvPr>
            <p:ph type="sldImg"/>
          </p:nvPr>
        </p:nvSpPr>
        <p:spPr>
          <a:xfrm>
            <a:off x="914400" y="744538"/>
            <a:ext cx="4965700" cy="3724275"/>
          </a:xfrm>
          <a:ln/>
        </p:spPr>
      </p:sp>
      <p:sp>
        <p:nvSpPr>
          <p:cNvPr id="77831" name="Rectangle 3"/>
          <p:cNvSpPr>
            <a:spLocks noGrp="1" noChangeArrowheads="1"/>
          </p:cNvSpPr>
          <p:nvPr>
            <p:ph type="body" idx="1"/>
          </p:nvPr>
        </p:nvSpPr>
        <p:spPr>
          <a:xfrm>
            <a:off x="679450" y="4716463"/>
            <a:ext cx="5435600" cy="4470400"/>
          </a:xfrm>
          <a:noFill/>
          <a:ln/>
        </p:spPr>
        <p:txBody>
          <a:bodyPr/>
          <a:lstStyle/>
          <a:p>
            <a:pPr eaLnBrk="1" hangingPunct="1"/>
            <a:r>
              <a:rPr lang="en-US" smtClean="0"/>
              <a:t>Another technique to thwart inference attacks, is to add noise to the statistics generated from the original data, in one of two ways as shown earlier. Regardless of the specific perturbation technique, the designer must attempt to produce statistics that accurately reflect the underlying database. Because of the perturbation, there will be differences between perturbed results and ordinary results from the database. However, the goal is to minimize the differences and to provide users with consistent results.</a:t>
            </a:r>
          </a:p>
          <a:p>
            <a:pPr eaLnBrk="1" hangingPunct="1"/>
            <a:r>
              <a:rPr lang="en-US" smtClean="0"/>
              <a:t>Data Perturbation Techniques include two methods. The first method is referred to as </a:t>
            </a:r>
            <a:r>
              <a:rPr lang="en-US" b="1" smtClean="0"/>
              <a:t>data swapping</a:t>
            </a:r>
            <a:r>
              <a:rPr lang="en-US" smtClean="0"/>
              <a:t>. In this method, attribute values are exchanged (swapped) between records in sufficient quantity so that nothing can be deduced from the disclosure of individual records. The swapping is done in such a way that the accuracy of at least low-order statistics is preserved. The second method is to generate statistics from the assumed underlying probability distribution for each confidential or sensitive attribute, and to substitute generated data for the confidential attribute for the original data in the same rank order. </a:t>
            </a:r>
          </a:p>
          <a:p>
            <a:pPr eaLnBrk="1" hangingPunct="1"/>
            <a:r>
              <a:rPr lang="en-US" b="1" smtClean="0"/>
              <a:t>Output Perturbation Techniques include</a:t>
            </a:r>
            <a:r>
              <a:rPr lang="en-US" smtClean="0"/>
              <a:t> </a:t>
            </a:r>
            <a:r>
              <a:rPr lang="en-US" b="1" smtClean="0"/>
              <a:t>random-sample query</a:t>
            </a:r>
            <a:r>
              <a:rPr lang="en-US" smtClean="0"/>
              <a:t>, where the system replaces </a:t>
            </a:r>
            <a:r>
              <a:rPr lang="en-US" i="1" smtClean="0"/>
              <a:t>X</a:t>
            </a:r>
            <a:r>
              <a:rPr lang="en-US" smtClean="0"/>
              <a:t>(C), the desired query set, with a sampled query set which is a properly selected subset of </a:t>
            </a:r>
            <a:r>
              <a:rPr lang="en-US" i="1" smtClean="0"/>
              <a:t>X</a:t>
            </a:r>
            <a:r>
              <a:rPr lang="en-US" smtClean="0"/>
              <a:t>(C), and returns the statistics for this subset. Other approaches to output perturbation involve calculating the statistic on the requested query set and then adjusting the answer up or down by a given amount in some systematic or randomized fashion. All of these techniques are designed to thwart tracker attacks and other attacks that can be made against query restriction techniques.</a:t>
            </a:r>
          </a:p>
          <a:p>
            <a:pPr eaLnBrk="1" hangingPunct="1"/>
            <a:r>
              <a:rPr lang="en-US" smtClean="0"/>
              <a:t>With all of the perturbation techniques, there is a potential loss of accuracy as well as the potential for a systematic bias in the results.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885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885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8853" name="Rectangle 7"/>
          <p:cNvSpPr>
            <a:spLocks noGrp="1" noChangeArrowheads="1"/>
          </p:cNvSpPr>
          <p:nvPr>
            <p:ph type="sldNum" sz="quarter" idx="5"/>
          </p:nvPr>
        </p:nvSpPr>
        <p:spPr>
          <a:noFill/>
        </p:spPr>
        <p:txBody>
          <a:bodyPr/>
          <a:lstStyle/>
          <a:p>
            <a:fld id="{919A9EE4-48F6-4A55-8EBB-58ED89F0F9E9}" type="slidenum">
              <a:rPr lang="en-AU"/>
              <a:pPr/>
              <a:t>32</a:t>
            </a:fld>
            <a:endParaRPr lang="en-AU"/>
          </a:p>
        </p:txBody>
      </p:sp>
      <p:sp>
        <p:nvSpPr>
          <p:cNvPr id="78854" name="Rectangle 2"/>
          <p:cNvSpPr>
            <a:spLocks noGrp="1" noRot="1" noChangeAspect="1" noChangeArrowheads="1" noTextEdit="1"/>
          </p:cNvSpPr>
          <p:nvPr>
            <p:ph type="sldImg"/>
          </p:nvPr>
        </p:nvSpPr>
        <p:spPr>
          <a:xfrm>
            <a:off x="914400" y="744538"/>
            <a:ext cx="4965700" cy="3724275"/>
          </a:xfrm>
          <a:ln/>
        </p:spPr>
      </p:sp>
      <p:sp>
        <p:nvSpPr>
          <p:cNvPr id="78855" name="Rectangle 3"/>
          <p:cNvSpPr>
            <a:spLocks noGrp="1" noChangeArrowheads="1"/>
          </p:cNvSpPr>
          <p:nvPr>
            <p:ph type="body" idx="1"/>
          </p:nvPr>
        </p:nvSpPr>
        <p:spPr>
          <a:xfrm>
            <a:off x="679450" y="4716463"/>
            <a:ext cx="5435600" cy="4470400"/>
          </a:xfrm>
          <a:noFill/>
          <a:ln/>
        </p:spPr>
        <p:txBody>
          <a:bodyPr/>
          <a:lstStyle/>
          <a:p>
            <a:pPr eaLnBrk="1" hangingPunct="1"/>
            <a:r>
              <a:rPr lang="en-US" smtClean="0"/>
              <a:t>Another technique to thwart inference attacks, is to add noise to the statistics generated from the original data, in one of two ways as shown earlier. Regardless of the specific perturbation technique, the designer must attempt to produce statistics that accurately reflect the underlying database. Because of the perturbation, there will be differences between perturbed results and ordinary results from the database. However, the goal is to minimize the differences and to provide users with consistent results.</a:t>
            </a:r>
          </a:p>
          <a:p>
            <a:pPr eaLnBrk="1" hangingPunct="1"/>
            <a:r>
              <a:rPr lang="en-US" smtClean="0"/>
              <a:t>Data Perturbation Techniques include two methods. The first method is referred to as </a:t>
            </a:r>
            <a:r>
              <a:rPr lang="en-US" b="1" smtClean="0"/>
              <a:t>data swapping</a:t>
            </a:r>
            <a:r>
              <a:rPr lang="en-US" smtClean="0"/>
              <a:t>. In this method, attribute values are exchanged (swapped) between records in sufficient quantity so that nothing can be deduced from the disclosure of individual records. The swapping is done in such a way that the accuracy of at least low-order statistics is preserved. The second method is to generate statistics from the assumed underlying probability distribution for each confidential or sensitive attribute, and to substitute generated data for the confidential attribute for the original data in the same rank order. </a:t>
            </a:r>
          </a:p>
          <a:p>
            <a:pPr eaLnBrk="1" hangingPunct="1"/>
            <a:r>
              <a:rPr lang="en-US" b="1" smtClean="0"/>
              <a:t>Output Perturbation Techniques include</a:t>
            </a:r>
            <a:r>
              <a:rPr lang="en-US" smtClean="0"/>
              <a:t> </a:t>
            </a:r>
            <a:r>
              <a:rPr lang="en-US" b="1" smtClean="0"/>
              <a:t>random-sample query</a:t>
            </a:r>
            <a:r>
              <a:rPr lang="en-US" smtClean="0"/>
              <a:t>, where the system replaces </a:t>
            </a:r>
            <a:r>
              <a:rPr lang="en-US" i="1" smtClean="0"/>
              <a:t>X</a:t>
            </a:r>
            <a:r>
              <a:rPr lang="en-US" smtClean="0"/>
              <a:t>(C), the desired query set, with a sampled query set which is a properly selected subset of </a:t>
            </a:r>
            <a:r>
              <a:rPr lang="en-US" i="1" smtClean="0"/>
              <a:t>X</a:t>
            </a:r>
            <a:r>
              <a:rPr lang="en-US" smtClean="0"/>
              <a:t>(C), and returns the statistics for this subset. Other approaches to output perturbation involve calculating the statistic on the requested query set and then adjusting the answer up or down by a given amount in some systematic or randomized fashion. All of these techniques are designed to thwart tracker attacks and other attacks that can be made against query restriction techniques.</a:t>
            </a:r>
          </a:p>
          <a:p>
            <a:pPr eaLnBrk="1" hangingPunct="1"/>
            <a:r>
              <a:rPr lang="en-US" smtClean="0"/>
              <a:t>With all of the perturbation techniques, there is a potential loss of accuracy as well as the potential for a systematic bias in the results.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79875"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79876"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79877" name="Rectangle 7"/>
          <p:cNvSpPr>
            <a:spLocks noGrp="1" noChangeArrowheads="1"/>
          </p:cNvSpPr>
          <p:nvPr>
            <p:ph type="sldNum" sz="quarter" idx="5"/>
          </p:nvPr>
        </p:nvSpPr>
        <p:spPr>
          <a:noFill/>
        </p:spPr>
        <p:txBody>
          <a:bodyPr/>
          <a:lstStyle/>
          <a:p>
            <a:fld id="{04AA3ADD-6E75-4C62-961A-0426545D3D01}" type="slidenum">
              <a:rPr lang="en-AU"/>
              <a:pPr/>
              <a:t>33</a:t>
            </a:fld>
            <a:endParaRPr lang="en-AU"/>
          </a:p>
        </p:txBody>
      </p:sp>
      <p:sp>
        <p:nvSpPr>
          <p:cNvPr id="79878" name="Rectangle 2"/>
          <p:cNvSpPr>
            <a:spLocks noGrp="1" noRot="1" noChangeAspect="1" noChangeArrowheads="1" noTextEdit="1"/>
          </p:cNvSpPr>
          <p:nvPr>
            <p:ph type="sldImg"/>
          </p:nvPr>
        </p:nvSpPr>
        <p:spPr>
          <a:xfrm>
            <a:off x="914400" y="744538"/>
            <a:ext cx="4965700" cy="3724275"/>
          </a:xfrm>
          <a:ln/>
        </p:spPr>
      </p:sp>
      <p:sp>
        <p:nvSpPr>
          <p:cNvPr id="79879" name="Rectangle 3"/>
          <p:cNvSpPr>
            <a:spLocks noGrp="1" noChangeArrowheads="1"/>
          </p:cNvSpPr>
          <p:nvPr>
            <p:ph type="body" idx="1"/>
          </p:nvPr>
        </p:nvSpPr>
        <p:spPr>
          <a:xfrm>
            <a:off x="679450" y="4716463"/>
            <a:ext cx="5435600" cy="4470400"/>
          </a:xfrm>
          <a:noFill/>
          <a:ln/>
        </p:spPr>
        <p:txBody>
          <a:bodyPr/>
          <a:lstStyle/>
          <a:p>
            <a:pPr eaLnBrk="1" hangingPunct="1"/>
            <a:r>
              <a:rPr lang="en-US" smtClean="0"/>
              <a:t>Another technique to thwart inference attacks, is to add noise to the statistics generated from the original data, in one of two ways as shown earlier. Regardless of the specific perturbation technique, the designer must attempt to produce statistics that accurately reflect the underlying database. Because of the perturbation, there will be differences between perturbed results and ordinary results from the database. However, the goal is to minimize the differences and to provide users with consistent results.</a:t>
            </a:r>
          </a:p>
          <a:p>
            <a:pPr eaLnBrk="1" hangingPunct="1"/>
            <a:r>
              <a:rPr lang="en-US" smtClean="0"/>
              <a:t>Data Perturbation Techniques include two methods. The first method is referred to as </a:t>
            </a:r>
            <a:r>
              <a:rPr lang="en-US" b="1" smtClean="0"/>
              <a:t>data swapping</a:t>
            </a:r>
            <a:r>
              <a:rPr lang="en-US" smtClean="0"/>
              <a:t>. In this method, attribute values are exchanged (swapped) between records in sufficient quantity so that nothing can be deduced from the disclosure of individual records. The swapping is done in such a way that the accuracy of at least low-order statistics is preserved. The second method is to generate statistics from the assumed underlying probability distribution for each confidential or sensitive attribute, and to substitute generated data for the confidential attribute for the original data in the same rank order. </a:t>
            </a:r>
          </a:p>
          <a:p>
            <a:pPr eaLnBrk="1" hangingPunct="1"/>
            <a:r>
              <a:rPr lang="en-US" b="1" smtClean="0"/>
              <a:t>Output Perturbation Techniques include</a:t>
            </a:r>
            <a:r>
              <a:rPr lang="en-US" smtClean="0"/>
              <a:t> </a:t>
            </a:r>
            <a:r>
              <a:rPr lang="en-US" b="1" smtClean="0"/>
              <a:t>random-sample query</a:t>
            </a:r>
            <a:r>
              <a:rPr lang="en-US" smtClean="0"/>
              <a:t>, where the system replaces </a:t>
            </a:r>
            <a:r>
              <a:rPr lang="en-US" i="1" smtClean="0"/>
              <a:t>X</a:t>
            </a:r>
            <a:r>
              <a:rPr lang="en-US" smtClean="0"/>
              <a:t>(C), the desired query set, with a sampled query set which is a properly selected subset of </a:t>
            </a:r>
            <a:r>
              <a:rPr lang="en-US" i="1" smtClean="0"/>
              <a:t>X</a:t>
            </a:r>
            <a:r>
              <a:rPr lang="en-US" smtClean="0"/>
              <a:t>(C), and returns the statistics for this subset. Other approaches to output perturbation involve calculating the statistic on the requested query set and then adjusting the answer up or down by a given amount in some systematic or randomized fashion. All of these techniques are designed to thwart tracker attacks and other attacks that can be made against query restriction techniques.</a:t>
            </a:r>
          </a:p>
          <a:p>
            <a:pPr eaLnBrk="1" hangingPunct="1"/>
            <a:r>
              <a:rPr lang="en-US" smtClean="0"/>
              <a:t>With all of the perturbation techniques, there is a potential loss of accuracy as well as the potential for a systematic bias in the results.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0899"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0900"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0901" name="Rectangle 7"/>
          <p:cNvSpPr>
            <a:spLocks noGrp="1" noChangeArrowheads="1"/>
          </p:cNvSpPr>
          <p:nvPr>
            <p:ph type="sldNum" sz="quarter" idx="5"/>
          </p:nvPr>
        </p:nvSpPr>
        <p:spPr>
          <a:noFill/>
        </p:spPr>
        <p:txBody>
          <a:bodyPr/>
          <a:lstStyle/>
          <a:p>
            <a:fld id="{0C9F9CF9-357F-4636-9521-E32BA1B2850C}" type="slidenum">
              <a:rPr lang="en-AU"/>
              <a:pPr/>
              <a:t>34</a:t>
            </a:fld>
            <a:endParaRPr lang="en-AU"/>
          </a:p>
        </p:txBody>
      </p:sp>
      <p:sp>
        <p:nvSpPr>
          <p:cNvPr id="80902" name="Rectangle 2"/>
          <p:cNvSpPr>
            <a:spLocks noGrp="1" noRot="1" noChangeAspect="1" noChangeArrowheads="1" noTextEdit="1"/>
          </p:cNvSpPr>
          <p:nvPr>
            <p:ph type="sldImg"/>
          </p:nvPr>
        </p:nvSpPr>
        <p:spPr>
          <a:xfrm>
            <a:off x="914400" y="744538"/>
            <a:ext cx="4965700" cy="3724275"/>
          </a:xfrm>
          <a:ln/>
        </p:spPr>
      </p:sp>
      <p:sp>
        <p:nvSpPr>
          <p:cNvPr id="80903" name="Rectangle 3"/>
          <p:cNvSpPr>
            <a:spLocks noGrp="1" noChangeArrowheads="1"/>
          </p:cNvSpPr>
          <p:nvPr>
            <p:ph type="body" idx="1"/>
          </p:nvPr>
        </p:nvSpPr>
        <p:spPr>
          <a:xfrm>
            <a:off x="679450" y="4716463"/>
            <a:ext cx="5435600" cy="4470400"/>
          </a:xfrm>
          <a:noFill/>
          <a:ln/>
        </p:spPr>
        <p:txBody>
          <a:bodyPr/>
          <a:lstStyle/>
          <a:p>
            <a:pPr eaLnBrk="1" hangingPunct="1"/>
            <a:r>
              <a:rPr lang="en-US" smtClean="0"/>
              <a:t>The database is typically the most valuable information resource for any organization and is therefore protected by multiple layers of security, including firewalls, authentication mechanisms, general access control systems, and database access control systems, and for particularly sensitive data database encryption. Encryption can be applied to the entire database, at the record level (encrypt selected records), at the attribute level (encrypt selected columns), or at the level of the individual field.</a:t>
            </a:r>
          </a:p>
          <a:p>
            <a:pPr eaLnBrk="1" hangingPunct="1"/>
            <a:r>
              <a:rPr lang="en-US" smtClean="0"/>
              <a:t>One approach is to encrypt the entire database and not provide the encryption/ decryption keys to the service provider. This solution, by itself is inflexible. The user has little ability to access individual data items based on searches or indexing on key parameters, but rather would have to download entire tables from the database, decrypt the tables, and work with the results. To provide more flexibility, it must be possible to work with the database in its encrypted form. The simplest possible arrangement is that each individual item in the database is encrypted separately, all using the same encryption key. The encrypted database is stored at the server, but the server does not have the key, so that the data is secure at the server. The client system does have a copy of the encryption key, so can encrypt fields to check in the query and decrypt returned results. This method is straightforward but lacks flexibility. The set of encrypted values do not preserve the ordering of values in the original attribute. To provide more flexibility, each record (row) of a table in the database is encrypted as a block. To assist in data retrieval, attribute indexes are associated with each table. For some or all of the attributes an index value is created. This arrangement provides for more efficient data retrieval, but does leak rough ordering info to any attacker.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charset="0"/>
              </a:rPr>
              <a:t>2014/1</a:t>
            </a:r>
            <a:endParaRPr lang="en-AU" smtClean="0">
              <a:latin typeface="Times" charset="0"/>
            </a:endParaRP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endParaRPr lang="en-AU" smtClean="0">
              <a:latin typeface="Times" charset="0"/>
            </a:endParaRPr>
          </a:p>
        </p:txBody>
      </p:sp>
      <p:sp>
        <p:nvSpPr>
          <p:cNvPr id="57349" name="Rectangle 7"/>
          <p:cNvSpPr>
            <a:spLocks noGrp="1" noChangeArrowheads="1"/>
          </p:cNvSpPr>
          <p:nvPr>
            <p:ph type="sldNum" sz="quarter" idx="5"/>
          </p:nvPr>
        </p:nvSpPr>
        <p:spPr>
          <a:noFill/>
        </p:spPr>
        <p:txBody>
          <a:bodyPr/>
          <a:lstStyle/>
          <a:p>
            <a:fld id="{0A983BE4-3564-453C-9E1C-44F39F72BFDA}" type="slidenum">
              <a:rPr lang="en-AU"/>
              <a:pPr/>
              <a:t>3</a:t>
            </a:fld>
            <a:endParaRPr lang="en-AU"/>
          </a:p>
        </p:txBody>
      </p:sp>
      <p:sp>
        <p:nvSpPr>
          <p:cNvPr id="57350"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57351" name="Text Box 3"/>
          <p:cNvSpPr>
            <a:spLocks noGrp="1" noChangeArrowheads="1"/>
          </p:cNvSpPr>
          <p:nvPr>
            <p:ph type="body" idx="1"/>
          </p:nvPr>
        </p:nvSpPr>
        <p:spPr>
          <a:xfrm>
            <a:off x="914401" y="4344988"/>
            <a:ext cx="5027613" cy="2133544"/>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192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192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1925" name="Rectangle 7"/>
          <p:cNvSpPr>
            <a:spLocks noGrp="1" noChangeArrowheads="1"/>
          </p:cNvSpPr>
          <p:nvPr>
            <p:ph type="sldNum" sz="quarter" idx="5"/>
          </p:nvPr>
        </p:nvSpPr>
        <p:spPr>
          <a:noFill/>
        </p:spPr>
        <p:txBody>
          <a:bodyPr/>
          <a:lstStyle/>
          <a:p>
            <a:fld id="{7B418858-B440-4B80-95EA-D53CE02C74A0}" type="slidenum">
              <a:rPr lang="en-AU"/>
              <a:pPr/>
              <a:t>35</a:t>
            </a:fld>
            <a:endParaRPr lang="en-AU"/>
          </a:p>
        </p:txBody>
      </p:sp>
      <p:sp>
        <p:nvSpPr>
          <p:cNvPr id="81926" name="Rectangle 2"/>
          <p:cNvSpPr>
            <a:spLocks noGrp="1" noRot="1" noChangeAspect="1" noChangeArrowheads="1" noTextEdit="1"/>
          </p:cNvSpPr>
          <p:nvPr>
            <p:ph type="sldImg"/>
          </p:nvPr>
        </p:nvSpPr>
        <p:spPr>
          <a:xfrm>
            <a:off x="914400" y="744538"/>
            <a:ext cx="4965700" cy="3724275"/>
          </a:xfrm>
          <a:ln/>
        </p:spPr>
      </p:sp>
      <p:sp>
        <p:nvSpPr>
          <p:cNvPr id="81927"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database encryption example is depicted in Figure 5.10. Four entities are involved:</a:t>
            </a:r>
          </a:p>
          <a:p>
            <a:pPr eaLnBrk="1" hangingPunct="1"/>
            <a:r>
              <a:rPr lang="en-US" smtClean="0">
                <a:cs typeface="Times New Roman" pitchFamily="18" charset="0"/>
              </a:rPr>
              <a:t>• </a:t>
            </a:r>
            <a:r>
              <a:rPr lang="en-US" b="1" smtClean="0"/>
              <a:t>Data owner:</a:t>
            </a:r>
            <a:r>
              <a:rPr lang="en-US" smtClean="0"/>
              <a:t> organization that produces the sensitive data </a:t>
            </a:r>
          </a:p>
          <a:p>
            <a:pPr eaLnBrk="1" hangingPunct="1"/>
            <a:r>
              <a:rPr lang="en-US" smtClean="0">
                <a:cs typeface="Times New Roman" pitchFamily="18" charset="0"/>
              </a:rPr>
              <a:t>• </a:t>
            </a:r>
            <a:r>
              <a:rPr lang="en-US" b="1" smtClean="0"/>
              <a:t>User: </a:t>
            </a:r>
            <a:r>
              <a:rPr lang="en-US" smtClean="0"/>
              <a:t>that presents requests (queries) to the system.</a:t>
            </a:r>
          </a:p>
          <a:p>
            <a:pPr eaLnBrk="1" hangingPunct="1"/>
            <a:r>
              <a:rPr lang="en-US" smtClean="0">
                <a:cs typeface="Times New Roman" pitchFamily="18" charset="0"/>
              </a:rPr>
              <a:t>• </a:t>
            </a:r>
            <a:r>
              <a:rPr lang="en-US" b="1" smtClean="0"/>
              <a:t>Client: </a:t>
            </a:r>
            <a:r>
              <a:rPr lang="en-US" smtClean="0"/>
              <a:t>Front-end that transforms user queries into queries on encrypted data </a:t>
            </a:r>
          </a:p>
          <a:p>
            <a:pPr eaLnBrk="1" hangingPunct="1"/>
            <a:r>
              <a:rPr lang="en-US" smtClean="0">
                <a:cs typeface="Times New Roman" pitchFamily="18" charset="0"/>
              </a:rPr>
              <a:t>• </a:t>
            </a:r>
            <a:r>
              <a:rPr lang="en-US" b="1" smtClean="0"/>
              <a:t>Server: </a:t>
            </a:r>
            <a:r>
              <a:rPr lang="en-US" smtClean="0"/>
              <a:t>that receives encrypted data from a data owner and makes them available for distribution to clients. The server could in fact be owned by the data owner but more typically, is owned and maintained by an external provider.</a:t>
            </a:r>
          </a:p>
          <a:p>
            <a:pPr eaLnBrk="1" hangingPunct="1"/>
            <a:r>
              <a:rPr lang="en-US" smtClean="0"/>
              <a:t>Suppose that each individual item in the database is encrypted separately, all using the same encryption key. The encrypted database is stored at the server, but the server does not have the key, so that the data is secure at the server. The client system does have a copy of the encryption key. A user at the client can retrieve a record from the database with the following sequence:</a:t>
            </a:r>
          </a:p>
          <a:p>
            <a:pPr eaLnBrk="1" hangingPunct="1"/>
            <a:r>
              <a:rPr lang="en-US" b="1" smtClean="0"/>
              <a:t>1. </a:t>
            </a:r>
            <a:r>
              <a:rPr lang="en-US" smtClean="0"/>
              <a:t>The user issues an SQL query for fields from one or more records with a specific value of the primary key.</a:t>
            </a:r>
          </a:p>
          <a:p>
            <a:pPr eaLnBrk="1" hangingPunct="1"/>
            <a:r>
              <a:rPr lang="en-US" b="1" smtClean="0"/>
              <a:t>2. </a:t>
            </a:r>
            <a:r>
              <a:rPr lang="en-US" smtClean="0"/>
              <a:t>The query processor at the client encrypts the primary key, modifies the SQL query accordingly, and transmits the query to the server.</a:t>
            </a:r>
          </a:p>
          <a:p>
            <a:pPr eaLnBrk="1" hangingPunct="1"/>
            <a:r>
              <a:rPr lang="en-US" b="1" smtClean="0"/>
              <a:t>3. </a:t>
            </a:r>
            <a:r>
              <a:rPr lang="en-US" smtClean="0"/>
              <a:t>The server processes the query using the encrypted value of the primary key and returns the appropriate record or records.</a:t>
            </a:r>
          </a:p>
          <a:p>
            <a:pPr eaLnBrk="1" hangingPunct="1"/>
            <a:r>
              <a:rPr lang="en-US" b="1" smtClean="0"/>
              <a:t>4. </a:t>
            </a:r>
            <a:r>
              <a:rPr lang="en-US" smtClean="0"/>
              <a:t>The query processor decrypts the data and returns the results.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294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294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2949" name="Rectangle 7"/>
          <p:cNvSpPr>
            <a:spLocks noGrp="1" noChangeArrowheads="1"/>
          </p:cNvSpPr>
          <p:nvPr>
            <p:ph type="sldNum" sz="quarter" idx="5"/>
          </p:nvPr>
        </p:nvSpPr>
        <p:spPr>
          <a:noFill/>
        </p:spPr>
        <p:txBody>
          <a:bodyPr/>
          <a:lstStyle/>
          <a:p>
            <a:fld id="{1DDCE644-FBC5-4813-931B-07EE4B65A7B5}" type="slidenum">
              <a:rPr lang="en-AU"/>
              <a:pPr/>
              <a:t>36</a:t>
            </a:fld>
            <a:endParaRPr lang="en-AU"/>
          </a:p>
        </p:txBody>
      </p:sp>
      <p:sp>
        <p:nvSpPr>
          <p:cNvPr id="82950" name="Rectangle 2"/>
          <p:cNvSpPr>
            <a:spLocks noGrp="1" noRot="1" noChangeAspect="1" noChangeArrowheads="1" noTextEdit="1"/>
          </p:cNvSpPr>
          <p:nvPr>
            <p:ph type="sldImg"/>
          </p:nvPr>
        </p:nvSpPr>
        <p:spPr>
          <a:xfrm>
            <a:off x="914400" y="744538"/>
            <a:ext cx="4965700" cy="3724275"/>
          </a:xfrm>
          <a:ln/>
        </p:spPr>
      </p:sp>
      <p:sp>
        <p:nvSpPr>
          <p:cNvPr id="82951" name="Rectangle 3"/>
          <p:cNvSpPr>
            <a:spLocks noGrp="1" noChangeArrowheads="1"/>
          </p:cNvSpPr>
          <p:nvPr>
            <p:ph type="body" idx="1"/>
          </p:nvPr>
        </p:nvSpPr>
        <p:spPr>
          <a:xfrm>
            <a:off x="679450" y="4716463"/>
            <a:ext cx="5435600" cy="4470400"/>
          </a:xfrm>
          <a:noFill/>
          <a:ln/>
        </p:spPr>
        <p:txBody>
          <a:bodyPr/>
          <a:lstStyle/>
          <a:p>
            <a:pPr eaLnBrk="1" hangingPunct="1"/>
            <a:r>
              <a:rPr lang="en-US" smtClean="0"/>
              <a:t>A database encryption example is depicted in Figure 5.10. Four entities are involved:</a:t>
            </a:r>
          </a:p>
          <a:p>
            <a:pPr eaLnBrk="1" hangingPunct="1"/>
            <a:r>
              <a:rPr lang="en-US" smtClean="0">
                <a:cs typeface="Times New Roman" pitchFamily="18" charset="0"/>
              </a:rPr>
              <a:t>• </a:t>
            </a:r>
            <a:r>
              <a:rPr lang="en-US" b="1" smtClean="0"/>
              <a:t>Data owner:</a:t>
            </a:r>
            <a:r>
              <a:rPr lang="en-US" smtClean="0"/>
              <a:t> organization that produces the sensitive data </a:t>
            </a:r>
          </a:p>
          <a:p>
            <a:pPr eaLnBrk="1" hangingPunct="1"/>
            <a:r>
              <a:rPr lang="en-US" smtClean="0">
                <a:cs typeface="Times New Roman" pitchFamily="18" charset="0"/>
              </a:rPr>
              <a:t>• </a:t>
            </a:r>
            <a:r>
              <a:rPr lang="en-US" b="1" smtClean="0"/>
              <a:t>User: </a:t>
            </a:r>
            <a:r>
              <a:rPr lang="en-US" smtClean="0"/>
              <a:t>that presents requests (queries) to the system.</a:t>
            </a:r>
          </a:p>
          <a:p>
            <a:pPr eaLnBrk="1" hangingPunct="1"/>
            <a:r>
              <a:rPr lang="en-US" smtClean="0">
                <a:cs typeface="Times New Roman" pitchFamily="18" charset="0"/>
              </a:rPr>
              <a:t>• </a:t>
            </a:r>
            <a:r>
              <a:rPr lang="en-US" b="1" smtClean="0"/>
              <a:t>Client: </a:t>
            </a:r>
            <a:r>
              <a:rPr lang="en-US" smtClean="0"/>
              <a:t>Front-end that transforms user queries into queries on encrypted data </a:t>
            </a:r>
          </a:p>
          <a:p>
            <a:pPr eaLnBrk="1" hangingPunct="1"/>
            <a:r>
              <a:rPr lang="en-US" smtClean="0">
                <a:cs typeface="Times New Roman" pitchFamily="18" charset="0"/>
              </a:rPr>
              <a:t>• </a:t>
            </a:r>
            <a:r>
              <a:rPr lang="en-US" b="1" smtClean="0"/>
              <a:t>Server: </a:t>
            </a:r>
            <a:r>
              <a:rPr lang="en-US" smtClean="0"/>
              <a:t>that receives encrypted data from a data owner and makes them available for distribution to clients. The server could in fact be owned by the data owner but more typically, is owned and maintained by an external provider.</a:t>
            </a:r>
          </a:p>
          <a:p>
            <a:pPr eaLnBrk="1" hangingPunct="1"/>
            <a:r>
              <a:rPr lang="en-US" smtClean="0"/>
              <a:t>Suppose that each individual item in the database is encrypted separately, all using the same encryption key. The encrypted database is stored at the server, but the server does not have the key, so that the data is secure at the server. The client system does have a copy of the encryption key. A user at the client can retrieve a record from the database with the following sequence:</a:t>
            </a:r>
          </a:p>
          <a:p>
            <a:pPr eaLnBrk="1" hangingPunct="1"/>
            <a:r>
              <a:rPr lang="en-US" b="1" smtClean="0"/>
              <a:t>1. </a:t>
            </a:r>
            <a:r>
              <a:rPr lang="en-US" smtClean="0"/>
              <a:t>The user issues an SQL query for fields from one or more records with a specific value of the primary key.</a:t>
            </a:r>
          </a:p>
          <a:p>
            <a:pPr eaLnBrk="1" hangingPunct="1"/>
            <a:r>
              <a:rPr lang="en-US" b="1" smtClean="0"/>
              <a:t>2. </a:t>
            </a:r>
            <a:r>
              <a:rPr lang="en-US" smtClean="0"/>
              <a:t>The query processor at the client encrypts the primary key, modifies the SQL query accordingly, and transmits the query to the server.</a:t>
            </a:r>
          </a:p>
          <a:p>
            <a:pPr eaLnBrk="1" hangingPunct="1"/>
            <a:r>
              <a:rPr lang="en-US" b="1" smtClean="0"/>
              <a:t>3. </a:t>
            </a:r>
            <a:r>
              <a:rPr lang="en-US" smtClean="0"/>
              <a:t>The server processes the query using the encrypted value of the primary key and returns the appropriate record or records.</a:t>
            </a:r>
          </a:p>
          <a:p>
            <a:pPr eaLnBrk="1" hangingPunct="1"/>
            <a:r>
              <a:rPr lang="en-US" b="1" smtClean="0"/>
              <a:t>4. </a:t>
            </a:r>
            <a:r>
              <a:rPr lang="en-US" smtClean="0"/>
              <a:t>The query processor decrypts the data and returns the results.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8397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8397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83973" name="Rectangle 7"/>
          <p:cNvSpPr>
            <a:spLocks noGrp="1" noChangeArrowheads="1"/>
          </p:cNvSpPr>
          <p:nvPr>
            <p:ph type="sldNum" sz="quarter" idx="5"/>
          </p:nvPr>
        </p:nvSpPr>
        <p:spPr>
          <a:noFill/>
        </p:spPr>
        <p:txBody>
          <a:bodyPr/>
          <a:lstStyle/>
          <a:p>
            <a:fld id="{41CBD916-38F5-4386-9F2C-7ADEDCDB5D9E}" type="slidenum">
              <a:rPr lang="en-AU"/>
              <a:pPr/>
              <a:t>37</a:t>
            </a:fld>
            <a:endParaRPr lang="en-AU"/>
          </a:p>
        </p:txBody>
      </p:sp>
      <p:sp>
        <p:nvSpPr>
          <p:cNvPr id="83974" name="Rectangle 2"/>
          <p:cNvSpPr>
            <a:spLocks noGrp="1" noRot="1" noChangeAspect="1" noChangeArrowheads="1" noTextEdit="1"/>
          </p:cNvSpPr>
          <p:nvPr>
            <p:ph type="sldImg"/>
          </p:nvPr>
        </p:nvSpPr>
        <p:spPr>
          <a:xfrm>
            <a:off x="914400" y="744538"/>
            <a:ext cx="4965700" cy="3724275"/>
          </a:xfrm>
          <a:ln/>
        </p:spPr>
      </p:sp>
      <p:sp>
        <p:nvSpPr>
          <p:cNvPr id="83975" name="Rectangle 3"/>
          <p:cNvSpPr>
            <a:spLocks noGrp="1" noChangeArrowheads="1"/>
          </p:cNvSpPr>
          <p:nvPr>
            <p:ph type="body" idx="1"/>
          </p:nvPr>
        </p:nvSpPr>
        <p:spPr>
          <a:xfrm>
            <a:off x="679450" y="4716463"/>
            <a:ext cx="5435600" cy="44704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a-IN"/>
          </a:p>
        </p:txBody>
      </p:sp>
      <p:sp>
        <p:nvSpPr>
          <p:cNvPr id="4" name="Header Placeholder 3"/>
          <p:cNvSpPr>
            <a:spLocks noGrp="1"/>
          </p:cNvSpPr>
          <p:nvPr>
            <p:ph type="hdr" sz="quarter" idx="10"/>
          </p:nvPr>
        </p:nvSpPr>
        <p:spPr/>
        <p:txBody>
          <a:bodyPr/>
          <a:lstStyle/>
          <a:p>
            <a:pPr>
              <a:defRPr/>
            </a:pPr>
            <a:r>
              <a:rPr lang="en-AU" smtClean="0"/>
              <a:t>Griffith University, School of ICT</a:t>
            </a:r>
            <a:endParaRPr lang="en-AU"/>
          </a:p>
        </p:txBody>
      </p:sp>
      <p:sp>
        <p:nvSpPr>
          <p:cNvPr id="5" name="Date Placeholder 4"/>
          <p:cNvSpPr>
            <a:spLocks noGrp="1"/>
          </p:cNvSpPr>
          <p:nvPr>
            <p:ph type="dt" idx="11"/>
          </p:nvPr>
        </p:nvSpPr>
        <p:spPr/>
        <p:txBody>
          <a:bodyPr/>
          <a:lstStyle/>
          <a:p>
            <a:pPr>
              <a:defRPr/>
            </a:pPr>
            <a:r>
              <a:rPr lang="ta-IN" smtClean="0"/>
              <a:t>2014/1</a:t>
            </a:r>
            <a:endParaRPr lang="en-AU"/>
          </a:p>
        </p:txBody>
      </p:sp>
      <p:sp>
        <p:nvSpPr>
          <p:cNvPr id="6" name="Footer Placeholder 5"/>
          <p:cNvSpPr>
            <a:spLocks noGrp="1"/>
          </p:cNvSpPr>
          <p:nvPr>
            <p:ph type="ftr" sz="quarter" idx="12"/>
          </p:nvPr>
        </p:nvSpPr>
        <p:spPr/>
        <p:txBody>
          <a:bodyPr/>
          <a:lstStyle/>
          <a:p>
            <a:pPr>
              <a:defRPr/>
            </a:pPr>
            <a:r>
              <a:rPr lang="en-AU" smtClean="0"/>
              <a:t>3413ICT</a:t>
            </a:r>
            <a:endParaRPr lang="en-AU"/>
          </a:p>
        </p:txBody>
      </p:sp>
      <p:sp>
        <p:nvSpPr>
          <p:cNvPr id="7" name="Slide Number Placeholder 6"/>
          <p:cNvSpPr>
            <a:spLocks noGrp="1"/>
          </p:cNvSpPr>
          <p:nvPr>
            <p:ph type="sldNum" sz="quarter" idx="13"/>
          </p:nvPr>
        </p:nvSpPr>
        <p:spPr/>
        <p:txBody>
          <a:bodyPr/>
          <a:lstStyle/>
          <a:p>
            <a:fld id="{83214059-2D78-494E-9D6D-B0DB746C80CE}"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56323"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56324"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56325" name="Rectangle 7"/>
          <p:cNvSpPr>
            <a:spLocks noGrp="1" noChangeArrowheads="1"/>
          </p:cNvSpPr>
          <p:nvPr>
            <p:ph type="sldNum" sz="quarter" idx="5"/>
          </p:nvPr>
        </p:nvSpPr>
        <p:spPr>
          <a:noFill/>
        </p:spPr>
        <p:txBody>
          <a:bodyPr/>
          <a:lstStyle/>
          <a:p>
            <a:fld id="{8A86141F-A3BB-48AC-9B17-DCA3226F2F14}" type="slidenum">
              <a:rPr lang="en-AU"/>
              <a:pPr/>
              <a:t>5</a:t>
            </a:fld>
            <a:endParaRPr lang="en-AU"/>
          </a:p>
        </p:txBody>
      </p:sp>
      <p:sp>
        <p:nvSpPr>
          <p:cNvPr id="56326" name="Rectangle 2"/>
          <p:cNvSpPr>
            <a:spLocks noGrp="1" noRot="1" noChangeAspect="1" noChangeArrowheads="1" noTextEdit="1"/>
          </p:cNvSpPr>
          <p:nvPr>
            <p:ph type="sldImg"/>
          </p:nvPr>
        </p:nvSpPr>
        <p:spPr>
          <a:xfrm>
            <a:off x="914400" y="744538"/>
            <a:ext cx="4965700" cy="3724275"/>
          </a:xfrm>
          <a:ln/>
        </p:spPr>
      </p:sp>
      <p:sp>
        <p:nvSpPr>
          <p:cNvPr id="56327" name="Rectangle 3"/>
          <p:cNvSpPr>
            <a:spLocks noGrp="1" noChangeArrowheads="1"/>
          </p:cNvSpPr>
          <p:nvPr>
            <p:ph type="body" idx="1"/>
          </p:nvPr>
        </p:nvSpPr>
        <p:spPr>
          <a:xfrm>
            <a:off x="679450" y="4716463"/>
            <a:ext cx="5435600" cy="4470400"/>
          </a:xfrm>
          <a:noFill/>
          <a:ln/>
        </p:spPr>
        <p:txBody>
          <a:bodyPr/>
          <a:lstStyle/>
          <a:p>
            <a:pPr eaLnBrk="1" hangingPunct="1"/>
            <a:r>
              <a:rPr lang="en-US" smtClean="0"/>
              <a:t>The basic building block of a relational database is a table of data, consisting of rows and columns, similar to a spreadsheet. Each column holds a particular type of data, while each row contains a specific value for each column. Ideally, the table has at least one column in which each value is unique, thus serving as an identifier for a given entry. The relational database structure enables the creation of multiple tables tied together by a unique identifier that is present in all tables. The database administrator can define a new table with a column for the primary key and other columns for other information. Users and applications use a relational query language to access the database. The query language uses declarative statements, rather than the procedural instructions of a programming language. In essence, the query language allows the user to request selected items of data from all records that fit a given set of criteria. The software then figures out how to extract the requested data from one or more tables.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57347"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57348"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57349" name="Rectangle 7"/>
          <p:cNvSpPr>
            <a:spLocks noGrp="1" noChangeArrowheads="1"/>
          </p:cNvSpPr>
          <p:nvPr>
            <p:ph type="sldNum" sz="quarter" idx="5"/>
          </p:nvPr>
        </p:nvSpPr>
        <p:spPr>
          <a:noFill/>
        </p:spPr>
        <p:txBody>
          <a:bodyPr/>
          <a:lstStyle/>
          <a:p>
            <a:fld id="{A574842D-397A-42D7-BEA1-16800F3796ED}" type="slidenum">
              <a:rPr lang="en-AU"/>
              <a:pPr/>
              <a:t>8</a:t>
            </a:fld>
            <a:endParaRPr lang="en-AU"/>
          </a:p>
        </p:txBody>
      </p:sp>
      <p:sp>
        <p:nvSpPr>
          <p:cNvPr id="57350" name="Rectangle 2"/>
          <p:cNvSpPr>
            <a:spLocks noGrp="1" noRot="1" noChangeAspect="1" noChangeArrowheads="1" noTextEdit="1"/>
          </p:cNvSpPr>
          <p:nvPr>
            <p:ph type="sldImg"/>
          </p:nvPr>
        </p:nvSpPr>
        <p:spPr>
          <a:xfrm>
            <a:off x="914400" y="744538"/>
            <a:ext cx="4965700" cy="3724275"/>
          </a:xfrm>
          <a:ln/>
        </p:spPr>
      </p:sp>
      <p:sp>
        <p:nvSpPr>
          <p:cNvPr id="57351" name="Rectangle 3"/>
          <p:cNvSpPr>
            <a:spLocks noGrp="1" noChangeArrowheads="1"/>
          </p:cNvSpPr>
          <p:nvPr>
            <p:ph type="body" idx="1"/>
          </p:nvPr>
        </p:nvSpPr>
        <p:spPr>
          <a:xfrm>
            <a:off x="679450" y="4716463"/>
            <a:ext cx="5435600" cy="4470400"/>
          </a:xfrm>
          <a:noFill/>
          <a:ln/>
        </p:spPr>
        <p:txBody>
          <a:bodyPr/>
          <a:lstStyle/>
          <a:p>
            <a:pPr eaLnBrk="1" hangingPunct="1"/>
            <a:r>
              <a:rPr lang="en-US" smtClean="0"/>
              <a:t>In relational database parlance, the basic building block is a </a:t>
            </a:r>
            <a:r>
              <a:rPr lang="en-US" b="1" smtClean="0"/>
              <a:t>relation</a:t>
            </a:r>
            <a:r>
              <a:rPr lang="en-US" smtClean="0"/>
              <a:t>, which is a flat table. Rows are referred to as </a:t>
            </a:r>
            <a:r>
              <a:rPr lang="en-US" b="1" smtClean="0"/>
              <a:t>tuples</a:t>
            </a:r>
            <a:r>
              <a:rPr lang="en-US" smtClean="0"/>
              <a:t>, and columns are referred to as </a:t>
            </a:r>
            <a:r>
              <a:rPr lang="en-US" b="1" smtClean="0"/>
              <a:t>attributes. </a:t>
            </a:r>
            <a:r>
              <a:rPr lang="en-US" smtClean="0"/>
              <a:t>A </a:t>
            </a:r>
            <a:r>
              <a:rPr lang="en-US" b="1" smtClean="0"/>
              <a:t>primary key</a:t>
            </a:r>
            <a:r>
              <a:rPr lang="en-US" smtClean="0"/>
              <a:t> is used to uniquely identify a row in a table; the primary key consists of one or more column names. In the example of Figure 5.2, a single attribute, PhoneNumber is sufficient to uniquely identify a row in a particular table. To create a relationship between two tables, the attributes that define the primary key in one table must appear as attributes in another table, where they are referred to as a </a:t>
            </a:r>
            <a:r>
              <a:rPr lang="en-US" b="1" smtClean="0"/>
              <a:t>foreign key</a:t>
            </a:r>
            <a:r>
              <a:rPr lang="en-US" smtClean="0"/>
              <a:t>. Whereas the value of a primary key must be unique for each tuple (row) of its table, a foreign key value can appear multiple times in a table, so that there is a one-to-many relationship between a row in the table with the primary key and rows in the table with the foreign key. A </a:t>
            </a:r>
            <a:r>
              <a:rPr lang="en-US" b="1" smtClean="0"/>
              <a:t>view</a:t>
            </a:r>
            <a:r>
              <a:rPr lang="en-US" smtClean="0"/>
              <a:t> is a virtual table. In essence, a view is the result of a query that returns selected rows and columns from one or more tables. Views are often used for security purposes. A view can provide restricted access to a relational database so that a user or application only has access to certain rows or columns.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58371"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58372"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58373" name="Rectangle 7"/>
          <p:cNvSpPr>
            <a:spLocks noGrp="1" noChangeArrowheads="1"/>
          </p:cNvSpPr>
          <p:nvPr>
            <p:ph type="sldNum" sz="quarter" idx="5"/>
          </p:nvPr>
        </p:nvSpPr>
        <p:spPr>
          <a:noFill/>
        </p:spPr>
        <p:txBody>
          <a:bodyPr/>
          <a:lstStyle/>
          <a:p>
            <a:fld id="{D8479EC4-3AF8-460C-B361-6879D78E57CE}" type="slidenum">
              <a:rPr lang="en-AU"/>
              <a:pPr/>
              <a:t>9</a:t>
            </a:fld>
            <a:endParaRPr lang="en-AU"/>
          </a:p>
        </p:txBody>
      </p:sp>
      <p:sp>
        <p:nvSpPr>
          <p:cNvPr id="58374" name="Rectangle 2"/>
          <p:cNvSpPr>
            <a:spLocks noGrp="1" noRot="1" noChangeAspect="1" noChangeArrowheads="1" noTextEdit="1"/>
          </p:cNvSpPr>
          <p:nvPr>
            <p:ph type="sldImg"/>
          </p:nvPr>
        </p:nvSpPr>
        <p:spPr>
          <a:xfrm>
            <a:off x="914400" y="744538"/>
            <a:ext cx="4965700" cy="3724275"/>
          </a:xfrm>
          <a:ln/>
        </p:spPr>
      </p:sp>
      <p:sp>
        <p:nvSpPr>
          <p:cNvPr id="58375" name="Rectangle 3"/>
          <p:cNvSpPr>
            <a:spLocks noGrp="1" noChangeArrowheads="1"/>
          </p:cNvSpPr>
          <p:nvPr>
            <p:ph type="body" idx="1"/>
          </p:nvPr>
        </p:nvSpPr>
        <p:spPr>
          <a:xfrm>
            <a:off x="679450" y="4716463"/>
            <a:ext cx="5435600" cy="4470400"/>
          </a:xfrm>
          <a:noFill/>
          <a:ln/>
        </p:spPr>
        <p:txBody>
          <a:bodyPr/>
          <a:lstStyle/>
          <a:p>
            <a:pPr eaLnBrk="1" hangingPunct="1"/>
            <a:r>
              <a:rPr lang="en-US" smtClean="0"/>
              <a:t>Figure 5.3a here provides an example of related tables. In the Department Table, the department ID (</a:t>
            </a:r>
            <a:r>
              <a:rPr lang="en-US" i="1" smtClean="0"/>
              <a:t>Did</a:t>
            </a:r>
            <a:r>
              <a:rPr lang="en-US" smtClean="0"/>
              <a:t>) is the primary key; each value is unique. This table gives the ID, name and account number for each department. The Employee Table contains the name, salary code, employee ID, and phone number of each employee. The Employee Table also indicates the department to which each employee is assigned by including </a:t>
            </a:r>
            <a:r>
              <a:rPr lang="en-US" i="1" smtClean="0"/>
              <a:t>Did</a:t>
            </a:r>
            <a:r>
              <a:rPr lang="en-US" smtClean="0"/>
              <a:t>. </a:t>
            </a:r>
            <a:r>
              <a:rPr lang="en-US" i="1" smtClean="0"/>
              <a:t>Did</a:t>
            </a:r>
            <a:r>
              <a:rPr lang="en-US" smtClean="0"/>
              <a:t> is identified as a foreign key and provides the relationship between the employee table and the department table.</a:t>
            </a:r>
          </a:p>
          <a:p>
            <a:pPr eaLnBrk="1" hangingPunct="1"/>
            <a:r>
              <a:rPr lang="en-US" smtClean="0"/>
              <a:t>Figure 5.3b illustrates a view that includes the employee name, ID and phone number from the Employee Table and the corresponding department name from the Department Table. The linkage is the Did, so that the view table includes data from each row of the Employee Table, with additional data from the Department Table. It is also possible to construct a view from a single table. For example, one view of the Employee Table consists of all rows, with the salary code column deleted. A view can be qualified to include only some rows and/or some columns. For example, a view can be defined consisting of all rows in the Employee Table for which the Did = 15.</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59395"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59396"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59397" name="Rectangle 7"/>
          <p:cNvSpPr>
            <a:spLocks noGrp="1" noChangeArrowheads="1"/>
          </p:cNvSpPr>
          <p:nvPr>
            <p:ph type="sldNum" sz="quarter" idx="5"/>
          </p:nvPr>
        </p:nvSpPr>
        <p:spPr>
          <a:noFill/>
        </p:spPr>
        <p:txBody>
          <a:bodyPr/>
          <a:lstStyle/>
          <a:p>
            <a:fld id="{9D088508-39D4-4C04-AC7C-6978AD4DCFE7}" type="slidenum">
              <a:rPr lang="en-AU"/>
              <a:pPr/>
              <a:t>10</a:t>
            </a:fld>
            <a:endParaRPr lang="en-AU"/>
          </a:p>
        </p:txBody>
      </p:sp>
      <p:sp>
        <p:nvSpPr>
          <p:cNvPr id="59398" name="Rectangle 2"/>
          <p:cNvSpPr>
            <a:spLocks noGrp="1" noRot="1" noChangeAspect="1" noChangeArrowheads="1" noTextEdit="1"/>
          </p:cNvSpPr>
          <p:nvPr>
            <p:ph type="sldImg"/>
          </p:nvPr>
        </p:nvSpPr>
        <p:spPr>
          <a:xfrm>
            <a:off x="914400" y="744538"/>
            <a:ext cx="4965700" cy="3724275"/>
          </a:xfrm>
          <a:ln/>
        </p:spPr>
      </p:sp>
      <p:sp>
        <p:nvSpPr>
          <p:cNvPr id="59399" name="Rectangle 3"/>
          <p:cNvSpPr>
            <a:spLocks noGrp="1" noChangeArrowheads="1"/>
          </p:cNvSpPr>
          <p:nvPr>
            <p:ph type="body" idx="1"/>
          </p:nvPr>
        </p:nvSpPr>
        <p:spPr>
          <a:xfrm>
            <a:off x="679450" y="4716463"/>
            <a:ext cx="5435600" cy="4470400"/>
          </a:xfrm>
          <a:noFill/>
          <a:ln/>
        </p:spPr>
        <p:txBody>
          <a:bodyPr/>
          <a:lstStyle/>
          <a:p>
            <a:pPr eaLnBrk="1" hangingPunct="1"/>
            <a:r>
              <a:rPr lang="en-US" smtClean="0"/>
              <a:t>Structure Query Language (SQL), originally developed by IBM in the mid-1970s, is a standardized language that can be used to define, manipulate, and query the data in a relational database. There are several versions of the ANSI/ISO standard and a variety of different implementations, but all follow the same basic syntax and semantics. For example, the two tables in Figure 5.3a are defined as shown lower left. The basic command for retrieving information is the SELECT statement. SQL statements can be used to create tables, insert and delete data in tables, create views, and retrieve data with query statements. The view in Figure 5.3bis created using the SQL statement shown lower right.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0419" name="Rectangle 3"/>
          <p:cNvSpPr>
            <a:spLocks noGrp="1" noChangeArrowheads="1"/>
          </p:cNvSpPr>
          <p:nvPr>
            <p:ph type="dt" sz="quarter" idx="1"/>
          </p:nvPr>
        </p:nvSpPr>
        <p:spPr>
          <a:noFill/>
        </p:spPr>
        <p:txBody>
          <a:bodyPr/>
          <a:lstStyle/>
          <a:p>
            <a:r>
              <a:rPr lang="ta-IN" smtClean="0">
                <a:latin typeface="Times" pitchFamily="-107" charset="0"/>
              </a:rPr>
              <a:t>2014/1</a:t>
            </a:r>
            <a:endParaRPr lang="en-AU" smtClean="0">
              <a:latin typeface="Times" pitchFamily="-107" charset="0"/>
            </a:endParaRPr>
          </a:p>
        </p:txBody>
      </p:sp>
      <p:sp>
        <p:nvSpPr>
          <p:cNvPr id="60420" name="Rectangle 6"/>
          <p:cNvSpPr>
            <a:spLocks noGrp="1" noChangeArrowheads="1"/>
          </p:cNvSpPr>
          <p:nvPr>
            <p:ph type="ftr" sz="quarter" idx="4"/>
          </p:nvPr>
        </p:nvSpPr>
        <p:spPr>
          <a:noFill/>
        </p:spPr>
        <p:txBody>
          <a:bodyPr/>
          <a:lstStyle/>
          <a:p>
            <a:r>
              <a:rPr lang="en-AU" smtClean="0">
                <a:latin typeface="Times" pitchFamily="-107" charset="0"/>
              </a:rPr>
              <a:t>3413ICT</a:t>
            </a:r>
            <a:endParaRPr lang="en-AU" smtClean="0">
              <a:latin typeface="Times" pitchFamily="-107" charset="0"/>
            </a:endParaRPr>
          </a:p>
        </p:txBody>
      </p:sp>
      <p:sp>
        <p:nvSpPr>
          <p:cNvPr id="60421" name="Rectangle 7"/>
          <p:cNvSpPr>
            <a:spLocks noGrp="1" noChangeArrowheads="1"/>
          </p:cNvSpPr>
          <p:nvPr>
            <p:ph type="sldNum" sz="quarter" idx="5"/>
          </p:nvPr>
        </p:nvSpPr>
        <p:spPr>
          <a:noFill/>
        </p:spPr>
        <p:txBody>
          <a:bodyPr/>
          <a:lstStyle/>
          <a:p>
            <a:fld id="{3C3EBD44-B8E9-4323-93F3-4747D28F52E9}" type="slidenum">
              <a:rPr lang="en-AU"/>
              <a:pPr/>
              <a:t>11</a:t>
            </a:fld>
            <a:endParaRPr lang="en-AU"/>
          </a:p>
        </p:txBody>
      </p:sp>
      <p:sp>
        <p:nvSpPr>
          <p:cNvPr id="60422" name="Rectangle 2"/>
          <p:cNvSpPr>
            <a:spLocks noGrp="1" noRot="1" noChangeAspect="1" noChangeArrowheads="1" noTextEdit="1"/>
          </p:cNvSpPr>
          <p:nvPr>
            <p:ph type="sldImg"/>
          </p:nvPr>
        </p:nvSpPr>
        <p:spPr>
          <a:xfrm>
            <a:off x="914400" y="744538"/>
            <a:ext cx="4965700" cy="3724275"/>
          </a:xfrm>
          <a:ln/>
        </p:spPr>
      </p:sp>
      <p:sp>
        <p:nvSpPr>
          <p:cNvPr id="60423" name="Rectangle 3"/>
          <p:cNvSpPr>
            <a:spLocks noGrp="1" noChangeArrowheads="1"/>
          </p:cNvSpPr>
          <p:nvPr>
            <p:ph type="body" idx="1"/>
          </p:nvPr>
        </p:nvSpPr>
        <p:spPr>
          <a:xfrm>
            <a:off x="679450" y="4716463"/>
            <a:ext cx="5435600" cy="4470400"/>
          </a:xfrm>
          <a:noFill/>
          <a:ln/>
        </p:spPr>
        <p:txBody>
          <a:bodyPr/>
          <a:lstStyle/>
          <a:p>
            <a:pPr eaLnBrk="1" hangingPunct="1"/>
            <a:r>
              <a:rPr lang="en-US" smtClean="0"/>
              <a:t>Commercial DBMSs typically provide an access control capability for the database. The DBMS operates on the assumption that the computer system has authenticated each user. For users that are authenticated and granted access to the database, database access control system provides a specific capability that controls access to portions of the database. Commercial DBMSs provide discretionary or role-based access control. Typically, a DBMS can support a range of administrative policies, including:</a:t>
            </a:r>
          </a:p>
          <a:p>
            <a:pPr eaLnBrk="1" hangingPunct="1"/>
            <a:r>
              <a:rPr lang="en-US" smtClean="0">
                <a:cs typeface="Times New Roman" pitchFamily="18" charset="0"/>
              </a:rPr>
              <a:t>• </a:t>
            </a:r>
            <a:r>
              <a:rPr lang="en-US" b="1" smtClean="0"/>
              <a:t>Centralized administration:</a:t>
            </a:r>
            <a:r>
              <a:rPr lang="en-US" smtClean="0"/>
              <a:t> A small number of privileged users may grant and revoke access rights.</a:t>
            </a:r>
          </a:p>
          <a:p>
            <a:pPr eaLnBrk="1" hangingPunct="1"/>
            <a:r>
              <a:rPr lang="en-US" smtClean="0">
                <a:cs typeface="Times New Roman" pitchFamily="18" charset="0"/>
              </a:rPr>
              <a:t>• </a:t>
            </a:r>
            <a:r>
              <a:rPr lang="en-US" b="1" smtClean="0"/>
              <a:t>Ownership-based administration:</a:t>
            </a:r>
            <a:r>
              <a:rPr lang="en-US" smtClean="0"/>
              <a:t> The owner (creator) of a table may grant and revoke access rights to the table.</a:t>
            </a:r>
          </a:p>
          <a:p>
            <a:pPr eaLnBrk="1" hangingPunct="1"/>
            <a:r>
              <a:rPr lang="en-US" smtClean="0">
                <a:cs typeface="Times New Roman" pitchFamily="18" charset="0"/>
              </a:rPr>
              <a:t>• </a:t>
            </a:r>
            <a:r>
              <a:rPr lang="en-US" b="1" smtClean="0"/>
              <a:t>Decentralized administration:</a:t>
            </a:r>
            <a:r>
              <a:rPr lang="en-US" smtClean="0"/>
              <a:t> In addition to granting and revoking access rights to a table, the owner of the table may grant and revoke authorization to other users, allowing them to grant and revoke access rights to the table.</a:t>
            </a:r>
          </a:p>
          <a:p>
            <a:pPr eaLnBrk="1" hangingPunct="1"/>
            <a:r>
              <a:rPr lang="en-US" smtClean="0"/>
              <a:t>As with any access control system a database access control system distinguishes different access rights, including create, insert, delete, update, read, and write. Some DBMSs provide considerable control over the granularity of access rights. Access rights can be to the entire database, to individual tables, or to selected rows or columns within a table. Access rights can be determined based on the contents of a table entry. For example, in a personnel database, some users may be limited to seeing salary information only up to a certain maximum value. And a department manager may only be allowed view salary information for employees in his or her department.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w="9525">
            <a:noFill/>
            <a:miter lim="800000"/>
            <a:headEnd/>
            <a:tailEnd/>
          </a:ln>
          <a:effectLst/>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smtClean="0">
                <a:latin typeface="Arial Narrow" pitchFamily="34" charset="0"/>
              </a:defRPr>
            </a:lvl1pPr>
          </a:lstStyle>
          <a:p>
            <a:r>
              <a:rPr lang="ta-IN" smtClean="0"/>
              <a:t>2010/2</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AB3A8CD3-8622-416C-BEBA-2EEE2EEE38B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FEF842AC-FC3A-4532-A754-91576933767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82D19A4F-10BE-4E10-A992-1ACDEDB51A4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74406B4C-3CE5-4329-9F0D-21EBFB7B8C4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65AECA00-1BC7-46CE-B7F2-E0F1C62402D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a:lvl1pPr>
          </a:lstStyle>
          <a:p>
            <a:pPr>
              <a:defRPr/>
            </a:pPr>
            <a:r>
              <a:rPr lang="ta-IN" smtClean="0"/>
              <a:t>2010/2</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D32FE330-46CE-423F-A7C0-CBA83E14044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ta-IN" smtClean="0"/>
              <a:t>2010/2</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17ED702C-DE70-4C44-9EB2-BB759FB7907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66E5D02E-6F03-45E8-B8EC-4CEE803083E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ta-IN" smtClean="0"/>
              <a:t>2010/2</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4AF0D7FD-72C1-4B6F-B41B-13654ACF0AD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a:lvl1pPr>
          </a:lstStyle>
          <a:p>
            <a:pPr>
              <a:defRPr/>
            </a:pPr>
            <a:r>
              <a:rPr lang="ta-IN" smtClean="0"/>
              <a:t>2010/2</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B7FADCD3-DBA5-4F95-96C3-97E5454D81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DF0029"/>
                </a:solidFill>
                <a:latin typeface="+mn-lt"/>
              </a:defRPr>
            </a:lvl1pPr>
          </a:lstStyle>
          <a:p>
            <a:pPr>
              <a:defRPr/>
            </a:pPr>
            <a:r>
              <a:rPr lang="ta-IN" smtClean="0"/>
              <a:t>2010/2</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995E1C38-151E-47B3-BA99-FC2F06DB9AF1}" type="slidenum">
              <a:rPr lang="en-US"/>
              <a:pPr/>
              <a:t>‹#›</a:t>
            </a:fld>
            <a:endParaRPr lang="en-US"/>
          </a:p>
        </p:txBody>
      </p:sp>
      <p:pic>
        <p:nvPicPr>
          <p:cNvPr id="2055"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 id="2147484879" r:id="rId10"/>
    <p:sldLayoutId id="2147484880" r:id="rId11"/>
  </p:sldLayoutIdLst>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r>
              <a:rPr lang="en-AU" sz="2400" dirty="0" smtClean="0"/>
              <a:t>Database Security</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5" name="Slide Number Placeholder 4"/>
          <p:cNvSpPr>
            <a:spLocks noGrp="1"/>
          </p:cNvSpPr>
          <p:nvPr>
            <p:ph type="sldNum" sz="quarter" idx="12"/>
          </p:nvPr>
        </p:nvSpPr>
        <p:spPr/>
        <p:txBody>
          <a:bodyPr/>
          <a:lstStyle/>
          <a:p>
            <a:fld id="{66A31120-E2F5-4230-99AE-C2726A5A3754}" type="slidenum">
              <a:rPr lang="en-US" smtClean="0"/>
              <a:pPr/>
              <a:t>1</a:t>
            </a:fld>
            <a:r>
              <a:rPr lang="en-US" smtClean="0"/>
              <a:t>© V. Muthu, Griffith University</a:t>
            </a:r>
          </a:p>
          <a:p>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457200" y="0"/>
            <a:ext cx="8229600" cy="1139825"/>
          </a:xfrm>
        </p:spPr>
        <p:txBody>
          <a:bodyPr/>
          <a:lstStyle/>
          <a:p>
            <a:pPr>
              <a:defRPr/>
            </a:pPr>
            <a:r>
              <a:rPr lang="en-US" sz="3900" dirty="0" smtClean="0"/>
              <a:t>Structured Query Language</a:t>
            </a:r>
          </a:p>
        </p:txBody>
      </p:sp>
      <p:sp>
        <p:nvSpPr>
          <p:cNvPr id="23555" name="Rectangle 3"/>
          <p:cNvSpPr>
            <a:spLocks noGrp="1" noChangeArrowheads="1"/>
          </p:cNvSpPr>
          <p:nvPr>
            <p:ph type="body" idx="1"/>
          </p:nvPr>
        </p:nvSpPr>
        <p:spPr>
          <a:xfrm>
            <a:off x="468313" y="1125538"/>
            <a:ext cx="8229600" cy="2016125"/>
          </a:xfrm>
        </p:spPr>
        <p:txBody>
          <a:bodyPr/>
          <a:lstStyle/>
          <a:p>
            <a:r>
              <a:rPr lang="en-US" sz="2800" smtClean="0"/>
              <a:t>Structure Query Language (SQL)</a:t>
            </a:r>
          </a:p>
          <a:p>
            <a:pPr lvl="1"/>
            <a:r>
              <a:rPr lang="en-US" sz="2400" smtClean="0"/>
              <a:t>originally developed by IBM in the mid-1970s</a:t>
            </a:r>
          </a:p>
          <a:p>
            <a:pPr lvl="1"/>
            <a:r>
              <a:rPr lang="en-US" sz="2400" smtClean="0"/>
              <a:t>standardized language to define, manipulate, and query data in a relational database</a:t>
            </a:r>
          </a:p>
          <a:p>
            <a:pPr lvl="1">
              <a:buFont typeface="Wingdings" pitchFamily="2" charset="2"/>
              <a:buNone/>
            </a:pPr>
            <a:endParaRPr lang="en-US" sz="2400" smtClean="0"/>
          </a:p>
        </p:txBody>
      </p:sp>
      <p:sp>
        <p:nvSpPr>
          <p:cNvPr id="27652" name="Rectangle 4"/>
          <p:cNvSpPr>
            <a:spLocks noChangeArrowheads="1"/>
          </p:cNvSpPr>
          <p:nvPr/>
        </p:nvSpPr>
        <p:spPr bwMode="auto">
          <a:xfrm>
            <a:off x="179388" y="3284538"/>
            <a:ext cx="6264275" cy="2709862"/>
          </a:xfrm>
          <a:prstGeom prst="rect">
            <a:avLst/>
          </a:prstGeom>
          <a:noFill/>
          <a:ln w="9525">
            <a:noFill/>
            <a:miter lim="800000"/>
            <a:headEnd/>
            <a:tailEnd/>
          </a:ln>
        </p:spPr>
        <p:txBody>
          <a:bodyPr>
            <a:spAutoFit/>
          </a:bodyPr>
          <a:lstStyle/>
          <a:p>
            <a:pPr algn="l" eaLnBrk="1" hangingPunct="1">
              <a:spcBef>
                <a:spcPct val="30000"/>
              </a:spcBef>
            </a:pPr>
            <a:r>
              <a:rPr lang="en-US" sz="1300">
                <a:latin typeface="Courier" charset="0"/>
              </a:rPr>
              <a:t>CREATE TABLE department (</a:t>
            </a:r>
          </a:p>
          <a:p>
            <a:pPr algn="l" eaLnBrk="1" hangingPunct="1">
              <a:spcBef>
                <a:spcPct val="30000"/>
              </a:spcBef>
            </a:pPr>
            <a:r>
              <a:rPr lang="en-US" sz="1300">
                <a:latin typeface="Courier" charset="0"/>
              </a:rPr>
              <a:t>	Did INTEGER PRIMARY KEY,</a:t>
            </a:r>
            <a:br>
              <a:rPr lang="en-US" sz="1300">
                <a:latin typeface="Courier" charset="0"/>
              </a:rPr>
            </a:br>
            <a:r>
              <a:rPr lang="en-US" sz="1300">
                <a:latin typeface="Courier" charset="0"/>
              </a:rPr>
              <a:t>	Dname CHAR (30),</a:t>
            </a:r>
            <a:br>
              <a:rPr lang="en-US" sz="1300">
                <a:latin typeface="Courier" charset="0"/>
              </a:rPr>
            </a:br>
            <a:r>
              <a:rPr lang="en-US" sz="1300">
                <a:latin typeface="Courier" charset="0"/>
              </a:rPr>
              <a:t>	Dacctno CHAR (6) )</a:t>
            </a:r>
          </a:p>
          <a:p>
            <a:pPr algn="l" eaLnBrk="1" hangingPunct="1">
              <a:spcBef>
                <a:spcPct val="30000"/>
              </a:spcBef>
            </a:pPr>
            <a:r>
              <a:rPr lang="en-US" sz="1300">
                <a:latin typeface="Courier" charset="0"/>
              </a:rPr>
              <a:t/>
            </a:r>
            <a:br>
              <a:rPr lang="en-US" sz="1300">
                <a:latin typeface="Courier" charset="0"/>
              </a:rPr>
            </a:br>
            <a:r>
              <a:rPr lang="en-US" sz="1300">
                <a:latin typeface="Courier" charset="0"/>
              </a:rPr>
              <a:t>CREATE TABLE employee (</a:t>
            </a:r>
            <a:br>
              <a:rPr lang="en-US" sz="1300">
                <a:latin typeface="Courier" charset="0"/>
              </a:rPr>
            </a:br>
            <a:r>
              <a:rPr lang="en-US" sz="1300">
                <a:latin typeface="Courier" charset="0"/>
              </a:rPr>
              <a:t>	Ename CHAR (30),</a:t>
            </a:r>
            <a:br>
              <a:rPr lang="en-US" sz="1300">
                <a:latin typeface="Courier" charset="0"/>
              </a:rPr>
            </a:br>
            <a:r>
              <a:rPr lang="en-US" sz="1300">
                <a:latin typeface="Courier" charset="0"/>
              </a:rPr>
              <a:t>	Did INTEGER,</a:t>
            </a:r>
            <a:br>
              <a:rPr lang="en-US" sz="1300">
                <a:latin typeface="Courier" charset="0"/>
              </a:rPr>
            </a:br>
            <a:r>
              <a:rPr lang="en-US" sz="1300">
                <a:latin typeface="Courier" charset="0"/>
              </a:rPr>
              <a:t>	SalaryCode INTEGER,</a:t>
            </a:r>
            <a:br>
              <a:rPr lang="en-US" sz="1300">
                <a:latin typeface="Courier" charset="0"/>
              </a:rPr>
            </a:br>
            <a:r>
              <a:rPr lang="en-US" sz="1300">
                <a:latin typeface="Courier" charset="0"/>
              </a:rPr>
              <a:t>	Eid INTEGER PRIMARY KEY,</a:t>
            </a:r>
            <a:br>
              <a:rPr lang="en-US" sz="1300">
                <a:latin typeface="Courier" charset="0"/>
              </a:rPr>
            </a:br>
            <a:r>
              <a:rPr lang="en-US" sz="1300">
                <a:latin typeface="Courier" charset="0"/>
              </a:rPr>
              <a:t>	Ephone CHAR (10),</a:t>
            </a:r>
            <a:br>
              <a:rPr lang="en-US" sz="1300">
                <a:latin typeface="Courier" charset="0"/>
              </a:rPr>
            </a:br>
            <a:r>
              <a:rPr lang="en-US" sz="1300">
                <a:latin typeface="Courier" charset="0"/>
              </a:rPr>
              <a:t>	FOREIGN KEY (Did) REFERENCES department (Did) )</a:t>
            </a:r>
          </a:p>
        </p:txBody>
      </p:sp>
      <p:sp>
        <p:nvSpPr>
          <p:cNvPr id="27653" name="Rectangle 5"/>
          <p:cNvSpPr>
            <a:spLocks noChangeArrowheads="1"/>
          </p:cNvSpPr>
          <p:nvPr/>
        </p:nvSpPr>
        <p:spPr bwMode="auto">
          <a:xfrm>
            <a:off x="3995738" y="3357563"/>
            <a:ext cx="5289550" cy="1109662"/>
          </a:xfrm>
          <a:prstGeom prst="rect">
            <a:avLst/>
          </a:prstGeom>
          <a:noFill/>
          <a:ln w="9525">
            <a:noFill/>
            <a:miter lim="800000"/>
            <a:headEnd/>
            <a:tailEnd/>
          </a:ln>
        </p:spPr>
        <p:txBody>
          <a:bodyPr wrap="none">
            <a:spAutoFit/>
          </a:bodyPr>
          <a:lstStyle/>
          <a:p>
            <a:pPr algn="l" eaLnBrk="1" hangingPunct="1">
              <a:spcBef>
                <a:spcPct val="30000"/>
              </a:spcBef>
              <a:defRPr/>
            </a:pPr>
            <a:r>
              <a:rPr lang="en-US" sz="1350" dirty="0">
                <a:latin typeface="Courier" pitchFamily="49" charset="0"/>
              </a:rPr>
              <a:t>CREATE VIEW </a:t>
            </a:r>
            <a:r>
              <a:rPr lang="en-US" sz="1350" dirty="0" err="1">
                <a:latin typeface="Courier" pitchFamily="49" charset="0"/>
              </a:rPr>
              <a:t>newtable</a:t>
            </a:r>
            <a:r>
              <a:rPr lang="en-US" sz="1350" dirty="0">
                <a:latin typeface="Courier" pitchFamily="49" charset="0"/>
              </a:rPr>
              <a:t> (</a:t>
            </a:r>
            <a:r>
              <a:rPr lang="en-US" sz="1350" dirty="0" err="1">
                <a:latin typeface="Courier" pitchFamily="49" charset="0"/>
              </a:rPr>
              <a:t>Dname</a:t>
            </a:r>
            <a:r>
              <a:rPr lang="en-US" sz="1350" dirty="0">
                <a:latin typeface="Courier" pitchFamily="49" charset="0"/>
              </a:rPr>
              <a:t>, </a:t>
            </a:r>
            <a:r>
              <a:rPr lang="en-US" sz="1350" dirty="0" err="1">
                <a:latin typeface="Courier" pitchFamily="49" charset="0"/>
              </a:rPr>
              <a:t>Ename</a:t>
            </a:r>
            <a:r>
              <a:rPr lang="en-US" sz="1350" dirty="0">
                <a:latin typeface="Courier" pitchFamily="49" charset="0"/>
              </a:rPr>
              <a:t>, </a:t>
            </a:r>
            <a:r>
              <a:rPr lang="en-US" sz="1350" dirty="0" err="1">
                <a:latin typeface="Courier" pitchFamily="49" charset="0"/>
              </a:rPr>
              <a:t>Eid</a:t>
            </a:r>
            <a:r>
              <a:rPr lang="en-US" sz="1350" dirty="0">
                <a:latin typeface="Courier" pitchFamily="49" charset="0"/>
              </a:rPr>
              <a:t>, </a:t>
            </a:r>
            <a:r>
              <a:rPr lang="en-US" sz="1350" dirty="0" err="1">
                <a:latin typeface="Courier" pitchFamily="49" charset="0"/>
              </a:rPr>
              <a:t>Ephone</a:t>
            </a:r>
            <a:r>
              <a:rPr lang="en-US" sz="1350" dirty="0">
                <a:latin typeface="Courier" pitchFamily="49" charset="0"/>
              </a:rPr>
              <a:t>) </a:t>
            </a:r>
          </a:p>
          <a:p>
            <a:pPr algn="l" eaLnBrk="1" hangingPunct="1">
              <a:spcBef>
                <a:spcPct val="30000"/>
              </a:spcBef>
              <a:defRPr/>
            </a:pPr>
            <a:r>
              <a:rPr lang="en-US" sz="1350" dirty="0">
                <a:latin typeface="Courier" pitchFamily="49" charset="0"/>
              </a:rPr>
              <a:t>AS SELECT </a:t>
            </a:r>
            <a:r>
              <a:rPr lang="en-US" sz="1350" dirty="0" err="1">
                <a:latin typeface="Courier" pitchFamily="49" charset="0"/>
              </a:rPr>
              <a:t>D.Dname</a:t>
            </a:r>
            <a:r>
              <a:rPr lang="en-US" sz="1350" dirty="0">
                <a:latin typeface="Courier" pitchFamily="49" charset="0"/>
              </a:rPr>
              <a:t> </a:t>
            </a:r>
            <a:r>
              <a:rPr lang="en-US" sz="1350" dirty="0" err="1">
                <a:latin typeface="Courier" pitchFamily="49" charset="0"/>
              </a:rPr>
              <a:t>E.Ename</a:t>
            </a:r>
            <a:r>
              <a:rPr lang="en-US" sz="1350" dirty="0">
                <a:latin typeface="Courier" pitchFamily="49" charset="0"/>
              </a:rPr>
              <a:t>, </a:t>
            </a:r>
            <a:r>
              <a:rPr lang="en-US" sz="1350" dirty="0" err="1">
                <a:latin typeface="Courier" pitchFamily="49" charset="0"/>
              </a:rPr>
              <a:t>E.Eid</a:t>
            </a:r>
            <a:r>
              <a:rPr lang="en-US" sz="1350" dirty="0">
                <a:latin typeface="Courier" pitchFamily="49" charset="0"/>
              </a:rPr>
              <a:t>, </a:t>
            </a:r>
            <a:r>
              <a:rPr lang="en-US" sz="1350" dirty="0" err="1">
                <a:latin typeface="Courier" pitchFamily="49" charset="0"/>
              </a:rPr>
              <a:t>E.Ephone</a:t>
            </a:r>
            <a:r>
              <a:rPr lang="en-US" sz="1350" dirty="0">
                <a:latin typeface="Courier" pitchFamily="49" charset="0"/>
              </a:rPr>
              <a:t> </a:t>
            </a:r>
          </a:p>
          <a:p>
            <a:pPr algn="l" eaLnBrk="1" hangingPunct="1">
              <a:spcBef>
                <a:spcPct val="30000"/>
              </a:spcBef>
              <a:defRPr/>
            </a:pPr>
            <a:r>
              <a:rPr lang="en-US" sz="1350" dirty="0">
                <a:latin typeface="Courier" pitchFamily="49" charset="0"/>
              </a:rPr>
              <a:t>FROM Department D Employee E </a:t>
            </a:r>
          </a:p>
          <a:p>
            <a:pPr algn="l" eaLnBrk="1" hangingPunct="1">
              <a:spcBef>
                <a:spcPct val="30000"/>
              </a:spcBef>
              <a:defRPr/>
            </a:pPr>
            <a:r>
              <a:rPr lang="en-US" sz="1350" dirty="0">
                <a:latin typeface="Courier" pitchFamily="49" charset="0"/>
              </a:rPr>
              <a:t>WHERE </a:t>
            </a:r>
            <a:r>
              <a:rPr lang="en-US" sz="1350" dirty="0" err="1">
                <a:latin typeface="Courier" pitchFamily="49" charset="0"/>
              </a:rPr>
              <a:t>E.Did</a:t>
            </a:r>
            <a:r>
              <a:rPr lang="en-US" sz="1350" dirty="0">
                <a:latin typeface="Courier" pitchFamily="49" charset="0"/>
              </a:rPr>
              <a:t> = </a:t>
            </a:r>
            <a:r>
              <a:rPr lang="en-US" sz="1350" dirty="0" err="1">
                <a:latin typeface="Courier" pitchFamily="49" charset="0"/>
              </a:rPr>
              <a:t>D.Did</a:t>
            </a:r>
            <a:r>
              <a:rPr lang="en-US" sz="1350" dirty="0">
                <a:latin typeface="Courier" pitchFamily="49" charset="0"/>
              </a:rPr>
              <a:t> </a:t>
            </a:r>
          </a:p>
        </p:txBody>
      </p:sp>
      <p:sp>
        <p:nvSpPr>
          <p:cNvPr id="9" name="Slide Number Placeholder 8"/>
          <p:cNvSpPr>
            <a:spLocks noGrp="1"/>
          </p:cNvSpPr>
          <p:nvPr>
            <p:ph type="sldNum" sz="quarter" idx="12"/>
          </p:nvPr>
        </p:nvSpPr>
        <p:spPr/>
        <p:txBody>
          <a:bodyPr/>
          <a:lstStyle/>
          <a:p>
            <a:fld id="{C42E4C99-F530-4E68-8A48-E496DE503D04}" type="slidenum">
              <a:rPr lang="en-US"/>
              <a:pPr/>
              <a:t>10</a:t>
            </a:fld>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1143000" y="152400"/>
            <a:ext cx="7389813" cy="1143000"/>
          </a:xfrm>
        </p:spPr>
        <p:txBody>
          <a:bodyPr/>
          <a:lstStyle/>
          <a:p>
            <a:pPr>
              <a:defRPr/>
            </a:pPr>
            <a:r>
              <a:rPr lang="en-US" sz="3900" dirty="0" smtClean="0"/>
              <a:t>Database Access Control</a:t>
            </a:r>
          </a:p>
        </p:txBody>
      </p:sp>
      <p:sp>
        <p:nvSpPr>
          <p:cNvPr id="24579" name="Rectangle 3"/>
          <p:cNvSpPr>
            <a:spLocks noGrp="1" noChangeArrowheads="1"/>
          </p:cNvSpPr>
          <p:nvPr>
            <p:ph type="body" idx="1"/>
          </p:nvPr>
        </p:nvSpPr>
        <p:spPr>
          <a:xfrm>
            <a:off x="755650" y="1196975"/>
            <a:ext cx="8229600" cy="5400675"/>
          </a:xfrm>
        </p:spPr>
        <p:txBody>
          <a:bodyPr/>
          <a:lstStyle/>
          <a:p>
            <a:r>
              <a:rPr lang="en-US" sz="2600" smtClean="0"/>
              <a:t>Database management system (DBMS) provides access control for database (operates on the assumption that each user has been authenticated)</a:t>
            </a:r>
          </a:p>
          <a:p>
            <a:pPr>
              <a:lnSpc>
                <a:spcPct val="20000"/>
              </a:lnSpc>
            </a:pPr>
            <a:endParaRPr lang="en-US" sz="2600" smtClean="0"/>
          </a:p>
          <a:p>
            <a:r>
              <a:rPr lang="en-US" sz="2600" smtClean="0"/>
              <a:t>DBMS provides authenticated user with specific access rights</a:t>
            </a:r>
          </a:p>
          <a:p>
            <a:pPr lvl="1">
              <a:lnSpc>
                <a:spcPct val="90000"/>
              </a:lnSpc>
            </a:pPr>
            <a:r>
              <a:rPr lang="en-US" sz="2400" smtClean="0"/>
              <a:t>e.g., </a:t>
            </a:r>
            <a:r>
              <a:rPr lang="en-US" sz="2400" i="1" smtClean="0"/>
              <a:t>create</a:t>
            </a:r>
            <a:r>
              <a:rPr lang="en-US" sz="2400" smtClean="0"/>
              <a:t>, </a:t>
            </a:r>
            <a:r>
              <a:rPr lang="en-US" sz="2400" i="1" smtClean="0"/>
              <a:t>insert</a:t>
            </a:r>
            <a:r>
              <a:rPr lang="en-US" sz="2400" smtClean="0"/>
              <a:t>, </a:t>
            </a:r>
            <a:r>
              <a:rPr lang="en-US" sz="2400" i="1" smtClean="0"/>
              <a:t>delete</a:t>
            </a:r>
            <a:r>
              <a:rPr lang="en-US" sz="2400" smtClean="0"/>
              <a:t>, </a:t>
            </a:r>
            <a:r>
              <a:rPr lang="en-US" sz="2400" i="1" smtClean="0"/>
              <a:t>update</a:t>
            </a:r>
            <a:r>
              <a:rPr lang="en-US" sz="2400" smtClean="0"/>
              <a:t>, </a:t>
            </a:r>
            <a:r>
              <a:rPr lang="en-US" sz="2400" i="1" smtClean="0"/>
              <a:t>read</a:t>
            </a:r>
            <a:r>
              <a:rPr lang="en-US" sz="2400" smtClean="0"/>
              <a:t>, etc</a:t>
            </a:r>
          </a:p>
          <a:p>
            <a:pPr lvl="1">
              <a:lnSpc>
                <a:spcPct val="90000"/>
              </a:lnSpc>
            </a:pPr>
            <a:r>
              <a:rPr lang="en-US" sz="2400" smtClean="0"/>
              <a:t>to entire database, tables, selected rows, or columns</a:t>
            </a:r>
          </a:p>
          <a:p>
            <a:pPr lvl="1">
              <a:lnSpc>
                <a:spcPct val="90000"/>
              </a:lnSpc>
            </a:pPr>
            <a:r>
              <a:rPr lang="en-US" sz="2400" smtClean="0"/>
              <a:t>possibly dependent on contents of a table entry</a:t>
            </a:r>
          </a:p>
          <a:p>
            <a:pPr lvl="1">
              <a:lnSpc>
                <a:spcPct val="30000"/>
              </a:lnSpc>
            </a:pPr>
            <a:endParaRPr lang="en-US" sz="2400" smtClean="0"/>
          </a:p>
          <a:p>
            <a:pPr>
              <a:lnSpc>
                <a:spcPct val="90000"/>
              </a:lnSpc>
            </a:pPr>
            <a:r>
              <a:rPr lang="en-US" sz="2800" smtClean="0"/>
              <a:t>It can support a range of policies:</a:t>
            </a:r>
          </a:p>
          <a:p>
            <a:pPr lvl="1">
              <a:lnSpc>
                <a:spcPct val="90000"/>
              </a:lnSpc>
            </a:pPr>
            <a:r>
              <a:rPr lang="en-US" sz="2400" smtClean="0"/>
              <a:t>centralized administration</a:t>
            </a:r>
          </a:p>
          <a:p>
            <a:pPr lvl="1">
              <a:lnSpc>
                <a:spcPct val="90000"/>
              </a:lnSpc>
            </a:pPr>
            <a:r>
              <a:rPr lang="en-US" sz="2400" smtClean="0"/>
              <a:t>ownership-based administration</a:t>
            </a:r>
          </a:p>
          <a:p>
            <a:pPr lvl="1">
              <a:lnSpc>
                <a:spcPct val="90000"/>
              </a:lnSpc>
            </a:pPr>
            <a:r>
              <a:rPr lang="en-US" sz="2400" smtClean="0"/>
              <a:t>decentralized administration</a:t>
            </a:r>
          </a:p>
        </p:txBody>
      </p:sp>
      <p:sp>
        <p:nvSpPr>
          <p:cNvPr id="7" name="Slide Number Placeholder 6"/>
          <p:cNvSpPr>
            <a:spLocks noGrp="1"/>
          </p:cNvSpPr>
          <p:nvPr>
            <p:ph type="sldNum" sz="quarter" idx="12"/>
          </p:nvPr>
        </p:nvSpPr>
        <p:spPr/>
        <p:txBody>
          <a:bodyPr/>
          <a:lstStyle/>
          <a:p>
            <a:fld id="{7CB3F09C-1077-4374-A172-79036F250992}" type="slidenum">
              <a:rPr lang="en-US"/>
              <a:pPr/>
              <a:t>11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1143000" y="152400"/>
            <a:ext cx="7389813" cy="1143000"/>
          </a:xfrm>
        </p:spPr>
        <p:txBody>
          <a:bodyPr/>
          <a:lstStyle/>
          <a:p>
            <a:pPr>
              <a:defRPr/>
            </a:pPr>
            <a:r>
              <a:rPr lang="en-US" sz="3900" dirty="0" smtClean="0"/>
              <a:t>DB Administrative Policies </a:t>
            </a:r>
          </a:p>
        </p:txBody>
      </p:sp>
      <p:sp>
        <p:nvSpPr>
          <p:cNvPr id="25603" name="Rectangle 3"/>
          <p:cNvSpPr>
            <a:spLocks noGrp="1" noChangeArrowheads="1"/>
          </p:cNvSpPr>
          <p:nvPr>
            <p:ph type="body" idx="1"/>
          </p:nvPr>
        </p:nvSpPr>
        <p:spPr>
          <a:xfrm>
            <a:off x="755650" y="1196975"/>
            <a:ext cx="8229600" cy="5056188"/>
          </a:xfrm>
        </p:spPr>
        <p:txBody>
          <a:bodyPr/>
          <a:lstStyle/>
          <a:p>
            <a:pPr>
              <a:lnSpc>
                <a:spcPct val="90000"/>
              </a:lnSpc>
            </a:pPr>
            <a:r>
              <a:rPr lang="en-US" sz="3000" smtClean="0"/>
              <a:t>Centralized administration</a:t>
            </a:r>
          </a:p>
          <a:p>
            <a:pPr lvl="1">
              <a:lnSpc>
                <a:spcPct val="90000"/>
              </a:lnSpc>
            </a:pPr>
            <a:r>
              <a:rPr lang="en-US" sz="2400" smtClean="0"/>
              <a:t>A small number of privileged users may grant and revoke access rights to tables</a:t>
            </a:r>
          </a:p>
          <a:p>
            <a:pPr lvl="1">
              <a:lnSpc>
                <a:spcPct val="20000"/>
              </a:lnSpc>
            </a:pPr>
            <a:endParaRPr lang="en-US" smtClean="0"/>
          </a:p>
          <a:p>
            <a:pPr>
              <a:lnSpc>
                <a:spcPct val="90000"/>
              </a:lnSpc>
            </a:pPr>
            <a:r>
              <a:rPr lang="en-US" sz="3000" smtClean="0"/>
              <a:t>Ownership-based administration</a:t>
            </a:r>
          </a:p>
          <a:p>
            <a:pPr lvl="1">
              <a:lnSpc>
                <a:spcPct val="90000"/>
              </a:lnSpc>
            </a:pPr>
            <a:r>
              <a:rPr lang="en-US" sz="2400" smtClean="0"/>
              <a:t>The owner (creator) of a table may grant and revoke access rights to the table</a:t>
            </a:r>
          </a:p>
          <a:p>
            <a:pPr lvl="1">
              <a:lnSpc>
                <a:spcPct val="30000"/>
              </a:lnSpc>
            </a:pPr>
            <a:endParaRPr lang="en-US" smtClean="0"/>
          </a:p>
          <a:p>
            <a:pPr>
              <a:lnSpc>
                <a:spcPct val="90000"/>
              </a:lnSpc>
            </a:pPr>
            <a:r>
              <a:rPr lang="en-US" sz="3000" smtClean="0"/>
              <a:t>Decentralized administration</a:t>
            </a:r>
          </a:p>
          <a:p>
            <a:pPr lvl="1">
              <a:lnSpc>
                <a:spcPct val="90000"/>
              </a:lnSpc>
            </a:pPr>
            <a:r>
              <a:rPr lang="en-US" sz="2400" smtClean="0"/>
              <a:t>The owner of the table may grant and revoke authorization rights to other users, allowing them to grant and revoke access rights to the table</a:t>
            </a:r>
          </a:p>
        </p:txBody>
      </p:sp>
      <p:sp>
        <p:nvSpPr>
          <p:cNvPr id="7" name="Slide Number Placeholder 6"/>
          <p:cNvSpPr>
            <a:spLocks noGrp="1"/>
          </p:cNvSpPr>
          <p:nvPr>
            <p:ph type="sldNum" sz="quarter" idx="12"/>
          </p:nvPr>
        </p:nvSpPr>
        <p:spPr/>
        <p:txBody>
          <a:bodyPr/>
          <a:lstStyle/>
          <a:p>
            <a:fld id="{3A66285E-19B8-4E84-9F14-C7F3C3C7A7A4}" type="slidenum">
              <a:rPr lang="en-US"/>
              <a:pPr/>
              <a:t>12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a:xfrm>
            <a:off x="1143000" y="152400"/>
            <a:ext cx="7245350" cy="1143000"/>
          </a:xfrm>
        </p:spPr>
        <p:txBody>
          <a:bodyPr/>
          <a:lstStyle/>
          <a:p>
            <a:pPr>
              <a:defRPr/>
            </a:pPr>
            <a:r>
              <a:rPr lang="en-US" sz="3900" dirty="0" smtClean="0"/>
              <a:t>SQL-Based Access Definition</a:t>
            </a:r>
          </a:p>
        </p:txBody>
      </p:sp>
      <p:sp>
        <p:nvSpPr>
          <p:cNvPr id="26627" name="Rectangle 3"/>
          <p:cNvSpPr>
            <a:spLocks noGrp="1" noChangeArrowheads="1"/>
          </p:cNvSpPr>
          <p:nvPr>
            <p:ph type="body" idx="1"/>
          </p:nvPr>
        </p:nvSpPr>
        <p:spPr/>
        <p:txBody>
          <a:bodyPr/>
          <a:lstStyle/>
          <a:p>
            <a:pPr>
              <a:lnSpc>
                <a:spcPct val="90000"/>
              </a:lnSpc>
            </a:pPr>
            <a:r>
              <a:rPr lang="en-US" sz="2800" smtClean="0"/>
              <a:t>Two commands:</a:t>
            </a:r>
          </a:p>
          <a:p>
            <a:pPr lvl="1">
              <a:lnSpc>
                <a:spcPct val="90000"/>
              </a:lnSpc>
            </a:pPr>
            <a:r>
              <a:rPr lang="en-US" sz="2400" smtClean="0">
                <a:latin typeface="Courier" charset="0"/>
              </a:rPr>
              <a:t>GRANT { privileges | role } [ON table] TO { user | role | PUBLIC } [IDENTIFIED BY password] [WITH GRANT OPTION]</a:t>
            </a:r>
            <a:endParaRPr lang="en-US" sz="2400" smtClean="0"/>
          </a:p>
          <a:p>
            <a:pPr lvl="2">
              <a:lnSpc>
                <a:spcPct val="90000"/>
              </a:lnSpc>
              <a:buFontTx/>
              <a:buNone/>
            </a:pPr>
            <a:endParaRPr lang="en-US" sz="2000" smtClean="0"/>
          </a:p>
          <a:p>
            <a:pPr lvl="1">
              <a:lnSpc>
                <a:spcPct val="90000"/>
              </a:lnSpc>
            </a:pPr>
            <a:r>
              <a:rPr lang="en-US" sz="2400" smtClean="0">
                <a:latin typeface="Courier" charset="0"/>
              </a:rPr>
              <a:t>REVOKE { privileges | role } [ON table] FROM { user | role | PUBLIC }</a:t>
            </a:r>
          </a:p>
          <a:p>
            <a:pPr lvl="2">
              <a:lnSpc>
                <a:spcPct val="90000"/>
              </a:lnSpc>
              <a:buFontTx/>
              <a:buNone/>
            </a:pPr>
            <a:endParaRPr lang="en-US" sz="2000" smtClean="0"/>
          </a:p>
          <a:p>
            <a:pPr lvl="2">
              <a:lnSpc>
                <a:spcPct val="30000"/>
              </a:lnSpc>
            </a:pPr>
            <a:endParaRPr lang="en-US" sz="2000" smtClean="0"/>
          </a:p>
          <a:p>
            <a:pPr>
              <a:lnSpc>
                <a:spcPct val="90000"/>
              </a:lnSpc>
            </a:pPr>
            <a:r>
              <a:rPr lang="en-US" sz="2800" smtClean="0"/>
              <a:t>Typical access rights are:</a:t>
            </a:r>
          </a:p>
          <a:p>
            <a:pPr lvl="1">
              <a:lnSpc>
                <a:spcPct val="90000"/>
              </a:lnSpc>
            </a:pPr>
            <a:r>
              <a:rPr lang="en-US" sz="2400" smtClean="0">
                <a:latin typeface="Courier" charset="0"/>
              </a:rPr>
              <a:t>SELECT, INSERT, UPDATE, DELETE, </a:t>
            </a:r>
            <a:r>
              <a:rPr lang="en-US" sz="2400" smtClean="0"/>
              <a:t>etc.</a:t>
            </a:r>
            <a:r>
              <a:rPr lang="en-US" sz="2400" smtClean="0">
                <a:latin typeface="Courier" charset="0"/>
              </a:rPr>
              <a:t> </a:t>
            </a:r>
            <a:endParaRPr lang="en-US" sz="2400" smtClean="0"/>
          </a:p>
        </p:txBody>
      </p:sp>
      <p:sp>
        <p:nvSpPr>
          <p:cNvPr id="7" name="Slide Number Placeholder 6"/>
          <p:cNvSpPr>
            <a:spLocks noGrp="1"/>
          </p:cNvSpPr>
          <p:nvPr>
            <p:ph type="sldNum" sz="quarter" idx="12"/>
          </p:nvPr>
        </p:nvSpPr>
        <p:spPr/>
        <p:txBody>
          <a:bodyPr/>
          <a:lstStyle/>
          <a:p>
            <a:fld id="{55AE1693-9891-4E37-9D20-370B8CEC4589}" type="slidenum">
              <a:rPr lang="en-US"/>
              <a:pPr/>
              <a:t>13</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457200" y="152400"/>
            <a:ext cx="8229600" cy="1139825"/>
          </a:xfrm>
        </p:spPr>
        <p:txBody>
          <a:bodyPr/>
          <a:lstStyle/>
          <a:p>
            <a:pPr>
              <a:defRPr/>
            </a:pPr>
            <a:r>
              <a:rPr lang="en-US" sz="3900" dirty="0" smtClean="0"/>
              <a:t>Inference</a:t>
            </a:r>
          </a:p>
        </p:txBody>
      </p:sp>
      <p:sp>
        <p:nvSpPr>
          <p:cNvPr id="7" name="Slide Number Placeholder 6"/>
          <p:cNvSpPr>
            <a:spLocks noGrp="1"/>
          </p:cNvSpPr>
          <p:nvPr>
            <p:ph type="sldNum" sz="quarter" idx="12"/>
          </p:nvPr>
        </p:nvSpPr>
        <p:spPr/>
        <p:txBody>
          <a:bodyPr/>
          <a:lstStyle/>
          <a:p>
            <a:fld id="{40F28B16-221B-414D-BC7E-379402C69980}" type="slidenum">
              <a:rPr lang="en-US"/>
              <a:pPr/>
              <a:t>14</a:t>
            </a:fld>
            <a:endParaRPr lang="en-US"/>
          </a:p>
        </p:txBody>
      </p:sp>
      <p:sp>
        <p:nvSpPr>
          <p:cNvPr id="6" name="Rectangle 3"/>
          <p:cNvSpPr txBox="1">
            <a:spLocks noChangeArrowheads="1"/>
          </p:cNvSpPr>
          <p:nvPr/>
        </p:nvSpPr>
        <p:spPr bwMode="auto">
          <a:xfrm>
            <a:off x="900113" y="1268413"/>
            <a:ext cx="7704137" cy="4949825"/>
          </a:xfrm>
          <a:prstGeom prst="rect">
            <a:avLst/>
          </a:prstGeom>
          <a:noFill/>
          <a:ln w="9525">
            <a:noFill/>
            <a:miter lim="800000"/>
            <a:headEnd/>
            <a:tailEnd/>
          </a:ln>
        </p:spPr>
        <p:txBody>
          <a:bodyPr/>
          <a:lstStyle/>
          <a:p>
            <a:pPr marL="342900" indent="-342900" algn="l">
              <a:spcBef>
                <a:spcPct val="20000"/>
              </a:spcBef>
              <a:buClr>
                <a:srgbClr val="DF0029"/>
              </a:buClr>
              <a:buFontTx/>
              <a:buChar char="•"/>
            </a:pPr>
            <a:r>
              <a:rPr lang="en-US" sz="2800" b="1" i="1">
                <a:latin typeface="Times New Roman" pitchFamily="18" charset="0"/>
              </a:rPr>
              <a:t>Inference</a:t>
            </a:r>
            <a:r>
              <a:rPr lang="en-US" sz="2800">
                <a:latin typeface="Times New Roman" pitchFamily="18" charset="0"/>
              </a:rPr>
              <a:t>:  </a:t>
            </a:r>
          </a:p>
          <a:p>
            <a:pPr marL="342900" indent="-342900" algn="l">
              <a:spcBef>
                <a:spcPct val="20000"/>
              </a:spcBef>
              <a:buClr>
                <a:srgbClr val="DF0029"/>
              </a:buClr>
            </a:pPr>
            <a:r>
              <a:rPr lang="en-US" sz="2800">
                <a:latin typeface="Times New Roman" pitchFamily="18" charset="0"/>
              </a:rPr>
              <a:t>    </a:t>
            </a:r>
            <a:r>
              <a:rPr lang="en-US" sz="2800" i="1">
                <a:latin typeface="Times New Roman" pitchFamily="18" charset="0"/>
              </a:rPr>
              <a:t>Inference is </a:t>
            </a:r>
            <a:r>
              <a:rPr lang="en-US" sz="2500" i="1">
                <a:latin typeface="Times New Roman" pitchFamily="18" charset="0"/>
              </a:rPr>
              <a:t>the process of performing authorized queries and deducing unauthorized information from the legitimate responses received </a:t>
            </a:r>
          </a:p>
          <a:p>
            <a:pPr marL="342900" indent="-342900" algn="l">
              <a:lnSpc>
                <a:spcPct val="20000"/>
              </a:lnSpc>
              <a:spcBef>
                <a:spcPct val="20000"/>
              </a:spcBef>
              <a:buClr>
                <a:srgbClr val="DF0029"/>
              </a:buClr>
            </a:pPr>
            <a:endParaRPr lang="en-US" sz="2800" i="1">
              <a:latin typeface="Times New Roman" pitchFamily="18" charset="0"/>
            </a:endParaRPr>
          </a:p>
          <a:p>
            <a:pPr marL="342900" indent="-342900" algn="l">
              <a:spcBef>
                <a:spcPct val="20000"/>
              </a:spcBef>
              <a:buClr>
                <a:srgbClr val="DF0029"/>
              </a:buClr>
              <a:buFontTx/>
              <a:buChar char="•"/>
            </a:pPr>
            <a:r>
              <a:rPr lang="en-US" sz="2800">
                <a:latin typeface="Times New Roman" pitchFamily="18" charset="0"/>
              </a:rPr>
              <a:t>The problem arises when a combination of a number of data items</a:t>
            </a:r>
          </a:p>
          <a:p>
            <a:pPr marL="800100" lvl="1" indent="-342900" algn="l">
              <a:spcBef>
                <a:spcPct val="20000"/>
              </a:spcBef>
              <a:buClr>
                <a:srgbClr val="DF0029"/>
              </a:buClr>
              <a:buFontTx/>
              <a:buChar char="•"/>
            </a:pPr>
            <a:r>
              <a:rPr lang="en-US">
                <a:latin typeface="Times New Roman" pitchFamily="18" charset="0"/>
              </a:rPr>
              <a:t>is more sensitive than each data item</a:t>
            </a:r>
          </a:p>
          <a:p>
            <a:pPr marL="800100" lvl="1" indent="-342900" algn="l">
              <a:spcBef>
                <a:spcPct val="20000"/>
              </a:spcBef>
              <a:buClr>
                <a:srgbClr val="DF0029"/>
              </a:buClr>
              <a:buFontTx/>
              <a:buChar char="•"/>
            </a:pPr>
            <a:r>
              <a:rPr lang="en-US">
                <a:latin typeface="Times New Roman" pitchFamily="18" charset="0"/>
              </a:rPr>
              <a:t>or can be used to infer data of a higher sensitivity </a:t>
            </a:r>
          </a:p>
          <a:p>
            <a:pPr marL="800100" lvl="1" indent="-342900" algn="l">
              <a:spcBef>
                <a:spcPct val="20000"/>
              </a:spcBef>
              <a:buClr>
                <a:srgbClr val="DF0029"/>
              </a:buClr>
              <a:buFont typeface="Wingdings" pitchFamily="2" charset="2"/>
              <a:buNone/>
            </a:pPr>
            <a:endParaRPr lang="en-US">
              <a:latin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457200" y="152400"/>
            <a:ext cx="8229600" cy="1139825"/>
          </a:xfrm>
        </p:spPr>
        <p:txBody>
          <a:bodyPr/>
          <a:lstStyle/>
          <a:p>
            <a:pPr>
              <a:defRPr/>
            </a:pPr>
            <a:r>
              <a:rPr lang="en-US" sz="3900" dirty="0" smtClean="0"/>
              <a:t>Inference</a:t>
            </a:r>
          </a:p>
        </p:txBody>
      </p:sp>
      <p:pic>
        <p:nvPicPr>
          <p:cNvPr id="28675" name="Picture 3"/>
          <p:cNvPicPr>
            <a:picLocks noChangeAspect="1" noChangeArrowheads="1"/>
          </p:cNvPicPr>
          <p:nvPr/>
        </p:nvPicPr>
        <p:blipFill>
          <a:blip r:embed="rId3" cstate="print"/>
          <a:srcRect l="7159" t="4625" r="3580" b="13875"/>
          <a:stretch>
            <a:fillRect/>
          </a:stretch>
        </p:blipFill>
        <p:spPr bwMode="auto">
          <a:xfrm>
            <a:off x="1042988" y="1125538"/>
            <a:ext cx="7178675" cy="507523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8DB3ABFA-12A2-4D58-BBA7-B66D67946FBF}" type="slidenum">
              <a:rPr lang="en-US"/>
              <a:pPr/>
              <a:t>15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468313" y="0"/>
            <a:ext cx="8229600" cy="1139825"/>
          </a:xfrm>
        </p:spPr>
        <p:txBody>
          <a:bodyPr/>
          <a:lstStyle/>
          <a:p>
            <a:pPr>
              <a:defRPr/>
            </a:pPr>
            <a:r>
              <a:rPr lang="en-US" sz="3900" dirty="0" smtClean="0"/>
              <a:t>Inference Example</a:t>
            </a:r>
          </a:p>
        </p:txBody>
      </p:sp>
      <p:pic>
        <p:nvPicPr>
          <p:cNvPr id="29699" name="Picture 3"/>
          <p:cNvPicPr>
            <a:picLocks noChangeAspect="1" noChangeArrowheads="1"/>
          </p:cNvPicPr>
          <p:nvPr/>
        </p:nvPicPr>
        <p:blipFill>
          <a:blip r:embed="rId3" cstate="print"/>
          <a:srcRect l="4633" t="8949" r="4633" b="37585"/>
          <a:stretch>
            <a:fillRect/>
          </a:stretch>
        </p:blipFill>
        <p:spPr bwMode="auto">
          <a:xfrm>
            <a:off x="969963" y="1204913"/>
            <a:ext cx="6915150" cy="527526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0786029-A6AD-4D51-B5A0-641237D3EBF6}" type="slidenum">
              <a:rPr lang="en-US"/>
              <a:pPr/>
              <a:t>16</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p:cNvGrpSpPr>
            <a:grpSpLocks/>
          </p:cNvGrpSpPr>
          <p:nvPr/>
        </p:nvGrpSpPr>
        <p:grpSpPr bwMode="auto">
          <a:xfrm>
            <a:off x="838200" y="1447800"/>
            <a:ext cx="7696200" cy="4830763"/>
            <a:chOff x="-3" y="-156"/>
            <a:chExt cx="3953" cy="3745"/>
          </a:xfrm>
        </p:grpSpPr>
        <p:grpSp>
          <p:nvGrpSpPr>
            <p:cNvPr id="30726" name="Group 4"/>
            <p:cNvGrpSpPr>
              <a:grpSpLocks/>
            </p:cNvGrpSpPr>
            <p:nvPr/>
          </p:nvGrpSpPr>
          <p:grpSpPr bwMode="auto">
            <a:xfrm>
              <a:off x="0" y="-156"/>
              <a:ext cx="3947" cy="3744"/>
              <a:chOff x="0" y="-156"/>
              <a:chExt cx="3947" cy="3744"/>
            </a:xfrm>
          </p:grpSpPr>
          <p:grpSp>
            <p:nvGrpSpPr>
              <p:cNvPr id="30728" name="Group 5"/>
              <p:cNvGrpSpPr>
                <a:grpSpLocks/>
              </p:cNvGrpSpPr>
              <p:nvPr/>
            </p:nvGrpSpPr>
            <p:grpSpPr bwMode="auto">
              <a:xfrm>
                <a:off x="0" y="-131"/>
                <a:ext cx="455" cy="591"/>
                <a:chOff x="0" y="-131"/>
                <a:chExt cx="455" cy="591"/>
              </a:xfrm>
            </p:grpSpPr>
            <p:sp>
              <p:nvSpPr>
                <p:cNvPr id="30957" name="Rectangle 6"/>
                <p:cNvSpPr>
                  <a:spLocks noChangeArrowheads="1"/>
                </p:cNvSpPr>
                <p:nvPr/>
              </p:nvSpPr>
              <p:spPr bwMode="auto">
                <a:xfrm>
                  <a:off x="43" y="-131"/>
                  <a:ext cx="369" cy="591"/>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i="1">
                    <a:latin typeface="Times New Roman" pitchFamily="18" charset="0"/>
                    <a:cs typeface="Times New Roman" pitchFamily="18" charset="0"/>
                  </a:endParaRPr>
                </a:p>
                <a:p>
                  <a:pPr eaLnBrk="1" hangingPunct="1"/>
                  <a:r>
                    <a:rPr lang="en-US" sz="1800" b="1" i="1">
                      <a:latin typeface="Times New Roman" pitchFamily="18" charset="0"/>
                      <a:cs typeface="Times New Roman" pitchFamily="18" charset="0"/>
                    </a:rPr>
                    <a:t>RowID</a:t>
                  </a:r>
                  <a:endParaRPr lang="en-US" sz="1800" b="1">
                    <a:latin typeface="Times New Roman" pitchFamily="18" charset="0"/>
                    <a:cs typeface="Times New Roman" pitchFamily="18" charset="0"/>
                  </a:endParaRPr>
                </a:p>
                <a:p>
                  <a:endParaRPr lang="en-US" sz="1400">
                    <a:latin typeface="Times New Roman" pitchFamily="18" charset="0"/>
                  </a:endParaRPr>
                </a:p>
              </p:txBody>
            </p:sp>
            <p:sp>
              <p:nvSpPr>
                <p:cNvPr id="30958" name="Rectangle 7"/>
                <p:cNvSpPr>
                  <a:spLocks noChangeArrowheads="1"/>
                </p:cNvSpPr>
                <p:nvPr/>
              </p:nvSpPr>
              <p:spPr bwMode="auto">
                <a:xfrm>
                  <a:off x="0" y="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29" name="Group 8"/>
              <p:cNvGrpSpPr>
                <a:grpSpLocks/>
              </p:cNvGrpSpPr>
              <p:nvPr/>
            </p:nvGrpSpPr>
            <p:grpSpPr bwMode="auto">
              <a:xfrm>
                <a:off x="455" y="-156"/>
                <a:ext cx="618" cy="639"/>
                <a:chOff x="455" y="-156"/>
                <a:chExt cx="618" cy="639"/>
              </a:xfrm>
            </p:grpSpPr>
            <p:sp>
              <p:nvSpPr>
                <p:cNvPr id="30955" name="Rectangle 9"/>
                <p:cNvSpPr>
                  <a:spLocks noChangeArrowheads="1"/>
                </p:cNvSpPr>
                <p:nvPr/>
              </p:nvSpPr>
              <p:spPr bwMode="auto">
                <a:xfrm>
                  <a:off x="498" y="-156"/>
                  <a:ext cx="532"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Name</a:t>
                  </a:r>
                </a:p>
                <a:p>
                  <a:endParaRPr lang="en-US" sz="1800">
                    <a:latin typeface="Times New Roman" pitchFamily="18" charset="0"/>
                  </a:endParaRPr>
                </a:p>
              </p:txBody>
            </p:sp>
            <p:sp>
              <p:nvSpPr>
                <p:cNvPr id="30956" name="Rectangle 10"/>
                <p:cNvSpPr>
                  <a:spLocks noChangeArrowheads="1"/>
                </p:cNvSpPr>
                <p:nvPr/>
              </p:nvSpPr>
              <p:spPr bwMode="auto">
                <a:xfrm>
                  <a:off x="455" y="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0" name="Group 11"/>
              <p:cNvGrpSpPr>
                <a:grpSpLocks/>
              </p:cNvGrpSpPr>
              <p:nvPr/>
            </p:nvGrpSpPr>
            <p:grpSpPr bwMode="auto">
              <a:xfrm>
                <a:off x="1073" y="-156"/>
                <a:ext cx="626" cy="639"/>
                <a:chOff x="1073" y="-156"/>
                <a:chExt cx="626" cy="639"/>
              </a:xfrm>
            </p:grpSpPr>
            <p:sp>
              <p:nvSpPr>
                <p:cNvPr id="30953" name="Rectangle 12"/>
                <p:cNvSpPr>
                  <a:spLocks noChangeArrowheads="1"/>
                </p:cNvSpPr>
                <p:nvPr/>
              </p:nvSpPr>
              <p:spPr bwMode="auto">
                <a:xfrm>
                  <a:off x="1116" y="-156"/>
                  <a:ext cx="540"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Position</a:t>
                  </a:r>
                </a:p>
                <a:p>
                  <a:endParaRPr lang="en-US" sz="1800">
                    <a:latin typeface="Times New Roman" pitchFamily="18" charset="0"/>
                  </a:endParaRPr>
                </a:p>
              </p:txBody>
            </p:sp>
            <p:sp>
              <p:nvSpPr>
                <p:cNvPr id="30954" name="Rectangle 13"/>
                <p:cNvSpPr>
                  <a:spLocks noChangeArrowheads="1"/>
                </p:cNvSpPr>
                <p:nvPr/>
              </p:nvSpPr>
              <p:spPr bwMode="auto">
                <a:xfrm>
                  <a:off x="1073" y="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1" name="Group 14"/>
              <p:cNvGrpSpPr>
                <a:grpSpLocks/>
              </p:cNvGrpSpPr>
              <p:nvPr/>
            </p:nvGrpSpPr>
            <p:grpSpPr bwMode="auto">
              <a:xfrm>
                <a:off x="1699" y="-156"/>
                <a:ext cx="666" cy="639"/>
                <a:chOff x="1699" y="-156"/>
                <a:chExt cx="666" cy="639"/>
              </a:xfrm>
            </p:grpSpPr>
            <p:sp>
              <p:nvSpPr>
                <p:cNvPr id="30951" name="Rectangle 15"/>
                <p:cNvSpPr>
                  <a:spLocks noChangeArrowheads="1"/>
                </p:cNvSpPr>
                <p:nvPr/>
              </p:nvSpPr>
              <p:spPr bwMode="auto">
                <a:xfrm>
                  <a:off x="1742" y="-156"/>
                  <a:ext cx="580"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Section</a:t>
                  </a:r>
                </a:p>
                <a:p>
                  <a:endParaRPr lang="en-US" sz="1800">
                    <a:latin typeface="Times New Roman" pitchFamily="18" charset="0"/>
                  </a:endParaRPr>
                </a:p>
              </p:txBody>
            </p:sp>
            <p:sp>
              <p:nvSpPr>
                <p:cNvPr id="30952" name="Rectangle 16"/>
                <p:cNvSpPr>
                  <a:spLocks noChangeArrowheads="1"/>
                </p:cNvSpPr>
                <p:nvPr/>
              </p:nvSpPr>
              <p:spPr bwMode="auto">
                <a:xfrm>
                  <a:off x="1699" y="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2" name="Group 17"/>
              <p:cNvGrpSpPr>
                <a:grpSpLocks/>
              </p:cNvGrpSpPr>
              <p:nvPr/>
            </p:nvGrpSpPr>
            <p:grpSpPr bwMode="auto">
              <a:xfrm>
                <a:off x="2365" y="-156"/>
                <a:ext cx="480" cy="639"/>
                <a:chOff x="2365" y="-156"/>
                <a:chExt cx="480" cy="639"/>
              </a:xfrm>
            </p:grpSpPr>
            <p:sp>
              <p:nvSpPr>
                <p:cNvPr id="30949" name="Rectangle 18"/>
                <p:cNvSpPr>
                  <a:spLocks noChangeArrowheads="1"/>
                </p:cNvSpPr>
                <p:nvPr/>
              </p:nvSpPr>
              <p:spPr bwMode="auto">
                <a:xfrm>
                  <a:off x="2408" y="-156"/>
                  <a:ext cx="394"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Age</a:t>
                  </a:r>
                </a:p>
                <a:p>
                  <a:endParaRPr lang="en-US" sz="1800">
                    <a:latin typeface="Times New Roman" pitchFamily="18" charset="0"/>
                  </a:endParaRPr>
                </a:p>
              </p:txBody>
            </p:sp>
            <p:sp>
              <p:nvSpPr>
                <p:cNvPr id="30950" name="Rectangle 19"/>
                <p:cNvSpPr>
                  <a:spLocks noChangeArrowheads="1"/>
                </p:cNvSpPr>
                <p:nvPr/>
              </p:nvSpPr>
              <p:spPr bwMode="auto">
                <a:xfrm>
                  <a:off x="2365" y="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3" name="Group 20"/>
              <p:cNvGrpSpPr>
                <a:grpSpLocks/>
              </p:cNvGrpSpPr>
              <p:nvPr/>
            </p:nvGrpSpPr>
            <p:grpSpPr bwMode="auto">
              <a:xfrm>
                <a:off x="2845" y="-156"/>
                <a:ext cx="608" cy="639"/>
                <a:chOff x="2845" y="-156"/>
                <a:chExt cx="608" cy="639"/>
              </a:xfrm>
            </p:grpSpPr>
            <p:sp>
              <p:nvSpPr>
                <p:cNvPr id="30947" name="Rectangle 21"/>
                <p:cNvSpPr>
                  <a:spLocks noChangeArrowheads="1"/>
                </p:cNvSpPr>
                <p:nvPr/>
              </p:nvSpPr>
              <p:spPr bwMode="auto">
                <a:xfrm>
                  <a:off x="2888" y="-156"/>
                  <a:ext cx="522"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Gender</a:t>
                  </a:r>
                </a:p>
                <a:p>
                  <a:endParaRPr lang="en-US" sz="1800">
                    <a:latin typeface="Times New Roman" pitchFamily="18" charset="0"/>
                  </a:endParaRPr>
                </a:p>
              </p:txBody>
            </p:sp>
            <p:sp>
              <p:nvSpPr>
                <p:cNvPr id="30948" name="Rectangle 22"/>
                <p:cNvSpPr>
                  <a:spLocks noChangeArrowheads="1"/>
                </p:cNvSpPr>
                <p:nvPr/>
              </p:nvSpPr>
              <p:spPr bwMode="auto">
                <a:xfrm>
                  <a:off x="2845" y="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4" name="Group 23"/>
              <p:cNvGrpSpPr>
                <a:grpSpLocks/>
              </p:cNvGrpSpPr>
              <p:nvPr/>
            </p:nvGrpSpPr>
            <p:grpSpPr bwMode="auto">
              <a:xfrm>
                <a:off x="3453" y="-131"/>
                <a:ext cx="494" cy="590"/>
                <a:chOff x="3453" y="-131"/>
                <a:chExt cx="494" cy="590"/>
              </a:xfrm>
            </p:grpSpPr>
            <p:sp>
              <p:nvSpPr>
                <p:cNvPr id="30945" name="Rectangle 24"/>
                <p:cNvSpPr>
                  <a:spLocks noChangeArrowheads="1"/>
                </p:cNvSpPr>
                <p:nvPr/>
              </p:nvSpPr>
              <p:spPr bwMode="auto">
                <a:xfrm>
                  <a:off x="3496" y="-131"/>
                  <a:ext cx="408" cy="590"/>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Salary</a:t>
                  </a:r>
                </a:p>
                <a:p>
                  <a:endParaRPr lang="en-US" sz="1400">
                    <a:latin typeface="Times New Roman" pitchFamily="18" charset="0"/>
                  </a:endParaRPr>
                </a:p>
              </p:txBody>
            </p:sp>
            <p:sp>
              <p:nvSpPr>
                <p:cNvPr id="30946" name="Rectangle 25"/>
                <p:cNvSpPr>
                  <a:spLocks noChangeArrowheads="1"/>
                </p:cNvSpPr>
                <p:nvPr/>
              </p:nvSpPr>
              <p:spPr bwMode="auto">
                <a:xfrm>
                  <a:off x="3453" y="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5" name="Group 26"/>
              <p:cNvGrpSpPr>
                <a:grpSpLocks/>
              </p:cNvGrpSpPr>
              <p:nvPr/>
            </p:nvGrpSpPr>
            <p:grpSpPr bwMode="auto">
              <a:xfrm>
                <a:off x="0" y="324"/>
                <a:ext cx="455" cy="329"/>
                <a:chOff x="0" y="324"/>
                <a:chExt cx="455" cy="329"/>
              </a:xfrm>
            </p:grpSpPr>
            <p:sp>
              <p:nvSpPr>
                <p:cNvPr id="30943" name="Rectangle 27"/>
                <p:cNvSpPr>
                  <a:spLocks noChangeArrowheads="1"/>
                </p:cNvSpPr>
                <p:nvPr/>
              </p:nvSpPr>
              <p:spPr bwMode="auto">
                <a:xfrm>
                  <a:off x="43" y="324"/>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R1</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44" name="Rectangle 28"/>
                <p:cNvSpPr>
                  <a:spLocks noChangeArrowheads="1"/>
                </p:cNvSpPr>
                <p:nvPr/>
              </p:nvSpPr>
              <p:spPr bwMode="auto">
                <a:xfrm>
                  <a:off x="0" y="326"/>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6" name="Group 29"/>
              <p:cNvGrpSpPr>
                <a:grpSpLocks/>
              </p:cNvGrpSpPr>
              <p:nvPr/>
            </p:nvGrpSpPr>
            <p:grpSpPr bwMode="auto">
              <a:xfrm>
                <a:off x="455" y="324"/>
                <a:ext cx="618" cy="329"/>
                <a:chOff x="455" y="324"/>
                <a:chExt cx="618" cy="329"/>
              </a:xfrm>
            </p:grpSpPr>
            <p:sp>
              <p:nvSpPr>
                <p:cNvPr id="30941" name="Rectangle 30"/>
                <p:cNvSpPr>
                  <a:spLocks noChangeArrowheads="1"/>
                </p:cNvSpPr>
                <p:nvPr/>
              </p:nvSpPr>
              <p:spPr bwMode="auto">
                <a:xfrm>
                  <a:off x="498" y="324"/>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Adam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42" name="Rectangle 31"/>
                <p:cNvSpPr>
                  <a:spLocks noChangeArrowheads="1"/>
                </p:cNvSpPr>
                <p:nvPr/>
              </p:nvSpPr>
              <p:spPr bwMode="auto">
                <a:xfrm>
                  <a:off x="455" y="326"/>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7" name="Group 32"/>
              <p:cNvGrpSpPr>
                <a:grpSpLocks/>
              </p:cNvGrpSpPr>
              <p:nvPr/>
            </p:nvGrpSpPr>
            <p:grpSpPr bwMode="auto">
              <a:xfrm>
                <a:off x="1073" y="324"/>
                <a:ext cx="626" cy="329"/>
                <a:chOff x="1073" y="324"/>
                <a:chExt cx="626" cy="329"/>
              </a:xfrm>
            </p:grpSpPr>
            <p:sp>
              <p:nvSpPr>
                <p:cNvPr id="30939" name="Rectangle 33"/>
                <p:cNvSpPr>
                  <a:spLocks noChangeArrowheads="1"/>
                </p:cNvSpPr>
                <p:nvPr/>
              </p:nvSpPr>
              <p:spPr bwMode="auto">
                <a:xfrm>
                  <a:off x="1116" y="324"/>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40" name="Rectangle 34"/>
                <p:cNvSpPr>
                  <a:spLocks noChangeArrowheads="1"/>
                </p:cNvSpPr>
                <p:nvPr/>
              </p:nvSpPr>
              <p:spPr bwMode="auto">
                <a:xfrm>
                  <a:off x="1073" y="326"/>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8" name="Group 35"/>
              <p:cNvGrpSpPr>
                <a:grpSpLocks/>
              </p:cNvGrpSpPr>
              <p:nvPr/>
            </p:nvGrpSpPr>
            <p:grpSpPr bwMode="auto">
              <a:xfrm>
                <a:off x="1699" y="324"/>
                <a:ext cx="666" cy="329"/>
                <a:chOff x="1699" y="324"/>
                <a:chExt cx="666" cy="329"/>
              </a:xfrm>
            </p:grpSpPr>
            <p:sp>
              <p:nvSpPr>
                <p:cNvPr id="30937" name="Rectangle 36"/>
                <p:cNvSpPr>
                  <a:spLocks noChangeArrowheads="1"/>
                </p:cNvSpPr>
                <p:nvPr/>
              </p:nvSpPr>
              <p:spPr bwMode="auto">
                <a:xfrm>
                  <a:off x="1742" y="324"/>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38" name="Rectangle 37"/>
                <p:cNvSpPr>
                  <a:spLocks noChangeArrowheads="1"/>
                </p:cNvSpPr>
                <p:nvPr/>
              </p:nvSpPr>
              <p:spPr bwMode="auto">
                <a:xfrm>
                  <a:off x="1699" y="326"/>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39" name="Group 38"/>
              <p:cNvGrpSpPr>
                <a:grpSpLocks/>
              </p:cNvGrpSpPr>
              <p:nvPr/>
            </p:nvGrpSpPr>
            <p:grpSpPr bwMode="auto">
              <a:xfrm>
                <a:off x="2365" y="324"/>
                <a:ext cx="480" cy="329"/>
                <a:chOff x="2365" y="324"/>
                <a:chExt cx="480" cy="329"/>
              </a:xfrm>
            </p:grpSpPr>
            <p:sp>
              <p:nvSpPr>
                <p:cNvPr id="30935" name="Rectangle 39"/>
                <p:cNvSpPr>
                  <a:spLocks noChangeArrowheads="1"/>
                </p:cNvSpPr>
                <p:nvPr/>
              </p:nvSpPr>
              <p:spPr bwMode="auto">
                <a:xfrm>
                  <a:off x="2408" y="324"/>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29</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36" name="Rectangle 40"/>
                <p:cNvSpPr>
                  <a:spLocks noChangeArrowheads="1"/>
                </p:cNvSpPr>
                <p:nvPr/>
              </p:nvSpPr>
              <p:spPr bwMode="auto">
                <a:xfrm>
                  <a:off x="2365" y="326"/>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0" name="Group 41"/>
              <p:cNvGrpSpPr>
                <a:grpSpLocks/>
              </p:cNvGrpSpPr>
              <p:nvPr/>
            </p:nvGrpSpPr>
            <p:grpSpPr bwMode="auto">
              <a:xfrm>
                <a:off x="2845" y="324"/>
                <a:ext cx="608" cy="329"/>
                <a:chOff x="2845" y="324"/>
                <a:chExt cx="608" cy="329"/>
              </a:xfrm>
            </p:grpSpPr>
            <p:sp>
              <p:nvSpPr>
                <p:cNvPr id="30933" name="Rectangle 42"/>
                <p:cNvSpPr>
                  <a:spLocks noChangeArrowheads="1"/>
                </p:cNvSpPr>
                <p:nvPr/>
              </p:nvSpPr>
              <p:spPr bwMode="auto">
                <a:xfrm>
                  <a:off x="2888" y="324"/>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34" name="Rectangle 43"/>
                <p:cNvSpPr>
                  <a:spLocks noChangeArrowheads="1"/>
                </p:cNvSpPr>
                <p:nvPr/>
              </p:nvSpPr>
              <p:spPr bwMode="auto">
                <a:xfrm>
                  <a:off x="2845" y="326"/>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1" name="Group 44"/>
              <p:cNvGrpSpPr>
                <a:grpSpLocks/>
              </p:cNvGrpSpPr>
              <p:nvPr/>
            </p:nvGrpSpPr>
            <p:grpSpPr bwMode="auto">
              <a:xfrm>
                <a:off x="3453" y="324"/>
                <a:ext cx="494" cy="329"/>
                <a:chOff x="3453" y="324"/>
                <a:chExt cx="494" cy="329"/>
              </a:xfrm>
            </p:grpSpPr>
            <p:sp>
              <p:nvSpPr>
                <p:cNvPr id="30931" name="Rectangle 45"/>
                <p:cNvSpPr>
                  <a:spLocks noChangeArrowheads="1"/>
                </p:cNvSpPr>
                <p:nvPr/>
              </p:nvSpPr>
              <p:spPr bwMode="auto">
                <a:xfrm>
                  <a:off x="3496" y="324"/>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48500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32" name="Rectangle 46"/>
                <p:cNvSpPr>
                  <a:spLocks noChangeArrowheads="1"/>
                </p:cNvSpPr>
                <p:nvPr/>
              </p:nvSpPr>
              <p:spPr bwMode="auto">
                <a:xfrm>
                  <a:off x="3453" y="326"/>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2" name="Group 47"/>
              <p:cNvGrpSpPr>
                <a:grpSpLocks/>
              </p:cNvGrpSpPr>
              <p:nvPr/>
            </p:nvGrpSpPr>
            <p:grpSpPr bwMode="auto">
              <a:xfrm>
                <a:off x="0" y="650"/>
                <a:ext cx="455" cy="329"/>
                <a:chOff x="0" y="650"/>
                <a:chExt cx="455" cy="329"/>
              </a:xfrm>
            </p:grpSpPr>
            <p:sp>
              <p:nvSpPr>
                <p:cNvPr id="30929" name="Rectangle 48"/>
                <p:cNvSpPr>
                  <a:spLocks noChangeArrowheads="1"/>
                </p:cNvSpPr>
                <p:nvPr/>
              </p:nvSpPr>
              <p:spPr bwMode="auto">
                <a:xfrm>
                  <a:off x="43" y="650"/>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R2</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30" name="Rectangle 49"/>
                <p:cNvSpPr>
                  <a:spLocks noChangeArrowheads="1"/>
                </p:cNvSpPr>
                <p:nvPr/>
              </p:nvSpPr>
              <p:spPr bwMode="auto">
                <a:xfrm>
                  <a:off x="0" y="652"/>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3" name="Group 50"/>
              <p:cNvGrpSpPr>
                <a:grpSpLocks/>
              </p:cNvGrpSpPr>
              <p:nvPr/>
            </p:nvGrpSpPr>
            <p:grpSpPr bwMode="auto">
              <a:xfrm>
                <a:off x="455" y="650"/>
                <a:ext cx="618" cy="329"/>
                <a:chOff x="455" y="650"/>
                <a:chExt cx="618" cy="329"/>
              </a:xfrm>
            </p:grpSpPr>
            <p:sp>
              <p:nvSpPr>
                <p:cNvPr id="30927" name="Rectangle 51"/>
                <p:cNvSpPr>
                  <a:spLocks noChangeArrowheads="1"/>
                </p:cNvSpPr>
                <p:nvPr/>
              </p:nvSpPr>
              <p:spPr bwMode="auto">
                <a:xfrm>
                  <a:off x="498" y="650"/>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Natasha</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28" name="Rectangle 52"/>
                <p:cNvSpPr>
                  <a:spLocks noChangeArrowheads="1"/>
                </p:cNvSpPr>
                <p:nvPr/>
              </p:nvSpPr>
              <p:spPr bwMode="auto">
                <a:xfrm>
                  <a:off x="455" y="652"/>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4" name="Group 53"/>
              <p:cNvGrpSpPr>
                <a:grpSpLocks/>
              </p:cNvGrpSpPr>
              <p:nvPr/>
            </p:nvGrpSpPr>
            <p:grpSpPr bwMode="auto">
              <a:xfrm>
                <a:off x="1073" y="650"/>
                <a:ext cx="626" cy="329"/>
                <a:chOff x="1073" y="650"/>
                <a:chExt cx="626" cy="329"/>
              </a:xfrm>
            </p:grpSpPr>
            <p:sp>
              <p:nvSpPr>
                <p:cNvPr id="30925" name="Rectangle 54"/>
                <p:cNvSpPr>
                  <a:spLocks noChangeArrowheads="1"/>
                </p:cNvSpPr>
                <p:nvPr/>
              </p:nvSpPr>
              <p:spPr bwMode="auto">
                <a:xfrm>
                  <a:off x="1116" y="650"/>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Manager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26" name="Rectangle 55"/>
                <p:cNvSpPr>
                  <a:spLocks noChangeArrowheads="1"/>
                </p:cNvSpPr>
                <p:nvPr/>
              </p:nvSpPr>
              <p:spPr bwMode="auto">
                <a:xfrm>
                  <a:off x="1073" y="652"/>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5" name="Group 56"/>
              <p:cNvGrpSpPr>
                <a:grpSpLocks/>
              </p:cNvGrpSpPr>
              <p:nvPr/>
            </p:nvGrpSpPr>
            <p:grpSpPr bwMode="auto">
              <a:xfrm>
                <a:off x="1699" y="650"/>
                <a:ext cx="666" cy="329"/>
                <a:chOff x="1699" y="650"/>
                <a:chExt cx="666" cy="329"/>
              </a:xfrm>
            </p:grpSpPr>
            <p:sp>
              <p:nvSpPr>
                <p:cNvPr id="30923" name="Rectangle 57"/>
                <p:cNvSpPr>
                  <a:spLocks noChangeArrowheads="1"/>
                </p:cNvSpPr>
                <p:nvPr/>
              </p:nvSpPr>
              <p:spPr bwMode="auto">
                <a:xfrm>
                  <a:off x="1742" y="650"/>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24" name="Rectangle 58"/>
                <p:cNvSpPr>
                  <a:spLocks noChangeArrowheads="1"/>
                </p:cNvSpPr>
                <p:nvPr/>
              </p:nvSpPr>
              <p:spPr bwMode="auto">
                <a:xfrm>
                  <a:off x="1699" y="652"/>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6" name="Group 59"/>
              <p:cNvGrpSpPr>
                <a:grpSpLocks/>
              </p:cNvGrpSpPr>
              <p:nvPr/>
            </p:nvGrpSpPr>
            <p:grpSpPr bwMode="auto">
              <a:xfrm>
                <a:off x="2365" y="650"/>
                <a:ext cx="480" cy="329"/>
                <a:chOff x="2365" y="650"/>
                <a:chExt cx="480" cy="329"/>
              </a:xfrm>
            </p:grpSpPr>
            <p:sp>
              <p:nvSpPr>
                <p:cNvPr id="30921" name="Rectangle 60"/>
                <p:cNvSpPr>
                  <a:spLocks noChangeArrowheads="1"/>
                </p:cNvSpPr>
                <p:nvPr/>
              </p:nvSpPr>
              <p:spPr bwMode="auto">
                <a:xfrm>
                  <a:off x="2408" y="650"/>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33</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22" name="Rectangle 61"/>
                <p:cNvSpPr>
                  <a:spLocks noChangeArrowheads="1"/>
                </p:cNvSpPr>
                <p:nvPr/>
              </p:nvSpPr>
              <p:spPr bwMode="auto">
                <a:xfrm>
                  <a:off x="2365" y="652"/>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7" name="Group 62"/>
              <p:cNvGrpSpPr>
                <a:grpSpLocks/>
              </p:cNvGrpSpPr>
              <p:nvPr/>
            </p:nvGrpSpPr>
            <p:grpSpPr bwMode="auto">
              <a:xfrm>
                <a:off x="2845" y="650"/>
                <a:ext cx="608" cy="329"/>
                <a:chOff x="2845" y="650"/>
                <a:chExt cx="608" cy="329"/>
              </a:xfrm>
            </p:grpSpPr>
            <p:sp>
              <p:nvSpPr>
                <p:cNvPr id="30919" name="Rectangle 63"/>
                <p:cNvSpPr>
                  <a:spLocks noChangeArrowheads="1"/>
                </p:cNvSpPr>
                <p:nvPr/>
              </p:nvSpPr>
              <p:spPr bwMode="auto">
                <a:xfrm>
                  <a:off x="2888" y="650"/>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20" name="Rectangle 64"/>
                <p:cNvSpPr>
                  <a:spLocks noChangeArrowheads="1"/>
                </p:cNvSpPr>
                <p:nvPr/>
              </p:nvSpPr>
              <p:spPr bwMode="auto">
                <a:xfrm>
                  <a:off x="2845" y="652"/>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8" name="Group 65"/>
              <p:cNvGrpSpPr>
                <a:grpSpLocks/>
              </p:cNvGrpSpPr>
              <p:nvPr/>
            </p:nvGrpSpPr>
            <p:grpSpPr bwMode="auto">
              <a:xfrm>
                <a:off x="3453" y="650"/>
                <a:ext cx="494" cy="329"/>
                <a:chOff x="3453" y="650"/>
                <a:chExt cx="494" cy="329"/>
              </a:xfrm>
            </p:grpSpPr>
            <p:sp>
              <p:nvSpPr>
                <p:cNvPr id="30917" name="Rectangle 66"/>
                <p:cNvSpPr>
                  <a:spLocks noChangeArrowheads="1"/>
                </p:cNvSpPr>
                <p:nvPr/>
              </p:nvSpPr>
              <p:spPr bwMode="auto">
                <a:xfrm>
                  <a:off x="3496" y="650"/>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62000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18" name="Rectangle 67"/>
                <p:cNvSpPr>
                  <a:spLocks noChangeArrowheads="1"/>
                </p:cNvSpPr>
                <p:nvPr/>
              </p:nvSpPr>
              <p:spPr bwMode="auto">
                <a:xfrm>
                  <a:off x="3453" y="652"/>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49" name="Group 68"/>
              <p:cNvGrpSpPr>
                <a:grpSpLocks/>
              </p:cNvGrpSpPr>
              <p:nvPr/>
            </p:nvGrpSpPr>
            <p:grpSpPr bwMode="auto">
              <a:xfrm>
                <a:off x="0" y="976"/>
                <a:ext cx="455" cy="329"/>
                <a:chOff x="0" y="976"/>
                <a:chExt cx="455" cy="329"/>
              </a:xfrm>
            </p:grpSpPr>
            <p:sp>
              <p:nvSpPr>
                <p:cNvPr id="30915" name="Rectangle 69"/>
                <p:cNvSpPr>
                  <a:spLocks noChangeArrowheads="1"/>
                </p:cNvSpPr>
                <p:nvPr/>
              </p:nvSpPr>
              <p:spPr bwMode="auto">
                <a:xfrm>
                  <a:off x="43" y="976"/>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R3</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16" name="Rectangle 70"/>
                <p:cNvSpPr>
                  <a:spLocks noChangeArrowheads="1"/>
                </p:cNvSpPr>
                <p:nvPr/>
              </p:nvSpPr>
              <p:spPr bwMode="auto">
                <a:xfrm>
                  <a:off x="0" y="978"/>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0" name="Group 71"/>
              <p:cNvGrpSpPr>
                <a:grpSpLocks/>
              </p:cNvGrpSpPr>
              <p:nvPr/>
            </p:nvGrpSpPr>
            <p:grpSpPr bwMode="auto">
              <a:xfrm>
                <a:off x="455" y="976"/>
                <a:ext cx="618" cy="329"/>
                <a:chOff x="455" y="976"/>
                <a:chExt cx="618" cy="329"/>
              </a:xfrm>
            </p:grpSpPr>
            <p:sp>
              <p:nvSpPr>
                <p:cNvPr id="30913" name="Rectangle 72"/>
                <p:cNvSpPr>
                  <a:spLocks noChangeArrowheads="1"/>
                </p:cNvSpPr>
                <p:nvPr/>
              </p:nvSpPr>
              <p:spPr bwMode="auto">
                <a:xfrm>
                  <a:off x="498" y="976"/>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Sarah</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14" name="Rectangle 73"/>
                <p:cNvSpPr>
                  <a:spLocks noChangeArrowheads="1"/>
                </p:cNvSpPr>
                <p:nvPr/>
              </p:nvSpPr>
              <p:spPr bwMode="auto">
                <a:xfrm>
                  <a:off x="455" y="978"/>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1" name="Group 74"/>
              <p:cNvGrpSpPr>
                <a:grpSpLocks/>
              </p:cNvGrpSpPr>
              <p:nvPr/>
            </p:nvGrpSpPr>
            <p:grpSpPr bwMode="auto">
              <a:xfrm>
                <a:off x="1073" y="976"/>
                <a:ext cx="626" cy="329"/>
                <a:chOff x="1073" y="976"/>
                <a:chExt cx="626" cy="329"/>
              </a:xfrm>
            </p:grpSpPr>
            <p:sp>
              <p:nvSpPr>
                <p:cNvPr id="30911" name="Rectangle 75"/>
                <p:cNvSpPr>
                  <a:spLocks noChangeArrowheads="1"/>
                </p:cNvSpPr>
                <p:nvPr/>
              </p:nvSpPr>
              <p:spPr bwMode="auto">
                <a:xfrm>
                  <a:off x="1116" y="976"/>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12" name="Rectangle 76"/>
                <p:cNvSpPr>
                  <a:spLocks noChangeArrowheads="1"/>
                </p:cNvSpPr>
                <p:nvPr/>
              </p:nvSpPr>
              <p:spPr bwMode="auto">
                <a:xfrm>
                  <a:off x="1073" y="978"/>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2" name="Group 77"/>
              <p:cNvGrpSpPr>
                <a:grpSpLocks/>
              </p:cNvGrpSpPr>
              <p:nvPr/>
            </p:nvGrpSpPr>
            <p:grpSpPr bwMode="auto">
              <a:xfrm>
                <a:off x="1699" y="976"/>
                <a:ext cx="666" cy="329"/>
                <a:chOff x="1699" y="976"/>
                <a:chExt cx="666" cy="329"/>
              </a:xfrm>
            </p:grpSpPr>
            <p:sp>
              <p:nvSpPr>
                <p:cNvPr id="30909" name="Rectangle 78"/>
                <p:cNvSpPr>
                  <a:spLocks noChangeArrowheads="1"/>
                </p:cNvSpPr>
                <p:nvPr/>
              </p:nvSpPr>
              <p:spPr bwMode="auto">
                <a:xfrm>
                  <a:off x="1742" y="976"/>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10" name="Rectangle 79"/>
                <p:cNvSpPr>
                  <a:spLocks noChangeArrowheads="1"/>
                </p:cNvSpPr>
                <p:nvPr/>
              </p:nvSpPr>
              <p:spPr bwMode="auto">
                <a:xfrm>
                  <a:off x="1699" y="978"/>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3" name="Group 80"/>
              <p:cNvGrpSpPr>
                <a:grpSpLocks/>
              </p:cNvGrpSpPr>
              <p:nvPr/>
            </p:nvGrpSpPr>
            <p:grpSpPr bwMode="auto">
              <a:xfrm>
                <a:off x="2365" y="976"/>
                <a:ext cx="480" cy="329"/>
                <a:chOff x="2365" y="976"/>
                <a:chExt cx="480" cy="329"/>
              </a:xfrm>
            </p:grpSpPr>
            <p:sp>
              <p:nvSpPr>
                <p:cNvPr id="30907" name="Rectangle 81"/>
                <p:cNvSpPr>
                  <a:spLocks noChangeArrowheads="1"/>
                </p:cNvSpPr>
                <p:nvPr/>
              </p:nvSpPr>
              <p:spPr bwMode="auto">
                <a:xfrm>
                  <a:off x="2408" y="976"/>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08" name="Rectangle 82"/>
                <p:cNvSpPr>
                  <a:spLocks noChangeArrowheads="1"/>
                </p:cNvSpPr>
                <p:nvPr/>
              </p:nvSpPr>
              <p:spPr bwMode="auto">
                <a:xfrm>
                  <a:off x="2365" y="978"/>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4" name="Group 83"/>
              <p:cNvGrpSpPr>
                <a:grpSpLocks/>
              </p:cNvGrpSpPr>
              <p:nvPr/>
            </p:nvGrpSpPr>
            <p:grpSpPr bwMode="auto">
              <a:xfrm>
                <a:off x="2845" y="976"/>
                <a:ext cx="608" cy="329"/>
                <a:chOff x="2845" y="976"/>
                <a:chExt cx="608" cy="329"/>
              </a:xfrm>
            </p:grpSpPr>
            <p:sp>
              <p:nvSpPr>
                <p:cNvPr id="30905" name="Rectangle 84"/>
                <p:cNvSpPr>
                  <a:spLocks noChangeArrowheads="1"/>
                </p:cNvSpPr>
                <p:nvPr/>
              </p:nvSpPr>
              <p:spPr bwMode="auto">
                <a:xfrm>
                  <a:off x="2888" y="976"/>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06" name="Rectangle 85"/>
                <p:cNvSpPr>
                  <a:spLocks noChangeArrowheads="1"/>
                </p:cNvSpPr>
                <p:nvPr/>
              </p:nvSpPr>
              <p:spPr bwMode="auto">
                <a:xfrm>
                  <a:off x="2845" y="978"/>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5" name="Group 86"/>
              <p:cNvGrpSpPr>
                <a:grpSpLocks/>
              </p:cNvGrpSpPr>
              <p:nvPr/>
            </p:nvGrpSpPr>
            <p:grpSpPr bwMode="auto">
              <a:xfrm>
                <a:off x="3453" y="976"/>
                <a:ext cx="494" cy="329"/>
                <a:chOff x="3453" y="976"/>
                <a:chExt cx="494" cy="329"/>
              </a:xfrm>
            </p:grpSpPr>
            <p:sp>
              <p:nvSpPr>
                <p:cNvPr id="30903" name="Rectangle 87"/>
                <p:cNvSpPr>
                  <a:spLocks noChangeArrowheads="1"/>
                </p:cNvSpPr>
                <p:nvPr/>
              </p:nvSpPr>
              <p:spPr bwMode="auto">
                <a:xfrm>
                  <a:off x="3496" y="976"/>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51000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04" name="Rectangle 88"/>
                <p:cNvSpPr>
                  <a:spLocks noChangeArrowheads="1"/>
                </p:cNvSpPr>
                <p:nvPr/>
              </p:nvSpPr>
              <p:spPr bwMode="auto">
                <a:xfrm>
                  <a:off x="3453" y="978"/>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6" name="Group 89"/>
              <p:cNvGrpSpPr>
                <a:grpSpLocks/>
              </p:cNvGrpSpPr>
              <p:nvPr/>
            </p:nvGrpSpPr>
            <p:grpSpPr bwMode="auto">
              <a:xfrm>
                <a:off x="0" y="1303"/>
                <a:ext cx="455" cy="329"/>
                <a:chOff x="0" y="1303"/>
                <a:chExt cx="455" cy="329"/>
              </a:xfrm>
            </p:grpSpPr>
            <p:sp>
              <p:nvSpPr>
                <p:cNvPr id="30901" name="Rectangle 90"/>
                <p:cNvSpPr>
                  <a:spLocks noChangeArrowheads="1"/>
                </p:cNvSpPr>
                <p:nvPr/>
              </p:nvSpPr>
              <p:spPr bwMode="auto">
                <a:xfrm>
                  <a:off x="43" y="1303"/>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02" name="Rectangle 91"/>
                <p:cNvSpPr>
                  <a:spLocks noChangeArrowheads="1"/>
                </p:cNvSpPr>
                <p:nvPr/>
              </p:nvSpPr>
              <p:spPr bwMode="auto">
                <a:xfrm>
                  <a:off x="0" y="1304"/>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7" name="Group 92"/>
              <p:cNvGrpSpPr>
                <a:grpSpLocks/>
              </p:cNvGrpSpPr>
              <p:nvPr/>
            </p:nvGrpSpPr>
            <p:grpSpPr bwMode="auto">
              <a:xfrm>
                <a:off x="455" y="1303"/>
                <a:ext cx="618" cy="329"/>
                <a:chOff x="455" y="1303"/>
                <a:chExt cx="618" cy="329"/>
              </a:xfrm>
            </p:grpSpPr>
            <p:sp>
              <p:nvSpPr>
                <p:cNvPr id="30899" name="Rectangle 93"/>
                <p:cNvSpPr>
                  <a:spLocks noChangeArrowheads="1"/>
                </p:cNvSpPr>
                <p:nvPr/>
              </p:nvSpPr>
              <p:spPr bwMode="auto">
                <a:xfrm>
                  <a:off x="498" y="1303"/>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Smith</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900" name="Rectangle 94"/>
                <p:cNvSpPr>
                  <a:spLocks noChangeArrowheads="1"/>
                </p:cNvSpPr>
                <p:nvPr/>
              </p:nvSpPr>
              <p:spPr bwMode="auto">
                <a:xfrm>
                  <a:off x="455" y="1304"/>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8" name="Group 95"/>
              <p:cNvGrpSpPr>
                <a:grpSpLocks/>
              </p:cNvGrpSpPr>
              <p:nvPr/>
            </p:nvGrpSpPr>
            <p:grpSpPr bwMode="auto">
              <a:xfrm>
                <a:off x="1073" y="1303"/>
                <a:ext cx="626" cy="329"/>
                <a:chOff x="1073" y="1303"/>
                <a:chExt cx="626" cy="329"/>
              </a:xfrm>
            </p:grpSpPr>
            <p:sp>
              <p:nvSpPr>
                <p:cNvPr id="30897" name="Rectangle 96"/>
                <p:cNvSpPr>
                  <a:spLocks noChangeArrowheads="1"/>
                </p:cNvSpPr>
                <p:nvPr/>
              </p:nvSpPr>
              <p:spPr bwMode="auto">
                <a:xfrm>
                  <a:off x="1116" y="1303"/>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98" name="Rectangle 97"/>
                <p:cNvSpPr>
                  <a:spLocks noChangeArrowheads="1"/>
                </p:cNvSpPr>
                <p:nvPr/>
              </p:nvSpPr>
              <p:spPr bwMode="auto">
                <a:xfrm>
                  <a:off x="1073" y="1304"/>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59" name="Group 98"/>
              <p:cNvGrpSpPr>
                <a:grpSpLocks/>
              </p:cNvGrpSpPr>
              <p:nvPr/>
            </p:nvGrpSpPr>
            <p:grpSpPr bwMode="auto">
              <a:xfrm>
                <a:off x="1699" y="1303"/>
                <a:ext cx="666" cy="329"/>
                <a:chOff x="1699" y="1303"/>
                <a:chExt cx="666" cy="329"/>
              </a:xfrm>
            </p:grpSpPr>
            <p:sp>
              <p:nvSpPr>
                <p:cNvPr id="30895" name="Rectangle 99"/>
                <p:cNvSpPr>
                  <a:spLocks noChangeArrowheads="1"/>
                </p:cNvSpPr>
                <p:nvPr/>
              </p:nvSpPr>
              <p:spPr bwMode="auto">
                <a:xfrm>
                  <a:off x="1742" y="1303"/>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96" name="Rectangle 100"/>
                <p:cNvSpPr>
                  <a:spLocks noChangeArrowheads="1"/>
                </p:cNvSpPr>
                <p:nvPr/>
              </p:nvSpPr>
              <p:spPr bwMode="auto">
                <a:xfrm>
                  <a:off x="1699" y="1304"/>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0" name="Group 101"/>
              <p:cNvGrpSpPr>
                <a:grpSpLocks/>
              </p:cNvGrpSpPr>
              <p:nvPr/>
            </p:nvGrpSpPr>
            <p:grpSpPr bwMode="auto">
              <a:xfrm>
                <a:off x="2365" y="1303"/>
                <a:ext cx="480" cy="329"/>
                <a:chOff x="2365" y="1303"/>
                <a:chExt cx="480" cy="329"/>
              </a:xfrm>
            </p:grpSpPr>
            <p:sp>
              <p:nvSpPr>
                <p:cNvPr id="30893" name="Rectangle 102"/>
                <p:cNvSpPr>
                  <a:spLocks noChangeArrowheads="1"/>
                </p:cNvSpPr>
                <p:nvPr/>
              </p:nvSpPr>
              <p:spPr bwMode="auto">
                <a:xfrm>
                  <a:off x="2408" y="1303"/>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94" name="Rectangle 103"/>
                <p:cNvSpPr>
                  <a:spLocks noChangeArrowheads="1"/>
                </p:cNvSpPr>
                <p:nvPr/>
              </p:nvSpPr>
              <p:spPr bwMode="auto">
                <a:xfrm>
                  <a:off x="2365" y="1304"/>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1" name="Group 104"/>
              <p:cNvGrpSpPr>
                <a:grpSpLocks/>
              </p:cNvGrpSpPr>
              <p:nvPr/>
            </p:nvGrpSpPr>
            <p:grpSpPr bwMode="auto">
              <a:xfrm>
                <a:off x="2845" y="1303"/>
                <a:ext cx="608" cy="329"/>
                <a:chOff x="2845" y="1303"/>
                <a:chExt cx="608" cy="329"/>
              </a:xfrm>
            </p:grpSpPr>
            <p:sp>
              <p:nvSpPr>
                <p:cNvPr id="30891" name="Rectangle 105"/>
                <p:cNvSpPr>
                  <a:spLocks noChangeArrowheads="1"/>
                </p:cNvSpPr>
                <p:nvPr/>
              </p:nvSpPr>
              <p:spPr bwMode="auto">
                <a:xfrm>
                  <a:off x="2888" y="1303"/>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92" name="Rectangle 106"/>
                <p:cNvSpPr>
                  <a:spLocks noChangeArrowheads="1"/>
                </p:cNvSpPr>
                <p:nvPr/>
              </p:nvSpPr>
              <p:spPr bwMode="auto">
                <a:xfrm>
                  <a:off x="2845" y="1304"/>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2" name="Group 107"/>
              <p:cNvGrpSpPr>
                <a:grpSpLocks/>
              </p:cNvGrpSpPr>
              <p:nvPr/>
            </p:nvGrpSpPr>
            <p:grpSpPr bwMode="auto">
              <a:xfrm>
                <a:off x="3453" y="1303"/>
                <a:ext cx="494" cy="329"/>
                <a:chOff x="3453" y="1303"/>
                <a:chExt cx="494" cy="329"/>
              </a:xfrm>
            </p:grpSpPr>
            <p:sp>
              <p:nvSpPr>
                <p:cNvPr id="30889" name="Rectangle 108"/>
                <p:cNvSpPr>
                  <a:spLocks noChangeArrowheads="1"/>
                </p:cNvSpPr>
                <p:nvPr/>
              </p:nvSpPr>
              <p:spPr bwMode="auto">
                <a:xfrm>
                  <a:off x="3496" y="1303"/>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42000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90" name="Rectangle 109"/>
                <p:cNvSpPr>
                  <a:spLocks noChangeArrowheads="1"/>
                </p:cNvSpPr>
                <p:nvPr/>
              </p:nvSpPr>
              <p:spPr bwMode="auto">
                <a:xfrm>
                  <a:off x="3453" y="1304"/>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3" name="Group 110"/>
              <p:cNvGrpSpPr>
                <a:grpSpLocks/>
              </p:cNvGrpSpPr>
              <p:nvPr/>
            </p:nvGrpSpPr>
            <p:grpSpPr bwMode="auto">
              <a:xfrm>
                <a:off x="0" y="1629"/>
                <a:ext cx="455" cy="329"/>
                <a:chOff x="0" y="1629"/>
                <a:chExt cx="455" cy="329"/>
              </a:xfrm>
            </p:grpSpPr>
            <p:sp>
              <p:nvSpPr>
                <p:cNvPr id="30887" name="Rectangle 111"/>
                <p:cNvSpPr>
                  <a:spLocks noChangeArrowheads="1"/>
                </p:cNvSpPr>
                <p:nvPr/>
              </p:nvSpPr>
              <p:spPr bwMode="auto">
                <a:xfrm>
                  <a:off x="43" y="1629"/>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R5</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88" name="Rectangle 112"/>
                <p:cNvSpPr>
                  <a:spLocks noChangeArrowheads="1"/>
                </p:cNvSpPr>
                <p:nvPr/>
              </p:nvSpPr>
              <p:spPr bwMode="auto">
                <a:xfrm>
                  <a:off x="0" y="163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4" name="Group 113"/>
              <p:cNvGrpSpPr>
                <a:grpSpLocks/>
              </p:cNvGrpSpPr>
              <p:nvPr/>
            </p:nvGrpSpPr>
            <p:grpSpPr bwMode="auto">
              <a:xfrm>
                <a:off x="455" y="1629"/>
                <a:ext cx="618" cy="329"/>
                <a:chOff x="455" y="1629"/>
                <a:chExt cx="618" cy="329"/>
              </a:xfrm>
            </p:grpSpPr>
            <p:sp>
              <p:nvSpPr>
                <p:cNvPr id="30885" name="Rectangle 114"/>
                <p:cNvSpPr>
                  <a:spLocks noChangeArrowheads="1"/>
                </p:cNvSpPr>
                <p:nvPr/>
              </p:nvSpPr>
              <p:spPr bwMode="auto">
                <a:xfrm>
                  <a:off x="498" y="1629"/>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Liz</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86" name="Rectangle 115"/>
                <p:cNvSpPr>
                  <a:spLocks noChangeArrowheads="1"/>
                </p:cNvSpPr>
                <p:nvPr/>
              </p:nvSpPr>
              <p:spPr bwMode="auto">
                <a:xfrm>
                  <a:off x="455" y="163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5" name="Group 116"/>
              <p:cNvGrpSpPr>
                <a:grpSpLocks/>
              </p:cNvGrpSpPr>
              <p:nvPr/>
            </p:nvGrpSpPr>
            <p:grpSpPr bwMode="auto">
              <a:xfrm>
                <a:off x="1073" y="1629"/>
                <a:ext cx="626" cy="329"/>
                <a:chOff x="1073" y="1629"/>
                <a:chExt cx="626" cy="329"/>
              </a:xfrm>
            </p:grpSpPr>
            <p:sp>
              <p:nvSpPr>
                <p:cNvPr id="30883" name="Rectangle 117"/>
                <p:cNvSpPr>
                  <a:spLocks noChangeArrowheads="1"/>
                </p:cNvSpPr>
                <p:nvPr/>
              </p:nvSpPr>
              <p:spPr bwMode="auto">
                <a:xfrm>
                  <a:off x="1116" y="1629"/>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84" name="Rectangle 118"/>
                <p:cNvSpPr>
                  <a:spLocks noChangeArrowheads="1"/>
                </p:cNvSpPr>
                <p:nvPr/>
              </p:nvSpPr>
              <p:spPr bwMode="auto">
                <a:xfrm>
                  <a:off x="1073" y="163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6" name="Group 119"/>
              <p:cNvGrpSpPr>
                <a:grpSpLocks/>
              </p:cNvGrpSpPr>
              <p:nvPr/>
            </p:nvGrpSpPr>
            <p:grpSpPr bwMode="auto">
              <a:xfrm>
                <a:off x="1699" y="1629"/>
                <a:ext cx="666" cy="329"/>
                <a:chOff x="1699" y="1629"/>
                <a:chExt cx="666" cy="329"/>
              </a:xfrm>
            </p:grpSpPr>
            <p:sp>
              <p:nvSpPr>
                <p:cNvPr id="30881" name="Rectangle 120"/>
                <p:cNvSpPr>
                  <a:spLocks noChangeArrowheads="1"/>
                </p:cNvSpPr>
                <p:nvPr/>
              </p:nvSpPr>
              <p:spPr bwMode="auto">
                <a:xfrm>
                  <a:off x="1742" y="1629"/>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82" name="Rectangle 121"/>
                <p:cNvSpPr>
                  <a:spLocks noChangeArrowheads="1"/>
                </p:cNvSpPr>
                <p:nvPr/>
              </p:nvSpPr>
              <p:spPr bwMode="auto">
                <a:xfrm>
                  <a:off x="1699" y="163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7" name="Group 122"/>
              <p:cNvGrpSpPr>
                <a:grpSpLocks/>
              </p:cNvGrpSpPr>
              <p:nvPr/>
            </p:nvGrpSpPr>
            <p:grpSpPr bwMode="auto">
              <a:xfrm>
                <a:off x="2365" y="1629"/>
                <a:ext cx="480" cy="329"/>
                <a:chOff x="2365" y="1629"/>
                <a:chExt cx="480" cy="329"/>
              </a:xfrm>
            </p:grpSpPr>
            <p:sp>
              <p:nvSpPr>
                <p:cNvPr id="30879" name="Rectangle 123"/>
                <p:cNvSpPr>
                  <a:spLocks noChangeArrowheads="1"/>
                </p:cNvSpPr>
                <p:nvPr/>
              </p:nvSpPr>
              <p:spPr bwMode="auto">
                <a:xfrm>
                  <a:off x="2408" y="1629"/>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80" name="Rectangle 124"/>
                <p:cNvSpPr>
                  <a:spLocks noChangeArrowheads="1"/>
                </p:cNvSpPr>
                <p:nvPr/>
              </p:nvSpPr>
              <p:spPr bwMode="auto">
                <a:xfrm>
                  <a:off x="2365" y="163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8" name="Group 125"/>
              <p:cNvGrpSpPr>
                <a:grpSpLocks/>
              </p:cNvGrpSpPr>
              <p:nvPr/>
            </p:nvGrpSpPr>
            <p:grpSpPr bwMode="auto">
              <a:xfrm>
                <a:off x="2845" y="1629"/>
                <a:ext cx="608" cy="329"/>
                <a:chOff x="2845" y="1629"/>
                <a:chExt cx="608" cy="329"/>
              </a:xfrm>
            </p:grpSpPr>
            <p:sp>
              <p:nvSpPr>
                <p:cNvPr id="30877" name="Rectangle 126"/>
                <p:cNvSpPr>
                  <a:spLocks noChangeArrowheads="1"/>
                </p:cNvSpPr>
                <p:nvPr/>
              </p:nvSpPr>
              <p:spPr bwMode="auto">
                <a:xfrm>
                  <a:off x="2888" y="1629"/>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78" name="Rectangle 127"/>
                <p:cNvSpPr>
                  <a:spLocks noChangeArrowheads="1"/>
                </p:cNvSpPr>
                <p:nvPr/>
              </p:nvSpPr>
              <p:spPr bwMode="auto">
                <a:xfrm>
                  <a:off x="2845" y="163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69" name="Group 128"/>
              <p:cNvGrpSpPr>
                <a:grpSpLocks/>
              </p:cNvGrpSpPr>
              <p:nvPr/>
            </p:nvGrpSpPr>
            <p:grpSpPr bwMode="auto">
              <a:xfrm>
                <a:off x="3453" y="1629"/>
                <a:ext cx="494" cy="329"/>
                <a:chOff x="3453" y="1629"/>
                <a:chExt cx="494" cy="329"/>
              </a:xfrm>
            </p:grpSpPr>
            <p:sp>
              <p:nvSpPr>
                <p:cNvPr id="30875" name="Rectangle 129"/>
                <p:cNvSpPr>
                  <a:spLocks noChangeArrowheads="1"/>
                </p:cNvSpPr>
                <p:nvPr/>
              </p:nvSpPr>
              <p:spPr bwMode="auto">
                <a:xfrm>
                  <a:off x="3496" y="1629"/>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38500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76" name="Rectangle 130"/>
                <p:cNvSpPr>
                  <a:spLocks noChangeArrowheads="1"/>
                </p:cNvSpPr>
                <p:nvPr/>
              </p:nvSpPr>
              <p:spPr bwMode="auto">
                <a:xfrm>
                  <a:off x="3453" y="163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0" name="Group 131"/>
              <p:cNvGrpSpPr>
                <a:grpSpLocks/>
              </p:cNvGrpSpPr>
              <p:nvPr/>
            </p:nvGrpSpPr>
            <p:grpSpPr bwMode="auto">
              <a:xfrm>
                <a:off x="0" y="1952"/>
                <a:ext cx="455" cy="330"/>
                <a:chOff x="0" y="1952"/>
                <a:chExt cx="455" cy="330"/>
              </a:xfrm>
            </p:grpSpPr>
            <p:sp>
              <p:nvSpPr>
                <p:cNvPr id="30873" name="Rectangle 132"/>
                <p:cNvSpPr>
                  <a:spLocks noChangeArrowheads="1"/>
                </p:cNvSpPr>
                <p:nvPr/>
              </p:nvSpPr>
              <p:spPr bwMode="auto">
                <a:xfrm>
                  <a:off x="43" y="1952"/>
                  <a:ext cx="369"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R6</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74" name="Rectangle 133"/>
                <p:cNvSpPr>
                  <a:spLocks noChangeArrowheads="1"/>
                </p:cNvSpPr>
                <p:nvPr/>
              </p:nvSpPr>
              <p:spPr bwMode="auto">
                <a:xfrm>
                  <a:off x="0" y="1956"/>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1" name="Group 134"/>
              <p:cNvGrpSpPr>
                <a:grpSpLocks/>
              </p:cNvGrpSpPr>
              <p:nvPr/>
            </p:nvGrpSpPr>
            <p:grpSpPr bwMode="auto">
              <a:xfrm>
                <a:off x="455" y="1952"/>
                <a:ext cx="618" cy="330"/>
                <a:chOff x="455" y="1952"/>
                <a:chExt cx="618" cy="330"/>
              </a:xfrm>
            </p:grpSpPr>
            <p:sp>
              <p:nvSpPr>
                <p:cNvPr id="30871" name="Rectangle 135"/>
                <p:cNvSpPr>
                  <a:spLocks noChangeArrowheads="1"/>
                </p:cNvSpPr>
                <p:nvPr/>
              </p:nvSpPr>
              <p:spPr bwMode="auto">
                <a:xfrm>
                  <a:off x="498" y="1952"/>
                  <a:ext cx="53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Martha</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72" name="Rectangle 136"/>
                <p:cNvSpPr>
                  <a:spLocks noChangeArrowheads="1"/>
                </p:cNvSpPr>
                <p:nvPr/>
              </p:nvSpPr>
              <p:spPr bwMode="auto">
                <a:xfrm>
                  <a:off x="455" y="1956"/>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2" name="Group 137"/>
              <p:cNvGrpSpPr>
                <a:grpSpLocks/>
              </p:cNvGrpSpPr>
              <p:nvPr/>
            </p:nvGrpSpPr>
            <p:grpSpPr bwMode="auto">
              <a:xfrm>
                <a:off x="1073" y="1952"/>
                <a:ext cx="626" cy="330"/>
                <a:chOff x="1073" y="1952"/>
                <a:chExt cx="626" cy="330"/>
              </a:xfrm>
            </p:grpSpPr>
            <p:sp>
              <p:nvSpPr>
                <p:cNvPr id="30869" name="Rectangle 138"/>
                <p:cNvSpPr>
                  <a:spLocks noChangeArrowheads="1"/>
                </p:cNvSpPr>
                <p:nvPr/>
              </p:nvSpPr>
              <p:spPr bwMode="auto">
                <a:xfrm>
                  <a:off x="1116" y="1952"/>
                  <a:ext cx="54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70" name="Rectangle 139"/>
                <p:cNvSpPr>
                  <a:spLocks noChangeArrowheads="1"/>
                </p:cNvSpPr>
                <p:nvPr/>
              </p:nvSpPr>
              <p:spPr bwMode="auto">
                <a:xfrm>
                  <a:off x="1073" y="1956"/>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3" name="Group 140"/>
              <p:cNvGrpSpPr>
                <a:grpSpLocks/>
              </p:cNvGrpSpPr>
              <p:nvPr/>
            </p:nvGrpSpPr>
            <p:grpSpPr bwMode="auto">
              <a:xfrm>
                <a:off x="1699" y="1952"/>
                <a:ext cx="666" cy="330"/>
                <a:chOff x="1699" y="1952"/>
                <a:chExt cx="666" cy="330"/>
              </a:xfrm>
            </p:grpSpPr>
            <p:sp>
              <p:nvSpPr>
                <p:cNvPr id="30867" name="Rectangle 141"/>
                <p:cNvSpPr>
                  <a:spLocks noChangeArrowheads="1"/>
                </p:cNvSpPr>
                <p:nvPr/>
              </p:nvSpPr>
              <p:spPr bwMode="auto">
                <a:xfrm>
                  <a:off x="1742" y="1952"/>
                  <a:ext cx="58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68" name="Rectangle 142"/>
                <p:cNvSpPr>
                  <a:spLocks noChangeArrowheads="1"/>
                </p:cNvSpPr>
                <p:nvPr/>
              </p:nvSpPr>
              <p:spPr bwMode="auto">
                <a:xfrm>
                  <a:off x="1699" y="1956"/>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4" name="Group 143"/>
              <p:cNvGrpSpPr>
                <a:grpSpLocks/>
              </p:cNvGrpSpPr>
              <p:nvPr/>
            </p:nvGrpSpPr>
            <p:grpSpPr bwMode="auto">
              <a:xfrm>
                <a:off x="2365" y="1952"/>
                <a:ext cx="480" cy="330"/>
                <a:chOff x="2365" y="1952"/>
                <a:chExt cx="480" cy="330"/>
              </a:xfrm>
            </p:grpSpPr>
            <p:sp>
              <p:nvSpPr>
                <p:cNvPr id="30865" name="Rectangle 144"/>
                <p:cNvSpPr>
                  <a:spLocks noChangeArrowheads="1"/>
                </p:cNvSpPr>
                <p:nvPr/>
              </p:nvSpPr>
              <p:spPr bwMode="auto">
                <a:xfrm>
                  <a:off x="2408" y="1952"/>
                  <a:ext cx="394"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32</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66" name="Rectangle 145"/>
                <p:cNvSpPr>
                  <a:spLocks noChangeArrowheads="1"/>
                </p:cNvSpPr>
                <p:nvPr/>
              </p:nvSpPr>
              <p:spPr bwMode="auto">
                <a:xfrm>
                  <a:off x="2365" y="1956"/>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5" name="Group 146"/>
              <p:cNvGrpSpPr>
                <a:grpSpLocks/>
              </p:cNvGrpSpPr>
              <p:nvPr/>
            </p:nvGrpSpPr>
            <p:grpSpPr bwMode="auto">
              <a:xfrm>
                <a:off x="2845" y="1952"/>
                <a:ext cx="608" cy="330"/>
                <a:chOff x="2845" y="1952"/>
                <a:chExt cx="608" cy="330"/>
              </a:xfrm>
            </p:grpSpPr>
            <p:sp>
              <p:nvSpPr>
                <p:cNvPr id="30863" name="Rectangle 147"/>
                <p:cNvSpPr>
                  <a:spLocks noChangeArrowheads="1"/>
                </p:cNvSpPr>
                <p:nvPr/>
              </p:nvSpPr>
              <p:spPr bwMode="auto">
                <a:xfrm>
                  <a:off x="2888" y="1952"/>
                  <a:ext cx="52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64" name="Rectangle 148"/>
                <p:cNvSpPr>
                  <a:spLocks noChangeArrowheads="1"/>
                </p:cNvSpPr>
                <p:nvPr/>
              </p:nvSpPr>
              <p:spPr bwMode="auto">
                <a:xfrm>
                  <a:off x="2845" y="1956"/>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6" name="Group 149"/>
              <p:cNvGrpSpPr>
                <a:grpSpLocks/>
              </p:cNvGrpSpPr>
              <p:nvPr/>
            </p:nvGrpSpPr>
            <p:grpSpPr bwMode="auto">
              <a:xfrm>
                <a:off x="3453" y="1952"/>
                <a:ext cx="494" cy="330"/>
                <a:chOff x="3453" y="1952"/>
                <a:chExt cx="494" cy="330"/>
              </a:xfrm>
            </p:grpSpPr>
            <p:sp>
              <p:nvSpPr>
                <p:cNvPr id="30861" name="Rectangle 150"/>
                <p:cNvSpPr>
                  <a:spLocks noChangeArrowheads="1"/>
                </p:cNvSpPr>
                <p:nvPr/>
              </p:nvSpPr>
              <p:spPr bwMode="auto">
                <a:xfrm>
                  <a:off x="3496" y="1952"/>
                  <a:ext cx="408"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44500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62" name="Rectangle 151"/>
                <p:cNvSpPr>
                  <a:spLocks noChangeArrowheads="1"/>
                </p:cNvSpPr>
                <p:nvPr/>
              </p:nvSpPr>
              <p:spPr bwMode="auto">
                <a:xfrm>
                  <a:off x="3453" y="1956"/>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7" name="Group 152"/>
              <p:cNvGrpSpPr>
                <a:grpSpLocks/>
              </p:cNvGrpSpPr>
              <p:nvPr/>
            </p:nvGrpSpPr>
            <p:grpSpPr bwMode="auto">
              <a:xfrm>
                <a:off x="0" y="2280"/>
                <a:ext cx="455" cy="329"/>
                <a:chOff x="0" y="2280"/>
                <a:chExt cx="455" cy="329"/>
              </a:xfrm>
            </p:grpSpPr>
            <p:sp>
              <p:nvSpPr>
                <p:cNvPr id="30859" name="Rectangle 153"/>
                <p:cNvSpPr>
                  <a:spLocks noChangeArrowheads="1"/>
                </p:cNvSpPr>
                <p:nvPr/>
              </p:nvSpPr>
              <p:spPr bwMode="auto">
                <a:xfrm>
                  <a:off x="43" y="2280"/>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60" name="Rectangle 154"/>
                <p:cNvSpPr>
                  <a:spLocks noChangeArrowheads="1"/>
                </p:cNvSpPr>
                <p:nvPr/>
              </p:nvSpPr>
              <p:spPr bwMode="auto">
                <a:xfrm>
                  <a:off x="0" y="2282"/>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8" name="Group 155"/>
              <p:cNvGrpSpPr>
                <a:grpSpLocks/>
              </p:cNvGrpSpPr>
              <p:nvPr/>
            </p:nvGrpSpPr>
            <p:grpSpPr bwMode="auto">
              <a:xfrm>
                <a:off x="455" y="2280"/>
                <a:ext cx="618" cy="329"/>
                <a:chOff x="455" y="2280"/>
                <a:chExt cx="618" cy="329"/>
              </a:xfrm>
            </p:grpSpPr>
            <p:sp>
              <p:nvSpPr>
                <p:cNvPr id="30857" name="Rectangle 156"/>
                <p:cNvSpPr>
                  <a:spLocks noChangeArrowheads="1"/>
                </p:cNvSpPr>
                <p:nvPr/>
              </p:nvSpPr>
              <p:spPr bwMode="auto">
                <a:xfrm>
                  <a:off x="498" y="2280"/>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Brown</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58" name="Rectangle 157"/>
                <p:cNvSpPr>
                  <a:spLocks noChangeArrowheads="1"/>
                </p:cNvSpPr>
                <p:nvPr/>
              </p:nvSpPr>
              <p:spPr bwMode="auto">
                <a:xfrm>
                  <a:off x="455" y="2282"/>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79" name="Group 158"/>
              <p:cNvGrpSpPr>
                <a:grpSpLocks/>
              </p:cNvGrpSpPr>
              <p:nvPr/>
            </p:nvGrpSpPr>
            <p:grpSpPr bwMode="auto">
              <a:xfrm>
                <a:off x="1073" y="2280"/>
                <a:ext cx="626" cy="329"/>
                <a:chOff x="1073" y="2280"/>
                <a:chExt cx="626" cy="329"/>
              </a:xfrm>
            </p:grpSpPr>
            <p:sp>
              <p:nvSpPr>
                <p:cNvPr id="30855" name="Rectangle 159"/>
                <p:cNvSpPr>
                  <a:spLocks noChangeArrowheads="1"/>
                </p:cNvSpPr>
                <p:nvPr/>
              </p:nvSpPr>
              <p:spPr bwMode="auto">
                <a:xfrm>
                  <a:off x="1116" y="2280"/>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56" name="Rectangle 160"/>
                <p:cNvSpPr>
                  <a:spLocks noChangeArrowheads="1"/>
                </p:cNvSpPr>
                <p:nvPr/>
              </p:nvSpPr>
              <p:spPr bwMode="auto">
                <a:xfrm>
                  <a:off x="1073" y="2282"/>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0" name="Group 161"/>
              <p:cNvGrpSpPr>
                <a:grpSpLocks/>
              </p:cNvGrpSpPr>
              <p:nvPr/>
            </p:nvGrpSpPr>
            <p:grpSpPr bwMode="auto">
              <a:xfrm>
                <a:off x="1699" y="2280"/>
                <a:ext cx="666" cy="329"/>
                <a:chOff x="1699" y="2280"/>
                <a:chExt cx="666" cy="329"/>
              </a:xfrm>
            </p:grpSpPr>
            <p:sp>
              <p:nvSpPr>
                <p:cNvPr id="30853" name="Rectangle 162"/>
                <p:cNvSpPr>
                  <a:spLocks noChangeArrowheads="1"/>
                </p:cNvSpPr>
                <p:nvPr/>
              </p:nvSpPr>
              <p:spPr bwMode="auto">
                <a:xfrm>
                  <a:off x="1742" y="2280"/>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54" name="Rectangle 163"/>
                <p:cNvSpPr>
                  <a:spLocks noChangeArrowheads="1"/>
                </p:cNvSpPr>
                <p:nvPr/>
              </p:nvSpPr>
              <p:spPr bwMode="auto">
                <a:xfrm>
                  <a:off x="1699" y="2282"/>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1" name="Group 164"/>
              <p:cNvGrpSpPr>
                <a:grpSpLocks/>
              </p:cNvGrpSpPr>
              <p:nvPr/>
            </p:nvGrpSpPr>
            <p:grpSpPr bwMode="auto">
              <a:xfrm>
                <a:off x="2365" y="2280"/>
                <a:ext cx="480" cy="329"/>
                <a:chOff x="2365" y="2280"/>
                <a:chExt cx="480" cy="329"/>
              </a:xfrm>
            </p:grpSpPr>
            <p:sp>
              <p:nvSpPr>
                <p:cNvPr id="30851" name="Rectangle 165"/>
                <p:cNvSpPr>
                  <a:spLocks noChangeArrowheads="1"/>
                </p:cNvSpPr>
                <p:nvPr/>
              </p:nvSpPr>
              <p:spPr bwMode="auto">
                <a:xfrm>
                  <a:off x="2408" y="2280"/>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52" name="Rectangle 166"/>
                <p:cNvSpPr>
                  <a:spLocks noChangeArrowheads="1"/>
                </p:cNvSpPr>
                <p:nvPr/>
              </p:nvSpPr>
              <p:spPr bwMode="auto">
                <a:xfrm>
                  <a:off x="2365" y="2282"/>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2" name="Group 167"/>
              <p:cNvGrpSpPr>
                <a:grpSpLocks/>
              </p:cNvGrpSpPr>
              <p:nvPr/>
            </p:nvGrpSpPr>
            <p:grpSpPr bwMode="auto">
              <a:xfrm>
                <a:off x="2845" y="2280"/>
                <a:ext cx="608" cy="329"/>
                <a:chOff x="2845" y="2280"/>
                <a:chExt cx="608" cy="329"/>
              </a:xfrm>
            </p:grpSpPr>
            <p:sp>
              <p:nvSpPr>
                <p:cNvPr id="30849" name="Rectangle 168"/>
                <p:cNvSpPr>
                  <a:spLocks noChangeArrowheads="1"/>
                </p:cNvSpPr>
                <p:nvPr/>
              </p:nvSpPr>
              <p:spPr bwMode="auto">
                <a:xfrm>
                  <a:off x="2888" y="2280"/>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50" name="Rectangle 169"/>
                <p:cNvSpPr>
                  <a:spLocks noChangeArrowheads="1"/>
                </p:cNvSpPr>
                <p:nvPr/>
              </p:nvSpPr>
              <p:spPr bwMode="auto">
                <a:xfrm>
                  <a:off x="2845" y="2282"/>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3" name="Group 170"/>
              <p:cNvGrpSpPr>
                <a:grpSpLocks/>
              </p:cNvGrpSpPr>
              <p:nvPr/>
            </p:nvGrpSpPr>
            <p:grpSpPr bwMode="auto">
              <a:xfrm>
                <a:off x="3453" y="2280"/>
                <a:ext cx="494" cy="329"/>
                <a:chOff x="3453" y="2280"/>
                <a:chExt cx="494" cy="329"/>
              </a:xfrm>
            </p:grpSpPr>
            <p:sp>
              <p:nvSpPr>
                <p:cNvPr id="30847" name="Rectangle 171"/>
                <p:cNvSpPr>
                  <a:spLocks noChangeArrowheads="1"/>
                </p:cNvSpPr>
                <p:nvPr/>
              </p:nvSpPr>
              <p:spPr bwMode="auto">
                <a:xfrm>
                  <a:off x="3496" y="2280"/>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33000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48" name="Rectangle 172"/>
                <p:cNvSpPr>
                  <a:spLocks noChangeArrowheads="1"/>
                </p:cNvSpPr>
                <p:nvPr/>
              </p:nvSpPr>
              <p:spPr bwMode="auto">
                <a:xfrm>
                  <a:off x="3453" y="2282"/>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4" name="Group 173"/>
              <p:cNvGrpSpPr>
                <a:grpSpLocks/>
              </p:cNvGrpSpPr>
              <p:nvPr/>
            </p:nvGrpSpPr>
            <p:grpSpPr bwMode="auto">
              <a:xfrm>
                <a:off x="0" y="2606"/>
                <a:ext cx="455" cy="330"/>
                <a:chOff x="0" y="2606"/>
                <a:chExt cx="455" cy="330"/>
              </a:xfrm>
            </p:grpSpPr>
            <p:sp>
              <p:nvSpPr>
                <p:cNvPr id="30845" name="Rectangle 174"/>
                <p:cNvSpPr>
                  <a:spLocks noChangeArrowheads="1"/>
                </p:cNvSpPr>
                <p:nvPr/>
              </p:nvSpPr>
              <p:spPr bwMode="auto">
                <a:xfrm>
                  <a:off x="43" y="2606"/>
                  <a:ext cx="369"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R8</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46" name="Rectangle 175"/>
                <p:cNvSpPr>
                  <a:spLocks noChangeArrowheads="1"/>
                </p:cNvSpPr>
                <p:nvPr/>
              </p:nvSpPr>
              <p:spPr bwMode="auto">
                <a:xfrm>
                  <a:off x="0" y="2608"/>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5" name="Group 176"/>
              <p:cNvGrpSpPr>
                <a:grpSpLocks/>
              </p:cNvGrpSpPr>
              <p:nvPr/>
            </p:nvGrpSpPr>
            <p:grpSpPr bwMode="auto">
              <a:xfrm>
                <a:off x="455" y="2606"/>
                <a:ext cx="618" cy="330"/>
                <a:chOff x="455" y="2606"/>
                <a:chExt cx="618" cy="330"/>
              </a:xfrm>
            </p:grpSpPr>
            <p:sp>
              <p:nvSpPr>
                <p:cNvPr id="30843" name="Rectangle 177"/>
                <p:cNvSpPr>
                  <a:spLocks noChangeArrowheads="1"/>
                </p:cNvSpPr>
                <p:nvPr/>
              </p:nvSpPr>
              <p:spPr bwMode="auto">
                <a:xfrm>
                  <a:off x="498" y="2606"/>
                  <a:ext cx="53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Carlyle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44" name="Rectangle 178"/>
                <p:cNvSpPr>
                  <a:spLocks noChangeArrowheads="1"/>
                </p:cNvSpPr>
                <p:nvPr/>
              </p:nvSpPr>
              <p:spPr bwMode="auto">
                <a:xfrm>
                  <a:off x="455" y="2608"/>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6" name="Group 179"/>
              <p:cNvGrpSpPr>
                <a:grpSpLocks/>
              </p:cNvGrpSpPr>
              <p:nvPr/>
            </p:nvGrpSpPr>
            <p:grpSpPr bwMode="auto">
              <a:xfrm>
                <a:off x="1073" y="2606"/>
                <a:ext cx="626" cy="330"/>
                <a:chOff x="1073" y="2606"/>
                <a:chExt cx="626" cy="330"/>
              </a:xfrm>
            </p:grpSpPr>
            <p:sp>
              <p:nvSpPr>
                <p:cNvPr id="30841" name="Rectangle 180"/>
                <p:cNvSpPr>
                  <a:spLocks noChangeArrowheads="1"/>
                </p:cNvSpPr>
                <p:nvPr/>
              </p:nvSpPr>
              <p:spPr bwMode="auto">
                <a:xfrm>
                  <a:off x="1116" y="2606"/>
                  <a:ext cx="54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Manager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42" name="Rectangle 181"/>
                <p:cNvSpPr>
                  <a:spLocks noChangeArrowheads="1"/>
                </p:cNvSpPr>
                <p:nvPr/>
              </p:nvSpPr>
              <p:spPr bwMode="auto">
                <a:xfrm>
                  <a:off x="1073" y="2608"/>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7" name="Group 182"/>
              <p:cNvGrpSpPr>
                <a:grpSpLocks/>
              </p:cNvGrpSpPr>
              <p:nvPr/>
            </p:nvGrpSpPr>
            <p:grpSpPr bwMode="auto">
              <a:xfrm>
                <a:off x="1699" y="2606"/>
                <a:ext cx="666" cy="330"/>
                <a:chOff x="1699" y="2606"/>
                <a:chExt cx="666" cy="330"/>
              </a:xfrm>
            </p:grpSpPr>
            <p:sp>
              <p:nvSpPr>
                <p:cNvPr id="30839" name="Rectangle 183"/>
                <p:cNvSpPr>
                  <a:spLocks noChangeArrowheads="1"/>
                </p:cNvSpPr>
                <p:nvPr/>
              </p:nvSpPr>
              <p:spPr bwMode="auto">
                <a:xfrm>
                  <a:off x="1742" y="2606"/>
                  <a:ext cx="58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40" name="Rectangle 184"/>
                <p:cNvSpPr>
                  <a:spLocks noChangeArrowheads="1"/>
                </p:cNvSpPr>
                <p:nvPr/>
              </p:nvSpPr>
              <p:spPr bwMode="auto">
                <a:xfrm>
                  <a:off x="1699" y="2608"/>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8" name="Group 185"/>
              <p:cNvGrpSpPr>
                <a:grpSpLocks/>
              </p:cNvGrpSpPr>
              <p:nvPr/>
            </p:nvGrpSpPr>
            <p:grpSpPr bwMode="auto">
              <a:xfrm>
                <a:off x="2365" y="2606"/>
                <a:ext cx="480" cy="330"/>
                <a:chOff x="2365" y="2606"/>
                <a:chExt cx="480" cy="330"/>
              </a:xfrm>
            </p:grpSpPr>
            <p:sp>
              <p:nvSpPr>
                <p:cNvPr id="30837" name="Rectangle 186"/>
                <p:cNvSpPr>
                  <a:spLocks noChangeArrowheads="1"/>
                </p:cNvSpPr>
                <p:nvPr/>
              </p:nvSpPr>
              <p:spPr bwMode="auto">
                <a:xfrm>
                  <a:off x="2408" y="2606"/>
                  <a:ext cx="394"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35</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38" name="Rectangle 187"/>
                <p:cNvSpPr>
                  <a:spLocks noChangeArrowheads="1"/>
                </p:cNvSpPr>
                <p:nvPr/>
              </p:nvSpPr>
              <p:spPr bwMode="auto">
                <a:xfrm>
                  <a:off x="2365" y="2608"/>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89" name="Group 188"/>
              <p:cNvGrpSpPr>
                <a:grpSpLocks/>
              </p:cNvGrpSpPr>
              <p:nvPr/>
            </p:nvGrpSpPr>
            <p:grpSpPr bwMode="auto">
              <a:xfrm>
                <a:off x="2845" y="2606"/>
                <a:ext cx="608" cy="330"/>
                <a:chOff x="2845" y="2606"/>
                <a:chExt cx="608" cy="330"/>
              </a:xfrm>
            </p:grpSpPr>
            <p:sp>
              <p:nvSpPr>
                <p:cNvPr id="30835" name="Rectangle 189"/>
                <p:cNvSpPr>
                  <a:spLocks noChangeArrowheads="1"/>
                </p:cNvSpPr>
                <p:nvPr/>
              </p:nvSpPr>
              <p:spPr bwMode="auto">
                <a:xfrm>
                  <a:off x="2888" y="2606"/>
                  <a:ext cx="52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36" name="Rectangle 190"/>
                <p:cNvSpPr>
                  <a:spLocks noChangeArrowheads="1"/>
                </p:cNvSpPr>
                <p:nvPr/>
              </p:nvSpPr>
              <p:spPr bwMode="auto">
                <a:xfrm>
                  <a:off x="2845" y="2608"/>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0" name="Group 191"/>
              <p:cNvGrpSpPr>
                <a:grpSpLocks/>
              </p:cNvGrpSpPr>
              <p:nvPr/>
            </p:nvGrpSpPr>
            <p:grpSpPr bwMode="auto">
              <a:xfrm>
                <a:off x="3453" y="2606"/>
                <a:ext cx="494" cy="330"/>
                <a:chOff x="3453" y="2606"/>
                <a:chExt cx="494" cy="330"/>
              </a:xfrm>
            </p:grpSpPr>
            <p:sp>
              <p:nvSpPr>
                <p:cNvPr id="30833" name="Rectangle 192"/>
                <p:cNvSpPr>
                  <a:spLocks noChangeArrowheads="1"/>
                </p:cNvSpPr>
                <p:nvPr/>
              </p:nvSpPr>
              <p:spPr bwMode="auto">
                <a:xfrm>
                  <a:off x="3496" y="2606"/>
                  <a:ext cx="408"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58000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34" name="Rectangle 193"/>
                <p:cNvSpPr>
                  <a:spLocks noChangeArrowheads="1"/>
                </p:cNvSpPr>
                <p:nvPr/>
              </p:nvSpPr>
              <p:spPr bwMode="auto">
                <a:xfrm>
                  <a:off x="3453" y="2608"/>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1" name="Group 194"/>
              <p:cNvGrpSpPr>
                <a:grpSpLocks/>
              </p:cNvGrpSpPr>
              <p:nvPr/>
            </p:nvGrpSpPr>
            <p:grpSpPr bwMode="auto">
              <a:xfrm>
                <a:off x="0" y="2933"/>
                <a:ext cx="455" cy="329"/>
                <a:chOff x="0" y="2933"/>
                <a:chExt cx="455" cy="329"/>
              </a:xfrm>
            </p:grpSpPr>
            <p:sp>
              <p:nvSpPr>
                <p:cNvPr id="30831" name="Rectangle 195"/>
                <p:cNvSpPr>
                  <a:spLocks noChangeArrowheads="1"/>
                </p:cNvSpPr>
                <p:nvPr/>
              </p:nvSpPr>
              <p:spPr bwMode="auto">
                <a:xfrm>
                  <a:off x="43" y="2933"/>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R9</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32" name="Rectangle 196"/>
                <p:cNvSpPr>
                  <a:spLocks noChangeArrowheads="1"/>
                </p:cNvSpPr>
                <p:nvPr/>
              </p:nvSpPr>
              <p:spPr bwMode="auto">
                <a:xfrm>
                  <a:off x="0" y="2934"/>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2" name="Group 197"/>
              <p:cNvGrpSpPr>
                <a:grpSpLocks/>
              </p:cNvGrpSpPr>
              <p:nvPr/>
            </p:nvGrpSpPr>
            <p:grpSpPr bwMode="auto">
              <a:xfrm>
                <a:off x="455" y="2933"/>
                <a:ext cx="618" cy="329"/>
                <a:chOff x="455" y="2933"/>
                <a:chExt cx="618" cy="329"/>
              </a:xfrm>
            </p:grpSpPr>
            <p:sp>
              <p:nvSpPr>
                <p:cNvPr id="30829" name="Rectangle 198"/>
                <p:cNvSpPr>
                  <a:spLocks noChangeArrowheads="1"/>
                </p:cNvSpPr>
                <p:nvPr/>
              </p:nvSpPr>
              <p:spPr bwMode="auto">
                <a:xfrm>
                  <a:off x="498" y="2933"/>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Diane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30" name="Rectangle 199"/>
                <p:cNvSpPr>
                  <a:spLocks noChangeArrowheads="1"/>
                </p:cNvSpPr>
                <p:nvPr/>
              </p:nvSpPr>
              <p:spPr bwMode="auto">
                <a:xfrm>
                  <a:off x="455" y="2934"/>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3" name="Group 200"/>
              <p:cNvGrpSpPr>
                <a:grpSpLocks/>
              </p:cNvGrpSpPr>
              <p:nvPr/>
            </p:nvGrpSpPr>
            <p:grpSpPr bwMode="auto">
              <a:xfrm>
                <a:off x="1073" y="2933"/>
                <a:ext cx="626" cy="329"/>
                <a:chOff x="1073" y="2933"/>
                <a:chExt cx="626" cy="329"/>
              </a:xfrm>
            </p:grpSpPr>
            <p:sp>
              <p:nvSpPr>
                <p:cNvPr id="30827" name="Rectangle 201"/>
                <p:cNvSpPr>
                  <a:spLocks noChangeArrowheads="1"/>
                </p:cNvSpPr>
                <p:nvPr/>
              </p:nvSpPr>
              <p:spPr bwMode="auto">
                <a:xfrm>
                  <a:off x="1116" y="2933"/>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28" name="Rectangle 202"/>
                <p:cNvSpPr>
                  <a:spLocks noChangeArrowheads="1"/>
                </p:cNvSpPr>
                <p:nvPr/>
              </p:nvSpPr>
              <p:spPr bwMode="auto">
                <a:xfrm>
                  <a:off x="1073" y="2934"/>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4" name="Group 203"/>
              <p:cNvGrpSpPr>
                <a:grpSpLocks/>
              </p:cNvGrpSpPr>
              <p:nvPr/>
            </p:nvGrpSpPr>
            <p:grpSpPr bwMode="auto">
              <a:xfrm>
                <a:off x="1699" y="2933"/>
                <a:ext cx="666" cy="329"/>
                <a:chOff x="1699" y="2933"/>
                <a:chExt cx="666" cy="329"/>
              </a:xfrm>
            </p:grpSpPr>
            <p:sp>
              <p:nvSpPr>
                <p:cNvPr id="30825" name="Rectangle 204"/>
                <p:cNvSpPr>
                  <a:spLocks noChangeArrowheads="1"/>
                </p:cNvSpPr>
                <p:nvPr/>
              </p:nvSpPr>
              <p:spPr bwMode="auto">
                <a:xfrm>
                  <a:off x="1742" y="2933"/>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26" name="Rectangle 205"/>
                <p:cNvSpPr>
                  <a:spLocks noChangeArrowheads="1"/>
                </p:cNvSpPr>
                <p:nvPr/>
              </p:nvSpPr>
              <p:spPr bwMode="auto">
                <a:xfrm>
                  <a:off x="1699" y="2934"/>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5" name="Group 206"/>
              <p:cNvGrpSpPr>
                <a:grpSpLocks/>
              </p:cNvGrpSpPr>
              <p:nvPr/>
            </p:nvGrpSpPr>
            <p:grpSpPr bwMode="auto">
              <a:xfrm>
                <a:off x="2365" y="2933"/>
                <a:ext cx="480" cy="329"/>
                <a:chOff x="2365" y="2933"/>
                <a:chExt cx="480" cy="329"/>
              </a:xfrm>
            </p:grpSpPr>
            <p:sp>
              <p:nvSpPr>
                <p:cNvPr id="30823" name="Rectangle 207"/>
                <p:cNvSpPr>
                  <a:spLocks noChangeArrowheads="1"/>
                </p:cNvSpPr>
                <p:nvPr/>
              </p:nvSpPr>
              <p:spPr bwMode="auto">
                <a:xfrm>
                  <a:off x="2408" y="2933"/>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24" name="Rectangle 208"/>
                <p:cNvSpPr>
                  <a:spLocks noChangeArrowheads="1"/>
                </p:cNvSpPr>
                <p:nvPr/>
              </p:nvSpPr>
              <p:spPr bwMode="auto">
                <a:xfrm>
                  <a:off x="2365" y="2934"/>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6" name="Group 209"/>
              <p:cNvGrpSpPr>
                <a:grpSpLocks/>
              </p:cNvGrpSpPr>
              <p:nvPr/>
            </p:nvGrpSpPr>
            <p:grpSpPr bwMode="auto">
              <a:xfrm>
                <a:off x="2845" y="2933"/>
                <a:ext cx="608" cy="329"/>
                <a:chOff x="2845" y="2933"/>
                <a:chExt cx="608" cy="329"/>
              </a:xfrm>
            </p:grpSpPr>
            <p:sp>
              <p:nvSpPr>
                <p:cNvPr id="30821" name="Rectangle 210"/>
                <p:cNvSpPr>
                  <a:spLocks noChangeArrowheads="1"/>
                </p:cNvSpPr>
                <p:nvPr/>
              </p:nvSpPr>
              <p:spPr bwMode="auto">
                <a:xfrm>
                  <a:off x="2888" y="2933"/>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22" name="Rectangle 211"/>
                <p:cNvSpPr>
                  <a:spLocks noChangeArrowheads="1"/>
                </p:cNvSpPr>
                <p:nvPr/>
              </p:nvSpPr>
              <p:spPr bwMode="auto">
                <a:xfrm>
                  <a:off x="2845" y="2934"/>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7" name="Group 212"/>
              <p:cNvGrpSpPr>
                <a:grpSpLocks/>
              </p:cNvGrpSpPr>
              <p:nvPr/>
            </p:nvGrpSpPr>
            <p:grpSpPr bwMode="auto">
              <a:xfrm>
                <a:off x="3453" y="2933"/>
                <a:ext cx="494" cy="329"/>
                <a:chOff x="3453" y="2933"/>
                <a:chExt cx="494" cy="329"/>
              </a:xfrm>
            </p:grpSpPr>
            <p:sp>
              <p:nvSpPr>
                <p:cNvPr id="30819" name="Rectangle 213"/>
                <p:cNvSpPr>
                  <a:spLocks noChangeArrowheads="1"/>
                </p:cNvSpPr>
                <p:nvPr/>
              </p:nvSpPr>
              <p:spPr bwMode="auto">
                <a:xfrm>
                  <a:off x="3496" y="2933"/>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34500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20" name="Rectangle 214"/>
                <p:cNvSpPr>
                  <a:spLocks noChangeArrowheads="1"/>
                </p:cNvSpPr>
                <p:nvPr/>
              </p:nvSpPr>
              <p:spPr bwMode="auto">
                <a:xfrm>
                  <a:off x="3453" y="2934"/>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8" name="Group 215"/>
              <p:cNvGrpSpPr>
                <a:grpSpLocks/>
              </p:cNvGrpSpPr>
              <p:nvPr/>
            </p:nvGrpSpPr>
            <p:grpSpPr bwMode="auto">
              <a:xfrm>
                <a:off x="0" y="3258"/>
                <a:ext cx="455" cy="329"/>
                <a:chOff x="0" y="3258"/>
                <a:chExt cx="455" cy="329"/>
              </a:xfrm>
            </p:grpSpPr>
            <p:sp>
              <p:nvSpPr>
                <p:cNvPr id="30817" name="Rectangle 216"/>
                <p:cNvSpPr>
                  <a:spLocks noChangeArrowheads="1"/>
                </p:cNvSpPr>
                <p:nvPr/>
              </p:nvSpPr>
              <p:spPr bwMode="auto">
                <a:xfrm>
                  <a:off x="43" y="3258"/>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R10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18" name="Rectangle 217"/>
                <p:cNvSpPr>
                  <a:spLocks noChangeArrowheads="1"/>
                </p:cNvSpPr>
                <p:nvPr/>
              </p:nvSpPr>
              <p:spPr bwMode="auto">
                <a:xfrm>
                  <a:off x="0" y="326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799" name="Group 218"/>
              <p:cNvGrpSpPr>
                <a:grpSpLocks/>
              </p:cNvGrpSpPr>
              <p:nvPr/>
            </p:nvGrpSpPr>
            <p:grpSpPr bwMode="auto">
              <a:xfrm>
                <a:off x="455" y="3258"/>
                <a:ext cx="618" cy="329"/>
                <a:chOff x="455" y="3258"/>
                <a:chExt cx="618" cy="329"/>
              </a:xfrm>
            </p:grpSpPr>
            <p:sp>
              <p:nvSpPr>
                <p:cNvPr id="30815" name="Rectangle 219"/>
                <p:cNvSpPr>
                  <a:spLocks noChangeArrowheads="1"/>
                </p:cNvSpPr>
                <p:nvPr/>
              </p:nvSpPr>
              <p:spPr bwMode="auto">
                <a:xfrm>
                  <a:off x="498" y="3258"/>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Joe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16" name="Rectangle 220"/>
                <p:cNvSpPr>
                  <a:spLocks noChangeArrowheads="1"/>
                </p:cNvSpPr>
                <p:nvPr/>
              </p:nvSpPr>
              <p:spPr bwMode="auto">
                <a:xfrm>
                  <a:off x="455" y="326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800" name="Group 221"/>
              <p:cNvGrpSpPr>
                <a:grpSpLocks/>
              </p:cNvGrpSpPr>
              <p:nvPr/>
            </p:nvGrpSpPr>
            <p:grpSpPr bwMode="auto">
              <a:xfrm>
                <a:off x="1073" y="3258"/>
                <a:ext cx="626" cy="329"/>
                <a:chOff x="1073" y="3258"/>
                <a:chExt cx="626" cy="329"/>
              </a:xfrm>
            </p:grpSpPr>
            <p:sp>
              <p:nvSpPr>
                <p:cNvPr id="30813" name="Rectangle 222"/>
                <p:cNvSpPr>
                  <a:spLocks noChangeArrowheads="1"/>
                </p:cNvSpPr>
                <p:nvPr/>
              </p:nvSpPr>
              <p:spPr bwMode="auto">
                <a:xfrm>
                  <a:off x="1116" y="3258"/>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14" name="Rectangle 223"/>
                <p:cNvSpPr>
                  <a:spLocks noChangeArrowheads="1"/>
                </p:cNvSpPr>
                <p:nvPr/>
              </p:nvSpPr>
              <p:spPr bwMode="auto">
                <a:xfrm>
                  <a:off x="1073" y="326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801" name="Group 224"/>
              <p:cNvGrpSpPr>
                <a:grpSpLocks/>
              </p:cNvGrpSpPr>
              <p:nvPr/>
            </p:nvGrpSpPr>
            <p:grpSpPr bwMode="auto">
              <a:xfrm>
                <a:off x="1699" y="3258"/>
                <a:ext cx="666" cy="329"/>
                <a:chOff x="1699" y="3258"/>
                <a:chExt cx="666" cy="329"/>
              </a:xfrm>
            </p:grpSpPr>
            <p:sp>
              <p:nvSpPr>
                <p:cNvPr id="30811" name="Rectangle 225"/>
                <p:cNvSpPr>
                  <a:spLocks noChangeArrowheads="1"/>
                </p:cNvSpPr>
                <p:nvPr/>
              </p:nvSpPr>
              <p:spPr bwMode="auto">
                <a:xfrm>
                  <a:off x="1742" y="3258"/>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12" name="Rectangle 226"/>
                <p:cNvSpPr>
                  <a:spLocks noChangeArrowheads="1"/>
                </p:cNvSpPr>
                <p:nvPr/>
              </p:nvSpPr>
              <p:spPr bwMode="auto">
                <a:xfrm>
                  <a:off x="1699" y="326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802" name="Group 227"/>
              <p:cNvGrpSpPr>
                <a:grpSpLocks/>
              </p:cNvGrpSpPr>
              <p:nvPr/>
            </p:nvGrpSpPr>
            <p:grpSpPr bwMode="auto">
              <a:xfrm>
                <a:off x="2365" y="3258"/>
                <a:ext cx="480" cy="329"/>
                <a:chOff x="2365" y="3258"/>
                <a:chExt cx="480" cy="329"/>
              </a:xfrm>
            </p:grpSpPr>
            <p:sp>
              <p:nvSpPr>
                <p:cNvPr id="30809" name="Rectangle 228"/>
                <p:cNvSpPr>
                  <a:spLocks noChangeArrowheads="1"/>
                </p:cNvSpPr>
                <p:nvPr/>
              </p:nvSpPr>
              <p:spPr bwMode="auto">
                <a:xfrm>
                  <a:off x="2408" y="3258"/>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10" name="Rectangle 229"/>
                <p:cNvSpPr>
                  <a:spLocks noChangeArrowheads="1"/>
                </p:cNvSpPr>
                <p:nvPr/>
              </p:nvSpPr>
              <p:spPr bwMode="auto">
                <a:xfrm>
                  <a:off x="2365" y="326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803" name="Group 230"/>
              <p:cNvGrpSpPr>
                <a:grpSpLocks/>
              </p:cNvGrpSpPr>
              <p:nvPr/>
            </p:nvGrpSpPr>
            <p:grpSpPr bwMode="auto">
              <a:xfrm>
                <a:off x="2845" y="3258"/>
                <a:ext cx="608" cy="329"/>
                <a:chOff x="2845" y="3258"/>
                <a:chExt cx="608" cy="329"/>
              </a:xfrm>
            </p:grpSpPr>
            <p:sp>
              <p:nvSpPr>
                <p:cNvPr id="30807" name="Rectangle 231"/>
                <p:cNvSpPr>
                  <a:spLocks noChangeArrowheads="1"/>
                </p:cNvSpPr>
                <p:nvPr/>
              </p:nvSpPr>
              <p:spPr bwMode="auto">
                <a:xfrm>
                  <a:off x="2888" y="3258"/>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08" name="Rectangle 232"/>
                <p:cNvSpPr>
                  <a:spLocks noChangeArrowheads="1"/>
                </p:cNvSpPr>
                <p:nvPr/>
              </p:nvSpPr>
              <p:spPr bwMode="auto">
                <a:xfrm>
                  <a:off x="2845" y="326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30804" name="Group 233"/>
              <p:cNvGrpSpPr>
                <a:grpSpLocks/>
              </p:cNvGrpSpPr>
              <p:nvPr/>
            </p:nvGrpSpPr>
            <p:grpSpPr bwMode="auto">
              <a:xfrm>
                <a:off x="3453" y="3259"/>
                <a:ext cx="494" cy="329"/>
                <a:chOff x="3453" y="3259"/>
                <a:chExt cx="494" cy="329"/>
              </a:xfrm>
            </p:grpSpPr>
            <p:sp>
              <p:nvSpPr>
                <p:cNvPr id="30805" name="Rectangle 234"/>
                <p:cNvSpPr>
                  <a:spLocks noChangeArrowheads="1"/>
                </p:cNvSpPr>
                <p:nvPr/>
              </p:nvSpPr>
              <p:spPr bwMode="auto">
                <a:xfrm>
                  <a:off x="3496" y="3259"/>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37500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30806" name="Rectangle 235"/>
                <p:cNvSpPr>
                  <a:spLocks noChangeArrowheads="1"/>
                </p:cNvSpPr>
                <p:nvPr/>
              </p:nvSpPr>
              <p:spPr bwMode="auto">
                <a:xfrm>
                  <a:off x="3453" y="326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sp>
          <p:nvSpPr>
            <p:cNvPr id="30727" name="Rectangle 236"/>
            <p:cNvSpPr>
              <a:spLocks noChangeArrowheads="1"/>
            </p:cNvSpPr>
            <p:nvPr/>
          </p:nvSpPr>
          <p:spPr bwMode="auto">
            <a:xfrm>
              <a:off x="-3" y="-3"/>
              <a:ext cx="3953" cy="3592"/>
            </a:xfrm>
            <a:prstGeom prst="rect">
              <a:avLst/>
            </a:prstGeom>
            <a:noFill/>
            <a:ln w="9525" cap="sq">
              <a:solidFill>
                <a:srgbClr val="A0A0A0"/>
              </a:solidFill>
              <a:miter lim="800000"/>
              <a:headEnd type="none" w="sm" len="sm"/>
              <a:tailEnd type="none" w="sm" len="sm"/>
            </a:ln>
          </p:spPr>
          <p:txBody>
            <a:bodyPr wrap="none" anchor="ctr">
              <a:spAutoFit/>
            </a:bodyPr>
            <a:lstStyle/>
            <a:p>
              <a:endParaRPr lang="en-US"/>
            </a:p>
          </p:txBody>
        </p:sp>
      </p:grpSp>
      <p:sp>
        <p:nvSpPr>
          <p:cNvPr id="30723" name="Text Box 237"/>
          <p:cNvSpPr txBox="1">
            <a:spLocks noChangeArrowheads="1"/>
          </p:cNvSpPr>
          <p:nvPr/>
        </p:nvSpPr>
        <p:spPr bwMode="auto">
          <a:xfrm>
            <a:off x="3429000" y="1066800"/>
            <a:ext cx="2590800" cy="457200"/>
          </a:xfrm>
          <a:prstGeom prst="rect">
            <a:avLst/>
          </a:prstGeom>
          <a:noFill/>
          <a:ln w="12700" cap="sq">
            <a:noFill/>
            <a:miter lim="800000"/>
            <a:headEnd type="none" w="sm" len="sm"/>
            <a:tailEnd type="none" w="sm" len="sm"/>
          </a:ln>
        </p:spPr>
        <p:txBody>
          <a:bodyPr>
            <a:spAutoFit/>
          </a:bodyPr>
          <a:lstStyle/>
          <a:p>
            <a:pPr eaLnBrk="1" hangingPunct="1"/>
            <a:r>
              <a:rPr lang="en-US">
                <a:latin typeface="Times New Roman" pitchFamily="18" charset="0"/>
              </a:rPr>
              <a:t>Table 1. Employee</a:t>
            </a:r>
          </a:p>
        </p:txBody>
      </p:sp>
      <p:sp>
        <p:nvSpPr>
          <p:cNvPr id="240" name="Slide Number Placeholder 239"/>
          <p:cNvSpPr>
            <a:spLocks noGrp="1"/>
          </p:cNvSpPr>
          <p:nvPr>
            <p:ph type="sldNum" sz="quarter" idx="12"/>
          </p:nvPr>
        </p:nvSpPr>
        <p:spPr/>
        <p:txBody>
          <a:bodyPr/>
          <a:lstStyle/>
          <a:p>
            <a:fld id="{7F563DB8-FF74-4DBE-BB44-1D19A63437BA}" type="slidenum">
              <a:rPr lang="en-US"/>
              <a:pPr/>
              <a:t>17</a:t>
            </a:fld>
            <a:endParaRPr lang="en-US"/>
          </a:p>
        </p:txBody>
      </p:sp>
      <p:sp>
        <p:nvSpPr>
          <p:cNvPr id="242" name="Rectangle 2"/>
          <p:cNvSpPr>
            <a:spLocks noGrp="1" noChangeArrowheads="1"/>
          </p:cNvSpPr>
          <p:nvPr>
            <p:ph type="title"/>
          </p:nvPr>
        </p:nvSpPr>
        <p:spPr>
          <a:xfrm>
            <a:off x="468313" y="0"/>
            <a:ext cx="8229600" cy="1139825"/>
          </a:xfrm>
        </p:spPr>
        <p:txBody>
          <a:bodyPr/>
          <a:lstStyle/>
          <a:p>
            <a:pPr>
              <a:defRPr/>
            </a:pPr>
            <a:r>
              <a:rPr lang="en-US" sz="3900" dirty="0" smtClean="0"/>
              <a:t>Inference Example 2</a:t>
            </a:r>
          </a:p>
        </p:txBody>
      </p:sp>
      <p:sp>
        <p:nvSpPr>
          <p:cNvPr id="239" name="Footer Placeholder 238"/>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684213" y="1268413"/>
            <a:ext cx="8229600" cy="4430712"/>
          </a:xfrm>
        </p:spPr>
        <p:txBody>
          <a:bodyPr/>
          <a:lstStyle/>
          <a:p>
            <a:r>
              <a:rPr lang="en-US" sz="2800" smtClean="0"/>
              <a:t>If anybody knows that Joe</a:t>
            </a:r>
            <a:r>
              <a:rPr lang="en-US" sz="2800" i="1" smtClean="0"/>
              <a:t> </a:t>
            </a:r>
            <a:r>
              <a:rPr lang="en-US" sz="2800" smtClean="0"/>
              <a:t>is the only </a:t>
            </a:r>
            <a:r>
              <a:rPr lang="en-US" sz="2800" i="1" smtClean="0"/>
              <a:t>Male </a:t>
            </a:r>
            <a:r>
              <a:rPr lang="en-US" sz="2800" smtClean="0"/>
              <a:t>staff in the </a:t>
            </a:r>
            <a:r>
              <a:rPr lang="en-US" sz="2800" i="1" smtClean="0"/>
              <a:t>Operations</a:t>
            </a:r>
            <a:r>
              <a:rPr lang="en-US" sz="2800" smtClean="0"/>
              <a:t> section, then it is possible to disclose his salary using a SUM query</a:t>
            </a:r>
          </a:p>
          <a:p>
            <a:pPr>
              <a:buFontTx/>
              <a:buNone/>
            </a:pPr>
            <a:endParaRPr lang="en-US" sz="2800" smtClean="0">
              <a:latin typeface="Courier New" pitchFamily="49" charset="0"/>
              <a:cs typeface="Times New Roman" pitchFamily="18" charset="0"/>
            </a:endParaRPr>
          </a:p>
          <a:p>
            <a:pPr lvl="1">
              <a:buFont typeface="Wingdings" pitchFamily="2" charset="2"/>
              <a:buNone/>
            </a:pPr>
            <a:r>
              <a:rPr lang="en-US" sz="1800" smtClean="0">
                <a:latin typeface="Courier New" pitchFamily="49" charset="0"/>
                <a:cs typeface="Times New Roman" pitchFamily="18" charset="0"/>
              </a:rPr>
              <a:t>select SUM(Salary)</a:t>
            </a:r>
          </a:p>
          <a:p>
            <a:pPr lvl="1">
              <a:buFont typeface="Wingdings" pitchFamily="2" charset="2"/>
              <a:buNone/>
            </a:pPr>
            <a:r>
              <a:rPr lang="en-US" sz="1800" smtClean="0">
                <a:latin typeface="Courier New" pitchFamily="49" charset="0"/>
                <a:cs typeface="Times New Roman" pitchFamily="18" charset="0"/>
              </a:rPr>
              <a:t>from Employee</a:t>
            </a:r>
          </a:p>
          <a:p>
            <a:pPr lvl="1">
              <a:buFont typeface="Wingdings" pitchFamily="2" charset="2"/>
              <a:buNone/>
            </a:pPr>
            <a:r>
              <a:rPr lang="en-US" sz="1800" smtClean="0">
                <a:latin typeface="Courier New" pitchFamily="49" charset="0"/>
                <a:cs typeface="Times New Roman" pitchFamily="18" charset="0"/>
              </a:rPr>
              <a:t>where Section = ‘Operations’ AND Gender = ‘M’;</a:t>
            </a:r>
            <a:r>
              <a:rPr lang="en-US" sz="2400" smtClean="0">
                <a:cs typeface="Times New Roman" pitchFamily="18" charset="0"/>
              </a:rPr>
              <a:t> </a:t>
            </a:r>
          </a:p>
          <a:p>
            <a:pPr>
              <a:buFontTx/>
              <a:buNone/>
            </a:pPr>
            <a:endParaRPr lang="en-US" sz="2800" smtClean="0">
              <a:cs typeface="Times New Roman" pitchFamily="18" charset="0"/>
            </a:endParaRPr>
          </a:p>
          <a:p>
            <a:pPr>
              <a:buFontTx/>
              <a:buNone/>
            </a:pPr>
            <a:r>
              <a:rPr lang="en-US" sz="2800" smtClean="0">
                <a:cs typeface="Times New Roman" pitchFamily="18" charset="0"/>
              </a:rPr>
              <a:t>    </a:t>
            </a:r>
            <a:r>
              <a:rPr lang="en-US" sz="2800" smtClean="0">
                <a:solidFill>
                  <a:srgbClr val="0000CC"/>
                </a:solidFill>
                <a:cs typeface="Times New Roman" pitchFamily="18" charset="0"/>
              </a:rPr>
              <a:t>Answer:  37,500  </a:t>
            </a:r>
          </a:p>
          <a:p>
            <a:pPr>
              <a:buFontTx/>
              <a:buNone/>
            </a:pPr>
            <a:endParaRPr lang="en-US" sz="2800" smtClean="0">
              <a:solidFill>
                <a:srgbClr val="0000CC"/>
              </a:solidFill>
              <a:cs typeface="Times New Roman" pitchFamily="18" charset="0"/>
            </a:endParaRPr>
          </a:p>
        </p:txBody>
      </p:sp>
      <p:sp>
        <p:nvSpPr>
          <p:cNvPr id="6" name="Slide Number Placeholder 5"/>
          <p:cNvSpPr>
            <a:spLocks noGrp="1"/>
          </p:cNvSpPr>
          <p:nvPr>
            <p:ph type="sldNum" sz="quarter" idx="12"/>
          </p:nvPr>
        </p:nvSpPr>
        <p:spPr/>
        <p:txBody>
          <a:bodyPr/>
          <a:lstStyle/>
          <a:p>
            <a:fld id="{16C536FE-AFFF-43ED-A145-51606634C4E3}" type="slidenum">
              <a:rPr lang="en-US"/>
              <a:pPr/>
              <a:t>18</a:t>
            </a:fld>
            <a:endParaRPr lang="en-US"/>
          </a:p>
        </p:txBody>
      </p:sp>
      <p:sp>
        <p:nvSpPr>
          <p:cNvPr id="8" name="Rectangle 2"/>
          <p:cNvSpPr>
            <a:spLocks noGrp="1" noChangeArrowheads="1"/>
          </p:cNvSpPr>
          <p:nvPr>
            <p:ph type="title"/>
          </p:nvPr>
        </p:nvSpPr>
        <p:spPr>
          <a:xfrm>
            <a:off x="468313" y="0"/>
            <a:ext cx="8229600" cy="1139825"/>
          </a:xfrm>
        </p:spPr>
        <p:txBody>
          <a:bodyPr/>
          <a:lstStyle/>
          <a:p>
            <a:pPr>
              <a:defRPr/>
            </a:pPr>
            <a:r>
              <a:rPr lang="en-US" sz="3900" dirty="0" smtClean="0"/>
              <a:t>Inference Example 2</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68313" y="1052513"/>
            <a:ext cx="8534400" cy="5327650"/>
          </a:xfrm>
        </p:spPr>
        <p:txBody>
          <a:bodyPr/>
          <a:lstStyle/>
          <a:p>
            <a:pPr>
              <a:lnSpc>
                <a:spcPct val="80000"/>
              </a:lnSpc>
            </a:pPr>
            <a:r>
              <a:rPr lang="en-US" sz="3000" smtClean="0"/>
              <a:t>If a query that selects only one record is not allowed then we can use two queries:</a:t>
            </a:r>
          </a:p>
          <a:p>
            <a:pPr>
              <a:lnSpc>
                <a:spcPct val="80000"/>
              </a:lnSpc>
              <a:buFontTx/>
              <a:buNone/>
            </a:pPr>
            <a:endParaRPr lang="en-US" sz="1400" smtClean="0"/>
          </a:p>
          <a:p>
            <a:pPr>
              <a:lnSpc>
                <a:spcPct val="80000"/>
              </a:lnSpc>
              <a:buFontTx/>
              <a:buNone/>
            </a:pPr>
            <a:r>
              <a:rPr lang="en-US" sz="1900" smtClean="0">
                <a:latin typeface="Courier New" pitchFamily="49" charset="0"/>
                <a:cs typeface="Times New Roman" pitchFamily="18" charset="0"/>
              </a:rPr>
              <a:t>   </a:t>
            </a:r>
            <a:r>
              <a:rPr lang="en-US" sz="1700" smtClean="0">
                <a:latin typeface="Courier New" pitchFamily="49" charset="0"/>
                <a:cs typeface="Times New Roman" pitchFamily="18" charset="0"/>
              </a:rPr>
              <a:t>select SUM(Salary)</a:t>
            </a:r>
          </a:p>
          <a:p>
            <a:pPr>
              <a:lnSpc>
                <a:spcPct val="80000"/>
              </a:lnSpc>
              <a:buFontTx/>
              <a:buNone/>
            </a:pPr>
            <a:r>
              <a:rPr lang="en-US" sz="1700" smtClean="0">
                <a:latin typeface="Courier New" pitchFamily="49" charset="0"/>
                <a:cs typeface="Times New Roman" pitchFamily="18" charset="0"/>
              </a:rPr>
              <a:t>   from Employee</a:t>
            </a:r>
          </a:p>
          <a:p>
            <a:pPr>
              <a:lnSpc>
                <a:spcPct val="80000"/>
              </a:lnSpc>
              <a:buFontTx/>
              <a:buNone/>
            </a:pPr>
            <a:r>
              <a:rPr lang="en-US" sz="1700" smtClean="0">
                <a:latin typeface="Courier New" pitchFamily="49" charset="0"/>
                <a:cs typeface="Times New Roman" pitchFamily="18" charset="0"/>
              </a:rPr>
              <a:t>   where Section=‘Operations’ AND Position=‘Officer’ AND  </a:t>
            </a:r>
          </a:p>
          <a:p>
            <a:pPr>
              <a:lnSpc>
                <a:spcPct val="80000"/>
              </a:lnSpc>
              <a:buFontTx/>
              <a:buNone/>
            </a:pPr>
            <a:r>
              <a:rPr lang="en-US" sz="1700" smtClean="0">
                <a:latin typeface="Courier New" pitchFamily="49" charset="0"/>
                <a:cs typeface="Times New Roman" pitchFamily="18" charset="0"/>
              </a:rPr>
              <a:t>           Gender=‘F’;</a:t>
            </a:r>
            <a:r>
              <a:rPr lang="en-US" sz="1700" smtClean="0">
                <a:cs typeface="Times New Roman" pitchFamily="18" charset="0"/>
              </a:rPr>
              <a:t> </a:t>
            </a:r>
          </a:p>
          <a:p>
            <a:pPr>
              <a:lnSpc>
                <a:spcPct val="80000"/>
              </a:lnSpc>
              <a:buFontTx/>
              <a:buNone/>
            </a:pPr>
            <a:endParaRPr lang="en-US" sz="1800" smtClean="0">
              <a:cs typeface="Times New Roman" pitchFamily="18" charset="0"/>
            </a:endParaRPr>
          </a:p>
          <a:p>
            <a:pPr>
              <a:lnSpc>
                <a:spcPct val="80000"/>
              </a:lnSpc>
              <a:buFontTx/>
              <a:buNone/>
            </a:pPr>
            <a:r>
              <a:rPr lang="en-US" sz="2500" smtClean="0">
                <a:cs typeface="Times New Roman" pitchFamily="18" charset="0"/>
              </a:rPr>
              <a:t>    Answer:  89,500  [rows satisfying the query are R3 and R5]</a:t>
            </a:r>
          </a:p>
          <a:p>
            <a:pPr>
              <a:lnSpc>
                <a:spcPct val="80000"/>
              </a:lnSpc>
              <a:buFontTx/>
              <a:buNone/>
            </a:pPr>
            <a:r>
              <a:rPr lang="en-US" sz="1600" smtClean="0">
                <a:latin typeface="Courier New" pitchFamily="49" charset="0"/>
                <a:cs typeface="Times New Roman" pitchFamily="18" charset="0"/>
              </a:rPr>
              <a:t>       </a:t>
            </a:r>
          </a:p>
          <a:p>
            <a:pPr>
              <a:lnSpc>
                <a:spcPct val="80000"/>
              </a:lnSpc>
              <a:buFontTx/>
              <a:buNone/>
            </a:pPr>
            <a:r>
              <a:rPr lang="en-US" sz="1600" smtClean="0">
                <a:latin typeface="Courier New" pitchFamily="49" charset="0"/>
                <a:cs typeface="Times New Roman" pitchFamily="18" charset="0"/>
              </a:rPr>
              <a:t>        </a:t>
            </a:r>
            <a:r>
              <a:rPr lang="en-US" sz="1700" smtClean="0">
                <a:latin typeface="Courier New" pitchFamily="49" charset="0"/>
                <a:cs typeface="Times New Roman" pitchFamily="18" charset="0"/>
              </a:rPr>
              <a:t>select SUM(Salary)</a:t>
            </a:r>
          </a:p>
          <a:p>
            <a:pPr>
              <a:lnSpc>
                <a:spcPct val="80000"/>
              </a:lnSpc>
              <a:buFontTx/>
              <a:buNone/>
            </a:pPr>
            <a:r>
              <a:rPr lang="en-US" sz="1700" smtClean="0">
                <a:latin typeface="Courier New" pitchFamily="49" charset="0"/>
                <a:cs typeface="Times New Roman" pitchFamily="18" charset="0"/>
              </a:rPr>
              <a:t>       from Employee</a:t>
            </a:r>
          </a:p>
          <a:p>
            <a:pPr>
              <a:lnSpc>
                <a:spcPct val="80000"/>
              </a:lnSpc>
              <a:buFontTx/>
              <a:buNone/>
            </a:pPr>
            <a:r>
              <a:rPr lang="en-US" sz="1700" smtClean="0">
                <a:latin typeface="Courier New" pitchFamily="49" charset="0"/>
                <a:cs typeface="Times New Roman" pitchFamily="18" charset="0"/>
              </a:rPr>
              <a:t>       where Section = ‘Operations’ AND Position = ‘Officer’; </a:t>
            </a:r>
            <a:endParaRPr lang="en-US" sz="1700" smtClean="0">
              <a:cs typeface="Times New Roman" pitchFamily="18" charset="0"/>
            </a:endParaRPr>
          </a:p>
          <a:p>
            <a:pPr>
              <a:lnSpc>
                <a:spcPct val="20000"/>
              </a:lnSpc>
              <a:buFontTx/>
              <a:buNone/>
            </a:pPr>
            <a:r>
              <a:rPr lang="en-US" sz="2800" smtClean="0">
                <a:cs typeface="Times New Roman" pitchFamily="18" charset="0"/>
              </a:rPr>
              <a:t>    </a:t>
            </a:r>
          </a:p>
          <a:p>
            <a:pPr>
              <a:lnSpc>
                <a:spcPct val="80000"/>
              </a:lnSpc>
              <a:buFontTx/>
              <a:buNone/>
            </a:pPr>
            <a:r>
              <a:rPr lang="en-US" sz="2800" smtClean="0">
                <a:cs typeface="Times New Roman" pitchFamily="18" charset="0"/>
              </a:rPr>
              <a:t>    </a:t>
            </a:r>
            <a:r>
              <a:rPr lang="en-US" sz="2500" smtClean="0">
                <a:cs typeface="Times New Roman" pitchFamily="18" charset="0"/>
              </a:rPr>
              <a:t>Answer:  127,000 [rows satisfying the query are R3, R5, R10 ]</a:t>
            </a:r>
          </a:p>
          <a:p>
            <a:pPr>
              <a:lnSpc>
                <a:spcPct val="80000"/>
              </a:lnSpc>
              <a:buFontTx/>
              <a:buNone/>
            </a:pPr>
            <a:endParaRPr lang="en-US" sz="2600" smtClean="0">
              <a:cs typeface="Times New Roman" pitchFamily="18" charset="0"/>
            </a:endParaRPr>
          </a:p>
          <a:p>
            <a:pPr>
              <a:lnSpc>
                <a:spcPct val="80000"/>
              </a:lnSpc>
              <a:buFontTx/>
              <a:buNone/>
            </a:pPr>
            <a:r>
              <a:rPr lang="en-US" sz="2600" smtClean="0">
                <a:cs typeface="Times New Roman" pitchFamily="18" charset="0"/>
              </a:rPr>
              <a:t>    </a:t>
            </a:r>
            <a:r>
              <a:rPr lang="en-US" sz="2600" smtClean="0">
                <a:solidFill>
                  <a:srgbClr val="0000CC"/>
                </a:solidFill>
                <a:cs typeface="Times New Roman" pitchFamily="18" charset="0"/>
              </a:rPr>
              <a:t>Joe’s salary is:   (127,000 − 89,500) = 37,500</a:t>
            </a:r>
          </a:p>
        </p:txBody>
      </p:sp>
      <p:sp>
        <p:nvSpPr>
          <p:cNvPr id="6" name="Slide Number Placeholder 5"/>
          <p:cNvSpPr>
            <a:spLocks noGrp="1"/>
          </p:cNvSpPr>
          <p:nvPr>
            <p:ph type="sldNum" sz="quarter" idx="12"/>
          </p:nvPr>
        </p:nvSpPr>
        <p:spPr/>
        <p:txBody>
          <a:bodyPr/>
          <a:lstStyle/>
          <a:p>
            <a:fld id="{860B271A-ED88-4817-8FD3-5B33FF33A239}" type="slidenum">
              <a:rPr lang="en-US"/>
              <a:pPr/>
              <a:t>19</a:t>
            </a:fld>
            <a:endParaRPr lang="en-US"/>
          </a:p>
        </p:txBody>
      </p:sp>
      <p:sp>
        <p:nvSpPr>
          <p:cNvPr id="8" name="Rectangle 2"/>
          <p:cNvSpPr>
            <a:spLocks noGrp="1" noChangeArrowheads="1"/>
          </p:cNvSpPr>
          <p:nvPr>
            <p:ph type="title"/>
          </p:nvPr>
        </p:nvSpPr>
        <p:spPr>
          <a:xfrm>
            <a:off x="468313" y="0"/>
            <a:ext cx="8229600" cy="1139825"/>
          </a:xfrm>
        </p:spPr>
        <p:txBody>
          <a:bodyPr/>
          <a:lstStyle/>
          <a:p>
            <a:pPr>
              <a:defRPr/>
            </a:pPr>
            <a:r>
              <a:rPr lang="en-US" sz="3900" dirty="0" smtClean="0"/>
              <a:t>Inference Example 3</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r>
              <a:rPr lang="en-US" sz="3000" dirty="0" smtClean="0"/>
              <a:t>Access control principles</a:t>
            </a:r>
          </a:p>
          <a:p>
            <a:r>
              <a:rPr lang="en-AU" sz="3000" dirty="0" smtClean="0"/>
              <a:t>Subjects, objects, access rights</a:t>
            </a:r>
          </a:p>
          <a:p>
            <a:r>
              <a:rPr lang="en-AU" sz="3000" dirty="0" smtClean="0"/>
              <a:t>Discretionary access control</a:t>
            </a:r>
            <a:endParaRPr lang="en-AU" sz="2500" dirty="0" smtClean="0"/>
          </a:p>
          <a:p>
            <a:r>
              <a:rPr lang="en-AU" sz="3000" dirty="0" smtClean="0"/>
              <a:t>Role-based access control</a:t>
            </a:r>
            <a:endParaRPr lang="en-AU" sz="2900" dirty="0" smtClean="0"/>
          </a:p>
          <a:p>
            <a:r>
              <a:rPr lang="en-AU" sz="3000" dirty="0" smtClean="0"/>
              <a:t>Access </a:t>
            </a:r>
            <a:r>
              <a:rPr lang="en-AU" sz="3000" dirty="0" smtClean="0"/>
              <a:t>control models</a:t>
            </a:r>
            <a:endParaRPr lang="en-US" dirty="0" smtClean="0">
              <a:ea typeface="ＭＳ Ｐゴシック" pitchFamily="34" charset="-128"/>
            </a:endParaRPr>
          </a:p>
        </p:txBody>
      </p:sp>
      <p:sp>
        <p:nvSpPr>
          <p:cNvPr id="8" name="Slide Number Placeholder 7"/>
          <p:cNvSpPr>
            <a:spLocks noGrp="1"/>
          </p:cNvSpPr>
          <p:nvPr>
            <p:ph type="sldNum" sz="quarter" idx="12"/>
          </p:nvPr>
        </p:nvSpPr>
        <p:spPr/>
        <p:txBody>
          <a:bodyPr/>
          <a:lstStyle/>
          <a:p>
            <a:fld id="{349DD490-4B79-44EF-A132-EC0AA849B487}" type="slidenum">
              <a:rPr lang="en-US"/>
              <a:pPr/>
              <a:t>2</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pPr>
              <a:defRPr/>
            </a:pPr>
            <a:r>
              <a:rPr lang="en-US" sz="3900" dirty="0" smtClean="0"/>
              <a:t>Inference Countermeasures</a:t>
            </a:r>
          </a:p>
        </p:txBody>
      </p:sp>
      <p:sp>
        <p:nvSpPr>
          <p:cNvPr id="33795" name="Rectangle 3"/>
          <p:cNvSpPr>
            <a:spLocks noGrp="1" noChangeArrowheads="1"/>
          </p:cNvSpPr>
          <p:nvPr>
            <p:ph type="body" idx="1"/>
          </p:nvPr>
        </p:nvSpPr>
        <p:spPr>
          <a:xfrm>
            <a:off x="827088" y="1268413"/>
            <a:ext cx="8229600" cy="4949825"/>
          </a:xfrm>
        </p:spPr>
        <p:txBody>
          <a:bodyPr/>
          <a:lstStyle/>
          <a:p>
            <a:pPr>
              <a:lnSpc>
                <a:spcPct val="114000"/>
              </a:lnSpc>
            </a:pPr>
            <a:r>
              <a:rPr lang="en-US" smtClean="0"/>
              <a:t>Inference detection at database design</a:t>
            </a:r>
          </a:p>
          <a:p>
            <a:pPr lvl="1">
              <a:lnSpc>
                <a:spcPct val="114000"/>
              </a:lnSpc>
            </a:pPr>
            <a:r>
              <a:rPr lang="en-US" sz="2500" smtClean="0"/>
              <a:t>alter database structure or access controls</a:t>
            </a:r>
          </a:p>
          <a:p>
            <a:pPr lvl="1">
              <a:lnSpc>
                <a:spcPct val="20000"/>
              </a:lnSpc>
              <a:buFont typeface="Wingdings" pitchFamily="2" charset="2"/>
              <a:buNone/>
            </a:pPr>
            <a:endParaRPr lang="en-US" sz="2500" smtClean="0"/>
          </a:p>
          <a:p>
            <a:pPr>
              <a:lnSpc>
                <a:spcPct val="114000"/>
              </a:lnSpc>
            </a:pPr>
            <a:r>
              <a:rPr lang="en-US" smtClean="0"/>
              <a:t>Inference detection at query time</a:t>
            </a:r>
          </a:p>
          <a:p>
            <a:pPr lvl="1">
              <a:lnSpc>
                <a:spcPct val="114000"/>
              </a:lnSpc>
            </a:pPr>
            <a:r>
              <a:rPr lang="en-US" sz="2500" smtClean="0"/>
              <a:t>by monitoring and altering or rejecting queries</a:t>
            </a:r>
          </a:p>
          <a:p>
            <a:pPr lvl="1">
              <a:lnSpc>
                <a:spcPct val="20000"/>
              </a:lnSpc>
            </a:pPr>
            <a:endParaRPr lang="en-US" sz="2500" smtClean="0"/>
          </a:p>
          <a:p>
            <a:pPr>
              <a:lnSpc>
                <a:spcPct val="114000"/>
              </a:lnSpc>
            </a:pPr>
            <a:r>
              <a:rPr lang="en-US" smtClean="0"/>
              <a:t>Need some inference detection algorithm </a:t>
            </a:r>
          </a:p>
          <a:p>
            <a:pPr lvl="1">
              <a:lnSpc>
                <a:spcPct val="114000"/>
              </a:lnSpc>
            </a:pPr>
            <a:r>
              <a:rPr lang="en-US" sz="2500" smtClean="0"/>
              <a:t>a difficult problem</a:t>
            </a:r>
          </a:p>
          <a:p>
            <a:pPr lvl="1">
              <a:lnSpc>
                <a:spcPct val="114000"/>
              </a:lnSpc>
            </a:pPr>
            <a:r>
              <a:rPr lang="en-US" sz="2500" smtClean="0"/>
              <a:t>cf. employee-salary example</a:t>
            </a:r>
          </a:p>
        </p:txBody>
      </p:sp>
      <p:sp>
        <p:nvSpPr>
          <p:cNvPr id="7" name="Slide Number Placeholder 6"/>
          <p:cNvSpPr>
            <a:spLocks noGrp="1"/>
          </p:cNvSpPr>
          <p:nvPr>
            <p:ph type="sldNum" sz="quarter" idx="12"/>
          </p:nvPr>
        </p:nvSpPr>
        <p:spPr/>
        <p:txBody>
          <a:bodyPr/>
          <a:lstStyle/>
          <a:p>
            <a:fld id="{2A1C21B8-F74C-4126-B0EA-BE49AC22D180}" type="slidenum">
              <a:rPr lang="en-US"/>
              <a:pPr/>
              <a:t>20</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1143000" y="152400"/>
            <a:ext cx="7245350" cy="1143000"/>
          </a:xfrm>
        </p:spPr>
        <p:txBody>
          <a:bodyPr/>
          <a:lstStyle/>
          <a:p>
            <a:pPr>
              <a:defRPr/>
            </a:pPr>
            <a:r>
              <a:rPr lang="en-US" sz="3900" dirty="0" smtClean="0"/>
              <a:t>Statistical Databases </a:t>
            </a:r>
          </a:p>
        </p:txBody>
      </p:sp>
      <p:sp>
        <p:nvSpPr>
          <p:cNvPr id="34819" name="Rectangle 3"/>
          <p:cNvSpPr>
            <a:spLocks noGrp="1" noChangeArrowheads="1"/>
          </p:cNvSpPr>
          <p:nvPr>
            <p:ph type="body" idx="1"/>
          </p:nvPr>
        </p:nvSpPr>
        <p:spPr>
          <a:xfrm>
            <a:off x="755650" y="1268413"/>
            <a:ext cx="8229600" cy="4897437"/>
          </a:xfrm>
        </p:spPr>
        <p:txBody>
          <a:bodyPr/>
          <a:lstStyle/>
          <a:p>
            <a:r>
              <a:rPr lang="en-US" smtClean="0"/>
              <a:t>Provides data of a statistical nature</a:t>
            </a:r>
          </a:p>
          <a:p>
            <a:pPr lvl="1"/>
            <a:r>
              <a:rPr lang="en-US" smtClean="0"/>
              <a:t>e.g. counts, averages</a:t>
            </a:r>
          </a:p>
          <a:p>
            <a:r>
              <a:rPr lang="en-US" smtClean="0"/>
              <a:t>Two types:</a:t>
            </a:r>
          </a:p>
          <a:p>
            <a:pPr lvl="1"/>
            <a:r>
              <a:rPr lang="en-US" smtClean="0"/>
              <a:t>pure statistical database</a:t>
            </a:r>
          </a:p>
          <a:p>
            <a:pPr lvl="2"/>
            <a:r>
              <a:rPr lang="en-US" smtClean="0"/>
              <a:t>only store statistical data, e.g., </a:t>
            </a:r>
            <a:r>
              <a:rPr lang="en-US" i="1" smtClean="0"/>
              <a:t>census database </a:t>
            </a:r>
          </a:p>
          <a:p>
            <a:pPr lvl="1"/>
            <a:r>
              <a:rPr lang="en-US" smtClean="0"/>
              <a:t>ordinary database with statistical access</a:t>
            </a:r>
          </a:p>
          <a:p>
            <a:pPr lvl="2"/>
            <a:r>
              <a:rPr lang="en-US" smtClean="0"/>
              <a:t>some users have normal access, others statistical</a:t>
            </a:r>
          </a:p>
          <a:p>
            <a:r>
              <a:rPr lang="en-US" smtClean="0"/>
              <a:t>Access control objective:  </a:t>
            </a:r>
            <a:r>
              <a:rPr lang="en-US" i="1" smtClean="0"/>
              <a:t>to allow statistical use without revealing individual entries</a:t>
            </a:r>
          </a:p>
          <a:p>
            <a:pPr>
              <a:buFontTx/>
              <a:buNone/>
            </a:pPr>
            <a:endParaRPr lang="en-US" smtClean="0"/>
          </a:p>
        </p:txBody>
      </p:sp>
      <p:sp>
        <p:nvSpPr>
          <p:cNvPr id="7" name="Slide Number Placeholder 6"/>
          <p:cNvSpPr>
            <a:spLocks noGrp="1"/>
          </p:cNvSpPr>
          <p:nvPr>
            <p:ph type="sldNum" sz="quarter" idx="12"/>
          </p:nvPr>
        </p:nvSpPr>
        <p:spPr/>
        <p:txBody>
          <a:bodyPr/>
          <a:lstStyle/>
          <a:p>
            <a:fld id="{43FC6628-9FEB-4416-8EF8-1126E47620A2}" type="slidenum">
              <a:rPr lang="en-US"/>
              <a:pPr/>
              <a:t>21</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1143000" y="152400"/>
            <a:ext cx="7461250" cy="1143000"/>
          </a:xfrm>
        </p:spPr>
        <p:txBody>
          <a:bodyPr/>
          <a:lstStyle/>
          <a:p>
            <a:pPr>
              <a:defRPr/>
            </a:pPr>
            <a:r>
              <a:rPr lang="en-US" sz="3900" dirty="0" smtClean="0"/>
              <a:t>Statistical Database Example</a:t>
            </a:r>
          </a:p>
        </p:txBody>
      </p:sp>
      <p:pic>
        <p:nvPicPr>
          <p:cNvPr id="35843" name="Picture 3"/>
          <p:cNvPicPr>
            <a:picLocks noChangeAspect="1" noChangeArrowheads="1"/>
          </p:cNvPicPr>
          <p:nvPr/>
        </p:nvPicPr>
        <p:blipFill>
          <a:blip r:embed="rId3" cstate="print"/>
          <a:srcRect l="4633" t="10739" r="4633" b="28636"/>
          <a:stretch>
            <a:fillRect/>
          </a:stretch>
        </p:blipFill>
        <p:spPr bwMode="auto">
          <a:xfrm>
            <a:off x="395288" y="1268413"/>
            <a:ext cx="8208962" cy="54006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5C91C94-55F7-4071-8F84-340CAAF0BC87}" type="slidenum">
              <a:rPr lang="en-US"/>
              <a:pPr/>
              <a:t>22</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1143000" y="152400"/>
            <a:ext cx="7245350" cy="1143000"/>
          </a:xfrm>
        </p:spPr>
        <p:txBody>
          <a:bodyPr/>
          <a:lstStyle/>
          <a:p>
            <a:pPr>
              <a:defRPr/>
            </a:pPr>
            <a:r>
              <a:rPr lang="en-US" sz="3900" dirty="0" smtClean="0"/>
              <a:t>SDB Protection  </a:t>
            </a:r>
          </a:p>
        </p:txBody>
      </p:sp>
      <p:sp>
        <p:nvSpPr>
          <p:cNvPr id="36867" name="Rectangle 3"/>
          <p:cNvSpPr>
            <a:spLocks noGrp="1" noChangeArrowheads="1"/>
          </p:cNvSpPr>
          <p:nvPr>
            <p:ph type="body" idx="1"/>
          </p:nvPr>
        </p:nvSpPr>
        <p:spPr>
          <a:xfrm>
            <a:off x="755650" y="1268413"/>
            <a:ext cx="8229600" cy="4897437"/>
          </a:xfrm>
        </p:spPr>
        <p:txBody>
          <a:bodyPr/>
          <a:lstStyle/>
          <a:p>
            <a:r>
              <a:rPr lang="en-US" smtClean="0"/>
              <a:t>Two distinct approaches to protection of an SDB from inference attacks: </a:t>
            </a:r>
          </a:p>
          <a:p>
            <a:pPr>
              <a:lnSpc>
                <a:spcPct val="10000"/>
              </a:lnSpc>
            </a:pPr>
            <a:endParaRPr lang="en-US" smtClean="0"/>
          </a:p>
          <a:p>
            <a:pPr lvl="1">
              <a:lnSpc>
                <a:spcPct val="120000"/>
              </a:lnSpc>
            </a:pPr>
            <a:r>
              <a:rPr lang="en-US" smtClean="0"/>
              <a:t>Query restriction: </a:t>
            </a:r>
          </a:p>
          <a:p>
            <a:pPr lvl="2">
              <a:lnSpc>
                <a:spcPct val="120000"/>
              </a:lnSpc>
            </a:pPr>
            <a:r>
              <a:rPr lang="en-US" smtClean="0"/>
              <a:t>Reject a query that can lead to a compromise </a:t>
            </a:r>
          </a:p>
          <a:p>
            <a:pPr lvl="2">
              <a:lnSpc>
                <a:spcPct val="20000"/>
              </a:lnSpc>
              <a:buFontTx/>
              <a:buNone/>
            </a:pPr>
            <a:r>
              <a:rPr lang="en-US" i="1" smtClean="0"/>
              <a:t> </a:t>
            </a:r>
          </a:p>
          <a:p>
            <a:pPr lvl="1"/>
            <a:r>
              <a:rPr lang="en-US" smtClean="0"/>
              <a:t>Perturbation: </a:t>
            </a:r>
          </a:p>
          <a:p>
            <a:pPr lvl="2"/>
            <a:r>
              <a:rPr lang="en-US" smtClean="0"/>
              <a:t>Provides answers to all queries, but the answers are approximate </a:t>
            </a:r>
          </a:p>
          <a:p>
            <a:pPr>
              <a:buFontTx/>
              <a:buNone/>
            </a:pPr>
            <a:endParaRPr lang="en-US" smtClean="0"/>
          </a:p>
        </p:txBody>
      </p:sp>
      <p:sp>
        <p:nvSpPr>
          <p:cNvPr id="7" name="Slide Number Placeholder 6"/>
          <p:cNvSpPr>
            <a:spLocks noGrp="1"/>
          </p:cNvSpPr>
          <p:nvPr>
            <p:ph type="sldNum" sz="quarter" idx="12"/>
          </p:nvPr>
        </p:nvSpPr>
        <p:spPr/>
        <p:txBody>
          <a:bodyPr/>
          <a:lstStyle/>
          <a:p>
            <a:fld id="{D44A5493-911A-4564-9FC5-25B2A970C82D}" type="slidenum">
              <a:rPr lang="en-US"/>
              <a:pPr/>
              <a:t>23</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txBox="1">
            <a:spLocks noGrp="1"/>
          </p:cNvSpPr>
          <p:nvPr/>
        </p:nvSpPr>
        <p:spPr bwMode="auto">
          <a:xfrm>
            <a:off x="6227763" y="6400800"/>
            <a:ext cx="2763837" cy="304800"/>
          </a:xfrm>
          <a:prstGeom prst="rect">
            <a:avLst/>
          </a:prstGeom>
          <a:noFill/>
          <a:ln>
            <a:miter lim="800000"/>
            <a:headEnd/>
            <a:tailEnd/>
          </a:ln>
        </p:spPr>
        <p:txBody>
          <a:bodyPr/>
          <a:lstStyle/>
          <a:p>
            <a:pPr algn="r"/>
            <a:fld id="{86D525B1-5F7C-405A-B7AA-BD6A93F889C6}" type="slidenum">
              <a:rPr lang="en-US" sz="1400">
                <a:solidFill>
                  <a:srgbClr val="DF0029"/>
                </a:solidFill>
                <a:latin typeface="Times New Roman" pitchFamily="18" charset="0"/>
              </a:rPr>
              <a:pPr algn="r"/>
              <a:t>24</a:t>
            </a:fld>
            <a:endParaRPr lang="en-US" sz="1400">
              <a:solidFill>
                <a:srgbClr val="DF0029"/>
              </a:solidFill>
              <a:latin typeface="Times New Roman" pitchFamily="18" charset="0"/>
            </a:endParaRPr>
          </a:p>
        </p:txBody>
      </p:sp>
      <p:sp>
        <p:nvSpPr>
          <p:cNvPr id="846850" name="Rectangle 2"/>
          <p:cNvSpPr>
            <a:spLocks noGrp="1" noChangeArrowheads="1"/>
          </p:cNvSpPr>
          <p:nvPr>
            <p:ph type="title" idx="4294967295"/>
          </p:nvPr>
        </p:nvSpPr>
        <p:spPr>
          <a:xfrm>
            <a:off x="468313" y="260350"/>
            <a:ext cx="2906712" cy="5437188"/>
          </a:xfrm>
        </p:spPr>
        <p:txBody>
          <a:bodyPr/>
          <a:lstStyle/>
          <a:p>
            <a:pPr>
              <a:defRPr/>
            </a:pPr>
            <a:r>
              <a:rPr lang="en-US" sz="3900" dirty="0" smtClean="0"/>
              <a:t>Protecting Against Inference</a:t>
            </a:r>
          </a:p>
        </p:txBody>
      </p:sp>
      <p:pic>
        <p:nvPicPr>
          <p:cNvPr id="37892" name="Picture 3"/>
          <p:cNvPicPr>
            <a:picLocks noChangeAspect="1" noChangeArrowheads="1"/>
          </p:cNvPicPr>
          <p:nvPr/>
        </p:nvPicPr>
        <p:blipFill>
          <a:blip r:embed="rId3" cstate="print"/>
          <a:srcRect l="2316" t="7159" r="2316" b="17897"/>
          <a:stretch>
            <a:fillRect/>
          </a:stretch>
        </p:blipFill>
        <p:spPr bwMode="auto">
          <a:xfrm>
            <a:off x="3429000" y="533400"/>
            <a:ext cx="5556250" cy="56515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r>
              <a:rPr lang="en-US"/>
              <a:t>Lecture 1. Introduction - </a:t>
            </a:r>
            <a:fld id="{A043A0E4-78E4-4BA0-B5D3-B8FBE7DACE19}" type="slidenum">
              <a:rPr lang="en-US"/>
              <a:pPr/>
              <a:t>24</a:t>
            </a:fld>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1143000" y="152400"/>
            <a:ext cx="7245350" cy="1143000"/>
          </a:xfrm>
        </p:spPr>
        <p:txBody>
          <a:bodyPr/>
          <a:lstStyle/>
          <a:p>
            <a:pPr>
              <a:defRPr/>
            </a:pPr>
            <a:r>
              <a:rPr lang="en-US" sz="3900" dirty="0" smtClean="0"/>
              <a:t>Query Restrictions</a:t>
            </a:r>
          </a:p>
        </p:txBody>
      </p:sp>
      <p:sp>
        <p:nvSpPr>
          <p:cNvPr id="38915" name="Rectangle 3"/>
          <p:cNvSpPr>
            <a:spLocks noGrp="1" noChangeArrowheads="1"/>
          </p:cNvSpPr>
          <p:nvPr>
            <p:ph type="body" idx="1"/>
          </p:nvPr>
        </p:nvSpPr>
        <p:spPr>
          <a:xfrm>
            <a:off x="684213" y="1341438"/>
            <a:ext cx="8229600" cy="4724400"/>
          </a:xfrm>
        </p:spPr>
        <p:txBody>
          <a:bodyPr/>
          <a:lstStyle/>
          <a:p>
            <a:pPr>
              <a:lnSpc>
                <a:spcPct val="90000"/>
              </a:lnSpc>
            </a:pPr>
            <a:r>
              <a:rPr lang="en-US" b="1" smtClean="0"/>
              <a:t>Query size restriction</a:t>
            </a:r>
          </a:p>
          <a:p>
            <a:pPr lvl="1">
              <a:lnSpc>
                <a:spcPct val="90000"/>
              </a:lnSpc>
            </a:pPr>
            <a:r>
              <a:rPr lang="en-US" smtClean="0"/>
              <a:t>Simplest form of query restriction</a:t>
            </a:r>
          </a:p>
          <a:p>
            <a:pPr lvl="1">
              <a:lnSpc>
                <a:spcPct val="35000"/>
              </a:lnSpc>
            </a:pPr>
            <a:endParaRPr lang="en-US" smtClean="0"/>
          </a:p>
          <a:p>
            <a:pPr>
              <a:lnSpc>
                <a:spcPct val="90000"/>
              </a:lnSpc>
            </a:pPr>
            <a:r>
              <a:rPr lang="en-US" b="1" smtClean="0"/>
              <a:t>Query set overlap control</a:t>
            </a:r>
          </a:p>
          <a:p>
            <a:pPr lvl="1">
              <a:lnSpc>
                <a:spcPct val="90000"/>
              </a:lnSpc>
            </a:pPr>
            <a:r>
              <a:rPr lang="en-US" smtClean="0"/>
              <a:t>limit overlap between new &amp; previous queries</a:t>
            </a:r>
          </a:p>
          <a:p>
            <a:pPr lvl="1">
              <a:lnSpc>
                <a:spcPct val="90000"/>
              </a:lnSpc>
            </a:pPr>
            <a:r>
              <a:rPr lang="en-US" smtClean="0"/>
              <a:t>has problems and overheads</a:t>
            </a:r>
          </a:p>
          <a:p>
            <a:pPr>
              <a:lnSpc>
                <a:spcPct val="35000"/>
              </a:lnSpc>
            </a:pPr>
            <a:endParaRPr lang="en-US" smtClean="0"/>
          </a:p>
          <a:p>
            <a:pPr>
              <a:lnSpc>
                <a:spcPct val="90000"/>
              </a:lnSpc>
            </a:pPr>
            <a:r>
              <a:rPr lang="en-US" smtClean="0"/>
              <a:t>Query denial and information leakage</a:t>
            </a:r>
          </a:p>
          <a:p>
            <a:pPr lvl="1">
              <a:lnSpc>
                <a:spcPct val="90000"/>
              </a:lnSpc>
            </a:pPr>
            <a:r>
              <a:rPr lang="en-US" smtClean="0"/>
              <a:t>denials can leak information</a:t>
            </a:r>
          </a:p>
          <a:p>
            <a:pPr lvl="1">
              <a:lnSpc>
                <a:spcPct val="90000"/>
              </a:lnSpc>
            </a:pPr>
            <a:r>
              <a:rPr lang="en-US" smtClean="0"/>
              <a:t>to counter must track queries from user</a:t>
            </a:r>
          </a:p>
        </p:txBody>
      </p:sp>
      <p:sp>
        <p:nvSpPr>
          <p:cNvPr id="7" name="Slide Number Placeholder 6"/>
          <p:cNvSpPr>
            <a:spLocks noGrp="1"/>
          </p:cNvSpPr>
          <p:nvPr>
            <p:ph type="sldNum" sz="quarter" idx="12"/>
          </p:nvPr>
        </p:nvSpPr>
        <p:spPr/>
        <p:txBody>
          <a:bodyPr/>
          <a:lstStyle/>
          <a:p>
            <a:fld id="{7F9F1FA9-C913-4CB2-9595-5CA29057266A}" type="slidenum">
              <a:rPr lang="en-US"/>
              <a:pPr/>
              <a:t>25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1143000" y="152400"/>
            <a:ext cx="7245350" cy="1143000"/>
          </a:xfrm>
        </p:spPr>
        <p:txBody>
          <a:bodyPr/>
          <a:lstStyle/>
          <a:p>
            <a:pPr>
              <a:defRPr/>
            </a:pPr>
            <a:r>
              <a:rPr lang="en-US" sz="3900" dirty="0" smtClean="0"/>
              <a:t>Query Size Restrictions</a:t>
            </a:r>
          </a:p>
        </p:txBody>
      </p:sp>
      <p:sp>
        <p:nvSpPr>
          <p:cNvPr id="1029" name="Rectangle 3"/>
          <p:cNvSpPr>
            <a:spLocks noGrp="1" noChangeArrowheads="1"/>
          </p:cNvSpPr>
          <p:nvPr>
            <p:ph type="body" idx="1"/>
          </p:nvPr>
        </p:nvSpPr>
        <p:spPr>
          <a:xfrm>
            <a:off x="684213" y="1341438"/>
            <a:ext cx="8229600" cy="4724400"/>
          </a:xfrm>
        </p:spPr>
        <p:txBody>
          <a:bodyPr/>
          <a:lstStyle/>
          <a:p>
            <a:r>
              <a:rPr lang="en-US" sz="2800" smtClean="0"/>
              <a:t>A query </a:t>
            </a:r>
            <a:r>
              <a:rPr lang="en-US" sz="2800" i="1" smtClean="0"/>
              <a:t>q</a:t>
            </a:r>
            <a:r>
              <a:rPr lang="en-US" sz="2800" smtClean="0"/>
              <a:t>(</a:t>
            </a:r>
            <a:r>
              <a:rPr lang="en-US" sz="2800" i="1" smtClean="0"/>
              <a:t>C</a:t>
            </a:r>
            <a:r>
              <a:rPr lang="en-US" sz="2800" smtClean="0"/>
              <a:t>) is permitted only if the number of records that match </a:t>
            </a:r>
            <a:r>
              <a:rPr lang="en-US" sz="2800" i="1" smtClean="0"/>
              <a:t>C</a:t>
            </a:r>
            <a:r>
              <a:rPr lang="en-US" sz="2800" smtClean="0"/>
              <a:t> satisfies </a:t>
            </a:r>
          </a:p>
          <a:p>
            <a:pPr>
              <a:lnSpc>
                <a:spcPct val="90000"/>
              </a:lnSpc>
              <a:buFontTx/>
              <a:buNone/>
            </a:pPr>
            <a:r>
              <a:rPr lang="en-US" sz="2800" smtClean="0"/>
              <a:t>    </a:t>
            </a:r>
          </a:p>
          <a:p>
            <a:pPr>
              <a:buFontTx/>
              <a:buNone/>
            </a:pPr>
            <a:r>
              <a:rPr lang="en-US" sz="2800" smtClean="0"/>
              <a:t>    </a:t>
            </a:r>
            <a:r>
              <a:rPr lang="en-US" sz="2400" smtClean="0"/>
              <a:t>where </a:t>
            </a:r>
            <a:r>
              <a:rPr lang="en-US" sz="2400" i="1" smtClean="0"/>
              <a:t>C </a:t>
            </a:r>
            <a:r>
              <a:rPr lang="en-US" sz="2400" smtClean="0"/>
              <a:t>is a set of conditions and their relations, (which is called characteristic formula),            is the set of records matching </a:t>
            </a:r>
            <a:r>
              <a:rPr lang="en-US" sz="2400" i="1" smtClean="0"/>
              <a:t>C</a:t>
            </a:r>
            <a:r>
              <a:rPr lang="en-US" sz="2400" smtClean="0"/>
              <a:t>.</a:t>
            </a:r>
          </a:p>
          <a:p>
            <a:pPr>
              <a:lnSpc>
                <a:spcPct val="20000"/>
              </a:lnSpc>
              <a:buFontTx/>
              <a:buNone/>
            </a:pPr>
            <a:endParaRPr lang="en-US" sz="2400" i="1" smtClean="0"/>
          </a:p>
          <a:p>
            <a:r>
              <a:rPr lang="en-US" sz="2800" smtClean="0"/>
              <a:t>Note that as </a:t>
            </a:r>
            <a:r>
              <a:rPr lang="en-US" sz="2800" i="1" smtClean="0"/>
              <a:t>q</a:t>
            </a:r>
            <a:r>
              <a:rPr lang="en-US" sz="2800" smtClean="0"/>
              <a:t>(</a:t>
            </a:r>
            <a:r>
              <a:rPr lang="en-US" sz="2800" i="1" smtClean="0"/>
              <a:t>All</a:t>
            </a:r>
            <a:r>
              <a:rPr lang="en-US" sz="2800" smtClean="0"/>
              <a:t>) is allowed, the upper bound is also needed, otherwise, the attacker can do</a:t>
            </a:r>
          </a:p>
          <a:p>
            <a:pPr>
              <a:lnSpc>
                <a:spcPct val="20000"/>
              </a:lnSpc>
              <a:buFontTx/>
              <a:buNone/>
            </a:pPr>
            <a:endParaRPr lang="en-US" sz="2800" smtClean="0"/>
          </a:p>
          <a:p>
            <a:pPr>
              <a:lnSpc>
                <a:spcPct val="90000"/>
              </a:lnSpc>
              <a:buFontTx/>
              <a:buNone/>
            </a:pPr>
            <a:r>
              <a:rPr lang="en-US" sz="2800" smtClean="0"/>
              <a:t>                      </a:t>
            </a:r>
            <a:r>
              <a:rPr lang="en-US" sz="2800" i="1" smtClean="0"/>
              <a:t>q</a:t>
            </a:r>
            <a:r>
              <a:rPr lang="en-US" sz="2800" smtClean="0"/>
              <a:t>(~</a:t>
            </a:r>
            <a:r>
              <a:rPr lang="en-US" sz="2800" i="1" smtClean="0"/>
              <a:t>C</a:t>
            </a:r>
            <a:r>
              <a:rPr lang="en-US" sz="2800" smtClean="0"/>
              <a:t>) = </a:t>
            </a:r>
            <a:r>
              <a:rPr lang="en-US" sz="2800" i="1" smtClean="0"/>
              <a:t>q</a:t>
            </a:r>
            <a:r>
              <a:rPr lang="en-US" sz="2800" smtClean="0"/>
              <a:t>(</a:t>
            </a:r>
            <a:r>
              <a:rPr lang="en-US" sz="2800" i="1" smtClean="0"/>
              <a:t>All</a:t>
            </a:r>
            <a:r>
              <a:rPr lang="en-US" sz="2800" smtClean="0"/>
              <a:t>) − </a:t>
            </a:r>
            <a:r>
              <a:rPr lang="en-US" sz="2800" i="1" smtClean="0"/>
              <a:t>q</a:t>
            </a:r>
            <a:r>
              <a:rPr lang="en-US" sz="2800" smtClean="0"/>
              <a:t>(</a:t>
            </a:r>
            <a:r>
              <a:rPr lang="en-US" sz="2800" i="1" smtClean="0"/>
              <a:t>C</a:t>
            </a:r>
            <a:r>
              <a:rPr lang="en-US" sz="2800" smtClean="0"/>
              <a:t>) </a:t>
            </a:r>
          </a:p>
          <a:p>
            <a:pPr>
              <a:lnSpc>
                <a:spcPct val="90000"/>
              </a:lnSpc>
              <a:buFontTx/>
              <a:buNone/>
            </a:pPr>
            <a:endParaRPr lang="en-US" sz="2800" smtClean="0"/>
          </a:p>
        </p:txBody>
      </p:sp>
      <p:sp>
        <p:nvSpPr>
          <p:cNvPr id="7" name="Slide Number Placeholder 6"/>
          <p:cNvSpPr>
            <a:spLocks noGrp="1"/>
          </p:cNvSpPr>
          <p:nvPr>
            <p:ph type="sldNum" sz="quarter" idx="12"/>
          </p:nvPr>
        </p:nvSpPr>
        <p:spPr/>
        <p:txBody>
          <a:bodyPr/>
          <a:lstStyle/>
          <a:p>
            <a:fld id="{D44ABD98-394F-4745-8147-A40530F505F2}" type="slidenum">
              <a:rPr lang="en-US"/>
              <a:pPr/>
              <a:t>26</a:t>
            </a:fld>
            <a:endParaRPr lang="en-US"/>
          </a:p>
        </p:txBody>
      </p:sp>
      <p:graphicFrame>
        <p:nvGraphicFramePr>
          <p:cNvPr id="1026" name="Object 2"/>
          <p:cNvGraphicFramePr>
            <a:graphicFrameLocks noChangeAspect="1"/>
          </p:cNvGraphicFramePr>
          <p:nvPr/>
        </p:nvGraphicFramePr>
        <p:xfrm>
          <a:off x="2916238" y="2349500"/>
          <a:ext cx="2592387" cy="431800"/>
        </p:xfrm>
        <a:graphic>
          <a:graphicData uri="http://schemas.openxmlformats.org/presentationml/2006/ole">
            <p:oleObj spid="_x0000_s1026" name="Equation" r:id="rId4" imgW="1396800" imgH="203040" progId="">
              <p:embed/>
            </p:oleObj>
          </a:graphicData>
        </a:graphic>
      </p:graphicFrame>
      <p:graphicFrame>
        <p:nvGraphicFramePr>
          <p:cNvPr id="1027" name="Object 3"/>
          <p:cNvGraphicFramePr>
            <a:graphicFrameLocks noChangeAspect="1"/>
          </p:cNvGraphicFramePr>
          <p:nvPr/>
        </p:nvGraphicFramePr>
        <p:xfrm>
          <a:off x="4932363" y="3213100"/>
          <a:ext cx="684212" cy="360363"/>
        </p:xfrm>
        <a:graphic>
          <a:graphicData uri="http://schemas.openxmlformats.org/presentationml/2006/ole">
            <p:oleObj spid="_x0000_s1027" name="Equation" r:id="rId5" imgW="368280" imgH="203040" progId="">
              <p:embed/>
            </p:oleObj>
          </a:graphicData>
        </a:graphic>
      </p:graphicFrame>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a:xfrm>
            <a:off x="1143000" y="152400"/>
            <a:ext cx="7245350" cy="1143000"/>
          </a:xfrm>
        </p:spPr>
        <p:txBody>
          <a:bodyPr/>
          <a:lstStyle/>
          <a:p>
            <a:pPr>
              <a:defRPr/>
            </a:pPr>
            <a:r>
              <a:rPr lang="en-US" sz="3900" dirty="0" smtClean="0"/>
              <a:t>Query Size Restrictions</a:t>
            </a:r>
          </a:p>
        </p:txBody>
      </p:sp>
      <p:sp>
        <p:nvSpPr>
          <p:cNvPr id="39939" name="Rectangle 3"/>
          <p:cNvSpPr>
            <a:spLocks noGrp="1" noChangeArrowheads="1"/>
          </p:cNvSpPr>
          <p:nvPr>
            <p:ph type="body" idx="1"/>
          </p:nvPr>
        </p:nvSpPr>
        <p:spPr>
          <a:xfrm>
            <a:off x="684213" y="1341438"/>
            <a:ext cx="8229600" cy="4724400"/>
          </a:xfrm>
        </p:spPr>
        <p:txBody>
          <a:bodyPr/>
          <a:lstStyle/>
          <a:p>
            <a:r>
              <a:rPr lang="en-US" sz="2800" smtClean="0"/>
              <a:t>Query size restriction counters attacks based on very small query sets  </a:t>
            </a:r>
            <a:endParaRPr lang="en-US" sz="2800" i="1" smtClean="0"/>
          </a:p>
          <a:p>
            <a:pPr lvl="1"/>
            <a:r>
              <a:rPr lang="en-US" sz="2400" smtClean="0"/>
              <a:t>Suppose a user knows that a certain individual, </a:t>
            </a:r>
            <a:r>
              <a:rPr lang="en-US" sz="2400" b="1" i="1" smtClean="0"/>
              <a:t>I</a:t>
            </a:r>
            <a:r>
              <a:rPr lang="en-US" sz="2400" smtClean="0"/>
              <a:t>, satisfies a given </a:t>
            </a:r>
            <a:r>
              <a:rPr lang="en-US" sz="2400" i="1" smtClean="0"/>
              <a:t>C</a:t>
            </a:r>
            <a:endParaRPr lang="en-US" sz="2400" smtClean="0"/>
          </a:p>
          <a:p>
            <a:pPr lvl="1"/>
            <a:r>
              <a:rPr lang="en-US" sz="2400" smtClean="0"/>
              <a:t>If the query </a:t>
            </a:r>
            <a:r>
              <a:rPr lang="en-US" sz="2400" b="1" smtClean="0"/>
              <a:t>count</a:t>
            </a:r>
            <a:r>
              <a:rPr lang="en-US" sz="2400" smtClean="0"/>
              <a:t>(</a:t>
            </a:r>
            <a:r>
              <a:rPr lang="en-US" sz="2400" i="1" smtClean="0"/>
              <a:t>C</a:t>
            </a:r>
            <a:r>
              <a:rPr lang="en-US" sz="2400" smtClean="0"/>
              <a:t>) returns 1, then the user uniquely identified </a:t>
            </a:r>
            <a:r>
              <a:rPr lang="en-US" sz="2400" b="1" i="1" smtClean="0"/>
              <a:t>I</a:t>
            </a:r>
          </a:p>
          <a:p>
            <a:pPr lvl="1"/>
            <a:r>
              <a:rPr lang="en-US" sz="2400" smtClean="0"/>
              <a:t>Then</a:t>
            </a:r>
            <a:r>
              <a:rPr lang="en-US" sz="2400" i="1" smtClean="0"/>
              <a:t> </a:t>
            </a:r>
            <a:r>
              <a:rPr lang="en-US" sz="2400" smtClean="0"/>
              <a:t>the user can test whether </a:t>
            </a:r>
            <a:r>
              <a:rPr lang="en-US" sz="2400" b="1" i="1" smtClean="0"/>
              <a:t>I</a:t>
            </a:r>
            <a:r>
              <a:rPr lang="en-US" sz="2400" smtClean="0"/>
              <a:t> has a particular characteristic </a:t>
            </a:r>
            <a:r>
              <a:rPr lang="en-US" sz="2400" i="1" smtClean="0"/>
              <a:t>D</a:t>
            </a:r>
            <a:r>
              <a:rPr lang="en-US" sz="2400" smtClean="0"/>
              <a:t>, with the query </a:t>
            </a:r>
            <a:r>
              <a:rPr lang="en-US" sz="2400" b="1" smtClean="0"/>
              <a:t>count</a:t>
            </a:r>
            <a:r>
              <a:rPr lang="en-US" sz="2400" smtClean="0"/>
              <a:t>(</a:t>
            </a:r>
            <a:r>
              <a:rPr lang="en-US" sz="2400" i="1" smtClean="0"/>
              <a:t>C</a:t>
            </a:r>
            <a:r>
              <a:rPr lang="en-US" sz="2400" smtClean="0"/>
              <a:t> </a:t>
            </a:r>
            <a:r>
              <a:rPr lang="en-US" sz="2400" smtClean="0">
                <a:latin typeface="Arial" pitchFamily="34" charset="0"/>
                <a:cs typeface="Arial" pitchFamily="34" charset="0"/>
              </a:rPr>
              <a:t>AND</a:t>
            </a:r>
            <a:r>
              <a:rPr lang="en-US" sz="2400" smtClean="0"/>
              <a:t> </a:t>
            </a:r>
            <a:r>
              <a:rPr lang="en-US" sz="2400" i="1" smtClean="0"/>
              <a:t>D</a:t>
            </a:r>
            <a:r>
              <a:rPr lang="en-US" sz="2400" smtClean="0"/>
              <a:t>)</a:t>
            </a:r>
          </a:p>
          <a:p>
            <a:pPr lvl="1">
              <a:lnSpc>
                <a:spcPct val="20000"/>
              </a:lnSpc>
            </a:pPr>
            <a:endParaRPr lang="en-US" sz="2400" smtClean="0"/>
          </a:p>
          <a:p>
            <a:r>
              <a:rPr lang="en-US" sz="2800" smtClean="0"/>
              <a:t>Query size restriction is vulnerable to sophisticated attacks, such as tracker attack</a:t>
            </a:r>
          </a:p>
          <a:p>
            <a:pPr>
              <a:lnSpc>
                <a:spcPct val="90000"/>
              </a:lnSpc>
              <a:buFontTx/>
              <a:buNone/>
            </a:pPr>
            <a:r>
              <a:rPr lang="en-US" sz="2800" smtClean="0"/>
              <a:t>                      </a:t>
            </a:r>
          </a:p>
          <a:p>
            <a:pPr>
              <a:lnSpc>
                <a:spcPct val="90000"/>
              </a:lnSpc>
              <a:buFontTx/>
              <a:buNone/>
            </a:pPr>
            <a:endParaRPr lang="en-US" sz="2800" smtClean="0"/>
          </a:p>
        </p:txBody>
      </p:sp>
      <p:sp>
        <p:nvSpPr>
          <p:cNvPr id="7" name="Slide Number Placeholder 6"/>
          <p:cNvSpPr>
            <a:spLocks noGrp="1"/>
          </p:cNvSpPr>
          <p:nvPr>
            <p:ph type="sldNum" sz="quarter" idx="12"/>
          </p:nvPr>
        </p:nvSpPr>
        <p:spPr/>
        <p:txBody>
          <a:bodyPr/>
          <a:lstStyle/>
          <a:p>
            <a:fld id="{569998F9-3878-499F-80E9-B60D196A13BD}" type="slidenum">
              <a:rPr lang="en-US"/>
              <a:pPr/>
              <a:t>27</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1143000" y="152400"/>
            <a:ext cx="6813550" cy="1143000"/>
          </a:xfrm>
        </p:spPr>
        <p:txBody>
          <a:bodyPr/>
          <a:lstStyle/>
          <a:p>
            <a:pPr>
              <a:defRPr/>
            </a:pPr>
            <a:r>
              <a:rPr lang="en-US" sz="3900" dirty="0" smtClean="0"/>
              <a:t>Tracker Attacks</a:t>
            </a:r>
          </a:p>
        </p:txBody>
      </p:sp>
      <p:sp>
        <p:nvSpPr>
          <p:cNvPr id="40963" name="Rectangle 3"/>
          <p:cNvSpPr>
            <a:spLocks noGrp="1" noChangeArrowheads="1"/>
          </p:cNvSpPr>
          <p:nvPr>
            <p:ph type="body" idx="1"/>
          </p:nvPr>
        </p:nvSpPr>
        <p:spPr>
          <a:xfrm>
            <a:off x="468313" y="1268413"/>
            <a:ext cx="8351837" cy="5021262"/>
          </a:xfrm>
        </p:spPr>
        <p:txBody>
          <a:bodyPr/>
          <a:lstStyle/>
          <a:p>
            <a:r>
              <a:rPr lang="en-US" sz="2800" smtClean="0"/>
              <a:t>Divide </a:t>
            </a:r>
            <a:r>
              <a:rPr lang="en-US" sz="2800" i="1" smtClean="0"/>
              <a:t>C</a:t>
            </a:r>
            <a:r>
              <a:rPr lang="en-US" sz="2800" smtClean="0"/>
              <a:t> into two parts</a:t>
            </a:r>
          </a:p>
          <a:p>
            <a:pPr lvl="1">
              <a:buFont typeface="Wingdings" pitchFamily="2" charset="2"/>
              <a:buNone/>
            </a:pPr>
            <a:r>
              <a:rPr lang="en-US" sz="2600" smtClean="0"/>
              <a:t>                         </a:t>
            </a:r>
            <a:r>
              <a:rPr lang="en-US" sz="2600" i="1" smtClean="0"/>
              <a:t>C</a:t>
            </a:r>
            <a:r>
              <a:rPr lang="en-US" sz="2600" smtClean="0"/>
              <a:t> = </a:t>
            </a:r>
            <a:r>
              <a:rPr lang="en-US" sz="2600" i="1" smtClean="0"/>
              <a:t>C</a:t>
            </a:r>
            <a:r>
              <a:rPr lang="en-US" sz="2600" smtClean="0"/>
              <a:t>1 </a:t>
            </a:r>
            <a:r>
              <a:rPr lang="en-US" sz="2600" smtClean="0">
                <a:latin typeface="Arial" pitchFamily="34" charset="0"/>
                <a:cs typeface="Arial" pitchFamily="34" charset="0"/>
              </a:rPr>
              <a:t>AND</a:t>
            </a:r>
            <a:r>
              <a:rPr lang="en-US" sz="2600" smtClean="0"/>
              <a:t> </a:t>
            </a:r>
            <a:r>
              <a:rPr lang="en-US" sz="2600" i="1" smtClean="0"/>
              <a:t>C</a:t>
            </a:r>
            <a:r>
              <a:rPr lang="en-US" sz="2600" smtClean="0"/>
              <a:t>2</a:t>
            </a:r>
          </a:p>
          <a:p>
            <a:pPr lvl="1"/>
            <a:r>
              <a:rPr lang="en-US" sz="2400" smtClean="0"/>
              <a:t>Suppose both </a:t>
            </a:r>
            <a:r>
              <a:rPr lang="en-US" sz="2400" i="1" smtClean="0"/>
              <a:t>C</a:t>
            </a:r>
            <a:r>
              <a:rPr lang="en-US" sz="2400" smtClean="0"/>
              <a:t>1 and </a:t>
            </a:r>
            <a:r>
              <a:rPr lang="en-US" sz="2400" i="1" smtClean="0"/>
              <a:t>C</a:t>
            </a:r>
            <a:r>
              <a:rPr lang="en-US" sz="2400" smtClean="0"/>
              <a:t>1 </a:t>
            </a:r>
            <a:r>
              <a:rPr lang="en-US" sz="2400" smtClean="0">
                <a:latin typeface="Arial" pitchFamily="34" charset="0"/>
                <a:cs typeface="Arial" pitchFamily="34" charset="0"/>
              </a:rPr>
              <a:t>AND</a:t>
            </a:r>
            <a:r>
              <a:rPr lang="en-US" sz="2400" smtClean="0"/>
              <a:t> ~ </a:t>
            </a:r>
            <a:r>
              <a:rPr lang="en-US" sz="2400" i="1" smtClean="0"/>
              <a:t>C</a:t>
            </a:r>
            <a:r>
              <a:rPr lang="en-US" sz="2400" smtClean="0"/>
              <a:t>2 satisfy the query size restriction   </a:t>
            </a:r>
          </a:p>
          <a:p>
            <a:pPr lvl="1">
              <a:lnSpc>
                <a:spcPct val="20000"/>
              </a:lnSpc>
              <a:buFont typeface="Wingdings" pitchFamily="2" charset="2"/>
              <a:buNone/>
            </a:pPr>
            <a:endParaRPr lang="en-US" sz="2400" smtClean="0"/>
          </a:p>
          <a:p>
            <a:r>
              <a:rPr lang="en-US" sz="2800" smtClean="0"/>
              <a:t>Then the attacker can do </a:t>
            </a:r>
          </a:p>
          <a:p>
            <a:pPr>
              <a:buFontTx/>
              <a:buNone/>
            </a:pPr>
            <a:r>
              <a:rPr lang="en-US" sz="3000" smtClean="0"/>
              <a:t>       </a:t>
            </a:r>
            <a:r>
              <a:rPr lang="en-US" sz="2600" b="1" smtClean="0"/>
              <a:t>count</a:t>
            </a:r>
            <a:r>
              <a:rPr lang="en-US" sz="2600" smtClean="0"/>
              <a:t>(</a:t>
            </a:r>
            <a:r>
              <a:rPr lang="en-US" sz="2600" i="1" smtClean="0"/>
              <a:t>C</a:t>
            </a:r>
            <a:r>
              <a:rPr lang="en-US" sz="2600" smtClean="0"/>
              <a:t>) = </a:t>
            </a:r>
            <a:r>
              <a:rPr lang="en-US" sz="2600" b="1" smtClean="0"/>
              <a:t>count</a:t>
            </a:r>
            <a:r>
              <a:rPr lang="en-US" sz="2600" smtClean="0"/>
              <a:t>(</a:t>
            </a:r>
            <a:r>
              <a:rPr lang="en-US" sz="2600" i="1" smtClean="0"/>
              <a:t>C</a:t>
            </a:r>
            <a:r>
              <a:rPr lang="en-US" sz="2600" smtClean="0"/>
              <a:t>1) - </a:t>
            </a:r>
            <a:r>
              <a:rPr lang="en-US" sz="2600" b="1" smtClean="0"/>
              <a:t>count</a:t>
            </a:r>
            <a:r>
              <a:rPr lang="en-US" sz="2600" smtClean="0"/>
              <a:t> (</a:t>
            </a:r>
            <a:r>
              <a:rPr lang="en-US" sz="2600" i="1" smtClean="0"/>
              <a:t>C</a:t>
            </a:r>
            <a:r>
              <a:rPr lang="en-US" sz="2600" smtClean="0"/>
              <a:t>1 </a:t>
            </a:r>
            <a:r>
              <a:rPr lang="en-US" sz="2600" smtClean="0">
                <a:latin typeface="Arial" pitchFamily="34" charset="0"/>
                <a:cs typeface="Arial" pitchFamily="34" charset="0"/>
              </a:rPr>
              <a:t>AND</a:t>
            </a:r>
            <a:r>
              <a:rPr lang="en-US" sz="2600" smtClean="0"/>
              <a:t> ~</a:t>
            </a:r>
            <a:r>
              <a:rPr lang="en-US" sz="2600" i="1" smtClean="0"/>
              <a:t>C</a:t>
            </a:r>
            <a:r>
              <a:rPr lang="en-US" sz="2600" smtClean="0"/>
              <a:t>2)</a:t>
            </a:r>
          </a:p>
        </p:txBody>
      </p:sp>
      <p:sp>
        <p:nvSpPr>
          <p:cNvPr id="8" name="Slide Number Placeholder 7"/>
          <p:cNvSpPr>
            <a:spLocks noGrp="1"/>
          </p:cNvSpPr>
          <p:nvPr>
            <p:ph type="sldNum" sz="quarter" idx="12"/>
          </p:nvPr>
        </p:nvSpPr>
        <p:spPr/>
        <p:txBody>
          <a:bodyPr/>
          <a:lstStyle/>
          <a:p>
            <a:fld id="{F357B3B5-316A-4F07-8BF3-F5B37E46BDE7}" type="slidenum">
              <a:rPr lang="en-US"/>
              <a:pPr/>
              <a:t>28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1143000" y="152400"/>
            <a:ext cx="6813550" cy="1143000"/>
          </a:xfrm>
        </p:spPr>
        <p:txBody>
          <a:bodyPr/>
          <a:lstStyle/>
          <a:p>
            <a:pPr>
              <a:defRPr/>
            </a:pPr>
            <a:r>
              <a:rPr lang="en-US" sz="3900" dirty="0" smtClean="0"/>
              <a:t>Tracker Attacks</a:t>
            </a:r>
          </a:p>
        </p:txBody>
      </p:sp>
      <p:sp>
        <p:nvSpPr>
          <p:cNvPr id="41987" name="Rectangle 3"/>
          <p:cNvSpPr>
            <a:spLocks noGrp="1" noChangeArrowheads="1"/>
          </p:cNvSpPr>
          <p:nvPr>
            <p:ph type="body" idx="1"/>
          </p:nvPr>
        </p:nvSpPr>
        <p:spPr>
          <a:xfrm>
            <a:off x="468313" y="1268413"/>
            <a:ext cx="8351837" cy="5021262"/>
          </a:xfrm>
        </p:spPr>
        <p:txBody>
          <a:bodyPr/>
          <a:lstStyle/>
          <a:p>
            <a:r>
              <a:rPr lang="en-US" sz="2800" smtClean="0"/>
              <a:t>Divide </a:t>
            </a:r>
            <a:r>
              <a:rPr lang="en-US" sz="2800" i="1" smtClean="0"/>
              <a:t>C</a:t>
            </a:r>
            <a:r>
              <a:rPr lang="en-US" sz="2800" smtClean="0"/>
              <a:t> into two parts</a:t>
            </a:r>
          </a:p>
          <a:p>
            <a:pPr lvl="1">
              <a:buFont typeface="Wingdings" pitchFamily="2" charset="2"/>
              <a:buNone/>
            </a:pPr>
            <a:r>
              <a:rPr lang="en-US" sz="2600" smtClean="0"/>
              <a:t>                         </a:t>
            </a:r>
            <a:r>
              <a:rPr lang="en-US" sz="2600" i="1" smtClean="0"/>
              <a:t>C</a:t>
            </a:r>
            <a:r>
              <a:rPr lang="en-US" sz="2600" smtClean="0"/>
              <a:t> = </a:t>
            </a:r>
            <a:r>
              <a:rPr lang="en-US" sz="2600" i="1" smtClean="0"/>
              <a:t>C</a:t>
            </a:r>
            <a:r>
              <a:rPr lang="en-US" sz="2600" smtClean="0"/>
              <a:t>1 </a:t>
            </a:r>
            <a:r>
              <a:rPr lang="en-US" sz="2600" smtClean="0">
                <a:latin typeface="Arial" pitchFamily="34" charset="0"/>
                <a:cs typeface="Arial" pitchFamily="34" charset="0"/>
              </a:rPr>
              <a:t>AND</a:t>
            </a:r>
            <a:r>
              <a:rPr lang="en-US" sz="2600" smtClean="0"/>
              <a:t> </a:t>
            </a:r>
            <a:r>
              <a:rPr lang="en-US" sz="2600" i="1" smtClean="0"/>
              <a:t>C</a:t>
            </a:r>
            <a:r>
              <a:rPr lang="en-US" sz="2600" smtClean="0"/>
              <a:t>2</a:t>
            </a:r>
          </a:p>
          <a:p>
            <a:pPr lvl="1"/>
            <a:r>
              <a:rPr lang="en-US" sz="2400" smtClean="0"/>
              <a:t>Suppose both </a:t>
            </a:r>
            <a:r>
              <a:rPr lang="en-US" sz="2400" i="1" smtClean="0"/>
              <a:t>C</a:t>
            </a:r>
            <a:r>
              <a:rPr lang="en-US" sz="2400" smtClean="0"/>
              <a:t>1 and </a:t>
            </a:r>
            <a:r>
              <a:rPr lang="en-US" sz="2400" i="1" smtClean="0"/>
              <a:t>C</a:t>
            </a:r>
            <a:r>
              <a:rPr lang="en-US" sz="2400" smtClean="0"/>
              <a:t>1 </a:t>
            </a:r>
            <a:r>
              <a:rPr lang="en-US" sz="2400" smtClean="0">
                <a:latin typeface="Arial" pitchFamily="34" charset="0"/>
                <a:cs typeface="Arial" pitchFamily="34" charset="0"/>
              </a:rPr>
              <a:t>AND</a:t>
            </a:r>
            <a:r>
              <a:rPr lang="en-US" sz="2400" smtClean="0"/>
              <a:t> ~ </a:t>
            </a:r>
            <a:r>
              <a:rPr lang="en-US" sz="2400" i="1" smtClean="0"/>
              <a:t>C</a:t>
            </a:r>
            <a:r>
              <a:rPr lang="en-US" sz="2400" smtClean="0"/>
              <a:t>2 satisfy the query size restriction   </a:t>
            </a:r>
          </a:p>
          <a:p>
            <a:pPr lvl="1">
              <a:lnSpc>
                <a:spcPct val="20000"/>
              </a:lnSpc>
              <a:buFont typeface="Wingdings" pitchFamily="2" charset="2"/>
              <a:buNone/>
            </a:pPr>
            <a:endParaRPr lang="en-US" sz="2400" smtClean="0"/>
          </a:p>
          <a:p>
            <a:r>
              <a:rPr lang="en-US" sz="2800" smtClean="0"/>
              <a:t>Then the attacker can do </a:t>
            </a:r>
          </a:p>
          <a:p>
            <a:pPr>
              <a:buFontTx/>
              <a:buNone/>
            </a:pPr>
            <a:r>
              <a:rPr lang="en-US" sz="3000" smtClean="0"/>
              <a:t>       </a:t>
            </a:r>
            <a:r>
              <a:rPr lang="en-US" sz="2600" b="1" smtClean="0"/>
              <a:t>count</a:t>
            </a:r>
            <a:r>
              <a:rPr lang="en-US" sz="2600" smtClean="0"/>
              <a:t>(</a:t>
            </a:r>
            <a:r>
              <a:rPr lang="en-US" sz="2600" i="1" smtClean="0"/>
              <a:t>C</a:t>
            </a:r>
            <a:r>
              <a:rPr lang="en-US" sz="2600" smtClean="0"/>
              <a:t>) = </a:t>
            </a:r>
            <a:r>
              <a:rPr lang="en-US" sz="2600" b="1" smtClean="0"/>
              <a:t>count</a:t>
            </a:r>
            <a:r>
              <a:rPr lang="en-US" sz="2600" smtClean="0"/>
              <a:t>(</a:t>
            </a:r>
            <a:r>
              <a:rPr lang="en-US" sz="2600" i="1" smtClean="0"/>
              <a:t>C</a:t>
            </a:r>
            <a:r>
              <a:rPr lang="en-US" sz="2600" smtClean="0"/>
              <a:t>1) - </a:t>
            </a:r>
            <a:r>
              <a:rPr lang="en-US" sz="2600" b="1" smtClean="0"/>
              <a:t>count</a:t>
            </a:r>
            <a:r>
              <a:rPr lang="en-US" sz="2600" smtClean="0"/>
              <a:t> (</a:t>
            </a:r>
            <a:r>
              <a:rPr lang="en-US" sz="2600" i="1" smtClean="0"/>
              <a:t>C</a:t>
            </a:r>
            <a:r>
              <a:rPr lang="en-US" sz="2600" smtClean="0"/>
              <a:t>1 </a:t>
            </a:r>
            <a:r>
              <a:rPr lang="en-US" sz="2600" smtClean="0">
                <a:latin typeface="Arial" pitchFamily="34" charset="0"/>
                <a:cs typeface="Arial" pitchFamily="34" charset="0"/>
              </a:rPr>
              <a:t>AND</a:t>
            </a:r>
            <a:r>
              <a:rPr lang="en-US" sz="2600" smtClean="0"/>
              <a:t> ~</a:t>
            </a:r>
            <a:r>
              <a:rPr lang="en-US" sz="2600" i="1" smtClean="0"/>
              <a:t>C</a:t>
            </a:r>
            <a:r>
              <a:rPr lang="en-US" sz="2600" smtClean="0"/>
              <a:t>2)</a:t>
            </a:r>
          </a:p>
        </p:txBody>
      </p:sp>
      <p:pic>
        <p:nvPicPr>
          <p:cNvPr id="41988" name="Picture 4"/>
          <p:cNvPicPr>
            <a:picLocks noChangeAspect="1" noChangeArrowheads="1"/>
          </p:cNvPicPr>
          <p:nvPr/>
        </p:nvPicPr>
        <p:blipFill>
          <a:blip r:embed="rId3" cstate="print"/>
          <a:srcRect l="9265" t="10739" r="4633" b="46535"/>
          <a:stretch>
            <a:fillRect/>
          </a:stretch>
        </p:blipFill>
        <p:spPr bwMode="auto">
          <a:xfrm>
            <a:off x="5580063" y="4292600"/>
            <a:ext cx="3346450" cy="21494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761306E-0007-4002-9E38-400870CB37B9}" type="slidenum">
              <a:rPr lang="en-US"/>
              <a:pPr/>
              <a:t>29</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err="1" smtClean="0"/>
              <a:t>Today’Objectives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pPr>
              <a:lnSpc>
                <a:spcPct val="150000"/>
              </a:lnSpc>
            </a:pPr>
            <a:r>
              <a:rPr lang="en-US" sz="2800" dirty="0" smtClean="0"/>
              <a:t>Relational databases</a:t>
            </a:r>
          </a:p>
          <a:p>
            <a:pPr>
              <a:lnSpc>
                <a:spcPct val="150000"/>
              </a:lnSpc>
            </a:pPr>
            <a:r>
              <a:rPr lang="en-US" sz="2800" dirty="0" smtClean="0"/>
              <a:t>Relational database elements</a:t>
            </a:r>
          </a:p>
          <a:p>
            <a:pPr>
              <a:lnSpc>
                <a:spcPct val="150000"/>
              </a:lnSpc>
            </a:pPr>
            <a:r>
              <a:rPr lang="en-AU" sz="2800" dirty="0" smtClean="0"/>
              <a:t>Inference</a:t>
            </a:r>
          </a:p>
          <a:p>
            <a:pPr>
              <a:lnSpc>
                <a:spcPct val="150000"/>
              </a:lnSpc>
            </a:pPr>
            <a:r>
              <a:rPr lang="en-AU" sz="2800" dirty="0" smtClean="0"/>
              <a:t>Statistical database security issues</a:t>
            </a:r>
          </a:p>
          <a:p>
            <a:pPr>
              <a:lnSpc>
                <a:spcPct val="150000"/>
              </a:lnSpc>
            </a:pPr>
            <a:r>
              <a:rPr lang="en-AU" sz="2800" dirty="0" smtClean="0"/>
              <a:t>Database encryption</a:t>
            </a:r>
          </a:p>
        </p:txBody>
      </p:sp>
      <p:sp>
        <p:nvSpPr>
          <p:cNvPr id="2" name="Slide Number Placeholder 1"/>
          <p:cNvSpPr>
            <a:spLocks noGrp="1"/>
          </p:cNvSpPr>
          <p:nvPr>
            <p:ph type="sldNum" sz="quarter" idx="12"/>
          </p:nvPr>
        </p:nvSpPr>
        <p:spPr/>
        <p:txBody>
          <a:bodyPr/>
          <a:lstStyle/>
          <a:p>
            <a:fld id="{3DF54AA8-DC07-4276-B03A-EFEC9D99C5ED}" type="slidenum">
              <a:rPr lang="en-US"/>
              <a:pPr/>
              <a:t>3</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1143000" y="152400"/>
            <a:ext cx="6813550" cy="1143000"/>
          </a:xfrm>
        </p:spPr>
        <p:txBody>
          <a:bodyPr/>
          <a:lstStyle/>
          <a:p>
            <a:pPr>
              <a:defRPr/>
            </a:pPr>
            <a:r>
              <a:rPr lang="en-US" sz="3900" dirty="0" smtClean="0"/>
              <a:t>Tracker Attacks – An Example</a:t>
            </a:r>
          </a:p>
        </p:txBody>
      </p:sp>
      <p:sp>
        <p:nvSpPr>
          <p:cNvPr id="43011" name="Rectangle 3"/>
          <p:cNvSpPr>
            <a:spLocks noGrp="1" noChangeArrowheads="1"/>
          </p:cNvSpPr>
          <p:nvPr>
            <p:ph type="body" idx="1"/>
          </p:nvPr>
        </p:nvSpPr>
        <p:spPr>
          <a:xfrm>
            <a:off x="468313" y="1268413"/>
            <a:ext cx="8567737" cy="5021262"/>
          </a:xfrm>
        </p:spPr>
        <p:txBody>
          <a:bodyPr/>
          <a:lstStyle/>
          <a:p>
            <a:r>
              <a:rPr lang="en-US" sz="2800" smtClean="0"/>
              <a:t>Look at the table on Slide 22</a:t>
            </a:r>
          </a:p>
          <a:p>
            <a:pPr>
              <a:lnSpc>
                <a:spcPct val="20000"/>
              </a:lnSpc>
              <a:buFontTx/>
              <a:buNone/>
            </a:pPr>
            <a:endParaRPr lang="en-US" sz="2800" smtClean="0"/>
          </a:p>
          <a:p>
            <a:r>
              <a:rPr lang="en-US" sz="2800" smtClean="0"/>
              <a:t>Suppose we know that </a:t>
            </a:r>
            <a:r>
              <a:rPr lang="en-US" sz="2800" i="1" smtClean="0"/>
              <a:t>Evans</a:t>
            </a:r>
            <a:r>
              <a:rPr lang="en-US" sz="2800" smtClean="0"/>
              <a:t> is a student in biology in the 1979 class</a:t>
            </a:r>
          </a:p>
          <a:p>
            <a:pPr>
              <a:lnSpc>
                <a:spcPct val="20000"/>
              </a:lnSpc>
              <a:buFontTx/>
              <a:buNone/>
            </a:pPr>
            <a:endParaRPr lang="en-US" sz="2800" smtClean="0"/>
          </a:p>
          <a:p>
            <a:r>
              <a:rPr lang="en-US" sz="2800" smtClean="0"/>
              <a:t>Set   </a:t>
            </a:r>
            <a:r>
              <a:rPr lang="en-US" sz="2600" i="1" smtClean="0"/>
              <a:t>C</a:t>
            </a:r>
            <a:r>
              <a:rPr lang="en-US" sz="2600" smtClean="0"/>
              <a:t> = </a:t>
            </a:r>
            <a:r>
              <a:rPr lang="en-US" sz="2600" i="1" smtClean="0"/>
              <a:t>Male</a:t>
            </a:r>
            <a:r>
              <a:rPr lang="en-US" sz="2600" smtClean="0"/>
              <a:t> </a:t>
            </a:r>
            <a:r>
              <a:rPr lang="en-US" sz="2600" smtClean="0">
                <a:latin typeface="Arial" pitchFamily="34" charset="0"/>
                <a:cs typeface="Arial" pitchFamily="34" charset="0"/>
              </a:rPr>
              <a:t>AND</a:t>
            </a:r>
            <a:r>
              <a:rPr lang="en-US" sz="2600" smtClean="0"/>
              <a:t> (</a:t>
            </a:r>
            <a:r>
              <a:rPr lang="en-US" sz="2600" i="1" smtClean="0"/>
              <a:t>Bio</a:t>
            </a:r>
            <a:r>
              <a:rPr lang="en-US" sz="2600" smtClean="0"/>
              <a:t> </a:t>
            </a:r>
            <a:r>
              <a:rPr lang="en-US" sz="2600" smtClean="0">
                <a:latin typeface="Arial" pitchFamily="34" charset="0"/>
                <a:cs typeface="Arial" pitchFamily="34" charset="0"/>
              </a:rPr>
              <a:t>AND</a:t>
            </a:r>
            <a:r>
              <a:rPr lang="en-US" sz="2600" smtClean="0"/>
              <a:t> </a:t>
            </a:r>
            <a:r>
              <a:rPr lang="en-US" sz="2600" i="1" smtClean="0"/>
              <a:t>1979</a:t>
            </a:r>
            <a:r>
              <a:rPr lang="en-US" sz="2600" smtClean="0"/>
              <a:t>)</a:t>
            </a:r>
          </a:p>
          <a:p>
            <a:pPr lvl="1">
              <a:lnSpc>
                <a:spcPct val="20000"/>
              </a:lnSpc>
              <a:buFont typeface="Wingdings" pitchFamily="2" charset="2"/>
              <a:buNone/>
            </a:pPr>
            <a:endParaRPr lang="en-US" sz="2400" smtClean="0"/>
          </a:p>
          <a:p>
            <a:r>
              <a:rPr lang="en-US" sz="2800" smtClean="0"/>
              <a:t>Then we can do </a:t>
            </a:r>
          </a:p>
          <a:p>
            <a:pPr>
              <a:buFontTx/>
              <a:buNone/>
            </a:pPr>
            <a:r>
              <a:rPr lang="en-US" sz="3000" smtClean="0"/>
              <a:t>    </a:t>
            </a:r>
            <a:r>
              <a:rPr lang="en-US" sz="2400" b="1" smtClean="0"/>
              <a:t>count</a:t>
            </a:r>
            <a:r>
              <a:rPr lang="en-US" sz="2400" smtClean="0"/>
              <a:t>(</a:t>
            </a:r>
            <a:r>
              <a:rPr lang="en-US" sz="2400" i="1" smtClean="0"/>
              <a:t>C</a:t>
            </a:r>
            <a:r>
              <a:rPr lang="en-US" sz="2400" smtClean="0"/>
              <a:t>) = </a:t>
            </a:r>
            <a:r>
              <a:rPr lang="en-US" sz="2400" b="1" smtClean="0"/>
              <a:t>count</a:t>
            </a:r>
            <a:r>
              <a:rPr lang="en-US" sz="2400" smtClean="0"/>
              <a:t>(</a:t>
            </a:r>
            <a:r>
              <a:rPr lang="en-US" sz="2400" i="1" smtClean="0"/>
              <a:t>Male</a:t>
            </a:r>
            <a:r>
              <a:rPr lang="en-US" sz="2400" smtClean="0"/>
              <a:t>) – </a:t>
            </a:r>
            <a:r>
              <a:rPr lang="en-US" sz="2400" b="1" smtClean="0"/>
              <a:t>count</a:t>
            </a:r>
            <a:r>
              <a:rPr lang="en-US" sz="2400" smtClean="0"/>
              <a:t>(</a:t>
            </a:r>
            <a:r>
              <a:rPr lang="en-US" sz="2400" i="1" smtClean="0"/>
              <a:t>Male</a:t>
            </a:r>
            <a:r>
              <a:rPr lang="en-US" sz="2400" smtClean="0"/>
              <a:t> </a:t>
            </a:r>
            <a:r>
              <a:rPr lang="en-US" sz="2400" smtClean="0">
                <a:latin typeface="Arial" pitchFamily="34" charset="0"/>
                <a:cs typeface="Arial" pitchFamily="34" charset="0"/>
              </a:rPr>
              <a:t>AND</a:t>
            </a:r>
            <a:r>
              <a:rPr lang="en-US" sz="2400" smtClean="0"/>
              <a:t> ~ (</a:t>
            </a:r>
            <a:r>
              <a:rPr lang="en-US" sz="2400" i="1" smtClean="0"/>
              <a:t>Bio </a:t>
            </a:r>
            <a:r>
              <a:rPr lang="en-US" sz="2400" smtClean="0">
                <a:latin typeface="Arial" pitchFamily="34" charset="0"/>
                <a:cs typeface="Arial" pitchFamily="34" charset="0"/>
              </a:rPr>
              <a:t>AND</a:t>
            </a:r>
            <a:r>
              <a:rPr lang="en-US" sz="2400" i="1" smtClean="0"/>
              <a:t> 1979</a:t>
            </a:r>
            <a:r>
              <a:rPr lang="en-US" sz="2400" smtClean="0"/>
              <a:t>))</a:t>
            </a:r>
          </a:p>
          <a:p>
            <a:pPr>
              <a:buFontTx/>
              <a:buNone/>
            </a:pPr>
            <a:r>
              <a:rPr lang="en-US" sz="2400" smtClean="0"/>
              <a:t>                     = 7 – 6</a:t>
            </a:r>
          </a:p>
          <a:p>
            <a:pPr>
              <a:buFontTx/>
              <a:buNone/>
            </a:pPr>
            <a:r>
              <a:rPr lang="en-US" sz="2400" smtClean="0"/>
              <a:t>                     = 1</a:t>
            </a:r>
          </a:p>
        </p:txBody>
      </p:sp>
      <p:sp>
        <p:nvSpPr>
          <p:cNvPr id="8" name="Slide Number Placeholder 7"/>
          <p:cNvSpPr>
            <a:spLocks noGrp="1"/>
          </p:cNvSpPr>
          <p:nvPr>
            <p:ph type="sldNum" sz="quarter" idx="12"/>
          </p:nvPr>
        </p:nvSpPr>
        <p:spPr/>
        <p:txBody>
          <a:bodyPr/>
          <a:lstStyle/>
          <a:p>
            <a:fld id="{6BE24AB6-FD17-40A0-B18E-4C335E66A22A}" type="slidenum">
              <a:rPr lang="en-US"/>
              <a:pPr/>
              <a:t>30</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143000" y="152400"/>
            <a:ext cx="7389813" cy="1143000"/>
          </a:xfrm>
        </p:spPr>
        <p:txBody>
          <a:bodyPr/>
          <a:lstStyle/>
          <a:p>
            <a:pPr>
              <a:defRPr/>
            </a:pPr>
            <a:r>
              <a:rPr lang="en-US" sz="3900" dirty="0" smtClean="0"/>
              <a:t>Perturbation</a:t>
            </a:r>
          </a:p>
        </p:txBody>
      </p:sp>
      <p:sp>
        <p:nvSpPr>
          <p:cNvPr id="44035" name="Rectangle 3"/>
          <p:cNvSpPr>
            <a:spLocks noGrp="1" noChangeArrowheads="1"/>
          </p:cNvSpPr>
          <p:nvPr>
            <p:ph type="body" idx="1"/>
          </p:nvPr>
        </p:nvSpPr>
        <p:spPr>
          <a:xfrm>
            <a:off x="827088" y="1125538"/>
            <a:ext cx="8208962" cy="5092700"/>
          </a:xfrm>
        </p:spPr>
        <p:txBody>
          <a:bodyPr/>
          <a:lstStyle/>
          <a:p>
            <a:r>
              <a:rPr lang="en-US" sz="2800" smtClean="0"/>
              <a:t>Simpler and more effective techniques: </a:t>
            </a:r>
            <a:r>
              <a:rPr lang="en-US" sz="2800" b="1" smtClean="0"/>
              <a:t>perturbation</a:t>
            </a:r>
            <a:r>
              <a:rPr lang="en-US" sz="2800" smtClean="0"/>
              <a:t> – adding noise to statistics generated from data</a:t>
            </a:r>
          </a:p>
          <a:p>
            <a:pPr>
              <a:lnSpc>
                <a:spcPct val="20000"/>
              </a:lnSpc>
            </a:pPr>
            <a:endParaRPr lang="en-US" sz="2800" smtClean="0"/>
          </a:p>
          <a:p>
            <a:r>
              <a:rPr lang="en-US" sz="2800" b="1" smtClean="0"/>
              <a:t>Data perturbation techniques</a:t>
            </a:r>
          </a:p>
          <a:p>
            <a:pPr lvl="1"/>
            <a:r>
              <a:rPr lang="en-US" sz="2400" smtClean="0"/>
              <a:t>data swapping</a:t>
            </a:r>
          </a:p>
          <a:p>
            <a:pPr lvl="1"/>
            <a:r>
              <a:rPr lang="en-US" sz="2400" smtClean="0"/>
              <a:t>generate statistics from probability distribution</a:t>
            </a:r>
          </a:p>
          <a:p>
            <a:pPr lvl="1">
              <a:lnSpc>
                <a:spcPct val="20000"/>
              </a:lnSpc>
              <a:buFont typeface="Wingdings" pitchFamily="2" charset="2"/>
              <a:buNone/>
            </a:pPr>
            <a:endParaRPr lang="en-US" sz="2400" smtClean="0"/>
          </a:p>
          <a:p>
            <a:r>
              <a:rPr lang="en-US" sz="2800" b="1" smtClean="0"/>
              <a:t>Output perturbation techniques</a:t>
            </a:r>
          </a:p>
          <a:p>
            <a:pPr lvl="1"/>
            <a:r>
              <a:rPr lang="en-US" sz="2400" smtClean="0"/>
              <a:t>random-sample query</a:t>
            </a:r>
          </a:p>
          <a:p>
            <a:pPr lvl="1"/>
            <a:r>
              <a:rPr lang="en-US" sz="2400" smtClean="0"/>
              <a:t>statistic adjustment</a:t>
            </a:r>
          </a:p>
          <a:p>
            <a:pPr lvl="1">
              <a:lnSpc>
                <a:spcPct val="20000"/>
              </a:lnSpc>
              <a:buFont typeface="Wingdings" pitchFamily="2" charset="2"/>
              <a:buNone/>
            </a:pPr>
            <a:endParaRPr lang="en-US" sz="2400" smtClean="0"/>
          </a:p>
          <a:p>
            <a:r>
              <a:rPr lang="en-US" sz="2800" smtClean="0"/>
              <a:t>Must minimize loss of accuracy in results</a:t>
            </a:r>
          </a:p>
        </p:txBody>
      </p:sp>
      <p:sp>
        <p:nvSpPr>
          <p:cNvPr id="7" name="Slide Number Placeholder 6"/>
          <p:cNvSpPr>
            <a:spLocks noGrp="1"/>
          </p:cNvSpPr>
          <p:nvPr>
            <p:ph type="sldNum" sz="quarter" idx="12"/>
          </p:nvPr>
        </p:nvSpPr>
        <p:spPr/>
        <p:txBody>
          <a:bodyPr/>
          <a:lstStyle/>
          <a:p>
            <a:pPr>
              <a:defRPr/>
            </a:pPr>
            <a:r>
              <a:rPr lang="en-US" dirty="0">
                <a:latin typeface="+mn-lt"/>
              </a:rPr>
              <a:t>34</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143000" y="152400"/>
            <a:ext cx="7389813" cy="1143000"/>
          </a:xfrm>
        </p:spPr>
        <p:txBody>
          <a:bodyPr/>
          <a:lstStyle/>
          <a:p>
            <a:r>
              <a:rPr lang="en-US" sz="3900" smtClean="0"/>
              <a:t>Data P</a:t>
            </a:r>
            <a:r>
              <a:rPr lang="en-US" sz="4000" smtClean="0"/>
              <a:t>erturbation</a:t>
            </a:r>
            <a:endParaRPr lang="en-US" sz="3900" smtClean="0"/>
          </a:p>
        </p:txBody>
      </p:sp>
      <p:sp>
        <p:nvSpPr>
          <p:cNvPr id="45059" name="Rectangle 3"/>
          <p:cNvSpPr>
            <a:spLocks noGrp="1" noChangeArrowheads="1"/>
          </p:cNvSpPr>
          <p:nvPr>
            <p:ph type="body" idx="1"/>
          </p:nvPr>
        </p:nvSpPr>
        <p:spPr>
          <a:xfrm>
            <a:off x="827088" y="1412875"/>
            <a:ext cx="8208962" cy="4805363"/>
          </a:xfrm>
        </p:spPr>
        <p:txBody>
          <a:bodyPr/>
          <a:lstStyle/>
          <a:p>
            <a:r>
              <a:rPr lang="en-US" sz="2800" b="1" smtClean="0"/>
              <a:t>Data Swapping </a:t>
            </a:r>
            <a:r>
              <a:rPr lang="en-US" sz="2800" smtClean="0"/>
              <a:t>– attribute values are exchanged between records </a:t>
            </a:r>
          </a:p>
          <a:p>
            <a:pPr lvl="1"/>
            <a:r>
              <a:rPr lang="en-US" sz="2400" smtClean="0"/>
              <a:t>in sufficient quantity so that nothing can be deduced from the disclosure of individual record</a:t>
            </a:r>
          </a:p>
          <a:p>
            <a:pPr lvl="1"/>
            <a:r>
              <a:rPr lang="en-US" sz="2400" smtClean="0"/>
              <a:t>preserving the accuracy of (at least) lower-order statistics  </a:t>
            </a:r>
          </a:p>
          <a:p>
            <a:pPr>
              <a:lnSpc>
                <a:spcPct val="20000"/>
              </a:lnSpc>
            </a:pPr>
            <a:endParaRPr lang="en-US" sz="2800" smtClean="0"/>
          </a:p>
          <a:p>
            <a:r>
              <a:rPr lang="en-US" sz="2800" smtClean="0"/>
              <a:t>Another method –  is to generate a modified database,  based on the estimated underlying probability distribution of attribute values </a:t>
            </a:r>
            <a:endParaRPr lang="en-US" sz="2400" smtClean="0"/>
          </a:p>
          <a:p>
            <a:pPr lvl="1">
              <a:lnSpc>
                <a:spcPct val="20000"/>
              </a:lnSpc>
              <a:buFont typeface="Wingdings" pitchFamily="2" charset="2"/>
              <a:buNone/>
            </a:pPr>
            <a:endParaRPr lang="en-US" sz="2400" smtClean="0"/>
          </a:p>
        </p:txBody>
      </p:sp>
      <p:sp>
        <p:nvSpPr>
          <p:cNvPr id="7" name="Slide Number Placeholder 6"/>
          <p:cNvSpPr>
            <a:spLocks noGrp="1"/>
          </p:cNvSpPr>
          <p:nvPr>
            <p:ph type="sldNum" sz="quarter" idx="12"/>
          </p:nvPr>
        </p:nvSpPr>
        <p:spPr/>
        <p:txBody>
          <a:bodyPr/>
          <a:lstStyle/>
          <a:p>
            <a:pPr>
              <a:defRPr/>
            </a:pPr>
            <a:r>
              <a:rPr lang="en-US" dirty="0">
                <a:latin typeface="+mn-lt"/>
              </a:rPr>
              <a:t>35</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143000" y="152400"/>
            <a:ext cx="7389813" cy="1143000"/>
          </a:xfrm>
        </p:spPr>
        <p:txBody>
          <a:bodyPr/>
          <a:lstStyle/>
          <a:p>
            <a:r>
              <a:rPr lang="en-US" sz="3900" smtClean="0"/>
              <a:t>Output P</a:t>
            </a:r>
            <a:r>
              <a:rPr lang="en-US" sz="4000" smtClean="0"/>
              <a:t>erturbation</a:t>
            </a:r>
            <a:endParaRPr lang="en-US" sz="3900" smtClean="0"/>
          </a:p>
        </p:txBody>
      </p:sp>
      <p:sp>
        <p:nvSpPr>
          <p:cNvPr id="46083" name="Rectangle 3"/>
          <p:cNvSpPr>
            <a:spLocks noGrp="1" noChangeArrowheads="1"/>
          </p:cNvSpPr>
          <p:nvPr>
            <p:ph type="body" idx="1"/>
          </p:nvPr>
        </p:nvSpPr>
        <p:spPr>
          <a:xfrm>
            <a:off x="827088" y="1412875"/>
            <a:ext cx="8208962" cy="4805363"/>
          </a:xfrm>
        </p:spPr>
        <p:txBody>
          <a:bodyPr/>
          <a:lstStyle/>
          <a:p>
            <a:r>
              <a:rPr lang="en-US" sz="2800" smtClean="0"/>
              <a:t>A simple output perturbation – </a:t>
            </a:r>
            <a:r>
              <a:rPr lang="en-US" sz="2800" b="1" smtClean="0"/>
              <a:t>random-sample query</a:t>
            </a:r>
            <a:r>
              <a:rPr lang="en-US" sz="2800" smtClean="0"/>
              <a:t>, which works as follows:</a:t>
            </a:r>
          </a:p>
          <a:p>
            <a:pPr>
              <a:lnSpc>
                <a:spcPct val="20000"/>
              </a:lnSpc>
              <a:buFontTx/>
              <a:buNone/>
            </a:pPr>
            <a:endParaRPr lang="en-US" sz="2800" smtClean="0"/>
          </a:p>
          <a:p>
            <a:pPr lvl="1"/>
            <a:r>
              <a:rPr lang="en-US" sz="2400" smtClean="0"/>
              <a:t>A user issues a query </a:t>
            </a:r>
            <a:r>
              <a:rPr lang="en-US" sz="2400" i="1" smtClean="0"/>
              <a:t>q</a:t>
            </a:r>
            <a:r>
              <a:rPr lang="en-US" sz="2400" smtClean="0"/>
              <a:t>(</a:t>
            </a:r>
            <a:r>
              <a:rPr lang="en-US" sz="2400" i="1" smtClean="0"/>
              <a:t>C</a:t>
            </a:r>
            <a:r>
              <a:rPr lang="en-US" sz="2400" smtClean="0"/>
              <a:t>). Suppose the query set is </a:t>
            </a:r>
            <a:r>
              <a:rPr lang="en-US" sz="2400" i="1" smtClean="0">
                <a:latin typeface="Brush Script MT" pitchFamily="66" charset="0"/>
              </a:rPr>
              <a:t>X</a:t>
            </a:r>
            <a:r>
              <a:rPr lang="en-US" sz="2400" smtClean="0"/>
              <a:t>(</a:t>
            </a:r>
            <a:r>
              <a:rPr lang="en-US" sz="2400" i="1" smtClean="0"/>
              <a:t>C</a:t>
            </a:r>
            <a:r>
              <a:rPr lang="en-US" sz="2400" smtClean="0"/>
              <a:t>)</a:t>
            </a:r>
          </a:p>
          <a:p>
            <a:pPr lvl="1"/>
            <a:r>
              <a:rPr lang="en-US" sz="2400" smtClean="0"/>
              <a:t>The system replace </a:t>
            </a:r>
            <a:r>
              <a:rPr lang="en-US" sz="2400" i="1" smtClean="0">
                <a:latin typeface="Brush Script MT" pitchFamily="66" charset="0"/>
              </a:rPr>
              <a:t>X</a:t>
            </a:r>
            <a:r>
              <a:rPr lang="en-US" sz="2400" smtClean="0"/>
              <a:t>(</a:t>
            </a:r>
            <a:r>
              <a:rPr lang="en-US" sz="2400" i="1" smtClean="0"/>
              <a:t>C</a:t>
            </a:r>
            <a:r>
              <a:rPr lang="en-US" sz="2400" smtClean="0"/>
              <a:t>) with a sample query set, which is a subset of </a:t>
            </a:r>
            <a:r>
              <a:rPr lang="en-US" sz="2400" i="1" smtClean="0">
                <a:latin typeface="Brush Script MT" pitchFamily="66" charset="0"/>
              </a:rPr>
              <a:t>X</a:t>
            </a:r>
            <a:r>
              <a:rPr lang="en-US" sz="2400" smtClean="0"/>
              <a:t>(</a:t>
            </a:r>
            <a:r>
              <a:rPr lang="en-US" sz="2400" i="1" smtClean="0"/>
              <a:t>C</a:t>
            </a:r>
            <a:r>
              <a:rPr lang="en-US" sz="2400" smtClean="0"/>
              <a:t>)</a:t>
            </a:r>
          </a:p>
          <a:p>
            <a:pPr lvl="1"/>
            <a:r>
              <a:rPr lang="en-US" sz="2400" smtClean="0"/>
              <a:t>The system calculate the requested statistic on the sampled query set, and returns the values</a:t>
            </a:r>
          </a:p>
          <a:p>
            <a:pPr lvl="1">
              <a:lnSpc>
                <a:spcPct val="30000"/>
              </a:lnSpc>
              <a:buFont typeface="Wingdings" pitchFamily="2" charset="2"/>
              <a:buNone/>
            </a:pPr>
            <a:endParaRPr lang="en-US" sz="2400" smtClean="0"/>
          </a:p>
          <a:p>
            <a:r>
              <a:rPr lang="en-US" sz="2800" smtClean="0"/>
              <a:t>An example: random-sample query has been used by the U.S. Census Bureau  </a:t>
            </a:r>
          </a:p>
          <a:p>
            <a:pPr>
              <a:lnSpc>
                <a:spcPct val="20000"/>
              </a:lnSpc>
            </a:pPr>
            <a:endParaRPr lang="en-US" sz="2800" smtClean="0"/>
          </a:p>
          <a:p>
            <a:pPr lvl="1">
              <a:lnSpc>
                <a:spcPct val="20000"/>
              </a:lnSpc>
              <a:buFont typeface="Wingdings" pitchFamily="2" charset="2"/>
              <a:buNone/>
            </a:pPr>
            <a:endParaRPr lang="en-US" sz="2400" smtClean="0"/>
          </a:p>
        </p:txBody>
      </p:sp>
      <p:sp>
        <p:nvSpPr>
          <p:cNvPr id="7" name="Slide Number Placeholder 6"/>
          <p:cNvSpPr>
            <a:spLocks noGrp="1"/>
          </p:cNvSpPr>
          <p:nvPr>
            <p:ph type="sldNum" sz="quarter" idx="12"/>
          </p:nvPr>
        </p:nvSpPr>
        <p:spPr/>
        <p:txBody>
          <a:bodyPr/>
          <a:lstStyle/>
          <a:p>
            <a:pPr>
              <a:defRPr/>
            </a:pPr>
            <a:r>
              <a:rPr lang="en-US" dirty="0">
                <a:latin typeface="+mn-lt"/>
              </a:rPr>
              <a:t>35</a:t>
            </a:r>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1143000" y="152400"/>
            <a:ext cx="7245350" cy="1143000"/>
          </a:xfrm>
        </p:spPr>
        <p:txBody>
          <a:bodyPr/>
          <a:lstStyle/>
          <a:p>
            <a:pPr>
              <a:defRPr/>
            </a:pPr>
            <a:r>
              <a:rPr lang="en-US" sz="3900" dirty="0" smtClean="0"/>
              <a:t>Database Encryption</a:t>
            </a:r>
          </a:p>
        </p:txBody>
      </p:sp>
      <p:sp>
        <p:nvSpPr>
          <p:cNvPr id="47107" name="Rectangle 3"/>
          <p:cNvSpPr>
            <a:spLocks noGrp="1" noChangeArrowheads="1"/>
          </p:cNvSpPr>
          <p:nvPr>
            <p:ph type="body" idx="1"/>
          </p:nvPr>
        </p:nvSpPr>
        <p:spPr>
          <a:xfrm>
            <a:off x="684213" y="1341438"/>
            <a:ext cx="8280400" cy="5040312"/>
          </a:xfrm>
        </p:spPr>
        <p:txBody>
          <a:bodyPr/>
          <a:lstStyle/>
          <a:p>
            <a:r>
              <a:rPr lang="en-US" sz="2800" smtClean="0"/>
              <a:t>Databases is a valuable information resource</a:t>
            </a:r>
          </a:p>
          <a:p>
            <a:pPr lvl="1"/>
            <a:r>
              <a:rPr lang="en-US" sz="2400" smtClean="0"/>
              <a:t>protected by </a:t>
            </a:r>
            <a:r>
              <a:rPr lang="en-US" sz="2400" b="1" smtClean="0"/>
              <a:t>multiple layers of security</a:t>
            </a:r>
            <a:r>
              <a:rPr lang="en-US" sz="2400" smtClean="0"/>
              <a:t>: firewalls, authentication, O/S access control, DB access control</a:t>
            </a:r>
          </a:p>
          <a:p>
            <a:r>
              <a:rPr lang="en-US" sz="2800" smtClean="0"/>
              <a:t>For particularly sensitive data, encryption is applied as the last line of defense</a:t>
            </a:r>
          </a:p>
          <a:p>
            <a:pPr>
              <a:lnSpc>
                <a:spcPct val="20000"/>
              </a:lnSpc>
            </a:pPr>
            <a:endParaRPr lang="en-US" sz="2800" smtClean="0"/>
          </a:p>
          <a:p>
            <a:r>
              <a:rPr lang="en-US" sz="2800" smtClean="0"/>
              <a:t>We can encrypt</a:t>
            </a:r>
          </a:p>
          <a:p>
            <a:pPr lvl="1"/>
            <a:r>
              <a:rPr lang="en-US" sz="2400" b="1" smtClean="0"/>
              <a:t>entire database </a:t>
            </a:r>
            <a:r>
              <a:rPr lang="en-US" sz="2400" smtClean="0"/>
              <a:t>– high security but very inflexible and inefficient</a:t>
            </a:r>
          </a:p>
          <a:p>
            <a:pPr lvl="1"/>
            <a:r>
              <a:rPr lang="en-US" sz="2400" b="1" smtClean="0"/>
              <a:t>fields </a:t>
            </a:r>
            <a:r>
              <a:rPr lang="en-US" sz="2400" smtClean="0"/>
              <a:t>- simpler than the above but still inflexible </a:t>
            </a:r>
          </a:p>
          <a:p>
            <a:pPr lvl="1"/>
            <a:r>
              <a:rPr lang="en-US" sz="2400" b="1" smtClean="0"/>
              <a:t>individual records </a:t>
            </a:r>
            <a:r>
              <a:rPr lang="en-US" sz="2400" smtClean="0"/>
              <a:t>- more flexible and efficient </a:t>
            </a:r>
            <a:endParaRPr lang="en-US" sz="2000" smtClean="0"/>
          </a:p>
          <a:p>
            <a:pPr>
              <a:buFontTx/>
              <a:buNone/>
            </a:pPr>
            <a:endParaRPr lang="en-US" sz="2800" smtClean="0"/>
          </a:p>
        </p:txBody>
      </p:sp>
      <p:sp>
        <p:nvSpPr>
          <p:cNvPr id="7" name="Slide Number Placeholder 6"/>
          <p:cNvSpPr>
            <a:spLocks noGrp="1"/>
          </p:cNvSpPr>
          <p:nvPr>
            <p:ph type="sldNum" sz="quarter" idx="12"/>
          </p:nvPr>
        </p:nvSpPr>
        <p:spPr/>
        <p:txBody>
          <a:bodyPr/>
          <a:lstStyle/>
          <a:p>
            <a:fld id="{0D4F86F3-8A54-4702-A7D0-7EAF793693AD}" type="slidenum">
              <a:rPr lang="en-US"/>
              <a:pPr/>
              <a:t>34</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pPr>
              <a:defRPr/>
            </a:pPr>
            <a:r>
              <a:rPr lang="en-US" sz="3900" dirty="0" smtClean="0"/>
              <a:t>Database Encryption</a:t>
            </a:r>
          </a:p>
        </p:txBody>
      </p:sp>
      <p:pic>
        <p:nvPicPr>
          <p:cNvPr id="48131" name="Picture 3"/>
          <p:cNvPicPr>
            <a:picLocks noChangeAspect="1" noChangeArrowheads="1"/>
          </p:cNvPicPr>
          <p:nvPr/>
        </p:nvPicPr>
        <p:blipFill>
          <a:blip r:embed="rId3" cstate="print"/>
          <a:srcRect l="7159" t="4625" r="7159" b="23125"/>
          <a:stretch>
            <a:fillRect/>
          </a:stretch>
        </p:blipFill>
        <p:spPr bwMode="auto">
          <a:xfrm>
            <a:off x="900113" y="1341438"/>
            <a:ext cx="7751762" cy="505936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00461AD-7954-4A95-897E-8B8BFFD7B993}" type="slidenum">
              <a:rPr lang="en-US"/>
              <a:pPr/>
              <a:t>35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pPr>
              <a:defRPr/>
            </a:pPr>
            <a:r>
              <a:rPr lang="en-US" sz="3900" dirty="0" smtClean="0"/>
              <a:t>Database Encryption</a:t>
            </a:r>
          </a:p>
        </p:txBody>
      </p:sp>
      <p:sp>
        <p:nvSpPr>
          <p:cNvPr id="7" name="Slide Number Placeholder 6"/>
          <p:cNvSpPr>
            <a:spLocks noGrp="1"/>
          </p:cNvSpPr>
          <p:nvPr>
            <p:ph type="sldNum" sz="quarter" idx="12"/>
          </p:nvPr>
        </p:nvSpPr>
        <p:spPr/>
        <p:txBody>
          <a:bodyPr/>
          <a:lstStyle/>
          <a:p>
            <a:fld id="{BE13DA65-9A5E-4E68-90B3-87975AA2884D}" type="slidenum">
              <a:rPr lang="en-US"/>
              <a:pPr/>
              <a:t>36</a:t>
            </a:fld>
            <a:endParaRPr lang="en-US"/>
          </a:p>
        </p:txBody>
      </p:sp>
      <p:pic>
        <p:nvPicPr>
          <p:cNvPr id="49156" name="Picture 2"/>
          <p:cNvPicPr>
            <a:picLocks noChangeAspect="1" noChangeArrowheads="1"/>
          </p:cNvPicPr>
          <p:nvPr/>
        </p:nvPicPr>
        <p:blipFill>
          <a:blip r:embed="rId3" cstate="print"/>
          <a:srcRect/>
          <a:stretch>
            <a:fillRect/>
          </a:stretch>
        </p:blipFill>
        <p:spPr bwMode="auto">
          <a:xfrm>
            <a:off x="323850" y="1268413"/>
            <a:ext cx="8496300" cy="5010150"/>
          </a:xfrm>
          <a:prstGeom prst="rect">
            <a:avLst/>
          </a:prstGeom>
          <a:noFill/>
          <a:ln w="9525" algn="ctr">
            <a:noFill/>
            <a:miter lim="800000"/>
            <a:headEnd/>
            <a:tailEnd/>
          </a:ln>
        </p:spPr>
      </p:pic>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1143000" y="152400"/>
            <a:ext cx="6742113" cy="1143000"/>
          </a:xfrm>
        </p:spPr>
        <p:txBody>
          <a:bodyPr/>
          <a:lstStyle/>
          <a:p>
            <a:r>
              <a:rPr lang="en-US" sz="3900" smtClean="0"/>
              <a:t>Summary</a:t>
            </a:r>
            <a:endParaRPr lang="en-AU" sz="3900" smtClean="0"/>
          </a:p>
        </p:txBody>
      </p:sp>
      <p:sp>
        <p:nvSpPr>
          <p:cNvPr id="50179" name="Rectangle 3"/>
          <p:cNvSpPr>
            <a:spLocks noGrp="1" noChangeArrowheads="1"/>
          </p:cNvSpPr>
          <p:nvPr>
            <p:ph type="body" idx="1"/>
          </p:nvPr>
        </p:nvSpPr>
        <p:spPr>
          <a:xfrm>
            <a:off x="971550" y="1412875"/>
            <a:ext cx="7869238" cy="4732338"/>
          </a:xfrm>
        </p:spPr>
        <p:txBody>
          <a:bodyPr/>
          <a:lstStyle/>
          <a:p>
            <a:r>
              <a:rPr lang="en-US" smtClean="0"/>
              <a:t>Introduced relational databases</a:t>
            </a:r>
          </a:p>
          <a:p>
            <a:r>
              <a:rPr lang="en-US" smtClean="0"/>
              <a:t>Relational database elements</a:t>
            </a:r>
          </a:p>
          <a:p>
            <a:r>
              <a:rPr lang="en-AU" smtClean="0"/>
              <a:t>Inference</a:t>
            </a:r>
          </a:p>
          <a:p>
            <a:r>
              <a:rPr lang="en-AU" smtClean="0"/>
              <a:t>Statistical database security issues</a:t>
            </a:r>
          </a:p>
          <a:p>
            <a:r>
              <a:rPr lang="en-AU" smtClean="0"/>
              <a:t>Database encryption</a:t>
            </a:r>
          </a:p>
          <a:p>
            <a:pPr>
              <a:buFontTx/>
              <a:buNone/>
            </a:pPr>
            <a:endParaRPr lang="en-AU" smtClean="0"/>
          </a:p>
        </p:txBody>
      </p:sp>
      <p:sp>
        <p:nvSpPr>
          <p:cNvPr id="7" name="Slide Number Placeholder 6"/>
          <p:cNvSpPr>
            <a:spLocks noGrp="1"/>
          </p:cNvSpPr>
          <p:nvPr>
            <p:ph type="sldNum" sz="quarter" idx="12"/>
          </p:nvPr>
        </p:nvSpPr>
        <p:spPr/>
        <p:txBody>
          <a:bodyPr/>
          <a:lstStyle/>
          <a:p>
            <a:r>
              <a:rPr lang="en-US"/>
              <a:t> </a:t>
            </a:r>
            <a:fld id="{FBFAC405-05C1-429B-9FCD-3F9F21678E5B}" type="slidenum">
              <a:rPr lang="en-US"/>
              <a:pPr/>
              <a:t>37</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1203"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E9FA137C-C9B2-4D55-B5D9-3B9BED28549E}" type="slidenum">
              <a:rPr lang="en-US"/>
              <a:pPr/>
              <a:t>38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187450" y="333375"/>
            <a:ext cx="6813550" cy="1143000"/>
          </a:xfrm>
        </p:spPr>
        <p:txBody>
          <a:bodyPr/>
          <a:lstStyle/>
          <a:p>
            <a:pPr>
              <a:defRPr/>
            </a:pPr>
            <a:r>
              <a:rPr lang="en-AU" sz="3900" dirty="0" smtClean="0"/>
              <a:t>References</a:t>
            </a:r>
          </a:p>
        </p:txBody>
      </p:sp>
      <p:sp>
        <p:nvSpPr>
          <p:cNvPr id="16387" name="Rectangle 3"/>
          <p:cNvSpPr>
            <a:spLocks noGrp="1" noChangeArrowheads="1"/>
          </p:cNvSpPr>
          <p:nvPr>
            <p:ph type="body" idx="1"/>
          </p:nvPr>
        </p:nvSpPr>
        <p:spPr>
          <a:xfrm>
            <a:off x="395288" y="1557338"/>
            <a:ext cx="8748712" cy="4730750"/>
          </a:xfrm>
        </p:spPr>
        <p:txBody>
          <a:bodyPr/>
          <a:lstStyle/>
          <a:p>
            <a:pPr>
              <a:lnSpc>
                <a:spcPct val="130000"/>
              </a:lnSpc>
              <a:buFontTx/>
              <a:buNone/>
            </a:pPr>
            <a:r>
              <a:rPr lang="en-US" sz="3000" dirty="0" smtClean="0"/>
              <a:t>    </a:t>
            </a:r>
            <a:r>
              <a:rPr lang="en-US" sz="3000" i="1" dirty="0" smtClean="0"/>
              <a:t>Computer Security Principles and Practice</a:t>
            </a:r>
            <a:r>
              <a:rPr lang="en-US" sz="3000" dirty="0" smtClean="0"/>
              <a:t>, (</a:t>
            </a:r>
            <a:r>
              <a:rPr lang="en-US" sz="3000" i="1" dirty="0" smtClean="0"/>
              <a:t>2</a:t>
            </a:r>
            <a:r>
              <a:rPr lang="en-US" sz="3000" i="1" baseline="30000" dirty="0" smtClean="0"/>
              <a:t>nd</a:t>
            </a:r>
            <a:r>
              <a:rPr lang="en-US" sz="3000" i="1" dirty="0" smtClean="0"/>
              <a:t> Ed</a:t>
            </a:r>
            <a:r>
              <a:rPr lang="en-US" sz="3000" dirty="0" smtClean="0"/>
              <a:t>.) </a:t>
            </a:r>
          </a:p>
          <a:p>
            <a:pPr>
              <a:lnSpc>
                <a:spcPct val="130000"/>
              </a:lnSpc>
              <a:buFontTx/>
              <a:buNone/>
            </a:pPr>
            <a:r>
              <a:rPr lang="en-US" sz="3000" dirty="0" smtClean="0"/>
              <a:t>    William Stallings &amp; </a:t>
            </a:r>
            <a:r>
              <a:rPr lang="en-US" sz="3000" dirty="0" err="1" smtClean="0"/>
              <a:t>Lawrie</a:t>
            </a:r>
            <a:r>
              <a:rPr lang="en-US" sz="3000" dirty="0" smtClean="0"/>
              <a:t> Brown</a:t>
            </a:r>
          </a:p>
          <a:p>
            <a:pPr>
              <a:lnSpc>
                <a:spcPct val="130000"/>
              </a:lnSpc>
              <a:buFontTx/>
              <a:buNone/>
            </a:pPr>
            <a:r>
              <a:rPr lang="en-US" sz="3000" dirty="0" smtClean="0"/>
              <a:t>    Chapter 5    </a:t>
            </a:r>
          </a:p>
          <a:p>
            <a:pPr>
              <a:lnSpc>
                <a:spcPct val="120000"/>
              </a:lnSpc>
              <a:buFontTx/>
              <a:buNone/>
            </a:pPr>
            <a:endParaRPr lang="en-US" sz="3000" i="1" dirty="0" smtClean="0"/>
          </a:p>
          <a:p>
            <a:pPr>
              <a:buFontTx/>
              <a:buNone/>
            </a:pPr>
            <a:endParaRPr lang="en-US" dirty="0" smtClean="0"/>
          </a:p>
          <a:p>
            <a:endParaRPr lang="en-AU" dirty="0" smtClean="0"/>
          </a:p>
        </p:txBody>
      </p:sp>
      <p:sp>
        <p:nvSpPr>
          <p:cNvPr id="7" name="Slide Number Placeholder 6"/>
          <p:cNvSpPr>
            <a:spLocks noGrp="1"/>
          </p:cNvSpPr>
          <p:nvPr>
            <p:ph type="sldNum" sz="quarter" idx="12"/>
          </p:nvPr>
        </p:nvSpPr>
        <p:spPr/>
        <p:txBody>
          <a:bodyPr/>
          <a:lstStyle/>
          <a:p>
            <a:fld id="{5FB6F3EE-FDD4-4704-B020-2C31B29014A2}" type="slidenum">
              <a:rPr lang="en-US"/>
              <a:pPr/>
              <a:t>4</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a:defRPr/>
            </a:pPr>
            <a:r>
              <a:rPr lang="en-US" sz="3900" dirty="0" smtClean="0"/>
              <a:t>Relational Databases</a:t>
            </a:r>
          </a:p>
        </p:txBody>
      </p:sp>
      <p:sp>
        <p:nvSpPr>
          <p:cNvPr id="18435" name="Rectangle 3"/>
          <p:cNvSpPr>
            <a:spLocks noGrp="1" noChangeArrowheads="1"/>
          </p:cNvSpPr>
          <p:nvPr>
            <p:ph type="body" idx="1"/>
          </p:nvPr>
        </p:nvSpPr>
        <p:spPr>
          <a:xfrm>
            <a:off x="755650" y="1268413"/>
            <a:ext cx="8229600" cy="5132387"/>
          </a:xfrm>
        </p:spPr>
        <p:txBody>
          <a:bodyPr/>
          <a:lstStyle/>
          <a:p>
            <a:r>
              <a:rPr lang="en-US" sz="3000" smtClean="0"/>
              <a:t>Basic building block of a relational database: </a:t>
            </a:r>
            <a:r>
              <a:rPr lang="en-US" sz="3000" b="1" smtClean="0"/>
              <a:t>tables</a:t>
            </a:r>
            <a:r>
              <a:rPr lang="en-US" sz="3000" smtClean="0"/>
              <a:t> </a:t>
            </a:r>
          </a:p>
          <a:p>
            <a:pPr lvl="1"/>
            <a:r>
              <a:rPr lang="en-US" sz="2600" smtClean="0"/>
              <a:t>Each column holds a particular type of data</a:t>
            </a:r>
          </a:p>
          <a:p>
            <a:pPr lvl="1"/>
            <a:r>
              <a:rPr lang="en-US" sz="2600" smtClean="0"/>
              <a:t>Each row contains a specific value for each column</a:t>
            </a:r>
          </a:p>
          <a:p>
            <a:pPr lvl="1"/>
            <a:r>
              <a:rPr lang="en-US" sz="2600" smtClean="0"/>
              <a:t>Ideally, a table has one column where all values are unique, forming an </a:t>
            </a:r>
            <a:r>
              <a:rPr lang="en-US" sz="2600" i="1" smtClean="0"/>
              <a:t>identifier</a:t>
            </a:r>
            <a:r>
              <a:rPr lang="en-US" sz="2600" smtClean="0"/>
              <a:t> / </a:t>
            </a:r>
            <a:r>
              <a:rPr lang="en-US" sz="2600" i="1" smtClean="0"/>
              <a:t>key</a:t>
            </a:r>
            <a:r>
              <a:rPr lang="en-US" sz="2600" smtClean="0"/>
              <a:t> for that row</a:t>
            </a:r>
          </a:p>
          <a:p>
            <a:pPr lvl="1">
              <a:lnSpc>
                <a:spcPct val="30000"/>
              </a:lnSpc>
            </a:pPr>
            <a:endParaRPr lang="en-US" smtClean="0"/>
          </a:p>
          <a:p>
            <a:r>
              <a:rPr lang="en-US" sz="3000" smtClean="0"/>
              <a:t>Tables can be linked by identifiers</a:t>
            </a:r>
          </a:p>
          <a:p>
            <a:pPr>
              <a:lnSpc>
                <a:spcPct val="20000"/>
              </a:lnSpc>
            </a:pPr>
            <a:endParaRPr lang="en-US" sz="3000" smtClean="0"/>
          </a:p>
          <a:p>
            <a:r>
              <a:rPr lang="en-US" sz="3000" smtClean="0"/>
              <a:t>Use a query language to access data items meeting specified criteria</a:t>
            </a:r>
          </a:p>
        </p:txBody>
      </p:sp>
      <p:sp>
        <p:nvSpPr>
          <p:cNvPr id="7" name="Slide Number Placeholder 6"/>
          <p:cNvSpPr>
            <a:spLocks noGrp="1"/>
          </p:cNvSpPr>
          <p:nvPr>
            <p:ph type="sldNum" sz="quarter" idx="12"/>
          </p:nvPr>
        </p:nvSpPr>
        <p:spPr/>
        <p:txBody>
          <a:bodyPr/>
          <a:lstStyle/>
          <a:p>
            <a:fld id="{9E2426C4-3F2E-4C43-87C6-3B322E617C12}" type="slidenum">
              <a:rPr lang="en-US"/>
              <a:pPr/>
              <a:t>5</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43000" y="152400"/>
            <a:ext cx="7100888" cy="1143000"/>
          </a:xfrm>
        </p:spPr>
        <p:txBody>
          <a:bodyPr/>
          <a:lstStyle/>
          <a:p>
            <a:r>
              <a:rPr lang="en-US" sz="3900" smtClean="0"/>
              <a:t>Table: An Example</a:t>
            </a:r>
            <a:endParaRPr lang="en-AU" sz="3900" smtClean="0"/>
          </a:p>
        </p:txBody>
      </p:sp>
      <p:grpSp>
        <p:nvGrpSpPr>
          <p:cNvPr id="19459" name="Group 4"/>
          <p:cNvGrpSpPr>
            <a:grpSpLocks/>
          </p:cNvGrpSpPr>
          <p:nvPr/>
        </p:nvGrpSpPr>
        <p:grpSpPr bwMode="auto">
          <a:xfrm>
            <a:off x="827088" y="1196975"/>
            <a:ext cx="7696200" cy="4830763"/>
            <a:chOff x="-3" y="-156"/>
            <a:chExt cx="3953" cy="3745"/>
          </a:xfrm>
        </p:grpSpPr>
        <p:grpSp>
          <p:nvGrpSpPr>
            <p:cNvPr id="19461" name="Group 5"/>
            <p:cNvGrpSpPr>
              <a:grpSpLocks/>
            </p:cNvGrpSpPr>
            <p:nvPr/>
          </p:nvGrpSpPr>
          <p:grpSpPr bwMode="auto">
            <a:xfrm>
              <a:off x="0" y="-156"/>
              <a:ext cx="3947" cy="3744"/>
              <a:chOff x="0" y="-156"/>
              <a:chExt cx="3947" cy="3744"/>
            </a:xfrm>
          </p:grpSpPr>
          <p:grpSp>
            <p:nvGrpSpPr>
              <p:cNvPr id="19463" name="Group 6"/>
              <p:cNvGrpSpPr>
                <a:grpSpLocks/>
              </p:cNvGrpSpPr>
              <p:nvPr/>
            </p:nvGrpSpPr>
            <p:grpSpPr bwMode="auto">
              <a:xfrm>
                <a:off x="0" y="-131"/>
                <a:ext cx="455" cy="591"/>
                <a:chOff x="0" y="-131"/>
                <a:chExt cx="455" cy="591"/>
              </a:xfrm>
            </p:grpSpPr>
            <p:sp>
              <p:nvSpPr>
                <p:cNvPr id="19692" name="Rectangle 7"/>
                <p:cNvSpPr>
                  <a:spLocks noChangeArrowheads="1"/>
                </p:cNvSpPr>
                <p:nvPr/>
              </p:nvSpPr>
              <p:spPr bwMode="auto">
                <a:xfrm>
                  <a:off x="43" y="-131"/>
                  <a:ext cx="369" cy="591"/>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i="1">
                    <a:latin typeface="Times New Roman" pitchFamily="18" charset="0"/>
                    <a:cs typeface="Times New Roman" pitchFamily="18" charset="0"/>
                  </a:endParaRPr>
                </a:p>
                <a:p>
                  <a:pPr eaLnBrk="1" hangingPunct="1"/>
                  <a:r>
                    <a:rPr lang="en-US" sz="1800" b="1" i="1">
                      <a:latin typeface="Times New Roman" pitchFamily="18" charset="0"/>
                      <a:cs typeface="Times New Roman" pitchFamily="18" charset="0"/>
                    </a:rPr>
                    <a:t>RowID</a:t>
                  </a:r>
                  <a:endParaRPr lang="en-US" sz="1800" b="1">
                    <a:latin typeface="Times New Roman" pitchFamily="18" charset="0"/>
                    <a:cs typeface="Times New Roman" pitchFamily="18" charset="0"/>
                  </a:endParaRPr>
                </a:p>
                <a:p>
                  <a:endParaRPr lang="en-US" sz="1400">
                    <a:latin typeface="Times New Roman" pitchFamily="18" charset="0"/>
                  </a:endParaRPr>
                </a:p>
              </p:txBody>
            </p:sp>
            <p:sp>
              <p:nvSpPr>
                <p:cNvPr id="19693" name="Rectangle 8"/>
                <p:cNvSpPr>
                  <a:spLocks noChangeArrowheads="1"/>
                </p:cNvSpPr>
                <p:nvPr/>
              </p:nvSpPr>
              <p:spPr bwMode="auto">
                <a:xfrm>
                  <a:off x="0" y="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4" name="Group 9"/>
              <p:cNvGrpSpPr>
                <a:grpSpLocks/>
              </p:cNvGrpSpPr>
              <p:nvPr/>
            </p:nvGrpSpPr>
            <p:grpSpPr bwMode="auto">
              <a:xfrm>
                <a:off x="455" y="-156"/>
                <a:ext cx="618" cy="639"/>
                <a:chOff x="455" y="-156"/>
                <a:chExt cx="618" cy="639"/>
              </a:xfrm>
            </p:grpSpPr>
            <p:sp>
              <p:nvSpPr>
                <p:cNvPr id="19690" name="Rectangle 10"/>
                <p:cNvSpPr>
                  <a:spLocks noChangeArrowheads="1"/>
                </p:cNvSpPr>
                <p:nvPr/>
              </p:nvSpPr>
              <p:spPr bwMode="auto">
                <a:xfrm>
                  <a:off x="498" y="-156"/>
                  <a:ext cx="532"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Name</a:t>
                  </a:r>
                </a:p>
                <a:p>
                  <a:endParaRPr lang="en-US" sz="1800">
                    <a:latin typeface="Times New Roman" pitchFamily="18" charset="0"/>
                  </a:endParaRPr>
                </a:p>
              </p:txBody>
            </p:sp>
            <p:sp>
              <p:nvSpPr>
                <p:cNvPr id="19691" name="Rectangle 11"/>
                <p:cNvSpPr>
                  <a:spLocks noChangeArrowheads="1"/>
                </p:cNvSpPr>
                <p:nvPr/>
              </p:nvSpPr>
              <p:spPr bwMode="auto">
                <a:xfrm>
                  <a:off x="455" y="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5" name="Group 12"/>
              <p:cNvGrpSpPr>
                <a:grpSpLocks/>
              </p:cNvGrpSpPr>
              <p:nvPr/>
            </p:nvGrpSpPr>
            <p:grpSpPr bwMode="auto">
              <a:xfrm>
                <a:off x="1073" y="-156"/>
                <a:ext cx="626" cy="639"/>
                <a:chOff x="1073" y="-156"/>
                <a:chExt cx="626" cy="639"/>
              </a:xfrm>
            </p:grpSpPr>
            <p:sp>
              <p:nvSpPr>
                <p:cNvPr id="19688" name="Rectangle 13"/>
                <p:cNvSpPr>
                  <a:spLocks noChangeArrowheads="1"/>
                </p:cNvSpPr>
                <p:nvPr/>
              </p:nvSpPr>
              <p:spPr bwMode="auto">
                <a:xfrm>
                  <a:off x="1116" y="-156"/>
                  <a:ext cx="540"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Position</a:t>
                  </a:r>
                </a:p>
                <a:p>
                  <a:endParaRPr lang="en-US" sz="1800">
                    <a:latin typeface="Times New Roman" pitchFamily="18" charset="0"/>
                  </a:endParaRPr>
                </a:p>
              </p:txBody>
            </p:sp>
            <p:sp>
              <p:nvSpPr>
                <p:cNvPr id="19689" name="Rectangle 14"/>
                <p:cNvSpPr>
                  <a:spLocks noChangeArrowheads="1"/>
                </p:cNvSpPr>
                <p:nvPr/>
              </p:nvSpPr>
              <p:spPr bwMode="auto">
                <a:xfrm>
                  <a:off x="1073" y="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6" name="Group 15"/>
              <p:cNvGrpSpPr>
                <a:grpSpLocks/>
              </p:cNvGrpSpPr>
              <p:nvPr/>
            </p:nvGrpSpPr>
            <p:grpSpPr bwMode="auto">
              <a:xfrm>
                <a:off x="1699" y="-156"/>
                <a:ext cx="666" cy="639"/>
                <a:chOff x="1699" y="-156"/>
                <a:chExt cx="666" cy="639"/>
              </a:xfrm>
            </p:grpSpPr>
            <p:sp>
              <p:nvSpPr>
                <p:cNvPr id="19686" name="Rectangle 16"/>
                <p:cNvSpPr>
                  <a:spLocks noChangeArrowheads="1"/>
                </p:cNvSpPr>
                <p:nvPr/>
              </p:nvSpPr>
              <p:spPr bwMode="auto">
                <a:xfrm>
                  <a:off x="1742" y="-156"/>
                  <a:ext cx="580"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Section</a:t>
                  </a:r>
                </a:p>
                <a:p>
                  <a:endParaRPr lang="en-US" sz="1800">
                    <a:latin typeface="Times New Roman" pitchFamily="18" charset="0"/>
                  </a:endParaRPr>
                </a:p>
              </p:txBody>
            </p:sp>
            <p:sp>
              <p:nvSpPr>
                <p:cNvPr id="19687" name="Rectangle 17"/>
                <p:cNvSpPr>
                  <a:spLocks noChangeArrowheads="1"/>
                </p:cNvSpPr>
                <p:nvPr/>
              </p:nvSpPr>
              <p:spPr bwMode="auto">
                <a:xfrm>
                  <a:off x="1699" y="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7" name="Group 18"/>
              <p:cNvGrpSpPr>
                <a:grpSpLocks/>
              </p:cNvGrpSpPr>
              <p:nvPr/>
            </p:nvGrpSpPr>
            <p:grpSpPr bwMode="auto">
              <a:xfrm>
                <a:off x="2365" y="-156"/>
                <a:ext cx="480" cy="639"/>
                <a:chOff x="2365" y="-156"/>
                <a:chExt cx="480" cy="639"/>
              </a:xfrm>
            </p:grpSpPr>
            <p:sp>
              <p:nvSpPr>
                <p:cNvPr id="19684" name="Rectangle 19"/>
                <p:cNvSpPr>
                  <a:spLocks noChangeArrowheads="1"/>
                </p:cNvSpPr>
                <p:nvPr/>
              </p:nvSpPr>
              <p:spPr bwMode="auto">
                <a:xfrm>
                  <a:off x="2408" y="-156"/>
                  <a:ext cx="394"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Age</a:t>
                  </a:r>
                </a:p>
                <a:p>
                  <a:endParaRPr lang="en-US" sz="1800">
                    <a:latin typeface="Times New Roman" pitchFamily="18" charset="0"/>
                  </a:endParaRPr>
                </a:p>
              </p:txBody>
            </p:sp>
            <p:sp>
              <p:nvSpPr>
                <p:cNvPr id="19685" name="Rectangle 20"/>
                <p:cNvSpPr>
                  <a:spLocks noChangeArrowheads="1"/>
                </p:cNvSpPr>
                <p:nvPr/>
              </p:nvSpPr>
              <p:spPr bwMode="auto">
                <a:xfrm>
                  <a:off x="2365" y="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8" name="Group 21"/>
              <p:cNvGrpSpPr>
                <a:grpSpLocks/>
              </p:cNvGrpSpPr>
              <p:nvPr/>
            </p:nvGrpSpPr>
            <p:grpSpPr bwMode="auto">
              <a:xfrm>
                <a:off x="2845" y="-156"/>
                <a:ext cx="608" cy="639"/>
                <a:chOff x="2845" y="-156"/>
                <a:chExt cx="608" cy="639"/>
              </a:xfrm>
            </p:grpSpPr>
            <p:sp>
              <p:nvSpPr>
                <p:cNvPr id="19682" name="Rectangle 22"/>
                <p:cNvSpPr>
                  <a:spLocks noChangeArrowheads="1"/>
                </p:cNvSpPr>
                <p:nvPr/>
              </p:nvSpPr>
              <p:spPr bwMode="auto">
                <a:xfrm>
                  <a:off x="2888" y="-156"/>
                  <a:ext cx="522" cy="639"/>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Gender</a:t>
                  </a:r>
                </a:p>
                <a:p>
                  <a:endParaRPr lang="en-US" sz="1800">
                    <a:latin typeface="Times New Roman" pitchFamily="18" charset="0"/>
                  </a:endParaRPr>
                </a:p>
              </p:txBody>
            </p:sp>
            <p:sp>
              <p:nvSpPr>
                <p:cNvPr id="19683" name="Rectangle 23"/>
                <p:cNvSpPr>
                  <a:spLocks noChangeArrowheads="1"/>
                </p:cNvSpPr>
                <p:nvPr/>
              </p:nvSpPr>
              <p:spPr bwMode="auto">
                <a:xfrm>
                  <a:off x="2845" y="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69" name="Group 24"/>
              <p:cNvGrpSpPr>
                <a:grpSpLocks/>
              </p:cNvGrpSpPr>
              <p:nvPr/>
            </p:nvGrpSpPr>
            <p:grpSpPr bwMode="auto">
              <a:xfrm>
                <a:off x="3453" y="-131"/>
                <a:ext cx="494" cy="590"/>
                <a:chOff x="3453" y="-131"/>
                <a:chExt cx="494" cy="590"/>
              </a:xfrm>
            </p:grpSpPr>
            <p:sp>
              <p:nvSpPr>
                <p:cNvPr id="19680" name="Rectangle 25"/>
                <p:cNvSpPr>
                  <a:spLocks noChangeArrowheads="1"/>
                </p:cNvSpPr>
                <p:nvPr/>
              </p:nvSpPr>
              <p:spPr bwMode="auto">
                <a:xfrm>
                  <a:off x="3496" y="-131"/>
                  <a:ext cx="408" cy="590"/>
                </a:xfrm>
                <a:prstGeom prst="rect">
                  <a:avLst/>
                </a:prstGeom>
                <a:noFill/>
                <a:ln w="12700" cap="sq">
                  <a:noFill/>
                  <a:miter lim="800000"/>
                  <a:headEnd type="none" w="sm" len="sm"/>
                  <a:tailEnd type="none" w="sm" len="sm"/>
                </a:ln>
              </p:spPr>
              <p:txBody>
                <a:bodyPr lIns="0" tIns="0" rIns="0" bIns="0" anchor="ctr">
                  <a:spAutoFit/>
                </a:bodyPr>
                <a:lstStyle/>
                <a:p>
                  <a:pPr eaLnBrk="1" hangingPunct="1"/>
                  <a:endParaRPr lang="en-US" sz="1800" b="1">
                    <a:latin typeface="Times New Roman" pitchFamily="18" charset="0"/>
                    <a:cs typeface="Times New Roman" pitchFamily="18" charset="0"/>
                  </a:endParaRPr>
                </a:p>
                <a:p>
                  <a:pPr eaLnBrk="1" hangingPunct="1"/>
                  <a:r>
                    <a:rPr lang="en-US" sz="1800" b="1">
                      <a:latin typeface="Times New Roman" pitchFamily="18" charset="0"/>
                      <a:cs typeface="Times New Roman" pitchFamily="18" charset="0"/>
                    </a:rPr>
                    <a:t>Salary</a:t>
                  </a:r>
                </a:p>
                <a:p>
                  <a:endParaRPr lang="en-US" sz="1400">
                    <a:latin typeface="Times New Roman" pitchFamily="18" charset="0"/>
                  </a:endParaRPr>
                </a:p>
              </p:txBody>
            </p:sp>
            <p:sp>
              <p:nvSpPr>
                <p:cNvPr id="19681" name="Rectangle 26"/>
                <p:cNvSpPr>
                  <a:spLocks noChangeArrowheads="1"/>
                </p:cNvSpPr>
                <p:nvPr/>
              </p:nvSpPr>
              <p:spPr bwMode="auto">
                <a:xfrm>
                  <a:off x="3453" y="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0" name="Group 27"/>
              <p:cNvGrpSpPr>
                <a:grpSpLocks/>
              </p:cNvGrpSpPr>
              <p:nvPr/>
            </p:nvGrpSpPr>
            <p:grpSpPr bwMode="auto">
              <a:xfrm>
                <a:off x="0" y="324"/>
                <a:ext cx="455" cy="329"/>
                <a:chOff x="0" y="324"/>
                <a:chExt cx="455" cy="329"/>
              </a:xfrm>
            </p:grpSpPr>
            <p:sp>
              <p:nvSpPr>
                <p:cNvPr id="19678" name="Rectangle 28"/>
                <p:cNvSpPr>
                  <a:spLocks noChangeArrowheads="1"/>
                </p:cNvSpPr>
                <p:nvPr/>
              </p:nvSpPr>
              <p:spPr bwMode="auto">
                <a:xfrm>
                  <a:off x="43" y="324"/>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R1</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79" name="Rectangle 29"/>
                <p:cNvSpPr>
                  <a:spLocks noChangeArrowheads="1"/>
                </p:cNvSpPr>
                <p:nvPr/>
              </p:nvSpPr>
              <p:spPr bwMode="auto">
                <a:xfrm>
                  <a:off x="0" y="326"/>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1" name="Group 30"/>
              <p:cNvGrpSpPr>
                <a:grpSpLocks/>
              </p:cNvGrpSpPr>
              <p:nvPr/>
            </p:nvGrpSpPr>
            <p:grpSpPr bwMode="auto">
              <a:xfrm>
                <a:off x="455" y="324"/>
                <a:ext cx="618" cy="329"/>
                <a:chOff x="455" y="324"/>
                <a:chExt cx="618" cy="329"/>
              </a:xfrm>
            </p:grpSpPr>
            <p:sp>
              <p:nvSpPr>
                <p:cNvPr id="19676" name="Rectangle 31"/>
                <p:cNvSpPr>
                  <a:spLocks noChangeArrowheads="1"/>
                </p:cNvSpPr>
                <p:nvPr/>
              </p:nvSpPr>
              <p:spPr bwMode="auto">
                <a:xfrm>
                  <a:off x="498" y="324"/>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Adam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77" name="Rectangle 32"/>
                <p:cNvSpPr>
                  <a:spLocks noChangeArrowheads="1"/>
                </p:cNvSpPr>
                <p:nvPr/>
              </p:nvSpPr>
              <p:spPr bwMode="auto">
                <a:xfrm>
                  <a:off x="455" y="326"/>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2" name="Group 33"/>
              <p:cNvGrpSpPr>
                <a:grpSpLocks/>
              </p:cNvGrpSpPr>
              <p:nvPr/>
            </p:nvGrpSpPr>
            <p:grpSpPr bwMode="auto">
              <a:xfrm>
                <a:off x="1073" y="324"/>
                <a:ext cx="626" cy="329"/>
                <a:chOff x="1073" y="324"/>
                <a:chExt cx="626" cy="329"/>
              </a:xfrm>
            </p:grpSpPr>
            <p:sp>
              <p:nvSpPr>
                <p:cNvPr id="19674" name="Rectangle 34"/>
                <p:cNvSpPr>
                  <a:spLocks noChangeArrowheads="1"/>
                </p:cNvSpPr>
                <p:nvPr/>
              </p:nvSpPr>
              <p:spPr bwMode="auto">
                <a:xfrm>
                  <a:off x="1116" y="324"/>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75" name="Rectangle 35"/>
                <p:cNvSpPr>
                  <a:spLocks noChangeArrowheads="1"/>
                </p:cNvSpPr>
                <p:nvPr/>
              </p:nvSpPr>
              <p:spPr bwMode="auto">
                <a:xfrm>
                  <a:off x="1073" y="326"/>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3" name="Group 36"/>
              <p:cNvGrpSpPr>
                <a:grpSpLocks/>
              </p:cNvGrpSpPr>
              <p:nvPr/>
            </p:nvGrpSpPr>
            <p:grpSpPr bwMode="auto">
              <a:xfrm>
                <a:off x="1699" y="324"/>
                <a:ext cx="666" cy="329"/>
                <a:chOff x="1699" y="324"/>
                <a:chExt cx="666" cy="329"/>
              </a:xfrm>
            </p:grpSpPr>
            <p:sp>
              <p:nvSpPr>
                <p:cNvPr id="19672" name="Rectangle 37"/>
                <p:cNvSpPr>
                  <a:spLocks noChangeArrowheads="1"/>
                </p:cNvSpPr>
                <p:nvPr/>
              </p:nvSpPr>
              <p:spPr bwMode="auto">
                <a:xfrm>
                  <a:off x="1742" y="324"/>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73" name="Rectangle 38"/>
                <p:cNvSpPr>
                  <a:spLocks noChangeArrowheads="1"/>
                </p:cNvSpPr>
                <p:nvPr/>
              </p:nvSpPr>
              <p:spPr bwMode="auto">
                <a:xfrm>
                  <a:off x="1699" y="326"/>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4" name="Group 39"/>
              <p:cNvGrpSpPr>
                <a:grpSpLocks/>
              </p:cNvGrpSpPr>
              <p:nvPr/>
            </p:nvGrpSpPr>
            <p:grpSpPr bwMode="auto">
              <a:xfrm>
                <a:off x="2365" y="324"/>
                <a:ext cx="480" cy="329"/>
                <a:chOff x="2365" y="324"/>
                <a:chExt cx="480" cy="329"/>
              </a:xfrm>
            </p:grpSpPr>
            <p:sp>
              <p:nvSpPr>
                <p:cNvPr id="19670" name="Rectangle 40"/>
                <p:cNvSpPr>
                  <a:spLocks noChangeArrowheads="1"/>
                </p:cNvSpPr>
                <p:nvPr/>
              </p:nvSpPr>
              <p:spPr bwMode="auto">
                <a:xfrm>
                  <a:off x="2408" y="324"/>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29</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71" name="Rectangle 41"/>
                <p:cNvSpPr>
                  <a:spLocks noChangeArrowheads="1"/>
                </p:cNvSpPr>
                <p:nvPr/>
              </p:nvSpPr>
              <p:spPr bwMode="auto">
                <a:xfrm>
                  <a:off x="2365" y="326"/>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5" name="Group 42"/>
              <p:cNvGrpSpPr>
                <a:grpSpLocks/>
              </p:cNvGrpSpPr>
              <p:nvPr/>
            </p:nvGrpSpPr>
            <p:grpSpPr bwMode="auto">
              <a:xfrm>
                <a:off x="2845" y="324"/>
                <a:ext cx="608" cy="329"/>
                <a:chOff x="2845" y="324"/>
                <a:chExt cx="608" cy="329"/>
              </a:xfrm>
            </p:grpSpPr>
            <p:sp>
              <p:nvSpPr>
                <p:cNvPr id="19668" name="Rectangle 43"/>
                <p:cNvSpPr>
                  <a:spLocks noChangeArrowheads="1"/>
                </p:cNvSpPr>
                <p:nvPr/>
              </p:nvSpPr>
              <p:spPr bwMode="auto">
                <a:xfrm>
                  <a:off x="2888" y="324"/>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69" name="Rectangle 44"/>
                <p:cNvSpPr>
                  <a:spLocks noChangeArrowheads="1"/>
                </p:cNvSpPr>
                <p:nvPr/>
              </p:nvSpPr>
              <p:spPr bwMode="auto">
                <a:xfrm>
                  <a:off x="2845" y="326"/>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6" name="Group 45"/>
              <p:cNvGrpSpPr>
                <a:grpSpLocks/>
              </p:cNvGrpSpPr>
              <p:nvPr/>
            </p:nvGrpSpPr>
            <p:grpSpPr bwMode="auto">
              <a:xfrm>
                <a:off x="3453" y="324"/>
                <a:ext cx="494" cy="329"/>
                <a:chOff x="3453" y="324"/>
                <a:chExt cx="494" cy="329"/>
              </a:xfrm>
            </p:grpSpPr>
            <p:sp>
              <p:nvSpPr>
                <p:cNvPr id="19666" name="Rectangle 46"/>
                <p:cNvSpPr>
                  <a:spLocks noChangeArrowheads="1"/>
                </p:cNvSpPr>
                <p:nvPr/>
              </p:nvSpPr>
              <p:spPr bwMode="auto">
                <a:xfrm>
                  <a:off x="3496" y="324"/>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48500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67" name="Rectangle 47"/>
                <p:cNvSpPr>
                  <a:spLocks noChangeArrowheads="1"/>
                </p:cNvSpPr>
                <p:nvPr/>
              </p:nvSpPr>
              <p:spPr bwMode="auto">
                <a:xfrm>
                  <a:off x="3453" y="326"/>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7" name="Group 48"/>
              <p:cNvGrpSpPr>
                <a:grpSpLocks/>
              </p:cNvGrpSpPr>
              <p:nvPr/>
            </p:nvGrpSpPr>
            <p:grpSpPr bwMode="auto">
              <a:xfrm>
                <a:off x="0" y="650"/>
                <a:ext cx="455" cy="329"/>
                <a:chOff x="0" y="650"/>
                <a:chExt cx="455" cy="329"/>
              </a:xfrm>
            </p:grpSpPr>
            <p:sp>
              <p:nvSpPr>
                <p:cNvPr id="19664" name="Rectangle 49"/>
                <p:cNvSpPr>
                  <a:spLocks noChangeArrowheads="1"/>
                </p:cNvSpPr>
                <p:nvPr/>
              </p:nvSpPr>
              <p:spPr bwMode="auto">
                <a:xfrm>
                  <a:off x="43" y="650"/>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R2</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65" name="Rectangle 50"/>
                <p:cNvSpPr>
                  <a:spLocks noChangeArrowheads="1"/>
                </p:cNvSpPr>
                <p:nvPr/>
              </p:nvSpPr>
              <p:spPr bwMode="auto">
                <a:xfrm>
                  <a:off x="0" y="652"/>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8" name="Group 51"/>
              <p:cNvGrpSpPr>
                <a:grpSpLocks/>
              </p:cNvGrpSpPr>
              <p:nvPr/>
            </p:nvGrpSpPr>
            <p:grpSpPr bwMode="auto">
              <a:xfrm>
                <a:off x="455" y="650"/>
                <a:ext cx="618" cy="329"/>
                <a:chOff x="455" y="650"/>
                <a:chExt cx="618" cy="329"/>
              </a:xfrm>
            </p:grpSpPr>
            <p:sp>
              <p:nvSpPr>
                <p:cNvPr id="19662" name="Rectangle 52"/>
                <p:cNvSpPr>
                  <a:spLocks noChangeArrowheads="1"/>
                </p:cNvSpPr>
                <p:nvPr/>
              </p:nvSpPr>
              <p:spPr bwMode="auto">
                <a:xfrm>
                  <a:off x="498" y="650"/>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Natasha</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63" name="Rectangle 53"/>
                <p:cNvSpPr>
                  <a:spLocks noChangeArrowheads="1"/>
                </p:cNvSpPr>
                <p:nvPr/>
              </p:nvSpPr>
              <p:spPr bwMode="auto">
                <a:xfrm>
                  <a:off x="455" y="652"/>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79" name="Group 54"/>
              <p:cNvGrpSpPr>
                <a:grpSpLocks/>
              </p:cNvGrpSpPr>
              <p:nvPr/>
            </p:nvGrpSpPr>
            <p:grpSpPr bwMode="auto">
              <a:xfrm>
                <a:off x="1073" y="650"/>
                <a:ext cx="626" cy="329"/>
                <a:chOff x="1073" y="650"/>
                <a:chExt cx="626" cy="329"/>
              </a:xfrm>
            </p:grpSpPr>
            <p:sp>
              <p:nvSpPr>
                <p:cNvPr id="19660" name="Rectangle 55"/>
                <p:cNvSpPr>
                  <a:spLocks noChangeArrowheads="1"/>
                </p:cNvSpPr>
                <p:nvPr/>
              </p:nvSpPr>
              <p:spPr bwMode="auto">
                <a:xfrm>
                  <a:off x="1116" y="650"/>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Manager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61" name="Rectangle 56"/>
                <p:cNvSpPr>
                  <a:spLocks noChangeArrowheads="1"/>
                </p:cNvSpPr>
                <p:nvPr/>
              </p:nvSpPr>
              <p:spPr bwMode="auto">
                <a:xfrm>
                  <a:off x="1073" y="652"/>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0" name="Group 57"/>
              <p:cNvGrpSpPr>
                <a:grpSpLocks/>
              </p:cNvGrpSpPr>
              <p:nvPr/>
            </p:nvGrpSpPr>
            <p:grpSpPr bwMode="auto">
              <a:xfrm>
                <a:off x="1699" y="650"/>
                <a:ext cx="666" cy="329"/>
                <a:chOff x="1699" y="650"/>
                <a:chExt cx="666" cy="329"/>
              </a:xfrm>
            </p:grpSpPr>
            <p:sp>
              <p:nvSpPr>
                <p:cNvPr id="19658" name="Rectangle 58"/>
                <p:cNvSpPr>
                  <a:spLocks noChangeArrowheads="1"/>
                </p:cNvSpPr>
                <p:nvPr/>
              </p:nvSpPr>
              <p:spPr bwMode="auto">
                <a:xfrm>
                  <a:off x="1742" y="650"/>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59" name="Rectangle 59"/>
                <p:cNvSpPr>
                  <a:spLocks noChangeArrowheads="1"/>
                </p:cNvSpPr>
                <p:nvPr/>
              </p:nvSpPr>
              <p:spPr bwMode="auto">
                <a:xfrm>
                  <a:off x="1699" y="652"/>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1" name="Group 60"/>
              <p:cNvGrpSpPr>
                <a:grpSpLocks/>
              </p:cNvGrpSpPr>
              <p:nvPr/>
            </p:nvGrpSpPr>
            <p:grpSpPr bwMode="auto">
              <a:xfrm>
                <a:off x="2365" y="650"/>
                <a:ext cx="480" cy="329"/>
                <a:chOff x="2365" y="650"/>
                <a:chExt cx="480" cy="329"/>
              </a:xfrm>
            </p:grpSpPr>
            <p:sp>
              <p:nvSpPr>
                <p:cNvPr id="19656" name="Rectangle 61"/>
                <p:cNvSpPr>
                  <a:spLocks noChangeArrowheads="1"/>
                </p:cNvSpPr>
                <p:nvPr/>
              </p:nvSpPr>
              <p:spPr bwMode="auto">
                <a:xfrm>
                  <a:off x="2408" y="650"/>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33</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57" name="Rectangle 62"/>
                <p:cNvSpPr>
                  <a:spLocks noChangeArrowheads="1"/>
                </p:cNvSpPr>
                <p:nvPr/>
              </p:nvSpPr>
              <p:spPr bwMode="auto">
                <a:xfrm>
                  <a:off x="2365" y="652"/>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2" name="Group 63"/>
              <p:cNvGrpSpPr>
                <a:grpSpLocks/>
              </p:cNvGrpSpPr>
              <p:nvPr/>
            </p:nvGrpSpPr>
            <p:grpSpPr bwMode="auto">
              <a:xfrm>
                <a:off x="2845" y="650"/>
                <a:ext cx="608" cy="329"/>
                <a:chOff x="2845" y="650"/>
                <a:chExt cx="608" cy="329"/>
              </a:xfrm>
            </p:grpSpPr>
            <p:sp>
              <p:nvSpPr>
                <p:cNvPr id="19654" name="Rectangle 64"/>
                <p:cNvSpPr>
                  <a:spLocks noChangeArrowheads="1"/>
                </p:cNvSpPr>
                <p:nvPr/>
              </p:nvSpPr>
              <p:spPr bwMode="auto">
                <a:xfrm>
                  <a:off x="2888" y="650"/>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55" name="Rectangle 65"/>
                <p:cNvSpPr>
                  <a:spLocks noChangeArrowheads="1"/>
                </p:cNvSpPr>
                <p:nvPr/>
              </p:nvSpPr>
              <p:spPr bwMode="auto">
                <a:xfrm>
                  <a:off x="2845" y="652"/>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3" name="Group 66"/>
              <p:cNvGrpSpPr>
                <a:grpSpLocks/>
              </p:cNvGrpSpPr>
              <p:nvPr/>
            </p:nvGrpSpPr>
            <p:grpSpPr bwMode="auto">
              <a:xfrm>
                <a:off x="3453" y="650"/>
                <a:ext cx="494" cy="329"/>
                <a:chOff x="3453" y="650"/>
                <a:chExt cx="494" cy="329"/>
              </a:xfrm>
            </p:grpSpPr>
            <p:sp>
              <p:nvSpPr>
                <p:cNvPr id="19652" name="Rectangle 67"/>
                <p:cNvSpPr>
                  <a:spLocks noChangeArrowheads="1"/>
                </p:cNvSpPr>
                <p:nvPr/>
              </p:nvSpPr>
              <p:spPr bwMode="auto">
                <a:xfrm>
                  <a:off x="3496" y="650"/>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62000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53" name="Rectangle 68"/>
                <p:cNvSpPr>
                  <a:spLocks noChangeArrowheads="1"/>
                </p:cNvSpPr>
                <p:nvPr/>
              </p:nvSpPr>
              <p:spPr bwMode="auto">
                <a:xfrm>
                  <a:off x="3453" y="652"/>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4" name="Group 69"/>
              <p:cNvGrpSpPr>
                <a:grpSpLocks/>
              </p:cNvGrpSpPr>
              <p:nvPr/>
            </p:nvGrpSpPr>
            <p:grpSpPr bwMode="auto">
              <a:xfrm>
                <a:off x="0" y="976"/>
                <a:ext cx="455" cy="329"/>
                <a:chOff x="0" y="976"/>
                <a:chExt cx="455" cy="329"/>
              </a:xfrm>
            </p:grpSpPr>
            <p:sp>
              <p:nvSpPr>
                <p:cNvPr id="19650" name="Rectangle 70"/>
                <p:cNvSpPr>
                  <a:spLocks noChangeArrowheads="1"/>
                </p:cNvSpPr>
                <p:nvPr/>
              </p:nvSpPr>
              <p:spPr bwMode="auto">
                <a:xfrm>
                  <a:off x="43" y="976"/>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R3</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51" name="Rectangle 71"/>
                <p:cNvSpPr>
                  <a:spLocks noChangeArrowheads="1"/>
                </p:cNvSpPr>
                <p:nvPr/>
              </p:nvSpPr>
              <p:spPr bwMode="auto">
                <a:xfrm>
                  <a:off x="0" y="978"/>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5" name="Group 72"/>
              <p:cNvGrpSpPr>
                <a:grpSpLocks/>
              </p:cNvGrpSpPr>
              <p:nvPr/>
            </p:nvGrpSpPr>
            <p:grpSpPr bwMode="auto">
              <a:xfrm>
                <a:off x="455" y="976"/>
                <a:ext cx="618" cy="329"/>
                <a:chOff x="455" y="976"/>
                <a:chExt cx="618" cy="329"/>
              </a:xfrm>
            </p:grpSpPr>
            <p:sp>
              <p:nvSpPr>
                <p:cNvPr id="19648" name="Rectangle 73"/>
                <p:cNvSpPr>
                  <a:spLocks noChangeArrowheads="1"/>
                </p:cNvSpPr>
                <p:nvPr/>
              </p:nvSpPr>
              <p:spPr bwMode="auto">
                <a:xfrm>
                  <a:off x="498" y="976"/>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Sarah</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49" name="Rectangle 74"/>
                <p:cNvSpPr>
                  <a:spLocks noChangeArrowheads="1"/>
                </p:cNvSpPr>
                <p:nvPr/>
              </p:nvSpPr>
              <p:spPr bwMode="auto">
                <a:xfrm>
                  <a:off x="455" y="978"/>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6" name="Group 75"/>
              <p:cNvGrpSpPr>
                <a:grpSpLocks/>
              </p:cNvGrpSpPr>
              <p:nvPr/>
            </p:nvGrpSpPr>
            <p:grpSpPr bwMode="auto">
              <a:xfrm>
                <a:off x="1073" y="976"/>
                <a:ext cx="626" cy="329"/>
                <a:chOff x="1073" y="976"/>
                <a:chExt cx="626" cy="329"/>
              </a:xfrm>
            </p:grpSpPr>
            <p:sp>
              <p:nvSpPr>
                <p:cNvPr id="19646" name="Rectangle 76"/>
                <p:cNvSpPr>
                  <a:spLocks noChangeArrowheads="1"/>
                </p:cNvSpPr>
                <p:nvPr/>
              </p:nvSpPr>
              <p:spPr bwMode="auto">
                <a:xfrm>
                  <a:off x="1116" y="976"/>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47" name="Rectangle 77"/>
                <p:cNvSpPr>
                  <a:spLocks noChangeArrowheads="1"/>
                </p:cNvSpPr>
                <p:nvPr/>
              </p:nvSpPr>
              <p:spPr bwMode="auto">
                <a:xfrm>
                  <a:off x="1073" y="978"/>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7" name="Group 78"/>
              <p:cNvGrpSpPr>
                <a:grpSpLocks/>
              </p:cNvGrpSpPr>
              <p:nvPr/>
            </p:nvGrpSpPr>
            <p:grpSpPr bwMode="auto">
              <a:xfrm>
                <a:off x="1699" y="976"/>
                <a:ext cx="666" cy="329"/>
                <a:chOff x="1699" y="976"/>
                <a:chExt cx="666" cy="329"/>
              </a:xfrm>
            </p:grpSpPr>
            <p:sp>
              <p:nvSpPr>
                <p:cNvPr id="19644" name="Rectangle 79"/>
                <p:cNvSpPr>
                  <a:spLocks noChangeArrowheads="1"/>
                </p:cNvSpPr>
                <p:nvPr/>
              </p:nvSpPr>
              <p:spPr bwMode="auto">
                <a:xfrm>
                  <a:off x="1742" y="976"/>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45" name="Rectangle 80"/>
                <p:cNvSpPr>
                  <a:spLocks noChangeArrowheads="1"/>
                </p:cNvSpPr>
                <p:nvPr/>
              </p:nvSpPr>
              <p:spPr bwMode="auto">
                <a:xfrm>
                  <a:off x="1699" y="978"/>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8" name="Group 81"/>
              <p:cNvGrpSpPr>
                <a:grpSpLocks/>
              </p:cNvGrpSpPr>
              <p:nvPr/>
            </p:nvGrpSpPr>
            <p:grpSpPr bwMode="auto">
              <a:xfrm>
                <a:off x="2365" y="976"/>
                <a:ext cx="480" cy="329"/>
                <a:chOff x="2365" y="976"/>
                <a:chExt cx="480" cy="329"/>
              </a:xfrm>
            </p:grpSpPr>
            <p:sp>
              <p:nvSpPr>
                <p:cNvPr id="19642" name="Rectangle 82"/>
                <p:cNvSpPr>
                  <a:spLocks noChangeArrowheads="1"/>
                </p:cNvSpPr>
                <p:nvPr/>
              </p:nvSpPr>
              <p:spPr bwMode="auto">
                <a:xfrm>
                  <a:off x="2408" y="976"/>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43" name="Rectangle 83"/>
                <p:cNvSpPr>
                  <a:spLocks noChangeArrowheads="1"/>
                </p:cNvSpPr>
                <p:nvPr/>
              </p:nvSpPr>
              <p:spPr bwMode="auto">
                <a:xfrm>
                  <a:off x="2365" y="978"/>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89" name="Group 84"/>
              <p:cNvGrpSpPr>
                <a:grpSpLocks/>
              </p:cNvGrpSpPr>
              <p:nvPr/>
            </p:nvGrpSpPr>
            <p:grpSpPr bwMode="auto">
              <a:xfrm>
                <a:off x="2845" y="976"/>
                <a:ext cx="608" cy="329"/>
                <a:chOff x="2845" y="976"/>
                <a:chExt cx="608" cy="329"/>
              </a:xfrm>
            </p:grpSpPr>
            <p:sp>
              <p:nvSpPr>
                <p:cNvPr id="19640" name="Rectangle 85"/>
                <p:cNvSpPr>
                  <a:spLocks noChangeArrowheads="1"/>
                </p:cNvSpPr>
                <p:nvPr/>
              </p:nvSpPr>
              <p:spPr bwMode="auto">
                <a:xfrm>
                  <a:off x="2888" y="976"/>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41" name="Rectangle 86"/>
                <p:cNvSpPr>
                  <a:spLocks noChangeArrowheads="1"/>
                </p:cNvSpPr>
                <p:nvPr/>
              </p:nvSpPr>
              <p:spPr bwMode="auto">
                <a:xfrm>
                  <a:off x="2845" y="978"/>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0" name="Group 87"/>
              <p:cNvGrpSpPr>
                <a:grpSpLocks/>
              </p:cNvGrpSpPr>
              <p:nvPr/>
            </p:nvGrpSpPr>
            <p:grpSpPr bwMode="auto">
              <a:xfrm>
                <a:off x="3453" y="976"/>
                <a:ext cx="494" cy="329"/>
                <a:chOff x="3453" y="976"/>
                <a:chExt cx="494" cy="329"/>
              </a:xfrm>
            </p:grpSpPr>
            <p:sp>
              <p:nvSpPr>
                <p:cNvPr id="19638" name="Rectangle 88"/>
                <p:cNvSpPr>
                  <a:spLocks noChangeArrowheads="1"/>
                </p:cNvSpPr>
                <p:nvPr/>
              </p:nvSpPr>
              <p:spPr bwMode="auto">
                <a:xfrm>
                  <a:off x="3496" y="976"/>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51000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39" name="Rectangle 89"/>
                <p:cNvSpPr>
                  <a:spLocks noChangeArrowheads="1"/>
                </p:cNvSpPr>
                <p:nvPr/>
              </p:nvSpPr>
              <p:spPr bwMode="auto">
                <a:xfrm>
                  <a:off x="3453" y="978"/>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1" name="Group 90"/>
              <p:cNvGrpSpPr>
                <a:grpSpLocks/>
              </p:cNvGrpSpPr>
              <p:nvPr/>
            </p:nvGrpSpPr>
            <p:grpSpPr bwMode="auto">
              <a:xfrm>
                <a:off x="0" y="1303"/>
                <a:ext cx="455" cy="329"/>
                <a:chOff x="0" y="1303"/>
                <a:chExt cx="455" cy="329"/>
              </a:xfrm>
            </p:grpSpPr>
            <p:sp>
              <p:nvSpPr>
                <p:cNvPr id="19636" name="Rectangle 91"/>
                <p:cNvSpPr>
                  <a:spLocks noChangeArrowheads="1"/>
                </p:cNvSpPr>
                <p:nvPr/>
              </p:nvSpPr>
              <p:spPr bwMode="auto">
                <a:xfrm>
                  <a:off x="43" y="1303"/>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37" name="Rectangle 92"/>
                <p:cNvSpPr>
                  <a:spLocks noChangeArrowheads="1"/>
                </p:cNvSpPr>
                <p:nvPr/>
              </p:nvSpPr>
              <p:spPr bwMode="auto">
                <a:xfrm>
                  <a:off x="0" y="1304"/>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2" name="Group 93"/>
              <p:cNvGrpSpPr>
                <a:grpSpLocks/>
              </p:cNvGrpSpPr>
              <p:nvPr/>
            </p:nvGrpSpPr>
            <p:grpSpPr bwMode="auto">
              <a:xfrm>
                <a:off x="455" y="1303"/>
                <a:ext cx="618" cy="329"/>
                <a:chOff x="455" y="1303"/>
                <a:chExt cx="618" cy="329"/>
              </a:xfrm>
            </p:grpSpPr>
            <p:sp>
              <p:nvSpPr>
                <p:cNvPr id="19634" name="Rectangle 94"/>
                <p:cNvSpPr>
                  <a:spLocks noChangeArrowheads="1"/>
                </p:cNvSpPr>
                <p:nvPr/>
              </p:nvSpPr>
              <p:spPr bwMode="auto">
                <a:xfrm>
                  <a:off x="498" y="1303"/>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Smith</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35" name="Rectangle 95"/>
                <p:cNvSpPr>
                  <a:spLocks noChangeArrowheads="1"/>
                </p:cNvSpPr>
                <p:nvPr/>
              </p:nvSpPr>
              <p:spPr bwMode="auto">
                <a:xfrm>
                  <a:off x="455" y="1304"/>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3" name="Group 96"/>
              <p:cNvGrpSpPr>
                <a:grpSpLocks/>
              </p:cNvGrpSpPr>
              <p:nvPr/>
            </p:nvGrpSpPr>
            <p:grpSpPr bwMode="auto">
              <a:xfrm>
                <a:off x="1073" y="1303"/>
                <a:ext cx="626" cy="329"/>
                <a:chOff x="1073" y="1303"/>
                <a:chExt cx="626" cy="329"/>
              </a:xfrm>
            </p:grpSpPr>
            <p:sp>
              <p:nvSpPr>
                <p:cNvPr id="19632" name="Rectangle 97"/>
                <p:cNvSpPr>
                  <a:spLocks noChangeArrowheads="1"/>
                </p:cNvSpPr>
                <p:nvPr/>
              </p:nvSpPr>
              <p:spPr bwMode="auto">
                <a:xfrm>
                  <a:off x="1116" y="1303"/>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33" name="Rectangle 98"/>
                <p:cNvSpPr>
                  <a:spLocks noChangeArrowheads="1"/>
                </p:cNvSpPr>
                <p:nvPr/>
              </p:nvSpPr>
              <p:spPr bwMode="auto">
                <a:xfrm>
                  <a:off x="1073" y="1304"/>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4" name="Group 99"/>
              <p:cNvGrpSpPr>
                <a:grpSpLocks/>
              </p:cNvGrpSpPr>
              <p:nvPr/>
            </p:nvGrpSpPr>
            <p:grpSpPr bwMode="auto">
              <a:xfrm>
                <a:off x="1699" y="1303"/>
                <a:ext cx="666" cy="329"/>
                <a:chOff x="1699" y="1303"/>
                <a:chExt cx="666" cy="329"/>
              </a:xfrm>
            </p:grpSpPr>
            <p:sp>
              <p:nvSpPr>
                <p:cNvPr id="19630" name="Rectangle 100"/>
                <p:cNvSpPr>
                  <a:spLocks noChangeArrowheads="1"/>
                </p:cNvSpPr>
                <p:nvPr/>
              </p:nvSpPr>
              <p:spPr bwMode="auto">
                <a:xfrm>
                  <a:off x="1742" y="1303"/>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31" name="Rectangle 101"/>
                <p:cNvSpPr>
                  <a:spLocks noChangeArrowheads="1"/>
                </p:cNvSpPr>
                <p:nvPr/>
              </p:nvSpPr>
              <p:spPr bwMode="auto">
                <a:xfrm>
                  <a:off x="1699" y="1304"/>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5" name="Group 102"/>
              <p:cNvGrpSpPr>
                <a:grpSpLocks/>
              </p:cNvGrpSpPr>
              <p:nvPr/>
            </p:nvGrpSpPr>
            <p:grpSpPr bwMode="auto">
              <a:xfrm>
                <a:off x="2365" y="1303"/>
                <a:ext cx="480" cy="329"/>
                <a:chOff x="2365" y="1303"/>
                <a:chExt cx="480" cy="329"/>
              </a:xfrm>
            </p:grpSpPr>
            <p:sp>
              <p:nvSpPr>
                <p:cNvPr id="19628" name="Rectangle 103"/>
                <p:cNvSpPr>
                  <a:spLocks noChangeArrowheads="1"/>
                </p:cNvSpPr>
                <p:nvPr/>
              </p:nvSpPr>
              <p:spPr bwMode="auto">
                <a:xfrm>
                  <a:off x="2408" y="1303"/>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29" name="Rectangle 104"/>
                <p:cNvSpPr>
                  <a:spLocks noChangeArrowheads="1"/>
                </p:cNvSpPr>
                <p:nvPr/>
              </p:nvSpPr>
              <p:spPr bwMode="auto">
                <a:xfrm>
                  <a:off x="2365" y="1304"/>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6" name="Group 105"/>
              <p:cNvGrpSpPr>
                <a:grpSpLocks/>
              </p:cNvGrpSpPr>
              <p:nvPr/>
            </p:nvGrpSpPr>
            <p:grpSpPr bwMode="auto">
              <a:xfrm>
                <a:off x="2845" y="1303"/>
                <a:ext cx="608" cy="329"/>
                <a:chOff x="2845" y="1303"/>
                <a:chExt cx="608" cy="329"/>
              </a:xfrm>
            </p:grpSpPr>
            <p:sp>
              <p:nvSpPr>
                <p:cNvPr id="19626" name="Rectangle 106"/>
                <p:cNvSpPr>
                  <a:spLocks noChangeArrowheads="1"/>
                </p:cNvSpPr>
                <p:nvPr/>
              </p:nvSpPr>
              <p:spPr bwMode="auto">
                <a:xfrm>
                  <a:off x="2888" y="1303"/>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27" name="Rectangle 107"/>
                <p:cNvSpPr>
                  <a:spLocks noChangeArrowheads="1"/>
                </p:cNvSpPr>
                <p:nvPr/>
              </p:nvSpPr>
              <p:spPr bwMode="auto">
                <a:xfrm>
                  <a:off x="2845" y="1304"/>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7" name="Group 108"/>
              <p:cNvGrpSpPr>
                <a:grpSpLocks/>
              </p:cNvGrpSpPr>
              <p:nvPr/>
            </p:nvGrpSpPr>
            <p:grpSpPr bwMode="auto">
              <a:xfrm>
                <a:off x="3453" y="1303"/>
                <a:ext cx="494" cy="329"/>
                <a:chOff x="3453" y="1303"/>
                <a:chExt cx="494" cy="329"/>
              </a:xfrm>
            </p:grpSpPr>
            <p:sp>
              <p:nvSpPr>
                <p:cNvPr id="19624" name="Rectangle 109"/>
                <p:cNvSpPr>
                  <a:spLocks noChangeArrowheads="1"/>
                </p:cNvSpPr>
                <p:nvPr/>
              </p:nvSpPr>
              <p:spPr bwMode="auto">
                <a:xfrm>
                  <a:off x="3496" y="1303"/>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42000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25" name="Rectangle 110"/>
                <p:cNvSpPr>
                  <a:spLocks noChangeArrowheads="1"/>
                </p:cNvSpPr>
                <p:nvPr/>
              </p:nvSpPr>
              <p:spPr bwMode="auto">
                <a:xfrm>
                  <a:off x="3453" y="1304"/>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8" name="Group 111"/>
              <p:cNvGrpSpPr>
                <a:grpSpLocks/>
              </p:cNvGrpSpPr>
              <p:nvPr/>
            </p:nvGrpSpPr>
            <p:grpSpPr bwMode="auto">
              <a:xfrm>
                <a:off x="0" y="1629"/>
                <a:ext cx="455" cy="329"/>
                <a:chOff x="0" y="1629"/>
                <a:chExt cx="455" cy="329"/>
              </a:xfrm>
            </p:grpSpPr>
            <p:sp>
              <p:nvSpPr>
                <p:cNvPr id="19622" name="Rectangle 112"/>
                <p:cNvSpPr>
                  <a:spLocks noChangeArrowheads="1"/>
                </p:cNvSpPr>
                <p:nvPr/>
              </p:nvSpPr>
              <p:spPr bwMode="auto">
                <a:xfrm>
                  <a:off x="43" y="1629"/>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R5</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23" name="Rectangle 113"/>
                <p:cNvSpPr>
                  <a:spLocks noChangeArrowheads="1"/>
                </p:cNvSpPr>
                <p:nvPr/>
              </p:nvSpPr>
              <p:spPr bwMode="auto">
                <a:xfrm>
                  <a:off x="0" y="163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499" name="Group 114"/>
              <p:cNvGrpSpPr>
                <a:grpSpLocks/>
              </p:cNvGrpSpPr>
              <p:nvPr/>
            </p:nvGrpSpPr>
            <p:grpSpPr bwMode="auto">
              <a:xfrm>
                <a:off x="455" y="1629"/>
                <a:ext cx="618" cy="329"/>
                <a:chOff x="455" y="1629"/>
                <a:chExt cx="618" cy="329"/>
              </a:xfrm>
            </p:grpSpPr>
            <p:sp>
              <p:nvSpPr>
                <p:cNvPr id="19620" name="Rectangle 115"/>
                <p:cNvSpPr>
                  <a:spLocks noChangeArrowheads="1"/>
                </p:cNvSpPr>
                <p:nvPr/>
              </p:nvSpPr>
              <p:spPr bwMode="auto">
                <a:xfrm>
                  <a:off x="498" y="1629"/>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Liz</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21" name="Rectangle 116"/>
                <p:cNvSpPr>
                  <a:spLocks noChangeArrowheads="1"/>
                </p:cNvSpPr>
                <p:nvPr/>
              </p:nvSpPr>
              <p:spPr bwMode="auto">
                <a:xfrm>
                  <a:off x="455" y="163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0" name="Group 117"/>
              <p:cNvGrpSpPr>
                <a:grpSpLocks/>
              </p:cNvGrpSpPr>
              <p:nvPr/>
            </p:nvGrpSpPr>
            <p:grpSpPr bwMode="auto">
              <a:xfrm>
                <a:off x="1073" y="1629"/>
                <a:ext cx="626" cy="329"/>
                <a:chOff x="1073" y="1629"/>
                <a:chExt cx="626" cy="329"/>
              </a:xfrm>
            </p:grpSpPr>
            <p:sp>
              <p:nvSpPr>
                <p:cNvPr id="19618" name="Rectangle 118"/>
                <p:cNvSpPr>
                  <a:spLocks noChangeArrowheads="1"/>
                </p:cNvSpPr>
                <p:nvPr/>
              </p:nvSpPr>
              <p:spPr bwMode="auto">
                <a:xfrm>
                  <a:off x="1116" y="1629"/>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19" name="Rectangle 119"/>
                <p:cNvSpPr>
                  <a:spLocks noChangeArrowheads="1"/>
                </p:cNvSpPr>
                <p:nvPr/>
              </p:nvSpPr>
              <p:spPr bwMode="auto">
                <a:xfrm>
                  <a:off x="1073" y="163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1" name="Group 120"/>
              <p:cNvGrpSpPr>
                <a:grpSpLocks/>
              </p:cNvGrpSpPr>
              <p:nvPr/>
            </p:nvGrpSpPr>
            <p:grpSpPr bwMode="auto">
              <a:xfrm>
                <a:off x="1699" y="1629"/>
                <a:ext cx="666" cy="329"/>
                <a:chOff x="1699" y="1629"/>
                <a:chExt cx="666" cy="329"/>
              </a:xfrm>
            </p:grpSpPr>
            <p:sp>
              <p:nvSpPr>
                <p:cNvPr id="19616" name="Rectangle 121"/>
                <p:cNvSpPr>
                  <a:spLocks noChangeArrowheads="1"/>
                </p:cNvSpPr>
                <p:nvPr/>
              </p:nvSpPr>
              <p:spPr bwMode="auto">
                <a:xfrm>
                  <a:off x="1742" y="1629"/>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17" name="Rectangle 122"/>
                <p:cNvSpPr>
                  <a:spLocks noChangeArrowheads="1"/>
                </p:cNvSpPr>
                <p:nvPr/>
              </p:nvSpPr>
              <p:spPr bwMode="auto">
                <a:xfrm>
                  <a:off x="1699" y="163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2" name="Group 123"/>
              <p:cNvGrpSpPr>
                <a:grpSpLocks/>
              </p:cNvGrpSpPr>
              <p:nvPr/>
            </p:nvGrpSpPr>
            <p:grpSpPr bwMode="auto">
              <a:xfrm>
                <a:off x="2365" y="1629"/>
                <a:ext cx="480" cy="329"/>
                <a:chOff x="2365" y="1629"/>
                <a:chExt cx="480" cy="329"/>
              </a:xfrm>
            </p:grpSpPr>
            <p:sp>
              <p:nvSpPr>
                <p:cNvPr id="19614" name="Rectangle 124"/>
                <p:cNvSpPr>
                  <a:spLocks noChangeArrowheads="1"/>
                </p:cNvSpPr>
                <p:nvPr/>
              </p:nvSpPr>
              <p:spPr bwMode="auto">
                <a:xfrm>
                  <a:off x="2408" y="1629"/>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15" name="Rectangle 125"/>
                <p:cNvSpPr>
                  <a:spLocks noChangeArrowheads="1"/>
                </p:cNvSpPr>
                <p:nvPr/>
              </p:nvSpPr>
              <p:spPr bwMode="auto">
                <a:xfrm>
                  <a:off x="2365" y="163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3" name="Group 126"/>
              <p:cNvGrpSpPr>
                <a:grpSpLocks/>
              </p:cNvGrpSpPr>
              <p:nvPr/>
            </p:nvGrpSpPr>
            <p:grpSpPr bwMode="auto">
              <a:xfrm>
                <a:off x="2845" y="1629"/>
                <a:ext cx="608" cy="329"/>
                <a:chOff x="2845" y="1629"/>
                <a:chExt cx="608" cy="329"/>
              </a:xfrm>
            </p:grpSpPr>
            <p:sp>
              <p:nvSpPr>
                <p:cNvPr id="19612" name="Rectangle 127"/>
                <p:cNvSpPr>
                  <a:spLocks noChangeArrowheads="1"/>
                </p:cNvSpPr>
                <p:nvPr/>
              </p:nvSpPr>
              <p:spPr bwMode="auto">
                <a:xfrm>
                  <a:off x="2888" y="1629"/>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13" name="Rectangle 128"/>
                <p:cNvSpPr>
                  <a:spLocks noChangeArrowheads="1"/>
                </p:cNvSpPr>
                <p:nvPr/>
              </p:nvSpPr>
              <p:spPr bwMode="auto">
                <a:xfrm>
                  <a:off x="2845" y="163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4" name="Group 129"/>
              <p:cNvGrpSpPr>
                <a:grpSpLocks/>
              </p:cNvGrpSpPr>
              <p:nvPr/>
            </p:nvGrpSpPr>
            <p:grpSpPr bwMode="auto">
              <a:xfrm>
                <a:off x="3453" y="1629"/>
                <a:ext cx="494" cy="329"/>
                <a:chOff x="3453" y="1629"/>
                <a:chExt cx="494" cy="329"/>
              </a:xfrm>
            </p:grpSpPr>
            <p:sp>
              <p:nvSpPr>
                <p:cNvPr id="19610" name="Rectangle 130"/>
                <p:cNvSpPr>
                  <a:spLocks noChangeArrowheads="1"/>
                </p:cNvSpPr>
                <p:nvPr/>
              </p:nvSpPr>
              <p:spPr bwMode="auto">
                <a:xfrm>
                  <a:off x="3496" y="1629"/>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38500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11" name="Rectangle 131"/>
                <p:cNvSpPr>
                  <a:spLocks noChangeArrowheads="1"/>
                </p:cNvSpPr>
                <p:nvPr/>
              </p:nvSpPr>
              <p:spPr bwMode="auto">
                <a:xfrm>
                  <a:off x="3453" y="163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5" name="Group 132"/>
              <p:cNvGrpSpPr>
                <a:grpSpLocks/>
              </p:cNvGrpSpPr>
              <p:nvPr/>
            </p:nvGrpSpPr>
            <p:grpSpPr bwMode="auto">
              <a:xfrm>
                <a:off x="0" y="1952"/>
                <a:ext cx="455" cy="330"/>
                <a:chOff x="0" y="1952"/>
                <a:chExt cx="455" cy="330"/>
              </a:xfrm>
            </p:grpSpPr>
            <p:sp>
              <p:nvSpPr>
                <p:cNvPr id="19608" name="Rectangle 133"/>
                <p:cNvSpPr>
                  <a:spLocks noChangeArrowheads="1"/>
                </p:cNvSpPr>
                <p:nvPr/>
              </p:nvSpPr>
              <p:spPr bwMode="auto">
                <a:xfrm>
                  <a:off x="43" y="1952"/>
                  <a:ext cx="369"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R6</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09" name="Rectangle 134"/>
                <p:cNvSpPr>
                  <a:spLocks noChangeArrowheads="1"/>
                </p:cNvSpPr>
                <p:nvPr/>
              </p:nvSpPr>
              <p:spPr bwMode="auto">
                <a:xfrm>
                  <a:off x="0" y="1956"/>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6" name="Group 135"/>
              <p:cNvGrpSpPr>
                <a:grpSpLocks/>
              </p:cNvGrpSpPr>
              <p:nvPr/>
            </p:nvGrpSpPr>
            <p:grpSpPr bwMode="auto">
              <a:xfrm>
                <a:off x="455" y="1952"/>
                <a:ext cx="618" cy="330"/>
                <a:chOff x="455" y="1952"/>
                <a:chExt cx="618" cy="330"/>
              </a:xfrm>
            </p:grpSpPr>
            <p:sp>
              <p:nvSpPr>
                <p:cNvPr id="19606" name="Rectangle 136"/>
                <p:cNvSpPr>
                  <a:spLocks noChangeArrowheads="1"/>
                </p:cNvSpPr>
                <p:nvPr/>
              </p:nvSpPr>
              <p:spPr bwMode="auto">
                <a:xfrm>
                  <a:off x="498" y="1952"/>
                  <a:ext cx="53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Martha</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07" name="Rectangle 137"/>
                <p:cNvSpPr>
                  <a:spLocks noChangeArrowheads="1"/>
                </p:cNvSpPr>
                <p:nvPr/>
              </p:nvSpPr>
              <p:spPr bwMode="auto">
                <a:xfrm>
                  <a:off x="455" y="1956"/>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7" name="Group 138"/>
              <p:cNvGrpSpPr>
                <a:grpSpLocks/>
              </p:cNvGrpSpPr>
              <p:nvPr/>
            </p:nvGrpSpPr>
            <p:grpSpPr bwMode="auto">
              <a:xfrm>
                <a:off x="1073" y="1952"/>
                <a:ext cx="626" cy="330"/>
                <a:chOff x="1073" y="1952"/>
                <a:chExt cx="626" cy="330"/>
              </a:xfrm>
            </p:grpSpPr>
            <p:sp>
              <p:nvSpPr>
                <p:cNvPr id="19604" name="Rectangle 139"/>
                <p:cNvSpPr>
                  <a:spLocks noChangeArrowheads="1"/>
                </p:cNvSpPr>
                <p:nvPr/>
              </p:nvSpPr>
              <p:spPr bwMode="auto">
                <a:xfrm>
                  <a:off x="1116" y="1952"/>
                  <a:ext cx="54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05" name="Rectangle 140"/>
                <p:cNvSpPr>
                  <a:spLocks noChangeArrowheads="1"/>
                </p:cNvSpPr>
                <p:nvPr/>
              </p:nvSpPr>
              <p:spPr bwMode="auto">
                <a:xfrm>
                  <a:off x="1073" y="1956"/>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8" name="Group 141"/>
              <p:cNvGrpSpPr>
                <a:grpSpLocks/>
              </p:cNvGrpSpPr>
              <p:nvPr/>
            </p:nvGrpSpPr>
            <p:grpSpPr bwMode="auto">
              <a:xfrm>
                <a:off x="1699" y="1952"/>
                <a:ext cx="666" cy="330"/>
                <a:chOff x="1699" y="1952"/>
                <a:chExt cx="666" cy="330"/>
              </a:xfrm>
            </p:grpSpPr>
            <p:sp>
              <p:nvSpPr>
                <p:cNvPr id="19602" name="Rectangle 142"/>
                <p:cNvSpPr>
                  <a:spLocks noChangeArrowheads="1"/>
                </p:cNvSpPr>
                <p:nvPr/>
              </p:nvSpPr>
              <p:spPr bwMode="auto">
                <a:xfrm>
                  <a:off x="1742" y="1952"/>
                  <a:ext cx="58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03" name="Rectangle 143"/>
                <p:cNvSpPr>
                  <a:spLocks noChangeArrowheads="1"/>
                </p:cNvSpPr>
                <p:nvPr/>
              </p:nvSpPr>
              <p:spPr bwMode="auto">
                <a:xfrm>
                  <a:off x="1699" y="1956"/>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09" name="Group 144"/>
              <p:cNvGrpSpPr>
                <a:grpSpLocks/>
              </p:cNvGrpSpPr>
              <p:nvPr/>
            </p:nvGrpSpPr>
            <p:grpSpPr bwMode="auto">
              <a:xfrm>
                <a:off x="2365" y="1952"/>
                <a:ext cx="480" cy="330"/>
                <a:chOff x="2365" y="1952"/>
                <a:chExt cx="480" cy="330"/>
              </a:xfrm>
            </p:grpSpPr>
            <p:sp>
              <p:nvSpPr>
                <p:cNvPr id="19600" name="Rectangle 145"/>
                <p:cNvSpPr>
                  <a:spLocks noChangeArrowheads="1"/>
                </p:cNvSpPr>
                <p:nvPr/>
              </p:nvSpPr>
              <p:spPr bwMode="auto">
                <a:xfrm>
                  <a:off x="2408" y="1952"/>
                  <a:ext cx="394"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32</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601" name="Rectangle 146"/>
                <p:cNvSpPr>
                  <a:spLocks noChangeArrowheads="1"/>
                </p:cNvSpPr>
                <p:nvPr/>
              </p:nvSpPr>
              <p:spPr bwMode="auto">
                <a:xfrm>
                  <a:off x="2365" y="1956"/>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0" name="Group 147"/>
              <p:cNvGrpSpPr>
                <a:grpSpLocks/>
              </p:cNvGrpSpPr>
              <p:nvPr/>
            </p:nvGrpSpPr>
            <p:grpSpPr bwMode="auto">
              <a:xfrm>
                <a:off x="2845" y="1952"/>
                <a:ext cx="608" cy="330"/>
                <a:chOff x="2845" y="1952"/>
                <a:chExt cx="608" cy="330"/>
              </a:xfrm>
            </p:grpSpPr>
            <p:sp>
              <p:nvSpPr>
                <p:cNvPr id="19598" name="Rectangle 148"/>
                <p:cNvSpPr>
                  <a:spLocks noChangeArrowheads="1"/>
                </p:cNvSpPr>
                <p:nvPr/>
              </p:nvSpPr>
              <p:spPr bwMode="auto">
                <a:xfrm>
                  <a:off x="2888" y="1952"/>
                  <a:ext cx="52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99" name="Rectangle 149"/>
                <p:cNvSpPr>
                  <a:spLocks noChangeArrowheads="1"/>
                </p:cNvSpPr>
                <p:nvPr/>
              </p:nvSpPr>
              <p:spPr bwMode="auto">
                <a:xfrm>
                  <a:off x="2845" y="1956"/>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1" name="Group 150"/>
              <p:cNvGrpSpPr>
                <a:grpSpLocks/>
              </p:cNvGrpSpPr>
              <p:nvPr/>
            </p:nvGrpSpPr>
            <p:grpSpPr bwMode="auto">
              <a:xfrm>
                <a:off x="3453" y="1952"/>
                <a:ext cx="494" cy="330"/>
                <a:chOff x="3453" y="1952"/>
                <a:chExt cx="494" cy="330"/>
              </a:xfrm>
            </p:grpSpPr>
            <p:sp>
              <p:nvSpPr>
                <p:cNvPr id="19596" name="Rectangle 151"/>
                <p:cNvSpPr>
                  <a:spLocks noChangeArrowheads="1"/>
                </p:cNvSpPr>
                <p:nvPr/>
              </p:nvSpPr>
              <p:spPr bwMode="auto">
                <a:xfrm>
                  <a:off x="3496" y="1952"/>
                  <a:ext cx="408"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44500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97" name="Rectangle 152"/>
                <p:cNvSpPr>
                  <a:spLocks noChangeArrowheads="1"/>
                </p:cNvSpPr>
                <p:nvPr/>
              </p:nvSpPr>
              <p:spPr bwMode="auto">
                <a:xfrm>
                  <a:off x="3453" y="1956"/>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2" name="Group 153"/>
              <p:cNvGrpSpPr>
                <a:grpSpLocks/>
              </p:cNvGrpSpPr>
              <p:nvPr/>
            </p:nvGrpSpPr>
            <p:grpSpPr bwMode="auto">
              <a:xfrm>
                <a:off x="0" y="2280"/>
                <a:ext cx="455" cy="329"/>
                <a:chOff x="0" y="2280"/>
                <a:chExt cx="455" cy="329"/>
              </a:xfrm>
            </p:grpSpPr>
            <p:sp>
              <p:nvSpPr>
                <p:cNvPr id="19594" name="Rectangle 154"/>
                <p:cNvSpPr>
                  <a:spLocks noChangeArrowheads="1"/>
                </p:cNvSpPr>
                <p:nvPr/>
              </p:nvSpPr>
              <p:spPr bwMode="auto">
                <a:xfrm>
                  <a:off x="43" y="2280"/>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95" name="Rectangle 155"/>
                <p:cNvSpPr>
                  <a:spLocks noChangeArrowheads="1"/>
                </p:cNvSpPr>
                <p:nvPr/>
              </p:nvSpPr>
              <p:spPr bwMode="auto">
                <a:xfrm>
                  <a:off x="0" y="2282"/>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3" name="Group 156"/>
              <p:cNvGrpSpPr>
                <a:grpSpLocks/>
              </p:cNvGrpSpPr>
              <p:nvPr/>
            </p:nvGrpSpPr>
            <p:grpSpPr bwMode="auto">
              <a:xfrm>
                <a:off x="455" y="2280"/>
                <a:ext cx="618" cy="329"/>
                <a:chOff x="455" y="2280"/>
                <a:chExt cx="618" cy="329"/>
              </a:xfrm>
            </p:grpSpPr>
            <p:sp>
              <p:nvSpPr>
                <p:cNvPr id="19592" name="Rectangle 157"/>
                <p:cNvSpPr>
                  <a:spLocks noChangeArrowheads="1"/>
                </p:cNvSpPr>
                <p:nvPr/>
              </p:nvSpPr>
              <p:spPr bwMode="auto">
                <a:xfrm>
                  <a:off x="498" y="2280"/>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Brown</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93" name="Rectangle 158"/>
                <p:cNvSpPr>
                  <a:spLocks noChangeArrowheads="1"/>
                </p:cNvSpPr>
                <p:nvPr/>
              </p:nvSpPr>
              <p:spPr bwMode="auto">
                <a:xfrm>
                  <a:off x="455" y="2282"/>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4" name="Group 159"/>
              <p:cNvGrpSpPr>
                <a:grpSpLocks/>
              </p:cNvGrpSpPr>
              <p:nvPr/>
            </p:nvGrpSpPr>
            <p:grpSpPr bwMode="auto">
              <a:xfrm>
                <a:off x="1073" y="2280"/>
                <a:ext cx="626" cy="329"/>
                <a:chOff x="1073" y="2280"/>
                <a:chExt cx="626" cy="329"/>
              </a:xfrm>
            </p:grpSpPr>
            <p:sp>
              <p:nvSpPr>
                <p:cNvPr id="19590" name="Rectangle 160"/>
                <p:cNvSpPr>
                  <a:spLocks noChangeArrowheads="1"/>
                </p:cNvSpPr>
                <p:nvPr/>
              </p:nvSpPr>
              <p:spPr bwMode="auto">
                <a:xfrm>
                  <a:off x="1116" y="2280"/>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91" name="Rectangle 161"/>
                <p:cNvSpPr>
                  <a:spLocks noChangeArrowheads="1"/>
                </p:cNvSpPr>
                <p:nvPr/>
              </p:nvSpPr>
              <p:spPr bwMode="auto">
                <a:xfrm>
                  <a:off x="1073" y="2282"/>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5" name="Group 162"/>
              <p:cNvGrpSpPr>
                <a:grpSpLocks/>
              </p:cNvGrpSpPr>
              <p:nvPr/>
            </p:nvGrpSpPr>
            <p:grpSpPr bwMode="auto">
              <a:xfrm>
                <a:off x="1699" y="2280"/>
                <a:ext cx="666" cy="329"/>
                <a:chOff x="1699" y="2280"/>
                <a:chExt cx="666" cy="329"/>
              </a:xfrm>
            </p:grpSpPr>
            <p:sp>
              <p:nvSpPr>
                <p:cNvPr id="19588" name="Rectangle 163"/>
                <p:cNvSpPr>
                  <a:spLocks noChangeArrowheads="1"/>
                </p:cNvSpPr>
                <p:nvPr/>
              </p:nvSpPr>
              <p:spPr bwMode="auto">
                <a:xfrm>
                  <a:off x="1742" y="2280"/>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89" name="Rectangle 164"/>
                <p:cNvSpPr>
                  <a:spLocks noChangeArrowheads="1"/>
                </p:cNvSpPr>
                <p:nvPr/>
              </p:nvSpPr>
              <p:spPr bwMode="auto">
                <a:xfrm>
                  <a:off x="1699" y="2282"/>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6" name="Group 165"/>
              <p:cNvGrpSpPr>
                <a:grpSpLocks/>
              </p:cNvGrpSpPr>
              <p:nvPr/>
            </p:nvGrpSpPr>
            <p:grpSpPr bwMode="auto">
              <a:xfrm>
                <a:off x="2365" y="2280"/>
                <a:ext cx="480" cy="329"/>
                <a:chOff x="2365" y="2280"/>
                <a:chExt cx="480" cy="329"/>
              </a:xfrm>
            </p:grpSpPr>
            <p:sp>
              <p:nvSpPr>
                <p:cNvPr id="19586" name="Rectangle 166"/>
                <p:cNvSpPr>
                  <a:spLocks noChangeArrowheads="1"/>
                </p:cNvSpPr>
                <p:nvPr/>
              </p:nvSpPr>
              <p:spPr bwMode="auto">
                <a:xfrm>
                  <a:off x="2408" y="2280"/>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27</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87" name="Rectangle 167"/>
                <p:cNvSpPr>
                  <a:spLocks noChangeArrowheads="1"/>
                </p:cNvSpPr>
                <p:nvPr/>
              </p:nvSpPr>
              <p:spPr bwMode="auto">
                <a:xfrm>
                  <a:off x="2365" y="2282"/>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7" name="Group 168"/>
              <p:cNvGrpSpPr>
                <a:grpSpLocks/>
              </p:cNvGrpSpPr>
              <p:nvPr/>
            </p:nvGrpSpPr>
            <p:grpSpPr bwMode="auto">
              <a:xfrm>
                <a:off x="2845" y="2280"/>
                <a:ext cx="608" cy="329"/>
                <a:chOff x="2845" y="2280"/>
                <a:chExt cx="608" cy="329"/>
              </a:xfrm>
            </p:grpSpPr>
            <p:sp>
              <p:nvSpPr>
                <p:cNvPr id="19584" name="Rectangle 169"/>
                <p:cNvSpPr>
                  <a:spLocks noChangeArrowheads="1"/>
                </p:cNvSpPr>
                <p:nvPr/>
              </p:nvSpPr>
              <p:spPr bwMode="auto">
                <a:xfrm>
                  <a:off x="2888" y="2280"/>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85" name="Rectangle 170"/>
                <p:cNvSpPr>
                  <a:spLocks noChangeArrowheads="1"/>
                </p:cNvSpPr>
                <p:nvPr/>
              </p:nvSpPr>
              <p:spPr bwMode="auto">
                <a:xfrm>
                  <a:off x="2845" y="2282"/>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8" name="Group 171"/>
              <p:cNvGrpSpPr>
                <a:grpSpLocks/>
              </p:cNvGrpSpPr>
              <p:nvPr/>
            </p:nvGrpSpPr>
            <p:grpSpPr bwMode="auto">
              <a:xfrm>
                <a:off x="3453" y="2280"/>
                <a:ext cx="494" cy="329"/>
                <a:chOff x="3453" y="2280"/>
                <a:chExt cx="494" cy="329"/>
              </a:xfrm>
            </p:grpSpPr>
            <p:sp>
              <p:nvSpPr>
                <p:cNvPr id="19582" name="Rectangle 172"/>
                <p:cNvSpPr>
                  <a:spLocks noChangeArrowheads="1"/>
                </p:cNvSpPr>
                <p:nvPr/>
              </p:nvSpPr>
              <p:spPr bwMode="auto">
                <a:xfrm>
                  <a:off x="3496" y="2280"/>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33000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83" name="Rectangle 173"/>
                <p:cNvSpPr>
                  <a:spLocks noChangeArrowheads="1"/>
                </p:cNvSpPr>
                <p:nvPr/>
              </p:nvSpPr>
              <p:spPr bwMode="auto">
                <a:xfrm>
                  <a:off x="3453" y="2282"/>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19" name="Group 174"/>
              <p:cNvGrpSpPr>
                <a:grpSpLocks/>
              </p:cNvGrpSpPr>
              <p:nvPr/>
            </p:nvGrpSpPr>
            <p:grpSpPr bwMode="auto">
              <a:xfrm>
                <a:off x="0" y="2606"/>
                <a:ext cx="455" cy="330"/>
                <a:chOff x="0" y="2606"/>
                <a:chExt cx="455" cy="330"/>
              </a:xfrm>
            </p:grpSpPr>
            <p:sp>
              <p:nvSpPr>
                <p:cNvPr id="19580" name="Rectangle 175"/>
                <p:cNvSpPr>
                  <a:spLocks noChangeArrowheads="1"/>
                </p:cNvSpPr>
                <p:nvPr/>
              </p:nvSpPr>
              <p:spPr bwMode="auto">
                <a:xfrm>
                  <a:off x="43" y="2606"/>
                  <a:ext cx="369"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R8</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81" name="Rectangle 176"/>
                <p:cNvSpPr>
                  <a:spLocks noChangeArrowheads="1"/>
                </p:cNvSpPr>
                <p:nvPr/>
              </p:nvSpPr>
              <p:spPr bwMode="auto">
                <a:xfrm>
                  <a:off x="0" y="2608"/>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0" name="Group 177"/>
              <p:cNvGrpSpPr>
                <a:grpSpLocks/>
              </p:cNvGrpSpPr>
              <p:nvPr/>
            </p:nvGrpSpPr>
            <p:grpSpPr bwMode="auto">
              <a:xfrm>
                <a:off x="455" y="2606"/>
                <a:ext cx="618" cy="330"/>
                <a:chOff x="455" y="2606"/>
                <a:chExt cx="618" cy="330"/>
              </a:xfrm>
            </p:grpSpPr>
            <p:sp>
              <p:nvSpPr>
                <p:cNvPr id="19578" name="Rectangle 178"/>
                <p:cNvSpPr>
                  <a:spLocks noChangeArrowheads="1"/>
                </p:cNvSpPr>
                <p:nvPr/>
              </p:nvSpPr>
              <p:spPr bwMode="auto">
                <a:xfrm>
                  <a:off x="498" y="2606"/>
                  <a:ext cx="53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Carlyle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79" name="Rectangle 179"/>
                <p:cNvSpPr>
                  <a:spLocks noChangeArrowheads="1"/>
                </p:cNvSpPr>
                <p:nvPr/>
              </p:nvSpPr>
              <p:spPr bwMode="auto">
                <a:xfrm>
                  <a:off x="455" y="2608"/>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1" name="Group 180"/>
              <p:cNvGrpSpPr>
                <a:grpSpLocks/>
              </p:cNvGrpSpPr>
              <p:nvPr/>
            </p:nvGrpSpPr>
            <p:grpSpPr bwMode="auto">
              <a:xfrm>
                <a:off x="1073" y="2606"/>
                <a:ext cx="626" cy="330"/>
                <a:chOff x="1073" y="2606"/>
                <a:chExt cx="626" cy="330"/>
              </a:xfrm>
            </p:grpSpPr>
            <p:sp>
              <p:nvSpPr>
                <p:cNvPr id="19576" name="Rectangle 181"/>
                <p:cNvSpPr>
                  <a:spLocks noChangeArrowheads="1"/>
                </p:cNvSpPr>
                <p:nvPr/>
              </p:nvSpPr>
              <p:spPr bwMode="auto">
                <a:xfrm>
                  <a:off x="1116" y="2606"/>
                  <a:ext cx="54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Manager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77" name="Rectangle 182"/>
                <p:cNvSpPr>
                  <a:spLocks noChangeArrowheads="1"/>
                </p:cNvSpPr>
                <p:nvPr/>
              </p:nvSpPr>
              <p:spPr bwMode="auto">
                <a:xfrm>
                  <a:off x="1073" y="2608"/>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2" name="Group 183"/>
              <p:cNvGrpSpPr>
                <a:grpSpLocks/>
              </p:cNvGrpSpPr>
              <p:nvPr/>
            </p:nvGrpSpPr>
            <p:grpSpPr bwMode="auto">
              <a:xfrm>
                <a:off x="1699" y="2606"/>
                <a:ext cx="666" cy="330"/>
                <a:chOff x="1699" y="2606"/>
                <a:chExt cx="666" cy="330"/>
              </a:xfrm>
            </p:grpSpPr>
            <p:sp>
              <p:nvSpPr>
                <p:cNvPr id="19574" name="Rectangle 184"/>
                <p:cNvSpPr>
                  <a:spLocks noChangeArrowheads="1"/>
                </p:cNvSpPr>
                <p:nvPr/>
              </p:nvSpPr>
              <p:spPr bwMode="auto">
                <a:xfrm>
                  <a:off x="1742" y="2606"/>
                  <a:ext cx="580"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Marketing</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75" name="Rectangle 185"/>
                <p:cNvSpPr>
                  <a:spLocks noChangeArrowheads="1"/>
                </p:cNvSpPr>
                <p:nvPr/>
              </p:nvSpPr>
              <p:spPr bwMode="auto">
                <a:xfrm>
                  <a:off x="1699" y="2608"/>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3" name="Group 186"/>
              <p:cNvGrpSpPr>
                <a:grpSpLocks/>
              </p:cNvGrpSpPr>
              <p:nvPr/>
            </p:nvGrpSpPr>
            <p:grpSpPr bwMode="auto">
              <a:xfrm>
                <a:off x="2365" y="2606"/>
                <a:ext cx="480" cy="330"/>
                <a:chOff x="2365" y="2606"/>
                <a:chExt cx="480" cy="330"/>
              </a:xfrm>
            </p:grpSpPr>
            <p:sp>
              <p:nvSpPr>
                <p:cNvPr id="19572" name="Rectangle 187"/>
                <p:cNvSpPr>
                  <a:spLocks noChangeArrowheads="1"/>
                </p:cNvSpPr>
                <p:nvPr/>
              </p:nvSpPr>
              <p:spPr bwMode="auto">
                <a:xfrm>
                  <a:off x="2408" y="2606"/>
                  <a:ext cx="394"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35</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73" name="Rectangle 188"/>
                <p:cNvSpPr>
                  <a:spLocks noChangeArrowheads="1"/>
                </p:cNvSpPr>
                <p:nvPr/>
              </p:nvSpPr>
              <p:spPr bwMode="auto">
                <a:xfrm>
                  <a:off x="2365" y="2608"/>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4" name="Group 189"/>
              <p:cNvGrpSpPr>
                <a:grpSpLocks/>
              </p:cNvGrpSpPr>
              <p:nvPr/>
            </p:nvGrpSpPr>
            <p:grpSpPr bwMode="auto">
              <a:xfrm>
                <a:off x="2845" y="2606"/>
                <a:ext cx="608" cy="330"/>
                <a:chOff x="2845" y="2606"/>
                <a:chExt cx="608" cy="330"/>
              </a:xfrm>
            </p:grpSpPr>
            <p:sp>
              <p:nvSpPr>
                <p:cNvPr id="19570" name="Rectangle 190"/>
                <p:cNvSpPr>
                  <a:spLocks noChangeArrowheads="1"/>
                </p:cNvSpPr>
                <p:nvPr/>
              </p:nvSpPr>
              <p:spPr bwMode="auto">
                <a:xfrm>
                  <a:off x="2888" y="2606"/>
                  <a:ext cx="522"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71" name="Rectangle 191"/>
                <p:cNvSpPr>
                  <a:spLocks noChangeArrowheads="1"/>
                </p:cNvSpPr>
                <p:nvPr/>
              </p:nvSpPr>
              <p:spPr bwMode="auto">
                <a:xfrm>
                  <a:off x="2845" y="2608"/>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5" name="Group 192"/>
              <p:cNvGrpSpPr>
                <a:grpSpLocks/>
              </p:cNvGrpSpPr>
              <p:nvPr/>
            </p:nvGrpSpPr>
            <p:grpSpPr bwMode="auto">
              <a:xfrm>
                <a:off x="3453" y="2606"/>
                <a:ext cx="494" cy="330"/>
                <a:chOff x="3453" y="2606"/>
                <a:chExt cx="494" cy="330"/>
              </a:xfrm>
            </p:grpSpPr>
            <p:sp>
              <p:nvSpPr>
                <p:cNvPr id="19568" name="Rectangle 193"/>
                <p:cNvSpPr>
                  <a:spLocks noChangeArrowheads="1"/>
                </p:cNvSpPr>
                <p:nvPr/>
              </p:nvSpPr>
              <p:spPr bwMode="auto">
                <a:xfrm>
                  <a:off x="3496" y="2606"/>
                  <a:ext cx="408" cy="330"/>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58000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69" name="Rectangle 194"/>
                <p:cNvSpPr>
                  <a:spLocks noChangeArrowheads="1"/>
                </p:cNvSpPr>
                <p:nvPr/>
              </p:nvSpPr>
              <p:spPr bwMode="auto">
                <a:xfrm>
                  <a:off x="3453" y="2608"/>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6" name="Group 195"/>
              <p:cNvGrpSpPr>
                <a:grpSpLocks/>
              </p:cNvGrpSpPr>
              <p:nvPr/>
            </p:nvGrpSpPr>
            <p:grpSpPr bwMode="auto">
              <a:xfrm>
                <a:off x="0" y="2933"/>
                <a:ext cx="455" cy="329"/>
                <a:chOff x="0" y="2933"/>
                <a:chExt cx="455" cy="329"/>
              </a:xfrm>
            </p:grpSpPr>
            <p:sp>
              <p:nvSpPr>
                <p:cNvPr id="19566" name="Rectangle 196"/>
                <p:cNvSpPr>
                  <a:spLocks noChangeArrowheads="1"/>
                </p:cNvSpPr>
                <p:nvPr/>
              </p:nvSpPr>
              <p:spPr bwMode="auto">
                <a:xfrm>
                  <a:off x="43" y="2933"/>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R9</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67" name="Rectangle 197"/>
                <p:cNvSpPr>
                  <a:spLocks noChangeArrowheads="1"/>
                </p:cNvSpPr>
                <p:nvPr/>
              </p:nvSpPr>
              <p:spPr bwMode="auto">
                <a:xfrm>
                  <a:off x="0" y="2934"/>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7" name="Group 198"/>
              <p:cNvGrpSpPr>
                <a:grpSpLocks/>
              </p:cNvGrpSpPr>
              <p:nvPr/>
            </p:nvGrpSpPr>
            <p:grpSpPr bwMode="auto">
              <a:xfrm>
                <a:off x="455" y="2933"/>
                <a:ext cx="618" cy="329"/>
                <a:chOff x="455" y="2933"/>
                <a:chExt cx="618" cy="329"/>
              </a:xfrm>
            </p:grpSpPr>
            <p:sp>
              <p:nvSpPr>
                <p:cNvPr id="19564" name="Rectangle 199"/>
                <p:cNvSpPr>
                  <a:spLocks noChangeArrowheads="1"/>
                </p:cNvSpPr>
                <p:nvPr/>
              </p:nvSpPr>
              <p:spPr bwMode="auto">
                <a:xfrm>
                  <a:off x="498" y="2933"/>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Diane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65" name="Rectangle 200"/>
                <p:cNvSpPr>
                  <a:spLocks noChangeArrowheads="1"/>
                </p:cNvSpPr>
                <p:nvPr/>
              </p:nvSpPr>
              <p:spPr bwMode="auto">
                <a:xfrm>
                  <a:off x="455" y="2934"/>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8" name="Group 201"/>
              <p:cNvGrpSpPr>
                <a:grpSpLocks/>
              </p:cNvGrpSpPr>
              <p:nvPr/>
            </p:nvGrpSpPr>
            <p:grpSpPr bwMode="auto">
              <a:xfrm>
                <a:off x="1073" y="2933"/>
                <a:ext cx="626" cy="329"/>
                <a:chOff x="1073" y="2933"/>
                <a:chExt cx="626" cy="329"/>
              </a:xfrm>
            </p:grpSpPr>
            <p:sp>
              <p:nvSpPr>
                <p:cNvPr id="19562" name="Rectangle 202"/>
                <p:cNvSpPr>
                  <a:spLocks noChangeArrowheads="1"/>
                </p:cNvSpPr>
                <p:nvPr/>
              </p:nvSpPr>
              <p:spPr bwMode="auto">
                <a:xfrm>
                  <a:off x="1116" y="2933"/>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Clark</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63" name="Rectangle 203"/>
                <p:cNvSpPr>
                  <a:spLocks noChangeArrowheads="1"/>
                </p:cNvSpPr>
                <p:nvPr/>
              </p:nvSpPr>
              <p:spPr bwMode="auto">
                <a:xfrm>
                  <a:off x="1073" y="2934"/>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29" name="Group 204"/>
              <p:cNvGrpSpPr>
                <a:grpSpLocks/>
              </p:cNvGrpSpPr>
              <p:nvPr/>
            </p:nvGrpSpPr>
            <p:grpSpPr bwMode="auto">
              <a:xfrm>
                <a:off x="1699" y="2933"/>
                <a:ext cx="666" cy="329"/>
                <a:chOff x="1699" y="2933"/>
                <a:chExt cx="666" cy="329"/>
              </a:xfrm>
            </p:grpSpPr>
            <p:sp>
              <p:nvSpPr>
                <p:cNvPr id="19560" name="Rectangle 205"/>
                <p:cNvSpPr>
                  <a:spLocks noChangeArrowheads="1"/>
                </p:cNvSpPr>
                <p:nvPr/>
              </p:nvSpPr>
              <p:spPr bwMode="auto">
                <a:xfrm>
                  <a:off x="1742" y="2933"/>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61" name="Rectangle 206"/>
                <p:cNvSpPr>
                  <a:spLocks noChangeArrowheads="1"/>
                </p:cNvSpPr>
                <p:nvPr/>
              </p:nvSpPr>
              <p:spPr bwMode="auto">
                <a:xfrm>
                  <a:off x="1699" y="2934"/>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0" name="Group 207"/>
              <p:cNvGrpSpPr>
                <a:grpSpLocks/>
              </p:cNvGrpSpPr>
              <p:nvPr/>
            </p:nvGrpSpPr>
            <p:grpSpPr bwMode="auto">
              <a:xfrm>
                <a:off x="2365" y="2933"/>
                <a:ext cx="480" cy="329"/>
                <a:chOff x="2365" y="2933"/>
                <a:chExt cx="480" cy="329"/>
              </a:xfrm>
            </p:grpSpPr>
            <p:sp>
              <p:nvSpPr>
                <p:cNvPr id="19558" name="Rectangle 208"/>
                <p:cNvSpPr>
                  <a:spLocks noChangeArrowheads="1"/>
                </p:cNvSpPr>
                <p:nvPr/>
              </p:nvSpPr>
              <p:spPr bwMode="auto">
                <a:xfrm>
                  <a:off x="2408" y="2933"/>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59" name="Rectangle 209"/>
                <p:cNvSpPr>
                  <a:spLocks noChangeArrowheads="1"/>
                </p:cNvSpPr>
                <p:nvPr/>
              </p:nvSpPr>
              <p:spPr bwMode="auto">
                <a:xfrm>
                  <a:off x="2365" y="2934"/>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1" name="Group 210"/>
              <p:cNvGrpSpPr>
                <a:grpSpLocks/>
              </p:cNvGrpSpPr>
              <p:nvPr/>
            </p:nvGrpSpPr>
            <p:grpSpPr bwMode="auto">
              <a:xfrm>
                <a:off x="2845" y="2933"/>
                <a:ext cx="608" cy="329"/>
                <a:chOff x="2845" y="2933"/>
                <a:chExt cx="608" cy="329"/>
              </a:xfrm>
            </p:grpSpPr>
            <p:sp>
              <p:nvSpPr>
                <p:cNvPr id="19556" name="Rectangle 211"/>
                <p:cNvSpPr>
                  <a:spLocks noChangeArrowheads="1"/>
                </p:cNvSpPr>
                <p:nvPr/>
              </p:nvSpPr>
              <p:spPr bwMode="auto">
                <a:xfrm>
                  <a:off x="2888" y="2933"/>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F</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57" name="Rectangle 212"/>
                <p:cNvSpPr>
                  <a:spLocks noChangeArrowheads="1"/>
                </p:cNvSpPr>
                <p:nvPr/>
              </p:nvSpPr>
              <p:spPr bwMode="auto">
                <a:xfrm>
                  <a:off x="2845" y="2934"/>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2" name="Group 213"/>
              <p:cNvGrpSpPr>
                <a:grpSpLocks/>
              </p:cNvGrpSpPr>
              <p:nvPr/>
            </p:nvGrpSpPr>
            <p:grpSpPr bwMode="auto">
              <a:xfrm>
                <a:off x="3453" y="2933"/>
                <a:ext cx="494" cy="329"/>
                <a:chOff x="3453" y="2933"/>
                <a:chExt cx="494" cy="329"/>
              </a:xfrm>
            </p:grpSpPr>
            <p:sp>
              <p:nvSpPr>
                <p:cNvPr id="19554" name="Rectangle 214"/>
                <p:cNvSpPr>
                  <a:spLocks noChangeArrowheads="1"/>
                </p:cNvSpPr>
                <p:nvPr/>
              </p:nvSpPr>
              <p:spPr bwMode="auto">
                <a:xfrm>
                  <a:off x="3496" y="2933"/>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34500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55" name="Rectangle 215"/>
                <p:cNvSpPr>
                  <a:spLocks noChangeArrowheads="1"/>
                </p:cNvSpPr>
                <p:nvPr/>
              </p:nvSpPr>
              <p:spPr bwMode="auto">
                <a:xfrm>
                  <a:off x="3453" y="2934"/>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3" name="Group 216"/>
              <p:cNvGrpSpPr>
                <a:grpSpLocks/>
              </p:cNvGrpSpPr>
              <p:nvPr/>
            </p:nvGrpSpPr>
            <p:grpSpPr bwMode="auto">
              <a:xfrm>
                <a:off x="0" y="3258"/>
                <a:ext cx="455" cy="329"/>
                <a:chOff x="0" y="3258"/>
                <a:chExt cx="455" cy="329"/>
              </a:xfrm>
            </p:grpSpPr>
            <p:sp>
              <p:nvSpPr>
                <p:cNvPr id="19552" name="Rectangle 217"/>
                <p:cNvSpPr>
                  <a:spLocks noChangeArrowheads="1"/>
                </p:cNvSpPr>
                <p:nvPr/>
              </p:nvSpPr>
              <p:spPr bwMode="auto">
                <a:xfrm>
                  <a:off x="43" y="3258"/>
                  <a:ext cx="369"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b="1" i="1">
                      <a:latin typeface="Times New Roman" pitchFamily="18" charset="0"/>
                      <a:cs typeface="Times New Roman" pitchFamily="18" charset="0"/>
                    </a:rPr>
                    <a:t>R10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53" name="Rectangle 218"/>
                <p:cNvSpPr>
                  <a:spLocks noChangeArrowheads="1"/>
                </p:cNvSpPr>
                <p:nvPr/>
              </p:nvSpPr>
              <p:spPr bwMode="auto">
                <a:xfrm>
                  <a:off x="0" y="3260"/>
                  <a:ext cx="455"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4" name="Group 219"/>
              <p:cNvGrpSpPr>
                <a:grpSpLocks/>
              </p:cNvGrpSpPr>
              <p:nvPr/>
            </p:nvGrpSpPr>
            <p:grpSpPr bwMode="auto">
              <a:xfrm>
                <a:off x="455" y="3258"/>
                <a:ext cx="618" cy="329"/>
                <a:chOff x="455" y="3258"/>
                <a:chExt cx="618" cy="329"/>
              </a:xfrm>
            </p:grpSpPr>
            <p:sp>
              <p:nvSpPr>
                <p:cNvPr id="19550" name="Rectangle 220"/>
                <p:cNvSpPr>
                  <a:spLocks noChangeArrowheads="1"/>
                </p:cNvSpPr>
                <p:nvPr/>
              </p:nvSpPr>
              <p:spPr bwMode="auto">
                <a:xfrm>
                  <a:off x="498" y="3258"/>
                  <a:ext cx="53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Joe</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51" name="Rectangle 221"/>
                <p:cNvSpPr>
                  <a:spLocks noChangeArrowheads="1"/>
                </p:cNvSpPr>
                <p:nvPr/>
              </p:nvSpPr>
              <p:spPr bwMode="auto">
                <a:xfrm>
                  <a:off x="455" y="3260"/>
                  <a:ext cx="61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5" name="Group 222"/>
              <p:cNvGrpSpPr>
                <a:grpSpLocks/>
              </p:cNvGrpSpPr>
              <p:nvPr/>
            </p:nvGrpSpPr>
            <p:grpSpPr bwMode="auto">
              <a:xfrm>
                <a:off x="1073" y="3258"/>
                <a:ext cx="626" cy="329"/>
                <a:chOff x="1073" y="3258"/>
                <a:chExt cx="626" cy="329"/>
              </a:xfrm>
            </p:grpSpPr>
            <p:sp>
              <p:nvSpPr>
                <p:cNvPr id="19548" name="Rectangle 223"/>
                <p:cNvSpPr>
                  <a:spLocks noChangeArrowheads="1"/>
                </p:cNvSpPr>
                <p:nvPr/>
              </p:nvSpPr>
              <p:spPr bwMode="auto">
                <a:xfrm>
                  <a:off x="1116" y="3258"/>
                  <a:ext cx="54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Officer</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49" name="Rectangle 224"/>
                <p:cNvSpPr>
                  <a:spLocks noChangeArrowheads="1"/>
                </p:cNvSpPr>
                <p:nvPr/>
              </p:nvSpPr>
              <p:spPr bwMode="auto">
                <a:xfrm>
                  <a:off x="1073" y="3260"/>
                  <a:ext cx="62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6" name="Group 225"/>
              <p:cNvGrpSpPr>
                <a:grpSpLocks/>
              </p:cNvGrpSpPr>
              <p:nvPr/>
            </p:nvGrpSpPr>
            <p:grpSpPr bwMode="auto">
              <a:xfrm>
                <a:off x="1699" y="3258"/>
                <a:ext cx="666" cy="329"/>
                <a:chOff x="1699" y="3258"/>
                <a:chExt cx="666" cy="329"/>
              </a:xfrm>
            </p:grpSpPr>
            <p:sp>
              <p:nvSpPr>
                <p:cNvPr id="19546" name="Rectangle 226"/>
                <p:cNvSpPr>
                  <a:spLocks noChangeArrowheads="1"/>
                </p:cNvSpPr>
                <p:nvPr/>
              </p:nvSpPr>
              <p:spPr bwMode="auto">
                <a:xfrm>
                  <a:off x="1742" y="3258"/>
                  <a:ext cx="580"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Operations</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47" name="Rectangle 227"/>
                <p:cNvSpPr>
                  <a:spLocks noChangeArrowheads="1"/>
                </p:cNvSpPr>
                <p:nvPr/>
              </p:nvSpPr>
              <p:spPr bwMode="auto">
                <a:xfrm>
                  <a:off x="1699" y="3260"/>
                  <a:ext cx="666"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7" name="Group 228"/>
              <p:cNvGrpSpPr>
                <a:grpSpLocks/>
              </p:cNvGrpSpPr>
              <p:nvPr/>
            </p:nvGrpSpPr>
            <p:grpSpPr bwMode="auto">
              <a:xfrm>
                <a:off x="2365" y="3258"/>
                <a:ext cx="480" cy="329"/>
                <a:chOff x="2365" y="3258"/>
                <a:chExt cx="480" cy="329"/>
              </a:xfrm>
            </p:grpSpPr>
            <p:sp>
              <p:nvSpPr>
                <p:cNvPr id="19544" name="Rectangle 229"/>
                <p:cNvSpPr>
                  <a:spLocks noChangeArrowheads="1"/>
                </p:cNvSpPr>
                <p:nvPr/>
              </p:nvSpPr>
              <p:spPr bwMode="auto">
                <a:xfrm>
                  <a:off x="2408" y="3258"/>
                  <a:ext cx="394"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34</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45" name="Rectangle 230"/>
                <p:cNvSpPr>
                  <a:spLocks noChangeArrowheads="1"/>
                </p:cNvSpPr>
                <p:nvPr/>
              </p:nvSpPr>
              <p:spPr bwMode="auto">
                <a:xfrm>
                  <a:off x="2365" y="3260"/>
                  <a:ext cx="480"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8" name="Group 231"/>
              <p:cNvGrpSpPr>
                <a:grpSpLocks/>
              </p:cNvGrpSpPr>
              <p:nvPr/>
            </p:nvGrpSpPr>
            <p:grpSpPr bwMode="auto">
              <a:xfrm>
                <a:off x="2845" y="3258"/>
                <a:ext cx="608" cy="329"/>
                <a:chOff x="2845" y="3258"/>
                <a:chExt cx="608" cy="329"/>
              </a:xfrm>
            </p:grpSpPr>
            <p:sp>
              <p:nvSpPr>
                <p:cNvPr id="19542" name="Rectangle 232"/>
                <p:cNvSpPr>
                  <a:spLocks noChangeArrowheads="1"/>
                </p:cNvSpPr>
                <p:nvPr/>
              </p:nvSpPr>
              <p:spPr bwMode="auto">
                <a:xfrm>
                  <a:off x="2888" y="3258"/>
                  <a:ext cx="522"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M</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43" name="Rectangle 233"/>
                <p:cNvSpPr>
                  <a:spLocks noChangeArrowheads="1"/>
                </p:cNvSpPr>
                <p:nvPr/>
              </p:nvSpPr>
              <p:spPr bwMode="auto">
                <a:xfrm>
                  <a:off x="2845" y="3260"/>
                  <a:ext cx="608"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nvGrpSpPr>
              <p:cNvPr id="19539" name="Group 234"/>
              <p:cNvGrpSpPr>
                <a:grpSpLocks/>
              </p:cNvGrpSpPr>
              <p:nvPr/>
            </p:nvGrpSpPr>
            <p:grpSpPr bwMode="auto">
              <a:xfrm>
                <a:off x="3453" y="3259"/>
                <a:ext cx="494" cy="329"/>
                <a:chOff x="3453" y="3259"/>
                <a:chExt cx="494" cy="329"/>
              </a:xfrm>
            </p:grpSpPr>
            <p:sp>
              <p:nvSpPr>
                <p:cNvPr id="19540" name="Rectangle 235"/>
                <p:cNvSpPr>
                  <a:spLocks noChangeArrowheads="1"/>
                </p:cNvSpPr>
                <p:nvPr/>
              </p:nvSpPr>
              <p:spPr bwMode="auto">
                <a:xfrm>
                  <a:off x="3496" y="3259"/>
                  <a:ext cx="408" cy="329"/>
                </a:xfrm>
                <a:prstGeom prst="rect">
                  <a:avLst/>
                </a:prstGeom>
                <a:noFill/>
                <a:ln w="12700" cap="sq">
                  <a:noFill/>
                  <a:miter lim="800000"/>
                  <a:headEnd type="none" w="sm" len="sm"/>
                  <a:tailEnd type="none" w="sm" len="sm"/>
                </a:ln>
              </p:spPr>
              <p:txBody>
                <a:bodyPr lIns="0" tIns="0" rIns="0" bIns="0" anchor="ctr">
                  <a:spAutoFit/>
                </a:bodyPr>
                <a:lstStyle/>
                <a:p>
                  <a:pPr eaLnBrk="1" hangingPunct="1"/>
                  <a:r>
                    <a:rPr lang="en-US" sz="1400">
                      <a:latin typeface="Times New Roman" pitchFamily="18" charset="0"/>
                      <a:cs typeface="Times New Roman" pitchFamily="18" charset="0"/>
                    </a:rPr>
                    <a:t>37500</a:t>
                  </a:r>
                  <a:endParaRPr lang="en-US" sz="1400" b="1">
                    <a:latin typeface="Times New Roman" pitchFamily="18" charset="0"/>
                    <a:cs typeface="Times New Roman" pitchFamily="18" charset="0"/>
                  </a:endParaRPr>
                </a:p>
                <a:p>
                  <a:endParaRPr lang="en-US" sz="1400">
                    <a:latin typeface="Times New Roman" pitchFamily="18" charset="0"/>
                  </a:endParaRPr>
                </a:p>
              </p:txBody>
            </p:sp>
            <p:sp>
              <p:nvSpPr>
                <p:cNvPr id="19541" name="Rectangle 236"/>
                <p:cNvSpPr>
                  <a:spLocks noChangeArrowheads="1"/>
                </p:cNvSpPr>
                <p:nvPr/>
              </p:nvSpPr>
              <p:spPr bwMode="auto">
                <a:xfrm>
                  <a:off x="3453" y="3260"/>
                  <a:ext cx="494" cy="326"/>
                </a:xfrm>
                <a:prstGeom prst="rect">
                  <a:avLst/>
                </a:prstGeom>
                <a:noFill/>
                <a:ln w="7" cap="sq">
                  <a:solidFill>
                    <a:srgbClr val="A0A0A0"/>
                  </a:solidFill>
                  <a:miter lim="800000"/>
                  <a:headEnd type="none" w="sm" len="sm"/>
                  <a:tailEnd type="none" w="sm" len="sm"/>
                </a:ln>
              </p:spPr>
              <p:txBody>
                <a:bodyPr wrap="none" anchor="ctr">
                  <a:spAutoFit/>
                </a:bodyPr>
                <a:lstStyle/>
                <a:p>
                  <a:endParaRPr lang="en-US"/>
                </a:p>
              </p:txBody>
            </p:sp>
          </p:grpSp>
        </p:grpSp>
        <p:sp>
          <p:nvSpPr>
            <p:cNvPr id="19462" name="Rectangle 237"/>
            <p:cNvSpPr>
              <a:spLocks noChangeArrowheads="1"/>
            </p:cNvSpPr>
            <p:nvPr/>
          </p:nvSpPr>
          <p:spPr bwMode="auto">
            <a:xfrm>
              <a:off x="-3" y="-3"/>
              <a:ext cx="3953" cy="3592"/>
            </a:xfrm>
            <a:prstGeom prst="rect">
              <a:avLst/>
            </a:prstGeom>
            <a:noFill/>
            <a:ln w="9525" cap="sq">
              <a:solidFill>
                <a:srgbClr val="A0A0A0"/>
              </a:solidFill>
              <a:miter lim="800000"/>
              <a:headEnd type="none" w="sm" len="sm"/>
              <a:tailEnd type="none" w="sm" len="sm"/>
            </a:ln>
          </p:spPr>
          <p:txBody>
            <a:bodyPr wrap="none" anchor="ctr">
              <a:spAutoFit/>
            </a:bodyPr>
            <a:lstStyle/>
            <a:p>
              <a:endParaRPr lang="en-US"/>
            </a:p>
          </p:txBody>
        </p:sp>
      </p:grpSp>
      <p:sp>
        <p:nvSpPr>
          <p:cNvPr id="239" name="Slide Number Placeholder 238"/>
          <p:cNvSpPr>
            <a:spLocks noGrp="1"/>
          </p:cNvSpPr>
          <p:nvPr>
            <p:ph type="sldNum" sz="quarter" idx="12"/>
          </p:nvPr>
        </p:nvSpPr>
        <p:spPr/>
        <p:txBody>
          <a:bodyPr/>
          <a:lstStyle/>
          <a:p>
            <a:fld id="{292CE62A-AE5F-4744-983C-8686A9655E7D}" type="slidenum">
              <a:rPr lang="en-US"/>
              <a:pPr/>
              <a:t>6</a:t>
            </a:fld>
            <a:endParaRPr lang="en-US"/>
          </a:p>
        </p:txBody>
      </p:sp>
      <p:sp>
        <p:nvSpPr>
          <p:cNvPr id="238" name="Footer Placeholder 23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153400" cy="762000"/>
          </a:xfrm>
          <a:noFill/>
        </p:spPr>
        <p:txBody>
          <a:bodyPr/>
          <a:lstStyle/>
          <a:p>
            <a:r>
              <a:rPr lang="en-US" sz="3600" smtClean="0">
                <a:effectLst/>
                <a:latin typeface="Arial Black" pitchFamily="34" charset="0"/>
                <a:cs typeface="Times New Roman" pitchFamily="18" charset="0"/>
              </a:rPr>
              <a:t>Snapshot of BOOK Database</a:t>
            </a:r>
            <a:endParaRPr lang="en-US" smtClean="0">
              <a:effectLst/>
              <a:latin typeface="Arial Black" pitchFamily="34" charset="0"/>
            </a:endParaRPr>
          </a:p>
        </p:txBody>
      </p:sp>
      <p:sp>
        <p:nvSpPr>
          <p:cNvPr id="20483" name="Rectangle 3"/>
          <p:cNvSpPr>
            <a:spLocks noChangeArrowheads="1"/>
          </p:cNvSpPr>
          <p:nvPr/>
        </p:nvSpPr>
        <p:spPr bwMode="auto">
          <a:xfrm>
            <a:off x="2166938" y="1638300"/>
            <a:ext cx="9144000" cy="0"/>
          </a:xfrm>
          <a:prstGeom prst="rect">
            <a:avLst/>
          </a:prstGeom>
          <a:noFill/>
          <a:ln w="9525">
            <a:noFill/>
            <a:miter lim="800000"/>
            <a:headEnd/>
            <a:tailEnd/>
          </a:ln>
        </p:spPr>
        <p:txBody>
          <a:bodyPr>
            <a:spAutoFit/>
          </a:bodyPr>
          <a:lstStyle/>
          <a:p>
            <a:endParaRPr lang="en-US"/>
          </a:p>
        </p:txBody>
      </p:sp>
      <p:pic>
        <p:nvPicPr>
          <p:cNvPr id="111620" name="Picture 4"/>
          <p:cNvPicPr>
            <a:picLocks noChangeAspect="1" noChangeArrowheads="1"/>
          </p:cNvPicPr>
          <p:nvPr/>
        </p:nvPicPr>
        <p:blipFill>
          <a:blip r:embed="rId2" cstate="print"/>
          <a:srcRect/>
          <a:stretch>
            <a:fillRect/>
          </a:stretch>
        </p:blipFill>
        <p:spPr bwMode="auto">
          <a:xfrm>
            <a:off x="0" y="25400"/>
            <a:ext cx="9144000" cy="6805613"/>
          </a:xfrm>
          <a:prstGeom prst="rect">
            <a:avLst/>
          </a:prstGeom>
          <a:noFill/>
          <a:effectLst>
            <a:outerShdw dist="107763" dir="2700000" algn="ctr" rotWithShape="0">
              <a:srgbClr val="808080"/>
            </a:outerShdw>
          </a:effectLst>
        </p:spPr>
      </p:pic>
      <p:sp>
        <p:nvSpPr>
          <p:cNvPr id="5" name="Slide Number Placeholder 4"/>
          <p:cNvSpPr>
            <a:spLocks noGrp="1"/>
          </p:cNvSpPr>
          <p:nvPr>
            <p:ph type="sldNum" sz="quarter" idx="12"/>
          </p:nvPr>
        </p:nvSpPr>
        <p:spPr/>
        <p:txBody>
          <a:bodyPr/>
          <a:lstStyle/>
          <a:p>
            <a:r>
              <a:rPr lang="en-US"/>
              <a:t>Lecture 1. Introduction - </a:t>
            </a:r>
            <a:fld id="{B5699CF5-30DA-4A7D-A6D8-106A56A00B99}" type="slidenum">
              <a:rPr lang="en-US"/>
              <a:pPr/>
              <a:t>7</a:t>
            </a:fld>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pPr>
              <a:defRPr/>
            </a:pPr>
            <a:r>
              <a:rPr lang="en-US" sz="3900" dirty="0" smtClean="0"/>
              <a:t>Relational Database Elements</a:t>
            </a:r>
          </a:p>
        </p:txBody>
      </p:sp>
      <p:sp>
        <p:nvSpPr>
          <p:cNvPr id="21507" name="Rectangle 3"/>
          <p:cNvSpPr>
            <a:spLocks noGrp="1" noChangeArrowheads="1"/>
          </p:cNvSpPr>
          <p:nvPr>
            <p:ph type="body" idx="1"/>
          </p:nvPr>
        </p:nvSpPr>
        <p:spPr>
          <a:xfrm>
            <a:off x="900113" y="1196975"/>
            <a:ext cx="8064500" cy="5184775"/>
          </a:xfrm>
        </p:spPr>
        <p:txBody>
          <a:bodyPr/>
          <a:lstStyle/>
          <a:p>
            <a:r>
              <a:rPr lang="en-US" sz="3000" smtClean="0"/>
              <a:t>Table / file / relation</a:t>
            </a:r>
          </a:p>
          <a:p>
            <a:r>
              <a:rPr lang="en-US" sz="3000" smtClean="0"/>
              <a:t>Row / tuple / record</a:t>
            </a:r>
          </a:p>
          <a:p>
            <a:r>
              <a:rPr lang="en-US" sz="3000" smtClean="0"/>
              <a:t>Column / attribute / field</a:t>
            </a:r>
          </a:p>
          <a:p>
            <a:r>
              <a:rPr lang="en-US" sz="3000" smtClean="0"/>
              <a:t>Primary key</a:t>
            </a:r>
          </a:p>
          <a:p>
            <a:pPr lvl="1"/>
            <a:r>
              <a:rPr lang="en-US" sz="2600" smtClean="0"/>
              <a:t>A portion of a row used to uniquely identify a row</a:t>
            </a:r>
          </a:p>
          <a:p>
            <a:r>
              <a:rPr lang="en-US" sz="3000" smtClean="0"/>
              <a:t>Foreign key</a:t>
            </a:r>
          </a:p>
          <a:p>
            <a:pPr lvl="1"/>
            <a:r>
              <a:rPr lang="en-US" sz="2600" smtClean="0"/>
              <a:t>It links one table to attributes in another</a:t>
            </a:r>
          </a:p>
          <a:p>
            <a:r>
              <a:rPr lang="en-US" sz="3000" smtClean="0"/>
              <a:t>View / virtual table </a:t>
            </a:r>
          </a:p>
          <a:p>
            <a:pPr lvl="1"/>
            <a:r>
              <a:rPr lang="en-US" sz="2600" smtClean="0"/>
              <a:t>It is the result of a query that returns selected rows or columns from one or more tables</a:t>
            </a:r>
          </a:p>
        </p:txBody>
      </p:sp>
      <p:sp>
        <p:nvSpPr>
          <p:cNvPr id="7" name="Slide Number Placeholder 6"/>
          <p:cNvSpPr>
            <a:spLocks noGrp="1"/>
          </p:cNvSpPr>
          <p:nvPr>
            <p:ph type="sldNum" sz="quarter" idx="12"/>
          </p:nvPr>
        </p:nvSpPr>
        <p:spPr/>
        <p:txBody>
          <a:bodyPr/>
          <a:lstStyle/>
          <a:p>
            <a:fld id="{D59FA5D8-1B51-40A7-8AF0-55249876EF13}" type="slidenum">
              <a:rPr lang="en-US"/>
              <a:pPr/>
              <a:t>8</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pPr>
              <a:defRPr/>
            </a:pPr>
            <a:r>
              <a:rPr lang="en-US" sz="3900" dirty="0" smtClean="0"/>
              <a:t>Relational Database Elements</a:t>
            </a:r>
          </a:p>
        </p:txBody>
      </p:sp>
      <p:pic>
        <p:nvPicPr>
          <p:cNvPr id="22531" name="Picture 3"/>
          <p:cNvPicPr>
            <a:picLocks noChangeAspect="1" noChangeArrowheads="1"/>
          </p:cNvPicPr>
          <p:nvPr/>
        </p:nvPicPr>
        <p:blipFill>
          <a:blip r:embed="rId3" cstate="print"/>
          <a:srcRect l="7159" t="4625" r="7159" b="18500"/>
          <a:stretch>
            <a:fillRect/>
          </a:stretch>
        </p:blipFill>
        <p:spPr bwMode="auto">
          <a:xfrm>
            <a:off x="250825" y="1169988"/>
            <a:ext cx="8497888" cy="56880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6AA3463-1DB9-4AFC-93B7-A01606AF1A89}" type="slidenum">
              <a:rPr lang="en-US"/>
              <a:pPr/>
              <a:t>9</a:t>
            </a:fld>
            <a:endParaRPr lang="en-US"/>
          </a:p>
        </p:txBody>
      </p:sp>
      <p:sp>
        <p:nvSpPr>
          <p:cNvPr id="5" name="Footer Placeholder 4"/>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6484</TotalTime>
  <Words>9629</Words>
  <Application>Microsoft Office PowerPoint</Application>
  <PresentationFormat>On-screen Show (4:3)</PresentationFormat>
  <Paragraphs>729</Paragraphs>
  <Slides>38</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GUGC</vt:lpstr>
      <vt:lpstr>Equation</vt:lpstr>
      <vt:lpstr>3413ICT  Network Security</vt:lpstr>
      <vt:lpstr>Previous Lecture…</vt:lpstr>
      <vt:lpstr>Today’Objectives </vt:lpstr>
      <vt:lpstr>References</vt:lpstr>
      <vt:lpstr>Relational Databases</vt:lpstr>
      <vt:lpstr>Table: An Example</vt:lpstr>
      <vt:lpstr>Snapshot of BOOK Database</vt:lpstr>
      <vt:lpstr>Relational Database Elements</vt:lpstr>
      <vt:lpstr>Relational Database Elements</vt:lpstr>
      <vt:lpstr>Structured Query Language</vt:lpstr>
      <vt:lpstr>Database Access Control</vt:lpstr>
      <vt:lpstr>DB Administrative Policies </vt:lpstr>
      <vt:lpstr>SQL-Based Access Definition</vt:lpstr>
      <vt:lpstr>Inference</vt:lpstr>
      <vt:lpstr>Inference</vt:lpstr>
      <vt:lpstr>Inference Example</vt:lpstr>
      <vt:lpstr>Inference Example 2</vt:lpstr>
      <vt:lpstr>Inference Example 2</vt:lpstr>
      <vt:lpstr>Inference Example 3</vt:lpstr>
      <vt:lpstr>Inference Countermeasures</vt:lpstr>
      <vt:lpstr>Statistical Databases </vt:lpstr>
      <vt:lpstr>Statistical Database Example</vt:lpstr>
      <vt:lpstr>SDB Protection  </vt:lpstr>
      <vt:lpstr>Protecting Against Inference</vt:lpstr>
      <vt:lpstr>Query Restrictions</vt:lpstr>
      <vt:lpstr>Query Size Restrictions</vt:lpstr>
      <vt:lpstr>Query Size Restrictions</vt:lpstr>
      <vt:lpstr>Tracker Attacks</vt:lpstr>
      <vt:lpstr>Tracker Attacks</vt:lpstr>
      <vt:lpstr>Tracker Attacks – An Example</vt:lpstr>
      <vt:lpstr>Perturbation</vt:lpstr>
      <vt:lpstr>Data Perturbation</vt:lpstr>
      <vt:lpstr>Output Perturbation</vt:lpstr>
      <vt:lpstr>Database Encryption</vt:lpstr>
      <vt:lpstr>Database Encryption</vt:lpstr>
      <vt:lpstr>Database Encryption</vt:lpstr>
      <vt:lpstr>Summary</vt:lpstr>
      <vt:lpstr>Slide 38</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464</cp:revision>
  <dcterms:created xsi:type="dcterms:W3CDTF">2003-01-15T03:46:17Z</dcterms:created>
  <dcterms:modified xsi:type="dcterms:W3CDTF">2014-05-20T06:22:52Z</dcterms:modified>
</cp:coreProperties>
</file>