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668" r:id="rId2"/>
    <p:sldId id="669" r:id="rId3"/>
    <p:sldId id="670" r:id="rId4"/>
    <p:sldId id="721" r:id="rId5"/>
    <p:sldId id="674" r:id="rId6"/>
    <p:sldId id="675" r:id="rId7"/>
    <p:sldId id="676" r:id="rId8"/>
    <p:sldId id="679" r:id="rId9"/>
    <p:sldId id="680" r:id="rId10"/>
    <p:sldId id="681" r:id="rId11"/>
    <p:sldId id="682" r:id="rId12"/>
    <p:sldId id="683" r:id="rId13"/>
    <p:sldId id="684" r:id="rId14"/>
    <p:sldId id="685" r:id="rId15"/>
    <p:sldId id="686" r:id="rId16"/>
    <p:sldId id="687" r:id="rId17"/>
    <p:sldId id="688" r:id="rId18"/>
    <p:sldId id="689" r:id="rId19"/>
    <p:sldId id="690" r:id="rId20"/>
    <p:sldId id="691" r:id="rId21"/>
    <p:sldId id="692" r:id="rId22"/>
    <p:sldId id="693" r:id="rId23"/>
    <p:sldId id="694" r:id="rId24"/>
    <p:sldId id="695" r:id="rId25"/>
    <p:sldId id="696" r:id="rId26"/>
    <p:sldId id="697" r:id="rId27"/>
    <p:sldId id="698"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1" r:id="rId41"/>
    <p:sldId id="712" r:id="rId42"/>
    <p:sldId id="713" r:id="rId43"/>
    <p:sldId id="714" r:id="rId44"/>
    <p:sldId id="715" r:id="rId45"/>
    <p:sldId id="716" r:id="rId46"/>
    <p:sldId id="717" r:id="rId47"/>
    <p:sldId id="718" r:id="rId48"/>
    <p:sldId id="720" r:id="rId49"/>
    <p:sldId id="722" r:id="rId50"/>
    <p:sldId id="436" r:id="rId51"/>
  </p:sldIdLst>
  <p:sldSz cx="9144000" cy="6858000" type="screen4x3"/>
  <p:notesSz cx="6794500" cy="9931400"/>
  <p:defaultTextStyle>
    <a:defPPr>
      <a:defRPr lang="en-AU"/>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a:srgbClr val="FA2ED3"/>
    <a:srgbClr val="8FF8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56989"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20094"/>
    </p:cViewPr>
  </p:outlineViewPr>
  <p:notesTextViewPr>
    <p:cViewPr>
      <p:scale>
        <a:sx n="100" d="100"/>
        <a:sy n="100" d="100"/>
      </p:scale>
      <p:origin x="0" y="0"/>
    </p:cViewPr>
  </p:notesTextViewPr>
  <p:sorterViewPr>
    <p:cViewPr>
      <p:scale>
        <a:sx n="100" d="100"/>
        <a:sy n="100" d="100"/>
      </p:scale>
      <p:origin x="0" y="3906"/>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8B6F3-12A5-C140-AB20-C1BB67CA7D5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163CC66-D6B5-4D48-BD59-99C580165FEA}">
      <dgm:prSet phldrT="[Text]"/>
      <dgm:spPr>
        <a:solidFill>
          <a:schemeClr val="accent2"/>
        </a:solidFill>
      </dgm:spPr>
      <dgm:t>
        <a:bodyPr/>
        <a:lstStyle/>
        <a:p>
          <a:r>
            <a:rPr lang="en-US" dirty="0" smtClean="0"/>
            <a:t>has three basic services: </a:t>
          </a:r>
          <a:endParaRPr lang="en-US" dirty="0"/>
        </a:p>
      </dgm:t>
    </dgm:pt>
    <dgm:pt modelId="{7B6C1C11-0A12-C24E-89AC-C4D901F185E1}" type="parTrans" cxnId="{0B736763-DEE6-444C-B6FB-8886BD735D35}">
      <dgm:prSet/>
      <dgm:spPr/>
      <dgm:t>
        <a:bodyPr/>
        <a:lstStyle/>
        <a:p>
          <a:endParaRPr lang="en-US"/>
        </a:p>
      </dgm:t>
    </dgm:pt>
    <dgm:pt modelId="{EC21170F-0CF3-6340-AEBD-AA047396B6C9}" type="sibTrans" cxnId="{0B736763-DEE6-444C-B6FB-8886BD735D35}">
      <dgm:prSet/>
      <dgm:spPr/>
      <dgm:t>
        <a:bodyPr/>
        <a:lstStyle/>
        <a:p>
          <a:endParaRPr lang="en-US"/>
        </a:p>
      </dgm:t>
    </dgm:pt>
    <dgm:pt modelId="{ABFB4D1C-B98F-B244-98F1-D92A5103D159}">
      <dgm:prSet/>
      <dgm:spPr>
        <a:solidFill>
          <a:schemeClr val="tx1"/>
        </a:solidFill>
      </dgm:spPr>
      <dgm:t>
        <a:bodyPr/>
        <a:lstStyle/>
        <a:p>
          <a:r>
            <a:rPr lang="en-US" baseline="0" dirty="0" smtClean="0">
              <a:solidFill>
                <a:srgbClr val="00B050"/>
              </a:solidFill>
            </a:rPr>
            <a:t>authenticated boot</a:t>
          </a:r>
        </a:p>
      </dgm:t>
    </dgm:pt>
    <dgm:pt modelId="{71C66729-0C0E-8D47-B610-9944BB4CA712}" type="parTrans" cxnId="{4429C5D5-7B5A-6A4C-A854-187B58E95AD1}">
      <dgm:prSet/>
      <dgm:spPr/>
      <dgm:t>
        <a:bodyPr/>
        <a:lstStyle/>
        <a:p>
          <a:endParaRPr lang="en-US"/>
        </a:p>
      </dgm:t>
    </dgm:pt>
    <dgm:pt modelId="{EEB4BEC0-E0F8-B543-9F40-80866A9F91AE}" type="sibTrans" cxnId="{4429C5D5-7B5A-6A4C-A854-187B58E95AD1}">
      <dgm:prSet/>
      <dgm:spPr/>
      <dgm:t>
        <a:bodyPr/>
        <a:lstStyle/>
        <a:p>
          <a:endParaRPr lang="en-US"/>
        </a:p>
      </dgm:t>
    </dgm:pt>
    <dgm:pt modelId="{BF05C1A9-F998-6445-A455-1206DC41E4AC}">
      <dgm:prSet/>
      <dgm:spPr>
        <a:solidFill>
          <a:schemeClr val="tx1"/>
        </a:solidFill>
      </dgm:spPr>
      <dgm:t>
        <a:bodyPr/>
        <a:lstStyle/>
        <a:p>
          <a:r>
            <a:rPr lang="en-US" baseline="0" dirty="0" smtClean="0">
              <a:solidFill>
                <a:srgbClr val="00B050"/>
              </a:solidFill>
            </a:rPr>
            <a:t>certification</a:t>
          </a:r>
        </a:p>
      </dgm:t>
    </dgm:pt>
    <dgm:pt modelId="{C8911198-5DDB-4546-8BBB-DCF6E04E3FE0}" type="parTrans" cxnId="{11C40506-FF4E-1149-AD3D-C7CF3C67676F}">
      <dgm:prSet/>
      <dgm:spPr/>
      <dgm:t>
        <a:bodyPr/>
        <a:lstStyle/>
        <a:p>
          <a:endParaRPr lang="en-US"/>
        </a:p>
      </dgm:t>
    </dgm:pt>
    <dgm:pt modelId="{BE7810BC-3BF9-4949-B072-9E5A20E84146}" type="sibTrans" cxnId="{11C40506-FF4E-1149-AD3D-C7CF3C67676F}">
      <dgm:prSet/>
      <dgm:spPr/>
      <dgm:t>
        <a:bodyPr/>
        <a:lstStyle/>
        <a:p>
          <a:endParaRPr lang="en-US"/>
        </a:p>
      </dgm:t>
    </dgm:pt>
    <dgm:pt modelId="{64A5028B-E994-7A48-A2C5-E96CD2713397}">
      <dgm:prSet/>
      <dgm:spPr>
        <a:solidFill>
          <a:schemeClr val="tx1"/>
        </a:solidFill>
      </dgm:spPr>
      <dgm:t>
        <a:bodyPr/>
        <a:lstStyle/>
        <a:p>
          <a:r>
            <a:rPr lang="en-US" baseline="0" dirty="0" smtClean="0">
              <a:solidFill>
                <a:srgbClr val="00B050"/>
              </a:solidFill>
            </a:rPr>
            <a:t>encryption</a:t>
          </a:r>
          <a:endParaRPr lang="en-US" baseline="0" dirty="0">
            <a:solidFill>
              <a:srgbClr val="00B050"/>
            </a:solidFill>
          </a:endParaRPr>
        </a:p>
      </dgm:t>
    </dgm:pt>
    <dgm:pt modelId="{B0BCAB03-2A59-4541-8B1C-0232E6F8CDEF}" type="parTrans" cxnId="{3E590D6E-1C7A-F446-8501-DD5AD503D75C}">
      <dgm:prSet/>
      <dgm:spPr/>
      <dgm:t>
        <a:bodyPr/>
        <a:lstStyle/>
        <a:p>
          <a:endParaRPr lang="en-US"/>
        </a:p>
      </dgm:t>
    </dgm:pt>
    <dgm:pt modelId="{D70A468A-6B67-EB4A-BF77-7BDD3AFA41E9}" type="sibTrans" cxnId="{3E590D6E-1C7A-F446-8501-DD5AD503D75C}">
      <dgm:prSet/>
      <dgm:spPr/>
      <dgm:t>
        <a:bodyPr/>
        <a:lstStyle/>
        <a:p>
          <a:endParaRPr lang="en-US"/>
        </a:p>
      </dgm:t>
    </dgm:pt>
    <dgm:pt modelId="{7581489D-EFCF-DF49-AB29-2F390D4063AC}" type="pres">
      <dgm:prSet presAssocID="{6398B6F3-12A5-C140-AB20-C1BB67CA7D57}" presName="Name0" presStyleCnt="0">
        <dgm:presLayoutVars>
          <dgm:dir/>
          <dgm:animLvl val="lvl"/>
          <dgm:resizeHandles val="exact"/>
        </dgm:presLayoutVars>
      </dgm:prSet>
      <dgm:spPr/>
      <dgm:t>
        <a:bodyPr/>
        <a:lstStyle/>
        <a:p>
          <a:endParaRPr lang="en-US"/>
        </a:p>
      </dgm:t>
    </dgm:pt>
    <dgm:pt modelId="{6E3AEA61-B36B-E846-867B-39D69925BD1C}" type="pres">
      <dgm:prSet presAssocID="{2163CC66-D6B5-4D48-BD59-99C580165FEA}" presName="composite" presStyleCnt="0"/>
      <dgm:spPr/>
    </dgm:pt>
    <dgm:pt modelId="{B21E3A7F-DF25-E84F-8E91-915DDF0E1750}" type="pres">
      <dgm:prSet presAssocID="{2163CC66-D6B5-4D48-BD59-99C580165FEA}" presName="parTx" presStyleLbl="alignNode1" presStyleIdx="0" presStyleCnt="1">
        <dgm:presLayoutVars>
          <dgm:chMax val="0"/>
          <dgm:chPref val="0"/>
          <dgm:bulletEnabled val="1"/>
        </dgm:presLayoutVars>
      </dgm:prSet>
      <dgm:spPr/>
      <dgm:t>
        <a:bodyPr/>
        <a:lstStyle/>
        <a:p>
          <a:endParaRPr lang="en-US"/>
        </a:p>
      </dgm:t>
    </dgm:pt>
    <dgm:pt modelId="{C439B8E6-57FD-914C-8658-89BDAE1553A9}" type="pres">
      <dgm:prSet presAssocID="{2163CC66-D6B5-4D48-BD59-99C580165FEA}" presName="desTx" presStyleLbl="alignAccFollowNode1" presStyleIdx="0" presStyleCnt="1" custLinFactNeighborX="388" custLinFactNeighborY="2142">
        <dgm:presLayoutVars>
          <dgm:bulletEnabled val="1"/>
        </dgm:presLayoutVars>
      </dgm:prSet>
      <dgm:spPr/>
      <dgm:t>
        <a:bodyPr/>
        <a:lstStyle/>
        <a:p>
          <a:endParaRPr lang="en-US"/>
        </a:p>
      </dgm:t>
    </dgm:pt>
  </dgm:ptLst>
  <dgm:cxnLst>
    <dgm:cxn modelId="{3E590D6E-1C7A-F446-8501-DD5AD503D75C}" srcId="{2163CC66-D6B5-4D48-BD59-99C580165FEA}" destId="{64A5028B-E994-7A48-A2C5-E96CD2713397}" srcOrd="2" destOrd="0" parTransId="{B0BCAB03-2A59-4541-8B1C-0232E6F8CDEF}" sibTransId="{D70A468A-6B67-EB4A-BF77-7BDD3AFA41E9}"/>
    <dgm:cxn modelId="{EC9E6A40-B361-4870-99BA-D2C9CBF35C37}" type="presOf" srcId="{2163CC66-D6B5-4D48-BD59-99C580165FEA}" destId="{B21E3A7F-DF25-E84F-8E91-915DDF0E1750}" srcOrd="0" destOrd="0" presId="urn:microsoft.com/office/officeart/2005/8/layout/hList1"/>
    <dgm:cxn modelId="{CA8F2EAB-05BA-4C3F-AE3E-C33FF3BD7088}" type="presOf" srcId="{6398B6F3-12A5-C140-AB20-C1BB67CA7D57}" destId="{7581489D-EFCF-DF49-AB29-2F390D4063AC}" srcOrd="0" destOrd="0" presId="urn:microsoft.com/office/officeart/2005/8/layout/hList1"/>
    <dgm:cxn modelId="{6EF9AD37-40CF-46FE-BC0F-B19B4C7B27F8}" type="presOf" srcId="{64A5028B-E994-7A48-A2C5-E96CD2713397}" destId="{C439B8E6-57FD-914C-8658-89BDAE1553A9}" srcOrd="0" destOrd="2" presId="urn:microsoft.com/office/officeart/2005/8/layout/hList1"/>
    <dgm:cxn modelId="{11C40506-FF4E-1149-AD3D-C7CF3C67676F}" srcId="{2163CC66-D6B5-4D48-BD59-99C580165FEA}" destId="{BF05C1A9-F998-6445-A455-1206DC41E4AC}" srcOrd="1" destOrd="0" parTransId="{C8911198-5DDB-4546-8BBB-DCF6E04E3FE0}" sibTransId="{BE7810BC-3BF9-4949-B072-9E5A20E84146}"/>
    <dgm:cxn modelId="{0B736763-DEE6-444C-B6FB-8886BD735D35}" srcId="{6398B6F3-12A5-C140-AB20-C1BB67CA7D57}" destId="{2163CC66-D6B5-4D48-BD59-99C580165FEA}" srcOrd="0" destOrd="0" parTransId="{7B6C1C11-0A12-C24E-89AC-C4D901F185E1}" sibTransId="{EC21170F-0CF3-6340-AEBD-AA047396B6C9}"/>
    <dgm:cxn modelId="{2E76159C-F1A0-4918-ABEC-C4EE6D566689}" type="presOf" srcId="{BF05C1A9-F998-6445-A455-1206DC41E4AC}" destId="{C439B8E6-57FD-914C-8658-89BDAE1553A9}" srcOrd="0" destOrd="1" presId="urn:microsoft.com/office/officeart/2005/8/layout/hList1"/>
    <dgm:cxn modelId="{4429C5D5-7B5A-6A4C-A854-187B58E95AD1}" srcId="{2163CC66-D6B5-4D48-BD59-99C580165FEA}" destId="{ABFB4D1C-B98F-B244-98F1-D92A5103D159}" srcOrd="0" destOrd="0" parTransId="{71C66729-0C0E-8D47-B610-9944BB4CA712}" sibTransId="{EEB4BEC0-E0F8-B543-9F40-80866A9F91AE}"/>
    <dgm:cxn modelId="{6DF77DE6-77D5-49C2-BD52-4C1E572210D8}" type="presOf" srcId="{ABFB4D1C-B98F-B244-98F1-D92A5103D159}" destId="{C439B8E6-57FD-914C-8658-89BDAE1553A9}" srcOrd="0" destOrd="0" presId="urn:microsoft.com/office/officeart/2005/8/layout/hList1"/>
    <dgm:cxn modelId="{F90C709B-0E26-4E26-813E-71CC34806446}" type="presParOf" srcId="{7581489D-EFCF-DF49-AB29-2F390D4063AC}" destId="{6E3AEA61-B36B-E846-867B-39D69925BD1C}" srcOrd="0" destOrd="0" presId="urn:microsoft.com/office/officeart/2005/8/layout/hList1"/>
    <dgm:cxn modelId="{3DE987B7-ED06-4351-8189-3B06AB807899}" type="presParOf" srcId="{6E3AEA61-B36B-E846-867B-39D69925BD1C}" destId="{B21E3A7F-DF25-E84F-8E91-915DDF0E1750}" srcOrd="0" destOrd="0" presId="urn:microsoft.com/office/officeart/2005/8/layout/hList1"/>
    <dgm:cxn modelId="{84FCA56B-00DD-47F3-A105-7D28F4806D57}" type="presParOf" srcId="{6E3AEA61-B36B-E846-867B-39D69925BD1C}" destId="{C439B8E6-57FD-914C-8658-89BDAE1553A9}"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DA1BD-C135-F647-B596-EA254140392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276A867B-A6E4-CE42-88D1-8CDEC554B32D}">
      <dgm:prSet custT="1"/>
      <dgm:spPr>
        <a:solidFill>
          <a:schemeClr val="accent2"/>
        </a:solidFill>
        <a:ln>
          <a:noFill/>
        </a:ln>
      </dgm:spPr>
      <dgm:t>
        <a:bodyPr/>
        <a:lstStyle/>
        <a:p>
          <a:pPr rtl="0"/>
          <a:r>
            <a:rPr lang="en-US" sz="2200" b="1" dirty="0" smtClean="0"/>
            <a:t>consumers </a:t>
          </a:r>
          <a:endParaRPr lang="en-US" sz="2200" dirty="0"/>
        </a:p>
      </dgm:t>
    </dgm:pt>
    <dgm:pt modelId="{D6DFF86A-3769-CB45-8134-574C75160109}" type="parTrans" cxnId="{331E7BE1-08DE-414D-9419-1E777DDA1F14}">
      <dgm:prSet/>
      <dgm:spPr/>
      <dgm:t>
        <a:bodyPr/>
        <a:lstStyle/>
        <a:p>
          <a:endParaRPr lang="en-US"/>
        </a:p>
      </dgm:t>
    </dgm:pt>
    <dgm:pt modelId="{84604135-E96E-104E-B00A-21A3C76A5B99}" type="sibTrans" cxnId="{331E7BE1-08DE-414D-9419-1E777DDA1F14}">
      <dgm:prSet/>
      <dgm:spPr/>
      <dgm:t>
        <a:bodyPr/>
        <a:lstStyle/>
        <a:p>
          <a:endParaRPr lang="en-US"/>
        </a:p>
      </dgm:t>
    </dgm:pt>
    <dgm:pt modelId="{A55C672B-B08C-8B41-873D-8744C0B9B76F}">
      <dgm:prSet/>
      <dgm:spPr>
        <a:solidFill>
          <a:schemeClr val="tx1"/>
        </a:solidFill>
        <a:ln>
          <a:solidFill>
            <a:schemeClr val="accent1"/>
          </a:solidFill>
        </a:ln>
      </dgm:spPr>
      <dgm:t>
        <a:bodyPr/>
        <a:lstStyle/>
        <a:p>
          <a:pPr rtl="0"/>
          <a:r>
            <a:rPr lang="en-US" b="1" dirty="0" smtClean="0">
              <a:solidFill>
                <a:srgbClr val="00B050"/>
              </a:solidFill>
            </a:rPr>
            <a:t>select security features and functions </a:t>
          </a:r>
          <a:endParaRPr lang="en-US" dirty="0">
            <a:solidFill>
              <a:srgbClr val="00B050"/>
            </a:solidFill>
          </a:endParaRPr>
        </a:p>
      </dgm:t>
    </dgm:pt>
    <dgm:pt modelId="{B41F1DBA-A8E9-E048-8BE7-5FCA7542EF15}" type="parTrans" cxnId="{2CB80D17-59F8-F54A-8ECE-C91E68F46B0C}">
      <dgm:prSet/>
      <dgm:spPr/>
      <dgm:t>
        <a:bodyPr/>
        <a:lstStyle/>
        <a:p>
          <a:endParaRPr lang="en-US"/>
        </a:p>
      </dgm:t>
    </dgm:pt>
    <dgm:pt modelId="{5F3291AD-7CDF-5A4C-B96E-B95D5B15E2B4}" type="sibTrans" cxnId="{2CB80D17-59F8-F54A-8ECE-C91E68F46B0C}">
      <dgm:prSet/>
      <dgm:spPr/>
      <dgm:t>
        <a:bodyPr/>
        <a:lstStyle/>
        <a:p>
          <a:endParaRPr lang="en-US"/>
        </a:p>
      </dgm:t>
    </dgm:pt>
    <dgm:pt modelId="{87BF8213-A970-AC4D-AAAD-4C270FCE31E2}">
      <dgm:prSet/>
      <dgm:spPr>
        <a:solidFill>
          <a:schemeClr val="tx1"/>
        </a:solidFill>
        <a:ln>
          <a:solidFill>
            <a:schemeClr val="accent1"/>
          </a:solidFill>
        </a:ln>
      </dgm:spPr>
      <dgm:t>
        <a:bodyPr/>
        <a:lstStyle/>
        <a:p>
          <a:pPr rtl="0"/>
          <a:r>
            <a:rPr lang="en-US" b="1" dirty="0" smtClean="0">
              <a:solidFill>
                <a:srgbClr val="00B050"/>
              </a:solidFill>
            </a:rPr>
            <a:t>determine the required </a:t>
          </a:r>
          <a:r>
            <a:rPr lang="en-US" b="1" baseline="0" dirty="0" smtClean="0">
              <a:solidFill>
                <a:srgbClr val="00B050"/>
              </a:solidFill>
            </a:rPr>
            <a:t>levels</a:t>
          </a:r>
          <a:r>
            <a:rPr lang="en-US" b="1" dirty="0" smtClean="0">
              <a:solidFill>
                <a:srgbClr val="00B050"/>
              </a:solidFill>
            </a:rPr>
            <a:t> of security assurance</a:t>
          </a:r>
          <a:endParaRPr lang="en-US" dirty="0">
            <a:solidFill>
              <a:srgbClr val="00B050"/>
            </a:solidFill>
          </a:endParaRPr>
        </a:p>
      </dgm:t>
    </dgm:pt>
    <dgm:pt modelId="{CF855977-FEC3-DE49-9CD1-48EBE781DF34}" type="parTrans" cxnId="{CB62DFFE-AFFF-7947-AC0F-3D3851CEF6B1}">
      <dgm:prSet/>
      <dgm:spPr/>
      <dgm:t>
        <a:bodyPr/>
        <a:lstStyle/>
        <a:p>
          <a:endParaRPr lang="en-US"/>
        </a:p>
      </dgm:t>
    </dgm:pt>
    <dgm:pt modelId="{204753C6-0B33-AB4C-B3FE-1E300DCAF5FA}" type="sibTrans" cxnId="{CB62DFFE-AFFF-7947-AC0F-3D3851CEF6B1}">
      <dgm:prSet/>
      <dgm:spPr/>
      <dgm:t>
        <a:bodyPr/>
        <a:lstStyle/>
        <a:p>
          <a:endParaRPr lang="en-US"/>
        </a:p>
      </dgm:t>
    </dgm:pt>
    <dgm:pt modelId="{27E963A9-F087-7E4B-95E0-BDD4A7CB1327}">
      <dgm:prSet custT="1"/>
      <dgm:spPr>
        <a:solidFill>
          <a:schemeClr val="accent2"/>
        </a:solidFill>
      </dgm:spPr>
      <dgm:t>
        <a:bodyPr/>
        <a:lstStyle/>
        <a:p>
          <a:pPr rtl="0"/>
          <a:r>
            <a:rPr lang="en-US" sz="2200" b="1" dirty="0" smtClean="0"/>
            <a:t>developers</a:t>
          </a:r>
          <a:endParaRPr lang="en-US" sz="2200" dirty="0"/>
        </a:p>
      </dgm:t>
    </dgm:pt>
    <dgm:pt modelId="{86E660DC-C7AE-A147-A142-3A79584842AD}" type="parTrans" cxnId="{FFF79509-7089-394A-B796-4C017E859D36}">
      <dgm:prSet/>
      <dgm:spPr/>
      <dgm:t>
        <a:bodyPr/>
        <a:lstStyle/>
        <a:p>
          <a:endParaRPr lang="en-US"/>
        </a:p>
      </dgm:t>
    </dgm:pt>
    <dgm:pt modelId="{4FF5743B-B073-1D46-9767-AE12F863115B}" type="sibTrans" cxnId="{FFF79509-7089-394A-B796-4C017E859D36}">
      <dgm:prSet/>
      <dgm:spPr/>
      <dgm:t>
        <a:bodyPr/>
        <a:lstStyle/>
        <a:p>
          <a:endParaRPr lang="en-US"/>
        </a:p>
      </dgm:t>
    </dgm:pt>
    <dgm:pt modelId="{21E4F4D5-91DE-E24D-8569-F50A63497D7C}">
      <dgm:prSet/>
      <dgm:spPr>
        <a:solidFill>
          <a:schemeClr val="tx1"/>
        </a:solidFill>
        <a:ln>
          <a:solidFill>
            <a:schemeClr val="accent1"/>
          </a:solidFill>
        </a:ln>
      </dgm:spPr>
      <dgm:t>
        <a:bodyPr/>
        <a:lstStyle/>
        <a:p>
          <a:pPr rtl="0"/>
          <a:r>
            <a:rPr lang="en-US" b="1" baseline="0" dirty="0" smtClean="0">
              <a:solidFill>
                <a:srgbClr val="00B050"/>
              </a:solidFill>
            </a:rPr>
            <a:t>respond to security requirements</a:t>
          </a:r>
          <a:endParaRPr lang="en-US" baseline="0" dirty="0">
            <a:solidFill>
              <a:srgbClr val="00B050"/>
            </a:solidFill>
          </a:endParaRPr>
        </a:p>
      </dgm:t>
    </dgm:pt>
    <dgm:pt modelId="{422C68B0-8AB9-454A-B2C9-C5B483D8B227}" type="parTrans" cxnId="{40D3F44B-79FA-CB40-A3F4-75AD41C19A27}">
      <dgm:prSet/>
      <dgm:spPr/>
      <dgm:t>
        <a:bodyPr/>
        <a:lstStyle/>
        <a:p>
          <a:endParaRPr lang="en-US"/>
        </a:p>
      </dgm:t>
    </dgm:pt>
    <dgm:pt modelId="{E9C6C770-590F-6E48-A702-F2199FB86B22}" type="sibTrans" cxnId="{40D3F44B-79FA-CB40-A3F4-75AD41C19A27}">
      <dgm:prSet/>
      <dgm:spPr/>
      <dgm:t>
        <a:bodyPr/>
        <a:lstStyle/>
        <a:p>
          <a:endParaRPr lang="en-US"/>
        </a:p>
      </dgm:t>
    </dgm:pt>
    <dgm:pt modelId="{57F75F30-ACEF-E547-8E77-11BFC234148C}">
      <dgm:prSet/>
      <dgm:spPr>
        <a:solidFill>
          <a:schemeClr val="tx1"/>
        </a:solidFill>
        <a:ln>
          <a:solidFill>
            <a:schemeClr val="accent1"/>
          </a:solidFill>
        </a:ln>
      </dgm:spPr>
      <dgm:t>
        <a:bodyPr/>
        <a:lstStyle/>
        <a:p>
          <a:pPr rtl="0"/>
          <a:r>
            <a:rPr lang="en-US" b="1" baseline="0" dirty="0" smtClean="0">
              <a:solidFill>
                <a:srgbClr val="00B050"/>
              </a:solidFill>
            </a:rPr>
            <a:t>interpret statements of assurance requirements</a:t>
          </a:r>
          <a:endParaRPr lang="en-US" baseline="0" dirty="0">
            <a:solidFill>
              <a:srgbClr val="00B050"/>
            </a:solidFill>
          </a:endParaRPr>
        </a:p>
      </dgm:t>
    </dgm:pt>
    <dgm:pt modelId="{477DCE69-5824-BE4B-A001-49FCE9C5E3CC}" type="parTrans" cxnId="{1813B2DE-0F83-4242-A923-F334D083A36A}">
      <dgm:prSet/>
      <dgm:spPr/>
      <dgm:t>
        <a:bodyPr/>
        <a:lstStyle/>
        <a:p>
          <a:endParaRPr lang="en-US"/>
        </a:p>
      </dgm:t>
    </dgm:pt>
    <dgm:pt modelId="{17B19096-927D-9A48-A3FA-B73A81F041DA}" type="sibTrans" cxnId="{1813B2DE-0F83-4242-A923-F334D083A36A}">
      <dgm:prSet/>
      <dgm:spPr/>
      <dgm:t>
        <a:bodyPr/>
        <a:lstStyle/>
        <a:p>
          <a:endParaRPr lang="en-US"/>
        </a:p>
      </dgm:t>
    </dgm:pt>
    <dgm:pt modelId="{8C67B63C-2270-F440-B5F0-2773485BE5BA}">
      <dgm:prSet/>
      <dgm:spPr>
        <a:solidFill>
          <a:schemeClr val="tx1"/>
        </a:solidFill>
        <a:ln>
          <a:solidFill>
            <a:schemeClr val="accent1"/>
          </a:solidFill>
        </a:ln>
      </dgm:spPr>
      <dgm:t>
        <a:bodyPr/>
        <a:lstStyle/>
        <a:p>
          <a:pPr rtl="0"/>
          <a:r>
            <a:rPr lang="en-US" b="1" baseline="0" dirty="0" smtClean="0">
              <a:solidFill>
                <a:srgbClr val="00B050"/>
              </a:solidFill>
            </a:rPr>
            <a:t>determine assurance approaches and level of effort</a:t>
          </a:r>
          <a:endParaRPr lang="en-US" baseline="0" dirty="0">
            <a:solidFill>
              <a:srgbClr val="00B050"/>
            </a:solidFill>
          </a:endParaRPr>
        </a:p>
      </dgm:t>
    </dgm:pt>
    <dgm:pt modelId="{5896CC10-C28A-FE43-8657-B011343BA138}" type="parTrans" cxnId="{5B0B7EC9-D08A-8041-8E24-45B79E7E0F55}">
      <dgm:prSet/>
      <dgm:spPr/>
      <dgm:t>
        <a:bodyPr/>
        <a:lstStyle/>
        <a:p>
          <a:endParaRPr lang="en-US"/>
        </a:p>
      </dgm:t>
    </dgm:pt>
    <dgm:pt modelId="{55D8B8D4-C2CD-B745-A864-0E0BD9FC2AA8}" type="sibTrans" cxnId="{5B0B7EC9-D08A-8041-8E24-45B79E7E0F55}">
      <dgm:prSet/>
      <dgm:spPr/>
      <dgm:t>
        <a:bodyPr/>
        <a:lstStyle/>
        <a:p>
          <a:endParaRPr lang="en-US"/>
        </a:p>
      </dgm:t>
    </dgm:pt>
    <dgm:pt modelId="{1195253B-48E0-9446-BA2A-017E980484BB}">
      <dgm:prSet custT="1"/>
      <dgm:spPr>
        <a:solidFill>
          <a:schemeClr val="accent2"/>
        </a:solidFill>
      </dgm:spPr>
      <dgm:t>
        <a:bodyPr/>
        <a:lstStyle/>
        <a:p>
          <a:pPr rtl="0"/>
          <a:r>
            <a:rPr lang="en-US" sz="2200" b="1" dirty="0" smtClean="0"/>
            <a:t>evaluators</a:t>
          </a:r>
          <a:endParaRPr lang="en-US" sz="2200" dirty="0"/>
        </a:p>
      </dgm:t>
    </dgm:pt>
    <dgm:pt modelId="{20D0CDEC-188E-2840-91B0-F94EF7D145EE}" type="parTrans" cxnId="{4639BF20-2FBB-D949-B277-41D9723ACE98}">
      <dgm:prSet/>
      <dgm:spPr/>
      <dgm:t>
        <a:bodyPr/>
        <a:lstStyle/>
        <a:p>
          <a:endParaRPr lang="en-US"/>
        </a:p>
      </dgm:t>
    </dgm:pt>
    <dgm:pt modelId="{D263560F-A0EC-5C4D-9B04-AEE31EBA31CC}" type="sibTrans" cxnId="{4639BF20-2FBB-D949-B277-41D9723ACE98}">
      <dgm:prSet/>
      <dgm:spPr/>
      <dgm:t>
        <a:bodyPr/>
        <a:lstStyle/>
        <a:p>
          <a:endParaRPr lang="en-US"/>
        </a:p>
      </dgm:t>
    </dgm:pt>
    <dgm:pt modelId="{AF8B31FE-DB57-1542-A035-C1AD16BF8137}">
      <dgm:prSet/>
      <dgm:spPr>
        <a:solidFill>
          <a:schemeClr val="tx1"/>
        </a:solidFill>
        <a:ln>
          <a:solidFill>
            <a:schemeClr val="accent1"/>
          </a:solidFill>
        </a:ln>
      </dgm:spPr>
      <dgm:t>
        <a:bodyPr/>
        <a:lstStyle/>
        <a:p>
          <a:pPr rtl="0"/>
          <a:r>
            <a:rPr lang="en-US" b="1" baseline="0" dirty="0" smtClean="0">
              <a:solidFill>
                <a:srgbClr val="00B050"/>
              </a:solidFill>
            </a:rPr>
            <a:t>use the assurance requirements as criteria when evaluating security features and controls</a:t>
          </a:r>
          <a:endParaRPr lang="en-US" baseline="0" dirty="0">
            <a:solidFill>
              <a:srgbClr val="00B050"/>
            </a:solidFill>
          </a:endParaRPr>
        </a:p>
      </dgm:t>
    </dgm:pt>
    <dgm:pt modelId="{36302D14-987D-3249-8BCF-5425A75FA696}" type="parTrans" cxnId="{E2F91C83-6AA7-2C46-8A4C-27501614E747}">
      <dgm:prSet/>
      <dgm:spPr/>
      <dgm:t>
        <a:bodyPr/>
        <a:lstStyle/>
        <a:p>
          <a:endParaRPr lang="en-US"/>
        </a:p>
      </dgm:t>
    </dgm:pt>
    <dgm:pt modelId="{EA9BD6D4-3639-0548-AFE0-DB136E767806}" type="sibTrans" cxnId="{E2F91C83-6AA7-2C46-8A4C-27501614E747}">
      <dgm:prSet/>
      <dgm:spPr/>
      <dgm:t>
        <a:bodyPr/>
        <a:lstStyle/>
        <a:p>
          <a:endParaRPr lang="en-US"/>
        </a:p>
      </dgm:t>
    </dgm:pt>
    <dgm:pt modelId="{77A135FE-151A-F148-AE03-F90676D01DFE}">
      <dgm:prSet/>
      <dgm:spPr>
        <a:solidFill>
          <a:schemeClr val="tx1"/>
        </a:solidFill>
        <a:ln>
          <a:solidFill>
            <a:schemeClr val="accent1"/>
          </a:solidFill>
        </a:ln>
      </dgm:spPr>
      <dgm:t>
        <a:bodyPr/>
        <a:lstStyle/>
        <a:p>
          <a:pPr rtl="0"/>
          <a:r>
            <a:rPr lang="en-US" b="1" baseline="0" dirty="0" smtClean="0">
              <a:solidFill>
                <a:srgbClr val="00B050"/>
              </a:solidFill>
            </a:rPr>
            <a:t>may be in the same organization as consumers or a third-party evaluation team</a:t>
          </a:r>
          <a:endParaRPr lang="en-US" baseline="0" dirty="0">
            <a:solidFill>
              <a:srgbClr val="00B050"/>
            </a:solidFill>
          </a:endParaRPr>
        </a:p>
      </dgm:t>
    </dgm:pt>
    <dgm:pt modelId="{93AAE974-CD05-C746-A7D2-8B14DE1727FC}" type="parTrans" cxnId="{AFC97F08-1D6C-AA4E-9795-E258D26DCE12}">
      <dgm:prSet/>
      <dgm:spPr/>
      <dgm:t>
        <a:bodyPr/>
        <a:lstStyle/>
        <a:p>
          <a:endParaRPr lang="en-US"/>
        </a:p>
      </dgm:t>
    </dgm:pt>
    <dgm:pt modelId="{E8755475-DBC4-1747-BE1F-82EEB8E64F86}" type="sibTrans" cxnId="{AFC97F08-1D6C-AA4E-9795-E258D26DCE12}">
      <dgm:prSet/>
      <dgm:spPr/>
      <dgm:t>
        <a:bodyPr/>
        <a:lstStyle/>
        <a:p>
          <a:endParaRPr lang="en-US"/>
        </a:p>
      </dgm:t>
    </dgm:pt>
    <dgm:pt modelId="{1EE06D8B-0B20-4B4E-9B73-166725BAD459}" type="pres">
      <dgm:prSet presAssocID="{49ADA1BD-C135-F647-B596-EA2541403920}" presName="Name0" presStyleCnt="0">
        <dgm:presLayoutVars>
          <dgm:dir/>
          <dgm:animLvl val="lvl"/>
          <dgm:resizeHandles val="exact"/>
        </dgm:presLayoutVars>
      </dgm:prSet>
      <dgm:spPr/>
      <dgm:t>
        <a:bodyPr/>
        <a:lstStyle/>
        <a:p>
          <a:endParaRPr lang="en-US"/>
        </a:p>
      </dgm:t>
    </dgm:pt>
    <dgm:pt modelId="{4AEDFE03-CD77-2741-A57F-AE7C8E176903}" type="pres">
      <dgm:prSet presAssocID="{276A867B-A6E4-CE42-88D1-8CDEC554B32D}" presName="linNode" presStyleCnt="0"/>
      <dgm:spPr/>
    </dgm:pt>
    <dgm:pt modelId="{8B42BF1C-55A6-0B44-99E1-FF979BFDD89E}" type="pres">
      <dgm:prSet presAssocID="{276A867B-A6E4-CE42-88D1-8CDEC554B32D}" presName="parentText" presStyleLbl="node1" presStyleIdx="0" presStyleCnt="3">
        <dgm:presLayoutVars>
          <dgm:chMax val="1"/>
          <dgm:bulletEnabled val="1"/>
        </dgm:presLayoutVars>
      </dgm:prSet>
      <dgm:spPr/>
      <dgm:t>
        <a:bodyPr/>
        <a:lstStyle/>
        <a:p>
          <a:endParaRPr lang="en-US"/>
        </a:p>
      </dgm:t>
    </dgm:pt>
    <dgm:pt modelId="{0758EB96-483F-684F-AA58-55AB71D55573}" type="pres">
      <dgm:prSet presAssocID="{276A867B-A6E4-CE42-88D1-8CDEC554B32D}" presName="descendantText" presStyleLbl="alignAccFollowNode1" presStyleIdx="0" presStyleCnt="3">
        <dgm:presLayoutVars>
          <dgm:bulletEnabled val="1"/>
        </dgm:presLayoutVars>
      </dgm:prSet>
      <dgm:spPr/>
      <dgm:t>
        <a:bodyPr/>
        <a:lstStyle/>
        <a:p>
          <a:endParaRPr lang="en-US"/>
        </a:p>
      </dgm:t>
    </dgm:pt>
    <dgm:pt modelId="{89F261B7-21AC-3846-BB6E-24CB2F7916ED}" type="pres">
      <dgm:prSet presAssocID="{84604135-E96E-104E-B00A-21A3C76A5B99}" presName="sp" presStyleCnt="0"/>
      <dgm:spPr/>
    </dgm:pt>
    <dgm:pt modelId="{F3F1EEC7-C674-1A44-86B3-BC08EB532B84}" type="pres">
      <dgm:prSet presAssocID="{27E963A9-F087-7E4B-95E0-BDD4A7CB1327}" presName="linNode" presStyleCnt="0"/>
      <dgm:spPr/>
    </dgm:pt>
    <dgm:pt modelId="{761B8B3F-B5D9-5543-85C5-06433118D7AB}" type="pres">
      <dgm:prSet presAssocID="{27E963A9-F087-7E4B-95E0-BDD4A7CB1327}" presName="parentText" presStyleLbl="node1" presStyleIdx="1" presStyleCnt="3">
        <dgm:presLayoutVars>
          <dgm:chMax val="1"/>
          <dgm:bulletEnabled val="1"/>
        </dgm:presLayoutVars>
      </dgm:prSet>
      <dgm:spPr/>
      <dgm:t>
        <a:bodyPr/>
        <a:lstStyle/>
        <a:p>
          <a:endParaRPr lang="en-US"/>
        </a:p>
      </dgm:t>
    </dgm:pt>
    <dgm:pt modelId="{D4BA4BFA-8CFD-384F-9DD6-1E1EAF20B5FD}" type="pres">
      <dgm:prSet presAssocID="{27E963A9-F087-7E4B-95E0-BDD4A7CB1327}" presName="descendantText" presStyleLbl="alignAccFollowNode1" presStyleIdx="1" presStyleCnt="3" custLinFactNeighborX="-1768" custLinFactNeighborY="-3657">
        <dgm:presLayoutVars>
          <dgm:bulletEnabled val="1"/>
        </dgm:presLayoutVars>
      </dgm:prSet>
      <dgm:spPr/>
      <dgm:t>
        <a:bodyPr/>
        <a:lstStyle/>
        <a:p>
          <a:endParaRPr lang="en-US"/>
        </a:p>
      </dgm:t>
    </dgm:pt>
    <dgm:pt modelId="{8D822F73-0CE6-BD48-834F-D32B4DC17205}" type="pres">
      <dgm:prSet presAssocID="{4FF5743B-B073-1D46-9767-AE12F863115B}" presName="sp" presStyleCnt="0"/>
      <dgm:spPr/>
    </dgm:pt>
    <dgm:pt modelId="{EBE5FBDA-3312-F840-93A6-31551D73B71A}" type="pres">
      <dgm:prSet presAssocID="{1195253B-48E0-9446-BA2A-017E980484BB}" presName="linNode" presStyleCnt="0"/>
      <dgm:spPr/>
    </dgm:pt>
    <dgm:pt modelId="{D94E90DC-1BBD-CA4E-9A7E-31F0AF7546FF}" type="pres">
      <dgm:prSet presAssocID="{1195253B-48E0-9446-BA2A-017E980484BB}" presName="parentText" presStyleLbl="node1" presStyleIdx="2" presStyleCnt="3">
        <dgm:presLayoutVars>
          <dgm:chMax val="1"/>
          <dgm:bulletEnabled val="1"/>
        </dgm:presLayoutVars>
      </dgm:prSet>
      <dgm:spPr/>
      <dgm:t>
        <a:bodyPr/>
        <a:lstStyle/>
        <a:p>
          <a:endParaRPr lang="en-US"/>
        </a:p>
      </dgm:t>
    </dgm:pt>
    <dgm:pt modelId="{C6502549-F005-334F-B77B-3085360E9ED8}" type="pres">
      <dgm:prSet presAssocID="{1195253B-48E0-9446-BA2A-017E980484BB}" presName="descendantText" presStyleLbl="alignAccFollowNode1" presStyleIdx="2" presStyleCnt="3">
        <dgm:presLayoutVars>
          <dgm:bulletEnabled val="1"/>
        </dgm:presLayoutVars>
      </dgm:prSet>
      <dgm:spPr/>
      <dgm:t>
        <a:bodyPr/>
        <a:lstStyle/>
        <a:p>
          <a:endParaRPr lang="en-US"/>
        </a:p>
      </dgm:t>
    </dgm:pt>
  </dgm:ptLst>
  <dgm:cxnLst>
    <dgm:cxn modelId="{1B1E131B-B814-4E3D-BD74-637BAEBC108E}" type="presOf" srcId="{1195253B-48E0-9446-BA2A-017E980484BB}" destId="{D94E90DC-1BBD-CA4E-9A7E-31F0AF7546FF}" srcOrd="0" destOrd="0" presId="urn:microsoft.com/office/officeart/2005/8/layout/vList5"/>
    <dgm:cxn modelId="{B1C8CDFB-91DB-4FE7-A19E-582F1A45B487}" type="presOf" srcId="{27E963A9-F087-7E4B-95E0-BDD4A7CB1327}" destId="{761B8B3F-B5D9-5543-85C5-06433118D7AB}" srcOrd="0" destOrd="0" presId="urn:microsoft.com/office/officeart/2005/8/layout/vList5"/>
    <dgm:cxn modelId="{8536C018-B105-4530-B39F-FC56B252821C}" type="presOf" srcId="{AF8B31FE-DB57-1542-A035-C1AD16BF8137}" destId="{C6502549-F005-334F-B77B-3085360E9ED8}" srcOrd="0" destOrd="0" presId="urn:microsoft.com/office/officeart/2005/8/layout/vList5"/>
    <dgm:cxn modelId="{0F1C114C-0D9D-4501-8D71-86B817708570}" type="presOf" srcId="{87BF8213-A970-AC4D-AAAD-4C270FCE31E2}" destId="{0758EB96-483F-684F-AA58-55AB71D55573}" srcOrd="0" destOrd="1" presId="urn:microsoft.com/office/officeart/2005/8/layout/vList5"/>
    <dgm:cxn modelId="{74341C0A-632E-4B94-A8E5-D64DD5B0A6F1}" type="presOf" srcId="{49ADA1BD-C135-F647-B596-EA2541403920}" destId="{1EE06D8B-0B20-4B4E-9B73-166725BAD459}" srcOrd="0" destOrd="0" presId="urn:microsoft.com/office/officeart/2005/8/layout/vList5"/>
    <dgm:cxn modelId="{88438AA9-BA26-454E-907E-B7C84E35428D}" type="presOf" srcId="{77A135FE-151A-F148-AE03-F90676D01DFE}" destId="{C6502549-F005-334F-B77B-3085360E9ED8}" srcOrd="0" destOrd="1" presId="urn:microsoft.com/office/officeart/2005/8/layout/vList5"/>
    <dgm:cxn modelId="{FFF79509-7089-394A-B796-4C017E859D36}" srcId="{49ADA1BD-C135-F647-B596-EA2541403920}" destId="{27E963A9-F087-7E4B-95E0-BDD4A7CB1327}" srcOrd="1" destOrd="0" parTransId="{86E660DC-C7AE-A147-A142-3A79584842AD}" sibTransId="{4FF5743B-B073-1D46-9767-AE12F863115B}"/>
    <dgm:cxn modelId="{E2F91C83-6AA7-2C46-8A4C-27501614E747}" srcId="{1195253B-48E0-9446-BA2A-017E980484BB}" destId="{AF8B31FE-DB57-1542-A035-C1AD16BF8137}" srcOrd="0" destOrd="0" parTransId="{36302D14-987D-3249-8BCF-5425A75FA696}" sibTransId="{EA9BD6D4-3639-0548-AFE0-DB136E767806}"/>
    <dgm:cxn modelId="{5C49B46E-ED3E-469B-B1E2-E26EBE34C3FE}" type="presOf" srcId="{57F75F30-ACEF-E547-8E77-11BFC234148C}" destId="{D4BA4BFA-8CFD-384F-9DD6-1E1EAF20B5FD}" srcOrd="0" destOrd="1" presId="urn:microsoft.com/office/officeart/2005/8/layout/vList5"/>
    <dgm:cxn modelId="{1813B2DE-0F83-4242-A923-F334D083A36A}" srcId="{27E963A9-F087-7E4B-95E0-BDD4A7CB1327}" destId="{57F75F30-ACEF-E547-8E77-11BFC234148C}" srcOrd="1" destOrd="0" parTransId="{477DCE69-5824-BE4B-A001-49FCE9C5E3CC}" sibTransId="{17B19096-927D-9A48-A3FA-B73A81F041DA}"/>
    <dgm:cxn modelId="{331E7BE1-08DE-414D-9419-1E777DDA1F14}" srcId="{49ADA1BD-C135-F647-B596-EA2541403920}" destId="{276A867B-A6E4-CE42-88D1-8CDEC554B32D}" srcOrd="0" destOrd="0" parTransId="{D6DFF86A-3769-CB45-8134-574C75160109}" sibTransId="{84604135-E96E-104E-B00A-21A3C76A5B99}"/>
    <dgm:cxn modelId="{075FE1B2-5C2C-4861-B28A-F613CBD53C0A}" type="presOf" srcId="{276A867B-A6E4-CE42-88D1-8CDEC554B32D}" destId="{8B42BF1C-55A6-0B44-99E1-FF979BFDD89E}" srcOrd="0" destOrd="0" presId="urn:microsoft.com/office/officeart/2005/8/layout/vList5"/>
    <dgm:cxn modelId="{2CB80D17-59F8-F54A-8ECE-C91E68F46B0C}" srcId="{276A867B-A6E4-CE42-88D1-8CDEC554B32D}" destId="{A55C672B-B08C-8B41-873D-8744C0B9B76F}" srcOrd="0" destOrd="0" parTransId="{B41F1DBA-A8E9-E048-8BE7-5FCA7542EF15}" sibTransId="{5F3291AD-7CDF-5A4C-B96E-B95D5B15E2B4}"/>
    <dgm:cxn modelId="{1328E924-D595-4E05-BEE7-844227A9BBFE}" type="presOf" srcId="{8C67B63C-2270-F440-B5F0-2773485BE5BA}" destId="{D4BA4BFA-8CFD-384F-9DD6-1E1EAF20B5FD}" srcOrd="0" destOrd="2" presId="urn:microsoft.com/office/officeart/2005/8/layout/vList5"/>
    <dgm:cxn modelId="{AFC97F08-1D6C-AA4E-9795-E258D26DCE12}" srcId="{1195253B-48E0-9446-BA2A-017E980484BB}" destId="{77A135FE-151A-F148-AE03-F90676D01DFE}" srcOrd="1" destOrd="0" parTransId="{93AAE974-CD05-C746-A7D2-8B14DE1727FC}" sibTransId="{E8755475-DBC4-1747-BE1F-82EEB8E64F86}"/>
    <dgm:cxn modelId="{4639BF20-2FBB-D949-B277-41D9723ACE98}" srcId="{49ADA1BD-C135-F647-B596-EA2541403920}" destId="{1195253B-48E0-9446-BA2A-017E980484BB}" srcOrd="2" destOrd="0" parTransId="{20D0CDEC-188E-2840-91B0-F94EF7D145EE}" sibTransId="{D263560F-A0EC-5C4D-9B04-AEE31EBA31CC}"/>
    <dgm:cxn modelId="{5016321B-25B7-42AA-B50C-88478E1AC8F0}" type="presOf" srcId="{A55C672B-B08C-8B41-873D-8744C0B9B76F}" destId="{0758EB96-483F-684F-AA58-55AB71D55573}" srcOrd="0" destOrd="0" presId="urn:microsoft.com/office/officeart/2005/8/layout/vList5"/>
    <dgm:cxn modelId="{CB62DFFE-AFFF-7947-AC0F-3D3851CEF6B1}" srcId="{276A867B-A6E4-CE42-88D1-8CDEC554B32D}" destId="{87BF8213-A970-AC4D-AAAD-4C270FCE31E2}" srcOrd="1" destOrd="0" parTransId="{CF855977-FEC3-DE49-9CD1-48EBE781DF34}" sibTransId="{204753C6-0B33-AB4C-B3FE-1E300DCAF5FA}"/>
    <dgm:cxn modelId="{877B791D-E6CE-424A-BBC2-AE49C5A1494E}" type="presOf" srcId="{21E4F4D5-91DE-E24D-8569-F50A63497D7C}" destId="{D4BA4BFA-8CFD-384F-9DD6-1E1EAF20B5FD}" srcOrd="0" destOrd="0" presId="urn:microsoft.com/office/officeart/2005/8/layout/vList5"/>
    <dgm:cxn modelId="{40D3F44B-79FA-CB40-A3F4-75AD41C19A27}" srcId="{27E963A9-F087-7E4B-95E0-BDD4A7CB1327}" destId="{21E4F4D5-91DE-E24D-8569-F50A63497D7C}" srcOrd="0" destOrd="0" parTransId="{422C68B0-8AB9-454A-B2C9-C5B483D8B227}" sibTransId="{E9C6C770-590F-6E48-A702-F2199FB86B22}"/>
    <dgm:cxn modelId="{5B0B7EC9-D08A-8041-8E24-45B79E7E0F55}" srcId="{27E963A9-F087-7E4B-95E0-BDD4A7CB1327}" destId="{8C67B63C-2270-F440-B5F0-2773485BE5BA}" srcOrd="2" destOrd="0" parTransId="{5896CC10-C28A-FE43-8657-B011343BA138}" sibTransId="{55D8B8D4-C2CD-B745-A864-0E0BD9FC2AA8}"/>
    <dgm:cxn modelId="{DC61699A-C8E4-481D-940D-12A59F4B7A6E}" type="presParOf" srcId="{1EE06D8B-0B20-4B4E-9B73-166725BAD459}" destId="{4AEDFE03-CD77-2741-A57F-AE7C8E176903}" srcOrd="0" destOrd="0" presId="urn:microsoft.com/office/officeart/2005/8/layout/vList5"/>
    <dgm:cxn modelId="{CAD9A480-F9B2-434C-9918-6A52278037D6}" type="presParOf" srcId="{4AEDFE03-CD77-2741-A57F-AE7C8E176903}" destId="{8B42BF1C-55A6-0B44-99E1-FF979BFDD89E}" srcOrd="0" destOrd="0" presId="urn:microsoft.com/office/officeart/2005/8/layout/vList5"/>
    <dgm:cxn modelId="{F4D6E76E-91F9-4832-B6E5-DA1F98C07CE9}" type="presParOf" srcId="{4AEDFE03-CD77-2741-A57F-AE7C8E176903}" destId="{0758EB96-483F-684F-AA58-55AB71D55573}" srcOrd="1" destOrd="0" presId="urn:microsoft.com/office/officeart/2005/8/layout/vList5"/>
    <dgm:cxn modelId="{A9D914C3-E015-4A57-8679-DF5C79A80F8A}" type="presParOf" srcId="{1EE06D8B-0B20-4B4E-9B73-166725BAD459}" destId="{89F261B7-21AC-3846-BB6E-24CB2F7916ED}" srcOrd="1" destOrd="0" presId="urn:microsoft.com/office/officeart/2005/8/layout/vList5"/>
    <dgm:cxn modelId="{AD7BED9B-47D7-4F76-99D7-E046F83AAA54}" type="presParOf" srcId="{1EE06D8B-0B20-4B4E-9B73-166725BAD459}" destId="{F3F1EEC7-C674-1A44-86B3-BC08EB532B84}" srcOrd="2" destOrd="0" presId="urn:microsoft.com/office/officeart/2005/8/layout/vList5"/>
    <dgm:cxn modelId="{DE1D5F9E-3C0A-4494-9ABA-734EF1EC3102}" type="presParOf" srcId="{F3F1EEC7-C674-1A44-86B3-BC08EB532B84}" destId="{761B8B3F-B5D9-5543-85C5-06433118D7AB}" srcOrd="0" destOrd="0" presId="urn:microsoft.com/office/officeart/2005/8/layout/vList5"/>
    <dgm:cxn modelId="{62852B15-1CB9-404C-AC60-9107A17B38A7}" type="presParOf" srcId="{F3F1EEC7-C674-1A44-86B3-BC08EB532B84}" destId="{D4BA4BFA-8CFD-384F-9DD6-1E1EAF20B5FD}" srcOrd="1" destOrd="0" presId="urn:microsoft.com/office/officeart/2005/8/layout/vList5"/>
    <dgm:cxn modelId="{1327558F-1B38-4243-87F6-149E61503267}" type="presParOf" srcId="{1EE06D8B-0B20-4B4E-9B73-166725BAD459}" destId="{8D822F73-0CE6-BD48-834F-D32B4DC17205}" srcOrd="3" destOrd="0" presId="urn:microsoft.com/office/officeart/2005/8/layout/vList5"/>
    <dgm:cxn modelId="{D37699B8-38E6-4685-ADE2-C012056C3879}" type="presParOf" srcId="{1EE06D8B-0B20-4B4E-9B73-166725BAD459}" destId="{EBE5FBDA-3312-F840-93A6-31551D73B71A}" srcOrd="4" destOrd="0" presId="urn:microsoft.com/office/officeart/2005/8/layout/vList5"/>
    <dgm:cxn modelId="{EA00A748-396D-488E-B522-22529280DDEB}" type="presParOf" srcId="{EBE5FBDA-3312-F840-93A6-31551D73B71A}" destId="{D94E90DC-1BBD-CA4E-9A7E-31F0AF7546FF}" srcOrd="0" destOrd="0" presId="urn:microsoft.com/office/officeart/2005/8/layout/vList5"/>
    <dgm:cxn modelId="{150EB103-CCAF-43B2-8A27-7A19FB330004}" type="presParOf" srcId="{EBE5FBDA-3312-F840-93A6-31551D73B71A}" destId="{C6502549-F005-334F-B77B-3085360E9ED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1E3A7F-DF25-E84F-8E91-915DDF0E1750}">
      <dsp:nvSpPr>
        <dsp:cNvPr id="0" name=""/>
        <dsp:cNvSpPr/>
      </dsp:nvSpPr>
      <dsp:spPr>
        <a:xfrm>
          <a:off x="0" y="16759"/>
          <a:ext cx="6096000" cy="691200"/>
        </a:xfrm>
        <a:prstGeom prst="rect">
          <a:avLst/>
        </a:prstGeom>
        <a:solidFill>
          <a:schemeClr val="accent2"/>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has three basic services: </a:t>
          </a:r>
          <a:endParaRPr lang="en-US" sz="2400" kern="1200" dirty="0"/>
        </a:p>
      </dsp:txBody>
      <dsp:txXfrm>
        <a:off x="0" y="16759"/>
        <a:ext cx="6096000" cy="691200"/>
      </dsp:txXfrm>
    </dsp:sp>
    <dsp:sp modelId="{C439B8E6-57FD-914C-8658-89BDAE1553A9}">
      <dsp:nvSpPr>
        <dsp:cNvPr id="0" name=""/>
        <dsp:cNvSpPr/>
      </dsp:nvSpPr>
      <dsp:spPr>
        <a:xfrm>
          <a:off x="0" y="724719"/>
          <a:ext cx="6096000" cy="1383480"/>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smtClean="0">
              <a:solidFill>
                <a:srgbClr val="00B050"/>
              </a:solidFill>
            </a:rPr>
            <a:t>authenticated boot</a:t>
          </a:r>
        </a:p>
        <a:p>
          <a:pPr marL="228600" lvl="1" indent="-228600" algn="l" defTabSz="1066800">
            <a:lnSpc>
              <a:spcPct val="90000"/>
            </a:lnSpc>
            <a:spcBef>
              <a:spcPct val="0"/>
            </a:spcBef>
            <a:spcAft>
              <a:spcPct val="15000"/>
            </a:spcAft>
            <a:buChar char="••"/>
          </a:pPr>
          <a:r>
            <a:rPr lang="en-US" sz="2400" kern="1200" baseline="0" dirty="0" smtClean="0">
              <a:solidFill>
                <a:srgbClr val="00B050"/>
              </a:solidFill>
            </a:rPr>
            <a:t>certification</a:t>
          </a:r>
        </a:p>
        <a:p>
          <a:pPr marL="228600" lvl="1" indent="-228600" algn="l" defTabSz="1066800">
            <a:lnSpc>
              <a:spcPct val="90000"/>
            </a:lnSpc>
            <a:spcBef>
              <a:spcPct val="0"/>
            </a:spcBef>
            <a:spcAft>
              <a:spcPct val="15000"/>
            </a:spcAft>
            <a:buChar char="••"/>
          </a:pPr>
          <a:r>
            <a:rPr lang="en-US" sz="2400" kern="1200" baseline="0" dirty="0" smtClean="0">
              <a:solidFill>
                <a:srgbClr val="00B050"/>
              </a:solidFill>
            </a:rPr>
            <a:t>encryption</a:t>
          </a:r>
          <a:endParaRPr lang="en-US" sz="2400" kern="1200" baseline="0" dirty="0">
            <a:solidFill>
              <a:srgbClr val="00B050"/>
            </a:solidFill>
          </a:endParaRPr>
        </a:p>
      </dsp:txBody>
      <dsp:txXfrm>
        <a:off x="0" y="724719"/>
        <a:ext cx="6096000" cy="13834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58EB96-483F-684F-AA58-55AB71D55573}">
      <dsp:nvSpPr>
        <dsp:cNvPr id="0" name=""/>
        <dsp:cNvSpPr/>
      </dsp:nvSpPr>
      <dsp:spPr>
        <a:xfrm rot="5400000">
          <a:off x="3222676" y="-1078046"/>
          <a:ext cx="1119782" cy="3560064"/>
        </a:xfrm>
        <a:prstGeom prst="round2SameRect">
          <a:avLst/>
        </a:prstGeom>
        <a:solidFill>
          <a:schemeClr val="tx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dirty="0" smtClean="0">
              <a:solidFill>
                <a:srgbClr val="00B050"/>
              </a:solidFill>
            </a:rPr>
            <a:t>select security features and functions </a:t>
          </a:r>
          <a:endParaRPr lang="en-US" sz="1300" kern="1200" dirty="0">
            <a:solidFill>
              <a:srgbClr val="00B050"/>
            </a:solidFill>
          </a:endParaRPr>
        </a:p>
        <a:p>
          <a:pPr marL="114300" lvl="1" indent="-114300" algn="l" defTabSz="577850" rtl="0">
            <a:lnSpc>
              <a:spcPct val="90000"/>
            </a:lnSpc>
            <a:spcBef>
              <a:spcPct val="0"/>
            </a:spcBef>
            <a:spcAft>
              <a:spcPct val="15000"/>
            </a:spcAft>
            <a:buChar char="••"/>
          </a:pPr>
          <a:r>
            <a:rPr lang="en-US" sz="1300" b="1" kern="1200" dirty="0" smtClean="0">
              <a:solidFill>
                <a:srgbClr val="00B050"/>
              </a:solidFill>
            </a:rPr>
            <a:t>determine the required </a:t>
          </a:r>
          <a:r>
            <a:rPr lang="en-US" sz="1300" b="1" kern="1200" baseline="0" dirty="0" smtClean="0">
              <a:solidFill>
                <a:srgbClr val="00B050"/>
              </a:solidFill>
            </a:rPr>
            <a:t>levels</a:t>
          </a:r>
          <a:r>
            <a:rPr lang="en-US" sz="1300" b="1" kern="1200" dirty="0" smtClean="0">
              <a:solidFill>
                <a:srgbClr val="00B050"/>
              </a:solidFill>
            </a:rPr>
            <a:t> of security assurance</a:t>
          </a:r>
          <a:endParaRPr lang="en-US" sz="1300" kern="1200" dirty="0">
            <a:solidFill>
              <a:srgbClr val="00B050"/>
            </a:solidFill>
          </a:endParaRPr>
        </a:p>
      </dsp:txBody>
      <dsp:txXfrm rot="5400000">
        <a:off x="3222676" y="-1078046"/>
        <a:ext cx="1119782" cy="3560064"/>
      </dsp:txXfrm>
    </dsp:sp>
    <dsp:sp modelId="{8B42BF1C-55A6-0B44-99E1-FF979BFDD89E}">
      <dsp:nvSpPr>
        <dsp:cNvPr id="0" name=""/>
        <dsp:cNvSpPr/>
      </dsp:nvSpPr>
      <dsp:spPr>
        <a:xfrm>
          <a:off x="0" y="2120"/>
          <a:ext cx="2002536" cy="1399728"/>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consumers </a:t>
          </a:r>
          <a:endParaRPr lang="en-US" sz="2200" kern="1200" dirty="0"/>
        </a:p>
      </dsp:txBody>
      <dsp:txXfrm>
        <a:off x="0" y="2120"/>
        <a:ext cx="2002536" cy="1399728"/>
      </dsp:txXfrm>
    </dsp:sp>
    <dsp:sp modelId="{D4BA4BFA-8CFD-384F-9DD6-1E1EAF20B5FD}">
      <dsp:nvSpPr>
        <dsp:cNvPr id="0" name=""/>
        <dsp:cNvSpPr/>
      </dsp:nvSpPr>
      <dsp:spPr>
        <a:xfrm rot="5400000">
          <a:off x="3187271" y="350717"/>
          <a:ext cx="1119782" cy="3560064"/>
        </a:xfrm>
        <a:prstGeom prst="round2SameRect">
          <a:avLst/>
        </a:prstGeom>
        <a:solidFill>
          <a:schemeClr val="tx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baseline="0" dirty="0" smtClean="0">
              <a:solidFill>
                <a:srgbClr val="00B050"/>
              </a:solidFill>
            </a:rPr>
            <a:t>respond to security requirements</a:t>
          </a:r>
          <a:endParaRPr lang="en-US" sz="1300" kern="1200" baseline="0" dirty="0">
            <a:solidFill>
              <a:srgbClr val="00B050"/>
            </a:solidFill>
          </a:endParaRPr>
        </a:p>
        <a:p>
          <a:pPr marL="114300" lvl="1" indent="-114300" algn="l" defTabSz="577850" rtl="0">
            <a:lnSpc>
              <a:spcPct val="90000"/>
            </a:lnSpc>
            <a:spcBef>
              <a:spcPct val="0"/>
            </a:spcBef>
            <a:spcAft>
              <a:spcPct val="15000"/>
            </a:spcAft>
            <a:buChar char="••"/>
          </a:pPr>
          <a:r>
            <a:rPr lang="en-US" sz="1300" b="1" kern="1200" baseline="0" dirty="0" smtClean="0">
              <a:solidFill>
                <a:srgbClr val="00B050"/>
              </a:solidFill>
            </a:rPr>
            <a:t>interpret statements of assurance requirements</a:t>
          </a:r>
          <a:endParaRPr lang="en-US" sz="1300" kern="1200" baseline="0" dirty="0">
            <a:solidFill>
              <a:srgbClr val="00B050"/>
            </a:solidFill>
          </a:endParaRPr>
        </a:p>
        <a:p>
          <a:pPr marL="114300" lvl="1" indent="-114300" algn="l" defTabSz="577850" rtl="0">
            <a:lnSpc>
              <a:spcPct val="90000"/>
            </a:lnSpc>
            <a:spcBef>
              <a:spcPct val="0"/>
            </a:spcBef>
            <a:spcAft>
              <a:spcPct val="15000"/>
            </a:spcAft>
            <a:buChar char="••"/>
          </a:pPr>
          <a:r>
            <a:rPr lang="en-US" sz="1300" b="1" kern="1200" baseline="0" dirty="0" smtClean="0">
              <a:solidFill>
                <a:srgbClr val="00B050"/>
              </a:solidFill>
            </a:rPr>
            <a:t>determine assurance approaches and level of effort</a:t>
          </a:r>
          <a:endParaRPr lang="en-US" sz="1300" kern="1200" baseline="0" dirty="0">
            <a:solidFill>
              <a:srgbClr val="00B050"/>
            </a:solidFill>
          </a:endParaRPr>
        </a:p>
      </dsp:txBody>
      <dsp:txXfrm rot="5400000">
        <a:off x="3187271" y="350717"/>
        <a:ext cx="1119782" cy="3560064"/>
      </dsp:txXfrm>
    </dsp:sp>
    <dsp:sp modelId="{761B8B3F-B5D9-5543-85C5-06433118D7AB}">
      <dsp:nvSpPr>
        <dsp:cNvPr id="0" name=""/>
        <dsp:cNvSpPr/>
      </dsp:nvSpPr>
      <dsp:spPr>
        <a:xfrm>
          <a:off x="0" y="1471835"/>
          <a:ext cx="2002536" cy="1399728"/>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developers</a:t>
          </a:r>
          <a:endParaRPr lang="en-US" sz="2200" kern="1200" dirty="0"/>
        </a:p>
      </dsp:txBody>
      <dsp:txXfrm>
        <a:off x="0" y="1471835"/>
        <a:ext cx="2002536" cy="1399728"/>
      </dsp:txXfrm>
    </dsp:sp>
    <dsp:sp modelId="{C6502549-F005-334F-B77B-3085360E9ED8}">
      <dsp:nvSpPr>
        <dsp:cNvPr id="0" name=""/>
        <dsp:cNvSpPr/>
      </dsp:nvSpPr>
      <dsp:spPr>
        <a:xfrm rot="5400000">
          <a:off x="3222676" y="1861382"/>
          <a:ext cx="1119782" cy="3560064"/>
        </a:xfrm>
        <a:prstGeom prst="round2SameRect">
          <a:avLst/>
        </a:prstGeom>
        <a:solidFill>
          <a:schemeClr val="tx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baseline="0" dirty="0" smtClean="0">
              <a:solidFill>
                <a:srgbClr val="00B050"/>
              </a:solidFill>
            </a:rPr>
            <a:t>use the assurance requirements as criteria when evaluating security features and controls</a:t>
          </a:r>
          <a:endParaRPr lang="en-US" sz="1300" kern="1200" baseline="0" dirty="0">
            <a:solidFill>
              <a:srgbClr val="00B050"/>
            </a:solidFill>
          </a:endParaRPr>
        </a:p>
        <a:p>
          <a:pPr marL="114300" lvl="1" indent="-114300" algn="l" defTabSz="577850" rtl="0">
            <a:lnSpc>
              <a:spcPct val="90000"/>
            </a:lnSpc>
            <a:spcBef>
              <a:spcPct val="0"/>
            </a:spcBef>
            <a:spcAft>
              <a:spcPct val="15000"/>
            </a:spcAft>
            <a:buChar char="••"/>
          </a:pPr>
          <a:r>
            <a:rPr lang="en-US" sz="1300" b="1" kern="1200" baseline="0" dirty="0" smtClean="0">
              <a:solidFill>
                <a:srgbClr val="00B050"/>
              </a:solidFill>
            </a:rPr>
            <a:t>may be in the same organization as consumers or a third-party evaluation team</a:t>
          </a:r>
          <a:endParaRPr lang="en-US" sz="1300" kern="1200" baseline="0" dirty="0">
            <a:solidFill>
              <a:srgbClr val="00B050"/>
            </a:solidFill>
          </a:endParaRPr>
        </a:p>
      </dsp:txBody>
      <dsp:txXfrm rot="5400000">
        <a:off x="3222676" y="1861382"/>
        <a:ext cx="1119782" cy="3560064"/>
      </dsp:txXfrm>
    </dsp:sp>
    <dsp:sp modelId="{D94E90DC-1BBD-CA4E-9A7E-31F0AF7546FF}">
      <dsp:nvSpPr>
        <dsp:cNvPr id="0" name=""/>
        <dsp:cNvSpPr/>
      </dsp:nvSpPr>
      <dsp:spPr>
        <a:xfrm>
          <a:off x="0" y="2941550"/>
          <a:ext cx="2002536" cy="1399728"/>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evaluators</a:t>
          </a:r>
          <a:endParaRPr lang="en-US" sz="2200" kern="1200" dirty="0"/>
        </a:p>
      </dsp:txBody>
      <dsp:txXfrm>
        <a:off x="0" y="2941550"/>
        <a:ext cx="2002536" cy="139972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37D2C1EC-7226-4946-9050-B5BAA74B336E}"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5530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8B5889-DF78-4022-909C-7997F8C18691}"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log.it.sohu.com/readwriteweb/archives/3290"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log.it.sohu.com/readwriteweb/archives/author/yeeyan/"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it.sohu.com/readwriteweb/archives/3290"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blog.it.sohu.com/readwriteweb/archives/author/yeeyan/"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4400" y="744538"/>
            <a:ext cx="4967288" cy="3727450"/>
          </a:xfrm>
          <a:ln/>
        </p:spPr>
      </p:sp>
      <p:sp>
        <p:nvSpPr>
          <p:cNvPr id="70663"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79EBB-5DAD-144C-BE9F-85407B4AB773}" type="slidenum">
              <a:rPr lang="en-AU"/>
              <a:pPr/>
              <a:t>14</a:t>
            </a:fld>
            <a:endParaRPr lang="en-AU" dirty="0"/>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Figure 13.12 , based on the most recent TPM specification, is a block diagram of the</a:t>
            </a:r>
          </a:p>
          <a:p>
            <a:r>
              <a:rPr lang="en-US" sz="1200" kern="1200" baseline="0" dirty="0" smtClean="0">
                <a:solidFill>
                  <a:schemeClr val="tx1"/>
                </a:solidFill>
                <a:latin typeface="Arial" pitchFamily="-109" charset="0"/>
                <a:ea typeface="+mn-ea"/>
                <a:cs typeface="+mn-cs"/>
              </a:rPr>
              <a:t>functional components of the TPM. These are as follows: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I/O: All commands enter and exit through the I/O component, which provides</a:t>
            </a:r>
          </a:p>
          <a:p>
            <a:r>
              <a:rPr lang="en-US" sz="1200" kern="1200" baseline="0" dirty="0" smtClean="0">
                <a:solidFill>
                  <a:schemeClr val="tx1"/>
                </a:solidFill>
                <a:latin typeface="Arial" pitchFamily="-109" charset="0"/>
                <a:ea typeface="+mn-ea"/>
                <a:cs typeface="+mn-cs"/>
              </a:rPr>
              <a:t>communication with the other TPM components.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Cryptographic co-processor: Includes a processor that is specialized for</a:t>
            </a:r>
          </a:p>
          <a:p>
            <a:r>
              <a:rPr lang="en-US" sz="1200" kern="1200" baseline="0" dirty="0" smtClean="0">
                <a:solidFill>
                  <a:schemeClr val="tx1"/>
                </a:solidFill>
                <a:latin typeface="Arial" pitchFamily="-109" charset="0"/>
                <a:ea typeface="+mn-ea"/>
                <a:cs typeface="+mn-cs"/>
              </a:rPr>
              <a:t>encryption and related processing. The specific cryptographic algorithms</a:t>
            </a:r>
          </a:p>
          <a:p>
            <a:r>
              <a:rPr lang="en-US" sz="1200" kern="1200" baseline="0" dirty="0" smtClean="0">
                <a:solidFill>
                  <a:schemeClr val="tx1"/>
                </a:solidFill>
                <a:latin typeface="Arial" pitchFamily="-109" charset="0"/>
                <a:ea typeface="+mn-ea"/>
                <a:cs typeface="+mn-cs"/>
              </a:rPr>
              <a:t>implemented by this component include RSA encryption/decryption,</a:t>
            </a:r>
          </a:p>
          <a:p>
            <a:r>
              <a:rPr lang="en-US" sz="1200" kern="1200" baseline="0" dirty="0" smtClean="0">
                <a:solidFill>
                  <a:schemeClr val="tx1"/>
                </a:solidFill>
                <a:latin typeface="Arial" pitchFamily="-109" charset="0"/>
                <a:ea typeface="+mn-ea"/>
                <a:cs typeface="+mn-cs"/>
              </a:rPr>
              <a:t>RSA-based digital signatures, and symmetric encryption.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Key generation: Creates RSA public/private key pairs and symmetric keys.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HMAC engine: This algorithm is used in various authentication protocols.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Random number generator (RNG): This component produces random numbers</a:t>
            </a:r>
          </a:p>
          <a:p>
            <a:r>
              <a:rPr lang="en-US" sz="1200" kern="1200" baseline="0" dirty="0" smtClean="0">
                <a:solidFill>
                  <a:schemeClr val="tx1"/>
                </a:solidFill>
                <a:latin typeface="Arial" pitchFamily="-109" charset="0"/>
                <a:ea typeface="+mn-ea"/>
                <a:cs typeface="+mn-cs"/>
              </a:rPr>
              <a:t>used in a variety of cryptographic algorithms, including key generation, random</a:t>
            </a:r>
          </a:p>
          <a:p>
            <a:r>
              <a:rPr lang="en-US" sz="1200" kern="1200" baseline="0" dirty="0" smtClean="0">
                <a:solidFill>
                  <a:schemeClr val="tx1"/>
                </a:solidFill>
                <a:latin typeface="Arial" pitchFamily="-109" charset="0"/>
                <a:ea typeface="+mn-ea"/>
                <a:cs typeface="+mn-cs"/>
              </a:rPr>
              <a:t>values in digital signatures, and nonces. A nonce is a random number used once,</a:t>
            </a:r>
          </a:p>
          <a:p>
            <a:r>
              <a:rPr lang="en-US" sz="1200" kern="1200" baseline="0" dirty="0" smtClean="0">
                <a:solidFill>
                  <a:schemeClr val="tx1"/>
                </a:solidFill>
                <a:latin typeface="Arial" pitchFamily="-109" charset="0"/>
                <a:ea typeface="+mn-ea"/>
                <a:cs typeface="+mn-cs"/>
              </a:rPr>
              <a:t>as in a challenge protocol. The RNG uses a hardware source of randomness</a:t>
            </a:r>
          </a:p>
          <a:p>
            <a:r>
              <a:rPr lang="en-US" sz="1200" kern="1200" baseline="0" dirty="0" smtClean="0">
                <a:solidFill>
                  <a:schemeClr val="tx1"/>
                </a:solidFill>
                <a:latin typeface="Arial" pitchFamily="-109" charset="0"/>
                <a:ea typeface="+mn-ea"/>
                <a:cs typeface="+mn-cs"/>
              </a:rPr>
              <a:t>(manufacturer specific) and does not rely on a software algorithm that produces</a:t>
            </a:r>
          </a:p>
          <a:p>
            <a:r>
              <a:rPr lang="en-US" sz="1200" kern="1200" baseline="0" dirty="0" smtClean="0">
                <a:solidFill>
                  <a:schemeClr val="tx1"/>
                </a:solidFill>
                <a:latin typeface="Arial" pitchFamily="-109" charset="0"/>
                <a:ea typeface="+mn-ea"/>
                <a:cs typeface="+mn-cs"/>
              </a:rPr>
              <a:t>pseudo random numbers.</a:t>
            </a:r>
          </a:p>
          <a:p>
            <a:endParaRPr lang="en-US" sz="1200" kern="1200" baseline="0" dirty="0" smtClean="0">
              <a:solidFill>
                <a:schemeClr val="tx1"/>
              </a:solidFill>
              <a:latin typeface="Arial" pitchFamily="-109" charset="0"/>
              <a:ea typeface="+mn-ea"/>
              <a:cs typeface="+mn-cs"/>
            </a:endParaRPr>
          </a:p>
          <a:p>
            <a:r>
              <a:rPr lang="en-US" sz="1200" b="1" kern="1200" baseline="0" dirty="0" smtClean="0">
                <a:solidFill>
                  <a:schemeClr val="tx1"/>
                </a:solidFill>
                <a:latin typeface="Arial" pitchFamily="-109" charset="0"/>
                <a:ea typeface="+mn-ea"/>
                <a:cs typeface="+mn-cs"/>
              </a:rPr>
              <a:t>SHA-1 engine: This component implements the SHA algorithm, which is used</a:t>
            </a:r>
          </a:p>
          <a:p>
            <a:r>
              <a:rPr lang="en-US" sz="1200" kern="1200" baseline="0" dirty="0" smtClean="0">
                <a:solidFill>
                  <a:schemeClr val="tx1"/>
                </a:solidFill>
                <a:latin typeface="Arial" pitchFamily="-109" charset="0"/>
                <a:ea typeface="+mn-ea"/>
                <a:cs typeface="+mn-cs"/>
              </a:rPr>
              <a:t>in digital signatures and the HMAC algorithm.</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Power detection: Manages the TPM power states in conjunction with the</a:t>
            </a:r>
          </a:p>
          <a:p>
            <a:r>
              <a:rPr lang="en-US" sz="1200" kern="1200" baseline="0" dirty="0" smtClean="0">
                <a:solidFill>
                  <a:schemeClr val="tx1"/>
                </a:solidFill>
                <a:latin typeface="Arial" pitchFamily="-109" charset="0"/>
                <a:ea typeface="+mn-ea"/>
                <a:cs typeface="+mn-cs"/>
              </a:rPr>
              <a:t>platform power states.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Opt-in: Provides secure mechanisms to allow the TPM to be enabled or</a:t>
            </a:r>
          </a:p>
          <a:p>
            <a:r>
              <a:rPr lang="en-US" sz="1200" kern="1200" baseline="0" dirty="0" smtClean="0">
                <a:solidFill>
                  <a:schemeClr val="tx1"/>
                </a:solidFill>
                <a:latin typeface="Arial" pitchFamily="-109" charset="0"/>
                <a:ea typeface="+mn-ea"/>
                <a:cs typeface="+mn-cs"/>
              </a:rPr>
              <a:t>disabled at the customer/user’s discretion.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Execution engine: Runs program code to execute the TPM commands</a:t>
            </a:r>
          </a:p>
          <a:p>
            <a:r>
              <a:rPr lang="en-US" sz="1200" kern="1200" baseline="0" dirty="0" smtClean="0">
                <a:solidFill>
                  <a:schemeClr val="tx1"/>
                </a:solidFill>
                <a:latin typeface="Arial" pitchFamily="-109" charset="0"/>
                <a:ea typeface="+mn-ea"/>
                <a:cs typeface="+mn-cs"/>
              </a:rPr>
              <a:t>received from the I/O port.</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Nonvolatile memory: Used to store persistent identity and state parameters</a:t>
            </a:r>
          </a:p>
          <a:p>
            <a:r>
              <a:rPr lang="en-US" sz="1200" kern="1200" baseline="0" dirty="0" smtClean="0">
                <a:solidFill>
                  <a:schemeClr val="tx1"/>
                </a:solidFill>
                <a:latin typeface="Arial" pitchFamily="-109" charset="0"/>
                <a:ea typeface="+mn-ea"/>
                <a:cs typeface="+mn-cs"/>
              </a:rPr>
              <a:t>for this TPM.</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Volatile memory: Temporary storage for execution functions, plus storage</a:t>
            </a:r>
          </a:p>
          <a:p>
            <a:r>
              <a:rPr lang="en-US" sz="1200" kern="1200" baseline="0" dirty="0" smtClean="0">
                <a:solidFill>
                  <a:schemeClr val="tx1"/>
                </a:solidFill>
                <a:latin typeface="Arial" pitchFamily="-109" charset="0"/>
                <a:ea typeface="+mn-ea"/>
                <a:cs typeface="+mn-cs"/>
              </a:rPr>
              <a:t>of volatile parameters, such as current TPM state, cryptographic keys, and</a:t>
            </a:r>
          </a:p>
          <a:p>
            <a:r>
              <a:rPr lang="en-US" sz="1200" kern="1200" baseline="0" dirty="0" smtClean="0">
                <a:solidFill>
                  <a:schemeClr val="tx1"/>
                </a:solidFill>
                <a:latin typeface="Arial" pitchFamily="-109" charset="0"/>
                <a:ea typeface="+mn-ea"/>
                <a:cs typeface="+mn-cs"/>
              </a:rPr>
              <a:t>session information.</a:t>
            </a:r>
            <a:endParaRPr lang="en-US" dirty="0">
              <a:latin typeface="Times New Roman" pitchFamily="-10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3E98B-9FEA-FB42-A6F3-086782526FC8}" type="slidenum">
              <a:rPr lang="en-AU"/>
              <a:pPr/>
              <a:t>15</a:t>
            </a:fld>
            <a:endParaRPr lang="en-AU" dirty="0"/>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The NIST </a:t>
            </a:r>
            <a:r>
              <a:rPr lang="en-US" sz="1200" i="1" kern="1200" baseline="0" dirty="0" smtClean="0">
                <a:solidFill>
                  <a:schemeClr val="tx1"/>
                </a:solidFill>
                <a:latin typeface="Arial" pitchFamily="-109" charset="0"/>
                <a:ea typeface="+mn-ea"/>
                <a:cs typeface="+mn-cs"/>
              </a:rPr>
              <a:t>Computer Security Handbook [NIST95] characterizes assurance in the</a:t>
            </a:r>
          </a:p>
          <a:p>
            <a:r>
              <a:rPr lang="en-US" sz="1200" kern="1200" baseline="0" dirty="0" smtClean="0">
                <a:solidFill>
                  <a:schemeClr val="tx1"/>
                </a:solidFill>
                <a:latin typeface="Arial" pitchFamily="-109" charset="0"/>
                <a:ea typeface="+mn-ea"/>
                <a:cs typeface="+mn-cs"/>
              </a:rPr>
              <a:t>following way: “Security assurance is the degree of confidence one has that the</a:t>
            </a:r>
          </a:p>
          <a:p>
            <a:r>
              <a:rPr lang="en-US" sz="1200" kern="1200" baseline="0" dirty="0" smtClean="0">
                <a:solidFill>
                  <a:schemeClr val="tx1"/>
                </a:solidFill>
                <a:latin typeface="Arial" pitchFamily="-109" charset="0"/>
                <a:ea typeface="+mn-ea"/>
                <a:cs typeface="+mn-cs"/>
              </a:rPr>
              <a:t>security controls operate correctly and protect the system as intended. Assurance</a:t>
            </a:r>
          </a:p>
          <a:p>
            <a:r>
              <a:rPr lang="en-US" sz="1200" kern="1200" baseline="0" dirty="0" smtClean="0">
                <a:solidFill>
                  <a:schemeClr val="tx1"/>
                </a:solidFill>
                <a:latin typeface="Arial" pitchFamily="-109" charset="0"/>
                <a:ea typeface="+mn-ea"/>
                <a:cs typeface="+mn-cs"/>
              </a:rPr>
              <a:t>is not, however, an absolute guarantee that the measures work as intended.” As</a:t>
            </a:r>
          </a:p>
          <a:p>
            <a:r>
              <a:rPr lang="en-US" sz="1200" kern="1200" baseline="0" dirty="0" smtClean="0">
                <a:solidFill>
                  <a:schemeClr val="tx1"/>
                </a:solidFill>
                <a:latin typeface="Arial" pitchFamily="-109" charset="0"/>
                <a:ea typeface="+mn-ea"/>
                <a:cs typeface="+mn-cs"/>
              </a:rPr>
              <a:t>with any other aspect of computer security, resources devoted to assurance must be</a:t>
            </a:r>
          </a:p>
          <a:p>
            <a:r>
              <a:rPr lang="en-US" sz="1200" kern="1200" baseline="0" dirty="0" smtClean="0">
                <a:solidFill>
                  <a:schemeClr val="tx1"/>
                </a:solidFill>
                <a:latin typeface="Arial" pitchFamily="-109" charset="0"/>
                <a:ea typeface="+mn-ea"/>
                <a:cs typeface="+mn-cs"/>
              </a:rPr>
              <a:t>subjected to some sort of cost-benefit analysis to determine what amount of effort is</a:t>
            </a:r>
          </a:p>
          <a:p>
            <a:r>
              <a:rPr lang="en-US" sz="1200" kern="1200" baseline="0" dirty="0" smtClean="0">
                <a:solidFill>
                  <a:schemeClr val="tx1"/>
                </a:solidFill>
                <a:latin typeface="Arial" pitchFamily="-109" charset="0"/>
                <a:ea typeface="+mn-ea"/>
                <a:cs typeface="+mn-cs"/>
              </a:rPr>
              <a:t>reasonable for the level of assurance desired.</a:t>
            </a:r>
          </a:p>
          <a:p>
            <a:endParaRPr lang="en-US" sz="1200" kern="1200" baseline="0" dirty="0" smtClean="0">
              <a:solidFill>
                <a:schemeClr val="tx1"/>
              </a:solidFill>
              <a:latin typeface="Arial" pitchFamily="-109"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9" charset="0"/>
                <a:ea typeface="+mn-ea"/>
                <a:cs typeface="+mn-cs"/>
              </a:rPr>
              <a:t>The design of assurance measures depends in part on the target audience</a:t>
            </a:r>
          </a:p>
          <a:p>
            <a:r>
              <a:rPr lang="en-US" sz="1200" kern="1200" baseline="0" dirty="0" smtClean="0">
                <a:solidFill>
                  <a:schemeClr val="tx1"/>
                </a:solidFill>
                <a:latin typeface="Arial" pitchFamily="-109" charset="0"/>
                <a:ea typeface="+mn-ea"/>
                <a:cs typeface="+mn-cs"/>
              </a:rPr>
              <a:t>for these measures. That is, in developing a degree of confidence in security</a:t>
            </a:r>
          </a:p>
          <a:p>
            <a:r>
              <a:rPr lang="en-US" sz="1200" kern="1200" baseline="0" dirty="0" smtClean="0">
                <a:solidFill>
                  <a:schemeClr val="tx1"/>
                </a:solidFill>
                <a:latin typeface="Arial" pitchFamily="-109" charset="0"/>
                <a:ea typeface="+mn-ea"/>
                <a:cs typeface="+mn-cs"/>
              </a:rPr>
              <a:t>measures, we need to specify what individuals or groups possess that degree of</a:t>
            </a:r>
          </a:p>
          <a:p>
            <a:r>
              <a:rPr lang="en-US" sz="1200" kern="1200" baseline="0" dirty="0" smtClean="0">
                <a:solidFill>
                  <a:schemeClr val="tx1"/>
                </a:solidFill>
                <a:latin typeface="Arial" pitchFamily="-109" charset="0"/>
                <a:ea typeface="+mn-ea"/>
                <a:cs typeface="+mn-cs"/>
              </a:rPr>
              <a:t>confidence. The CC document on assurance [CCPS09c] lists the following target</a:t>
            </a:r>
          </a:p>
          <a:p>
            <a:r>
              <a:rPr lang="en-US" sz="1200" kern="1200" baseline="0" dirty="0" smtClean="0">
                <a:solidFill>
                  <a:schemeClr val="tx1"/>
                </a:solidFill>
                <a:latin typeface="Arial" pitchFamily="-109" charset="0"/>
                <a:ea typeface="+mn-ea"/>
                <a:cs typeface="+mn-cs"/>
              </a:rPr>
              <a:t>audiences: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Consumers: Select security features and functions for a system and determine</a:t>
            </a:r>
          </a:p>
          <a:p>
            <a:r>
              <a:rPr lang="en-US" sz="1200" kern="1200" baseline="0" dirty="0" smtClean="0">
                <a:solidFill>
                  <a:schemeClr val="tx1"/>
                </a:solidFill>
                <a:latin typeface="Arial" pitchFamily="-109" charset="0"/>
                <a:ea typeface="+mn-ea"/>
                <a:cs typeface="+mn-cs"/>
              </a:rPr>
              <a:t>the required levels of security assurance.</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Developers: Respond to actual or perceived consumer security requirements;</a:t>
            </a:r>
          </a:p>
          <a:p>
            <a:r>
              <a:rPr lang="en-US" sz="1200" kern="1200" baseline="0" dirty="0" smtClean="0">
                <a:solidFill>
                  <a:schemeClr val="tx1"/>
                </a:solidFill>
                <a:latin typeface="Arial" pitchFamily="-109" charset="0"/>
                <a:ea typeface="+mn-ea"/>
                <a:cs typeface="+mn-cs"/>
              </a:rPr>
              <a:t>interpret statements of assurance requirements; and determine assurance</a:t>
            </a:r>
          </a:p>
          <a:p>
            <a:r>
              <a:rPr lang="en-US" sz="1200" kern="1200" baseline="0" dirty="0" smtClean="0">
                <a:solidFill>
                  <a:schemeClr val="tx1"/>
                </a:solidFill>
                <a:latin typeface="Arial" pitchFamily="-109" charset="0"/>
                <a:ea typeface="+mn-ea"/>
                <a:cs typeface="+mn-cs"/>
              </a:rPr>
              <a:t>approaches and level of effort.</a:t>
            </a:r>
          </a:p>
          <a:p>
            <a:endParaRPr lang="en-US" sz="1200" kern="1200" baseline="0" dirty="0" smtClean="0">
              <a:solidFill>
                <a:schemeClr val="tx1"/>
              </a:solidFill>
              <a:latin typeface="Arial" pitchFamily="-109" charset="0"/>
              <a:ea typeface="+mn-ea"/>
              <a:cs typeface="+mn-cs"/>
            </a:endParaRPr>
          </a:p>
          <a:p>
            <a:r>
              <a:rPr lang="en-US" sz="1200" b="1" kern="1200" baseline="0" dirty="0" smtClean="0">
                <a:solidFill>
                  <a:schemeClr val="tx1"/>
                </a:solidFill>
                <a:latin typeface="Arial" pitchFamily="-109" charset="0"/>
                <a:ea typeface="+mn-ea"/>
                <a:cs typeface="+mn-cs"/>
              </a:rPr>
              <a:t>Evaluators: Use the assurance requirements as a mandatory statement of</a:t>
            </a:r>
          </a:p>
          <a:p>
            <a:r>
              <a:rPr lang="en-US" sz="1200" kern="1200" baseline="0" dirty="0" smtClean="0">
                <a:solidFill>
                  <a:schemeClr val="tx1"/>
                </a:solidFill>
                <a:latin typeface="Arial" pitchFamily="-109" charset="0"/>
                <a:ea typeface="+mn-ea"/>
                <a:cs typeface="+mn-cs"/>
              </a:rPr>
              <a:t>evaluation criteria when evaluating security features and controls.</a:t>
            </a:r>
          </a:p>
          <a:p>
            <a:r>
              <a:rPr lang="en-US" sz="1200" kern="1200" baseline="0" dirty="0" smtClean="0">
                <a:solidFill>
                  <a:schemeClr val="tx1"/>
                </a:solidFill>
                <a:latin typeface="Arial" pitchFamily="-109" charset="0"/>
                <a:ea typeface="+mn-ea"/>
                <a:cs typeface="+mn-cs"/>
              </a:rPr>
              <a:t>Evaluators may be in the same organization as consumers or a third-party</a:t>
            </a:r>
          </a:p>
          <a:p>
            <a:r>
              <a:rPr lang="en-US" sz="1200" kern="1200" baseline="0" dirty="0" smtClean="0">
                <a:solidFill>
                  <a:schemeClr val="tx1"/>
                </a:solidFill>
                <a:latin typeface="Arial" pitchFamily="-109" charset="0"/>
                <a:ea typeface="+mn-ea"/>
                <a:cs typeface="+mn-cs"/>
              </a:rPr>
              <a:t>evaluation team.</a:t>
            </a:r>
            <a:endParaRPr lang="en-US" dirty="0" smtClean="0">
              <a:latin typeface="Times New Roman" pitchFamily="-109" charset="0"/>
            </a:endParaRPr>
          </a:p>
          <a:p>
            <a:endParaRPr lang="en-US" dirty="0" smtClean="0"/>
          </a:p>
          <a:p>
            <a:r>
              <a:rPr lang="en-US" sz="1200" kern="1200" baseline="0" dirty="0" smtClean="0">
                <a:solidFill>
                  <a:schemeClr val="tx1"/>
                </a:solidFill>
                <a:latin typeface="Arial" pitchFamily="-109" charset="0"/>
                <a:ea typeface="+mn-ea"/>
                <a:cs typeface="+mn-cs"/>
              </a:rPr>
              <a:t>Assurance deals with security features of IT products, such as computers, database</a:t>
            </a:r>
          </a:p>
          <a:p>
            <a:r>
              <a:rPr lang="en-US" sz="1200" kern="1200" baseline="0" dirty="0" smtClean="0">
                <a:solidFill>
                  <a:schemeClr val="tx1"/>
                </a:solidFill>
                <a:latin typeface="Arial" pitchFamily="-109" charset="0"/>
                <a:ea typeface="+mn-ea"/>
                <a:cs typeface="+mn-cs"/>
              </a:rPr>
              <a:t>management systems, operating systems, and complete systems. Assurance applies</a:t>
            </a:r>
          </a:p>
          <a:p>
            <a:r>
              <a:rPr lang="en-US" sz="1200" kern="1200" baseline="0" dirty="0" smtClean="0">
                <a:solidFill>
                  <a:schemeClr val="tx1"/>
                </a:solidFill>
                <a:latin typeface="Arial" pitchFamily="-109" charset="0"/>
                <a:ea typeface="+mn-ea"/>
                <a:cs typeface="+mn-cs"/>
              </a:rPr>
              <a:t>to the following aspects of a system:</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Requirements: This category refers to the security requirements for a product</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Security policy: Based on the requirements, a security policy can be defined</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Product design: Based on requirements and security policy</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Product implementation: Based on design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System operation: Includes ordinary use plus maintenance</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In each area, various approaches can be taken to provide assurance. [CCPS09c]</a:t>
            </a:r>
          </a:p>
          <a:p>
            <a:r>
              <a:rPr lang="en-US" sz="1200" kern="1200" baseline="0" dirty="0" smtClean="0">
                <a:solidFill>
                  <a:schemeClr val="tx1"/>
                </a:solidFill>
                <a:latin typeface="Arial" pitchFamily="-109" charset="0"/>
                <a:ea typeface="+mn-ea"/>
                <a:cs typeface="+mn-cs"/>
              </a:rPr>
              <a:t>lists the following possible approaches: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Analysis and checking of process(es) and procedure(s)</a:t>
            </a:r>
          </a:p>
          <a:p>
            <a:r>
              <a:rPr lang="en-US" sz="1200" kern="1200" baseline="0" dirty="0" smtClean="0">
                <a:solidFill>
                  <a:schemeClr val="tx1"/>
                </a:solidFill>
                <a:latin typeface="Arial" pitchFamily="-109" charset="0"/>
                <a:ea typeface="+mn-ea"/>
                <a:cs typeface="+mn-cs"/>
              </a:rPr>
              <a:t>• Checking that process(es) and procedure(s) are being applied</a:t>
            </a:r>
          </a:p>
          <a:p>
            <a:r>
              <a:rPr lang="en-US" sz="1200" kern="1200" baseline="0" dirty="0" smtClean="0">
                <a:solidFill>
                  <a:schemeClr val="tx1"/>
                </a:solidFill>
                <a:latin typeface="Arial" pitchFamily="-109" charset="0"/>
                <a:ea typeface="+mn-ea"/>
                <a:cs typeface="+mn-cs"/>
              </a:rPr>
              <a:t>• Analysis of the correspondence between TOE design representations</a:t>
            </a:r>
          </a:p>
          <a:p>
            <a:r>
              <a:rPr lang="en-US" sz="1200" kern="1200" baseline="0" dirty="0" smtClean="0">
                <a:solidFill>
                  <a:schemeClr val="tx1"/>
                </a:solidFill>
                <a:latin typeface="Arial" pitchFamily="-109" charset="0"/>
                <a:ea typeface="+mn-ea"/>
                <a:cs typeface="+mn-cs"/>
              </a:rPr>
              <a:t>• Analysis of the TOE design representation against the requirements</a:t>
            </a:r>
          </a:p>
          <a:p>
            <a:r>
              <a:rPr lang="en-US" sz="1200" kern="1200" baseline="0" dirty="0" smtClean="0">
                <a:solidFill>
                  <a:schemeClr val="tx1"/>
                </a:solidFill>
                <a:latin typeface="Arial" pitchFamily="-109" charset="0"/>
                <a:ea typeface="+mn-ea"/>
                <a:cs typeface="+mn-cs"/>
              </a:rPr>
              <a:t>• Verification of proofs</a:t>
            </a:r>
          </a:p>
          <a:p>
            <a:r>
              <a:rPr lang="en-US" sz="1200" kern="1200" baseline="0" dirty="0" smtClean="0">
                <a:solidFill>
                  <a:schemeClr val="tx1"/>
                </a:solidFill>
                <a:latin typeface="Arial" pitchFamily="-109" charset="0"/>
                <a:ea typeface="+mn-ea"/>
                <a:cs typeface="+mn-cs"/>
              </a:rPr>
              <a:t>• Analysis of guidance documents</a:t>
            </a:r>
          </a:p>
          <a:p>
            <a:r>
              <a:rPr lang="en-US" sz="1200" kern="1200" baseline="0" dirty="0" smtClean="0">
                <a:solidFill>
                  <a:schemeClr val="tx1"/>
                </a:solidFill>
                <a:latin typeface="Arial" pitchFamily="-109" charset="0"/>
                <a:ea typeface="+mn-ea"/>
                <a:cs typeface="+mn-cs"/>
              </a:rPr>
              <a:t>• Analysis of functional tests developed and the results provided</a:t>
            </a:r>
          </a:p>
          <a:p>
            <a:r>
              <a:rPr lang="en-US" sz="1200" kern="1200" baseline="0" dirty="0" smtClean="0">
                <a:solidFill>
                  <a:schemeClr val="tx1"/>
                </a:solidFill>
                <a:latin typeface="Arial" pitchFamily="-109" charset="0"/>
                <a:ea typeface="+mn-ea"/>
                <a:cs typeface="+mn-cs"/>
              </a:rPr>
              <a:t>• Independent functional testing</a:t>
            </a:r>
          </a:p>
          <a:p>
            <a:r>
              <a:rPr lang="en-US" sz="1200" kern="1200" baseline="0" dirty="0" smtClean="0">
                <a:solidFill>
                  <a:schemeClr val="tx1"/>
                </a:solidFill>
                <a:latin typeface="Arial" pitchFamily="-109" charset="0"/>
                <a:ea typeface="+mn-ea"/>
                <a:cs typeface="+mn-cs"/>
              </a:rPr>
              <a:t>• Analysis for vulnerabilities (including flaw hypothesis)</a:t>
            </a:r>
          </a:p>
          <a:p>
            <a:r>
              <a:rPr lang="en-US" sz="1200" kern="1200" baseline="0" dirty="0" smtClean="0">
                <a:solidFill>
                  <a:schemeClr val="tx1"/>
                </a:solidFill>
                <a:latin typeface="Arial" pitchFamily="-109" charset="0"/>
                <a:ea typeface="+mn-ea"/>
                <a:cs typeface="+mn-cs"/>
              </a:rPr>
              <a:t>• Penetration testing</a:t>
            </a:r>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16</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There is an increasingly prominent trend in many organizations to move a</a:t>
            </a:r>
          </a:p>
          <a:p>
            <a:r>
              <a:rPr lang="en-US" smtClean="0">
                <a:latin typeface="Arial" pitchFamily="34" charset="0"/>
                <a:ea typeface="ＭＳ Ｐゴシック" pitchFamily="34" charset="-128"/>
              </a:rPr>
              <a:t>substantial portion or even all information technology (IT) operations to an</a:t>
            </a:r>
          </a:p>
          <a:p>
            <a:r>
              <a:rPr lang="en-US" smtClean="0">
                <a:latin typeface="Arial" pitchFamily="34" charset="0"/>
                <a:ea typeface="ＭＳ Ｐゴシック" pitchFamily="34" charset="-128"/>
              </a:rPr>
              <a:t>Internet-connected infrastructure known as enterprise cloud computing. The use</a:t>
            </a:r>
          </a:p>
          <a:p>
            <a:r>
              <a:rPr lang="en-US" smtClean="0">
                <a:latin typeface="Arial" pitchFamily="34" charset="0"/>
                <a:ea typeface="ＭＳ Ｐゴシック" pitchFamily="34" charset="-128"/>
              </a:rPr>
              <a:t>of cloud computing raises a number of security issues, particularly in the area of</a:t>
            </a:r>
          </a:p>
          <a:p>
            <a:r>
              <a:rPr lang="en-US" smtClean="0">
                <a:latin typeface="Arial" pitchFamily="34" charset="0"/>
                <a:ea typeface="ＭＳ Ｐゴシック" pitchFamily="34" charset="-128"/>
              </a:rPr>
              <a:t>database security.</a:t>
            </a:r>
          </a:p>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NIST defines cloud computing as follows [MELL11]:</a:t>
            </a:r>
          </a:p>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A model for enabling ubiquitous, convenient, on-demand</a:t>
            </a:r>
          </a:p>
          <a:p>
            <a:r>
              <a:rPr lang="en-US" smtClean="0">
                <a:latin typeface="Arial" pitchFamily="34" charset="0"/>
                <a:ea typeface="ＭＳ Ｐゴシック" pitchFamily="34" charset="-128"/>
              </a:rPr>
              <a:t>network access to a shared pool of configurable computing resources (e.g.,</a:t>
            </a:r>
          </a:p>
          <a:p>
            <a:r>
              <a:rPr lang="en-US" smtClean="0">
                <a:latin typeface="Arial" pitchFamily="34" charset="0"/>
                <a:ea typeface="ＭＳ Ｐゴシック" pitchFamily="34" charset="-128"/>
              </a:rPr>
              <a:t>networks, servers, storage, applications, and services) that can be rapidly</a:t>
            </a:r>
          </a:p>
          <a:p>
            <a:r>
              <a:rPr lang="en-US" smtClean="0">
                <a:latin typeface="Arial" pitchFamily="34" charset="0"/>
                <a:ea typeface="ＭＳ Ｐゴシック" pitchFamily="34" charset="-128"/>
              </a:rPr>
              <a:t>provisioned and released with minimal management effort or service provider</a:t>
            </a:r>
          </a:p>
          <a:p>
            <a:r>
              <a:rPr lang="en-US" smtClean="0">
                <a:latin typeface="Arial" pitchFamily="34" charset="0"/>
                <a:ea typeface="ＭＳ Ｐゴシック" pitchFamily="34" charset="-128"/>
              </a:rPr>
              <a:t>interaction. This cloud model promotes availability and is composed of five</a:t>
            </a:r>
          </a:p>
          <a:p>
            <a:r>
              <a:rPr lang="en-US" smtClean="0">
                <a:latin typeface="Arial" pitchFamily="34" charset="0"/>
                <a:ea typeface="ＭＳ Ｐゴシック" pitchFamily="34" charset="-128"/>
              </a:rPr>
              <a:t>essential characteristics, three service models, and four deployment models.</a:t>
            </a:r>
            <a:endParaRPr lang="en-US" smtClean="0"/>
          </a:p>
        </p:txBody>
      </p:sp>
      <p:sp>
        <p:nvSpPr>
          <p:cNvPr id="56324" name="Slide Number Placeholder 3"/>
          <p:cNvSpPr>
            <a:spLocks noGrp="1"/>
          </p:cNvSpPr>
          <p:nvPr>
            <p:ph type="sldNum" sz="quarter" idx="5"/>
          </p:nvPr>
        </p:nvSpPr>
        <p:spPr>
          <a:noFill/>
        </p:spPr>
        <p:txBody>
          <a:bodyPr/>
          <a:lstStyle/>
          <a:p>
            <a:fld id="{20DA98FB-18D1-43C4-BB69-FDF18690BB31}" type="slidenum">
              <a:rPr lang="en-AU"/>
              <a:pPr/>
              <a:t>17</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Figure 5.13 illustrates the typical cloud service context. An enterprise maintains</a:t>
            </a:r>
          </a:p>
          <a:p>
            <a:r>
              <a:rPr lang="en-US" smtClean="0">
                <a:latin typeface="Arial" pitchFamily="34" charset="0"/>
                <a:ea typeface="ＭＳ Ｐゴシック" pitchFamily="34" charset="-128"/>
              </a:rPr>
              <a:t>workstations within an enterprise LAN or set of LANs, which are connected by</a:t>
            </a:r>
          </a:p>
          <a:p>
            <a:r>
              <a:rPr lang="en-US" smtClean="0">
                <a:latin typeface="Arial" pitchFamily="34" charset="0"/>
                <a:ea typeface="ＭＳ Ｐゴシック" pitchFamily="34" charset="-128"/>
              </a:rPr>
              <a:t>a router through a network or the Internet to the cloud service provider. The cloud</a:t>
            </a:r>
          </a:p>
          <a:p>
            <a:r>
              <a:rPr lang="en-US" smtClean="0">
                <a:latin typeface="Arial" pitchFamily="34" charset="0"/>
                <a:ea typeface="ＭＳ Ｐゴシック" pitchFamily="34" charset="-128"/>
              </a:rPr>
              <a:t>service provider maintains a massive collection of servers, which it manages with a</a:t>
            </a:r>
          </a:p>
          <a:p>
            <a:r>
              <a:rPr lang="en-US" smtClean="0">
                <a:latin typeface="Arial" pitchFamily="34" charset="0"/>
                <a:ea typeface="ＭＳ Ｐゴシック" pitchFamily="34" charset="-128"/>
              </a:rPr>
              <a:t>variety of network management, redundancy, and security tools. In the figure, the cloud</a:t>
            </a:r>
          </a:p>
          <a:p>
            <a:r>
              <a:rPr lang="en-US" smtClean="0">
                <a:latin typeface="Arial" pitchFamily="34" charset="0"/>
                <a:ea typeface="ＭＳ Ｐゴシック" pitchFamily="34" charset="-128"/>
              </a:rPr>
              <a:t>infrastructure is shown as a collection of blade servers, which is a common architecture.</a:t>
            </a:r>
            <a:endParaRPr lang="en-US" smtClean="0"/>
          </a:p>
        </p:txBody>
      </p:sp>
      <p:sp>
        <p:nvSpPr>
          <p:cNvPr id="57348" name="Slide Number Placeholder 3"/>
          <p:cNvSpPr>
            <a:spLocks noGrp="1"/>
          </p:cNvSpPr>
          <p:nvPr>
            <p:ph type="sldNum" sz="quarter" idx="5"/>
          </p:nvPr>
        </p:nvSpPr>
        <p:spPr>
          <a:noFill/>
        </p:spPr>
        <p:txBody>
          <a:bodyPr/>
          <a:lstStyle/>
          <a:p>
            <a:fld id="{03766A3C-2B14-44D3-A924-83C74DEF1084}" type="slidenum">
              <a:rPr lang="en-AU"/>
              <a:pPr/>
              <a:t>18</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0EBD4DCD-651A-4827-816D-FFAACD1C4D69}" type="slidenum">
              <a:rPr lang="zh-CN" altLang="en-US" sz="1200"/>
              <a:pPr algn="r"/>
              <a:t>19</a:t>
            </a:fld>
            <a:endParaRPr lang="en-US" altLang="zh-CN" sz="1200"/>
          </a:p>
        </p:txBody>
      </p:sp>
      <p:sp>
        <p:nvSpPr>
          <p:cNvPr id="58371" name="幻灯片图像占位符 1"/>
          <p:cNvSpPr>
            <a:spLocks noGrp="1" noRot="1" noChangeAspect="1" noTextEdit="1"/>
          </p:cNvSpPr>
          <p:nvPr>
            <p:ph type="sldImg"/>
          </p:nvPr>
        </p:nvSpPr>
        <p:spPr>
          <a:xfrm>
            <a:off x="917575" y="746125"/>
            <a:ext cx="4960938" cy="3722688"/>
          </a:xfrm>
          <a:ln w="12700"/>
        </p:spPr>
      </p:sp>
      <p:sp>
        <p:nvSpPr>
          <p:cNvPr id="58372" name="备注占位符 2"/>
          <p:cNvSpPr>
            <a:spLocks noGrp="1"/>
          </p:cNvSpPr>
          <p:nvPr>
            <p:ph type="body" idx="1"/>
          </p:nvPr>
        </p:nvSpPr>
        <p:spPr>
          <a:xfrm>
            <a:off x="679450" y="4716463"/>
            <a:ext cx="5435600" cy="4468812"/>
          </a:xfrm>
          <a:noFill/>
          <a:ln/>
        </p:spPr>
        <p:txBody>
          <a:bodyPr/>
          <a:lstStyle/>
          <a:p>
            <a:pPr eaLnBrk="1" hangingPunct="1"/>
            <a:r>
              <a:rPr lang="zh-CN" altLang="en-US" b="1" smtClean="0">
                <a:hlinkClick r:id="rId3" tooltip="Permalink to 通过Force.com云服务免费建立你的网站"/>
              </a:rPr>
              <a:t>通过</a:t>
            </a:r>
            <a:r>
              <a:rPr lang="en-US" altLang="zh-CN" b="1" smtClean="0">
                <a:hlinkClick r:id="rId3" tooltip="Permalink to 通过Force.com云服务免费建立你的网站"/>
              </a:rPr>
              <a:t>Force.com</a:t>
            </a:r>
            <a:r>
              <a:rPr lang="zh-CN" altLang="en-US" b="1" smtClean="0">
                <a:hlinkClick r:id="rId3" tooltip="Permalink to 通过Force.com云服务免费建立你的网站"/>
              </a:rPr>
              <a:t>云服务免费建立你的网站</a:t>
            </a:r>
            <a:endParaRPr lang="zh-CN" altLang="en-US" b="1" smtClean="0"/>
          </a:p>
          <a:p>
            <a:pPr eaLnBrk="1" hangingPunct="1"/>
            <a:r>
              <a:rPr lang="zh-CN" altLang="en-US" smtClean="0">
                <a:hlinkClick r:id="rId4" tooltip="作者: 译言"/>
              </a:rPr>
              <a:t>译言</a:t>
            </a:r>
            <a:r>
              <a:rPr lang="zh-CN" altLang="en-US" smtClean="0"/>
              <a:t> 于 </a:t>
            </a:r>
            <a:r>
              <a:rPr lang="en-US" altLang="zh-CN" smtClean="0"/>
              <a:t>2009-6-15,22:09 </a:t>
            </a:r>
            <a:r>
              <a:rPr lang="zh-CN" altLang="en-US" smtClean="0">
                <a:hlinkClick r:id="rId3" tooltip="通过Force.com云服务免费建立你的网站 的评论"/>
              </a:rPr>
              <a:t>评论 </a:t>
            </a:r>
            <a:r>
              <a:rPr lang="en-US" altLang="zh-CN" smtClean="0">
                <a:hlinkClick r:id="rId3" tooltip="通过Force.com云服务免费建立你的网站 的评论"/>
              </a:rPr>
              <a:t>(1)</a:t>
            </a:r>
            <a:r>
              <a:rPr lang="en-US" altLang="zh-CN" smtClean="0"/>
              <a:t>  </a:t>
            </a:r>
          </a:p>
          <a:p>
            <a:pPr eaLnBrk="1" hangingPunct="1"/>
            <a:r>
              <a:rPr lang="zh-CN" altLang="en-US" smtClean="0"/>
              <a:t>今天</a:t>
            </a:r>
            <a:r>
              <a:rPr lang="en-US" altLang="zh-CN" smtClean="0"/>
              <a:t>Salesforce.com</a:t>
            </a:r>
            <a:r>
              <a:rPr lang="zh-CN" altLang="en-US" smtClean="0"/>
              <a:t>已经通过</a:t>
            </a:r>
            <a:r>
              <a:rPr lang="en-US" altLang="zh-CN" smtClean="0"/>
              <a:t>Force.com</a:t>
            </a:r>
            <a:r>
              <a:rPr lang="zh-CN" altLang="en-US" smtClean="0"/>
              <a:t>把企业云计算服务提升到了一个新高度。</a:t>
            </a:r>
          </a:p>
          <a:p>
            <a:pPr eaLnBrk="1" hangingPunct="1"/>
            <a:r>
              <a:rPr lang="zh-CN" altLang="en-US" smtClean="0"/>
              <a:t>该网站允许任何用户通过</a:t>
            </a:r>
            <a:r>
              <a:rPr lang="en-US" altLang="zh-CN" smtClean="0"/>
              <a:t>salesforce</a:t>
            </a:r>
            <a:r>
              <a:rPr lang="zh-CN" altLang="en-US" smtClean="0"/>
              <a:t>提供的云服务构架搭建一个全功能网站。也就是说，用户通过</a:t>
            </a:r>
            <a:r>
              <a:rPr lang="en-US" altLang="zh-CN" smtClean="0"/>
              <a:t>Force.com</a:t>
            </a:r>
            <a:r>
              <a:rPr lang="zh-CN" altLang="en-US" smtClean="0"/>
              <a:t>就可以搭建一个综合网站，自己只需通过</a:t>
            </a:r>
            <a:r>
              <a:rPr lang="en-US" altLang="zh-CN" smtClean="0"/>
              <a:t>HTML, JavaScript, Flex </a:t>
            </a:r>
            <a:r>
              <a:rPr lang="zh-CN" altLang="en-US" smtClean="0"/>
              <a:t>和</a:t>
            </a:r>
            <a:r>
              <a:rPr lang="en-US" altLang="zh-CN" smtClean="0"/>
              <a:t>CSS</a:t>
            </a:r>
            <a:r>
              <a:rPr lang="zh-CN" altLang="en-US" smtClean="0"/>
              <a:t>设计用户界面。</a:t>
            </a:r>
          </a:p>
          <a:p>
            <a:pPr eaLnBrk="1" hangingPunct="1"/>
            <a:r>
              <a:rPr lang="zh-CN" altLang="en-US" smtClean="0"/>
              <a:t>同样的云服务，崭新的方法</a:t>
            </a:r>
            <a:br>
              <a:rPr lang="zh-CN" altLang="en-US" smtClean="0"/>
            </a:br>
            <a:r>
              <a:rPr lang="en-US" altLang="zh-CN" smtClean="0"/>
              <a:t>Force.com</a:t>
            </a:r>
            <a:r>
              <a:rPr lang="zh-CN" altLang="en-US" smtClean="0"/>
              <a:t>是一个领先的平台， 开发者可以在上面开发应用产品。以前网页只是该公司的补充内容。但毫无疑问，后台服务可以为网站建设提供强大支持。</a:t>
            </a:r>
            <a:br>
              <a:rPr lang="zh-CN" altLang="en-US" smtClean="0"/>
            </a:br>
            <a:r>
              <a:rPr lang="zh-CN" altLang="en-US" smtClean="0"/>
              <a:t>从今年二月份起，</a:t>
            </a:r>
            <a:r>
              <a:rPr lang="en-US" altLang="zh-CN" smtClean="0"/>
              <a:t>Force.com</a:t>
            </a:r>
            <a:r>
              <a:rPr lang="zh-CN" altLang="en-US" smtClean="0"/>
              <a:t>网站一直处在开发者预览阶段，为</a:t>
            </a:r>
            <a:r>
              <a:rPr lang="en-US" altLang="zh-CN" smtClean="0"/>
              <a:t>Salesforce.com</a:t>
            </a:r>
            <a:r>
              <a:rPr lang="zh-CN" altLang="en-US" smtClean="0"/>
              <a:t>的一些大客户网站提供了支持，其中包括 红十字会</a:t>
            </a:r>
            <a:r>
              <a:rPr lang="en-US" altLang="zh-CN" smtClean="0"/>
              <a:t>, Crocs, Dell, FICO, Juniper</a:t>
            </a:r>
            <a:r>
              <a:rPr lang="zh-CN" altLang="en-US" smtClean="0"/>
              <a:t>网络公司</a:t>
            </a:r>
            <a:r>
              <a:rPr lang="en-US" altLang="zh-CN" smtClean="0"/>
              <a:t>, NJ TRANSIT, Seagate, </a:t>
            </a:r>
            <a:r>
              <a:rPr lang="zh-CN" altLang="en-US" smtClean="0"/>
              <a:t>和星巴克。用户只需自己开发前端，该网站使用了非常简单的</a:t>
            </a:r>
            <a:r>
              <a:rPr lang="en-US" altLang="zh-CN" smtClean="0"/>
              <a:t>Visualforce</a:t>
            </a:r>
            <a:r>
              <a:rPr lang="zh-CN" altLang="en-US" smtClean="0"/>
              <a:t>界面。</a:t>
            </a:r>
            <a:br>
              <a:rPr lang="zh-CN" altLang="en-US" smtClean="0"/>
            </a:br>
            <a:r>
              <a:rPr lang="en-US" altLang="zh-CN" smtClean="0"/>
              <a:t>Salesforce.com</a:t>
            </a:r>
            <a:r>
              <a:rPr lang="zh-CN" altLang="en-US" smtClean="0"/>
              <a:t>把自己的新服务看成</a:t>
            </a:r>
            <a:r>
              <a:rPr lang="en-US" altLang="zh-CN" smtClean="0"/>
              <a:t>Java</a:t>
            </a:r>
            <a:r>
              <a:rPr lang="zh-CN" altLang="en-US" smtClean="0"/>
              <a:t>和</a:t>
            </a:r>
            <a:r>
              <a:rPr lang="en-US" altLang="zh-CN" smtClean="0"/>
              <a:t>.NET</a:t>
            </a:r>
            <a:r>
              <a:rPr lang="zh-CN" altLang="en-US" smtClean="0"/>
              <a:t>的备选方案。对于那些最想减少软件和硬件支出的人来说这是个好消息。 </a:t>
            </a:r>
            <a:r>
              <a:rPr lang="en-US" altLang="zh-CN" smtClean="0"/>
              <a:t>Salesforce.com</a:t>
            </a:r>
            <a:r>
              <a:rPr lang="zh-CN" altLang="en-US" smtClean="0"/>
              <a:t>和</a:t>
            </a:r>
            <a:r>
              <a:rPr lang="en-US" altLang="zh-CN" smtClean="0"/>
              <a:t>Nucleus Research</a:t>
            </a:r>
            <a:r>
              <a:rPr lang="zh-CN" altLang="en-US" smtClean="0"/>
              <a:t>进行的一项独立评估认为在</a:t>
            </a:r>
            <a:r>
              <a:rPr lang="en-US" altLang="zh-CN" smtClean="0"/>
              <a:t>Force.com</a:t>
            </a:r>
            <a:r>
              <a:rPr lang="zh-CN" altLang="en-US" smtClean="0"/>
              <a:t>上开发网站比传统方法更加快捷，让用户把精力放在用户体验和内容上。</a:t>
            </a:r>
          </a:p>
          <a:p>
            <a:pPr eaLnBrk="1" hangingPunct="1"/>
            <a:r>
              <a:rPr lang="zh-CN" altLang="en-US" smtClean="0"/>
              <a:t>一个可定制网站，</a:t>
            </a:r>
            <a:r>
              <a:rPr lang="en-US" altLang="zh-CN" smtClean="0"/>
              <a:t>100</a:t>
            </a:r>
            <a:r>
              <a:rPr lang="zh-CN" altLang="en-US" smtClean="0"/>
              <a:t>个用户，永远</a:t>
            </a:r>
            <a:r>
              <a:rPr lang="en-US" altLang="zh-CN" smtClean="0"/>
              <a:t>100%</a:t>
            </a:r>
            <a:r>
              <a:rPr lang="zh-CN" altLang="en-US" smtClean="0"/>
              <a:t>免费</a:t>
            </a:r>
          </a:p>
          <a:p>
            <a:pPr eaLnBrk="1" hangingPunct="1"/>
            <a:r>
              <a:rPr lang="zh-CN" altLang="en-US" smtClean="0"/>
              <a:t>为了鼓励新用户，</a:t>
            </a:r>
            <a:r>
              <a:rPr lang="en-US" altLang="zh-CN" smtClean="0"/>
              <a:t>Force.com</a:t>
            </a:r>
            <a:r>
              <a:rPr lang="zh-CN" altLang="en-US" smtClean="0"/>
              <a:t>允许任何人创建一个有</a:t>
            </a:r>
            <a:r>
              <a:rPr lang="en-US" altLang="zh-CN" smtClean="0"/>
              <a:t>100</a:t>
            </a:r>
            <a:r>
              <a:rPr lang="zh-CN" altLang="en-US" smtClean="0"/>
              <a:t>个用户的网站，永久免费，但很多用户已经超过了这个限制。但这种免费增值商业模式（</a:t>
            </a:r>
            <a:r>
              <a:rPr lang="en-US" altLang="zh-CN" smtClean="0"/>
              <a:t>freemium</a:t>
            </a:r>
            <a:r>
              <a:rPr lang="zh-CN" altLang="en-US" smtClean="0"/>
              <a:t>）可以让那些小公司也可以使用</a:t>
            </a:r>
            <a:r>
              <a:rPr lang="en-US" altLang="zh-CN" smtClean="0"/>
              <a:t>Force.com</a:t>
            </a:r>
            <a:r>
              <a:rPr lang="zh-CN" altLang="en-US" smtClean="0"/>
              <a:t>的服务。</a:t>
            </a:r>
          </a:p>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6DE5047-A27C-40EB-8633-472CCCE9C520}" type="slidenum">
              <a:rPr lang="zh-CN" altLang="en-US"/>
              <a:pPr/>
              <a:t>20</a:t>
            </a:fld>
            <a:endParaRPr lang="en-US" altLang="zh-CN"/>
          </a:p>
        </p:txBody>
      </p:sp>
      <p:sp>
        <p:nvSpPr>
          <p:cNvPr id="59395" name="幻灯片图像占位符 1"/>
          <p:cNvSpPr>
            <a:spLocks noGrp="1" noRot="1" noChangeAspect="1" noTextEdit="1"/>
          </p:cNvSpPr>
          <p:nvPr>
            <p:ph type="sldImg"/>
          </p:nvPr>
        </p:nvSpPr>
        <p:spPr>
          <a:xfrm>
            <a:off x="917575" y="746125"/>
            <a:ext cx="4960938" cy="3722688"/>
          </a:xfrm>
          <a:ln w="12700"/>
        </p:spPr>
      </p:sp>
      <p:sp>
        <p:nvSpPr>
          <p:cNvPr id="59396" name="备注占位符 2"/>
          <p:cNvSpPr>
            <a:spLocks noGrp="1"/>
          </p:cNvSpPr>
          <p:nvPr>
            <p:ph type="body" idx="1"/>
          </p:nvPr>
        </p:nvSpPr>
        <p:spPr>
          <a:xfrm>
            <a:off x="679450" y="4716463"/>
            <a:ext cx="5435600" cy="4468812"/>
          </a:xfrm>
          <a:noFill/>
          <a:ln/>
        </p:spPr>
        <p:txBody>
          <a:bodyPr/>
          <a:lstStyle/>
          <a:p>
            <a:pPr eaLnBrk="1" hangingPunct="1"/>
            <a:r>
              <a:rPr lang="zh-CN" altLang="en-US" b="1" smtClean="0">
                <a:hlinkClick r:id="rId3" tooltip="Permalink to 通过Force.com云服务免费建立你的网站"/>
              </a:rPr>
              <a:t>通过</a:t>
            </a:r>
            <a:r>
              <a:rPr lang="en-US" altLang="zh-CN" b="1" smtClean="0">
                <a:hlinkClick r:id="rId3" tooltip="Permalink to 通过Force.com云服务免费建立你的网站"/>
              </a:rPr>
              <a:t>Force.com</a:t>
            </a:r>
            <a:r>
              <a:rPr lang="zh-CN" altLang="en-US" b="1" smtClean="0">
                <a:hlinkClick r:id="rId3" tooltip="Permalink to 通过Force.com云服务免费建立你的网站"/>
              </a:rPr>
              <a:t>云服务免费建立你的网站</a:t>
            </a:r>
            <a:endParaRPr lang="zh-CN" altLang="en-US" b="1" smtClean="0"/>
          </a:p>
          <a:p>
            <a:pPr eaLnBrk="1" hangingPunct="1"/>
            <a:r>
              <a:rPr lang="zh-CN" altLang="en-US" smtClean="0">
                <a:hlinkClick r:id="rId4" tooltip="作者: 译言"/>
              </a:rPr>
              <a:t>译言</a:t>
            </a:r>
            <a:r>
              <a:rPr lang="zh-CN" altLang="en-US" smtClean="0"/>
              <a:t> 于 </a:t>
            </a:r>
            <a:r>
              <a:rPr lang="en-US" altLang="zh-CN" smtClean="0"/>
              <a:t>2009-6-15,22:09 </a:t>
            </a:r>
            <a:r>
              <a:rPr lang="zh-CN" altLang="en-US" smtClean="0">
                <a:hlinkClick r:id="rId3" tooltip="通过Force.com云服务免费建立你的网站 的评论"/>
              </a:rPr>
              <a:t>评论 </a:t>
            </a:r>
            <a:r>
              <a:rPr lang="en-US" altLang="zh-CN" smtClean="0">
                <a:hlinkClick r:id="rId3" tooltip="通过Force.com云服务免费建立你的网站 的评论"/>
              </a:rPr>
              <a:t>(1)</a:t>
            </a:r>
            <a:r>
              <a:rPr lang="en-US" altLang="zh-CN" smtClean="0"/>
              <a:t>  </a:t>
            </a:r>
          </a:p>
          <a:p>
            <a:pPr eaLnBrk="1" hangingPunct="1"/>
            <a:r>
              <a:rPr lang="zh-CN" altLang="en-US" smtClean="0"/>
              <a:t>今天</a:t>
            </a:r>
            <a:r>
              <a:rPr lang="en-US" altLang="zh-CN" smtClean="0"/>
              <a:t>Salesforce.com</a:t>
            </a:r>
            <a:r>
              <a:rPr lang="zh-CN" altLang="en-US" smtClean="0"/>
              <a:t>已经通过</a:t>
            </a:r>
            <a:r>
              <a:rPr lang="en-US" altLang="zh-CN" smtClean="0"/>
              <a:t>Force.com</a:t>
            </a:r>
            <a:r>
              <a:rPr lang="zh-CN" altLang="en-US" smtClean="0"/>
              <a:t>把企业云计算服务提升到了一个新高度。</a:t>
            </a:r>
          </a:p>
          <a:p>
            <a:pPr eaLnBrk="1" hangingPunct="1"/>
            <a:r>
              <a:rPr lang="zh-CN" altLang="en-US" smtClean="0"/>
              <a:t>该网站允许任何用户通过</a:t>
            </a:r>
            <a:r>
              <a:rPr lang="en-US" altLang="zh-CN" smtClean="0"/>
              <a:t>salesforce</a:t>
            </a:r>
            <a:r>
              <a:rPr lang="zh-CN" altLang="en-US" smtClean="0"/>
              <a:t>提供的云服务构架搭建一个全功能网站。也就是说，用户通过</a:t>
            </a:r>
            <a:r>
              <a:rPr lang="en-US" altLang="zh-CN" smtClean="0"/>
              <a:t>Force.com</a:t>
            </a:r>
            <a:r>
              <a:rPr lang="zh-CN" altLang="en-US" smtClean="0"/>
              <a:t>就可以搭建一个综合网站，自己只需通过</a:t>
            </a:r>
            <a:r>
              <a:rPr lang="en-US" altLang="zh-CN" smtClean="0"/>
              <a:t>HTML, JavaScript, Flex </a:t>
            </a:r>
            <a:r>
              <a:rPr lang="zh-CN" altLang="en-US" smtClean="0"/>
              <a:t>和</a:t>
            </a:r>
            <a:r>
              <a:rPr lang="en-US" altLang="zh-CN" smtClean="0"/>
              <a:t>CSS</a:t>
            </a:r>
            <a:r>
              <a:rPr lang="zh-CN" altLang="en-US" smtClean="0"/>
              <a:t>设计用户界面。</a:t>
            </a:r>
          </a:p>
          <a:p>
            <a:pPr eaLnBrk="1" hangingPunct="1"/>
            <a:r>
              <a:rPr lang="zh-CN" altLang="en-US" smtClean="0"/>
              <a:t>同样的云服务，崭新的方法</a:t>
            </a:r>
            <a:br>
              <a:rPr lang="zh-CN" altLang="en-US" smtClean="0"/>
            </a:br>
            <a:r>
              <a:rPr lang="en-US" altLang="zh-CN" smtClean="0"/>
              <a:t>Force.com</a:t>
            </a:r>
            <a:r>
              <a:rPr lang="zh-CN" altLang="en-US" smtClean="0"/>
              <a:t>是一个领先的平台， 开发者可以在上面开发应用产品。以前网页只是该公司的补充内容。但毫无疑问，后台服务可以为网站建设提供强大支持。</a:t>
            </a:r>
            <a:br>
              <a:rPr lang="zh-CN" altLang="en-US" smtClean="0"/>
            </a:br>
            <a:r>
              <a:rPr lang="zh-CN" altLang="en-US" smtClean="0"/>
              <a:t>从今年二月份起，</a:t>
            </a:r>
            <a:r>
              <a:rPr lang="en-US" altLang="zh-CN" smtClean="0"/>
              <a:t>Force.com</a:t>
            </a:r>
            <a:r>
              <a:rPr lang="zh-CN" altLang="en-US" smtClean="0"/>
              <a:t>网站一直处在开发者预览阶段，为</a:t>
            </a:r>
            <a:r>
              <a:rPr lang="en-US" altLang="zh-CN" smtClean="0"/>
              <a:t>Salesforce.com</a:t>
            </a:r>
            <a:r>
              <a:rPr lang="zh-CN" altLang="en-US" smtClean="0"/>
              <a:t>的一些大客户网站提供了支持，其中包括 红十字会</a:t>
            </a:r>
            <a:r>
              <a:rPr lang="en-US" altLang="zh-CN" smtClean="0"/>
              <a:t>, Crocs, Dell, FICO, Juniper</a:t>
            </a:r>
            <a:r>
              <a:rPr lang="zh-CN" altLang="en-US" smtClean="0"/>
              <a:t>网络公司</a:t>
            </a:r>
            <a:r>
              <a:rPr lang="en-US" altLang="zh-CN" smtClean="0"/>
              <a:t>, NJ TRANSIT, Seagate, </a:t>
            </a:r>
            <a:r>
              <a:rPr lang="zh-CN" altLang="en-US" smtClean="0"/>
              <a:t>和星巴克。用户只需自己开发前端，该网站使用了非常简单的</a:t>
            </a:r>
            <a:r>
              <a:rPr lang="en-US" altLang="zh-CN" smtClean="0"/>
              <a:t>Visualforce</a:t>
            </a:r>
            <a:r>
              <a:rPr lang="zh-CN" altLang="en-US" smtClean="0"/>
              <a:t>界面。</a:t>
            </a:r>
            <a:br>
              <a:rPr lang="zh-CN" altLang="en-US" smtClean="0"/>
            </a:br>
            <a:r>
              <a:rPr lang="en-US" altLang="zh-CN" smtClean="0"/>
              <a:t>Salesforce.com</a:t>
            </a:r>
            <a:r>
              <a:rPr lang="zh-CN" altLang="en-US" smtClean="0"/>
              <a:t>把自己的新服务看成</a:t>
            </a:r>
            <a:r>
              <a:rPr lang="en-US" altLang="zh-CN" smtClean="0"/>
              <a:t>Java</a:t>
            </a:r>
            <a:r>
              <a:rPr lang="zh-CN" altLang="en-US" smtClean="0"/>
              <a:t>和</a:t>
            </a:r>
            <a:r>
              <a:rPr lang="en-US" altLang="zh-CN" smtClean="0"/>
              <a:t>.NET</a:t>
            </a:r>
            <a:r>
              <a:rPr lang="zh-CN" altLang="en-US" smtClean="0"/>
              <a:t>的备选方案。对于那些最想减少软件和硬件支出的人来说这是个好消息。 </a:t>
            </a:r>
            <a:r>
              <a:rPr lang="en-US" altLang="zh-CN" smtClean="0"/>
              <a:t>Salesforce.com</a:t>
            </a:r>
            <a:r>
              <a:rPr lang="zh-CN" altLang="en-US" smtClean="0"/>
              <a:t>和</a:t>
            </a:r>
            <a:r>
              <a:rPr lang="en-US" altLang="zh-CN" smtClean="0"/>
              <a:t>Nucleus Research</a:t>
            </a:r>
            <a:r>
              <a:rPr lang="zh-CN" altLang="en-US" smtClean="0"/>
              <a:t>进行的一项独立评估认为在</a:t>
            </a:r>
            <a:r>
              <a:rPr lang="en-US" altLang="zh-CN" smtClean="0"/>
              <a:t>Force.com</a:t>
            </a:r>
            <a:r>
              <a:rPr lang="zh-CN" altLang="en-US" smtClean="0"/>
              <a:t>上开发网站比传统方法更加快捷，让用户把精力放在用户体验和内容上。</a:t>
            </a:r>
          </a:p>
          <a:p>
            <a:pPr eaLnBrk="1" hangingPunct="1"/>
            <a:r>
              <a:rPr lang="zh-CN" altLang="en-US" smtClean="0"/>
              <a:t>一个可定制网站，</a:t>
            </a:r>
            <a:r>
              <a:rPr lang="en-US" altLang="zh-CN" smtClean="0"/>
              <a:t>100</a:t>
            </a:r>
            <a:r>
              <a:rPr lang="zh-CN" altLang="en-US" smtClean="0"/>
              <a:t>个用户，永远</a:t>
            </a:r>
            <a:r>
              <a:rPr lang="en-US" altLang="zh-CN" smtClean="0"/>
              <a:t>100%</a:t>
            </a:r>
            <a:r>
              <a:rPr lang="zh-CN" altLang="en-US" smtClean="0"/>
              <a:t>免费</a:t>
            </a:r>
          </a:p>
          <a:p>
            <a:pPr eaLnBrk="1" hangingPunct="1"/>
            <a:r>
              <a:rPr lang="zh-CN" altLang="en-US" smtClean="0"/>
              <a:t>为了鼓励新用户，</a:t>
            </a:r>
            <a:r>
              <a:rPr lang="en-US" altLang="zh-CN" smtClean="0"/>
              <a:t>Force.com</a:t>
            </a:r>
            <a:r>
              <a:rPr lang="zh-CN" altLang="en-US" smtClean="0"/>
              <a:t>允许任何人创建一个有</a:t>
            </a:r>
            <a:r>
              <a:rPr lang="en-US" altLang="zh-CN" smtClean="0"/>
              <a:t>100</a:t>
            </a:r>
            <a:r>
              <a:rPr lang="zh-CN" altLang="en-US" smtClean="0"/>
              <a:t>个用户的网站，永久免费，但很多用户已经超过了这个限制。但这种免费增值商业模式（</a:t>
            </a:r>
            <a:r>
              <a:rPr lang="en-US" altLang="zh-CN" smtClean="0"/>
              <a:t>freemium</a:t>
            </a:r>
            <a:r>
              <a:rPr lang="zh-CN" altLang="en-US" smtClean="0"/>
              <a:t>）可以让那些小公司也可以使用</a:t>
            </a:r>
            <a:r>
              <a:rPr lang="en-US" altLang="zh-CN" smtClean="0"/>
              <a:t>Force.com</a:t>
            </a:r>
            <a:r>
              <a:rPr lang="zh-CN" altLang="en-US" smtClean="0"/>
              <a:t>的服务。</a:t>
            </a:r>
          </a:p>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60419"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60420" name="Rectangle 6"/>
          <p:cNvSpPr>
            <a:spLocks noGrp="1" noChangeArrowheads="1"/>
          </p:cNvSpPr>
          <p:nvPr>
            <p:ph type="ftr" sz="quarter" idx="4"/>
          </p:nvPr>
        </p:nvSpPr>
        <p:spPr>
          <a:noFill/>
        </p:spPr>
        <p:txBody>
          <a:bodyPr/>
          <a:lstStyle/>
          <a:p>
            <a:r>
              <a:rPr lang="en-AU" smtClean="0">
                <a:latin typeface="Times" charset="0"/>
              </a:rPr>
              <a:t>3413ICT</a:t>
            </a:r>
          </a:p>
        </p:txBody>
      </p:sp>
      <p:sp>
        <p:nvSpPr>
          <p:cNvPr id="60421" name="Rectangle 7"/>
          <p:cNvSpPr>
            <a:spLocks noGrp="1" noChangeArrowheads="1"/>
          </p:cNvSpPr>
          <p:nvPr>
            <p:ph type="sldNum" sz="quarter" idx="5"/>
          </p:nvPr>
        </p:nvSpPr>
        <p:spPr>
          <a:noFill/>
        </p:spPr>
        <p:txBody>
          <a:bodyPr/>
          <a:lstStyle/>
          <a:p>
            <a:fld id="{A03D0E75-4C32-43C4-A0CB-9A9BF17056CB}" type="slidenum">
              <a:rPr lang="en-AU"/>
              <a:pPr/>
              <a:t>24</a:t>
            </a:fld>
            <a:endParaRPr lang="en-AU"/>
          </a:p>
        </p:txBody>
      </p:sp>
      <p:sp>
        <p:nvSpPr>
          <p:cNvPr id="60422"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60423" name="Text Box 3"/>
          <p:cNvSpPr>
            <a:spLocks noGrp="1" noChangeArrowheads="1"/>
          </p:cNvSpPr>
          <p:nvPr>
            <p:ph type="body" idx="1"/>
          </p:nvPr>
        </p:nvSpPr>
        <p:spPr>
          <a:xfrm>
            <a:off x="914400" y="4344988"/>
            <a:ext cx="5027613" cy="2133600"/>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61443"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61444" name="Rectangle 6"/>
          <p:cNvSpPr>
            <a:spLocks noGrp="1" noChangeArrowheads="1"/>
          </p:cNvSpPr>
          <p:nvPr>
            <p:ph type="ftr" sz="quarter" idx="4"/>
          </p:nvPr>
        </p:nvSpPr>
        <p:spPr>
          <a:noFill/>
        </p:spPr>
        <p:txBody>
          <a:bodyPr/>
          <a:lstStyle/>
          <a:p>
            <a:r>
              <a:rPr lang="en-AU" smtClean="0">
                <a:latin typeface="Times" charset="0"/>
              </a:rPr>
              <a:t>3413ICT</a:t>
            </a:r>
          </a:p>
        </p:txBody>
      </p:sp>
      <p:sp>
        <p:nvSpPr>
          <p:cNvPr id="61445" name="Rectangle 7"/>
          <p:cNvSpPr>
            <a:spLocks noGrp="1" noChangeArrowheads="1"/>
          </p:cNvSpPr>
          <p:nvPr>
            <p:ph type="sldNum" sz="quarter" idx="5"/>
          </p:nvPr>
        </p:nvSpPr>
        <p:spPr>
          <a:noFill/>
        </p:spPr>
        <p:txBody>
          <a:bodyPr/>
          <a:lstStyle/>
          <a:p>
            <a:fld id="{1895BC12-3B57-4CCD-ABCF-741A9BE1CCF5}" type="slidenum">
              <a:rPr lang="en-AU"/>
              <a:pPr/>
              <a:t>25</a:t>
            </a:fld>
            <a:endParaRPr lang="en-AU"/>
          </a:p>
        </p:txBody>
      </p:sp>
      <p:sp>
        <p:nvSpPr>
          <p:cNvPr id="61446"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61447" name="Text Box 3"/>
          <p:cNvSpPr>
            <a:spLocks noGrp="1" noChangeArrowheads="1"/>
          </p:cNvSpPr>
          <p:nvPr>
            <p:ph type="body" idx="1"/>
          </p:nvPr>
        </p:nvSpPr>
        <p:spPr>
          <a:xfrm>
            <a:off x="914400" y="4344988"/>
            <a:ext cx="5027613" cy="2133600"/>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sz="1100" smtClean="0">
                <a:latin typeface="Arial" pitchFamily="34" charset="0"/>
              </a:rPr>
              <a:t>The discipline of IT security management has evolved considerably over the last few</a:t>
            </a:r>
          </a:p>
          <a:p>
            <a:r>
              <a:rPr lang="en-US" sz="1100" smtClean="0">
                <a:latin typeface="Arial" pitchFamily="34" charset="0"/>
              </a:rPr>
              <a:t>decades. This has occurred in response to the rapid growth of, and dependence on, networked</a:t>
            </a:r>
          </a:p>
          <a:p>
            <a:r>
              <a:rPr lang="en-US" sz="1100" smtClean="0">
                <a:latin typeface="Arial" pitchFamily="34" charset="0"/>
              </a:rPr>
              <a:t>computer systems and the associated rise in risks to these systems. In the last</a:t>
            </a:r>
          </a:p>
          <a:p>
            <a:r>
              <a:rPr lang="en-US" sz="1100" smtClean="0">
                <a:latin typeface="Arial" pitchFamily="34" charset="0"/>
              </a:rPr>
              <a:t>decade a number of national and international standards have been published. These</a:t>
            </a:r>
          </a:p>
          <a:p>
            <a:r>
              <a:rPr lang="en-US" sz="1100" smtClean="0">
                <a:latin typeface="Arial" pitchFamily="34" charset="0"/>
              </a:rPr>
              <a:t>represent a consensus on the </a:t>
            </a:r>
            <a:r>
              <a:rPr lang="en-US" sz="1100" i="1" smtClean="0">
                <a:latin typeface="Arial" pitchFamily="34" charset="0"/>
              </a:rPr>
              <a:t>best practice in the field. The International Standards</a:t>
            </a:r>
          </a:p>
          <a:p>
            <a:r>
              <a:rPr lang="en-US" sz="1100" smtClean="0">
                <a:latin typeface="Arial" pitchFamily="34" charset="0"/>
              </a:rPr>
              <a:t>Organization (ISO) has revised and consolidated a number of these standards into the</a:t>
            </a:r>
          </a:p>
          <a:p>
            <a:r>
              <a:rPr lang="en-US" sz="1100" smtClean="0">
                <a:latin typeface="Arial" pitchFamily="34" charset="0"/>
              </a:rPr>
              <a:t>ISO 27000 series. Table 14.1 details a number of recently adopted standards within</a:t>
            </a:r>
          </a:p>
          <a:p>
            <a:r>
              <a:rPr lang="en-US" sz="1100" smtClean="0">
                <a:latin typeface="Arial" pitchFamily="34" charset="0"/>
              </a:rPr>
              <a:t>this family. In the United States, NIST has also produced a number of relevant standards,</a:t>
            </a:r>
          </a:p>
          <a:p>
            <a:r>
              <a:rPr lang="en-US" sz="1100" smtClean="0">
                <a:latin typeface="Arial" pitchFamily="34" charset="0"/>
              </a:rPr>
              <a:t>including [NIST02] and [NIST09]. With the growth of concerns about corporate</a:t>
            </a:r>
          </a:p>
          <a:p>
            <a:r>
              <a:rPr lang="en-US" sz="1100" smtClean="0">
                <a:latin typeface="Arial" pitchFamily="34" charset="0"/>
              </a:rPr>
              <a:t>governance following events such as the Enron collapse and repeated incidences</a:t>
            </a:r>
          </a:p>
          <a:p>
            <a:r>
              <a:rPr lang="en-US" sz="1100" smtClean="0">
                <a:latin typeface="Arial" pitchFamily="34" charset="0"/>
              </a:rPr>
              <a:t>of the loss of personal information by government organizations, auditors for such</a:t>
            </a:r>
          </a:p>
          <a:p>
            <a:r>
              <a:rPr lang="en-US" sz="1100" smtClean="0">
                <a:latin typeface="Arial" pitchFamily="34" charset="0"/>
              </a:rPr>
              <a:t>organizations increasingly require adherence to formal standards such as these.</a:t>
            </a:r>
          </a:p>
          <a:p>
            <a:endParaRPr lang="en-US" sz="1100" smtClean="0">
              <a:latin typeface="Times" charset="0"/>
            </a:endParaRPr>
          </a:p>
          <a:p>
            <a:endParaRPr lang="en-US" sz="1100" smtClean="0"/>
          </a:p>
        </p:txBody>
      </p:sp>
      <p:sp>
        <p:nvSpPr>
          <p:cNvPr id="62468" name="Slide Number Placeholder 3"/>
          <p:cNvSpPr>
            <a:spLocks noGrp="1"/>
          </p:cNvSpPr>
          <p:nvPr>
            <p:ph type="sldNum" sz="quarter" idx="5"/>
          </p:nvPr>
        </p:nvSpPr>
        <p:spPr>
          <a:noFill/>
        </p:spPr>
        <p:txBody>
          <a:bodyPr/>
          <a:lstStyle/>
          <a:p>
            <a:fld id="{EE7AA6D3-EA52-4E22-8619-29E20427F394}" type="slidenum">
              <a:rPr lang="en-AU"/>
              <a:pPr/>
              <a:t>26</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2</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E770DC3-989B-419D-9396-F7B3584A6D6A}" type="slidenum">
              <a:rPr lang="en-AU"/>
              <a:pPr/>
              <a:t>27</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mtClean="0">
                <a:latin typeface="Arial" pitchFamily="34" charset="0"/>
              </a:rPr>
              <a:t>[ISO13335] provides a conceptual framework for managing security. It defines</a:t>
            </a:r>
          </a:p>
          <a:p>
            <a:r>
              <a:rPr lang="en-US" b="1" smtClean="0">
                <a:latin typeface="Arial" pitchFamily="34" charset="0"/>
              </a:rPr>
              <a:t>IT security management as follows:</a:t>
            </a:r>
          </a:p>
          <a:p>
            <a:endParaRPr lang="en-US" b="1" smtClean="0">
              <a:latin typeface="Arial" pitchFamily="34" charset="0"/>
            </a:endParaRPr>
          </a:p>
          <a:p>
            <a:r>
              <a:rPr lang="en-US" b="1" smtClean="0">
                <a:latin typeface="Arial" pitchFamily="34" charset="0"/>
              </a:rPr>
              <a:t>IT SECURITY MANAGEMENT: A process used to achieve and maintain appropriate</a:t>
            </a:r>
          </a:p>
          <a:p>
            <a:r>
              <a:rPr lang="en-US" smtClean="0">
                <a:latin typeface="Arial" pitchFamily="34" charset="0"/>
              </a:rPr>
              <a:t>levels of confidentiality, integrity, availability, accountability, authenticity, and reliability.</a:t>
            </a:r>
          </a:p>
          <a:p>
            <a:r>
              <a:rPr lang="en-US" smtClean="0">
                <a:latin typeface="Arial" pitchFamily="34" charset="0"/>
              </a:rPr>
              <a:t>IT security management functions include:</a:t>
            </a:r>
          </a:p>
          <a:p>
            <a:endParaRPr lang="en-US" smtClean="0">
              <a:latin typeface="Arial" pitchFamily="34" charset="0"/>
            </a:endParaRPr>
          </a:p>
          <a:p>
            <a:r>
              <a:rPr lang="en-US" smtClean="0">
                <a:latin typeface="Arial" pitchFamily="34" charset="0"/>
              </a:rPr>
              <a:t>• determining organizational IT security objectives, strategies, and policies</a:t>
            </a:r>
          </a:p>
          <a:p>
            <a:endParaRPr lang="en-US" smtClean="0">
              <a:latin typeface="Arial" pitchFamily="34" charset="0"/>
            </a:endParaRPr>
          </a:p>
          <a:p>
            <a:r>
              <a:rPr lang="en-US" smtClean="0">
                <a:latin typeface="Arial" pitchFamily="34" charset="0"/>
              </a:rPr>
              <a:t>• determining organizational IT security requirements</a:t>
            </a:r>
          </a:p>
          <a:p>
            <a:endParaRPr lang="en-US" smtClean="0">
              <a:latin typeface="Arial" pitchFamily="34" charset="0"/>
            </a:endParaRPr>
          </a:p>
          <a:p>
            <a:r>
              <a:rPr lang="en-US" smtClean="0">
                <a:latin typeface="Arial" pitchFamily="34" charset="0"/>
              </a:rPr>
              <a:t>• identifying and analyzing security threats to IT assets within the organization</a:t>
            </a:r>
          </a:p>
          <a:p>
            <a:endParaRPr lang="en-US" smtClean="0">
              <a:latin typeface="Arial" pitchFamily="34" charset="0"/>
            </a:endParaRPr>
          </a:p>
          <a:p>
            <a:r>
              <a:rPr lang="en-US" smtClean="0">
                <a:latin typeface="Arial" pitchFamily="34" charset="0"/>
              </a:rPr>
              <a:t>• identifying and analyzing risks</a:t>
            </a:r>
          </a:p>
          <a:p>
            <a:endParaRPr lang="en-US" smtClean="0">
              <a:latin typeface="Arial" pitchFamily="34" charset="0"/>
            </a:endParaRPr>
          </a:p>
          <a:p>
            <a:r>
              <a:rPr lang="en-US" smtClean="0">
                <a:latin typeface="Arial" pitchFamily="34" charset="0"/>
              </a:rPr>
              <a:t>• specifying appropriate safeguards</a:t>
            </a:r>
          </a:p>
          <a:p>
            <a:endParaRPr lang="en-US" smtClean="0">
              <a:latin typeface="Arial" pitchFamily="34" charset="0"/>
            </a:endParaRPr>
          </a:p>
          <a:p>
            <a:r>
              <a:rPr lang="en-US" smtClean="0">
                <a:latin typeface="Arial" pitchFamily="34" charset="0"/>
              </a:rPr>
              <a:t>• monitoring the implementation and operation of safeguards that are necessary in</a:t>
            </a:r>
          </a:p>
          <a:p>
            <a:r>
              <a:rPr lang="en-US" smtClean="0">
                <a:latin typeface="Arial" pitchFamily="34" charset="0"/>
              </a:rPr>
              <a:t>order to cost effectively protect the information and services within the organization</a:t>
            </a:r>
          </a:p>
          <a:p>
            <a:endParaRPr lang="en-US" smtClean="0">
              <a:latin typeface="Arial" pitchFamily="34" charset="0"/>
            </a:endParaRPr>
          </a:p>
          <a:p>
            <a:r>
              <a:rPr lang="en-US" smtClean="0">
                <a:latin typeface="Arial" pitchFamily="34" charset="0"/>
              </a:rPr>
              <a:t>• developing and implementing a security awareness program</a:t>
            </a:r>
          </a:p>
          <a:p>
            <a:endParaRPr lang="en-US" smtClean="0">
              <a:latin typeface="Arial" pitchFamily="34" charset="0"/>
            </a:endParaRPr>
          </a:p>
          <a:p>
            <a:r>
              <a:rPr lang="en-US" smtClean="0">
                <a:latin typeface="Arial" pitchFamily="34" charset="0"/>
              </a:rPr>
              <a:t>• detecting and reacting to incidents</a:t>
            </a:r>
          </a:p>
          <a:p>
            <a:endParaRPr lang="en-US" b="1" smtClean="0">
              <a:latin typeface="Arial" pitchFamily="34" charset="0"/>
            </a:endParaRPr>
          </a:p>
          <a:p>
            <a:endParaRPr lang="en-US" b="1" smtClean="0">
              <a:latin typeface="Arial" pitchFamily="34" charset="0"/>
            </a:endParaRPr>
          </a:p>
          <a:p>
            <a:endParaRPr lang="en-US" b="1" smtClean="0">
              <a:latin typeface="Arial" pitchFamily="34" charset="0"/>
            </a:endParaRPr>
          </a:p>
          <a:p>
            <a:endParaRPr lang="en-US" smtClean="0">
              <a:latin typeface="Time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508D181-C897-444B-B525-FA3B2A1B13FE}" type="slidenum">
              <a:rPr lang="en-AU"/>
              <a:pPr/>
              <a:t>28</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mtClean="0">
                <a:latin typeface="Arial" pitchFamily="34" charset="0"/>
              </a:rPr>
              <a:t>The iterative nature of this process is a key focus of [ISO27001], and is</a:t>
            </a:r>
          </a:p>
          <a:p>
            <a:r>
              <a:rPr lang="en-US" smtClean="0">
                <a:latin typeface="Arial" pitchFamily="34" charset="0"/>
              </a:rPr>
              <a:t>specifically applied to the security risk management process in [ISO27005]. This</a:t>
            </a:r>
          </a:p>
          <a:p>
            <a:r>
              <a:rPr lang="en-US" smtClean="0">
                <a:latin typeface="Arial" pitchFamily="34" charset="0"/>
              </a:rPr>
              <a:t>standard details a model process for managing information security that comprises</a:t>
            </a:r>
          </a:p>
          <a:p>
            <a:r>
              <a:rPr lang="en-US" smtClean="0">
                <a:latin typeface="Arial" pitchFamily="34" charset="0"/>
              </a:rPr>
              <a:t>the following steps: </a:t>
            </a:r>
          </a:p>
          <a:p>
            <a:endParaRPr lang="en-US" b="1" smtClean="0">
              <a:latin typeface="Arial" pitchFamily="34" charset="0"/>
            </a:endParaRPr>
          </a:p>
          <a:p>
            <a:r>
              <a:rPr lang="en-US" b="1" smtClean="0">
                <a:latin typeface="Arial" pitchFamily="34" charset="0"/>
              </a:rPr>
              <a:t>Plan establish security policy, objectives, processes and procedures;</a:t>
            </a:r>
          </a:p>
          <a:p>
            <a:r>
              <a:rPr lang="en-US" smtClean="0">
                <a:latin typeface="Arial" pitchFamily="34" charset="0"/>
              </a:rPr>
              <a:t>perform risk assessment; develop risk treatment plan</a:t>
            </a:r>
          </a:p>
          <a:p>
            <a:r>
              <a:rPr lang="en-US" smtClean="0">
                <a:latin typeface="Arial" pitchFamily="34" charset="0"/>
              </a:rPr>
              <a:t>with appropriate selection of controls or acceptance of risk.</a:t>
            </a:r>
          </a:p>
          <a:p>
            <a:endParaRPr lang="en-US" b="1" smtClean="0">
              <a:latin typeface="Arial" pitchFamily="34" charset="0"/>
            </a:endParaRPr>
          </a:p>
          <a:p>
            <a:r>
              <a:rPr lang="en-US" b="1" smtClean="0">
                <a:latin typeface="Arial" pitchFamily="34" charset="0"/>
              </a:rPr>
              <a:t>Do implement the risk treatment plan.</a:t>
            </a:r>
          </a:p>
          <a:p>
            <a:endParaRPr lang="en-US" b="1" smtClean="0">
              <a:latin typeface="Arial" pitchFamily="34" charset="0"/>
            </a:endParaRPr>
          </a:p>
          <a:p>
            <a:r>
              <a:rPr lang="en-US" b="1" smtClean="0">
                <a:latin typeface="Arial" pitchFamily="34" charset="0"/>
              </a:rPr>
              <a:t>Check monitor and maintain the risk treatment plan.</a:t>
            </a:r>
          </a:p>
          <a:p>
            <a:endParaRPr lang="en-US" b="1" smtClean="0">
              <a:latin typeface="Arial" pitchFamily="34" charset="0"/>
            </a:endParaRPr>
          </a:p>
          <a:p>
            <a:r>
              <a:rPr lang="en-US" b="1" smtClean="0">
                <a:latin typeface="Arial" pitchFamily="34" charset="0"/>
              </a:rPr>
              <a:t>Act maintain and improve the information security risk management</a:t>
            </a:r>
          </a:p>
          <a:p>
            <a:r>
              <a:rPr lang="en-US" smtClean="0">
                <a:latin typeface="Arial" pitchFamily="34" charset="0"/>
              </a:rPr>
              <a:t>process in response to incidents, review, or identified</a:t>
            </a:r>
          </a:p>
          <a:p>
            <a:r>
              <a:rPr lang="en-US" smtClean="0">
                <a:latin typeface="Arial" pitchFamily="34" charset="0"/>
              </a:rPr>
              <a:t>changes.</a:t>
            </a:r>
          </a:p>
          <a:p>
            <a:endParaRPr lang="en-US" smtClean="0">
              <a:latin typeface="Arial" pitchFamily="34" charset="0"/>
            </a:endParaRPr>
          </a:p>
          <a:p>
            <a:r>
              <a:rPr lang="en-US" smtClean="0">
                <a:latin typeface="Arial" pitchFamily="34" charset="0"/>
              </a:rPr>
              <a:t>This process is illustrated in Figure 14.2 (adapted from figure 1 in [ISO27001]),</a:t>
            </a:r>
          </a:p>
          <a:p>
            <a:r>
              <a:rPr lang="en-US" smtClean="0">
                <a:latin typeface="Arial" pitchFamily="34" charset="0"/>
              </a:rPr>
              <a:t>which can be aligned with Figure 14.1 . The outcome of this process should be that</a:t>
            </a:r>
          </a:p>
          <a:p>
            <a:r>
              <a:rPr lang="en-US" smtClean="0">
                <a:latin typeface="Arial" pitchFamily="34" charset="0"/>
              </a:rPr>
              <a:t>the security needs of the interested parties are managed appropriately.</a:t>
            </a:r>
            <a:endParaRPr lang="en-US" smtClean="0">
              <a:latin typeface="Time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95601B4-7745-40FA-AABA-0F1C08264A91}" type="slidenum">
              <a:rPr lang="en-AU"/>
              <a:pPr/>
              <a:t>29</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mtClean="0">
                <a:latin typeface="Arial" pitchFamily="34" charset="0"/>
              </a:rPr>
              <a:t>We now turn to the key risk management component of the IT security process.</a:t>
            </a:r>
          </a:p>
          <a:p>
            <a:r>
              <a:rPr lang="en-US" smtClean="0">
                <a:latin typeface="Arial" pitchFamily="34" charset="0"/>
              </a:rPr>
              <a:t>This stage is critical, because without it there is a significant chance that resources</a:t>
            </a:r>
          </a:p>
          <a:p>
            <a:r>
              <a:rPr lang="en-US" smtClean="0">
                <a:latin typeface="Arial" pitchFamily="34" charset="0"/>
              </a:rPr>
              <a:t>will not be deployed where most effective. The result will be that some risks are</a:t>
            </a:r>
          </a:p>
          <a:p>
            <a:r>
              <a:rPr lang="en-US" smtClean="0">
                <a:latin typeface="Arial" pitchFamily="34" charset="0"/>
              </a:rPr>
              <a:t>not addressed, leaving the organization vulnerable, while other safeguards may be</a:t>
            </a:r>
          </a:p>
          <a:p>
            <a:r>
              <a:rPr lang="en-US" smtClean="0">
                <a:latin typeface="Arial" pitchFamily="34" charset="0"/>
              </a:rPr>
              <a:t>deployed without sufficient justification, wasting time and money. Ideally every</a:t>
            </a:r>
          </a:p>
          <a:p>
            <a:r>
              <a:rPr lang="en-US" smtClean="0">
                <a:latin typeface="Arial" pitchFamily="34" charset="0"/>
              </a:rPr>
              <a:t>single organizational asset is examined, and every conceivable risk to it is evaluated.</a:t>
            </a:r>
          </a:p>
          <a:p>
            <a:r>
              <a:rPr lang="en-US" smtClean="0">
                <a:latin typeface="Arial" pitchFamily="34" charset="0"/>
              </a:rPr>
              <a:t>If a risk is judged to be too great, then appropriate remedial controls are deployed to</a:t>
            </a:r>
          </a:p>
          <a:p>
            <a:r>
              <a:rPr lang="en-US" smtClean="0">
                <a:latin typeface="Arial" pitchFamily="34" charset="0"/>
              </a:rPr>
              <a:t>reduce the risk to an acceptable level. In practice this is clearly impossible. The time</a:t>
            </a:r>
          </a:p>
          <a:p>
            <a:r>
              <a:rPr lang="en-US" smtClean="0">
                <a:latin typeface="Arial" pitchFamily="34" charset="0"/>
              </a:rPr>
              <a:t>and effort required, even for large, well-resourced organizations, is clearly neither</a:t>
            </a:r>
          </a:p>
          <a:p>
            <a:r>
              <a:rPr lang="en-US" smtClean="0">
                <a:latin typeface="Arial" pitchFamily="34" charset="0"/>
              </a:rPr>
              <a:t>achievable nor cost effective. Even if possible, the rapid rate of change in both IT</a:t>
            </a:r>
          </a:p>
          <a:p>
            <a:r>
              <a:rPr lang="en-US" smtClean="0">
                <a:latin typeface="Arial" pitchFamily="34" charset="0"/>
              </a:rPr>
              <a:t>technologies and the wider threat environment means that any such assessment</a:t>
            </a:r>
          </a:p>
          <a:p>
            <a:r>
              <a:rPr lang="en-US" smtClean="0">
                <a:latin typeface="Arial" pitchFamily="34" charset="0"/>
              </a:rPr>
              <a:t>would be obsolete as soon as it is completed, if not earlier! Clearly some form of</a:t>
            </a:r>
          </a:p>
          <a:p>
            <a:r>
              <a:rPr lang="en-US" smtClean="0">
                <a:latin typeface="Arial" pitchFamily="34" charset="0"/>
              </a:rPr>
              <a:t>compromise evaluation is needed.</a:t>
            </a:r>
          </a:p>
          <a:p>
            <a:endParaRPr lang="en-US" smtClean="0">
              <a:latin typeface="Arial" pitchFamily="34" charset="0"/>
            </a:endParaRPr>
          </a:p>
          <a:p>
            <a:r>
              <a:rPr lang="en-US" smtClean="0">
                <a:latin typeface="Arial" pitchFamily="34" charset="0"/>
              </a:rPr>
              <a:t>Another issue is the decision as to what constitutes an appropriate level of</a:t>
            </a:r>
          </a:p>
          <a:p>
            <a:r>
              <a:rPr lang="en-US" smtClean="0">
                <a:latin typeface="Arial" pitchFamily="34" charset="0"/>
              </a:rPr>
              <a:t>risk to accept. In an ideal world the goal would be to eliminate all risks completely.</a:t>
            </a:r>
          </a:p>
          <a:p>
            <a:r>
              <a:rPr lang="en-US" smtClean="0">
                <a:latin typeface="Arial" pitchFamily="34" charset="0"/>
              </a:rPr>
              <a:t>Again, this is simply not possible. A more realistic alternative is to expend an amount</a:t>
            </a:r>
          </a:p>
          <a:p>
            <a:r>
              <a:rPr lang="en-US" smtClean="0">
                <a:latin typeface="Arial" pitchFamily="34" charset="0"/>
              </a:rPr>
              <a:t>of resources in reducing risks proportional to the potential costs to the organization</a:t>
            </a:r>
          </a:p>
          <a:p>
            <a:r>
              <a:rPr lang="en-US" smtClean="0">
                <a:latin typeface="Arial" pitchFamily="34" charset="0"/>
              </a:rPr>
              <a:t>should that risk occur. This process also must take into consideration the likelihood</a:t>
            </a:r>
          </a:p>
          <a:p>
            <a:r>
              <a:rPr lang="en-US" smtClean="0">
                <a:latin typeface="Arial" pitchFamily="34" charset="0"/>
              </a:rPr>
              <a:t>of the risk’s occurrence. Specifying the acceptable level of risk is simply prudent</a:t>
            </a:r>
          </a:p>
          <a:p>
            <a:r>
              <a:rPr lang="en-US" smtClean="0">
                <a:latin typeface="Arial" pitchFamily="34" charset="0"/>
              </a:rPr>
              <a:t>management and means that resources expended are reasonable in the context of</a:t>
            </a:r>
          </a:p>
          <a:p>
            <a:r>
              <a:rPr lang="en-US" smtClean="0">
                <a:latin typeface="Arial" pitchFamily="34" charset="0"/>
              </a:rPr>
              <a:t>the organization’s available budget, time, and personnel resources. The aim of the</a:t>
            </a:r>
          </a:p>
          <a:p>
            <a:r>
              <a:rPr lang="en-US" smtClean="0">
                <a:latin typeface="Arial" pitchFamily="34" charset="0"/>
              </a:rPr>
              <a:t>risk assessment process is to provide management with the information necessary for</a:t>
            </a:r>
          </a:p>
          <a:p>
            <a:r>
              <a:rPr lang="en-US" smtClean="0">
                <a:latin typeface="Arial" pitchFamily="34" charset="0"/>
              </a:rPr>
              <a:t>them to make reasonable decisions on where available resources will be deployed.</a:t>
            </a:r>
          </a:p>
          <a:p>
            <a:endParaRPr lang="en-US" smtClean="0">
              <a:latin typeface="Arial" pitchFamily="34" charset="0"/>
            </a:endParaRPr>
          </a:p>
          <a:p>
            <a:r>
              <a:rPr lang="en-US" smtClean="0">
                <a:latin typeface="Arial" pitchFamily="34" charset="0"/>
              </a:rPr>
              <a:t>Given the very wide range of organizations, from very small businesses to</a:t>
            </a:r>
          </a:p>
          <a:p>
            <a:r>
              <a:rPr lang="en-US" smtClean="0">
                <a:latin typeface="Arial" pitchFamily="34" charset="0"/>
              </a:rPr>
              <a:t>global multinationals and national governments, there clearly needs to be a range of</a:t>
            </a:r>
          </a:p>
          <a:p>
            <a:r>
              <a:rPr lang="en-US" smtClean="0">
                <a:latin typeface="Arial" pitchFamily="34" charset="0"/>
              </a:rPr>
              <a:t>alternatives available in performing this process. There are a range of formal standards</a:t>
            </a:r>
          </a:p>
          <a:p>
            <a:r>
              <a:rPr lang="en-US" smtClean="0">
                <a:latin typeface="Arial" pitchFamily="34" charset="0"/>
              </a:rPr>
              <a:t>that detail suitable IT security risk assessment processes, including [ISO13335],</a:t>
            </a:r>
          </a:p>
          <a:p>
            <a:r>
              <a:rPr lang="en-US" smtClean="0">
                <a:latin typeface="Arial" pitchFamily="34" charset="0"/>
              </a:rPr>
              <a:t>[ISO27005], and [NIST02]. In particular, [ISO13335] recognizes four approaches to</a:t>
            </a:r>
          </a:p>
          <a:p>
            <a:r>
              <a:rPr lang="en-US" smtClean="0">
                <a:latin typeface="Arial" pitchFamily="34" charset="0"/>
              </a:rPr>
              <a:t>identifying and mitigating risks to an organization’s IT infrastructure:</a:t>
            </a:r>
          </a:p>
          <a:p>
            <a:endParaRPr lang="en-US" smtClean="0">
              <a:latin typeface="Arial" pitchFamily="34" charset="0"/>
            </a:endParaRPr>
          </a:p>
          <a:p>
            <a:r>
              <a:rPr lang="en-US" smtClean="0">
                <a:latin typeface="Arial" pitchFamily="34" charset="0"/>
              </a:rPr>
              <a:t>• Baseline approach</a:t>
            </a:r>
          </a:p>
          <a:p>
            <a:endParaRPr lang="en-US" smtClean="0">
              <a:latin typeface="Arial" pitchFamily="34" charset="0"/>
            </a:endParaRPr>
          </a:p>
          <a:p>
            <a:r>
              <a:rPr lang="en-US" smtClean="0">
                <a:latin typeface="Arial" pitchFamily="34" charset="0"/>
              </a:rPr>
              <a:t>• Informal approach</a:t>
            </a:r>
          </a:p>
          <a:p>
            <a:endParaRPr lang="en-US" smtClean="0">
              <a:latin typeface="Arial" pitchFamily="34" charset="0"/>
            </a:endParaRPr>
          </a:p>
          <a:p>
            <a:r>
              <a:rPr lang="en-US" smtClean="0">
                <a:latin typeface="Arial" pitchFamily="34" charset="0"/>
              </a:rPr>
              <a:t>• Detailed risk analysis</a:t>
            </a:r>
          </a:p>
          <a:p>
            <a:endParaRPr lang="en-US" smtClean="0">
              <a:latin typeface="Arial" pitchFamily="34" charset="0"/>
            </a:endParaRPr>
          </a:p>
          <a:p>
            <a:r>
              <a:rPr lang="en-US" smtClean="0">
                <a:latin typeface="Arial" pitchFamily="34" charset="0"/>
              </a:rPr>
              <a:t>• Combined approach</a:t>
            </a:r>
          </a:p>
          <a:p>
            <a:endParaRPr lang="en-US" smtClean="0">
              <a:latin typeface="Arial" pitchFamily="34" charset="0"/>
            </a:endParaRPr>
          </a:p>
          <a:p>
            <a:r>
              <a:rPr lang="en-US" smtClean="0">
                <a:latin typeface="Arial" pitchFamily="34" charset="0"/>
              </a:rPr>
              <a:t>The choice among these will be determined by the resources available to the organization</a:t>
            </a:r>
          </a:p>
          <a:p>
            <a:r>
              <a:rPr lang="en-US" smtClean="0">
                <a:latin typeface="Arial" pitchFamily="34" charset="0"/>
              </a:rPr>
              <a:t>and from an initial high-level risk analysis that considers how valuable the IT systems</a:t>
            </a:r>
          </a:p>
          <a:p>
            <a:r>
              <a:rPr lang="en-US" smtClean="0">
                <a:latin typeface="Arial" pitchFamily="34" charset="0"/>
              </a:rPr>
              <a:t>are and how critical to the organization’s business objectives. Legal and regulatory</a:t>
            </a:r>
          </a:p>
          <a:p>
            <a:r>
              <a:rPr lang="en-US" smtClean="0">
                <a:latin typeface="Arial" pitchFamily="34" charset="0"/>
              </a:rPr>
              <a:t>constraints may also require specific approaches. This information should be determined</a:t>
            </a:r>
          </a:p>
          <a:p>
            <a:r>
              <a:rPr lang="en-US" smtClean="0">
                <a:latin typeface="Arial" pitchFamily="34" charset="0"/>
              </a:rPr>
              <a:t>when developing the organization’s IT security objectives, strategies, and policies.</a:t>
            </a:r>
            <a:endParaRPr lang="en-US" smtClean="0">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B0A8333-699C-4541-92D9-3C43E435E248}" type="slidenum">
              <a:rPr lang="en-AU"/>
              <a:pPr/>
              <a:t>30</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mtClean="0">
                <a:latin typeface="Arial" pitchFamily="34" charset="0"/>
              </a:rPr>
              <a:t>The baseline approach to risk assessment aims to implement a basic general level</a:t>
            </a:r>
          </a:p>
          <a:p>
            <a:r>
              <a:rPr lang="en-US" smtClean="0">
                <a:latin typeface="Arial" pitchFamily="34" charset="0"/>
              </a:rPr>
              <a:t>of security controls on systems using baseline documents, codes of practice, and</a:t>
            </a:r>
          </a:p>
          <a:p>
            <a:r>
              <a:rPr lang="en-US" i="1" smtClean="0">
                <a:latin typeface="Arial" pitchFamily="34" charset="0"/>
              </a:rPr>
              <a:t>industry best practice . The advantages of this approach are that it doesn’t require</a:t>
            </a:r>
          </a:p>
          <a:p>
            <a:r>
              <a:rPr lang="en-US" smtClean="0">
                <a:latin typeface="Arial" pitchFamily="34" charset="0"/>
              </a:rPr>
              <a:t>the expenditure of additional resources in conducting a more formal risk assessment</a:t>
            </a:r>
          </a:p>
          <a:p>
            <a:r>
              <a:rPr lang="en-US" smtClean="0">
                <a:latin typeface="Arial" pitchFamily="34" charset="0"/>
              </a:rPr>
              <a:t>and that the same measures can be replicated over a range of systems. The</a:t>
            </a:r>
          </a:p>
          <a:p>
            <a:r>
              <a:rPr lang="en-US" smtClean="0">
                <a:latin typeface="Arial" pitchFamily="34" charset="0"/>
              </a:rPr>
              <a:t>major disadvantage is that no special consideration is given to variations in the organization’s</a:t>
            </a:r>
          </a:p>
          <a:p>
            <a:r>
              <a:rPr lang="en-US" smtClean="0">
                <a:latin typeface="Arial" pitchFamily="34" charset="0"/>
              </a:rPr>
              <a:t>risk exposure based on who they are and how their systems are used.</a:t>
            </a:r>
          </a:p>
          <a:p>
            <a:r>
              <a:rPr lang="en-US" smtClean="0">
                <a:latin typeface="Arial" pitchFamily="34" charset="0"/>
              </a:rPr>
              <a:t>Also, there is a chance that the baseline level may be set either too high, leading to</a:t>
            </a:r>
          </a:p>
          <a:p>
            <a:r>
              <a:rPr lang="en-US" smtClean="0">
                <a:latin typeface="Arial" pitchFamily="34" charset="0"/>
              </a:rPr>
              <a:t>expensive or restrictive security measures that may not be warranted, or set too low,</a:t>
            </a:r>
          </a:p>
          <a:p>
            <a:r>
              <a:rPr lang="en-US" smtClean="0">
                <a:latin typeface="Arial" pitchFamily="34" charset="0"/>
              </a:rPr>
              <a:t>resulting in insufficient security and leaving the organization vulnerable.</a:t>
            </a:r>
          </a:p>
          <a:p>
            <a:endParaRPr lang="en-US" smtClean="0">
              <a:latin typeface="Arial" pitchFamily="34" charset="0"/>
            </a:endParaRPr>
          </a:p>
          <a:p>
            <a:r>
              <a:rPr lang="en-US" smtClean="0">
                <a:latin typeface="Arial" pitchFamily="34" charset="0"/>
              </a:rPr>
              <a:t>The goal of the baseline approach is to implement generally agreed controls to</a:t>
            </a:r>
          </a:p>
          <a:p>
            <a:r>
              <a:rPr lang="en-US" smtClean="0">
                <a:latin typeface="Arial" pitchFamily="34" charset="0"/>
              </a:rPr>
              <a:t>provide protection against the most common threats. These would include implementing</a:t>
            </a:r>
          </a:p>
          <a:p>
            <a:r>
              <a:rPr lang="en-US" smtClean="0">
                <a:latin typeface="Arial" pitchFamily="34" charset="0"/>
              </a:rPr>
              <a:t>industry best practice in configuring and deploying systems, like those we discuss in</a:t>
            </a:r>
          </a:p>
          <a:p>
            <a:r>
              <a:rPr lang="en-US" smtClean="0">
                <a:latin typeface="Arial" pitchFamily="34" charset="0"/>
              </a:rPr>
              <a:t>Chapter 12 on operating systems security. As such, the baseline approach forms a good</a:t>
            </a:r>
          </a:p>
          <a:p>
            <a:r>
              <a:rPr lang="en-US" smtClean="0">
                <a:latin typeface="Arial" pitchFamily="34" charset="0"/>
              </a:rPr>
              <a:t>base from which further security measures can be determined. Suitable baseline recommendations</a:t>
            </a:r>
          </a:p>
          <a:p>
            <a:r>
              <a:rPr lang="en-US" smtClean="0">
                <a:latin typeface="Arial" pitchFamily="34" charset="0"/>
              </a:rPr>
              <a:t>and checklists may be obtained from a range of organizations, including</a:t>
            </a:r>
          </a:p>
          <a:p>
            <a:endParaRPr lang="en-US" smtClean="0">
              <a:latin typeface="Arial" pitchFamily="34" charset="0"/>
            </a:endParaRPr>
          </a:p>
          <a:p>
            <a:r>
              <a:rPr lang="en-US" smtClean="0">
                <a:latin typeface="Arial" pitchFamily="34" charset="0"/>
              </a:rPr>
              <a:t>• Various national and international standards organizations</a:t>
            </a:r>
          </a:p>
          <a:p>
            <a:endParaRPr lang="en-US" smtClean="0">
              <a:latin typeface="Arial" pitchFamily="34" charset="0"/>
            </a:endParaRPr>
          </a:p>
          <a:p>
            <a:r>
              <a:rPr lang="en-US" smtClean="0">
                <a:latin typeface="Arial" pitchFamily="34" charset="0"/>
              </a:rPr>
              <a:t>• Security-related organizations such as the CERT, NSA, and so on</a:t>
            </a:r>
          </a:p>
          <a:p>
            <a:endParaRPr lang="en-US" smtClean="0">
              <a:latin typeface="Arial" pitchFamily="34" charset="0"/>
            </a:endParaRPr>
          </a:p>
          <a:p>
            <a:r>
              <a:rPr lang="en-US" smtClean="0">
                <a:latin typeface="Arial" pitchFamily="34" charset="0"/>
              </a:rPr>
              <a:t>• Industry sector councils or peak groups</a:t>
            </a:r>
          </a:p>
          <a:p>
            <a:endParaRPr lang="en-US" smtClean="0">
              <a:latin typeface="Arial" pitchFamily="34" charset="0"/>
            </a:endParaRPr>
          </a:p>
          <a:p>
            <a:r>
              <a:rPr lang="en-US" smtClean="0">
                <a:latin typeface="Arial" pitchFamily="34" charset="0"/>
              </a:rPr>
              <a:t>The use of the baseline approach alone would generally be recommended only for</a:t>
            </a:r>
          </a:p>
          <a:p>
            <a:r>
              <a:rPr lang="en-US" smtClean="0">
                <a:latin typeface="Arial" pitchFamily="34" charset="0"/>
              </a:rPr>
              <a:t>small organizations without the resources to implement more structured approaches.</a:t>
            </a:r>
          </a:p>
          <a:p>
            <a:r>
              <a:rPr lang="en-US" smtClean="0">
                <a:latin typeface="Arial" pitchFamily="34" charset="0"/>
              </a:rPr>
              <a:t>But it will at least ensure that a basic level of security is deployed, which is not</a:t>
            </a:r>
          </a:p>
          <a:p>
            <a:r>
              <a:rPr lang="en-US" smtClean="0">
                <a:latin typeface="Arial" pitchFamily="34" charset="0"/>
              </a:rPr>
              <a:t>guaranteed by the default configurations of many systems.</a:t>
            </a:r>
            <a:endParaRPr lang="en-US" smtClean="0">
              <a:latin typeface="Time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6B02D8-AC23-4AEE-8448-64F970816AFE}" type="slidenum">
              <a:rPr lang="en-AU"/>
              <a:pPr/>
              <a:t>31</a:t>
            </a:fld>
            <a:endParaRPr lang="en-AU"/>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mtClean="0">
                <a:latin typeface="Times" charset="0"/>
              </a:rPr>
              <a:t>The informal approach involves conducting some form of informal, pragmatic risk analysis for the organization’s IT systems. This analysis does not involve the use of a formal, structured process, but rather exploits the knowledge and expertise of the individuals performing this analysis. These may either be internal experts if available, or alternatively external consultants. A major advantage of this approach is that the individuals performing the analysis require no additional skills. Hence an informal risk assessment can be performed relatively quickly and cheaply. In addition, since the organization’s systems are being examined, judgments can be made about specific vulnerabilities and risks to systems for the organization that the baseline approach would not address. Thus more accurate and targeted controls may be used than would be the case with the baseline approach. There are a number of disadvantages. Since a formal process is not used, there is a chance that some risks may not be considered appropriately, potentially leaving the organization vulnerable. As well, because the approach is informal, the results may be skewed by the views and prejudices of the individuals performing the analysis. It may also result in insufficient justification for suggested controls, leading to questions over whether the proposed expenditure is really justified. Lastly there may be inconsistent results over time as a result of differing expertise in those conducting the analysis. The use of the informal approach would generally be recommended for small to medium sized organizations where the IT systems are not necessarily essential to meeting the organization’s business objectives, and where additional expenditure on risk analysis cannot be justified.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6C7577A-24AA-474F-8AE2-B10EF26E3A15}" type="slidenum">
              <a:rPr lang="en-AU"/>
              <a:pPr/>
              <a:t>32</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mtClean="0">
                <a:latin typeface="Times" charset="0"/>
              </a:rPr>
              <a:t>The informal approach involves conducting some form of informal, pragmatic risk analysis for the organization’s IT systems. This analysis does not involve the use of a formal, structured process, but rather exploits the knowledge and expertise of the individuals performing this analysis. These may either be internal experts if available, or alternatively external consultants. A major advantage of this approach is that the individuals performing the analysis require no additional skills. Hence an informal risk assessment can be performed relatively quickly and cheaply. In addition, since the organization’s systems are being examined, judgments can be made about specific vulnerabilities and risks to systems for the organization that the baseline approach would not address. Thus more accurate and targeted controls may be used than would be the case with the baseline approach. There are a number of disadvantages. Since a formal process is not used, there is a chance that some risks may not be considered appropriately, potentially leaving the organization vulnerable. As well, because the approach is informal, the results may be skewed by the views and prejudices of the individuals performing the analysis. It may also result in insufficient justification for suggested controls, leading to questions over whether the proposed expenditure is really justified. Lastly there may be inconsistent results over time as a result of differing expertise in those conducting the analysis. The use of the informal approach would generally be recommended for small to medium sized organizations where the IT systems are not necessarily essential to meeting the organization’s business objectives, and where additional expenditure on risk analysis cannot be justified.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3D03543-C28C-4EB3-84FE-7D347D7A83C0}" type="slidenum">
              <a:rPr lang="en-AU"/>
              <a:pPr/>
              <a:t>33</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mtClean="0">
                <a:latin typeface="Arial" pitchFamily="34" charset="0"/>
              </a:rPr>
              <a:t>The last approach combines elements of the baseline, informal, and detailed risk</a:t>
            </a:r>
          </a:p>
          <a:p>
            <a:r>
              <a:rPr lang="en-US" smtClean="0">
                <a:latin typeface="Arial" pitchFamily="34" charset="0"/>
              </a:rPr>
              <a:t>analysis approaches. The aim is to provide reasonable levels of protection as quickly</a:t>
            </a:r>
          </a:p>
          <a:p>
            <a:r>
              <a:rPr lang="en-US" smtClean="0">
                <a:latin typeface="Arial" pitchFamily="34" charset="0"/>
              </a:rPr>
              <a:t>as possible, and then to examine and adjust the protection controls deployed on key</a:t>
            </a:r>
          </a:p>
          <a:p>
            <a:r>
              <a:rPr lang="en-US" smtClean="0">
                <a:latin typeface="Arial" pitchFamily="34" charset="0"/>
              </a:rPr>
              <a:t>systems over time. The approach starts with the implementation of suitable baseline</a:t>
            </a:r>
          </a:p>
          <a:p>
            <a:r>
              <a:rPr lang="en-US" smtClean="0">
                <a:latin typeface="Arial" pitchFamily="34" charset="0"/>
              </a:rPr>
              <a:t>security recommendations on all systems. Next, systems either exposed to high risk</a:t>
            </a:r>
          </a:p>
          <a:p>
            <a:r>
              <a:rPr lang="en-US" smtClean="0">
                <a:latin typeface="Arial" pitchFamily="34" charset="0"/>
              </a:rPr>
              <a:t>levels or critical to the organization’s business objectives are identified in the high level</a:t>
            </a:r>
          </a:p>
          <a:p>
            <a:r>
              <a:rPr lang="en-US" smtClean="0">
                <a:latin typeface="Arial" pitchFamily="34" charset="0"/>
              </a:rPr>
              <a:t>risk assessment. A decision can then be made to possibly conduct an immediate</a:t>
            </a:r>
          </a:p>
          <a:p>
            <a:r>
              <a:rPr lang="en-US" smtClean="0">
                <a:latin typeface="Arial" pitchFamily="34" charset="0"/>
              </a:rPr>
              <a:t>informal risk assessment on key systems, with the aim of relatively quickly</a:t>
            </a:r>
          </a:p>
          <a:p>
            <a:r>
              <a:rPr lang="en-US" smtClean="0">
                <a:latin typeface="Arial" pitchFamily="34" charset="0"/>
              </a:rPr>
              <a:t>tailoring controls to more accurately reflect their requirements. Lastly, an ordered</a:t>
            </a:r>
          </a:p>
          <a:p>
            <a:r>
              <a:rPr lang="en-US" smtClean="0">
                <a:latin typeface="Arial" pitchFamily="34" charset="0"/>
              </a:rPr>
              <a:t>process of performing detailed risk analyses of these systems can be instituted. Over</a:t>
            </a:r>
          </a:p>
          <a:p>
            <a:r>
              <a:rPr lang="en-US" smtClean="0">
                <a:latin typeface="Arial" pitchFamily="34" charset="0"/>
              </a:rPr>
              <a:t>time this can result in the most appropriate and cost-effective security controls being</a:t>
            </a:r>
          </a:p>
          <a:p>
            <a:r>
              <a:rPr lang="en-US" smtClean="0">
                <a:latin typeface="Arial" pitchFamily="34" charset="0"/>
              </a:rPr>
              <a:t>selected and implemented on these systems. This approach has a significant number</a:t>
            </a:r>
          </a:p>
          <a:p>
            <a:r>
              <a:rPr lang="en-US" smtClean="0">
                <a:latin typeface="Arial" pitchFamily="34" charset="0"/>
              </a:rPr>
              <a:t>of advantages. The use of the initial high-level analysis to determine where further</a:t>
            </a:r>
          </a:p>
          <a:p>
            <a:r>
              <a:rPr lang="en-US" smtClean="0">
                <a:latin typeface="Arial" pitchFamily="34" charset="0"/>
              </a:rPr>
              <a:t>resources need to be expended, rather than facing a full detailed risk analysis of</a:t>
            </a:r>
          </a:p>
          <a:p>
            <a:r>
              <a:rPr lang="en-US" smtClean="0">
                <a:latin typeface="Arial" pitchFamily="34" charset="0"/>
              </a:rPr>
              <a:t>all systems, may well be easier to sell to management. It also results in the development</a:t>
            </a:r>
          </a:p>
          <a:p>
            <a:r>
              <a:rPr lang="en-US" smtClean="0">
                <a:latin typeface="Arial" pitchFamily="34" charset="0"/>
              </a:rPr>
              <a:t>of a strategic picture of the IT resources and where major risks are likely</a:t>
            </a:r>
          </a:p>
          <a:p>
            <a:r>
              <a:rPr lang="en-US" smtClean="0">
                <a:latin typeface="Arial" pitchFamily="34" charset="0"/>
              </a:rPr>
              <a:t>to occur. This provides a key planning aid in the subsequent management of the</a:t>
            </a:r>
          </a:p>
          <a:p>
            <a:r>
              <a:rPr lang="en-US" smtClean="0">
                <a:latin typeface="Arial" pitchFamily="34" charset="0"/>
              </a:rPr>
              <a:t>organization’s security. The use of the baseline and informal analyses ensures that a</a:t>
            </a:r>
          </a:p>
          <a:p>
            <a:r>
              <a:rPr lang="en-US" smtClean="0">
                <a:latin typeface="Arial" pitchFamily="34" charset="0"/>
              </a:rPr>
              <a:t>basic level of security protection is implemented early. And it means that resources</a:t>
            </a:r>
          </a:p>
          <a:p>
            <a:r>
              <a:rPr lang="en-US" smtClean="0">
                <a:latin typeface="Arial" pitchFamily="34" charset="0"/>
              </a:rPr>
              <a:t>are likely to be applied where most needed and that systems most at risk are likely</a:t>
            </a:r>
          </a:p>
          <a:p>
            <a:r>
              <a:rPr lang="en-US" smtClean="0">
                <a:latin typeface="Arial" pitchFamily="34" charset="0"/>
              </a:rPr>
              <a:t>to be examined further reasonably early in the process. However, there are some</a:t>
            </a:r>
          </a:p>
          <a:p>
            <a:r>
              <a:rPr lang="en-US" smtClean="0">
                <a:latin typeface="Arial" pitchFamily="34" charset="0"/>
              </a:rPr>
              <a:t>disadvantages. If the initial high-level analysis is inaccurate, then some systems for</a:t>
            </a:r>
          </a:p>
          <a:p>
            <a:r>
              <a:rPr lang="en-US" smtClean="0">
                <a:latin typeface="Arial" pitchFamily="34" charset="0"/>
              </a:rPr>
              <a:t>which a detailed risk analysis should be performed may remain vulnerable for some</a:t>
            </a:r>
          </a:p>
          <a:p>
            <a:r>
              <a:rPr lang="en-US" smtClean="0">
                <a:latin typeface="Arial" pitchFamily="34" charset="0"/>
              </a:rPr>
              <a:t>time. Nonetheless, the use of the baseline approach should ensure a basic minimum</a:t>
            </a:r>
          </a:p>
          <a:p>
            <a:r>
              <a:rPr lang="en-US" smtClean="0">
                <a:latin typeface="Arial" pitchFamily="34" charset="0"/>
              </a:rPr>
              <a:t>security level on such systems. Further, if the results of the high-level analysis are</a:t>
            </a:r>
          </a:p>
          <a:p>
            <a:r>
              <a:rPr lang="en-US" smtClean="0">
                <a:latin typeface="Arial" pitchFamily="34" charset="0"/>
              </a:rPr>
              <a:t>reviewed appropriately, the chance of lingering vulnerability is minimized.</a:t>
            </a:r>
          </a:p>
          <a:p>
            <a:endParaRPr lang="en-US" smtClean="0">
              <a:latin typeface="Arial" pitchFamily="34" charset="0"/>
            </a:endParaRPr>
          </a:p>
          <a:p>
            <a:r>
              <a:rPr lang="en-US" smtClean="0">
                <a:latin typeface="Arial" pitchFamily="34" charset="0"/>
              </a:rPr>
              <a:t>[ISO13335] considers that for most organizations, in most circumstances, this</a:t>
            </a:r>
          </a:p>
          <a:p>
            <a:r>
              <a:rPr lang="en-US" smtClean="0">
                <a:latin typeface="Arial" pitchFamily="34" charset="0"/>
              </a:rPr>
              <a:t>approach is the most cost effective. Consequently its use is highly recommended.</a:t>
            </a:r>
            <a:endParaRPr lang="en-US" smtClean="0">
              <a:latin typeface="Times"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smtClean="0">
                <a:latin typeface="Arial" pitchFamily="34" charset="0"/>
              </a:rPr>
              <a:t>A number of national and international standards document the expected formal</a:t>
            </a:r>
          </a:p>
          <a:p>
            <a:r>
              <a:rPr lang="en-US" smtClean="0">
                <a:latin typeface="Arial" pitchFamily="34" charset="0"/>
              </a:rPr>
              <a:t>risk analysis approach. These include [ISO27005], [NIST02], [SASN04], [SASN06],</a:t>
            </a:r>
          </a:p>
          <a:p>
            <a:r>
              <a:rPr lang="en-US" smtClean="0">
                <a:latin typeface="Arial" pitchFamily="34" charset="0"/>
              </a:rPr>
              <a:t>and [SA04]. This approach is often mandated by government organizations and associated</a:t>
            </a:r>
          </a:p>
          <a:p>
            <a:r>
              <a:rPr lang="en-US" smtClean="0">
                <a:latin typeface="Arial" pitchFamily="34" charset="0"/>
              </a:rPr>
              <a:t>businesses. These standards all broadly agree on the process used. Figure 14.3</a:t>
            </a:r>
          </a:p>
          <a:p>
            <a:r>
              <a:rPr lang="en-US" smtClean="0">
                <a:latin typeface="Arial" pitchFamily="34" charset="0"/>
              </a:rPr>
              <a:t>(reproduced from figure 3-1 in [NIST02]) illustrates a typical process used.</a:t>
            </a:r>
            <a:endParaRPr lang="en-US" smtClean="0"/>
          </a:p>
        </p:txBody>
      </p:sp>
      <p:sp>
        <p:nvSpPr>
          <p:cNvPr id="70660" name="Slide Number Placeholder 3"/>
          <p:cNvSpPr>
            <a:spLocks noGrp="1"/>
          </p:cNvSpPr>
          <p:nvPr>
            <p:ph type="sldNum" sz="quarter" idx="5"/>
          </p:nvPr>
        </p:nvSpPr>
        <p:spPr>
          <a:noFill/>
        </p:spPr>
        <p:txBody>
          <a:bodyPr/>
          <a:lstStyle/>
          <a:p>
            <a:fld id="{721F965D-01C5-4910-9DFB-D3F97DC3087D}" type="slidenum">
              <a:rPr lang="en-AU"/>
              <a:pPr/>
              <a:t>34</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60B1F3D-D37C-4BBA-B7A3-FB4A6D1DB688}" type="slidenum">
              <a:rPr lang="en-AU"/>
              <a:pPr/>
              <a:t>35</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mtClean="0">
                <a:latin typeface="Arial" pitchFamily="34" charset="0"/>
              </a:rPr>
              <a:t>The initial step is known as </a:t>
            </a:r>
            <a:r>
              <a:rPr lang="en-US" i="1" smtClean="0">
                <a:latin typeface="Arial" pitchFamily="34" charset="0"/>
              </a:rPr>
              <a:t>establishing the context or system characterization . Its</a:t>
            </a:r>
          </a:p>
          <a:p>
            <a:r>
              <a:rPr lang="en-US" smtClean="0">
                <a:latin typeface="Arial" pitchFamily="34" charset="0"/>
              </a:rPr>
              <a:t>purpose is to determine the basic parameters within which the risk assessment will</a:t>
            </a:r>
          </a:p>
          <a:p>
            <a:r>
              <a:rPr lang="en-US" smtClean="0">
                <a:latin typeface="Arial" pitchFamily="34" charset="0"/>
              </a:rPr>
              <a:t>be conducted, and then to identify the assets to be examined.</a:t>
            </a:r>
          </a:p>
          <a:p>
            <a:endParaRPr lang="en-US" smtClean="0">
              <a:latin typeface="Arial" pitchFamily="34" charset="0"/>
            </a:endParaRPr>
          </a:p>
          <a:p>
            <a:r>
              <a:rPr lang="en-US" smtClean="0">
                <a:latin typeface="Arial" pitchFamily="34" charset="0"/>
              </a:rPr>
              <a:t>The process starts with the organizational</a:t>
            </a:r>
          </a:p>
          <a:p>
            <a:r>
              <a:rPr lang="en-US" smtClean="0">
                <a:latin typeface="Arial" pitchFamily="34" charset="0"/>
              </a:rPr>
              <a:t>security objectives and considers the broad risk exposure of the organization. This</a:t>
            </a:r>
          </a:p>
          <a:p>
            <a:r>
              <a:rPr lang="en-US" smtClean="0">
                <a:latin typeface="Arial" pitchFamily="34" charset="0"/>
              </a:rPr>
              <a:t>recognizes that not all organizations are equally at risk, but that some, because of</a:t>
            </a:r>
          </a:p>
          <a:p>
            <a:r>
              <a:rPr lang="en-US" smtClean="0">
                <a:latin typeface="Arial" pitchFamily="34" charset="0"/>
              </a:rPr>
              <a:t>their function, may be specifically targeted. It explores the relationship between</a:t>
            </a:r>
          </a:p>
          <a:p>
            <a:r>
              <a:rPr lang="en-US" smtClean="0">
                <a:latin typeface="Arial" pitchFamily="34" charset="0"/>
              </a:rPr>
              <a:t>a specific organization and the wider political and social environment in which</a:t>
            </a:r>
          </a:p>
          <a:p>
            <a:r>
              <a:rPr lang="en-US" smtClean="0">
                <a:latin typeface="Arial" pitchFamily="34" charset="0"/>
              </a:rPr>
              <a:t>it operates.</a:t>
            </a:r>
          </a:p>
          <a:p>
            <a:endParaRPr lang="en-US" smtClean="0">
              <a:latin typeface="Arial" pitchFamily="34" charset="0"/>
            </a:endParaRPr>
          </a:p>
          <a:p>
            <a:r>
              <a:rPr lang="en-US" smtClean="0">
                <a:latin typeface="Arial" pitchFamily="34" charset="0"/>
              </a:rPr>
              <a:t>Industries such as agriculture and education are</a:t>
            </a:r>
          </a:p>
          <a:p>
            <a:r>
              <a:rPr lang="en-US" smtClean="0">
                <a:latin typeface="Arial" pitchFamily="34" charset="0"/>
              </a:rPr>
              <a:t>considered to be at lesser risk compared to government or banking and finance. Note</a:t>
            </a:r>
          </a:p>
          <a:p>
            <a:r>
              <a:rPr lang="en-US" smtClean="0">
                <a:latin typeface="Arial" pitchFamily="34" charset="0"/>
              </a:rPr>
              <a:t>that this classification predates September 11, and it is likely that there has been</a:t>
            </a:r>
          </a:p>
          <a:p>
            <a:r>
              <a:rPr lang="en-US" smtClean="0">
                <a:latin typeface="Arial" pitchFamily="34" charset="0"/>
              </a:rPr>
              <a:t>change since it was developed. In particular it is likely that utilities, for example,</a:t>
            </a:r>
          </a:p>
          <a:p>
            <a:r>
              <a:rPr lang="en-US" smtClean="0">
                <a:latin typeface="Arial" pitchFamily="34" charset="0"/>
              </a:rPr>
              <a:t>are probably at higher risk than the classification suggests. NIST has indicated that</a:t>
            </a:r>
          </a:p>
          <a:p>
            <a:r>
              <a:rPr lang="en-US" smtClean="0">
                <a:latin typeface="Arial" pitchFamily="34" charset="0"/>
              </a:rPr>
              <a:t>the following industries are vulnerable to risks in Supervisory Control and Data</a:t>
            </a:r>
          </a:p>
          <a:p>
            <a:r>
              <a:rPr lang="en-US" smtClean="0">
                <a:latin typeface="Arial" pitchFamily="34" charset="0"/>
              </a:rPr>
              <a:t>Acquisition (SCADA) and process control systems: electric, water and wastewater,</a:t>
            </a:r>
          </a:p>
          <a:p>
            <a:r>
              <a:rPr lang="en-US" smtClean="0">
                <a:latin typeface="Arial" pitchFamily="34" charset="0"/>
              </a:rPr>
              <a:t>oil and natural gas, chemical, pharmaceutical, pulp and paper, food and beverage,</a:t>
            </a:r>
          </a:p>
          <a:p>
            <a:r>
              <a:rPr lang="en-US" smtClean="0">
                <a:latin typeface="Arial" pitchFamily="34" charset="0"/>
              </a:rPr>
              <a:t>discrete manufacturing (automotive, aerospace, and durable goods), air and rail</a:t>
            </a:r>
          </a:p>
          <a:p>
            <a:r>
              <a:rPr lang="en-US" smtClean="0">
                <a:latin typeface="Arial" pitchFamily="34" charset="0"/>
              </a:rPr>
              <a:t>transportation, and mining and metallurgy.</a:t>
            </a:r>
          </a:p>
          <a:p>
            <a:endParaRPr lang="en-US" smtClean="0">
              <a:latin typeface="Arial" pitchFamily="34" charset="0"/>
            </a:endParaRPr>
          </a:p>
          <a:p>
            <a:r>
              <a:rPr lang="en-US" smtClean="0">
                <a:latin typeface="Arial" pitchFamily="34" charset="0"/>
              </a:rPr>
              <a:t>At this point in determining an organization’s broad risk exposure, any relevant</a:t>
            </a:r>
          </a:p>
          <a:p>
            <a:r>
              <a:rPr lang="en-US" smtClean="0">
                <a:latin typeface="Arial" pitchFamily="34" charset="0"/>
              </a:rPr>
              <a:t>legal and regulatory constraints must also be identified. These features provide</a:t>
            </a:r>
          </a:p>
          <a:p>
            <a:r>
              <a:rPr lang="en-US" smtClean="0">
                <a:latin typeface="Arial" pitchFamily="34" charset="0"/>
              </a:rPr>
              <a:t>a baseline for the organization’s risk exposure and an initial indication of the broad</a:t>
            </a:r>
          </a:p>
          <a:p>
            <a:r>
              <a:rPr lang="en-US" smtClean="0">
                <a:latin typeface="Arial" pitchFamily="34" charset="0"/>
              </a:rPr>
              <a:t>scale of resources it needs to expend to manage this risk in order to successfully</a:t>
            </a:r>
          </a:p>
          <a:p>
            <a:r>
              <a:rPr lang="en-US" smtClean="0">
                <a:latin typeface="Arial" pitchFamily="34" charset="0"/>
              </a:rPr>
              <a:t>conduct business.</a:t>
            </a:r>
          </a:p>
          <a:p>
            <a:endParaRPr lang="en-US" smtClean="0">
              <a:latin typeface="Arial" pitchFamily="34" charset="0"/>
            </a:endParaRPr>
          </a:p>
          <a:p>
            <a:r>
              <a:rPr lang="en-US" smtClean="0">
                <a:latin typeface="Arial" pitchFamily="34" charset="0"/>
              </a:rPr>
              <a:t>Next, senior management must define the organization’s </a:t>
            </a:r>
            <a:r>
              <a:rPr lang="en-US" b="1" smtClean="0">
                <a:latin typeface="Arial" pitchFamily="34" charset="0"/>
              </a:rPr>
              <a:t>risk appetite , the</a:t>
            </a:r>
          </a:p>
          <a:p>
            <a:r>
              <a:rPr lang="en-US" smtClean="0">
                <a:latin typeface="Arial" pitchFamily="34" charset="0"/>
              </a:rPr>
              <a:t>level of risk the organization views as acceptable. Again this will depend very much</a:t>
            </a:r>
          </a:p>
          <a:p>
            <a:r>
              <a:rPr lang="en-US" smtClean="0">
                <a:latin typeface="Arial" pitchFamily="34" charset="0"/>
              </a:rPr>
              <a:t>on the type of organization, and its management’s attitude to how it conducts business.</a:t>
            </a:r>
          </a:p>
          <a:p>
            <a:r>
              <a:rPr lang="en-US" smtClean="0">
                <a:latin typeface="Arial" pitchFamily="34" charset="0"/>
              </a:rPr>
              <a:t>For example, banking and finance organizations tend to be fairly conservative</a:t>
            </a:r>
          </a:p>
          <a:p>
            <a:r>
              <a:rPr lang="en-US" smtClean="0">
                <a:latin typeface="Arial" pitchFamily="34" charset="0"/>
              </a:rPr>
              <a:t>and risk averse. This means they want a low residual risk and are willing to spend</a:t>
            </a:r>
          </a:p>
          <a:p>
            <a:r>
              <a:rPr lang="en-US" smtClean="0">
                <a:latin typeface="Arial" pitchFamily="34" charset="0"/>
              </a:rPr>
              <a:t>the resources necessary to achieve this. In contrast, a leading-edge manufacturer</a:t>
            </a:r>
          </a:p>
          <a:p>
            <a:r>
              <a:rPr lang="en-US" smtClean="0">
                <a:latin typeface="Arial" pitchFamily="34" charset="0"/>
              </a:rPr>
              <a:t>with a brand new product may have a much greater risk tolerance. The manufacturer</a:t>
            </a:r>
          </a:p>
          <a:p>
            <a:r>
              <a:rPr lang="en-US" smtClean="0">
                <a:latin typeface="Arial" pitchFamily="34" charset="0"/>
              </a:rPr>
              <a:t>is willing to take a chance to obtain a competitive advantage, and with limited</a:t>
            </a:r>
          </a:p>
          <a:p>
            <a:r>
              <a:rPr lang="en-US" smtClean="0">
                <a:latin typeface="Arial" pitchFamily="34" charset="0"/>
              </a:rPr>
              <a:t>resources wishes to expend less on risk controls. This decision is not just IT specific.</a:t>
            </a:r>
          </a:p>
          <a:p>
            <a:r>
              <a:rPr lang="en-US" smtClean="0">
                <a:latin typeface="Arial" pitchFamily="34" charset="0"/>
              </a:rPr>
              <a:t>Rather it reflects the organization’s broader management approach to how it conducts</a:t>
            </a:r>
          </a:p>
          <a:p>
            <a:r>
              <a:rPr lang="en-US" smtClean="0">
                <a:latin typeface="Arial" pitchFamily="34" charset="0"/>
              </a:rPr>
              <a:t>business.</a:t>
            </a:r>
          </a:p>
          <a:p>
            <a:endParaRPr lang="en-US" smtClean="0">
              <a:latin typeface="Arial" pitchFamily="34" charset="0"/>
            </a:endParaRPr>
          </a:p>
          <a:p>
            <a:endParaRPr lang="en-US" smtClean="0">
              <a:latin typeface="Times"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BEF6871-EC9A-4A7B-A1DD-2D74616CE8D0}" type="slidenum">
              <a:rPr lang="en-AU"/>
              <a:pPr/>
              <a:t>36</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mtClean="0">
                <a:latin typeface="Arial" pitchFamily="34" charset="0"/>
              </a:rPr>
              <a:t>The last component of this first step in the risk</a:t>
            </a:r>
          </a:p>
          <a:p>
            <a:r>
              <a:rPr lang="en-US" smtClean="0">
                <a:latin typeface="Arial" pitchFamily="34" charset="0"/>
              </a:rPr>
              <a:t>assessment is to identify the assets to examine. This directly addresses the first of</a:t>
            </a:r>
          </a:p>
          <a:p>
            <a:r>
              <a:rPr lang="en-US" smtClean="0">
                <a:latin typeface="Arial" pitchFamily="34" charset="0"/>
              </a:rPr>
              <a:t>the three fundamental questions we opened this chapter with: “What assets do</a:t>
            </a:r>
          </a:p>
          <a:p>
            <a:r>
              <a:rPr lang="en-US" smtClean="0">
                <a:latin typeface="Arial" pitchFamily="34" charset="0"/>
              </a:rPr>
              <a:t>we need to protect?” An </a:t>
            </a:r>
            <a:r>
              <a:rPr lang="en-US" b="1" smtClean="0">
                <a:latin typeface="Arial" pitchFamily="34" charset="0"/>
              </a:rPr>
              <a:t>asset is “anything that needs to be protected” because</a:t>
            </a:r>
          </a:p>
          <a:p>
            <a:r>
              <a:rPr lang="en-US" smtClean="0">
                <a:latin typeface="Arial" pitchFamily="34" charset="0"/>
              </a:rPr>
              <a:t>it has value to the organization and contributes to the successful attainment of</a:t>
            </a:r>
          </a:p>
          <a:p>
            <a:r>
              <a:rPr lang="en-US" smtClean="0">
                <a:latin typeface="Arial" pitchFamily="34" charset="0"/>
              </a:rPr>
              <a:t>the organization’s objectives. As we discuss in Chapter 1 , an asset may be either</a:t>
            </a:r>
          </a:p>
          <a:p>
            <a:r>
              <a:rPr lang="en-US" smtClean="0">
                <a:latin typeface="Arial" pitchFamily="34" charset="0"/>
              </a:rPr>
              <a:t>tangible or intangible. It includes computer and communications hardware</a:t>
            </a:r>
          </a:p>
          <a:p>
            <a:r>
              <a:rPr lang="en-US" smtClean="0">
                <a:latin typeface="Arial" pitchFamily="34" charset="0"/>
              </a:rPr>
              <a:t>infrastructure, software (including applications and information/data held on these</a:t>
            </a:r>
          </a:p>
          <a:p>
            <a:r>
              <a:rPr lang="en-US" smtClean="0">
                <a:latin typeface="Arial" pitchFamily="34" charset="0"/>
              </a:rPr>
              <a:t>systems), the documentation on these systems, and the people who manage and</a:t>
            </a:r>
          </a:p>
          <a:p>
            <a:r>
              <a:rPr lang="en-US" smtClean="0">
                <a:latin typeface="Arial" pitchFamily="34" charset="0"/>
              </a:rPr>
              <a:t>maintain these systems. Within the boundaries identified for the risk assessment,</a:t>
            </a:r>
          </a:p>
          <a:p>
            <a:r>
              <a:rPr lang="en-US" smtClean="0">
                <a:latin typeface="Arial" pitchFamily="34" charset="0"/>
              </a:rPr>
              <a:t>these assets need to be identified and their value to the organization assessed. It is</a:t>
            </a:r>
          </a:p>
          <a:p>
            <a:r>
              <a:rPr lang="en-US" smtClean="0">
                <a:latin typeface="Arial" pitchFamily="34" charset="0"/>
              </a:rPr>
              <a:t>important to emphasize again that while the ideal is to consider every conceivable</a:t>
            </a:r>
          </a:p>
          <a:p>
            <a:r>
              <a:rPr lang="en-US" smtClean="0">
                <a:latin typeface="Arial" pitchFamily="34" charset="0"/>
              </a:rPr>
              <a:t>asset, in practice this is not possible. Rather the goal here is to identify all assets</a:t>
            </a:r>
          </a:p>
          <a:p>
            <a:r>
              <a:rPr lang="en-US" smtClean="0">
                <a:latin typeface="Arial" pitchFamily="34" charset="0"/>
              </a:rPr>
              <a:t>that contribute significantly to attaining the organization’s objectives and whose</a:t>
            </a:r>
          </a:p>
          <a:p>
            <a:r>
              <a:rPr lang="en-US" smtClean="0">
                <a:latin typeface="Arial" pitchFamily="34" charset="0"/>
              </a:rPr>
              <a:t>compromise or loss would seriously impact on the organization’s operation.</a:t>
            </a:r>
          </a:p>
          <a:p>
            <a:r>
              <a:rPr lang="en-US" smtClean="0">
                <a:latin typeface="Arial" pitchFamily="34" charset="0"/>
              </a:rPr>
              <a:t>[SASN06] describes this process as a criticality assessment that aims to identify</a:t>
            </a:r>
          </a:p>
          <a:p>
            <a:r>
              <a:rPr lang="en-US" smtClean="0">
                <a:latin typeface="Arial" pitchFamily="34" charset="0"/>
              </a:rPr>
              <a:t>those assets that are most important to the organization.</a:t>
            </a:r>
          </a:p>
          <a:p>
            <a:endParaRPr lang="en-US" smtClean="0">
              <a:latin typeface="Arial" pitchFamily="34" charset="0"/>
            </a:endParaRPr>
          </a:p>
          <a:p>
            <a:r>
              <a:rPr lang="en-US" smtClean="0">
                <a:latin typeface="Arial" pitchFamily="34" charset="0"/>
              </a:rPr>
              <a:t>While the risk assessment process is most likely being managed by security</a:t>
            </a:r>
          </a:p>
          <a:p>
            <a:r>
              <a:rPr lang="en-US" smtClean="0">
                <a:latin typeface="Arial" pitchFamily="34" charset="0"/>
              </a:rPr>
              <a:t>experts, they will not necessarily have a high degree of familiarity with the</a:t>
            </a:r>
          </a:p>
          <a:p>
            <a:r>
              <a:rPr lang="en-US" smtClean="0">
                <a:latin typeface="Arial" pitchFamily="34" charset="0"/>
              </a:rPr>
              <a:t>organization’s operation and structures. Thus they need to draw on the expertise</a:t>
            </a:r>
          </a:p>
          <a:p>
            <a:r>
              <a:rPr lang="en-US" smtClean="0">
                <a:latin typeface="Arial" pitchFamily="34" charset="0"/>
              </a:rPr>
              <a:t>of the people in the relevant areas of the organization to identify key assets and</a:t>
            </a:r>
          </a:p>
          <a:p>
            <a:r>
              <a:rPr lang="en-US" smtClean="0">
                <a:latin typeface="Arial" pitchFamily="34" charset="0"/>
              </a:rPr>
              <a:t>their value to the organization. A key element of this process step is identifying</a:t>
            </a:r>
          </a:p>
          <a:p>
            <a:r>
              <a:rPr lang="en-US" smtClean="0">
                <a:latin typeface="Arial" pitchFamily="34" charset="0"/>
              </a:rPr>
              <a:t>and interviewing such personnel. Many of the standards listed previously include</a:t>
            </a:r>
          </a:p>
          <a:p>
            <a:r>
              <a:rPr lang="en-US" smtClean="0">
                <a:latin typeface="Arial" pitchFamily="34" charset="0"/>
              </a:rPr>
              <a:t>checklists of types of assets and suggestions for mechanisms for gathering the</a:t>
            </a:r>
          </a:p>
          <a:p>
            <a:r>
              <a:rPr lang="en-US" smtClean="0">
                <a:latin typeface="Arial" pitchFamily="34" charset="0"/>
              </a:rPr>
              <a:t>necessary information. These should be consulted and used. The outcome of this</a:t>
            </a:r>
          </a:p>
          <a:p>
            <a:r>
              <a:rPr lang="en-US" smtClean="0">
                <a:latin typeface="Arial" pitchFamily="34" charset="0"/>
              </a:rPr>
              <a:t>step should be a list of assets, with brief descriptions of their use by, and value to,</a:t>
            </a:r>
          </a:p>
          <a:p>
            <a:r>
              <a:rPr lang="en-US" smtClean="0">
                <a:latin typeface="Arial" pitchFamily="34" charset="0"/>
              </a:rPr>
              <a:t>the organization.</a:t>
            </a:r>
            <a:endParaRPr lang="en-US"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p>
        </p:txBody>
      </p:sp>
      <p:sp>
        <p:nvSpPr>
          <p:cNvPr id="57349" name="Rectangle 7"/>
          <p:cNvSpPr>
            <a:spLocks noGrp="1" noChangeArrowheads="1"/>
          </p:cNvSpPr>
          <p:nvPr>
            <p:ph type="sldNum" sz="quarter" idx="5"/>
          </p:nvPr>
        </p:nvSpPr>
        <p:spPr>
          <a:noFill/>
        </p:spPr>
        <p:txBody>
          <a:bodyPr/>
          <a:lstStyle/>
          <a:p>
            <a:fld id="{0A983BE4-3564-453C-9E1C-44F39F72BFDA}" type="slidenum">
              <a:rPr lang="en-AU"/>
              <a:pPr/>
              <a:t>3</a:t>
            </a:fld>
            <a:endParaRPr lang="en-AU"/>
          </a:p>
        </p:txBody>
      </p:sp>
      <p:sp>
        <p:nvSpPr>
          <p:cNvPr id="57350"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57351" name="Text Box 3"/>
          <p:cNvSpPr>
            <a:spLocks noGrp="1" noChangeArrowheads="1"/>
          </p:cNvSpPr>
          <p:nvPr>
            <p:ph type="body" idx="1"/>
          </p:nvPr>
        </p:nvSpPr>
        <p:spPr>
          <a:xfrm>
            <a:off x="914401" y="4344988"/>
            <a:ext cx="5027613" cy="2133544"/>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EFA32B9-364A-4607-92AB-5B3BFC87B5A7}" type="slidenum">
              <a:rPr lang="en-AU"/>
              <a:pPr/>
              <a:t>37</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mtClean="0">
                <a:latin typeface="Arial" pitchFamily="34" charset="0"/>
              </a:rPr>
              <a:t>The last component of this first step in the risk</a:t>
            </a:r>
          </a:p>
          <a:p>
            <a:r>
              <a:rPr lang="en-US" smtClean="0">
                <a:latin typeface="Arial" pitchFamily="34" charset="0"/>
              </a:rPr>
              <a:t>assessment is to identify the assets to examine. This directly addresses the first of</a:t>
            </a:r>
          </a:p>
          <a:p>
            <a:r>
              <a:rPr lang="en-US" smtClean="0">
                <a:latin typeface="Arial" pitchFamily="34" charset="0"/>
              </a:rPr>
              <a:t>the three fundamental questions we opened this chapter with: “What assets do</a:t>
            </a:r>
          </a:p>
          <a:p>
            <a:r>
              <a:rPr lang="en-US" smtClean="0">
                <a:latin typeface="Arial" pitchFamily="34" charset="0"/>
              </a:rPr>
              <a:t>we need to protect?” An </a:t>
            </a:r>
            <a:r>
              <a:rPr lang="en-US" b="1" smtClean="0">
                <a:latin typeface="Arial" pitchFamily="34" charset="0"/>
              </a:rPr>
              <a:t>asset is “anything that needs to be protected” because</a:t>
            </a:r>
          </a:p>
          <a:p>
            <a:r>
              <a:rPr lang="en-US" smtClean="0">
                <a:latin typeface="Arial" pitchFamily="34" charset="0"/>
              </a:rPr>
              <a:t>it has value to the organization and contributes to the successful attainment of</a:t>
            </a:r>
          </a:p>
          <a:p>
            <a:r>
              <a:rPr lang="en-US" smtClean="0">
                <a:latin typeface="Arial" pitchFamily="34" charset="0"/>
              </a:rPr>
              <a:t>the organization’s objectives. As we discuss in Chapter 1 , an asset may be either</a:t>
            </a:r>
          </a:p>
          <a:p>
            <a:r>
              <a:rPr lang="en-US" smtClean="0">
                <a:latin typeface="Arial" pitchFamily="34" charset="0"/>
              </a:rPr>
              <a:t>tangible or intangible. It includes computer and communications hardware</a:t>
            </a:r>
          </a:p>
          <a:p>
            <a:r>
              <a:rPr lang="en-US" smtClean="0">
                <a:latin typeface="Arial" pitchFamily="34" charset="0"/>
              </a:rPr>
              <a:t>infrastructure, software (including applications and information/data held on these</a:t>
            </a:r>
          </a:p>
          <a:p>
            <a:r>
              <a:rPr lang="en-US" smtClean="0">
                <a:latin typeface="Arial" pitchFamily="34" charset="0"/>
              </a:rPr>
              <a:t>systems), the documentation on these systems, and the people who manage and</a:t>
            </a:r>
          </a:p>
          <a:p>
            <a:r>
              <a:rPr lang="en-US" smtClean="0">
                <a:latin typeface="Arial" pitchFamily="34" charset="0"/>
              </a:rPr>
              <a:t>maintain these systems. Within the boundaries identified for the risk assessment,</a:t>
            </a:r>
          </a:p>
          <a:p>
            <a:r>
              <a:rPr lang="en-US" smtClean="0">
                <a:latin typeface="Arial" pitchFamily="34" charset="0"/>
              </a:rPr>
              <a:t>these assets need to be identified and their value to the organization assessed. It is</a:t>
            </a:r>
          </a:p>
          <a:p>
            <a:r>
              <a:rPr lang="en-US" smtClean="0">
                <a:latin typeface="Arial" pitchFamily="34" charset="0"/>
              </a:rPr>
              <a:t>important to emphasize again that while the ideal is to consider every conceivable</a:t>
            </a:r>
          </a:p>
          <a:p>
            <a:r>
              <a:rPr lang="en-US" smtClean="0">
                <a:latin typeface="Arial" pitchFamily="34" charset="0"/>
              </a:rPr>
              <a:t>asset, in practice this is not possible. Rather the goal here is to identify all assets</a:t>
            </a:r>
          </a:p>
          <a:p>
            <a:r>
              <a:rPr lang="en-US" smtClean="0">
                <a:latin typeface="Arial" pitchFamily="34" charset="0"/>
              </a:rPr>
              <a:t>that contribute significantly to attaining the organization’s objectives and whose</a:t>
            </a:r>
          </a:p>
          <a:p>
            <a:r>
              <a:rPr lang="en-US" smtClean="0">
                <a:latin typeface="Arial" pitchFamily="34" charset="0"/>
              </a:rPr>
              <a:t>compromise or loss would seriously impact on the organization’s operation.</a:t>
            </a:r>
          </a:p>
          <a:p>
            <a:r>
              <a:rPr lang="en-US" smtClean="0">
                <a:latin typeface="Arial" pitchFamily="34" charset="0"/>
              </a:rPr>
              <a:t>[SASN06] describes this process as a criticality assessment that aims to identify</a:t>
            </a:r>
          </a:p>
          <a:p>
            <a:r>
              <a:rPr lang="en-US" smtClean="0">
                <a:latin typeface="Arial" pitchFamily="34" charset="0"/>
              </a:rPr>
              <a:t>those assets that are most important to the organization.</a:t>
            </a:r>
          </a:p>
          <a:p>
            <a:endParaRPr lang="en-US" smtClean="0">
              <a:latin typeface="Arial" pitchFamily="34" charset="0"/>
            </a:endParaRPr>
          </a:p>
          <a:p>
            <a:r>
              <a:rPr lang="en-US" smtClean="0">
                <a:latin typeface="Arial" pitchFamily="34" charset="0"/>
              </a:rPr>
              <a:t>While the risk assessment process is most likely being managed by security</a:t>
            </a:r>
          </a:p>
          <a:p>
            <a:r>
              <a:rPr lang="en-US" smtClean="0">
                <a:latin typeface="Arial" pitchFamily="34" charset="0"/>
              </a:rPr>
              <a:t>experts, they will not necessarily have a high degree of familiarity with the</a:t>
            </a:r>
          </a:p>
          <a:p>
            <a:r>
              <a:rPr lang="en-US" smtClean="0">
                <a:latin typeface="Arial" pitchFamily="34" charset="0"/>
              </a:rPr>
              <a:t>organization’s operation and structures. Thus they need to draw on the expertise</a:t>
            </a:r>
          </a:p>
          <a:p>
            <a:r>
              <a:rPr lang="en-US" smtClean="0">
                <a:latin typeface="Arial" pitchFamily="34" charset="0"/>
              </a:rPr>
              <a:t>of the people in the relevant areas of the organization to identify key assets and</a:t>
            </a:r>
          </a:p>
          <a:p>
            <a:r>
              <a:rPr lang="en-US" smtClean="0">
                <a:latin typeface="Arial" pitchFamily="34" charset="0"/>
              </a:rPr>
              <a:t>their value to the organization. A key element of this process step is identifying</a:t>
            </a:r>
          </a:p>
          <a:p>
            <a:r>
              <a:rPr lang="en-US" smtClean="0">
                <a:latin typeface="Arial" pitchFamily="34" charset="0"/>
              </a:rPr>
              <a:t>and interviewing such personnel. Many of the standards listed previously include</a:t>
            </a:r>
          </a:p>
          <a:p>
            <a:r>
              <a:rPr lang="en-US" smtClean="0">
                <a:latin typeface="Arial" pitchFamily="34" charset="0"/>
              </a:rPr>
              <a:t>checklists of types of assets and suggestions for mechanisms for gathering the</a:t>
            </a:r>
          </a:p>
          <a:p>
            <a:r>
              <a:rPr lang="en-US" smtClean="0">
                <a:latin typeface="Arial" pitchFamily="34" charset="0"/>
              </a:rPr>
              <a:t>necessary information. These should be consulted and used. The outcome of this</a:t>
            </a:r>
          </a:p>
          <a:p>
            <a:r>
              <a:rPr lang="en-US" smtClean="0">
                <a:latin typeface="Arial" pitchFamily="34" charset="0"/>
              </a:rPr>
              <a:t>step should be a list of assets, with brief descriptions of their use by, and value to,</a:t>
            </a:r>
          </a:p>
          <a:p>
            <a:r>
              <a:rPr lang="en-US" smtClean="0">
                <a:latin typeface="Arial" pitchFamily="34" charset="0"/>
              </a:rPr>
              <a:t>the organization.</a:t>
            </a:r>
            <a:endParaRPr lang="en-US" smtClean="0">
              <a:latin typeface="Times"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4A25C-3DE0-4B0E-8462-9BD4D7B40D92}" type="slidenum">
              <a:rPr lang="en-AU"/>
              <a:pPr/>
              <a:t>38</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mtClean="0">
                <a:latin typeface="Arial" pitchFamily="34" charset="0"/>
              </a:rPr>
              <a:t>A threat may be either natural or human-made and may be accidental or deliberate.</a:t>
            </a:r>
          </a:p>
          <a:p>
            <a:r>
              <a:rPr lang="en-US" smtClean="0">
                <a:latin typeface="Arial" pitchFamily="34" charset="0"/>
              </a:rPr>
              <a:t>This is known as the </a:t>
            </a:r>
            <a:r>
              <a:rPr lang="en-US" b="1" smtClean="0">
                <a:latin typeface="Arial" pitchFamily="34" charset="0"/>
              </a:rPr>
              <a:t>threat source . The classic natural threat sources are those often</a:t>
            </a:r>
          </a:p>
          <a:p>
            <a:r>
              <a:rPr lang="en-US" smtClean="0">
                <a:latin typeface="Arial" pitchFamily="34" charset="0"/>
              </a:rPr>
              <a:t>referred to as acts of God, and include damage caused by fire, flood, storm, earthquake,</a:t>
            </a:r>
          </a:p>
          <a:p>
            <a:r>
              <a:rPr lang="en-US" smtClean="0">
                <a:latin typeface="Arial" pitchFamily="34" charset="0"/>
              </a:rPr>
              <a:t>and other such natural events. It also includes environmental threats such as long term</a:t>
            </a:r>
          </a:p>
          <a:p>
            <a:r>
              <a:rPr lang="en-US" smtClean="0">
                <a:latin typeface="Arial" pitchFamily="34" charset="0"/>
              </a:rPr>
              <a:t>loss of power or natural gas. Or it may be the result of chemical contamination</a:t>
            </a:r>
          </a:p>
          <a:p>
            <a:r>
              <a:rPr lang="en-US" smtClean="0">
                <a:latin typeface="Arial" pitchFamily="34" charset="0"/>
              </a:rPr>
              <a:t>or leakage. Alternatively, a threat source may be a human agent acting either directly</a:t>
            </a:r>
          </a:p>
          <a:p>
            <a:r>
              <a:rPr lang="en-US" smtClean="0">
                <a:latin typeface="Arial" pitchFamily="34" charset="0"/>
              </a:rPr>
              <a:t>or indirectly. Examples of the former include an insider retrieving and selling information</a:t>
            </a:r>
          </a:p>
          <a:p>
            <a:r>
              <a:rPr lang="en-US" smtClean="0">
                <a:latin typeface="Arial" pitchFamily="34" charset="0"/>
              </a:rPr>
              <a:t>for personal gain or a hacker targeting the organization’s server over the Internet.</a:t>
            </a:r>
          </a:p>
          <a:p>
            <a:r>
              <a:rPr lang="en-US" smtClean="0">
                <a:latin typeface="Arial" pitchFamily="34" charset="0"/>
              </a:rPr>
              <a:t>An example of the latter includes someone writing and releasing a network worm that</a:t>
            </a:r>
          </a:p>
          <a:p>
            <a:r>
              <a:rPr lang="en-US" smtClean="0">
                <a:latin typeface="Arial" pitchFamily="34" charset="0"/>
              </a:rPr>
              <a:t>infects the organization’s systems. These examples all involved a deliberate exploit of a</a:t>
            </a:r>
          </a:p>
          <a:p>
            <a:r>
              <a:rPr lang="en-US" smtClean="0">
                <a:latin typeface="Arial" pitchFamily="34" charset="0"/>
              </a:rPr>
              <a:t>threat. However, a threat may also be a result of an accident, such as an employee incorrectly</a:t>
            </a:r>
          </a:p>
          <a:p>
            <a:r>
              <a:rPr lang="en-US" smtClean="0">
                <a:latin typeface="Arial" pitchFamily="34" charset="0"/>
              </a:rPr>
              <a:t>entering information on a system, which results in the system malfunctioning.</a:t>
            </a:r>
          </a:p>
          <a:p>
            <a:endParaRPr lang="en-US" smtClean="0">
              <a:latin typeface="Arial" pitchFamily="34" charset="0"/>
            </a:endParaRPr>
          </a:p>
          <a:p>
            <a:r>
              <a:rPr lang="en-US" smtClean="0">
                <a:latin typeface="Arial" pitchFamily="34" charset="0"/>
              </a:rPr>
              <a:t>Identifying possible threats and threat sources requires the use of a variety of</a:t>
            </a:r>
          </a:p>
          <a:p>
            <a:r>
              <a:rPr lang="en-US" smtClean="0">
                <a:latin typeface="Arial" pitchFamily="34" charset="0"/>
              </a:rPr>
              <a:t>sources, along with the experience of the risk assessor. The chance of natural threats</a:t>
            </a:r>
          </a:p>
          <a:p>
            <a:r>
              <a:rPr lang="en-US" smtClean="0">
                <a:latin typeface="Arial" pitchFamily="34" charset="0"/>
              </a:rPr>
              <a:t>occurring in any particular area is usually well known from insurance statistics. Lists</a:t>
            </a:r>
          </a:p>
          <a:p>
            <a:r>
              <a:rPr lang="en-US" smtClean="0">
                <a:latin typeface="Arial" pitchFamily="34" charset="0"/>
              </a:rPr>
              <a:t>of other potential threats may be found in the standards, in the results of IT security</a:t>
            </a:r>
          </a:p>
          <a:p>
            <a:r>
              <a:rPr lang="en-US" smtClean="0">
                <a:latin typeface="Arial" pitchFamily="34" charset="0"/>
              </a:rPr>
              <a:t>surveys, and in information from government security agencies. The annual computer</a:t>
            </a:r>
          </a:p>
          <a:p>
            <a:r>
              <a:rPr lang="en-US" smtClean="0">
                <a:latin typeface="Arial" pitchFamily="34" charset="0"/>
              </a:rPr>
              <a:t>crime reports, such as those by CSI/FBI and by Verizon in the United States,</a:t>
            </a:r>
          </a:p>
          <a:p>
            <a:r>
              <a:rPr lang="en-US" smtClean="0">
                <a:latin typeface="Arial" pitchFamily="34" charset="0"/>
              </a:rPr>
              <a:t>and similar reports in other countries, provide useful general guidance on the broad</a:t>
            </a:r>
          </a:p>
          <a:p>
            <a:r>
              <a:rPr lang="en-US" smtClean="0">
                <a:latin typeface="Arial" pitchFamily="34" charset="0"/>
              </a:rPr>
              <a:t>IT threat environment and the most common problem areas.</a:t>
            </a:r>
          </a:p>
          <a:p>
            <a:endParaRPr lang="en-US" smtClean="0">
              <a:latin typeface="Arial" pitchFamily="34" charset="0"/>
            </a:endParaRPr>
          </a:p>
          <a:p>
            <a:r>
              <a:rPr lang="en-US" smtClean="0">
                <a:latin typeface="Arial" pitchFamily="34" charset="0"/>
              </a:rPr>
              <a:t>However, this general guidance needs to be tailored to the organization and</a:t>
            </a:r>
          </a:p>
          <a:p>
            <a:r>
              <a:rPr lang="en-US" smtClean="0">
                <a:latin typeface="Arial" pitchFamily="34" charset="0"/>
              </a:rPr>
              <a:t>the risk environment it operates in. This involves consideration of vulnerabilities in</a:t>
            </a:r>
          </a:p>
          <a:p>
            <a:r>
              <a:rPr lang="en-US" smtClean="0">
                <a:latin typeface="Arial" pitchFamily="34" charset="0"/>
              </a:rPr>
              <a:t>the organization’s IT systems, which may indicate that some risks are either more</a:t>
            </a:r>
          </a:p>
          <a:p>
            <a:r>
              <a:rPr lang="en-US" smtClean="0">
                <a:latin typeface="Arial" pitchFamily="34" charset="0"/>
              </a:rPr>
              <a:t>or less likely than the general case. The possible motivation of deliberate attackers</a:t>
            </a:r>
          </a:p>
          <a:p>
            <a:r>
              <a:rPr lang="en-US" smtClean="0">
                <a:latin typeface="Arial" pitchFamily="34" charset="0"/>
              </a:rPr>
              <a:t>in relation to the organization should be considered as potentially influencing this</a:t>
            </a:r>
          </a:p>
          <a:p>
            <a:r>
              <a:rPr lang="en-US" smtClean="0">
                <a:latin typeface="Arial" pitchFamily="34" charset="0"/>
              </a:rPr>
              <a:t>variation. In addition, any previous experience of attacks seen by the organization</a:t>
            </a:r>
          </a:p>
          <a:p>
            <a:r>
              <a:rPr lang="en-US" smtClean="0">
                <a:latin typeface="Arial" pitchFamily="34" charset="0"/>
              </a:rPr>
              <a:t>needs to be considered, as that is concrete evidence of risks that are known to occur.</a:t>
            </a:r>
          </a:p>
          <a:p>
            <a:r>
              <a:rPr lang="en-US" smtClean="0">
                <a:latin typeface="Arial" pitchFamily="34" charset="0"/>
              </a:rPr>
              <a:t>When evaluating possible human threat sources, it is worth considering their reason</a:t>
            </a:r>
          </a:p>
          <a:p>
            <a:r>
              <a:rPr lang="en-US" smtClean="0">
                <a:latin typeface="Arial" pitchFamily="34" charset="0"/>
              </a:rPr>
              <a:t>and capabilities for attacking this organization, including their</a:t>
            </a:r>
          </a:p>
          <a:p>
            <a:endParaRPr lang="en-US" smtClean="0">
              <a:latin typeface="Arial" pitchFamily="34" charset="0"/>
            </a:endParaRPr>
          </a:p>
          <a:p>
            <a:r>
              <a:rPr lang="en-US" smtClean="0">
                <a:latin typeface="Arial" pitchFamily="34" charset="0"/>
              </a:rPr>
              <a:t>• </a:t>
            </a:r>
            <a:r>
              <a:rPr lang="en-US" b="1" smtClean="0">
                <a:latin typeface="Arial" pitchFamily="34" charset="0"/>
              </a:rPr>
              <a:t>Motivation: Why would they target this organization; how motivated are they?</a:t>
            </a:r>
          </a:p>
          <a:p>
            <a:endParaRPr lang="en-US" smtClean="0">
              <a:latin typeface="Arial" pitchFamily="34" charset="0"/>
            </a:endParaRPr>
          </a:p>
          <a:p>
            <a:r>
              <a:rPr lang="en-US" smtClean="0">
                <a:latin typeface="Arial" pitchFamily="34" charset="0"/>
              </a:rPr>
              <a:t>• </a:t>
            </a:r>
            <a:r>
              <a:rPr lang="en-US" b="1" smtClean="0">
                <a:latin typeface="Arial" pitchFamily="34" charset="0"/>
              </a:rPr>
              <a:t>Capability: What is their level of skill in exploiting the threat?</a:t>
            </a:r>
          </a:p>
          <a:p>
            <a:pPr>
              <a:buFontTx/>
              <a:buChar char="•"/>
            </a:pPr>
            <a:endParaRPr lang="en-US" b="1" smtClean="0">
              <a:latin typeface="Arial" pitchFamily="34" charset="0"/>
            </a:endParaRPr>
          </a:p>
          <a:p>
            <a:pPr>
              <a:buFontTx/>
              <a:buChar char="•"/>
            </a:pPr>
            <a:r>
              <a:rPr lang="en-US" b="1" smtClean="0">
                <a:latin typeface="Arial" pitchFamily="34" charset="0"/>
              </a:rPr>
              <a:t> Resources: How much time, money, and other resources could they deploy?</a:t>
            </a:r>
          </a:p>
          <a:p>
            <a:endParaRPr lang="en-US" b="1" smtClean="0">
              <a:latin typeface="Arial" pitchFamily="34" charset="0"/>
            </a:endParaRPr>
          </a:p>
          <a:p>
            <a:r>
              <a:rPr lang="en-US" smtClean="0">
                <a:latin typeface="Arial" pitchFamily="34" charset="0"/>
              </a:rPr>
              <a:t>• </a:t>
            </a:r>
            <a:r>
              <a:rPr lang="en-US" b="1" smtClean="0">
                <a:latin typeface="Arial" pitchFamily="34" charset="0"/>
              </a:rPr>
              <a:t>Probability of attack: How likely and how often would your assets be targeted?</a:t>
            </a:r>
          </a:p>
          <a:p>
            <a:endParaRPr lang="en-US" smtClean="0">
              <a:latin typeface="Arial" pitchFamily="34" charset="0"/>
            </a:endParaRPr>
          </a:p>
          <a:p>
            <a:r>
              <a:rPr lang="en-US" smtClean="0">
                <a:latin typeface="Arial" pitchFamily="34" charset="0"/>
              </a:rPr>
              <a:t>• </a:t>
            </a:r>
            <a:r>
              <a:rPr lang="en-US" b="1" smtClean="0">
                <a:latin typeface="Arial" pitchFamily="34" charset="0"/>
              </a:rPr>
              <a:t>Deterrence: What are the consequences to the attacker of being identified?</a:t>
            </a:r>
            <a:endParaRPr lang="en-US" smtClean="0">
              <a:latin typeface="Time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0A188C3-1C41-4B35-AF48-7F3031531799}" type="slidenum">
              <a:rPr lang="en-AU"/>
              <a:pPr/>
              <a:t>39</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latin typeface="Arial" pitchFamily="34" charset="0"/>
              </a:rPr>
              <a:t>Having identified key assets and the likely threats and vulnerabilities they are</a:t>
            </a:r>
          </a:p>
          <a:p>
            <a:r>
              <a:rPr lang="en-US" smtClean="0">
                <a:latin typeface="Arial" pitchFamily="34" charset="0"/>
              </a:rPr>
              <a:t>exposed to, the next step is to determine the level of risk each of these poses to the</a:t>
            </a:r>
          </a:p>
          <a:p>
            <a:r>
              <a:rPr lang="en-US" smtClean="0">
                <a:latin typeface="Arial" pitchFamily="34" charset="0"/>
              </a:rPr>
              <a:t>organization. The aim is to identify and categorize the risks to assets that threaten</a:t>
            </a:r>
          </a:p>
          <a:p>
            <a:r>
              <a:rPr lang="en-US" smtClean="0">
                <a:latin typeface="Arial" pitchFamily="34" charset="0"/>
              </a:rPr>
              <a:t>the regular operations of the organization. Risk analysis also provides information</a:t>
            </a:r>
          </a:p>
          <a:p>
            <a:r>
              <a:rPr lang="en-US" smtClean="0">
                <a:latin typeface="Arial" pitchFamily="34" charset="0"/>
              </a:rPr>
              <a:t>to management to help managers evaluate these risks and determine how best to</a:t>
            </a:r>
          </a:p>
          <a:p>
            <a:r>
              <a:rPr lang="en-US" smtClean="0">
                <a:latin typeface="Arial" pitchFamily="34" charset="0"/>
              </a:rPr>
              <a:t>treat them. Risk analysis involves first specifying the likelihood of occurrence of</a:t>
            </a:r>
          </a:p>
          <a:p>
            <a:r>
              <a:rPr lang="en-US" smtClean="0">
                <a:latin typeface="Arial" pitchFamily="34" charset="0"/>
              </a:rPr>
              <a:t>each identified threat to an asset, in the context of any existing controls. Next, the</a:t>
            </a:r>
          </a:p>
          <a:p>
            <a:r>
              <a:rPr lang="en-US" smtClean="0">
                <a:latin typeface="Arial" pitchFamily="34" charset="0"/>
              </a:rPr>
              <a:t>consequence to the organization is determined, should that threat eventuate. Lastly,</a:t>
            </a:r>
          </a:p>
          <a:p>
            <a:r>
              <a:rPr lang="en-US" smtClean="0">
                <a:latin typeface="Arial" pitchFamily="34" charset="0"/>
              </a:rPr>
              <a:t>this information is combined to derive an overall risk rating for each threat. The</a:t>
            </a:r>
          </a:p>
          <a:p>
            <a:r>
              <a:rPr lang="en-US" smtClean="0">
                <a:latin typeface="Arial" pitchFamily="34" charset="0"/>
              </a:rPr>
              <a:t>ideal would be to specify the likelihood as a probability value and the consequence</a:t>
            </a:r>
          </a:p>
          <a:p>
            <a:r>
              <a:rPr lang="en-US" smtClean="0">
                <a:latin typeface="Arial" pitchFamily="34" charset="0"/>
              </a:rPr>
              <a:t>as a monetary cost to the organization should it occur. The resulting risk is then</a:t>
            </a:r>
          </a:p>
          <a:p>
            <a:r>
              <a:rPr lang="en-US" smtClean="0">
                <a:latin typeface="Arial" pitchFamily="34" charset="0"/>
              </a:rPr>
              <a:t>simply given as</a:t>
            </a:r>
          </a:p>
          <a:p>
            <a:endParaRPr lang="en-US" smtClean="0">
              <a:latin typeface="Arial" pitchFamily="34" charset="0"/>
            </a:endParaRPr>
          </a:p>
          <a:p>
            <a:r>
              <a:rPr lang="en-US" smtClean="0">
                <a:latin typeface="Arial" pitchFamily="34" charset="0"/>
              </a:rPr>
              <a:t>Risk = (Probability that threat occurs) x (Cost to organization)</a:t>
            </a:r>
          </a:p>
          <a:p>
            <a:endParaRPr lang="en-US" smtClean="0">
              <a:latin typeface="Arial" pitchFamily="34" charset="0"/>
            </a:endParaRPr>
          </a:p>
          <a:p>
            <a:r>
              <a:rPr lang="en-US" smtClean="0">
                <a:latin typeface="Arial" pitchFamily="34" charset="0"/>
              </a:rPr>
              <a:t>This can be directly equated to the value the threatened asset has for the organization,</a:t>
            </a:r>
          </a:p>
          <a:p>
            <a:r>
              <a:rPr lang="en-US" smtClean="0">
                <a:latin typeface="Arial" pitchFamily="34" charset="0"/>
              </a:rPr>
              <a:t>and hence specify what level of expenditure is reasonable to reduce the</a:t>
            </a:r>
          </a:p>
          <a:p>
            <a:r>
              <a:rPr lang="en-US" smtClean="0">
                <a:latin typeface="Arial" pitchFamily="34" charset="0"/>
              </a:rPr>
              <a:t>probability of its occurrence to an acceptable level. Unfortunately, it is often</a:t>
            </a:r>
          </a:p>
          <a:p>
            <a:r>
              <a:rPr lang="en-US" smtClean="0">
                <a:latin typeface="Arial" pitchFamily="34" charset="0"/>
              </a:rPr>
              <a:t>extremely hard to determine accurate probabilities, realistic cost consequences,</a:t>
            </a:r>
          </a:p>
          <a:p>
            <a:r>
              <a:rPr lang="en-US" smtClean="0">
                <a:latin typeface="Arial" pitchFamily="34" charset="0"/>
              </a:rPr>
              <a:t>or both. This is particularly true of intangible assets, such as the loss of confidentiality</a:t>
            </a:r>
          </a:p>
          <a:p>
            <a:r>
              <a:rPr lang="en-US" smtClean="0">
                <a:latin typeface="Arial" pitchFamily="34" charset="0"/>
              </a:rPr>
              <a:t>of a trade secret. Hence, most risk analyses use qualitative, rather than</a:t>
            </a:r>
          </a:p>
          <a:p>
            <a:r>
              <a:rPr lang="en-US" smtClean="0">
                <a:latin typeface="Arial" pitchFamily="34" charset="0"/>
              </a:rPr>
              <a:t>quantitative, ratings for both these items. The goal is then to order the resulting</a:t>
            </a:r>
          </a:p>
          <a:p>
            <a:r>
              <a:rPr lang="en-US" smtClean="0">
                <a:latin typeface="Arial" pitchFamily="34" charset="0"/>
              </a:rPr>
              <a:t>risks to help determine which need to be most urgently treated, rather than to</a:t>
            </a:r>
          </a:p>
          <a:p>
            <a:r>
              <a:rPr lang="en-US" smtClean="0">
                <a:latin typeface="Arial" pitchFamily="34" charset="0"/>
              </a:rPr>
              <a:t>give them an absolute value.</a:t>
            </a:r>
            <a:endParaRPr lang="en-US" smtClean="0">
              <a:latin typeface="Times"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latin typeface="Arial" pitchFamily="34" charset="0"/>
              </a:rPr>
              <a:t>Before the likelihood of a threat can be specified,</a:t>
            </a:r>
          </a:p>
          <a:p>
            <a:r>
              <a:rPr lang="en-US" smtClean="0">
                <a:latin typeface="Arial" pitchFamily="34" charset="0"/>
              </a:rPr>
              <a:t>any existing controls used by the organization to attempt to minimize threats need</a:t>
            </a:r>
          </a:p>
          <a:p>
            <a:r>
              <a:rPr lang="en-US" smtClean="0">
                <a:latin typeface="Arial" pitchFamily="34" charset="0"/>
              </a:rPr>
              <a:t>to be identified. Security </a:t>
            </a:r>
            <a:r>
              <a:rPr lang="en-US" b="1" smtClean="0">
                <a:latin typeface="Arial" pitchFamily="34" charset="0"/>
              </a:rPr>
              <a:t>controls include management, operational, and technical</a:t>
            </a:r>
          </a:p>
          <a:p>
            <a:r>
              <a:rPr lang="en-US" smtClean="0">
                <a:latin typeface="Arial" pitchFamily="34" charset="0"/>
              </a:rPr>
              <a:t>processes and procedures that act to reduce the exposure of the organization to</a:t>
            </a:r>
          </a:p>
          <a:p>
            <a:r>
              <a:rPr lang="en-US" smtClean="0">
                <a:latin typeface="Arial" pitchFamily="34" charset="0"/>
              </a:rPr>
              <a:t>some risks by reducing the ability of a threat source to exploit some vulnerabilities.</a:t>
            </a:r>
          </a:p>
          <a:p>
            <a:r>
              <a:rPr lang="en-US" smtClean="0">
                <a:latin typeface="Arial" pitchFamily="34" charset="0"/>
              </a:rPr>
              <a:t>These can be identified by using checklists of existing controls, and by interviewing</a:t>
            </a:r>
          </a:p>
          <a:p>
            <a:r>
              <a:rPr lang="en-US" smtClean="0">
                <a:latin typeface="Arial" pitchFamily="34" charset="0"/>
              </a:rPr>
              <a:t>key organizational staff to solicit this information.</a:t>
            </a:r>
            <a:endParaRPr lang="en-US" smtClean="0"/>
          </a:p>
        </p:txBody>
      </p:sp>
      <p:sp>
        <p:nvSpPr>
          <p:cNvPr id="76804" name="Slide Number Placeholder 3"/>
          <p:cNvSpPr>
            <a:spLocks noGrp="1"/>
          </p:cNvSpPr>
          <p:nvPr>
            <p:ph type="sldNum" sz="quarter" idx="5"/>
          </p:nvPr>
        </p:nvSpPr>
        <p:spPr>
          <a:noFill/>
        </p:spPr>
        <p:txBody>
          <a:bodyPr/>
          <a:lstStyle/>
          <a:p>
            <a:fld id="{E29D12A7-11F0-4DCA-99C5-FCC26C3E3B9B}" type="slidenum">
              <a:rPr lang="en-AU"/>
              <a:pPr/>
              <a:t>40</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264A376-AC92-4D33-B916-EE3916118A81}" type="slidenum">
              <a:rPr lang="en-AU"/>
              <a:pPr/>
              <a:t>41</a:t>
            </a:fld>
            <a:endParaRPr lang="en-AU"/>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mtClean="0">
                <a:latin typeface="Arial" pitchFamily="34" charset="0"/>
              </a:rPr>
              <a:t>Having identified existing controls, the </a:t>
            </a:r>
            <a:r>
              <a:rPr lang="en-US" b="1" smtClean="0">
                <a:latin typeface="Arial" pitchFamily="34" charset="0"/>
              </a:rPr>
              <a:t>likelihood</a:t>
            </a:r>
          </a:p>
          <a:p>
            <a:r>
              <a:rPr lang="en-US" smtClean="0">
                <a:latin typeface="Arial" pitchFamily="34" charset="0"/>
              </a:rPr>
              <a:t>that each identified threat could occur and cause harm to some asset needs to</a:t>
            </a:r>
          </a:p>
          <a:p>
            <a:r>
              <a:rPr lang="en-US" smtClean="0">
                <a:latin typeface="Arial" pitchFamily="34" charset="0"/>
              </a:rPr>
              <a:t>be specified. The likelihood is typically described qualitatively, using values and</a:t>
            </a:r>
          </a:p>
          <a:p>
            <a:r>
              <a:rPr lang="en-US" smtClean="0">
                <a:latin typeface="Arial" pitchFamily="34" charset="0"/>
              </a:rPr>
              <a:t>descriptions such as those shown in Table 14.2 . While the various risk assessment</a:t>
            </a:r>
          </a:p>
          <a:p>
            <a:r>
              <a:rPr lang="en-US" smtClean="0">
                <a:latin typeface="Arial" pitchFamily="34" charset="0"/>
              </a:rPr>
              <a:t>standards all suggest tables similar to these, there is considerable variation in their</a:t>
            </a:r>
          </a:p>
          <a:p>
            <a:r>
              <a:rPr lang="en-US" smtClean="0">
                <a:latin typeface="Arial" pitchFamily="34" charset="0"/>
              </a:rPr>
              <a:t>detail. The selection of the specific descriptions and tables used is determined at</a:t>
            </a:r>
          </a:p>
          <a:p>
            <a:r>
              <a:rPr lang="en-US" smtClean="0">
                <a:latin typeface="Arial" pitchFamily="34" charset="0"/>
              </a:rPr>
              <a:t>the beginning of the risk assessment process, when the context is established.</a:t>
            </a:r>
          </a:p>
          <a:p>
            <a:endParaRPr lang="en-US" smtClean="0">
              <a:latin typeface="Arial" pitchFamily="34" charset="0"/>
            </a:endParaRPr>
          </a:p>
          <a:p>
            <a:r>
              <a:rPr lang="en-US" smtClean="0">
                <a:latin typeface="Arial" pitchFamily="34" charset="0"/>
              </a:rPr>
              <a:t>There will very likely be some uncertainty and debate over exactly which rating</a:t>
            </a:r>
          </a:p>
          <a:p>
            <a:r>
              <a:rPr lang="en-US" smtClean="0">
                <a:latin typeface="Arial" pitchFamily="34" charset="0"/>
              </a:rPr>
              <a:t>is most appropriate. This reflects the qualitative nature of the ratings, ambiguity</a:t>
            </a:r>
          </a:p>
          <a:p>
            <a:r>
              <a:rPr lang="en-US" smtClean="0">
                <a:latin typeface="Arial" pitchFamily="34" charset="0"/>
              </a:rPr>
              <a:t>in their precise meaning, and uncertainty over precisely how likely it is that some</a:t>
            </a:r>
          </a:p>
          <a:p>
            <a:r>
              <a:rPr lang="en-US" smtClean="0">
                <a:latin typeface="Arial" pitchFamily="34" charset="0"/>
              </a:rPr>
              <a:t>threat may eventuate. It is important to remember that the goal of this process is</a:t>
            </a:r>
          </a:p>
          <a:p>
            <a:r>
              <a:rPr lang="en-US" smtClean="0">
                <a:latin typeface="Arial" pitchFamily="34" charset="0"/>
              </a:rPr>
              <a:t>to provide guidance to management as to which risks exist, and provide enough</a:t>
            </a:r>
          </a:p>
          <a:p>
            <a:r>
              <a:rPr lang="en-US" smtClean="0">
                <a:latin typeface="Arial" pitchFamily="34" charset="0"/>
              </a:rPr>
              <a:t>information to help management decide how to most appropriately respond. Any</a:t>
            </a:r>
          </a:p>
          <a:p>
            <a:r>
              <a:rPr lang="en-US" smtClean="0">
                <a:latin typeface="Arial" pitchFamily="34" charset="0"/>
              </a:rPr>
              <a:t>uncertainty in the selection of ratings should be noted in the discussion on their</a:t>
            </a:r>
          </a:p>
          <a:p>
            <a:r>
              <a:rPr lang="en-US" smtClean="0">
                <a:latin typeface="Arial" pitchFamily="34" charset="0"/>
              </a:rPr>
              <a:t>selection, but ultimately management will make a business decision in response to</a:t>
            </a:r>
          </a:p>
          <a:p>
            <a:r>
              <a:rPr lang="en-US" smtClean="0">
                <a:latin typeface="Arial" pitchFamily="34" charset="0"/>
              </a:rPr>
              <a:t>this information.</a:t>
            </a:r>
          </a:p>
          <a:p>
            <a:endParaRPr lang="en-US" smtClean="0">
              <a:latin typeface="Arial" pitchFamily="34" charset="0"/>
            </a:endParaRPr>
          </a:p>
          <a:p>
            <a:r>
              <a:rPr lang="en-US" smtClean="0">
                <a:latin typeface="Arial" pitchFamily="34" charset="0"/>
              </a:rPr>
              <a:t>The risk analyst takes the descriptive asset and threat/vulnerability details</a:t>
            </a:r>
          </a:p>
          <a:p>
            <a:r>
              <a:rPr lang="en-US" smtClean="0">
                <a:latin typeface="Arial" pitchFamily="34" charset="0"/>
              </a:rPr>
              <a:t>from the preceding steps in this process and, in light of the organization’s overall</a:t>
            </a:r>
          </a:p>
          <a:p>
            <a:r>
              <a:rPr lang="en-US" smtClean="0">
                <a:latin typeface="Arial" pitchFamily="34" charset="0"/>
              </a:rPr>
              <a:t>risk environment and existing controls, decides the appropriate rating. This</a:t>
            </a:r>
          </a:p>
          <a:p>
            <a:r>
              <a:rPr lang="en-US" smtClean="0">
                <a:latin typeface="Arial" pitchFamily="34" charset="0"/>
              </a:rPr>
              <a:t>estimation relates to the likelihood of the specified threat exploiting one or</a:t>
            </a:r>
          </a:p>
          <a:p>
            <a:r>
              <a:rPr lang="en-US" smtClean="0">
                <a:latin typeface="Arial" pitchFamily="34" charset="0"/>
              </a:rPr>
              <a:t>more vulnerabilities to an asset or group of assets, which results in harm to the</a:t>
            </a:r>
          </a:p>
          <a:p>
            <a:r>
              <a:rPr lang="en-US" smtClean="0">
                <a:latin typeface="Arial" pitchFamily="34" charset="0"/>
              </a:rPr>
              <a:t>organization. The specified likelihood needs to be realistic. In particular, a rating</a:t>
            </a:r>
          </a:p>
          <a:p>
            <a:r>
              <a:rPr lang="en-US" smtClean="0">
                <a:latin typeface="Arial" pitchFamily="34" charset="0"/>
              </a:rPr>
              <a:t>of likely or higher suggests that this threat has occurred sometime previously. This</a:t>
            </a:r>
          </a:p>
          <a:p>
            <a:r>
              <a:rPr lang="en-US" smtClean="0">
                <a:latin typeface="Arial" pitchFamily="34" charset="0"/>
              </a:rPr>
              <a:t>means past history provides supporting evidence for its specification. If this is</a:t>
            </a:r>
          </a:p>
          <a:p>
            <a:r>
              <a:rPr lang="en-US" smtClean="0">
                <a:latin typeface="Arial" pitchFamily="34" charset="0"/>
              </a:rPr>
              <a:t>not the case, then specifying such a value would need to be justified on the basis</a:t>
            </a:r>
          </a:p>
          <a:p>
            <a:r>
              <a:rPr lang="en-US" smtClean="0">
                <a:latin typeface="Arial" pitchFamily="34" charset="0"/>
              </a:rPr>
              <a:t>of a significantly changed threat environment, a change in the IT system that</a:t>
            </a:r>
          </a:p>
          <a:p>
            <a:r>
              <a:rPr lang="en-US" smtClean="0">
                <a:latin typeface="Arial" pitchFamily="34" charset="0"/>
              </a:rPr>
              <a:t>has weakened its security, or some other rationale for the threat’s anticipated</a:t>
            </a:r>
          </a:p>
          <a:p>
            <a:r>
              <a:rPr lang="en-US" smtClean="0">
                <a:latin typeface="Arial" pitchFamily="34" charset="0"/>
              </a:rPr>
              <a:t>likely occurrence. In contrast, the Unlikely and Rare ratings can be very hard to</a:t>
            </a:r>
          </a:p>
          <a:p>
            <a:r>
              <a:rPr lang="en-US" smtClean="0">
                <a:latin typeface="Arial" pitchFamily="34" charset="0"/>
              </a:rPr>
              <a:t>quantify. They are an indication that the threat is of concern, but whether it could</a:t>
            </a:r>
          </a:p>
          <a:p>
            <a:r>
              <a:rPr lang="en-US" smtClean="0">
                <a:latin typeface="Arial" pitchFamily="34" charset="0"/>
              </a:rPr>
              <a:t>occur is difficult to specify. Typically such threats would only be considered if the</a:t>
            </a:r>
          </a:p>
          <a:p>
            <a:r>
              <a:rPr lang="en-US" smtClean="0">
                <a:latin typeface="Arial" pitchFamily="34" charset="0"/>
              </a:rPr>
              <a:t>consequences to the organization of their occurrence are so severe that they must</a:t>
            </a:r>
          </a:p>
          <a:p>
            <a:r>
              <a:rPr lang="en-US" smtClean="0">
                <a:latin typeface="Arial" pitchFamily="34" charset="0"/>
              </a:rPr>
              <a:t>be considered, even if extremely improbable.</a:t>
            </a:r>
            <a:endParaRPr lang="en-US" smtClean="0">
              <a:latin typeface="Times"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latin typeface="Arial" pitchFamily="34" charset="0"/>
              </a:rPr>
              <a:t>Before the likelihood of a threat can be specified,</a:t>
            </a:r>
          </a:p>
          <a:p>
            <a:r>
              <a:rPr lang="en-US" smtClean="0">
                <a:latin typeface="Arial" pitchFamily="34" charset="0"/>
              </a:rPr>
              <a:t>any existing controls used by the organization to attempt to minimize threats need</a:t>
            </a:r>
          </a:p>
          <a:p>
            <a:r>
              <a:rPr lang="en-US" smtClean="0">
                <a:latin typeface="Arial" pitchFamily="34" charset="0"/>
              </a:rPr>
              <a:t>to be identified. Security </a:t>
            </a:r>
            <a:r>
              <a:rPr lang="en-US" b="1" smtClean="0">
                <a:latin typeface="Arial" pitchFamily="34" charset="0"/>
              </a:rPr>
              <a:t>controls include management, operational, and technical</a:t>
            </a:r>
          </a:p>
          <a:p>
            <a:r>
              <a:rPr lang="en-US" smtClean="0">
                <a:latin typeface="Arial" pitchFamily="34" charset="0"/>
              </a:rPr>
              <a:t>processes and procedures that act to reduce the exposure of the organization to</a:t>
            </a:r>
          </a:p>
          <a:p>
            <a:r>
              <a:rPr lang="en-US" smtClean="0">
                <a:latin typeface="Arial" pitchFamily="34" charset="0"/>
              </a:rPr>
              <a:t>some risks by reducing the ability of a threat source to exploit some vulnerabilities.</a:t>
            </a:r>
          </a:p>
          <a:p>
            <a:r>
              <a:rPr lang="en-US" smtClean="0">
                <a:latin typeface="Arial" pitchFamily="34" charset="0"/>
              </a:rPr>
              <a:t>These can be identified by using checklists of existing controls, and by interviewing</a:t>
            </a:r>
          </a:p>
          <a:p>
            <a:r>
              <a:rPr lang="en-US" smtClean="0">
                <a:latin typeface="Arial" pitchFamily="34" charset="0"/>
              </a:rPr>
              <a:t>key organizational staff to solicit this information.</a:t>
            </a:r>
            <a:endParaRPr lang="en-US" smtClean="0"/>
          </a:p>
        </p:txBody>
      </p:sp>
      <p:sp>
        <p:nvSpPr>
          <p:cNvPr id="78852" name="Slide Number Placeholder 3"/>
          <p:cNvSpPr>
            <a:spLocks noGrp="1"/>
          </p:cNvSpPr>
          <p:nvPr>
            <p:ph type="sldNum" sz="quarter" idx="5"/>
          </p:nvPr>
        </p:nvSpPr>
        <p:spPr>
          <a:noFill/>
        </p:spPr>
        <p:txBody>
          <a:bodyPr/>
          <a:lstStyle/>
          <a:p>
            <a:fld id="{4B2FB532-B065-4A59-A730-86B59AD04BE6}" type="slidenum">
              <a:rPr lang="en-AU"/>
              <a:pPr/>
              <a:t>42</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C76A7E2-A27A-49D6-BD93-82879A7045A0}" type="slidenum">
              <a:rPr lang="en-AU"/>
              <a:pPr/>
              <a:t>43</a:t>
            </a:fld>
            <a:endParaRPr lang="en-AU"/>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smtClean="0">
                <a:latin typeface="Arial" pitchFamily="34" charset="0"/>
              </a:rPr>
              <a:t>The analyst must then</a:t>
            </a:r>
          </a:p>
          <a:p>
            <a:r>
              <a:rPr lang="en-US" smtClean="0">
                <a:latin typeface="Arial" pitchFamily="34" charset="0"/>
              </a:rPr>
              <a:t>specify the consequence of a specific threat eventuating. Note this is distinct from,</a:t>
            </a:r>
          </a:p>
          <a:p>
            <a:r>
              <a:rPr lang="en-US" smtClean="0">
                <a:latin typeface="Arial" pitchFamily="34" charset="0"/>
              </a:rPr>
              <a:t>and not related to, the likelihood of the threat occurring. Rather, </a:t>
            </a:r>
            <a:r>
              <a:rPr lang="en-US" b="1" smtClean="0">
                <a:latin typeface="Arial" pitchFamily="34" charset="0"/>
              </a:rPr>
              <a:t>consequence</a:t>
            </a:r>
          </a:p>
          <a:p>
            <a:r>
              <a:rPr lang="en-US" smtClean="0">
                <a:latin typeface="Arial" pitchFamily="34" charset="0"/>
              </a:rPr>
              <a:t>specification indicates the impact on the organization should the particular threat</a:t>
            </a:r>
          </a:p>
          <a:p>
            <a:r>
              <a:rPr lang="en-US" smtClean="0">
                <a:latin typeface="Arial" pitchFamily="34" charset="0"/>
              </a:rPr>
              <a:t>in question actually eventuate. Even if a threat is regarded as rare or unlikely, if</a:t>
            </a:r>
          </a:p>
          <a:p>
            <a:r>
              <a:rPr lang="en-US" smtClean="0">
                <a:latin typeface="Arial" pitchFamily="34" charset="0"/>
              </a:rPr>
              <a:t>the organization would suffer severe consequence should it occur, then it clearly</a:t>
            </a:r>
          </a:p>
          <a:p>
            <a:r>
              <a:rPr lang="en-US" smtClean="0">
                <a:latin typeface="Arial" pitchFamily="34" charset="0"/>
              </a:rPr>
              <a:t>poses a risk to the organization. Hence, appropriate responses must be considered.</a:t>
            </a:r>
          </a:p>
          <a:p>
            <a:r>
              <a:rPr lang="en-US" smtClean="0">
                <a:latin typeface="Arial" pitchFamily="34" charset="0"/>
              </a:rPr>
              <a:t>A qualitative descriptive value, such as those shown in Table 14.3 , is typically used</a:t>
            </a:r>
          </a:p>
          <a:p>
            <a:r>
              <a:rPr lang="en-US" smtClean="0">
                <a:latin typeface="Arial" pitchFamily="34" charset="0"/>
              </a:rPr>
              <a:t>to describe the consequence. As with the likelihood ratings, there is likely to be</a:t>
            </a:r>
          </a:p>
          <a:p>
            <a:r>
              <a:rPr lang="en-US" smtClean="0">
                <a:latin typeface="Arial" pitchFamily="34" charset="0"/>
              </a:rPr>
              <a:t>some uncertainty as to the best rating to use.</a:t>
            </a:r>
          </a:p>
          <a:p>
            <a:endParaRPr lang="en-US" smtClean="0">
              <a:latin typeface="Arial" pitchFamily="34" charset="0"/>
            </a:endParaRPr>
          </a:p>
          <a:p>
            <a:r>
              <a:rPr lang="en-US" smtClean="0">
                <a:latin typeface="Arial" pitchFamily="34" charset="0"/>
              </a:rPr>
              <a:t>This determination should be based upon the judgment of the asset’s owners,</a:t>
            </a:r>
          </a:p>
          <a:p>
            <a:r>
              <a:rPr lang="en-US" smtClean="0">
                <a:latin typeface="Arial" pitchFamily="34" charset="0"/>
              </a:rPr>
              <a:t>and the organization’s management, rather than the opinion of the risk analyst. This</a:t>
            </a:r>
          </a:p>
          <a:p>
            <a:r>
              <a:rPr lang="en-US" smtClean="0">
                <a:latin typeface="Arial" pitchFamily="34" charset="0"/>
              </a:rPr>
              <a:t>is in contrast with the likelihood determination. The specified consequence needs to</a:t>
            </a:r>
          </a:p>
          <a:p>
            <a:r>
              <a:rPr lang="en-US" smtClean="0">
                <a:latin typeface="Arial" pitchFamily="34" charset="0"/>
              </a:rPr>
              <a:t>be realistic. It must relate to the impact on the organization as a whole should this</a:t>
            </a:r>
          </a:p>
          <a:p>
            <a:r>
              <a:rPr lang="en-US" smtClean="0">
                <a:latin typeface="Arial" pitchFamily="34" charset="0"/>
              </a:rPr>
              <a:t>specific threat eventuate. It is not just the impact on the affected system. It is possible</a:t>
            </a:r>
          </a:p>
          <a:p>
            <a:r>
              <a:rPr lang="en-US" smtClean="0">
                <a:latin typeface="Arial" pitchFamily="34" charset="0"/>
              </a:rPr>
              <a:t>that a particular system (a server in one location, for example) might be completely</a:t>
            </a:r>
          </a:p>
          <a:p>
            <a:r>
              <a:rPr lang="en-US" smtClean="0">
                <a:latin typeface="Arial" pitchFamily="34" charset="0"/>
              </a:rPr>
              <a:t>destroyed in a fire. However, the impact on the organization could vary from it being</a:t>
            </a:r>
          </a:p>
          <a:p>
            <a:r>
              <a:rPr lang="en-US" smtClean="0">
                <a:latin typeface="Arial" pitchFamily="34" charset="0"/>
              </a:rPr>
              <a:t>a minor inconvenience (the server was in a branch office, and all data were replicated</a:t>
            </a:r>
          </a:p>
          <a:p>
            <a:r>
              <a:rPr lang="en-US" smtClean="0">
                <a:latin typeface="Arial" pitchFamily="34" charset="0"/>
              </a:rPr>
              <a:t>elsewhere) to a major disaster (the server had the sole copy of all customer</a:t>
            </a:r>
          </a:p>
          <a:p>
            <a:r>
              <a:rPr lang="en-US" smtClean="0">
                <a:latin typeface="Arial" pitchFamily="34" charset="0"/>
              </a:rPr>
              <a:t>and financial records for a small business). As with the likelihood ratings, the consequence</a:t>
            </a:r>
          </a:p>
          <a:p>
            <a:r>
              <a:rPr lang="en-US" smtClean="0">
                <a:latin typeface="Arial" pitchFamily="34" charset="0"/>
              </a:rPr>
              <a:t>ratings must be determined knowing the organization’s current practices and</a:t>
            </a:r>
          </a:p>
          <a:p>
            <a:r>
              <a:rPr lang="en-US" smtClean="0">
                <a:latin typeface="Arial" pitchFamily="34" charset="0"/>
              </a:rPr>
              <a:t>arrangements. In particular, the organization’s existing backup, disaster recovery,</a:t>
            </a:r>
          </a:p>
          <a:p>
            <a:r>
              <a:rPr lang="en-US" smtClean="0">
                <a:latin typeface="Arial" pitchFamily="34" charset="0"/>
              </a:rPr>
              <a:t>and contingency planning, or lack thereof, will influence the choice of rating.</a:t>
            </a:r>
            <a:endParaRPr lang="en-US" smtClean="0">
              <a:latin typeface="Times"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5102F76-4659-47AD-909B-36460569D1E6}" type="slidenum">
              <a:rPr lang="en-AU"/>
              <a:pPr/>
              <a:t>44</a:t>
            </a:fld>
            <a:endParaRPr lang="en-AU"/>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smtClean="0">
                <a:latin typeface="Arial" pitchFamily="34" charset="0"/>
              </a:rPr>
              <a:t>Once the likelihood and consequence</a:t>
            </a:r>
          </a:p>
          <a:p>
            <a:r>
              <a:rPr lang="en-US" smtClean="0">
                <a:latin typeface="Arial" pitchFamily="34" charset="0"/>
              </a:rPr>
              <a:t>of each specific threat have been identified, a final level of risk can be assigned.</a:t>
            </a:r>
          </a:p>
          <a:p>
            <a:r>
              <a:rPr lang="en-US" smtClean="0">
                <a:latin typeface="Arial" pitchFamily="34" charset="0"/>
              </a:rPr>
              <a:t>This is typically determined using a table that maps these values to a risk level,</a:t>
            </a:r>
          </a:p>
          <a:p>
            <a:r>
              <a:rPr lang="en-US" smtClean="0">
                <a:latin typeface="Arial" pitchFamily="34" charset="0"/>
              </a:rPr>
              <a:t>such as those shown in Table 14.4 . This table details the risk level assigned to each</a:t>
            </a:r>
          </a:p>
          <a:p>
            <a:r>
              <a:rPr lang="en-US" smtClean="0">
                <a:latin typeface="Arial" pitchFamily="34" charset="0"/>
              </a:rPr>
              <a:t>combination. Such a table provides the qualitative equivalent of performing the</a:t>
            </a:r>
          </a:p>
          <a:p>
            <a:r>
              <a:rPr lang="en-US" smtClean="0">
                <a:latin typeface="Arial" pitchFamily="34" charset="0"/>
              </a:rPr>
              <a:t>ideal risk calculation using quantitative values. It also indicates the interpretation</a:t>
            </a:r>
          </a:p>
          <a:p>
            <a:r>
              <a:rPr lang="en-US" smtClean="0">
                <a:latin typeface="Arial" pitchFamily="34" charset="0"/>
              </a:rPr>
              <a:t>of these assigned levels.</a:t>
            </a:r>
            <a:endParaRPr lang="en-US" smtClean="0">
              <a:latin typeface="Times"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71689B-CE9F-46E5-8710-8A2681E91129}" type="slidenum">
              <a:rPr lang="en-AU"/>
              <a:pPr/>
              <a:t>45</a:t>
            </a:fld>
            <a:endParaRPr lang="en-AU"/>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smtClean="0">
                <a:latin typeface="Arial" pitchFamily="34" charset="0"/>
              </a:rPr>
              <a:t>Having identified existing controls, the </a:t>
            </a:r>
            <a:r>
              <a:rPr lang="en-US" b="1" smtClean="0">
                <a:latin typeface="Arial" pitchFamily="34" charset="0"/>
              </a:rPr>
              <a:t>likelihood</a:t>
            </a:r>
          </a:p>
          <a:p>
            <a:r>
              <a:rPr lang="en-US" smtClean="0">
                <a:latin typeface="Arial" pitchFamily="34" charset="0"/>
              </a:rPr>
              <a:t>that each identified threat could occur and cause harm to some asset needs to</a:t>
            </a:r>
          </a:p>
          <a:p>
            <a:r>
              <a:rPr lang="en-US" smtClean="0">
                <a:latin typeface="Arial" pitchFamily="34" charset="0"/>
              </a:rPr>
              <a:t>be specified. The likelihood is typically described qualitatively, using values and</a:t>
            </a:r>
          </a:p>
          <a:p>
            <a:r>
              <a:rPr lang="en-US" smtClean="0">
                <a:latin typeface="Arial" pitchFamily="34" charset="0"/>
              </a:rPr>
              <a:t>descriptions such as those shown in Table 14.2 . While the various risk assessment</a:t>
            </a:r>
          </a:p>
          <a:p>
            <a:r>
              <a:rPr lang="en-US" smtClean="0">
                <a:latin typeface="Arial" pitchFamily="34" charset="0"/>
              </a:rPr>
              <a:t>standards all suggest tables similar to these, there is considerable variation in their</a:t>
            </a:r>
          </a:p>
          <a:p>
            <a:r>
              <a:rPr lang="en-US" smtClean="0">
                <a:latin typeface="Arial" pitchFamily="34" charset="0"/>
              </a:rPr>
              <a:t>detail. The selection of the specific descriptions and tables used is determined at</a:t>
            </a:r>
          </a:p>
          <a:p>
            <a:r>
              <a:rPr lang="en-US" smtClean="0">
                <a:latin typeface="Arial" pitchFamily="34" charset="0"/>
              </a:rPr>
              <a:t>the beginning of the risk assessment process, when the context is established.</a:t>
            </a:r>
          </a:p>
          <a:p>
            <a:endParaRPr lang="en-US" smtClean="0">
              <a:latin typeface="Arial" pitchFamily="34" charset="0"/>
            </a:endParaRPr>
          </a:p>
          <a:p>
            <a:r>
              <a:rPr lang="en-US" smtClean="0">
                <a:latin typeface="Arial" pitchFamily="34" charset="0"/>
              </a:rPr>
              <a:t>There will very likely be some uncertainty and debate over exactly which rating</a:t>
            </a:r>
          </a:p>
          <a:p>
            <a:r>
              <a:rPr lang="en-US" smtClean="0">
                <a:latin typeface="Arial" pitchFamily="34" charset="0"/>
              </a:rPr>
              <a:t>is most appropriate. This reflects the qualitative nature of the ratings, ambiguity</a:t>
            </a:r>
          </a:p>
          <a:p>
            <a:r>
              <a:rPr lang="en-US" smtClean="0">
                <a:latin typeface="Arial" pitchFamily="34" charset="0"/>
              </a:rPr>
              <a:t>in their precise meaning, and uncertainty over precisely how likely it is that some</a:t>
            </a:r>
          </a:p>
          <a:p>
            <a:r>
              <a:rPr lang="en-US" smtClean="0">
                <a:latin typeface="Arial" pitchFamily="34" charset="0"/>
              </a:rPr>
              <a:t>threat may eventuate. It is important to remember that the goal of this process is</a:t>
            </a:r>
          </a:p>
          <a:p>
            <a:r>
              <a:rPr lang="en-US" smtClean="0">
                <a:latin typeface="Arial" pitchFamily="34" charset="0"/>
              </a:rPr>
              <a:t>to provide guidance to management as to which risks exist, and provide enough</a:t>
            </a:r>
          </a:p>
          <a:p>
            <a:r>
              <a:rPr lang="en-US" smtClean="0">
                <a:latin typeface="Arial" pitchFamily="34" charset="0"/>
              </a:rPr>
              <a:t>information to help management decide how to most appropriately respond. Any</a:t>
            </a:r>
          </a:p>
          <a:p>
            <a:r>
              <a:rPr lang="en-US" smtClean="0">
                <a:latin typeface="Arial" pitchFamily="34" charset="0"/>
              </a:rPr>
              <a:t>uncertainty in the selection of ratings should be noted in the discussion on their</a:t>
            </a:r>
          </a:p>
          <a:p>
            <a:r>
              <a:rPr lang="en-US" smtClean="0">
                <a:latin typeface="Arial" pitchFamily="34" charset="0"/>
              </a:rPr>
              <a:t>selection, but ultimately management will make a business decision in response to</a:t>
            </a:r>
          </a:p>
          <a:p>
            <a:r>
              <a:rPr lang="en-US" smtClean="0">
                <a:latin typeface="Arial" pitchFamily="34" charset="0"/>
              </a:rPr>
              <a:t>this information.</a:t>
            </a:r>
          </a:p>
          <a:p>
            <a:endParaRPr lang="en-US" smtClean="0">
              <a:latin typeface="Arial" pitchFamily="34" charset="0"/>
            </a:endParaRPr>
          </a:p>
          <a:p>
            <a:r>
              <a:rPr lang="en-US" smtClean="0">
                <a:latin typeface="Arial" pitchFamily="34" charset="0"/>
              </a:rPr>
              <a:t>The risk analyst takes the descriptive asset and threat/vulnerability details</a:t>
            </a:r>
          </a:p>
          <a:p>
            <a:r>
              <a:rPr lang="en-US" smtClean="0">
                <a:latin typeface="Arial" pitchFamily="34" charset="0"/>
              </a:rPr>
              <a:t>from the preceding steps in this process and, in light of the organization’s overall</a:t>
            </a:r>
          </a:p>
          <a:p>
            <a:r>
              <a:rPr lang="en-US" smtClean="0">
                <a:latin typeface="Arial" pitchFamily="34" charset="0"/>
              </a:rPr>
              <a:t>risk environment and existing controls, decides the appropriate rating. This</a:t>
            </a:r>
          </a:p>
          <a:p>
            <a:r>
              <a:rPr lang="en-US" smtClean="0">
                <a:latin typeface="Arial" pitchFamily="34" charset="0"/>
              </a:rPr>
              <a:t>estimation relates to the likelihood of the specified threat exploiting one or</a:t>
            </a:r>
          </a:p>
          <a:p>
            <a:r>
              <a:rPr lang="en-US" smtClean="0">
                <a:latin typeface="Arial" pitchFamily="34" charset="0"/>
              </a:rPr>
              <a:t>more vulnerabilities to an asset or group of assets, which results in harm to the</a:t>
            </a:r>
          </a:p>
          <a:p>
            <a:r>
              <a:rPr lang="en-US" smtClean="0">
                <a:latin typeface="Arial" pitchFamily="34" charset="0"/>
              </a:rPr>
              <a:t>organization. The specified likelihood needs to be realistic. In particular, a rating</a:t>
            </a:r>
          </a:p>
          <a:p>
            <a:r>
              <a:rPr lang="en-US" smtClean="0">
                <a:latin typeface="Arial" pitchFamily="34" charset="0"/>
              </a:rPr>
              <a:t>of likely or higher suggests that this threat has occurred sometime previously. This</a:t>
            </a:r>
          </a:p>
          <a:p>
            <a:r>
              <a:rPr lang="en-US" smtClean="0">
                <a:latin typeface="Arial" pitchFamily="34" charset="0"/>
              </a:rPr>
              <a:t>means past history provides supporting evidence for its specification. If this is</a:t>
            </a:r>
          </a:p>
          <a:p>
            <a:r>
              <a:rPr lang="en-US" smtClean="0">
                <a:latin typeface="Arial" pitchFamily="34" charset="0"/>
              </a:rPr>
              <a:t>not the case, then specifying such a value would need to be justified on the basis</a:t>
            </a:r>
          </a:p>
          <a:p>
            <a:r>
              <a:rPr lang="en-US" smtClean="0">
                <a:latin typeface="Arial" pitchFamily="34" charset="0"/>
              </a:rPr>
              <a:t>of a significantly changed threat environment, a change in the IT system that</a:t>
            </a:r>
          </a:p>
          <a:p>
            <a:r>
              <a:rPr lang="en-US" smtClean="0">
                <a:latin typeface="Arial" pitchFamily="34" charset="0"/>
              </a:rPr>
              <a:t>has weakened its security, or some other rationale for the threat’s anticipated</a:t>
            </a:r>
          </a:p>
          <a:p>
            <a:r>
              <a:rPr lang="en-US" smtClean="0">
                <a:latin typeface="Arial" pitchFamily="34" charset="0"/>
              </a:rPr>
              <a:t>likely occurrence. In contrast, the Unlikely and Rare ratings can be very hard to</a:t>
            </a:r>
          </a:p>
          <a:p>
            <a:r>
              <a:rPr lang="en-US" smtClean="0">
                <a:latin typeface="Arial" pitchFamily="34" charset="0"/>
              </a:rPr>
              <a:t>quantify. They are an indication that the threat is of concern, but whether it could</a:t>
            </a:r>
          </a:p>
          <a:p>
            <a:r>
              <a:rPr lang="en-US" smtClean="0">
                <a:latin typeface="Arial" pitchFamily="34" charset="0"/>
              </a:rPr>
              <a:t>occur is difficult to specify. Typically such threats would only be considered if the</a:t>
            </a:r>
          </a:p>
          <a:p>
            <a:r>
              <a:rPr lang="en-US" smtClean="0">
                <a:latin typeface="Arial" pitchFamily="34" charset="0"/>
              </a:rPr>
              <a:t>consequences to the organization of their occurrence are so severe that they must</a:t>
            </a:r>
          </a:p>
          <a:p>
            <a:r>
              <a:rPr lang="en-US" smtClean="0">
                <a:latin typeface="Arial" pitchFamily="34" charset="0"/>
              </a:rPr>
              <a:t>be considered, even if extremely improbable.</a:t>
            </a:r>
            <a:endParaRPr lang="en-US" smtClean="0">
              <a:latin typeface="Times"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F2AB8D4-C174-4311-B2A9-C8464E34BEAF}" type="slidenum">
              <a:rPr lang="en-AU"/>
              <a:pPr/>
              <a:t>46</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mtClean="0">
                <a:latin typeface="Arial" pitchFamily="34" charset="0"/>
              </a:rPr>
              <a:t>Typically the risks with the higher ratings are those that need action most urgently.</a:t>
            </a:r>
          </a:p>
          <a:p>
            <a:r>
              <a:rPr lang="en-US" smtClean="0">
                <a:latin typeface="Arial" pitchFamily="34" charset="0"/>
              </a:rPr>
              <a:t>However, it is likely that some risks will be easier, faster, and cheaper to address</a:t>
            </a:r>
          </a:p>
          <a:p>
            <a:r>
              <a:rPr lang="en-US" smtClean="0">
                <a:latin typeface="Arial" pitchFamily="34" charset="0"/>
              </a:rPr>
              <a:t>than others. In the example risk register shown in Table 14.5 , both risks were rated</a:t>
            </a:r>
          </a:p>
          <a:p>
            <a:r>
              <a:rPr lang="en-US" smtClean="0">
                <a:latin typeface="Arial" pitchFamily="34" charset="0"/>
              </a:rPr>
              <a:t>High. Further investigation reveals that a relatively simple and cheap treatment</a:t>
            </a:r>
          </a:p>
          <a:p>
            <a:r>
              <a:rPr lang="en-US" smtClean="0">
                <a:latin typeface="Arial" pitchFamily="34" charset="0"/>
              </a:rPr>
              <a:t>exists for the first risk by tightening the router configuration to further restrict possible</a:t>
            </a:r>
          </a:p>
          <a:p>
            <a:r>
              <a:rPr lang="en-US" smtClean="0">
                <a:latin typeface="Arial" pitchFamily="34" charset="0"/>
              </a:rPr>
              <a:t>accesses. Treating the second risk requires developing a full disaster recovery</a:t>
            </a:r>
          </a:p>
          <a:p>
            <a:r>
              <a:rPr lang="en-US" smtClean="0">
                <a:latin typeface="Arial" pitchFamily="34" charset="0"/>
              </a:rPr>
              <a:t>plan, a much slower and more costly process. Hence management would take the</a:t>
            </a:r>
          </a:p>
          <a:p>
            <a:r>
              <a:rPr lang="en-US" smtClean="0">
                <a:latin typeface="Arial" pitchFamily="34" charset="0"/>
              </a:rPr>
              <a:t>simple action first to improve the organization’s overall risk profile as quickly as</a:t>
            </a:r>
          </a:p>
          <a:p>
            <a:r>
              <a:rPr lang="en-US" smtClean="0">
                <a:latin typeface="Arial" pitchFamily="34" charset="0"/>
              </a:rPr>
              <a:t>possible. Management may even decide that for business reasons, given an overall</a:t>
            </a:r>
          </a:p>
          <a:p>
            <a:r>
              <a:rPr lang="en-US" smtClean="0">
                <a:latin typeface="Arial" pitchFamily="34" charset="0"/>
              </a:rPr>
              <a:t>view of the organization, some risks with lower levels should be treated ahead of</a:t>
            </a:r>
          </a:p>
          <a:p>
            <a:r>
              <a:rPr lang="en-US" smtClean="0">
                <a:latin typeface="Arial" pitchFamily="34" charset="0"/>
              </a:rPr>
              <a:t>other risks. This is a reflection of both limitations in the risk analysis process in the</a:t>
            </a:r>
          </a:p>
          <a:p>
            <a:r>
              <a:rPr lang="en-US" smtClean="0">
                <a:latin typeface="Arial" pitchFamily="34" charset="0"/>
              </a:rPr>
              <a:t>range of ratings available and their interpretation, and of management’s perspective</a:t>
            </a:r>
          </a:p>
          <a:p>
            <a:r>
              <a:rPr lang="en-US" smtClean="0">
                <a:latin typeface="Arial" pitchFamily="34" charset="0"/>
              </a:rPr>
              <a:t>of the organization as a whole.</a:t>
            </a:r>
          </a:p>
          <a:p>
            <a:endParaRPr lang="en-US" smtClean="0">
              <a:latin typeface="Arial" pitchFamily="34" charset="0"/>
            </a:endParaRPr>
          </a:p>
          <a:p>
            <a:r>
              <a:rPr lang="en-US" smtClean="0">
                <a:latin typeface="Arial" pitchFamily="34" charset="0"/>
              </a:rPr>
              <a:t>Figure 14.5 indicates a range of possibilities for costs versus levels of risk.</a:t>
            </a:r>
          </a:p>
          <a:p>
            <a:r>
              <a:rPr lang="en-US" smtClean="0">
                <a:latin typeface="Arial" pitchFamily="34" charset="0"/>
              </a:rPr>
              <a:t>If the cost of treatment is high, but the risk is low, then it is usually uneconomic</a:t>
            </a:r>
          </a:p>
          <a:p>
            <a:r>
              <a:rPr lang="en-US" smtClean="0">
                <a:latin typeface="Arial" pitchFamily="34" charset="0"/>
              </a:rPr>
              <a:t>to proceed with such treatment. Alternatively, where the risk is high and the cost</a:t>
            </a:r>
          </a:p>
          <a:p>
            <a:r>
              <a:rPr lang="en-US" smtClean="0">
                <a:latin typeface="Arial" pitchFamily="34" charset="0"/>
              </a:rPr>
              <a:t>comparatively low, treatment should occur. The most difficult area occurs between</a:t>
            </a:r>
          </a:p>
          <a:p>
            <a:r>
              <a:rPr lang="en-US" smtClean="0">
                <a:latin typeface="Arial" pitchFamily="34" charset="0"/>
              </a:rPr>
              <a:t>these extremes. This is where management must make a business decision about the</a:t>
            </a:r>
          </a:p>
          <a:p>
            <a:r>
              <a:rPr lang="en-US" smtClean="0">
                <a:latin typeface="Arial" pitchFamily="34" charset="0"/>
              </a:rPr>
              <a:t>most effective use of their available resources. This decision usually requires a more</a:t>
            </a:r>
          </a:p>
          <a:p>
            <a:r>
              <a:rPr lang="en-US" smtClean="0">
                <a:latin typeface="Arial" pitchFamily="34" charset="0"/>
              </a:rPr>
              <a:t>detailed investigation of the treatment options.</a:t>
            </a:r>
          </a:p>
          <a:p>
            <a:endParaRPr lang="en-US"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9" charset="0"/>
                <a:ea typeface="+mn-ea"/>
                <a:cs typeface="+mn-cs"/>
              </a:rPr>
              <a:t>The models described in the preceding two sections are all aimed at enhancing</a:t>
            </a:r>
          </a:p>
          <a:p>
            <a:r>
              <a:rPr lang="en-US" sz="1200" kern="1200" baseline="0" dirty="0" smtClean="0">
                <a:solidFill>
                  <a:schemeClr val="tx1"/>
                </a:solidFill>
                <a:latin typeface="Arial" pitchFamily="-109" charset="0"/>
                <a:ea typeface="+mn-ea"/>
                <a:cs typeface="+mn-cs"/>
              </a:rPr>
              <a:t>the trust that users and administrators have in the security of a computer</a:t>
            </a:r>
          </a:p>
          <a:p>
            <a:r>
              <a:rPr lang="en-US" sz="1200" kern="1200" baseline="0" dirty="0" smtClean="0">
                <a:solidFill>
                  <a:schemeClr val="tx1"/>
                </a:solidFill>
                <a:latin typeface="Arial" pitchFamily="-109" charset="0"/>
                <a:ea typeface="+mn-ea"/>
                <a:cs typeface="+mn-cs"/>
              </a:rPr>
              <a:t>system. The concept of trust in the context of computer security goes back to</a:t>
            </a:r>
          </a:p>
          <a:p>
            <a:r>
              <a:rPr lang="en-US" sz="1200" kern="1200" baseline="0" dirty="0" smtClean="0">
                <a:solidFill>
                  <a:schemeClr val="tx1"/>
                </a:solidFill>
                <a:latin typeface="Arial" pitchFamily="-109" charset="0"/>
                <a:ea typeface="+mn-ea"/>
                <a:cs typeface="+mn-cs"/>
              </a:rPr>
              <a:t>the early 1970s, spurred on by the U.S. Department of Defense initiative and</a:t>
            </a:r>
          </a:p>
          <a:p>
            <a:r>
              <a:rPr lang="en-US" sz="1200" kern="1200" baseline="0" dirty="0" smtClean="0">
                <a:solidFill>
                  <a:schemeClr val="tx1"/>
                </a:solidFill>
                <a:latin typeface="Arial" pitchFamily="-109" charset="0"/>
                <a:ea typeface="+mn-ea"/>
                <a:cs typeface="+mn-cs"/>
              </a:rPr>
              <a:t>funding in this area. Early efforts were aimed to developing security models</a:t>
            </a:r>
          </a:p>
          <a:p>
            <a:r>
              <a:rPr lang="en-US" sz="1200" kern="1200" baseline="0" dirty="0" smtClean="0">
                <a:solidFill>
                  <a:schemeClr val="tx1"/>
                </a:solidFill>
                <a:latin typeface="Arial" pitchFamily="-109" charset="0"/>
                <a:ea typeface="+mn-ea"/>
                <a:cs typeface="+mn-cs"/>
              </a:rPr>
              <a:t>and then designing and implementing hardware/software platforms to achieve</a:t>
            </a:r>
          </a:p>
          <a:p>
            <a:r>
              <a:rPr lang="en-US" sz="1200" kern="1200" baseline="0" dirty="0" smtClean="0">
                <a:solidFill>
                  <a:schemeClr val="tx1"/>
                </a:solidFill>
                <a:latin typeface="Arial" pitchFamily="-109" charset="0"/>
                <a:ea typeface="+mn-ea"/>
                <a:cs typeface="+mn-cs"/>
              </a:rPr>
              <a:t>trust. Because of cost and performance issues, trusted systems did not gain a</a:t>
            </a:r>
          </a:p>
          <a:p>
            <a:r>
              <a:rPr lang="en-US" sz="1200" kern="1200" baseline="0" dirty="0" smtClean="0">
                <a:solidFill>
                  <a:schemeClr val="tx1"/>
                </a:solidFill>
                <a:latin typeface="Arial" pitchFamily="-109" charset="0"/>
                <a:ea typeface="+mn-ea"/>
                <a:cs typeface="+mn-cs"/>
              </a:rPr>
              <a:t>serious foothold in the commercial market. More recently, the interest in trust</a:t>
            </a:r>
          </a:p>
          <a:p>
            <a:r>
              <a:rPr lang="en-US" sz="1200" kern="1200" baseline="0" dirty="0" smtClean="0">
                <a:solidFill>
                  <a:schemeClr val="tx1"/>
                </a:solidFill>
                <a:latin typeface="Arial" pitchFamily="-109" charset="0"/>
                <a:ea typeface="+mn-ea"/>
                <a:cs typeface="+mn-cs"/>
              </a:rPr>
              <a:t>has reemerged, with the work on trusted computer platforms, a topic we explore</a:t>
            </a:r>
          </a:p>
          <a:p>
            <a:r>
              <a:rPr lang="en-US" sz="1200" kern="1200" baseline="0" dirty="0" smtClean="0">
                <a:solidFill>
                  <a:schemeClr val="tx1"/>
                </a:solidFill>
                <a:latin typeface="Arial" pitchFamily="-109" charset="0"/>
                <a:ea typeface="+mn-ea"/>
                <a:cs typeface="+mn-cs"/>
              </a:rPr>
              <a:t>in Section 13.5 . In this section, we examine some basic concepts and implications</a:t>
            </a:r>
          </a:p>
          <a:p>
            <a:r>
              <a:rPr lang="en-US" sz="1200" kern="1200" baseline="0" dirty="0" smtClean="0">
                <a:solidFill>
                  <a:schemeClr val="tx1"/>
                </a:solidFill>
                <a:latin typeface="Arial" pitchFamily="-109" charset="0"/>
                <a:ea typeface="+mn-ea"/>
                <a:cs typeface="+mn-cs"/>
              </a:rPr>
              <a:t>of trusted systems.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Some useful terminology related to trusted systems is listed in Table 13.1 .</a:t>
            </a:r>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8</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D4EE6A8-1E75-4037-A772-3BF4557CA96B}" type="slidenum">
              <a:rPr lang="en-AU"/>
              <a:pPr/>
              <a:t>47</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mtClean="0">
                <a:latin typeface="Arial" pitchFamily="34" charset="0"/>
              </a:rPr>
              <a:t>A case study involving the operations of a fictional company Silver Star Mines illustrates</a:t>
            </a:r>
          </a:p>
          <a:p>
            <a:r>
              <a:rPr lang="en-US" smtClean="0">
                <a:latin typeface="Arial" pitchFamily="34" charset="0"/>
              </a:rPr>
              <a:t>this risk assessment process. Silver Star Mines is the local operations of a large global</a:t>
            </a:r>
          </a:p>
          <a:p>
            <a:r>
              <a:rPr lang="en-US" smtClean="0">
                <a:latin typeface="Arial" pitchFamily="34" charset="0"/>
              </a:rPr>
              <a:t>mining company. It has a large IT infrastructure used by numerous business areas.</a:t>
            </a:r>
          </a:p>
          <a:p>
            <a:r>
              <a:rPr lang="en-US" smtClean="0">
                <a:latin typeface="Arial" pitchFamily="34" charset="0"/>
              </a:rPr>
              <a:t>Its network includes a variety of servers, executing a range of application software</a:t>
            </a:r>
          </a:p>
          <a:p>
            <a:r>
              <a:rPr lang="en-US" smtClean="0">
                <a:latin typeface="Arial" pitchFamily="34" charset="0"/>
              </a:rPr>
              <a:t>typical of organizations of its size. It also uses applications that are far less common,</a:t>
            </a:r>
          </a:p>
          <a:p>
            <a:r>
              <a:rPr lang="en-US" smtClean="0">
                <a:latin typeface="Arial" pitchFamily="34" charset="0"/>
              </a:rPr>
              <a:t>some of which directly relate to the health and safety of those working in the mine.</a:t>
            </a:r>
          </a:p>
          <a:p>
            <a:r>
              <a:rPr lang="en-US" smtClean="0">
                <a:latin typeface="Arial" pitchFamily="34" charset="0"/>
              </a:rPr>
              <a:t>Many of these systems used to be isolated, with no network connections among them.</a:t>
            </a:r>
          </a:p>
          <a:p>
            <a:r>
              <a:rPr lang="en-US" smtClean="0">
                <a:latin typeface="Arial" pitchFamily="34" charset="0"/>
              </a:rPr>
              <a:t>In recent years, they have been connected together and connected to the company’s</a:t>
            </a:r>
          </a:p>
          <a:p>
            <a:r>
              <a:rPr lang="en-US" smtClean="0">
                <a:latin typeface="Arial" pitchFamily="34" charset="0"/>
              </a:rPr>
              <a:t>intranet to provide better management capabilities. However, this means they are</a:t>
            </a:r>
          </a:p>
          <a:p>
            <a:r>
              <a:rPr lang="en-US" smtClean="0">
                <a:latin typeface="Arial" pitchFamily="34" charset="0"/>
              </a:rPr>
              <a:t>now potentially accessible from the Internet, which has greatly increased the risks to</a:t>
            </a:r>
          </a:p>
          <a:p>
            <a:r>
              <a:rPr lang="en-US" smtClean="0">
                <a:latin typeface="Arial" pitchFamily="34" charset="0"/>
              </a:rPr>
              <a:t>these systems.</a:t>
            </a:r>
          </a:p>
          <a:p>
            <a:endParaRPr lang="en-US" smtClean="0">
              <a:latin typeface="Arial" pitchFamily="34" charset="0"/>
            </a:endParaRPr>
          </a:p>
          <a:p>
            <a:r>
              <a:rPr lang="en-US" smtClean="0">
                <a:latin typeface="Arial" pitchFamily="34" charset="0"/>
              </a:rPr>
              <a:t>A security analyst was contracted to provide an initial review of the company’s</a:t>
            </a:r>
          </a:p>
          <a:p>
            <a:r>
              <a:rPr lang="en-US" smtClean="0">
                <a:latin typeface="Arial" pitchFamily="34" charset="0"/>
              </a:rPr>
              <a:t>risk profile and to recommend further action for improvement. Following</a:t>
            </a:r>
          </a:p>
          <a:p>
            <a:r>
              <a:rPr lang="en-US" smtClean="0">
                <a:latin typeface="Arial" pitchFamily="34" charset="0"/>
              </a:rPr>
              <a:t>initial discussion with company management, a decision was made to adopt a</a:t>
            </a:r>
          </a:p>
          <a:p>
            <a:r>
              <a:rPr lang="en-US" i="1" smtClean="0">
                <a:latin typeface="Arial" pitchFamily="34" charset="0"/>
              </a:rPr>
              <a:t>combined approach to security management. This requires the adoption of suitable</a:t>
            </a:r>
          </a:p>
          <a:p>
            <a:r>
              <a:rPr lang="en-US" smtClean="0">
                <a:latin typeface="Arial" pitchFamily="34" charset="0"/>
              </a:rPr>
              <a:t>baselines standards by the company’s IT support group for their systems.</a:t>
            </a:r>
          </a:p>
          <a:p>
            <a:r>
              <a:rPr lang="en-US" smtClean="0">
                <a:latin typeface="Arial" pitchFamily="34" charset="0"/>
              </a:rPr>
              <a:t>Meanwhile, the analyst was asked to conduct a preliminary formal assessment of</a:t>
            </a:r>
          </a:p>
          <a:p>
            <a:r>
              <a:rPr lang="en-US" smtClean="0">
                <a:latin typeface="Arial" pitchFamily="34" charset="0"/>
              </a:rPr>
              <a:t>the key IT systems to identify those most at risk, which management could then</a:t>
            </a:r>
          </a:p>
          <a:p>
            <a:r>
              <a:rPr lang="en-US" smtClean="0">
                <a:latin typeface="Arial" pitchFamily="34" charset="0"/>
              </a:rPr>
              <a:t>consider for treatment.</a:t>
            </a:r>
          </a:p>
          <a:p>
            <a:endParaRPr lang="en-US" smtClean="0">
              <a:latin typeface="Arial" pitchFamily="34" charset="0"/>
            </a:endParaRPr>
          </a:p>
          <a:p>
            <a:r>
              <a:rPr lang="en-US" smtClean="0">
                <a:latin typeface="Arial" pitchFamily="34" charset="0"/>
              </a:rPr>
              <a:t>The first step was to determine the context for the risk assessment. Being in</a:t>
            </a:r>
          </a:p>
          <a:p>
            <a:r>
              <a:rPr lang="en-US" smtClean="0">
                <a:latin typeface="Arial" pitchFamily="34" charset="0"/>
              </a:rPr>
              <a:t>the mining industry sector places the company at the less risky end of the spectrum,</a:t>
            </a:r>
          </a:p>
          <a:p>
            <a:r>
              <a:rPr lang="en-US" smtClean="0">
                <a:latin typeface="Arial" pitchFamily="34" charset="0"/>
              </a:rPr>
              <a:t>and consequently less likely to be specifically targeted. Silver Star Mines is part</a:t>
            </a:r>
          </a:p>
          <a:p>
            <a:r>
              <a:rPr lang="en-US" smtClean="0">
                <a:latin typeface="Arial" pitchFamily="34" charset="0"/>
              </a:rPr>
              <a:t>of a large organization and hence is subject to legal requirements for occupational</a:t>
            </a:r>
          </a:p>
          <a:p>
            <a:r>
              <a:rPr lang="en-US" smtClean="0">
                <a:latin typeface="Arial" pitchFamily="34" charset="0"/>
              </a:rPr>
              <a:t>health and safety and is answerable to its shareholders. Thus management decided</a:t>
            </a:r>
          </a:p>
          <a:p>
            <a:r>
              <a:rPr lang="en-US" smtClean="0">
                <a:latin typeface="Arial" pitchFamily="34" charset="0"/>
              </a:rPr>
              <a:t>that it wished to accept only moderate or lower risks in general. The boundaries</a:t>
            </a:r>
          </a:p>
          <a:p>
            <a:r>
              <a:rPr lang="en-US" smtClean="0">
                <a:latin typeface="Arial" pitchFamily="34" charset="0"/>
              </a:rPr>
              <a:t>for this risk assessment were specified to include only the systems under the direct</a:t>
            </a:r>
          </a:p>
          <a:p>
            <a:r>
              <a:rPr lang="en-US" smtClean="0">
                <a:latin typeface="Arial" pitchFamily="34" charset="0"/>
              </a:rPr>
              <a:t>control of the Silver Star Mines operations. This excluded the wider company</a:t>
            </a:r>
          </a:p>
          <a:p>
            <a:r>
              <a:rPr lang="en-US" smtClean="0">
                <a:latin typeface="Arial" pitchFamily="34" charset="0"/>
              </a:rPr>
              <a:t>intranet, its central servers, and its Internet gateway. This assessment is sponsored</a:t>
            </a:r>
          </a:p>
          <a:p>
            <a:r>
              <a:rPr lang="en-US" smtClean="0">
                <a:latin typeface="Arial" pitchFamily="34" charset="0"/>
              </a:rPr>
              <a:t>by Silver Star’s IT and engineering managers, with results to be reported to the</a:t>
            </a:r>
          </a:p>
          <a:p>
            <a:r>
              <a:rPr lang="en-US" smtClean="0">
                <a:latin typeface="Arial" pitchFamily="34" charset="0"/>
              </a:rPr>
              <a:t>company board. The assessment would use the process and ratings described in</a:t>
            </a:r>
          </a:p>
          <a:p>
            <a:r>
              <a:rPr lang="en-US" smtClean="0">
                <a:latin typeface="Arial" pitchFamily="34" charset="0"/>
              </a:rPr>
              <a:t>this chapter.</a:t>
            </a:r>
            <a:endParaRPr lang="en-US" smtClean="0">
              <a:latin typeface="Times"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397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3972" name="Rectangle 6"/>
          <p:cNvSpPr>
            <a:spLocks noGrp="1" noChangeArrowheads="1"/>
          </p:cNvSpPr>
          <p:nvPr>
            <p:ph type="ftr" sz="quarter" idx="4"/>
          </p:nvPr>
        </p:nvSpPr>
        <p:spPr>
          <a:noFill/>
        </p:spPr>
        <p:txBody>
          <a:bodyPr/>
          <a:lstStyle/>
          <a:p>
            <a:r>
              <a:rPr lang="en-AU" smtClean="0">
                <a:latin typeface="Times" pitchFamily="-107" charset="0"/>
              </a:rPr>
              <a:t>3413ICT</a:t>
            </a:r>
          </a:p>
        </p:txBody>
      </p:sp>
      <p:sp>
        <p:nvSpPr>
          <p:cNvPr id="83973" name="Rectangle 7"/>
          <p:cNvSpPr>
            <a:spLocks noGrp="1" noChangeArrowheads="1"/>
          </p:cNvSpPr>
          <p:nvPr>
            <p:ph type="sldNum" sz="quarter" idx="5"/>
          </p:nvPr>
        </p:nvSpPr>
        <p:spPr>
          <a:noFill/>
        </p:spPr>
        <p:txBody>
          <a:bodyPr/>
          <a:lstStyle/>
          <a:p>
            <a:fld id="{41CBD916-38F5-4386-9F2C-7ADEDCDB5D9E}" type="slidenum">
              <a:rPr lang="en-AU"/>
              <a:pPr/>
              <a:t>48</a:t>
            </a:fld>
            <a:endParaRPr lang="en-AU"/>
          </a:p>
        </p:txBody>
      </p:sp>
      <p:sp>
        <p:nvSpPr>
          <p:cNvPr id="83974" name="Rectangle 2"/>
          <p:cNvSpPr>
            <a:spLocks noGrp="1" noRot="1" noChangeAspect="1" noChangeArrowheads="1" noTextEdit="1"/>
          </p:cNvSpPr>
          <p:nvPr>
            <p:ph type="sldImg"/>
          </p:nvPr>
        </p:nvSpPr>
        <p:spPr>
          <a:xfrm>
            <a:off x="914400" y="744538"/>
            <a:ext cx="4965700" cy="3724275"/>
          </a:xfrm>
          <a:ln/>
        </p:spPr>
      </p:sp>
      <p:sp>
        <p:nvSpPr>
          <p:cNvPr id="83975" name="Rectangle 3"/>
          <p:cNvSpPr>
            <a:spLocks noGrp="1" noChangeArrowheads="1"/>
          </p:cNvSpPr>
          <p:nvPr>
            <p:ph type="body" idx="1"/>
          </p:nvPr>
        </p:nvSpPr>
        <p:spPr>
          <a:xfrm>
            <a:off x="679450" y="4716463"/>
            <a:ext cx="5435600" cy="4470400"/>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hdr" sz="quarter"/>
          </p:nvPr>
        </p:nvSpPr>
        <p:spPr>
          <a:noFill/>
        </p:spPr>
        <p:txBody>
          <a:bodyPr/>
          <a:lstStyle/>
          <a:p>
            <a:pPr defTabSz="912813"/>
            <a:r>
              <a:rPr lang="en-AU" smtClean="0">
                <a:latin typeface="Times" pitchFamily="-84" charset="0"/>
                <a:ea typeface="ＭＳ Ｐゴシック" pitchFamily="-84" charset="-128"/>
              </a:rPr>
              <a:t>Griffith University, School of ICT</a:t>
            </a:r>
          </a:p>
        </p:txBody>
      </p:sp>
      <p:sp>
        <p:nvSpPr>
          <p:cNvPr id="44034" name="Rectangle 3"/>
          <p:cNvSpPr>
            <a:spLocks noGrp="1" noChangeArrowheads="1"/>
          </p:cNvSpPr>
          <p:nvPr>
            <p:ph type="dt" sz="quarter" idx="1"/>
          </p:nvPr>
        </p:nvSpPr>
        <p:spPr>
          <a:noFill/>
        </p:spPr>
        <p:txBody>
          <a:bodyPr/>
          <a:lstStyle/>
          <a:p>
            <a:pPr defTabSz="912813"/>
            <a:r>
              <a:rPr lang="ta-IN" smtClean="0">
                <a:latin typeface="Times" pitchFamily="-84" charset="0"/>
                <a:ea typeface="ＭＳ Ｐゴシック" pitchFamily="-84" charset="-128"/>
              </a:rPr>
              <a:t>2014/1</a:t>
            </a:r>
            <a:endParaRPr lang="en-AU" smtClean="0">
              <a:latin typeface="Times" pitchFamily="-84" charset="0"/>
              <a:ea typeface="ＭＳ Ｐゴシック" pitchFamily="-84" charset="-128"/>
            </a:endParaRPr>
          </a:p>
        </p:txBody>
      </p:sp>
      <p:sp>
        <p:nvSpPr>
          <p:cNvPr id="44035" name="Rectangle 6"/>
          <p:cNvSpPr>
            <a:spLocks noGrp="1" noChangeArrowheads="1"/>
          </p:cNvSpPr>
          <p:nvPr>
            <p:ph type="ftr" sz="quarter" idx="4"/>
          </p:nvPr>
        </p:nvSpPr>
        <p:spPr>
          <a:noFill/>
        </p:spPr>
        <p:txBody>
          <a:bodyPr/>
          <a:lstStyle/>
          <a:p>
            <a:pPr defTabSz="912813"/>
            <a:r>
              <a:rPr lang="en-AU" smtClean="0">
                <a:latin typeface="Times" pitchFamily="-84" charset="0"/>
                <a:ea typeface="ＭＳ Ｐゴシック" pitchFamily="-84" charset="-128"/>
              </a:rPr>
              <a:t>3413ICT Network Security</a:t>
            </a:r>
          </a:p>
        </p:txBody>
      </p:sp>
      <p:sp>
        <p:nvSpPr>
          <p:cNvPr id="44036" name="Rectangle 7"/>
          <p:cNvSpPr>
            <a:spLocks noGrp="1" noChangeArrowheads="1"/>
          </p:cNvSpPr>
          <p:nvPr>
            <p:ph type="sldNum" sz="quarter" idx="5"/>
          </p:nvPr>
        </p:nvSpPr>
        <p:spPr>
          <a:noFill/>
        </p:spPr>
        <p:txBody>
          <a:bodyPr/>
          <a:lstStyle/>
          <a:p>
            <a:fld id="{8D819FED-877C-41BD-804B-895EB4047C69}" type="slidenum">
              <a:rPr lang="en-AU"/>
              <a:pPr/>
              <a:t>49</a:t>
            </a:fld>
            <a:endParaRPr lang="en-AU"/>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pPr eaLnBrk="1" hangingPunct="1"/>
            <a:endParaRPr lang="en-US" smtClean="0">
              <a:ea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13B48C-44C6-474F-8CC0-D1C7A8D92638}" type="slidenum">
              <a:rPr lang="en-AU"/>
              <a:pPr/>
              <a:t>9</a:t>
            </a:fld>
            <a:endParaRPr lang="en-AU" dirty="0"/>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Initial work on trusted computers and trusted operating systems was based on</a:t>
            </a:r>
          </a:p>
          <a:p>
            <a:r>
              <a:rPr lang="en-US" sz="1200" kern="1200" baseline="0" dirty="0" smtClean="0">
                <a:solidFill>
                  <a:schemeClr val="tx1"/>
                </a:solidFill>
                <a:latin typeface="Arial" pitchFamily="-109" charset="0"/>
                <a:ea typeface="+mn-ea"/>
                <a:cs typeface="+mn-cs"/>
              </a:rPr>
              <a:t>the </a:t>
            </a:r>
            <a:r>
              <a:rPr lang="en-US" sz="1200" b="1" kern="1200" baseline="0" dirty="0" smtClean="0">
                <a:solidFill>
                  <a:schemeClr val="tx1"/>
                </a:solidFill>
                <a:latin typeface="Arial" pitchFamily="-109" charset="0"/>
                <a:ea typeface="+mn-ea"/>
                <a:cs typeface="+mn-cs"/>
              </a:rPr>
              <a:t>reference monitor concept, depicted in Figure 13.7 . The reference monitor is</a:t>
            </a:r>
          </a:p>
          <a:p>
            <a:r>
              <a:rPr lang="en-US" sz="1200" kern="1200" baseline="0" dirty="0" smtClean="0">
                <a:solidFill>
                  <a:schemeClr val="tx1"/>
                </a:solidFill>
                <a:latin typeface="Arial" pitchFamily="-109" charset="0"/>
                <a:ea typeface="+mn-ea"/>
                <a:cs typeface="+mn-cs"/>
              </a:rPr>
              <a:t>a controlling element in the hardware and operating system of a computer that</a:t>
            </a:r>
          </a:p>
          <a:p>
            <a:r>
              <a:rPr lang="en-US" sz="1200" kern="1200" baseline="0" dirty="0" smtClean="0">
                <a:solidFill>
                  <a:schemeClr val="tx1"/>
                </a:solidFill>
                <a:latin typeface="Arial" pitchFamily="-109" charset="0"/>
                <a:ea typeface="+mn-ea"/>
                <a:cs typeface="+mn-cs"/>
              </a:rPr>
              <a:t>regulates the access of subjects to objects on the basis of security parameters of</a:t>
            </a:r>
          </a:p>
          <a:p>
            <a:r>
              <a:rPr lang="en-US" sz="1200" kern="1200" baseline="0" dirty="0" smtClean="0">
                <a:solidFill>
                  <a:schemeClr val="tx1"/>
                </a:solidFill>
                <a:latin typeface="Arial" pitchFamily="-109" charset="0"/>
                <a:ea typeface="+mn-ea"/>
                <a:cs typeface="+mn-cs"/>
              </a:rPr>
              <a:t>the subject and object. The reference monitor has access to a file, known as the</a:t>
            </a:r>
          </a:p>
          <a:p>
            <a:r>
              <a:rPr lang="en-US" sz="1200" b="1" kern="1200" baseline="0" dirty="0" smtClean="0">
                <a:solidFill>
                  <a:schemeClr val="tx1"/>
                </a:solidFill>
                <a:latin typeface="Arial" pitchFamily="-109" charset="0"/>
                <a:ea typeface="+mn-ea"/>
                <a:cs typeface="+mn-cs"/>
              </a:rPr>
              <a:t>security kernel database , that lists the access privileges (security clearance) of</a:t>
            </a:r>
          </a:p>
          <a:p>
            <a:r>
              <a:rPr lang="en-US" sz="1200" kern="1200" baseline="0" dirty="0" smtClean="0">
                <a:solidFill>
                  <a:schemeClr val="tx1"/>
                </a:solidFill>
                <a:latin typeface="Arial" pitchFamily="-109" charset="0"/>
                <a:ea typeface="+mn-ea"/>
                <a:cs typeface="+mn-cs"/>
              </a:rPr>
              <a:t>each subject and the protection attributes (classification level) of each object. The</a:t>
            </a:r>
          </a:p>
          <a:p>
            <a:r>
              <a:rPr lang="en-US" sz="1200" kern="1200" baseline="0" dirty="0" smtClean="0">
                <a:solidFill>
                  <a:schemeClr val="tx1"/>
                </a:solidFill>
                <a:latin typeface="Arial" pitchFamily="-109" charset="0"/>
                <a:ea typeface="+mn-ea"/>
                <a:cs typeface="+mn-cs"/>
              </a:rPr>
              <a:t>reference monitor enforces the security rules (no read up, no write down) and has</a:t>
            </a:r>
          </a:p>
          <a:p>
            <a:r>
              <a:rPr lang="en-US" sz="1200" kern="1200" baseline="0" dirty="0" smtClean="0">
                <a:solidFill>
                  <a:schemeClr val="tx1"/>
                </a:solidFill>
                <a:latin typeface="Arial" pitchFamily="-109" charset="0"/>
                <a:ea typeface="+mn-ea"/>
                <a:cs typeface="+mn-cs"/>
              </a:rPr>
              <a:t>the following properties:</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Complete mediation: The security rules are enforced on every access, not just,</a:t>
            </a:r>
          </a:p>
          <a:p>
            <a:r>
              <a:rPr lang="en-US" sz="1200" kern="1200" baseline="0" dirty="0" smtClean="0">
                <a:solidFill>
                  <a:schemeClr val="tx1"/>
                </a:solidFill>
                <a:latin typeface="Arial" pitchFamily="-109" charset="0"/>
                <a:ea typeface="+mn-ea"/>
                <a:cs typeface="+mn-cs"/>
              </a:rPr>
              <a:t>for example, when a file is opened.</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Isolation: The reference monitor and database are protected from unauthorized</a:t>
            </a:r>
          </a:p>
          <a:p>
            <a:r>
              <a:rPr lang="en-US" sz="1200" kern="1200" baseline="0" dirty="0" smtClean="0">
                <a:solidFill>
                  <a:schemeClr val="tx1"/>
                </a:solidFill>
                <a:latin typeface="Arial" pitchFamily="-109" charset="0"/>
                <a:ea typeface="+mn-ea"/>
                <a:cs typeface="+mn-cs"/>
              </a:rPr>
              <a:t>modification.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 </a:t>
            </a:r>
            <a:r>
              <a:rPr lang="en-US" sz="1200" b="1" kern="1200" baseline="0" dirty="0" smtClean="0">
                <a:solidFill>
                  <a:schemeClr val="tx1"/>
                </a:solidFill>
                <a:latin typeface="Arial" pitchFamily="-109" charset="0"/>
                <a:ea typeface="+mn-ea"/>
                <a:cs typeface="+mn-cs"/>
              </a:rPr>
              <a:t>Verifiability: The reference monitor’s correctness must be provable. That</a:t>
            </a:r>
          </a:p>
          <a:p>
            <a:r>
              <a:rPr lang="en-US" sz="1200" kern="1200" baseline="0" dirty="0" smtClean="0">
                <a:solidFill>
                  <a:schemeClr val="tx1"/>
                </a:solidFill>
                <a:latin typeface="Arial" pitchFamily="-109" charset="0"/>
                <a:ea typeface="+mn-ea"/>
                <a:cs typeface="+mn-cs"/>
              </a:rPr>
              <a:t>is, it must be possible to demonstrate mathematically that the reference</a:t>
            </a:r>
          </a:p>
          <a:p>
            <a:r>
              <a:rPr lang="en-US" sz="1200" kern="1200" baseline="0" dirty="0" smtClean="0">
                <a:solidFill>
                  <a:schemeClr val="tx1"/>
                </a:solidFill>
                <a:latin typeface="Arial" pitchFamily="-109" charset="0"/>
                <a:ea typeface="+mn-ea"/>
                <a:cs typeface="+mn-cs"/>
              </a:rPr>
              <a:t>monitor enforces the security rules and provides complete mediation and</a:t>
            </a:r>
          </a:p>
          <a:p>
            <a:r>
              <a:rPr lang="en-US" sz="1200" kern="1200" baseline="0" dirty="0" smtClean="0">
                <a:solidFill>
                  <a:schemeClr val="tx1"/>
                </a:solidFill>
                <a:latin typeface="Arial" pitchFamily="-109" charset="0"/>
                <a:ea typeface="+mn-ea"/>
                <a:cs typeface="+mn-cs"/>
              </a:rPr>
              <a:t>isolation.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These are stiff requirements. The requirement for complete mediation means</a:t>
            </a:r>
          </a:p>
          <a:p>
            <a:r>
              <a:rPr lang="en-US" sz="1200" kern="1200" baseline="0" dirty="0" smtClean="0">
                <a:solidFill>
                  <a:schemeClr val="tx1"/>
                </a:solidFill>
                <a:latin typeface="Arial" pitchFamily="-109" charset="0"/>
                <a:ea typeface="+mn-ea"/>
                <a:cs typeface="+mn-cs"/>
              </a:rPr>
              <a:t>that every access to data within main memory and on disk and tape must be mediated.</a:t>
            </a:r>
          </a:p>
          <a:p>
            <a:r>
              <a:rPr lang="en-US" sz="1200" kern="1200" baseline="0" dirty="0" smtClean="0">
                <a:solidFill>
                  <a:schemeClr val="tx1"/>
                </a:solidFill>
                <a:latin typeface="Arial" pitchFamily="-109" charset="0"/>
                <a:ea typeface="+mn-ea"/>
                <a:cs typeface="+mn-cs"/>
              </a:rPr>
              <a:t>Pure software implementations impose too high a performance penalty to be practical;</a:t>
            </a:r>
          </a:p>
          <a:p>
            <a:r>
              <a:rPr lang="en-US" sz="1200" kern="1200" baseline="0" dirty="0" smtClean="0">
                <a:solidFill>
                  <a:schemeClr val="tx1"/>
                </a:solidFill>
                <a:latin typeface="Arial" pitchFamily="-109" charset="0"/>
                <a:ea typeface="+mn-ea"/>
                <a:cs typeface="+mn-cs"/>
              </a:rPr>
              <a:t>the solution must be at least partly in hardware. The requirement for isolation means</a:t>
            </a:r>
          </a:p>
          <a:p>
            <a:r>
              <a:rPr lang="en-US" sz="1200" kern="1200" baseline="0" dirty="0" smtClean="0">
                <a:solidFill>
                  <a:schemeClr val="tx1"/>
                </a:solidFill>
                <a:latin typeface="Arial" pitchFamily="-109" charset="0"/>
                <a:ea typeface="+mn-ea"/>
                <a:cs typeface="+mn-cs"/>
              </a:rPr>
              <a:t>that it must not be possible for an attacker, no matter how clever, to change the logic</a:t>
            </a:r>
          </a:p>
          <a:p>
            <a:r>
              <a:rPr lang="en-US" sz="1200" kern="1200" baseline="0" dirty="0" smtClean="0">
                <a:solidFill>
                  <a:schemeClr val="tx1"/>
                </a:solidFill>
                <a:latin typeface="Arial" pitchFamily="-109" charset="0"/>
                <a:ea typeface="+mn-ea"/>
                <a:cs typeface="+mn-cs"/>
              </a:rPr>
              <a:t>of the reference monitor or the contents of the security kernel database. Finally, the</a:t>
            </a:r>
          </a:p>
          <a:p>
            <a:r>
              <a:rPr lang="en-US" sz="1200" kern="1200" baseline="0" dirty="0" smtClean="0">
                <a:solidFill>
                  <a:schemeClr val="tx1"/>
                </a:solidFill>
                <a:latin typeface="Arial" pitchFamily="-109" charset="0"/>
                <a:ea typeface="+mn-ea"/>
                <a:cs typeface="+mn-cs"/>
              </a:rPr>
              <a:t>requirement for mathematical proof is formidable for something as complex as a</a:t>
            </a:r>
          </a:p>
          <a:p>
            <a:r>
              <a:rPr lang="en-US" sz="1200" kern="1200" baseline="0" dirty="0" smtClean="0">
                <a:solidFill>
                  <a:schemeClr val="tx1"/>
                </a:solidFill>
                <a:latin typeface="Arial" pitchFamily="-109" charset="0"/>
                <a:ea typeface="+mn-ea"/>
                <a:cs typeface="+mn-cs"/>
              </a:rPr>
              <a:t>general-purpose computer. A system that can provide such verification is referred to</a:t>
            </a:r>
          </a:p>
          <a:p>
            <a:r>
              <a:rPr lang="en-US" sz="1200" kern="1200" baseline="0" dirty="0" smtClean="0">
                <a:solidFill>
                  <a:schemeClr val="tx1"/>
                </a:solidFill>
                <a:latin typeface="Arial" pitchFamily="-109" charset="0"/>
                <a:ea typeface="+mn-ea"/>
                <a:cs typeface="+mn-cs"/>
              </a:rPr>
              <a:t>as a </a:t>
            </a:r>
            <a:r>
              <a:rPr lang="en-US" sz="1200" b="1" kern="1200" baseline="0" dirty="0" smtClean="0">
                <a:solidFill>
                  <a:schemeClr val="tx1"/>
                </a:solidFill>
                <a:latin typeface="Arial" pitchFamily="-109" charset="0"/>
                <a:ea typeface="+mn-ea"/>
                <a:cs typeface="+mn-cs"/>
              </a:rPr>
              <a:t>trustworthy system .</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A final element illustrated in Figure 13.7 is an audit file. Important security</a:t>
            </a:r>
          </a:p>
          <a:p>
            <a:r>
              <a:rPr lang="en-US" sz="1200" kern="1200" baseline="0" dirty="0" smtClean="0">
                <a:solidFill>
                  <a:schemeClr val="tx1"/>
                </a:solidFill>
                <a:latin typeface="Arial" pitchFamily="-109" charset="0"/>
                <a:ea typeface="+mn-ea"/>
                <a:cs typeface="+mn-cs"/>
              </a:rPr>
              <a:t>events, such as detected security violations and authorized changes to the security</a:t>
            </a:r>
          </a:p>
          <a:p>
            <a:r>
              <a:rPr lang="en-US" sz="1200" kern="1200" baseline="0" dirty="0" smtClean="0">
                <a:solidFill>
                  <a:schemeClr val="tx1"/>
                </a:solidFill>
                <a:latin typeface="Arial" pitchFamily="-109" charset="0"/>
                <a:ea typeface="+mn-ea"/>
                <a:cs typeface="+mn-cs"/>
              </a:rPr>
              <a:t>kernel database, are stored in the audit file.</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In an effort to meet its own needs and as a service to the public, the U.S.</a:t>
            </a:r>
          </a:p>
          <a:p>
            <a:r>
              <a:rPr lang="en-US" sz="1200" kern="1200" baseline="0" dirty="0" smtClean="0">
                <a:solidFill>
                  <a:schemeClr val="tx1"/>
                </a:solidFill>
                <a:latin typeface="Arial" pitchFamily="-109" charset="0"/>
                <a:ea typeface="+mn-ea"/>
                <a:cs typeface="+mn-cs"/>
              </a:rPr>
              <a:t>Department of Defense in 1981 established the Computer Security Center within</a:t>
            </a:r>
          </a:p>
          <a:p>
            <a:r>
              <a:rPr lang="en-US" sz="1200" kern="1200" baseline="0" dirty="0" smtClean="0">
                <a:solidFill>
                  <a:schemeClr val="tx1"/>
                </a:solidFill>
                <a:latin typeface="Arial" pitchFamily="-109" charset="0"/>
                <a:ea typeface="+mn-ea"/>
                <a:cs typeface="+mn-cs"/>
              </a:rPr>
              <a:t>the National Security Agency (NSA) with the goal of encouraging the widespread</a:t>
            </a:r>
          </a:p>
          <a:p>
            <a:r>
              <a:rPr lang="en-US" sz="1200" kern="1200" baseline="0" dirty="0" smtClean="0">
                <a:solidFill>
                  <a:schemeClr val="tx1"/>
                </a:solidFill>
                <a:latin typeface="Arial" pitchFamily="-109" charset="0"/>
                <a:ea typeface="+mn-ea"/>
                <a:cs typeface="+mn-cs"/>
              </a:rPr>
              <a:t>availability of trusted computer systems. This goal is realized through the center’s</a:t>
            </a:r>
          </a:p>
          <a:p>
            <a:r>
              <a:rPr lang="en-US" sz="1200" kern="1200" baseline="0" dirty="0" smtClean="0">
                <a:solidFill>
                  <a:schemeClr val="tx1"/>
                </a:solidFill>
                <a:latin typeface="Arial" pitchFamily="-109" charset="0"/>
                <a:ea typeface="+mn-ea"/>
                <a:cs typeface="+mn-cs"/>
              </a:rPr>
              <a:t>Commercial Product Evaluation Program. In essence, the center attempts to</a:t>
            </a:r>
          </a:p>
          <a:p>
            <a:r>
              <a:rPr lang="en-US" sz="1200" kern="1200" baseline="0" dirty="0" smtClean="0">
                <a:solidFill>
                  <a:schemeClr val="tx1"/>
                </a:solidFill>
                <a:latin typeface="Arial" pitchFamily="-109" charset="0"/>
                <a:ea typeface="+mn-ea"/>
                <a:cs typeface="+mn-cs"/>
              </a:rPr>
              <a:t>evaluate commercially available products as meeting the security requirements</a:t>
            </a:r>
          </a:p>
          <a:p>
            <a:r>
              <a:rPr lang="en-US" sz="1200" kern="1200" baseline="0" dirty="0" smtClean="0">
                <a:solidFill>
                  <a:schemeClr val="tx1"/>
                </a:solidFill>
                <a:latin typeface="Arial" pitchFamily="-109" charset="0"/>
                <a:ea typeface="+mn-ea"/>
                <a:cs typeface="+mn-cs"/>
              </a:rPr>
              <a:t>just outlined. The center classifies evaluated products according to the range of</a:t>
            </a:r>
          </a:p>
          <a:p>
            <a:r>
              <a:rPr lang="en-US" sz="1200" kern="1200" baseline="0" dirty="0" smtClean="0">
                <a:solidFill>
                  <a:schemeClr val="tx1"/>
                </a:solidFill>
                <a:latin typeface="Arial" pitchFamily="-109" charset="0"/>
                <a:ea typeface="+mn-ea"/>
                <a:cs typeface="+mn-cs"/>
              </a:rPr>
              <a:t>security features that they provide. These evaluations are needed for Department</a:t>
            </a:r>
          </a:p>
          <a:p>
            <a:r>
              <a:rPr lang="en-US" sz="1200" kern="1200" baseline="0" dirty="0" smtClean="0">
                <a:solidFill>
                  <a:schemeClr val="tx1"/>
                </a:solidFill>
                <a:latin typeface="Arial" pitchFamily="-109" charset="0"/>
                <a:ea typeface="+mn-ea"/>
                <a:cs typeface="+mn-cs"/>
              </a:rPr>
              <a:t>of Defense procurements but are published and freely available. Hence, they</a:t>
            </a:r>
          </a:p>
          <a:p>
            <a:r>
              <a:rPr lang="en-US" sz="1200" kern="1200" baseline="0" dirty="0" smtClean="0">
                <a:solidFill>
                  <a:schemeClr val="tx1"/>
                </a:solidFill>
                <a:latin typeface="Arial" pitchFamily="-109" charset="0"/>
                <a:ea typeface="+mn-ea"/>
                <a:cs typeface="+mn-cs"/>
              </a:rPr>
              <a:t>can serve as guidance to commercial customers for the purchase of commercially</a:t>
            </a:r>
          </a:p>
          <a:p>
            <a:r>
              <a:rPr lang="en-US" sz="1200" kern="1200" baseline="0" dirty="0" smtClean="0">
                <a:solidFill>
                  <a:schemeClr val="tx1"/>
                </a:solidFill>
                <a:latin typeface="Arial" pitchFamily="-109" charset="0"/>
                <a:ea typeface="+mn-ea"/>
                <a:cs typeface="+mn-cs"/>
              </a:rPr>
              <a:t>available, off-the-shelf equipment.</a:t>
            </a:r>
            <a:endParaRPr lang="en-US" dirty="0">
              <a:latin typeface="Times New Roman" pitchFamily="-10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837EA-EB8D-1B4A-A63E-EDC2133FCB4A}" type="slidenum">
              <a:rPr lang="en-AU"/>
              <a:pPr/>
              <a:t>10</a:t>
            </a:fld>
            <a:endParaRPr lang="en-AU" dirty="0"/>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The trusted platform module (TPM) is a concept being standardized by an industry</a:t>
            </a:r>
          </a:p>
          <a:p>
            <a:r>
              <a:rPr lang="en-US" sz="1200" kern="1200" baseline="0" dirty="0" smtClean="0">
                <a:solidFill>
                  <a:schemeClr val="tx1"/>
                </a:solidFill>
                <a:latin typeface="Arial" pitchFamily="-109" charset="0"/>
                <a:ea typeface="+mn-ea"/>
                <a:cs typeface="+mn-cs"/>
              </a:rPr>
              <a:t>consortium, the Trusted Computing Group. The TPM is a hardware module that</a:t>
            </a:r>
          </a:p>
          <a:p>
            <a:r>
              <a:rPr lang="en-US" sz="1200" kern="1200" baseline="0" dirty="0" smtClean="0">
                <a:solidFill>
                  <a:schemeClr val="tx1"/>
                </a:solidFill>
                <a:latin typeface="Arial" pitchFamily="-109" charset="0"/>
                <a:ea typeface="+mn-ea"/>
                <a:cs typeface="+mn-cs"/>
              </a:rPr>
              <a:t>is at the heart of a hardware/software approach to trusted computing. Indeed, the</a:t>
            </a:r>
          </a:p>
          <a:p>
            <a:r>
              <a:rPr lang="en-US" sz="1200" kern="1200" baseline="0" dirty="0" smtClean="0">
                <a:solidFill>
                  <a:schemeClr val="tx1"/>
                </a:solidFill>
                <a:latin typeface="Arial" pitchFamily="-109" charset="0"/>
                <a:ea typeface="+mn-ea"/>
                <a:cs typeface="+mn-cs"/>
              </a:rPr>
              <a:t>term </a:t>
            </a:r>
            <a:r>
              <a:rPr lang="en-US" sz="1200" b="1" kern="1200" baseline="0" dirty="0" smtClean="0">
                <a:solidFill>
                  <a:schemeClr val="tx1"/>
                </a:solidFill>
                <a:latin typeface="Arial" pitchFamily="-109" charset="0"/>
                <a:ea typeface="+mn-ea"/>
                <a:cs typeface="+mn-cs"/>
              </a:rPr>
              <a:t>trusted computing (TC) is now used in the industry to refer to this type of</a:t>
            </a:r>
          </a:p>
          <a:p>
            <a:r>
              <a:rPr lang="en-US" sz="1200" kern="1200" baseline="0" dirty="0" smtClean="0">
                <a:solidFill>
                  <a:schemeClr val="tx1"/>
                </a:solidFill>
                <a:latin typeface="Arial" pitchFamily="-109" charset="0"/>
                <a:ea typeface="+mn-ea"/>
                <a:cs typeface="+mn-cs"/>
              </a:rPr>
              <a:t>hardware/software approach.</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The TC approach employs a TPM chip in personal computer motherboard</a:t>
            </a:r>
          </a:p>
          <a:p>
            <a:r>
              <a:rPr lang="en-US" sz="1200" kern="1200" baseline="0" dirty="0" smtClean="0">
                <a:solidFill>
                  <a:schemeClr val="tx1"/>
                </a:solidFill>
                <a:latin typeface="Arial" pitchFamily="-109" charset="0"/>
                <a:ea typeface="+mn-ea"/>
                <a:cs typeface="+mn-cs"/>
              </a:rPr>
              <a:t>or a smart card or integrated into the main processor, together with hardware and</a:t>
            </a:r>
          </a:p>
          <a:p>
            <a:r>
              <a:rPr lang="en-US" sz="1200" kern="1200" baseline="0" dirty="0" smtClean="0">
                <a:solidFill>
                  <a:schemeClr val="tx1"/>
                </a:solidFill>
                <a:latin typeface="Arial" pitchFamily="-109" charset="0"/>
                <a:ea typeface="+mn-ea"/>
                <a:cs typeface="+mn-cs"/>
              </a:rPr>
              <a:t>software that in some sense has been approved or certified to work with the TPM.</a:t>
            </a:r>
          </a:p>
          <a:p>
            <a:r>
              <a:rPr lang="en-US" sz="1200" kern="1200" baseline="0" dirty="0" smtClean="0">
                <a:solidFill>
                  <a:schemeClr val="tx1"/>
                </a:solidFill>
                <a:latin typeface="Arial" pitchFamily="-109" charset="0"/>
                <a:ea typeface="+mn-ea"/>
                <a:cs typeface="+mn-cs"/>
              </a:rPr>
              <a:t>We can briefly describe the TC approach as follows. The TPM generates keys that</a:t>
            </a:r>
          </a:p>
          <a:p>
            <a:r>
              <a:rPr lang="en-US" sz="1200" kern="1200" baseline="0" dirty="0" smtClean="0">
                <a:solidFill>
                  <a:schemeClr val="tx1"/>
                </a:solidFill>
                <a:latin typeface="Arial" pitchFamily="-109" charset="0"/>
                <a:ea typeface="+mn-ea"/>
                <a:cs typeface="+mn-cs"/>
              </a:rPr>
              <a:t>it shares with vulnerable components that pass data around the system, such as</a:t>
            </a:r>
          </a:p>
          <a:p>
            <a:r>
              <a:rPr lang="en-US" sz="1200" kern="1200" baseline="0" dirty="0" smtClean="0">
                <a:solidFill>
                  <a:schemeClr val="tx1"/>
                </a:solidFill>
                <a:latin typeface="Arial" pitchFamily="-109" charset="0"/>
                <a:ea typeface="+mn-ea"/>
                <a:cs typeface="+mn-cs"/>
              </a:rPr>
              <a:t>storage devices, memory components, and audio/visual hardware. The keys can be</a:t>
            </a:r>
          </a:p>
          <a:p>
            <a:r>
              <a:rPr lang="en-US" sz="1200" kern="1200" baseline="0" dirty="0" smtClean="0">
                <a:solidFill>
                  <a:schemeClr val="tx1"/>
                </a:solidFill>
                <a:latin typeface="Arial" pitchFamily="-109" charset="0"/>
                <a:ea typeface="+mn-ea"/>
                <a:cs typeface="+mn-cs"/>
              </a:rPr>
              <a:t>used to encrypt the data that flow throughout the machine. The TPM also works</a:t>
            </a:r>
          </a:p>
          <a:p>
            <a:r>
              <a:rPr lang="en-US" sz="1200" kern="1200" baseline="0" dirty="0" smtClean="0">
                <a:solidFill>
                  <a:schemeClr val="tx1"/>
                </a:solidFill>
                <a:latin typeface="Arial" pitchFamily="-109" charset="0"/>
                <a:ea typeface="+mn-ea"/>
                <a:cs typeface="+mn-cs"/>
              </a:rPr>
              <a:t>with TC-enabled software, including the OS and applications. The software can be</a:t>
            </a:r>
          </a:p>
          <a:p>
            <a:r>
              <a:rPr lang="en-US" sz="1200" kern="1200" baseline="0" dirty="0" smtClean="0">
                <a:solidFill>
                  <a:schemeClr val="tx1"/>
                </a:solidFill>
                <a:latin typeface="Arial" pitchFamily="-109" charset="0"/>
                <a:ea typeface="+mn-ea"/>
                <a:cs typeface="+mn-cs"/>
              </a:rPr>
              <a:t>assured that the data it receives are trustworthy, and the system can be assured that</a:t>
            </a:r>
          </a:p>
          <a:p>
            <a:r>
              <a:rPr lang="en-US" sz="1200" kern="1200" baseline="0" dirty="0" smtClean="0">
                <a:solidFill>
                  <a:schemeClr val="tx1"/>
                </a:solidFill>
                <a:latin typeface="Arial" pitchFamily="-109" charset="0"/>
                <a:ea typeface="+mn-ea"/>
                <a:cs typeface="+mn-cs"/>
              </a:rPr>
              <a:t>the software itself is trustworthy.</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To achieve these features, TC provides three basic services: authenticated</a:t>
            </a:r>
          </a:p>
          <a:p>
            <a:r>
              <a:rPr lang="en-US" sz="1200" kern="1200" baseline="0" dirty="0" smtClean="0">
                <a:solidFill>
                  <a:schemeClr val="tx1"/>
                </a:solidFill>
                <a:latin typeface="Arial" pitchFamily="-109" charset="0"/>
                <a:ea typeface="+mn-ea"/>
                <a:cs typeface="+mn-cs"/>
              </a:rPr>
              <a:t>boot, certification, and encryption.</a:t>
            </a:r>
            <a:endParaRPr lang="en-US" dirty="0">
              <a:latin typeface="Times New Roman" pitchFamily="-10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03801-8ABF-474D-943E-A1F4C59C24BC}" type="slidenum">
              <a:rPr lang="en-AU"/>
              <a:pPr/>
              <a:t>11</a:t>
            </a:fld>
            <a:endParaRPr lang="en-AU" dirty="0"/>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The authenticated boot service is responsible for booting the entire operating</a:t>
            </a:r>
          </a:p>
          <a:p>
            <a:r>
              <a:rPr lang="en-US" sz="1200" kern="1200" baseline="0" dirty="0" smtClean="0">
                <a:solidFill>
                  <a:schemeClr val="tx1"/>
                </a:solidFill>
                <a:latin typeface="Arial" pitchFamily="-109" charset="0"/>
                <a:ea typeface="+mn-ea"/>
                <a:cs typeface="+mn-cs"/>
              </a:rPr>
              <a:t>system in stages and assuring that each portion of the OS, as it is loaded, is a</a:t>
            </a:r>
          </a:p>
          <a:p>
            <a:r>
              <a:rPr lang="en-US" sz="1200" kern="1200" baseline="0" dirty="0" smtClean="0">
                <a:solidFill>
                  <a:schemeClr val="tx1"/>
                </a:solidFill>
                <a:latin typeface="Arial" pitchFamily="-109" charset="0"/>
                <a:ea typeface="+mn-ea"/>
                <a:cs typeface="+mn-cs"/>
              </a:rPr>
              <a:t>version that is approved for use. Typically, an OS boot begins with a small piece</a:t>
            </a:r>
          </a:p>
          <a:p>
            <a:r>
              <a:rPr lang="en-US" sz="1200" kern="1200" baseline="0" dirty="0" smtClean="0">
                <a:solidFill>
                  <a:schemeClr val="tx1"/>
                </a:solidFill>
                <a:latin typeface="Arial" pitchFamily="-109" charset="0"/>
                <a:ea typeface="+mn-ea"/>
                <a:cs typeface="+mn-cs"/>
              </a:rPr>
              <a:t>of code in the Boot ROM. This piece brings in more code from the Boot Block</a:t>
            </a:r>
          </a:p>
          <a:p>
            <a:r>
              <a:rPr lang="en-US" sz="1200" kern="1200" baseline="0" dirty="0" smtClean="0">
                <a:solidFill>
                  <a:schemeClr val="tx1"/>
                </a:solidFill>
                <a:latin typeface="Arial" pitchFamily="-109" charset="0"/>
                <a:ea typeface="+mn-ea"/>
                <a:cs typeface="+mn-cs"/>
              </a:rPr>
              <a:t>on the hard drive and transfers execution to that code. This process continues</a:t>
            </a:r>
          </a:p>
          <a:p>
            <a:r>
              <a:rPr lang="en-US" sz="1200" kern="1200" baseline="0" dirty="0" smtClean="0">
                <a:solidFill>
                  <a:schemeClr val="tx1"/>
                </a:solidFill>
                <a:latin typeface="Arial" pitchFamily="-109" charset="0"/>
                <a:ea typeface="+mn-ea"/>
                <a:cs typeface="+mn-cs"/>
              </a:rPr>
              <a:t>with more and larger blocks of the OS code being brought in until the entire OS</a:t>
            </a:r>
          </a:p>
          <a:p>
            <a:r>
              <a:rPr lang="en-US" sz="1200" kern="1200" baseline="0" dirty="0" smtClean="0">
                <a:solidFill>
                  <a:schemeClr val="tx1"/>
                </a:solidFill>
                <a:latin typeface="Arial" pitchFamily="-109" charset="0"/>
                <a:ea typeface="+mn-ea"/>
                <a:cs typeface="+mn-cs"/>
              </a:rPr>
              <a:t>boot procedure is complete and the resident OS is booted. At each stage, the</a:t>
            </a:r>
          </a:p>
          <a:p>
            <a:r>
              <a:rPr lang="en-US" sz="1200" kern="1200" baseline="0" dirty="0" smtClean="0">
                <a:solidFill>
                  <a:schemeClr val="tx1"/>
                </a:solidFill>
                <a:latin typeface="Arial" pitchFamily="-109" charset="0"/>
                <a:ea typeface="+mn-ea"/>
                <a:cs typeface="+mn-cs"/>
              </a:rPr>
              <a:t>TC hardware checks that valid software has been brought in. This may be done</a:t>
            </a:r>
          </a:p>
          <a:p>
            <a:r>
              <a:rPr lang="en-US" sz="1200" kern="1200" baseline="0" dirty="0" smtClean="0">
                <a:solidFill>
                  <a:schemeClr val="tx1"/>
                </a:solidFill>
                <a:latin typeface="Arial" pitchFamily="-109" charset="0"/>
                <a:ea typeface="+mn-ea"/>
                <a:cs typeface="+mn-cs"/>
              </a:rPr>
              <a:t>by verifying a digital signature associated with the software. The TPM keeps a</a:t>
            </a:r>
          </a:p>
          <a:p>
            <a:r>
              <a:rPr lang="en-US" sz="1200" kern="1200" baseline="0" dirty="0" smtClean="0">
                <a:solidFill>
                  <a:schemeClr val="tx1"/>
                </a:solidFill>
                <a:latin typeface="Arial" pitchFamily="-109" charset="0"/>
                <a:ea typeface="+mn-ea"/>
                <a:cs typeface="+mn-cs"/>
              </a:rPr>
              <a:t>tamper-evident log of the loading process, using a cryptographic hash function to</a:t>
            </a:r>
          </a:p>
          <a:p>
            <a:r>
              <a:rPr lang="en-US" sz="1200" kern="1200" baseline="0" dirty="0" smtClean="0">
                <a:solidFill>
                  <a:schemeClr val="tx1"/>
                </a:solidFill>
                <a:latin typeface="Arial" pitchFamily="-109" charset="0"/>
                <a:ea typeface="+mn-ea"/>
                <a:cs typeface="+mn-cs"/>
              </a:rPr>
              <a:t>detect any tampering with the log.</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When the process is completed, the tamper-resistant log contains a record that</a:t>
            </a:r>
          </a:p>
          <a:p>
            <a:r>
              <a:rPr lang="en-US" sz="1200" kern="1200" baseline="0" dirty="0" smtClean="0">
                <a:solidFill>
                  <a:schemeClr val="tx1"/>
                </a:solidFill>
                <a:latin typeface="Arial" pitchFamily="-109" charset="0"/>
                <a:ea typeface="+mn-ea"/>
                <a:cs typeface="+mn-cs"/>
              </a:rPr>
              <a:t>establishes exactly which version of the OS and its various modules are running. It</a:t>
            </a:r>
          </a:p>
          <a:p>
            <a:r>
              <a:rPr lang="en-US" sz="1200" kern="1200" baseline="0" dirty="0" smtClean="0">
                <a:solidFill>
                  <a:schemeClr val="tx1"/>
                </a:solidFill>
                <a:latin typeface="Arial" pitchFamily="-109" charset="0"/>
                <a:ea typeface="+mn-ea"/>
                <a:cs typeface="+mn-cs"/>
              </a:rPr>
              <a:t>is now possible to expand the trust boundary to include additional hardware and</a:t>
            </a:r>
          </a:p>
          <a:p>
            <a:r>
              <a:rPr lang="en-US" sz="1200" kern="1200" baseline="0" dirty="0" smtClean="0">
                <a:solidFill>
                  <a:schemeClr val="tx1"/>
                </a:solidFill>
                <a:latin typeface="Arial" pitchFamily="-109" charset="0"/>
                <a:ea typeface="+mn-ea"/>
                <a:cs typeface="+mn-cs"/>
              </a:rPr>
              <a:t>application and utility software. The TC-enabled system maintains an approved list</a:t>
            </a:r>
          </a:p>
          <a:p>
            <a:r>
              <a:rPr lang="en-US" sz="1200" kern="1200" baseline="0" dirty="0" smtClean="0">
                <a:solidFill>
                  <a:schemeClr val="tx1"/>
                </a:solidFill>
                <a:latin typeface="Arial" pitchFamily="-109" charset="0"/>
                <a:ea typeface="+mn-ea"/>
                <a:cs typeface="+mn-cs"/>
              </a:rPr>
              <a:t>of hardware and software components. To configure a piece of hardware or load a</a:t>
            </a:r>
          </a:p>
          <a:p>
            <a:r>
              <a:rPr lang="en-US" sz="1200" kern="1200" baseline="0" dirty="0" smtClean="0">
                <a:solidFill>
                  <a:schemeClr val="tx1"/>
                </a:solidFill>
                <a:latin typeface="Arial" pitchFamily="-109" charset="0"/>
                <a:ea typeface="+mn-ea"/>
                <a:cs typeface="+mn-cs"/>
              </a:rPr>
              <a:t>piece of software, the system checks whether the component is on the approved list,</a:t>
            </a:r>
          </a:p>
          <a:p>
            <a:r>
              <a:rPr lang="en-US" sz="1200" kern="1200" baseline="0" dirty="0" smtClean="0">
                <a:solidFill>
                  <a:schemeClr val="tx1"/>
                </a:solidFill>
                <a:latin typeface="Arial" pitchFamily="-109" charset="0"/>
                <a:ea typeface="+mn-ea"/>
                <a:cs typeface="+mn-cs"/>
              </a:rPr>
              <a:t>whether it is digitally signed (where applicable), and that its serial number hasn’t</a:t>
            </a:r>
          </a:p>
          <a:p>
            <a:r>
              <a:rPr lang="en-US" sz="1200" kern="1200" baseline="0" dirty="0" smtClean="0">
                <a:solidFill>
                  <a:schemeClr val="tx1"/>
                </a:solidFill>
                <a:latin typeface="Arial" pitchFamily="-109" charset="0"/>
                <a:ea typeface="+mn-ea"/>
                <a:cs typeface="+mn-cs"/>
              </a:rPr>
              <a:t>been revoked. The result is a configuration of hardware, system software, and</a:t>
            </a:r>
          </a:p>
          <a:p>
            <a:r>
              <a:rPr lang="en-US" sz="1200" kern="1200" baseline="0" dirty="0" smtClean="0">
                <a:solidFill>
                  <a:schemeClr val="tx1"/>
                </a:solidFill>
                <a:latin typeface="Arial" pitchFamily="-109" charset="0"/>
                <a:ea typeface="+mn-ea"/>
                <a:cs typeface="+mn-cs"/>
              </a:rPr>
              <a:t>applications that is in a well-defined state with approved components.</a:t>
            </a:r>
            <a:endParaRPr lang="en-US" dirty="0">
              <a:latin typeface="Times New Roman" pitchFamily="-10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D4B2A-F23C-454E-AA0F-8B1D3464495E}" type="slidenum">
              <a:rPr lang="en-AU"/>
              <a:pPr/>
              <a:t>12</a:t>
            </a:fld>
            <a:endParaRPr lang="en-AU" dirty="0"/>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Once a configuration is achieved and logged by the TPM, the TPM can certify the</a:t>
            </a:r>
          </a:p>
          <a:p>
            <a:r>
              <a:rPr lang="en-US" sz="1200" kern="1200" baseline="0" dirty="0" smtClean="0">
                <a:solidFill>
                  <a:schemeClr val="tx1"/>
                </a:solidFill>
                <a:latin typeface="Arial" pitchFamily="-109" charset="0"/>
                <a:ea typeface="+mn-ea"/>
                <a:cs typeface="+mn-cs"/>
              </a:rPr>
              <a:t>configuration to other parties. The TPM can produce a digital certificate by signing</a:t>
            </a:r>
          </a:p>
          <a:p>
            <a:r>
              <a:rPr lang="en-US" sz="1200" kern="1200" baseline="0" dirty="0" smtClean="0">
                <a:solidFill>
                  <a:schemeClr val="tx1"/>
                </a:solidFill>
                <a:latin typeface="Arial" pitchFamily="-109" charset="0"/>
                <a:ea typeface="+mn-ea"/>
                <a:cs typeface="+mn-cs"/>
              </a:rPr>
              <a:t>a formatted description of the configuration information using the TPM’s private</a:t>
            </a:r>
          </a:p>
          <a:p>
            <a:r>
              <a:rPr lang="en-US" sz="1200" kern="1200" baseline="0" dirty="0" smtClean="0">
                <a:solidFill>
                  <a:schemeClr val="tx1"/>
                </a:solidFill>
                <a:latin typeface="Arial" pitchFamily="-109" charset="0"/>
                <a:ea typeface="+mn-ea"/>
                <a:cs typeface="+mn-cs"/>
              </a:rPr>
              <a:t>key. Thus, another user, either a local user or a remote system, can have confidence</a:t>
            </a:r>
          </a:p>
          <a:p>
            <a:r>
              <a:rPr lang="en-US" sz="1200" kern="1200" baseline="0" dirty="0" smtClean="0">
                <a:solidFill>
                  <a:schemeClr val="tx1"/>
                </a:solidFill>
                <a:latin typeface="Arial" pitchFamily="-109" charset="0"/>
                <a:ea typeface="+mn-ea"/>
                <a:cs typeface="+mn-cs"/>
              </a:rPr>
              <a:t>that an unaltered configuration is in use because</a:t>
            </a:r>
          </a:p>
          <a:p>
            <a:endParaRPr lang="en-US" sz="1200" b="1" kern="1200" baseline="0" dirty="0" smtClean="0">
              <a:solidFill>
                <a:schemeClr val="tx1"/>
              </a:solidFill>
              <a:latin typeface="Arial" pitchFamily="-109" charset="0"/>
              <a:ea typeface="+mn-ea"/>
              <a:cs typeface="+mn-cs"/>
            </a:endParaRPr>
          </a:p>
          <a:p>
            <a:r>
              <a:rPr lang="en-US" sz="1200" b="1" kern="1200" baseline="0" dirty="0" smtClean="0">
                <a:solidFill>
                  <a:schemeClr val="tx1"/>
                </a:solidFill>
                <a:latin typeface="Arial" pitchFamily="-109" charset="0"/>
                <a:ea typeface="+mn-ea"/>
                <a:cs typeface="+mn-cs"/>
              </a:rPr>
              <a:t>1. The TPM is considered trustworthy. We do not need a further certification of</a:t>
            </a:r>
          </a:p>
          <a:p>
            <a:r>
              <a:rPr lang="en-US" sz="1200" kern="1200" baseline="0" dirty="0" smtClean="0">
                <a:solidFill>
                  <a:schemeClr val="tx1"/>
                </a:solidFill>
                <a:latin typeface="Arial" pitchFamily="-109" charset="0"/>
                <a:ea typeface="+mn-ea"/>
                <a:cs typeface="+mn-cs"/>
              </a:rPr>
              <a:t>the TPM itself.</a:t>
            </a:r>
          </a:p>
          <a:p>
            <a:endParaRPr lang="en-US" sz="1200" b="1" kern="1200" baseline="0" dirty="0" smtClean="0">
              <a:solidFill>
                <a:schemeClr val="tx1"/>
              </a:solidFill>
              <a:latin typeface="Arial" pitchFamily="-109" charset="0"/>
              <a:ea typeface="+mn-ea"/>
              <a:cs typeface="+mn-cs"/>
            </a:endParaRPr>
          </a:p>
          <a:p>
            <a:r>
              <a:rPr lang="en-US" sz="1200" b="1" kern="1200" baseline="0" dirty="0" smtClean="0">
                <a:solidFill>
                  <a:schemeClr val="tx1"/>
                </a:solidFill>
                <a:latin typeface="Arial" pitchFamily="-109" charset="0"/>
                <a:ea typeface="+mn-ea"/>
                <a:cs typeface="+mn-cs"/>
              </a:rPr>
              <a:t>2. Only the TPM possesses this TPM’s private key. A recipient of the configuration</a:t>
            </a:r>
          </a:p>
          <a:p>
            <a:r>
              <a:rPr lang="en-US" sz="1200" kern="1200" baseline="0" dirty="0" smtClean="0">
                <a:solidFill>
                  <a:schemeClr val="tx1"/>
                </a:solidFill>
                <a:latin typeface="Arial" pitchFamily="-109" charset="0"/>
                <a:ea typeface="+mn-ea"/>
                <a:cs typeface="+mn-cs"/>
              </a:rPr>
              <a:t>can use the TPM’s public key to verify the signature ( Figure 2.7b ).</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To assure that the configuration is timely, a requester issues a “challenge” in</a:t>
            </a:r>
          </a:p>
          <a:p>
            <a:r>
              <a:rPr lang="en-US" sz="1200" kern="1200" baseline="0" dirty="0" smtClean="0">
                <a:solidFill>
                  <a:schemeClr val="tx1"/>
                </a:solidFill>
                <a:latin typeface="Arial" pitchFamily="-109" charset="0"/>
                <a:ea typeface="+mn-ea"/>
                <a:cs typeface="+mn-cs"/>
              </a:rPr>
              <a:t>the form of a random number when requesting a signed certificate from the TPM.</a:t>
            </a:r>
          </a:p>
          <a:p>
            <a:r>
              <a:rPr lang="en-US" sz="1200" kern="1200" baseline="0" dirty="0" smtClean="0">
                <a:solidFill>
                  <a:schemeClr val="tx1"/>
                </a:solidFill>
                <a:latin typeface="Arial" pitchFamily="-109" charset="0"/>
                <a:ea typeface="+mn-ea"/>
                <a:cs typeface="+mn-cs"/>
              </a:rPr>
              <a:t>The TPM signs a block of data consisting of the configuration information with</a:t>
            </a:r>
          </a:p>
          <a:p>
            <a:r>
              <a:rPr lang="en-US" sz="1200" kern="1200" baseline="0" dirty="0" smtClean="0">
                <a:solidFill>
                  <a:schemeClr val="tx1"/>
                </a:solidFill>
                <a:latin typeface="Arial" pitchFamily="-109" charset="0"/>
                <a:ea typeface="+mn-ea"/>
                <a:cs typeface="+mn-cs"/>
              </a:rPr>
              <a:t>the random number appended to it. The requester therefore can verify that the</a:t>
            </a:r>
          </a:p>
          <a:p>
            <a:r>
              <a:rPr lang="en-US" sz="1200" kern="1200" baseline="0" dirty="0" smtClean="0">
                <a:solidFill>
                  <a:schemeClr val="tx1"/>
                </a:solidFill>
                <a:latin typeface="Arial" pitchFamily="-109" charset="0"/>
                <a:ea typeface="+mn-ea"/>
                <a:cs typeface="+mn-cs"/>
              </a:rPr>
              <a:t>certificate is both valid and up to date.</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The TC scheme provides for a hierarchical approach to certification. The</a:t>
            </a:r>
          </a:p>
          <a:p>
            <a:r>
              <a:rPr lang="en-US" sz="1200" kern="1200" baseline="0" dirty="0" smtClean="0">
                <a:solidFill>
                  <a:schemeClr val="tx1"/>
                </a:solidFill>
                <a:latin typeface="Arial" pitchFamily="-109" charset="0"/>
                <a:ea typeface="+mn-ea"/>
                <a:cs typeface="+mn-cs"/>
              </a:rPr>
              <a:t>TPM certifies the hardware/OS configuration. Then the OS can certify the presence</a:t>
            </a:r>
          </a:p>
          <a:p>
            <a:r>
              <a:rPr lang="en-US" sz="1200" kern="1200" baseline="0" dirty="0" smtClean="0">
                <a:solidFill>
                  <a:schemeClr val="tx1"/>
                </a:solidFill>
                <a:latin typeface="Arial" pitchFamily="-109" charset="0"/>
                <a:ea typeface="+mn-ea"/>
                <a:cs typeface="+mn-cs"/>
              </a:rPr>
              <a:t>and configuration of application programs. If a user trusts the TPM and trusts the</a:t>
            </a:r>
          </a:p>
          <a:p>
            <a:r>
              <a:rPr lang="en-US" sz="1200" kern="1200" baseline="0" dirty="0" smtClean="0">
                <a:solidFill>
                  <a:schemeClr val="tx1"/>
                </a:solidFill>
                <a:latin typeface="Arial" pitchFamily="-109" charset="0"/>
                <a:ea typeface="+mn-ea"/>
                <a:cs typeface="+mn-cs"/>
              </a:rPr>
              <a:t>certified version of the OS, then the user can have confidence in the application’s</a:t>
            </a:r>
          </a:p>
          <a:p>
            <a:r>
              <a:rPr lang="en-US" sz="1200" kern="1200" baseline="0" dirty="0" smtClean="0">
                <a:solidFill>
                  <a:schemeClr val="tx1"/>
                </a:solidFill>
                <a:latin typeface="Arial" pitchFamily="-109" charset="0"/>
                <a:ea typeface="+mn-ea"/>
                <a:cs typeface="+mn-cs"/>
              </a:rPr>
              <a:t>configuration.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063FF-95D4-F54F-B5CB-505097FF837D}" type="slidenum">
              <a:rPr lang="en-AU"/>
              <a:pPr/>
              <a:t>13</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kern="1200" baseline="0" dirty="0" smtClean="0">
                <a:solidFill>
                  <a:schemeClr val="tx1"/>
                </a:solidFill>
                <a:latin typeface="Arial" pitchFamily="-109" charset="0"/>
                <a:ea typeface="+mn-ea"/>
                <a:cs typeface="+mn-cs"/>
              </a:rPr>
              <a:t>The encryption service enables the encryption of data in such a way that the data</a:t>
            </a:r>
          </a:p>
          <a:p>
            <a:r>
              <a:rPr lang="en-US" sz="1200" kern="1200" baseline="0" dirty="0" smtClean="0">
                <a:solidFill>
                  <a:schemeClr val="tx1"/>
                </a:solidFill>
                <a:latin typeface="Arial" pitchFamily="-109" charset="0"/>
                <a:ea typeface="+mn-ea"/>
                <a:cs typeface="+mn-cs"/>
              </a:rPr>
              <a:t>can be decrypted only by a certain machine and only if that machine is in a certain</a:t>
            </a:r>
          </a:p>
          <a:p>
            <a:r>
              <a:rPr lang="en-US" sz="1200" kern="1200" baseline="0" dirty="0" smtClean="0">
                <a:solidFill>
                  <a:schemeClr val="tx1"/>
                </a:solidFill>
                <a:latin typeface="Arial" pitchFamily="-109" charset="0"/>
                <a:ea typeface="+mn-ea"/>
                <a:cs typeface="+mn-cs"/>
              </a:rPr>
              <a:t>configuration. There are several aspects of this service.</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First, the TPM maintains a master secret key unique to this machine. From</a:t>
            </a:r>
          </a:p>
          <a:p>
            <a:r>
              <a:rPr lang="en-US" sz="1200" kern="1200" baseline="0" dirty="0" smtClean="0">
                <a:solidFill>
                  <a:schemeClr val="tx1"/>
                </a:solidFill>
                <a:latin typeface="Arial" pitchFamily="-109" charset="0"/>
                <a:ea typeface="+mn-ea"/>
                <a:cs typeface="+mn-cs"/>
              </a:rPr>
              <a:t>this key, the TPM generates a secret encryption key for every possible configuration</a:t>
            </a:r>
          </a:p>
          <a:p>
            <a:r>
              <a:rPr lang="en-US" sz="1200" kern="1200" baseline="0" dirty="0" smtClean="0">
                <a:solidFill>
                  <a:schemeClr val="tx1"/>
                </a:solidFill>
                <a:latin typeface="Arial" pitchFamily="-109" charset="0"/>
                <a:ea typeface="+mn-ea"/>
                <a:cs typeface="+mn-cs"/>
              </a:rPr>
              <a:t>of that machine. If data are encrypted while the machine is in one configuration, the</a:t>
            </a:r>
          </a:p>
          <a:p>
            <a:r>
              <a:rPr lang="en-US" sz="1200" kern="1200" baseline="0" dirty="0" smtClean="0">
                <a:solidFill>
                  <a:schemeClr val="tx1"/>
                </a:solidFill>
                <a:latin typeface="Arial" pitchFamily="-109" charset="0"/>
                <a:ea typeface="+mn-ea"/>
                <a:cs typeface="+mn-cs"/>
              </a:rPr>
              <a:t>data can only be decrypted using that same configuration. If a different configuration</a:t>
            </a:r>
          </a:p>
          <a:p>
            <a:r>
              <a:rPr lang="en-US" sz="1200" kern="1200" baseline="0" dirty="0" smtClean="0">
                <a:solidFill>
                  <a:schemeClr val="tx1"/>
                </a:solidFill>
                <a:latin typeface="Arial" pitchFamily="-109" charset="0"/>
                <a:ea typeface="+mn-ea"/>
                <a:cs typeface="+mn-cs"/>
              </a:rPr>
              <a:t>is created on the machine, the new configuration will not be able to decrypt the</a:t>
            </a:r>
          </a:p>
          <a:p>
            <a:r>
              <a:rPr lang="en-US" sz="1200" kern="1200" baseline="0" dirty="0" smtClean="0">
                <a:solidFill>
                  <a:schemeClr val="tx1"/>
                </a:solidFill>
                <a:latin typeface="Arial" pitchFamily="-109" charset="0"/>
                <a:ea typeface="+mn-ea"/>
                <a:cs typeface="+mn-cs"/>
              </a:rPr>
              <a:t>data encrypted by a different configuration.</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This scheme can be extended upward, as is done with certification. Thus, it is</a:t>
            </a:r>
          </a:p>
          <a:p>
            <a:r>
              <a:rPr lang="en-US" sz="1200" kern="1200" baseline="0" dirty="0" smtClean="0">
                <a:solidFill>
                  <a:schemeClr val="tx1"/>
                </a:solidFill>
                <a:latin typeface="Arial" pitchFamily="-109" charset="0"/>
                <a:ea typeface="+mn-ea"/>
                <a:cs typeface="+mn-cs"/>
              </a:rPr>
              <a:t>possible to provide an encryption key to an application so that the application can</a:t>
            </a:r>
          </a:p>
          <a:p>
            <a:r>
              <a:rPr lang="en-US" sz="1200" kern="1200" baseline="0" dirty="0" smtClean="0">
                <a:solidFill>
                  <a:schemeClr val="tx1"/>
                </a:solidFill>
                <a:latin typeface="Arial" pitchFamily="-109" charset="0"/>
                <a:ea typeface="+mn-ea"/>
                <a:cs typeface="+mn-cs"/>
              </a:rPr>
              <a:t>encrypt data, and decryption can only be done by the desired version of the desired</a:t>
            </a:r>
          </a:p>
          <a:p>
            <a:r>
              <a:rPr lang="en-US" sz="1200" kern="1200" baseline="0" dirty="0" smtClean="0">
                <a:solidFill>
                  <a:schemeClr val="tx1"/>
                </a:solidFill>
                <a:latin typeface="Arial" pitchFamily="-109" charset="0"/>
                <a:ea typeface="+mn-ea"/>
                <a:cs typeface="+mn-cs"/>
              </a:rPr>
              <a:t>application running on the desired version of the desired OS. These encrypted data</a:t>
            </a:r>
          </a:p>
          <a:p>
            <a:r>
              <a:rPr lang="en-US" sz="1200" kern="1200" baseline="0" dirty="0" smtClean="0">
                <a:solidFill>
                  <a:schemeClr val="tx1"/>
                </a:solidFill>
                <a:latin typeface="Arial" pitchFamily="-109" charset="0"/>
                <a:ea typeface="+mn-ea"/>
                <a:cs typeface="+mn-cs"/>
              </a:rPr>
              <a:t>can be stored locally, only retrievable by the application that stored them, or transmitted</a:t>
            </a:r>
          </a:p>
          <a:p>
            <a:r>
              <a:rPr lang="en-US" sz="1200" kern="1200" baseline="0" dirty="0" smtClean="0">
                <a:solidFill>
                  <a:schemeClr val="tx1"/>
                </a:solidFill>
                <a:latin typeface="Arial" pitchFamily="-109" charset="0"/>
                <a:ea typeface="+mn-ea"/>
                <a:cs typeface="+mn-cs"/>
              </a:rPr>
              <a:t>to a peer application on a remote machine. The peer application would have</a:t>
            </a:r>
          </a:p>
          <a:p>
            <a:r>
              <a:rPr lang="en-US" sz="1200" kern="1200" baseline="0" dirty="0" smtClean="0">
                <a:solidFill>
                  <a:schemeClr val="tx1"/>
                </a:solidFill>
                <a:latin typeface="Arial" pitchFamily="-109" charset="0"/>
                <a:ea typeface="+mn-ea"/>
                <a:cs typeface="+mn-cs"/>
              </a:rPr>
              <a:t>to be in the identical configuration to decrypt the data.</a:t>
            </a:r>
          </a:p>
          <a:p>
            <a:endParaRPr lang="en-US" sz="1200" kern="1200" baseline="0" dirty="0" smtClean="0">
              <a:solidFill>
                <a:schemeClr val="tx1"/>
              </a:solidFill>
              <a:latin typeface="Arial" pitchFamily="-109" charset="0"/>
              <a:ea typeface="+mn-ea"/>
              <a:cs typeface="+mn-cs"/>
            </a:endParaRPr>
          </a:p>
          <a:p>
            <a:r>
              <a:rPr lang="en-US" sz="1200" kern="1200" baseline="0" dirty="0" smtClean="0">
                <a:solidFill>
                  <a:schemeClr val="tx1"/>
                </a:solidFill>
                <a:latin typeface="Arial" pitchFamily="-109" charset="0"/>
                <a:ea typeface="+mn-ea"/>
                <a:cs typeface="+mn-cs"/>
              </a:rPr>
              <a:t>The encryption of a file proceeds in an analogous matter. In this latter case,</a:t>
            </a:r>
          </a:p>
          <a:p>
            <a:r>
              <a:rPr lang="en-US" sz="1200" kern="1200" baseline="0" dirty="0" smtClean="0">
                <a:solidFill>
                  <a:schemeClr val="tx1"/>
                </a:solidFill>
                <a:latin typeface="Arial" pitchFamily="-109" charset="0"/>
                <a:ea typeface="+mn-ea"/>
                <a:cs typeface="+mn-cs"/>
              </a:rPr>
              <a:t>a process requests a symmetric key to encrypt the file. The TPM then provides an</a:t>
            </a:r>
          </a:p>
          <a:p>
            <a:r>
              <a:rPr lang="en-US" sz="1200" kern="1200" baseline="0" dirty="0" smtClean="0">
                <a:solidFill>
                  <a:schemeClr val="tx1"/>
                </a:solidFill>
                <a:latin typeface="Arial" pitchFamily="-109" charset="0"/>
                <a:ea typeface="+mn-ea"/>
                <a:cs typeface="+mn-cs"/>
              </a:rPr>
              <a:t>encrypted version of the key to be stored with the file.</a:t>
            </a:r>
          </a:p>
          <a:p>
            <a:endParaRPr lang="en-US" dirty="0">
              <a:latin typeface="Times New Roman" pitchFamily="-10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2010/2</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EEC4A24-4636-4074-863A-6D33027C15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452AA33-5B5F-43C4-984D-5A13BC3BE32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AB623C7B-437C-4BD0-84B2-837202C9E6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1B52104B-EE8C-4490-ADF5-B04A9C9198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AA52102-1A0F-40D3-9380-9892857A16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2010/2</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2F82E73A-472A-4818-9959-FA8BD2E348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2010/2</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06E0F83C-4DCF-4719-A36F-B85E32FB1D5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C725852-1E9C-44DE-9A42-D502B14FAE9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C49E4CF-B355-432B-BA5E-240EB62892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CF54B061-8632-498C-BE35-F60AA38833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2010/2</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1A3E1DD1-F3BE-417F-AAE0-EEDC96E1470E}"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068" r:id="rId1"/>
    <p:sldLayoutId id="2147485069"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ws.amazon.com/vpc/"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exforsys.com/tutorials/cloud-computing/cloud-computing-security.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package" Target="../embeddings/Microsoft_Office_Word_Document1.doc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 TargetMode="Externa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Microsoft_Office_Word_97_-_2003_Document1.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Macintosh%20HD:Users:kevinmclaughlin:Desktop:Stallings%20Security%20Book%202nd%20Edition:T13-Trusted.doc!OLE_LINK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pPr>
              <a:lnSpc>
                <a:spcPct val="130000"/>
              </a:lnSpc>
              <a:spcBef>
                <a:spcPct val="0"/>
              </a:spcBef>
              <a:buClrTx/>
            </a:pPr>
            <a:r>
              <a:rPr lang="en-AU" sz="2400" dirty="0" smtClean="0"/>
              <a:t>Trusted Computing, Security Management &amp; Risk Assessment  </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5" name="Slide Number Placeholder 4"/>
          <p:cNvSpPr>
            <a:spLocks noGrp="1"/>
          </p:cNvSpPr>
          <p:nvPr>
            <p:ph type="sldNum" sz="quarter" idx="12"/>
          </p:nvPr>
        </p:nvSpPr>
        <p:spPr/>
        <p:txBody>
          <a:bodyPr/>
          <a:lstStyle/>
          <a:p>
            <a:fld id="{66A31120-E2F5-4230-99AE-C2726A5A3754}" type="slidenum">
              <a:rPr lang="en-US" smtClean="0"/>
              <a:pPr/>
              <a:t>1</a:t>
            </a:fld>
            <a:r>
              <a:rPr lang="en-US" smtClean="0"/>
              <a:t>© V. Muthu, Griffith University</a:t>
            </a:r>
          </a:p>
          <a:p>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0"/>
            <a:ext cx="8229600" cy="1398587"/>
          </a:xfrm>
        </p:spPr>
        <p:txBody>
          <a:bodyPr>
            <a:normAutofit fontScale="90000"/>
          </a:bodyPr>
          <a:lstStyle/>
          <a:p>
            <a:r>
              <a:rPr lang="en-US" dirty="0">
                <a:solidFill>
                  <a:schemeClr val="accent1"/>
                </a:solidFill>
              </a:rPr>
              <a:t>Trusted Platform </a:t>
            </a:r>
            <a:r>
              <a:rPr lang="en-US" dirty="0" smtClean="0">
                <a:solidFill>
                  <a:schemeClr val="accent1"/>
                </a:solidFill>
              </a:rPr>
              <a:t>Module</a:t>
            </a:r>
            <a:br>
              <a:rPr lang="en-US" dirty="0" smtClean="0">
                <a:solidFill>
                  <a:schemeClr val="accent1"/>
                </a:solidFill>
              </a:rPr>
            </a:br>
            <a:r>
              <a:rPr lang="en-US" dirty="0" smtClean="0">
                <a:solidFill>
                  <a:schemeClr val="accent1"/>
                </a:solidFill>
              </a:rPr>
              <a:t> </a:t>
            </a:r>
            <a:r>
              <a:rPr lang="en-US" dirty="0">
                <a:solidFill>
                  <a:schemeClr val="accent1"/>
                </a:solidFill>
              </a:rPr>
              <a:t>(TPM)</a:t>
            </a:r>
          </a:p>
        </p:txBody>
      </p:sp>
      <p:sp>
        <p:nvSpPr>
          <p:cNvPr id="254979" name="Rectangle 3"/>
          <p:cNvSpPr>
            <a:spLocks noGrp="1" noChangeArrowheads="1"/>
          </p:cNvSpPr>
          <p:nvPr>
            <p:ph idx="1"/>
          </p:nvPr>
        </p:nvSpPr>
        <p:spPr>
          <a:xfrm>
            <a:off x="457200" y="1905000"/>
            <a:ext cx="8229600" cy="2514600"/>
          </a:xfrm>
        </p:spPr>
        <p:txBody>
          <a:bodyPr>
            <a:normAutofit fontScale="85000" lnSpcReduction="20000"/>
          </a:bodyPr>
          <a:lstStyle/>
          <a:p>
            <a:pPr>
              <a:lnSpc>
                <a:spcPct val="90000"/>
              </a:lnSpc>
            </a:pPr>
            <a:r>
              <a:rPr lang="en-US" dirty="0"/>
              <a:t>concept from Trusted Computing Group </a:t>
            </a:r>
          </a:p>
          <a:p>
            <a:pPr>
              <a:lnSpc>
                <a:spcPct val="90000"/>
              </a:lnSpc>
            </a:pPr>
            <a:r>
              <a:rPr lang="en-US" dirty="0"/>
              <a:t>hardware module at heart of </a:t>
            </a:r>
            <a:r>
              <a:rPr lang="en-US" dirty="0" smtClean="0"/>
              <a:t>hardware/software </a:t>
            </a:r>
            <a:r>
              <a:rPr lang="en-US" dirty="0"/>
              <a:t>approach to trusted </a:t>
            </a:r>
            <a:r>
              <a:rPr lang="en-US" dirty="0" smtClean="0"/>
              <a:t>computing (TC)</a:t>
            </a:r>
          </a:p>
          <a:p>
            <a:pPr>
              <a:lnSpc>
                <a:spcPct val="90000"/>
              </a:lnSpc>
            </a:pPr>
            <a:r>
              <a:rPr lang="en-US" dirty="0"/>
              <a:t>uses a TPM </a:t>
            </a:r>
            <a:r>
              <a:rPr lang="en-US" dirty="0" smtClean="0"/>
              <a:t>chip</a:t>
            </a:r>
          </a:p>
          <a:p>
            <a:pPr lvl="1">
              <a:lnSpc>
                <a:spcPct val="90000"/>
              </a:lnSpc>
            </a:pPr>
            <a:r>
              <a:rPr lang="en-US" dirty="0"/>
              <a:t>motherboard, smart card, processor</a:t>
            </a:r>
          </a:p>
          <a:p>
            <a:pPr lvl="1">
              <a:lnSpc>
                <a:spcPct val="90000"/>
              </a:lnSpc>
            </a:pPr>
            <a:r>
              <a:rPr lang="en-US" dirty="0"/>
              <a:t>working with approved </a:t>
            </a:r>
            <a:r>
              <a:rPr lang="en-US" dirty="0" smtClean="0"/>
              <a:t>hardware/software</a:t>
            </a:r>
            <a:endParaRPr lang="en-US" dirty="0"/>
          </a:p>
          <a:p>
            <a:pPr lvl="1">
              <a:lnSpc>
                <a:spcPct val="90000"/>
              </a:lnSpc>
            </a:pPr>
            <a:r>
              <a:rPr lang="en-US" dirty="0"/>
              <a:t>generating and using crypto </a:t>
            </a:r>
            <a:r>
              <a:rPr lang="en-US" dirty="0" smtClean="0"/>
              <a:t>keys</a:t>
            </a:r>
            <a:endParaRPr lang="en-US" dirty="0"/>
          </a:p>
        </p:txBody>
      </p:sp>
      <p:graphicFrame>
        <p:nvGraphicFramePr>
          <p:cNvPr id="4" name="Diagram 3"/>
          <p:cNvGraphicFramePr/>
          <p:nvPr/>
        </p:nvGraphicFramePr>
        <p:xfrm>
          <a:off x="1524000" y="44196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r>
              <a:rPr lang="en-US" smtClean="0"/>
              <a:t>Lecture 1. Introduction - </a:t>
            </a:r>
            <a:fld id="{AB623C7B-437C-4BD0-84B2-837202C9E6A9}" type="slidenum">
              <a:rPr lang="en-US" smtClean="0"/>
              <a:pPr/>
              <a:t>10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solidFill>
                  <a:schemeClr val="accent1"/>
                </a:solidFill>
              </a:rPr>
              <a:t>Authenticated Boot Service</a:t>
            </a:r>
          </a:p>
        </p:txBody>
      </p:sp>
      <p:sp>
        <p:nvSpPr>
          <p:cNvPr id="257027" name="Rectangle 3"/>
          <p:cNvSpPr>
            <a:spLocks noGrp="1" noChangeArrowheads="1"/>
          </p:cNvSpPr>
          <p:nvPr>
            <p:ph idx="1"/>
          </p:nvPr>
        </p:nvSpPr>
        <p:spPr>
          <a:xfrm>
            <a:off x="323528" y="1196752"/>
            <a:ext cx="8458200" cy="4724400"/>
          </a:xfrm>
        </p:spPr>
        <p:txBody>
          <a:bodyPr/>
          <a:lstStyle/>
          <a:p>
            <a:pPr>
              <a:lnSpc>
                <a:spcPct val="90000"/>
              </a:lnSpc>
            </a:pPr>
            <a:r>
              <a:rPr lang="en-US" sz="2400" dirty="0"/>
              <a:t>responsible for booting entire </a:t>
            </a:r>
            <a:r>
              <a:rPr lang="en-US" sz="2400" dirty="0" smtClean="0"/>
              <a:t>OS </a:t>
            </a:r>
            <a:r>
              <a:rPr lang="en-US" sz="2400" dirty="0"/>
              <a:t>in </a:t>
            </a:r>
            <a:r>
              <a:rPr lang="en-US" sz="2400" dirty="0" smtClean="0"/>
              <a:t>stages and ensuring </a:t>
            </a:r>
            <a:r>
              <a:rPr lang="en-US" sz="2400" dirty="0"/>
              <a:t>each is valid and approved for use</a:t>
            </a:r>
            <a:endParaRPr lang="en-US" sz="2400" dirty="0" smtClean="0"/>
          </a:p>
          <a:p>
            <a:pPr lvl="1">
              <a:lnSpc>
                <a:spcPct val="90000"/>
              </a:lnSpc>
            </a:pPr>
            <a:r>
              <a:rPr lang="en-US" sz="2400" dirty="0" smtClean="0"/>
              <a:t>at each stage digital </a:t>
            </a:r>
            <a:r>
              <a:rPr lang="en-US" sz="2400" dirty="0"/>
              <a:t>signature associated with </a:t>
            </a:r>
            <a:r>
              <a:rPr lang="en-US" sz="2400" dirty="0" smtClean="0"/>
              <a:t>code is verified</a:t>
            </a:r>
          </a:p>
          <a:p>
            <a:pPr lvl="1">
              <a:lnSpc>
                <a:spcPct val="90000"/>
              </a:lnSpc>
            </a:pPr>
            <a:r>
              <a:rPr lang="en-US" sz="2400" dirty="0" smtClean="0"/>
              <a:t>TPM keeps </a:t>
            </a:r>
            <a:r>
              <a:rPr lang="en-US" sz="2400" dirty="0"/>
              <a:t>a tamper-evident </a:t>
            </a:r>
            <a:r>
              <a:rPr lang="en-US" sz="2400" dirty="0" smtClean="0"/>
              <a:t>log of the loading process</a:t>
            </a:r>
          </a:p>
          <a:p>
            <a:pPr>
              <a:lnSpc>
                <a:spcPct val="90000"/>
              </a:lnSpc>
            </a:pPr>
            <a:r>
              <a:rPr lang="en-US" sz="2400" dirty="0"/>
              <a:t>log records versions of all code </a:t>
            </a:r>
            <a:r>
              <a:rPr lang="en-US" sz="2400" dirty="0" smtClean="0"/>
              <a:t>running</a:t>
            </a:r>
          </a:p>
          <a:p>
            <a:pPr lvl="1">
              <a:lnSpc>
                <a:spcPct val="90000"/>
              </a:lnSpc>
            </a:pPr>
            <a:r>
              <a:rPr lang="en-US" sz="2400" dirty="0" smtClean="0"/>
              <a:t>can </a:t>
            </a:r>
            <a:r>
              <a:rPr lang="en-US" sz="2400" dirty="0"/>
              <a:t>then expand trust </a:t>
            </a:r>
            <a:r>
              <a:rPr lang="en-US" sz="2400" dirty="0" smtClean="0"/>
              <a:t>boundary to include additional hardware and application and utility software</a:t>
            </a:r>
          </a:p>
          <a:p>
            <a:pPr lvl="1">
              <a:lnSpc>
                <a:spcPct val="90000"/>
              </a:lnSpc>
            </a:pPr>
            <a:r>
              <a:rPr lang="en-US" sz="2400" dirty="0" smtClean="0"/>
              <a:t>confirms component is on the approved list, is digitally signed, and that serial number hasn’t been revoked</a:t>
            </a:r>
          </a:p>
          <a:p>
            <a:pPr>
              <a:lnSpc>
                <a:spcPct val="90000"/>
              </a:lnSpc>
            </a:pPr>
            <a:r>
              <a:rPr lang="en-US" sz="2400" dirty="0" smtClean="0"/>
              <a:t>result is a configuration that is well-defined with approved components</a:t>
            </a:r>
            <a:endParaRPr lang="en-US" sz="2400" dirty="0"/>
          </a:p>
        </p:txBody>
      </p:sp>
      <p:sp>
        <p:nvSpPr>
          <p:cNvPr id="4" name="Slide Number Placeholder 3"/>
          <p:cNvSpPr>
            <a:spLocks noGrp="1"/>
          </p:cNvSpPr>
          <p:nvPr>
            <p:ph type="sldNum" sz="quarter" idx="12"/>
          </p:nvPr>
        </p:nvSpPr>
        <p:spPr/>
        <p:txBody>
          <a:bodyPr/>
          <a:lstStyle/>
          <a:p>
            <a:r>
              <a:rPr lang="en-US" smtClean="0"/>
              <a:t>Lecture 1. Introduction - </a:t>
            </a:r>
            <a:fld id="{AB623C7B-437C-4BD0-84B2-837202C9E6A9}" type="slidenum">
              <a:rPr lang="en-US" smtClean="0"/>
              <a:pPr/>
              <a:t>11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274638"/>
            <a:ext cx="8686800" cy="1143000"/>
          </a:xfrm>
        </p:spPr>
        <p:txBody>
          <a:bodyPr/>
          <a:lstStyle/>
          <a:p>
            <a:r>
              <a:rPr lang="en-US" dirty="0" smtClean="0">
                <a:solidFill>
                  <a:schemeClr val="accent1"/>
                </a:solidFill>
              </a:rPr>
              <a:t>     Certification </a:t>
            </a:r>
            <a:r>
              <a:rPr lang="en-US" dirty="0">
                <a:solidFill>
                  <a:schemeClr val="accent1"/>
                </a:solidFill>
              </a:rPr>
              <a:t>Service</a:t>
            </a:r>
          </a:p>
        </p:txBody>
      </p:sp>
      <p:sp>
        <p:nvSpPr>
          <p:cNvPr id="259075" name="Rectangle 3"/>
          <p:cNvSpPr>
            <a:spLocks noGrp="1" noChangeArrowheads="1"/>
          </p:cNvSpPr>
          <p:nvPr>
            <p:ph idx="1"/>
          </p:nvPr>
        </p:nvSpPr>
        <p:spPr>
          <a:xfrm>
            <a:off x="457200" y="1905000"/>
            <a:ext cx="8229600" cy="4648199"/>
          </a:xfrm>
        </p:spPr>
        <p:txBody>
          <a:bodyPr>
            <a:normAutofit fontScale="85000" lnSpcReduction="20000"/>
          </a:bodyPr>
          <a:lstStyle/>
          <a:p>
            <a:r>
              <a:rPr lang="en-US" dirty="0" smtClean="0"/>
              <a:t>once a configuration is achieved and logged the TPM </a:t>
            </a:r>
            <a:r>
              <a:rPr lang="en-US" dirty="0"/>
              <a:t>can certify configuration to others</a:t>
            </a:r>
            <a:endParaRPr lang="en-US" dirty="0" smtClean="0"/>
          </a:p>
          <a:p>
            <a:pPr lvl="1"/>
            <a:r>
              <a:rPr lang="en-US" dirty="0" smtClean="0"/>
              <a:t>can produce a digital certificate</a:t>
            </a:r>
          </a:p>
          <a:p>
            <a:pPr marL="342900" lvl="1" indent="-342900">
              <a:spcBef>
                <a:spcPts val="2000"/>
              </a:spcBef>
              <a:buClr>
                <a:schemeClr val="accent1"/>
              </a:buClr>
            </a:pPr>
            <a:r>
              <a:rPr lang="en-US" sz="2400" dirty="0" smtClean="0"/>
              <a:t>confidence that configuration is unaltered because: </a:t>
            </a:r>
          </a:p>
          <a:p>
            <a:pPr lvl="1"/>
            <a:r>
              <a:rPr lang="en-US" sz="2162" dirty="0" smtClean="0"/>
              <a:t>TPM is considered trustworthy</a:t>
            </a:r>
          </a:p>
          <a:p>
            <a:pPr lvl="1"/>
            <a:r>
              <a:rPr lang="en-US" sz="2162" dirty="0" smtClean="0"/>
              <a:t>only the TPM possesses this TPM’s private key</a:t>
            </a:r>
          </a:p>
          <a:p>
            <a:r>
              <a:rPr lang="en-US" dirty="0" smtClean="0"/>
              <a:t>include </a:t>
            </a:r>
            <a:r>
              <a:rPr lang="en-US" dirty="0"/>
              <a:t>challenge value in certificate to also ensure it is timely</a:t>
            </a:r>
          </a:p>
          <a:p>
            <a:r>
              <a:rPr lang="en-US" dirty="0"/>
              <a:t>provides</a:t>
            </a:r>
            <a:r>
              <a:rPr lang="en-US" dirty="0" smtClean="0"/>
              <a:t> a hierarchical </a:t>
            </a:r>
            <a:r>
              <a:rPr lang="en-US" dirty="0"/>
              <a:t>certification </a:t>
            </a:r>
            <a:r>
              <a:rPr lang="en-US" dirty="0" smtClean="0"/>
              <a:t>approach</a:t>
            </a:r>
          </a:p>
          <a:p>
            <a:pPr lvl="1"/>
            <a:r>
              <a:rPr lang="en-US" dirty="0" smtClean="0"/>
              <a:t>hardware/OS configuration</a:t>
            </a:r>
          </a:p>
          <a:p>
            <a:pPr lvl="1"/>
            <a:r>
              <a:rPr lang="en-US" dirty="0" smtClean="0"/>
              <a:t>OS certifies application programs</a:t>
            </a:r>
          </a:p>
          <a:p>
            <a:pPr lvl="1"/>
            <a:r>
              <a:rPr lang="en-US" dirty="0" smtClean="0"/>
              <a:t>user has confidence is application configuration</a:t>
            </a:r>
          </a:p>
        </p:txBody>
      </p:sp>
      <p:sp>
        <p:nvSpPr>
          <p:cNvPr id="4" name="Curved Up Ribbon 3"/>
          <p:cNvSpPr/>
          <p:nvPr/>
        </p:nvSpPr>
        <p:spPr>
          <a:xfrm rot="20198397">
            <a:off x="295856" y="532846"/>
            <a:ext cx="1676400" cy="685800"/>
          </a:xfrm>
          <a:prstGeom prst="ellipseRibbon2">
            <a:avLst/>
          </a:prstGeom>
          <a:solidFill>
            <a:schemeClr val="accent1">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stretch>
            <a:fillRect/>
          </a:stretch>
        </p:blipFill>
        <p:spPr>
          <a:xfrm rot="19085566">
            <a:off x="777020" y="639155"/>
            <a:ext cx="658641" cy="297191"/>
          </a:xfrm>
          <a:prstGeom prst="rect">
            <a:avLst/>
          </a:prstGeom>
          <a:scene3d>
            <a:camera prst="orthographicFront">
              <a:rot lat="0" lon="10799977" rev="0"/>
            </a:camera>
            <a:lightRig rig="threePt" dir="t"/>
          </a:scene3d>
        </p:spPr>
      </p:pic>
      <p:sp>
        <p:nvSpPr>
          <p:cNvPr id="6" name="Slide Number Placeholder 5"/>
          <p:cNvSpPr>
            <a:spLocks noGrp="1"/>
          </p:cNvSpPr>
          <p:nvPr>
            <p:ph type="sldNum" sz="quarter" idx="12"/>
          </p:nvPr>
        </p:nvSpPr>
        <p:spPr/>
        <p:txBody>
          <a:bodyPr/>
          <a:lstStyle/>
          <a:p>
            <a:r>
              <a:rPr lang="en-US" smtClean="0"/>
              <a:t>Lecture 1. Introduction - </a:t>
            </a:r>
            <a:fld id="{AB623C7B-437C-4BD0-84B2-837202C9E6A9}" type="slidenum">
              <a:rPr lang="en-US" smtClean="0"/>
              <a:pPr/>
              <a:t>12</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274638"/>
            <a:ext cx="8686800" cy="1143000"/>
          </a:xfrm>
        </p:spPr>
        <p:txBody>
          <a:bodyPr/>
          <a:lstStyle/>
          <a:p>
            <a:r>
              <a:rPr lang="en-US" dirty="0" smtClean="0">
                <a:solidFill>
                  <a:schemeClr val="accent1"/>
                </a:solidFill>
              </a:rPr>
              <a:t>  Encryption </a:t>
            </a:r>
            <a:r>
              <a:rPr lang="en-US" dirty="0">
                <a:solidFill>
                  <a:schemeClr val="accent1"/>
                </a:solidFill>
              </a:rPr>
              <a:t>Service</a:t>
            </a:r>
          </a:p>
        </p:txBody>
      </p:sp>
      <p:sp>
        <p:nvSpPr>
          <p:cNvPr id="261123" name="Rectangle 3"/>
          <p:cNvSpPr>
            <a:spLocks noGrp="1" noChangeArrowheads="1"/>
          </p:cNvSpPr>
          <p:nvPr>
            <p:ph idx="1"/>
          </p:nvPr>
        </p:nvSpPr>
        <p:spPr>
          <a:xfrm>
            <a:off x="457200" y="1981200"/>
            <a:ext cx="8229600" cy="4571999"/>
          </a:xfrm>
        </p:spPr>
        <p:txBody>
          <a:bodyPr>
            <a:normAutofit fontScale="92500" lnSpcReduction="20000"/>
          </a:bodyPr>
          <a:lstStyle/>
          <a:p>
            <a:pPr>
              <a:lnSpc>
                <a:spcPct val="90000"/>
              </a:lnSpc>
            </a:pPr>
            <a:r>
              <a:rPr lang="en-US" dirty="0"/>
              <a:t>encrypts </a:t>
            </a:r>
            <a:r>
              <a:rPr lang="en-US" dirty="0" smtClean="0"/>
              <a:t>data so that it can only be decrypted by a machine with a certain configuration</a:t>
            </a:r>
          </a:p>
          <a:p>
            <a:pPr>
              <a:lnSpc>
                <a:spcPct val="90000"/>
              </a:lnSpc>
            </a:pPr>
            <a:r>
              <a:rPr lang="en-US" dirty="0" smtClean="0"/>
              <a:t>TPM maintains a master </a:t>
            </a:r>
            <a:r>
              <a:rPr lang="en-US" dirty="0"/>
              <a:t>secret key unique to </a:t>
            </a:r>
            <a:r>
              <a:rPr lang="en-US" dirty="0" smtClean="0"/>
              <a:t>machine</a:t>
            </a:r>
          </a:p>
          <a:p>
            <a:pPr lvl="1">
              <a:lnSpc>
                <a:spcPct val="90000"/>
              </a:lnSpc>
            </a:pPr>
            <a:r>
              <a:rPr lang="en-US" dirty="0" smtClean="0"/>
              <a:t>used </a:t>
            </a:r>
            <a:r>
              <a:rPr lang="en-US" dirty="0"/>
              <a:t>to generate secret encryption key for every possible configuration</a:t>
            </a:r>
            <a:r>
              <a:rPr lang="en-US" dirty="0" smtClean="0"/>
              <a:t> of that machine</a:t>
            </a:r>
          </a:p>
          <a:p>
            <a:pPr>
              <a:lnSpc>
                <a:spcPct val="90000"/>
              </a:lnSpc>
            </a:pPr>
            <a:r>
              <a:rPr lang="en-US" dirty="0" smtClean="0"/>
              <a:t>can extend scheme upward</a:t>
            </a:r>
          </a:p>
          <a:p>
            <a:pPr lvl="1">
              <a:lnSpc>
                <a:spcPct val="90000"/>
              </a:lnSpc>
            </a:pPr>
            <a:r>
              <a:rPr lang="en-US" dirty="0" smtClean="0"/>
              <a:t>provide encryption key to application so that decryption can only be done by desired version of application running on desired version of the desired OS</a:t>
            </a:r>
          </a:p>
          <a:p>
            <a:pPr lvl="1">
              <a:lnSpc>
                <a:spcPct val="90000"/>
              </a:lnSpc>
            </a:pPr>
            <a:r>
              <a:rPr lang="en-US" dirty="0" smtClean="0"/>
              <a:t>encrypted data can be stored locally or transmitted to a peer application on a remote machine</a:t>
            </a:r>
            <a:endParaRPr lang="en-US" dirty="0"/>
          </a:p>
        </p:txBody>
      </p:sp>
      <p:pic>
        <p:nvPicPr>
          <p:cNvPr id="4" name="Picture 3"/>
          <p:cNvPicPr>
            <a:picLocks noChangeAspect="1"/>
          </p:cNvPicPr>
          <p:nvPr/>
        </p:nvPicPr>
        <p:blipFill>
          <a:blip r:embed="rId3" cstate="print"/>
          <a:stretch>
            <a:fillRect/>
          </a:stretch>
        </p:blipFill>
        <p:spPr>
          <a:xfrm>
            <a:off x="304800" y="152400"/>
            <a:ext cx="1816100" cy="1524000"/>
          </a:xfrm>
          <a:prstGeom prst="rect">
            <a:avLst/>
          </a:prstGeom>
        </p:spPr>
      </p:pic>
      <p:pic>
        <p:nvPicPr>
          <p:cNvPr id="6" name="Picture 5"/>
          <p:cNvPicPr>
            <a:picLocks noChangeAspect="1"/>
          </p:cNvPicPr>
          <p:nvPr/>
        </p:nvPicPr>
        <p:blipFill>
          <a:blip r:embed="rId4" cstate="print"/>
          <a:stretch>
            <a:fillRect/>
          </a:stretch>
        </p:blipFill>
        <p:spPr>
          <a:xfrm rot="19781840">
            <a:off x="943299" y="1223814"/>
            <a:ext cx="582439" cy="262807"/>
          </a:xfrm>
          <a:prstGeom prst="rect">
            <a:avLst/>
          </a:prstGeom>
          <a:scene3d>
            <a:camera prst="orthographicFront">
              <a:rot lat="0" lon="10799977" rev="0"/>
            </a:camera>
            <a:lightRig rig="threePt" dir="t"/>
          </a:scene3d>
        </p:spPr>
      </p:pic>
      <p:sp>
        <p:nvSpPr>
          <p:cNvPr id="7" name="Slide Number Placeholder 6"/>
          <p:cNvSpPr>
            <a:spLocks noGrp="1"/>
          </p:cNvSpPr>
          <p:nvPr>
            <p:ph type="sldNum" sz="quarter" idx="12"/>
          </p:nvPr>
        </p:nvSpPr>
        <p:spPr/>
        <p:txBody>
          <a:bodyPr/>
          <a:lstStyle/>
          <a:p>
            <a:r>
              <a:rPr lang="en-US" smtClean="0"/>
              <a:t>Lecture 1. Introduction - </a:t>
            </a:r>
            <a:fld id="{AB623C7B-437C-4BD0-84B2-837202C9E6A9}" type="slidenum">
              <a:rPr lang="en-US" smtClean="0"/>
              <a:pPr/>
              <a:t>13</a:t>
            </a:fld>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ctrTitle" idx="4294967295"/>
          </p:nvPr>
        </p:nvSpPr>
        <p:spPr>
          <a:xfrm>
            <a:off x="5724128" y="1556792"/>
            <a:ext cx="3652837" cy="2133600"/>
          </a:xfrm>
        </p:spPr>
        <p:txBody>
          <a:bodyPr/>
          <a:lstStyle/>
          <a:p>
            <a:r>
              <a:rPr lang="en-US" dirty="0">
                <a:solidFill>
                  <a:schemeClr val="accent1"/>
                </a:solidFill>
              </a:rPr>
              <a:t>TPM Functions</a:t>
            </a:r>
          </a:p>
        </p:txBody>
      </p:sp>
      <p:pic>
        <p:nvPicPr>
          <p:cNvPr id="5" name="Picture 4" descr="f12.pdf"/>
          <p:cNvPicPr>
            <a:picLocks noChangeAspect="1"/>
          </p:cNvPicPr>
          <p:nvPr/>
        </p:nvPicPr>
        <p:blipFill>
          <a:blip r:embed="rId3" cstate="print"/>
          <a:srcRect l="9412" t="13636" r="10588" b="10000"/>
          <a:stretch>
            <a:fillRect/>
          </a:stretch>
        </p:blipFill>
        <p:spPr>
          <a:xfrm>
            <a:off x="755576" y="-13586"/>
            <a:ext cx="5562600" cy="6871586"/>
          </a:xfrm>
          <a:prstGeom prst="rect">
            <a:avLst/>
          </a:prstGeom>
        </p:spPr>
      </p:pic>
      <p:sp>
        <p:nvSpPr>
          <p:cNvPr id="4" name="Slide Number Placeholder 3"/>
          <p:cNvSpPr>
            <a:spLocks noGrp="1"/>
          </p:cNvSpPr>
          <p:nvPr>
            <p:ph type="sldNum" sz="quarter" idx="12"/>
          </p:nvPr>
        </p:nvSpPr>
        <p:spPr/>
        <p:txBody>
          <a:bodyPr/>
          <a:lstStyle/>
          <a:p>
            <a:r>
              <a:rPr lang="en-US" smtClean="0"/>
              <a:t>Lecture 1. Introduction - </a:t>
            </a:r>
            <a:fld id="{06E0F83C-4DCF-4719-A36F-B85E32FB1D5C}" type="slidenum">
              <a:rPr lang="en-US" smtClean="0"/>
              <a:pPr/>
              <a:t>14</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685800" y="990600"/>
            <a:ext cx="3048000" cy="1524000"/>
          </a:xfrm>
        </p:spPr>
        <p:txBody>
          <a:bodyPr>
            <a:normAutofit/>
          </a:bodyPr>
          <a:lstStyle/>
          <a:p>
            <a:pPr algn="ctr"/>
            <a:r>
              <a:rPr lang="en-US" dirty="0" smtClean="0"/>
              <a:t>Security</a:t>
            </a:r>
            <a:br>
              <a:rPr lang="en-US" dirty="0" smtClean="0"/>
            </a:br>
            <a:r>
              <a:rPr lang="en-US" dirty="0" smtClean="0"/>
              <a:t>Assurance</a:t>
            </a:r>
            <a:endParaRPr lang="en-US" dirty="0"/>
          </a:p>
        </p:txBody>
      </p:sp>
      <p:sp>
        <p:nvSpPr>
          <p:cNvPr id="278531" name="Rectangle 3"/>
          <p:cNvSpPr>
            <a:spLocks noGrp="1" noChangeArrowheads="1"/>
          </p:cNvSpPr>
          <p:nvPr>
            <p:ph type="subTitle" idx="1"/>
          </p:nvPr>
        </p:nvSpPr>
        <p:spPr>
          <a:xfrm>
            <a:off x="4876800" y="1828800"/>
            <a:ext cx="4148328" cy="2971800"/>
          </a:xfrm>
        </p:spPr>
        <p:txBody>
          <a:bodyPr>
            <a:normAutofit fontScale="77500" lnSpcReduction="20000"/>
          </a:bodyPr>
          <a:lstStyle/>
          <a:p>
            <a:pPr algn="l"/>
            <a:r>
              <a:rPr lang="en-US" dirty="0" smtClean="0"/>
              <a:t>“…degree </a:t>
            </a:r>
            <a:r>
              <a:rPr lang="en-US" dirty="0"/>
              <a:t>of confidence that the security controls operate correctly and protect the system as </a:t>
            </a:r>
            <a:r>
              <a:rPr lang="en-US" dirty="0" smtClean="0"/>
              <a:t>intended.  Assurance is not, however, an absolute guarantee that the measures work as intended.”</a:t>
            </a:r>
            <a:endParaRPr lang="en-US" dirty="0"/>
          </a:p>
        </p:txBody>
      </p:sp>
      <p:pic>
        <p:nvPicPr>
          <p:cNvPr id="4" name="Picture 3"/>
          <p:cNvPicPr>
            <a:picLocks noChangeAspect="1"/>
          </p:cNvPicPr>
          <p:nvPr/>
        </p:nvPicPr>
        <p:blipFill>
          <a:blip r:embed="rId3" cstate="print"/>
          <a:stretch>
            <a:fillRect/>
          </a:stretch>
        </p:blipFill>
        <p:spPr>
          <a:xfrm>
            <a:off x="1219200" y="2590800"/>
            <a:ext cx="1934987" cy="1447800"/>
          </a:xfrm>
          <a:prstGeom prst="rect">
            <a:avLst/>
          </a:prstGeom>
          <a:effectLst>
            <a:softEdge rad="254000"/>
          </a:effectLst>
        </p:spPr>
      </p:pic>
      <p:pic>
        <p:nvPicPr>
          <p:cNvPr id="5" name="Picture 4"/>
          <p:cNvPicPr>
            <a:picLocks noChangeAspect="1"/>
          </p:cNvPicPr>
          <p:nvPr/>
        </p:nvPicPr>
        <p:blipFill>
          <a:blip r:embed="rId4" cstate="print"/>
          <a:stretch>
            <a:fillRect/>
          </a:stretch>
        </p:blipFill>
        <p:spPr>
          <a:xfrm>
            <a:off x="7696200" y="5305719"/>
            <a:ext cx="1447801" cy="1552282"/>
          </a:xfrm>
          <a:prstGeom prst="rect">
            <a:avLst/>
          </a:prstGeom>
          <a:scene3d>
            <a:camera prst="orthographicFront">
              <a:rot lat="0" lon="11699978" rev="0"/>
            </a:camera>
            <a:lightRig rig="threePt" dir="t"/>
          </a:scene3d>
        </p:spPr>
      </p:pic>
      <p:sp>
        <p:nvSpPr>
          <p:cNvPr id="6" name="Slide Number Placeholder 5"/>
          <p:cNvSpPr>
            <a:spLocks noGrp="1"/>
          </p:cNvSpPr>
          <p:nvPr>
            <p:ph type="sldNum" sz="quarter" idx="12"/>
          </p:nvPr>
        </p:nvSpPr>
        <p:spPr/>
        <p:txBody>
          <a:bodyPr/>
          <a:lstStyle/>
          <a:p>
            <a:r>
              <a:rPr lang="en-US" smtClean="0"/>
              <a:t>© Griffith University, 2011</a:t>
            </a:r>
          </a:p>
          <a:p>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solidFill>
              </a:rPr>
              <a:t>Assurance and Evaluation</a:t>
            </a:r>
            <a:endParaRPr lang="en-US" dirty="0">
              <a:solidFill>
                <a:schemeClr val="accent1"/>
              </a:solidFill>
            </a:endParaRPr>
          </a:p>
        </p:txBody>
      </p:sp>
      <p:graphicFrame>
        <p:nvGraphicFramePr>
          <p:cNvPr id="7" name="Content Placeholder 6"/>
          <p:cNvGraphicFramePr>
            <a:graphicFrameLocks noGrp="1"/>
          </p:cNvGraphicFramePr>
          <p:nvPr>
            <p:ph sz="half" idx="1"/>
          </p:nvPr>
        </p:nvGraphicFramePr>
        <p:xfrm>
          <a:off x="228600" y="2362200"/>
          <a:ext cx="5562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a:xfrm>
            <a:off x="5562600" y="2057400"/>
            <a:ext cx="3276600" cy="4571999"/>
          </a:xfrm>
        </p:spPr>
        <p:txBody>
          <a:bodyPr>
            <a:noAutofit/>
          </a:bodyPr>
          <a:lstStyle/>
          <a:p>
            <a:pPr marL="342900" lvl="1" indent="-342900">
              <a:buClr>
                <a:schemeClr val="accent1"/>
              </a:buClr>
            </a:pPr>
            <a:r>
              <a:rPr lang="en-US" sz="2000" dirty="0" smtClean="0"/>
              <a:t>assurance</a:t>
            </a:r>
          </a:p>
          <a:p>
            <a:pPr lvl="1"/>
            <a:r>
              <a:rPr lang="en-US" sz="2000" dirty="0" smtClean="0"/>
              <a:t>deals with security features of IT products</a:t>
            </a:r>
          </a:p>
          <a:p>
            <a:pPr lvl="1"/>
            <a:r>
              <a:rPr lang="en-US" sz="2000" dirty="0" smtClean="0"/>
              <a:t>applies to:</a:t>
            </a:r>
          </a:p>
          <a:p>
            <a:pPr lvl="2"/>
            <a:r>
              <a:rPr lang="en-US" sz="2000" dirty="0" smtClean="0"/>
              <a:t>requirements</a:t>
            </a:r>
          </a:p>
          <a:p>
            <a:pPr lvl="2"/>
            <a:r>
              <a:rPr lang="en-US" sz="2000" dirty="0" smtClean="0"/>
              <a:t>security policy</a:t>
            </a:r>
          </a:p>
          <a:p>
            <a:pPr lvl="2"/>
            <a:r>
              <a:rPr lang="en-US" sz="2000" dirty="0" smtClean="0"/>
              <a:t>product design</a:t>
            </a:r>
          </a:p>
          <a:p>
            <a:pPr lvl="2"/>
            <a:r>
              <a:rPr lang="en-US" sz="2000" dirty="0" smtClean="0"/>
              <a:t>product implementation</a:t>
            </a:r>
          </a:p>
          <a:p>
            <a:pPr lvl="2"/>
            <a:r>
              <a:rPr lang="en-US" sz="2000" dirty="0" smtClean="0"/>
              <a:t>system operation</a:t>
            </a:r>
          </a:p>
        </p:txBody>
      </p:sp>
      <p:sp>
        <p:nvSpPr>
          <p:cNvPr id="8" name="TextBox 7"/>
          <p:cNvSpPr txBox="1"/>
          <p:nvPr/>
        </p:nvSpPr>
        <p:spPr>
          <a:xfrm>
            <a:off x="381000" y="1752600"/>
            <a:ext cx="4038600" cy="800219"/>
          </a:xfrm>
          <a:prstGeom prst="rect">
            <a:avLst/>
          </a:prstGeom>
          <a:noFill/>
        </p:spPr>
        <p:txBody>
          <a:bodyPr wrap="square" rtlCol="0">
            <a:spAutoFit/>
          </a:bodyPr>
          <a:lstStyle/>
          <a:p>
            <a:pPr lvl="0"/>
            <a:r>
              <a:rPr lang="en-US" sz="2800" b="1" dirty="0" smtClean="0">
                <a:latin typeface="+mj-lt"/>
              </a:rPr>
              <a:t>target audiences:</a:t>
            </a:r>
            <a:endParaRPr lang="en-US" sz="2800" dirty="0" smtClean="0">
              <a:latin typeface="+mj-lt"/>
            </a:endParaRPr>
          </a:p>
          <a:p>
            <a:endParaRPr lang="en-US" dirty="0"/>
          </a:p>
        </p:txBody>
      </p:sp>
      <p:sp>
        <p:nvSpPr>
          <p:cNvPr id="9" name="Slide Number Placeholder 8"/>
          <p:cNvSpPr>
            <a:spLocks noGrp="1"/>
          </p:cNvSpPr>
          <p:nvPr>
            <p:ph type="sldNum" sz="quarter" idx="12"/>
          </p:nvPr>
        </p:nvSpPr>
        <p:spPr/>
        <p:txBody>
          <a:bodyPr/>
          <a:lstStyle/>
          <a:p>
            <a:r>
              <a:rPr lang="en-US" smtClean="0"/>
              <a:t>Lecture 1. Introduction - </a:t>
            </a:r>
            <a:fld id="{3AA52102-1A0F-40D3-9380-9892857A162C}" type="slidenum">
              <a:rPr lang="en-US" smtClean="0"/>
              <a:pPr/>
              <a:t>16</a:t>
            </a:fld>
            <a:endParaRPr lang="en-US"/>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5084763" cy="1143000"/>
          </a:xfrm>
        </p:spPr>
        <p:txBody>
          <a:bodyPr/>
          <a:lstStyle/>
          <a:p>
            <a:pPr>
              <a:defRPr/>
            </a:pPr>
            <a:r>
              <a:rPr lang="en-US" dirty="0" smtClean="0">
                <a:solidFill>
                  <a:schemeClr val="tx1"/>
                </a:solidFill>
              </a:rPr>
              <a:t>Cloud Computing</a:t>
            </a:r>
            <a:endParaRPr lang="en-US" dirty="0">
              <a:solidFill>
                <a:schemeClr val="tx1"/>
              </a:solidFill>
            </a:endParaRPr>
          </a:p>
        </p:txBody>
      </p:sp>
      <p:sp>
        <p:nvSpPr>
          <p:cNvPr id="19459" name="Content Placeholder 2"/>
          <p:cNvSpPr>
            <a:spLocks noGrp="1"/>
          </p:cNvSpPr>
          <p:nvPr>
            <p:ph idx="1"/>
          </p:nvPr>
        </p:nvSpPr>
        <p:spPr>
          <a:xfrm>
            <a:off x="179388" y="1341438"/>
            <a:ext cx="8496300" cy="5400675"/>
          </a:xfrm>
        </p:spPr>
        <p:txBody>
          <a:bodyPr/>
          <a:lstStyle/>
          <a:p>
            <a:pPr>
              <a:spcBef>
                <a:spcPts val="800"/>
              </a:spcBef>
              <a:buFontTx/>
              <a:buNone/>
            </a:pPr>
            <a:r>
              <a:rPr lang="en-US" smtClean="0"/>
              <a:t>NIST definition of cloud computing:</a:t>
            </a:r>
          </a:p>
          <a:p>
            <a:pPr>
              <a:lnSpc>
                <a:spcPct val="15000"/>
              </a:lnSpc>
              <a:spcBef>
                <a:spcPts val="800"/>
              </a:spcBef>
              <a:buFontTx/>
              <a:buNone/>
            </a:pPr>
            <a:endParaRPr lang="en-US" smtClean="0"/>
          </a:p>
          <a:p>
            <a:pPr>
              <a:lnSpc>
                <a:spcPct val="114000"/>
              </a:lnSpc>
              <a:spcBef>
                <a:spcPct val="0"/>
              </a:spcBef>
              <a:buFontTx/>
              <a:buNone/>
            </a:pPr>
            <a:r>
              <a:rPr lang="en-US" smtClean="0"/>
              <a:t>	</a:t>
            </a:r>
            <a:r>
              <a:rPr lang="en-US" sz="2400" i="1" smtClean="0"/>
              <a:t>A model for enabling ubiquitous, convenient, on-demand network access to a shared pool of configurable computing resources (e.g., networks, servers, storage, applications, and services) that can be rapidly provisioned and released with minimal management effort or service </a:t>
            </a:r>
          </a:p>
          <a:p>
            <a:pPr>
              <a:lnSpc>
                <a:spcPct val="114000"/>
              </a:lnSpc>
              <a:spcBef>
                <a:spcPct val="0"/>
              </a:spcBef>
              <a:buFontTx/>
              <a:buNone/>
            </a:pPr>
            <a:r>
              <a:rPr lang="en-US" sz="2400" i="1" smtClean="0"/>
              <a:t>    provider interaction. </a:t>
            </a:r>
            <a:endParaRPr lang="en-US" sz="2400" smtClean="0"/>
          </a:p>
        </p:txBody>
      </p:sp>
      <p:pic>
        <p:nvPicPr>
          <p:cNvPr id="19460" name="Picture 4" descr="http://4.bp.blogspot.com/_uNxzDaaUsCQ/TAZt0Oyr0kI/AAAAAAAAAAc/07L9G5yissU/s1600/1.jpg"/>
          <p:cNvPicPr>
            <a:picLocks noChangeAspect="1" noChangeArrowheads="1"/>
          </p:cNvPicPr>
          <p:nvPr/>
        </p:nvPicPr>
        <p:blipFill>
          <a:blip r:embed="rId3" cstate="print"/>
          <a:srcRect/>
          <a:stretch>
            <a:fillRect/>
          </a:stretch>
        </p:blipFill>
        <p:spPr bwMode="auto">
          <a:xfrm>
            <a:off x="5435600" y="3933825"/>
            <a:ext cx="3432175" cy="25733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r>
              <a:rPr lang="en-US" smtClean="0"/>
              <a:t>Lecture 1. Introduction - </a:t>
            </a:r>
            <a:fld id="{AB623C7B-437C-4BD0-84B2-837202C9E6A9}"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950" y="2420938"/>
            <a:ext cx="3959225" cy="1152525"/>
          </a:xfrm>
        </p:spPr>
        <p:txBody>
          <a:bodyPr>
            <a:normAutofit fontScale="90000"/>
          </a:bodyPr>
          <a:lstStyle/>
          <a:p>
            <a:r>
              <a:rPr lang="en-US" sz="1800" smtClean="0">
                <a:solidFill>
                  <a:srgbClr val="FFB91D"/>
                </a:solidFill>
              </a:rPr>
              <a:t/>
            </a:r>
            <a:br>
              <a:rPr lang="en-US" sz="1800" smtClean="0">
                <a:solidFill>
                  <a:srgbClr val="FFB91D"/>
                </a:solidFill>
              </a:rPr>
            </a:br>
            <a:r>
              <a:rPr lang="en-US" sz="1800" smtClean="0">
                <a:solidFill>
                  <a:srgbClr val="FFB91D"/>
                </a:solidFill>
              </a:rPr>
              <a:t/>
            </a:r>
            <a:br>
              <a:rPr lang="en-US" sz="1800" smtClean="0">
                <a:solidFill>
                  <a:srgbClr val="FFB91D"/>
                </a:solidFill>
              </a:rPr>
            </a:br>
            <a:r>
              <a:rPr lang="en-US" sz="1800" smtClean="0">
                <a:solidFill>
                  <a:srgbClr val="FFB91D"/>
                </a:solidFill>
              </a:rPr>
              <a:t> </a:t>
            </a:r>
            <a:r>
              <a:rPr lang="en-US" sz="3600" smtClean="0">
                <a:solidFill>
                  <a:schemeClr val="tx1"/>
                </a:solidFill>
              </a:rPr>
              <a:t>Cloud Computing   </a:t>
            </a:r>
            <a:br>
              <a:rPr lang="en-US" sz="3600" smtClean="0">
                <a:solidFill>
                  <a:schemeClr val="tx1"/>
                </a:solidFill>
              </a:rPr>
            </a:br>
            <a:r>
              <a:rPr lang="en-US" sz="3600" smtClean="0">
                <a:solidFill>
                  <a:schemeClr val="tx1"/>
                </a:solidFill>
              </a:rPr>
              <a:t>        Context</a:t>
            </a:r>
          </a:p>
        </p:txBody>
      </p:sp>
      <p:pic>
        <p:nvPicPr>
          <p:cNvPr id="20483" name="Content Placeholder 3" descr="f13.pdf"/>
          <p:cNvPicPr>
            <a:picLocks noGrp="1" noChangeAspect="1"/>
          </p:cNvPicPr>
          <p:nvPr>
            <p:ph idx="1"/>
          </p:nvPr>
        </p:nvPicPr>
        <p:blipFill>
          <a:blip r:embed="rId3" cstate="print"/>
          <a:srcRect t="3273" b="9636"/>
          <a:stretch>
            <a:fillRect/>
          </a:stretch>
        </p:blipFill>
        <p:spPr>
          <a:xfrm>
            <a:off x="3141663" y="95250"/>
            <a:ext cx="6002337" cy="6762750"/>
          </a:xfrm>
        </p:spPr>
      </p:pic>
      <p:sp>
        <p:nvSpPr>
          <p:cNvPr id="6" name="Slide Number Placeholder 5"/>
          <p:cNvSpPr>
            <a:spLocks noGrp="1"/>
          </p:cNvSpPr>
          <p:nvPr>
            <p:ph type="sldNum" sz="quarter" idx="12"/>
          </p:nvPr>
        </p:nvSpPr>
        <p:spPr>
          <a:xfrm>
            <a:off x="6659563" y="6400800"/>
            <a:ext cx="2332037" cy="304800"/>
          </a:xfrm>
        </p:spPr>
        <p:txBody>
          <a:bodyPr/>
          <a:lstStyle/>
          <a:p>
            <a:fld id="{C0AAABDA-6F13-4891-8F1A-BCBF5EB60029}" type="slidenum">
              <a:rPr lang="en-US"/>
              <a:pPr/>
              <a:t>18</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txBox="1">
            <a:spLocks noGrp="1"/>
          </p:cNvSpPr>
          <p:nvPr/>
        </p:nvSpPr>
        <p:spPr bwMode="auto">
          <a:xfrm>
            <a:off x="6400800" y="6400800"/>
            <a:ext cx="2590800" cy="304800"/>
          </a:xfrm>
          <a:prstGeom prst="rect">
            <a:avLst/>
          </a:prstGeom>
          <a:noFill/>
          <a:ln>
            <a:miter lim="800000"/>
            <a:headEnd/>
            <a:tailEnd/>
          </a:ln>
        </p:spPr>
        <p:txBody>
          <a:bodyPr/>
          <a:lstStyle/>
          <a:p>
            <a:pPr algn="r"/>
            <a:fld id="{498587C6-2F9A-4419-A03B-59A042193D71}" type="slidenum">
              <a:rPr lang="zh-CN" altLang="en-US" sz="1400">
                <a:solidFill>
                  <a:srgbClr val="DF0029"/>
                </a:solidFill>
                <a:latin typeface="Times New Roman" pitchFamily="18" charset="0"/>
                <a:ea typeface="宋体" charset="-122"/>
              </a:rPr>
              <a:pPr algn="r"/>
              <a:t>19</a:t>
            </a:fld>
            <a:endParaRPr lang="en-US" altLang="zh-CN" sz="1400">
              <a:solidFill>
                <a:srgbClr val="DF0029"/>
              </a:solidFill>
              <a:latin typeface="Times New Roman" pitchFamily="18" charset="0"/>
              <a:ea typeface="宋体" charset="-122"/>
            </a:endParaRPr>
          </a:p>
        </p:txBody>
      </p:sp>
      <p:sp>
        <p:nvSpPr>
          <p:cNvPr id="15365" name="Rectangle 2"/>
          <p:cNvSpPr>
            <a:spLocks noGrp="1" noChangeArrowheads="1"/>
          </p:cNvSpPr>
          <p:nvPr>
            <p:ph type="ctrTitle" idx="4294967295"/>
          </p:nvPr>
        </p:nvSpPr>
        <p:spPr>
          <a:xfrm>
            <a:off x="827088" y="115888"/>
            <a:ext cx="7991475" cy="990600"/>
          </a:xfrm>
        </p:spPr>
        <p:txBody>
          <a:bodyPr lIns="92075" tIns="46038" rIns="92075" bIns="46038"/>
          <a:lstStyle/>
          <a:p>
            <a:pPr eaLnBrk="1" hangingPunct="1">
              <a:defRPr/>
            </a:pPr>
            <a:r>
              <a:rPr lang="en-US" altLang="zh-CN" sz="3600" b="1" dirty="0" smtClean="0">
                <a:solidFill>
                  <a:schemeClr val="tx1"/>
                </a:solidFill>
                <a:ea typeface="宋体" pitchFamily="2" charset="-122"/>
              </a:rPr>
              <a:t>Top 8 Cloud Computing Companies </a:t>
            </a:r>
          </a:p>
        </p:txBody>
      </p:sp>
      <p:pic>
        <p:nvPicPr>
          <p:cNvPr id="21508" name="Picture 3"/>
          <p:cNvPicPr>
            <a:picLocks noChangeAspect="1" noChangeArrowheads="1"/>
          </p:cNvPicPr>
          <p:nvPr/>
        </p:nvPicPr>
        <p:blipFill>
          <a:blip r:embed="rId3" cstate="print"/>
          <a:srcRect/>
          <a:stretch>
            <a:fillRect/>
          </a:stretch>
        </p:blipFill>
        <p:spPr bwMode="auto">
          <a:xfrm>
            <a:off x="457200" y="1196975"/>
            <a:ext cx="8686800" cy="51784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r>
              <a:rPr lang="en-US" smtClean="0"/>
              <a:t>Lecture 1. Introduction - </a:t>
            </a:r>
            <a:fld id="{0C725852-1E9C-44DE-9A42-D502B14FAE93}" type="slidenum">
              <a:rPr lang="en-US" smtClean="0"/>
              <a:pPr/>
              <a:t>19</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Lectures…</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r>
              <a:rPr lang="en-US" dirty="0" smtClean="0"/>
              <a:t>Introduced relational databases</a:t>
            </a:r>
          </a:p>
          <a:p>
            <a:r>
              <a:rPr lang="en-US" dirty="0" smtClean="0"/>
              <a:t>Relational database elements</a:t>
            </a:r>
          </a:p>
          <a:p>
            <a:r>
              <a:rPr lang="en-AU" dirty="0" smtClean="0"/>
              <a:t>Inference</a:t>
            </a:r>
          </a:p>
          <a:p>
            <a:r>
              <a:rPr lang="en-AU" dirty="0" smtClean="0"/>
              <a:t>Statistical database security issues</a:t>
            </a:r>
          </a:p>
          <a:p>
            <a:r>
              <a:rPr lang="en-AU" dirty="0" smtClean="0"/>
              <a:t>Database encryption</a:t>
            </a:r>
          </a:p>
        </p:txBody>
      </p:sp>
      <p:sp>
        <p:nvSpPr>
          <p:cNvPr id="8" name="Slide Number Placeholder 7"/>
          <p:cNvSpPr>
            <a:spLocks noGrp="1"/>
          </p:cNvSpPr>
          <p:nvPr>
            <p:ph type="sldNum" sz="quarter" idx="12"/>
          </p:nvPr>
        </p:nvSpPr>
        <p:spPr/>
        <p:txBody>
          <a:bodyPr/>
          <a:lstStyle/>
          <a:p>
            <a:fld id="{349DD490-4B79-44EF-A132-EC0AA849B487}" type="slidenum">
              <a:rPr lang="en-US"/>
              <a:pPr/>
              <a:t>2</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p:txBody>
          <a:bodyPr/>
          <a:lstStyle/>
          <a:p>
            <a:fld id="{B1095AEA-4E14-43FC-9B35-751236B32F06}" type="slidenum">
              <a:rPr lang="zh-CN" altLang="en-US">
                <a:ea typeface="宋体" charset="-122"/>
              </a:rPr>
              <a:pPr/>
              <a:t>20</a:t>
            </a:fld>
            <a:endParaRPr lang="en-US" altLang="zh-CN">
              <a:ea typeface="宋体" charset="-122"/>
            </a:endParaRPr>
          </a:p>
        </p:txBody>
      </p:sp>
      <p:sp>
        <p:nvSpPr>
          <p:cNvPr id="12293" name="Rectangle 2"/>
          <p:cNvSpPr>
            <a:spLocks noGrp="1" noChangeArrowheads="1"/>
          </p:cNvSpPr>
          <p:nvPr>
            <p:ph type="ctrTitle" idx="4294967295"/>
          </p:nvPr>
        </p:nvSpPr>
        <p:spPr>
          <a:xfrm>
            <a:off x="900113" y="115888"/>
            <a:ext cx="7691437" cy="1270000"/>
          </a:xfrm>
        </p:spPr>
        <p:txBody>
          <a:bodyPr lIns="92075" tIns="46038" rIns="92075" bIns="46038"/>
          <a:lstStyle/>
          <a:p>
            <a:pPr eaLnBrk="1" hangingPunct="1">
              <a:defRPr/>
            </a:pPr>
            <a:r>
              <a:rPr lang="en-US" altLang="zh-CN" sz="3600" b="1" dirty="0" smtClean="0">
                <a:solidFill>
                  <a:schemeClr val="tx1"/>
                </a:solidFill>
                <a:ea typeface="宋体" pitchFamily="2" charset="-122"/>
              </a:rPr>
              <a:t>Amazon Virtual Private Cloud VPC </a:t>
            </a:r>
            <a:r>
              <a:rPr lang="en-US" altLang="zh-CN" sz="2400" b="1" dirty="0" smtClean="0">
                <a:solidFill>
                  <a:schemeClr val="tx1"/>
                </a:solidFill>
                <a:ea typeface="宋体" pitchFamily="2" charset="-122"/>
              </a:rPr>
              <a:t>(</a:t>
            </a:r>
            <a:r>
              <a:rPr lang="en-US" altLang="zh-CN" sz="2400" b="1" dirty="0" smtClean="0">
                <a:solidFill>
                  <a:schemeClr val="tx1"/>
                </a:solidFill>
                <a:ea typeface="宋体" pitchFamily="2" charset="-122"/>
                <a:hlinkClick r:id="rId3"/>
              </a:rPr>
              <a:t>http://aws.amazon.com/vpc/</a:t>
            </a:r>
            <a:r>
              <a:rPr lang="en-US" altLang="zh-CN" sz="2400" b="1" dirty="0" smtClean="0">
                <a:solidFill>
                  <a:schemeClr val="tx1"/>
                </a:solidFill>
                <a:ea typeface="宋体" pitchFamily="2" charset="-122"/>
              </a:rPr>
              <a:t> ) </a:t>
            </a:r>
          </a:p>
        </p:txBody>
      </p:sp>
      <p:pic>
        <p:nvPicPr>
          <p:cNvPr id="22532" name="Picture 2" descr="Amazon VPC Detailed Diagram"/>
          <p:cNvPicPr>
            <a:picLocks noChangeAspect="1" noChangeArrowheads="1"/>
          </p:cNvPicPr>
          <p:nvPr/>
        </p:nvPicPr>
        <p:blipFill>
          <a:blip r:embed="rId4" cstate="print"/>
          <a:srcRect/>
          <a:stretch>
            <a:fillRect/>
          </a:stretch>
        </p:blipFill>
        <p:spPr bwMode="auto">
          <a:xfrm>
            <a:off x="914400" y="1905000"/>
            <a:ext cx="7391400" cy="421481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p:txBody>
          <a:bodyPr/>
          <a:lstStyle/>
          <a:p>
            <a:fld id="{38F5FC5C-2B14-4975-9540-D5596B0249C3}" type="slidenum">
              <a:rPr lang="zh-CN" altLang="en-US">
                <a:ea typeface="宋体" charset="-122"/>
              </a:rPr>
              <a:pPr/>
              <a:t>21</a:t>
            </a:fld>
            <a:endParaRPr lang="en-US" altLang="zh-CN">
              <a:ea typeface="宋体" charset="-122"/>
            </a:endParaRPr>
          </a:p>
        </p:txBody>
      </p:sp>
      <p:sp>
        <p:nvSpPr>
          <p:cNvPr id="35845" name="Rectangle 2"/>
          <p:cNvSpPr>
            <a:spLocks noGrp="1" noChangeArrowheads="1"/>
          </p:cNvSpPr>
          <p:nvPr>
            <p:ph type="title" idx="4294967295"/>
          </p:nvPr>
        </p:nvSpPr>
        <p:spPr/>
        <p:txBody>
          <a:bodyPr lIns="0" tIns="0" rIns="0" bIns="0"/>
          <a:lstStyle/>
          <a:p>
            <a:pPr eaLnBrk="1" hangingPunct="1">
              <a:defRPr/>
            </a:pPr>
            <a:r>
              <a:rPr lang="en-US" altLang="zh-CN" sz="3900" b="1" dirty="0" smtClean="0">
                <a:solidFill>
                  <a:schemeClr val="tx1"/>
                </a:solidFill>
                <a:ea typeface="宋体" pitchFamily="2" charset="-122"/>
              </a:rPr>
              <a:t>Cloud Computing – Service Provider Priorities</a:t>
            </a:r>
          </a:p>
        </p:txBody>
      </p:sp>
      <p:sp>
        <p:nvSpPr>
          <p:cNvPr id="163844" name="Rectangle 4"/>
          <p:cNvSpPr>
            <a:spLocks noGrp="1" noChangeArrowheads="1"/>
          </p:cNvSpPr>
          <p:nvPr>
            <p:ph type="body" sz="half" idx="4294967295"/>
          </p:nvPr>
        </p:nvSpPr>
        <p:spPr>
          <a:xfrm>
            <a:off x="685800" y="1628775"/>
            <a:ext cx="4953000" cy="4467225"/>
          </a:xfrm>
        </p:spPr>
        <p:txBody>
          <a:bodyPr lIns="0" tIns="0" rIns="0" bIns="0"/>
          <a:lstStyle/>
          <a:p>
            <a:pPr marL="396875" indent="-396875" eaLnBrk="1" hangingPunct="1">
              <a:lnSpc>
                <a:spcPct val="20000"/>
              </a:lnSpc>
              <a:buClr>
                <a:srgbClr val="FF0000"/>
              </a:buClr>
              <a:buSzPct val="120000"/>
              <a:buFontTx/>
              <a:buNone/>
            </a:pPr>
            <a:r>
              <a:rPr lang="en-US" altLang="zh-CN" sz="2800" smtClean="0">
                <a:ea typeface="宋体" charset="-122"/>
              </a:rPr>
              <a:t> </a:t>
            </a:r>
          </a:p>
          <a:p>
            <a:pPr marL="396875" indent="-396875" eaLnBrk="1" hangingPunct="1">
              <a:lnSpc>
                <a:spcPct val="90000"/>
              </a:lnSpc>
              <a:buClr>
                <a:srgbClr val="FF0000"/>
              </a:buClr>
              <a:buSzPct val="120000"/>
            </a:pPr>
            <a:r>
              <a:rPr lang="en-US" altLang="zh-CN" sz="2800" smtClean="0">
                <a:ea typeface="宋体" charset="-122"/>
              </a:rPr>
              <a:t>Effectively meet the advertised services, while optimizing cloud resource utilization</a:t>
            </a:r>
          </a:p>
          <a:p>
            <a:pPr marL="396875" indent="-396875" eaLnBrk="1" hangingPunct="1">
              <a:lnSpc>
                <a:spcPct val="20000"/>
              </a:lnSpc>
              <a:buClr>
                <a:srgbClr val="FF0000"/>
              </a:buClr>
              <a:buSzPct val="120000"/>
            </a:pPr>
            <a:endParaRPr lang="en-US" altLang="zh-CN" sz="2800" smtClean="0">
              <a:ea typeface="宋体" charset="-122"/>
            </a:endParaRPr>
          </a:p>
          <a:p>
            <a:pPr marL="396875" indent="-396875" eaLnBrk="1" hangingPunct="1">
              <a:lnSpc>
                <a:spcPct val="90000"/>
              </a:lnSpc>
              <a:buClr>
                <a:srgbClr val="FF0000"/>
              </a:buClr>
              <a:buSzPct val="120000"/>
            </a:pPr>
            <a:r>
              <a:rPr lang="en-US" altLang="zh-CN" sz="2800" smtClean="0">
                <a:ea typeface="宋体" charset="-122"/>
              </a:rPr>
              <a:t>Offer tenants capabilities for self-service</a:t>
            </a:r>
          </a:p>
          <a:p>
            <a:pPr marL="396875" indent="-396875" eaLnBrk="1" hangingPunct="1">
              <a:lnSpc>
                <a:spcPct val="20000"/>
              </a:lnSpc>
              <a:buClr>
                <a:srgbClr val="FF0000"/>
              </a:buClr>
              <a:buSzPct val="120000"/>
            </a:pPr>
            <a:endParaRPr lang="en-US" altLang="zh-CN" sz="2800" smtClean="0">
              <a:ea typeface="宋体" charset="-122"/>
            </a:endParaRPr>
          </a:p>
          <a:p>
            <a:pPr marL="396875" indent="-396875" eaLnBrk="1" hangingPunct="1">
              <a:lnSpc>
                <a:spcPct val="90000"/>
              </a:lnSpc>
              <a:buClr>
                <a:srgbClr val="FF0000"/>
              </a:buClr>
              <a:buSzPct val="120000"/>
            </a:pPr>
            <a:r>
              <a:rPr lang="en-US" altLang="zh-CN" sz="2800" smtClean="0">
                <a:ea typeface="宋体" charset="-122"/>
              </a:rPr>
              <a:t>Ensure confidentiality, integrity, and availability, as well as security assurance in a multi-tenant environment</a:t>
            </a:r>
          </a:p>
          <a:p>
            <a:pPr marL="396875" indent="-396875" eaLnBrk="1" hangingPunct="1">
              <a:lnSpc>
                <a:spcPct val="90000"/>
              </a:lnSpc>
              <a:buClr>
                <a:srgbClr val="FF0000"/>
              </a:buClr>
              <a:buSzPct val="120000"/>
            </a:pPr>
            <a:endParaRPr lang="en-US" altLang="zh-CN" sz="2800" smtClean="0">
              <a:ea typeface="宋体" charset="-122"/>
            </a:endParaRPr>
          </a:p>
        </p:txBody>
      </p:sp>
      <p:pic>
        <p:nvPicPr>
          <p:cNvPr id="23557" name="Picture 10" descr="corp data center"/>
          <p:cNvPicPr>
            <a:picLocks noChangeAspect="1" noChangeArrowheads="1"/>
          </p:cNvPicPr>
          <p:nvPr/>
        </p:nvPicPr>
        <p:blipFill>
          <a:blip r:embed="rId2" cstate="print"/>
          <a:srcRect/>
          <a:stretch>
            <a:fillRect/>
          </a:stretch>
        </p:blipFill>
        <p:spPr bwMode="auto">
          <a:xfrm>
            <a:off x="5724525" y="1700213"/>
            <a:ext cx="3175000" cy="42799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lstStyle/>
          <a:p>
            <a:pPr eaLnBrk="1" hangingPunct="1">
              <a:defRPr/>
            </a:pPr>
            <a:r>
              <a:rPr lang="en-US" dirty="0" smtClean="0">
                <a:solidFill>
                  <a:srgbClr val="1E1C11"/>
                </a:solidFill>
                <a:ea typeface="ＭＳ Ｐゴシック" pitchFamily="-1" charset="-128"/>
              </a:rPr>
              <a:t>Security Concerns </a:t>
            </a:r>
          </a:p>
        </p:txBody>
      </p:sp>
      <p:pic>
        <p:nvPicPr>
          <p:cNvPr id="24579" name="Picture 2"/>
          <p:cNvPicPr>
            <a:picLocks noChangeAspect="1" noChangeArrowheads="1"/>
          </p:cNvPicPr>
          <p:nvPr/>
        </p:nvPicPr>
        <p:blipFill>
          <a:blip r:embed="rId2" cstate="print"/>
          <a:srcRect/>
          <a:stretch>
            <a:fillRect/>
          </a:stretch>
        </p:blipFill>
        <p:spPr bwMode="auto">
          <a:xfrm>
            <a:off x="684213" y="1457325"/>
            <a:ext cx="1439862" cy="1995488"/>
          </a:xfrm>
          <a:prstGeom prst="rect">
            <a:avLst/>
          </a:prstGeom>
          <a:noFill/>
          <a:ln w="9525">
            <a:noFill/>
            <a:miter lim="800000"/>
            <a:headEnd/>
            <a:tailEnd/>
          </a:ln>
        </p:spPr>
      </p:pic>
      <p:sp>
        <p:nvSpPr>
          <p:cNvPr id="9" name="Rounded Rectangular Callout 8"/>
          <p:cNvSpPr/>
          <p:nvPr/>
        </p:nvSpPr>
        <p:spPr>
          <a:xfrm>
            <a:off x="2700338" y="1052513"/>
            <a:ext cx="2667000" cy="1447800"/>
          </a:xfrm>
          <a:prstGeom prst="wedgeRoundRectCallout">
            <a:avLst>
              <a:gd name="adj1" fmla="val -77506"/>
              <a:gd name="adj2" fmla="val 14500"/>
              <a:gd name="adj3" fmla="val 16667"/>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cs typeface="Arial" pitchFamily="34" charset="0"/>
            </a:endParaRPr>
          </a:p>
        </p:txBody>
      </p:sp>
      <p:sp>
        <p:nvSpPr>
          <p:cNvPr id="24581" name="Rectangle 10"/>
          <p:cNvSpPr>
            <a:spLocks noChangeArrowheads="1"/>
          </p:cNvSpPr>
          <p:nvPr/>
        </p:nvSpPr>
        <p:spPr bwMode="auto">
          <a:xfrm>
            <a:off x="2700338" y="1196975"/>
            <a:ext cx="2743200" cy="1338263"/>
          </a:xfrm>
          <a:prstGeom prst="rect">
            <a:avLst/>
          </a:prstGeom>
          <a:noFill/>
          <a:ln w="9525">
            <a:noFill/>
            <a:miter lim="800000"/>
            <a:headEnd/>
            <a:tailEnd/>
          </a:ln>
        </p:spPr>
        <p:txBody>
          <a:bodyPr>
            <a:spAutoFit/>
          </a:bodyPr>
          <a:lstStyle/>
          <a:p>
            <a:r>
              <a:rPr lang="en-US" sz="1400">
                <a:latin typeface="Calibri" pitchFamily="34" charset="0"/>
              </a:rPr>
              <a:t>“Cloud Computing is </a:t>
            </a:r>
            <a:r>
              <a:rPr lang="en-US" sz="1400" b="1">
                <a:latin typeface="Calibri" pitchFamily="34" charset="0"/>
              </a:rPr>
              <a:t>a security nightmare</a:t>
            </a:r>
            <a:r>
              <a:rPr lang="en-US" sz="1400">
                <a:latin typeface="Calibri" pitchFamily="34" charset="0"/>
              </a:rPr>
              <a:t> and it can't be handled in traditional ways.”</a:t>
            </a:r>
          </a:p>
          <a:p>
            <a:pPr>
              <a:lnSpc>
                <a:spcPct val="50000"/>
              </a:lnSpc>
            </a:pPr>
            <a:endParaRPr lang="en-US" sz="1400">
              <a:latin typeface="Calibri" pitchFamily="34" charset="0"/>
            </a:endParaRPr>
          </a:p>
          <a:p>
            <a:r>
              <a:rPr lang="en-US" sz="1400">
                <a:latin typeface="Calibri" pitchFamily="34" charset="0"/>
              </a:rPr>
              <a:t>—</a:t>
            </a:r>
            <a:r>
              <a:rPr lang="en-US" sz="1600">
                <a:latin typeface="Calibri" pitchFamily="34" charset="0"/>
              </a:rPr>
              <a:t>John Chambers</a:t>
            </a:r>
          </a:p>
          <a:p>
            <a:r>
              <a:rPr lang="en-US" sz="1600">
                <a:latin typeface="Calibri" pitchFamily="34" charset="0"/>
              </a:rPr>
              <a:t>CISCO CEO</a:t>
            </a:r>
          </a:p>
        </p:txBody>
      </p:sp>
      <p:sp>
        <p:nvSpPr>
          <p:cNvPr id="24582" name="Content Placeholder 2"/>
          <p:cNvSpPr>
            <a:spLocks noGrp="1"/>
          </p:cNvSpPr>
          <p:nvPr>
            <p:ph idx="1"/>
          </p:nvPr>
        </p:nvSpPr>
        <p:spPr>
          <a:xfrm>
            <a:off x="468313" y="3500438"/>
            <a:ext cx="8675687" cy="2836862"/>
          </a:xfrm>
        </p:spPr>
        <p:txBody>
          <a:bodyPr/>
          <a:lstStyle/>
          <a:p>
            <a:pPr eaLnBrk="1" hangingPunct="1"/>
            <a:r>
              <a:rPr lang="en-US" sz="3000" smtClean="0">
                <a:solidFill>
                  <a:srgbClr val="1E1C11"/>
                </a:solidFill>
                <a:ea typeface="ＭＳ Ｐゴシック" pitchFamily="34" charset="-128"/>
              </a:rPr>
              <a:t>Security is one of the most difficult task to implement in cloud computing </a:t>
            </a:r>
          </a:p>
          <a:p>
            <a:pPr eaLnBrk="1" hangingPunct="1">
              <a:lnSpc>
                <a:spcPct val="20000"/>
              </a:lnSpc>
              <a:buFontTx/>
              <a:buNone/>
            </a:pPr>
            <a:endParaRPr lang="en-US" sz="3000" smtClean="0">
              <a:solidFill>
                <a:srgbClr val="1E1C11"/>
              </a:solidFill>
              <a:ea typeface="ＭＳ Ｐゴシック" pitchFamily="34" charset="-128"/>
            </a:endParaRPr>
          </a:p>
          <a:p>
            <a:pPr eaLnBrk="1" hangingPunct="1"/>
            <a:r>
              <a:rPr lang="en-US" sz="3000" smtClean="0">
                <a:solidFill>
                  <a:srgbClr val="1E1C11"/>
                </a:solidFill>
                <a:ea typeface="ＭＳ Ｐゴシック" pitchFamily="34" charset="-128"/>
              </a:rPr>
              <a:t>Attacks with catastrophic effects only needs one security flaw </a:t>
            </a:r>
          </a:p>
          <a:p>
            <a:pPr eaLnBrk="1" hangingPunct="1">
              <a:buFontTx/>
              <a:buNone/>
            </a:pPr>
            <a:endParaRPr lang="en-US" sz="1200" smtClean="0">
              <a:solidFill>
                <a:srgbClr val="1E1C11"/>
              </a:solidFill>
              <a:ea typeface="ＭＳ Ｐゴシック" pitchFamily="34" charset="-128"/>
            </a:endParaRPr>
          </a:p>
          <a:p>
            <a:pPr eaLnBrk="1" hangingPunct="1">
              <a:buFontTx/>
              <a:buNone/>
            </a:pPr>
            <a:r>
              <a:rPr lang="en-US" sz="1200" smtClean="0">
                <a:solidFill>
                  <a:srgbClr val="1E1C11"/>
                </a:solidFill>
                <a:ea typeface="ＭＳ Ｐゴシック" pitchFamily="34" charset="-128"/>
              </a:rPr>
              <a:t>	   </a:t>
            </a:r>
            <a:r>
              <a:rPr lang="en-US" sz="1600" smtClean="0">
                <a:solidFill>
                  <a:srgbClr val="1E1C11"/>
                </a:solidFill>
                <a:ea typeface="ＭＳ Ｐゴシック" pitchFamily="34" charset="-128"/>
                <a:hlinkClick r:id="rId3"/>
              </a:rPr>
              <a:t>http://www.exforsys.com/tutorials/cloud-computing/cloud-computing-security.html</a:t>
            </a:r>
            <a:endParaRPr lang="en-US" sz="1600" smtClean="0">
              <a:solidFill>
                <a:srgbClr val="1E1C11"/>
              </a:solidFill>
              <a:ea typeface="ＭＳ Ｐゴシック" pitchFamily="34" charset="-128"/>
            </a:endParaRPr>
          </a:p>
          <a:p>
            <a:pPr eaLnBrk="1" hangingPunct="1">
              <a:buFontTx/>
              <a:buNone/>
            </a:pPr>
            <a:endParaRPr lang="en-US" sz="1200" smtClean="0">
              <a:solidFill>
                <a:srgbClr val="1E1C11"/>
              </a:solidFill>
              <a:ea typeface="ＭＳ Ｐゴシック" pitchFamily="34" charset="-128"/>
            </a:endParaRPr>
          </a:p>
        </p:txBody>
      </p:sp>
      <p:sp>
        <p:nvSpPr>
          <p:cNvPr id="11" name="Slide Number Placeholder 5"/>
          <p:cNvSpPr>
            <a:spLocks noGrp="1"/>
          </p:cNvSpPr>
          <p:nvPr>
            <p:ph type="sldNum" sz="quarter" idx="12"/>
          </p:nvPr>
        </p:nvSpPr>
        <p:spPr/>
        <p:txBody>
          <a:bodyPr/>
          <a:lstStyle/>
          <a:p>
            <a:fld id="{AE0352D0-65B4-4280-93B4-C446F0780F43}" type="slidenum">
              <a:rPr lang="en-US"/>
              <a:pPr/>
              <a:t>22</a:t>
            </a:fld>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38163" y="1268413"/>
            <a:ext cx="8424862" cy="4176712"/>
          </a:xfrm>
        </p:spPr>
        <p:txBody>
          <a:bodyPr/>
          <a:lstStyle/>
          <a:p>
            <a:pPr eaLnBrk="1" hangingPunct="1"/>
            <a:r>
              <a:rPr lang="en-US" sz="2400" smtClean="0">
                <a:solidFill>
                  <a:srgbClr val="1E1C11"/>
                </a:solidFill>
                <a:ea typeface="ＭＳ Ｐゴシック" pitchFamily="34" charset="-128"/>
              </a:rPr>
              <a:t>In addition to traditional confidentiality, integrity, availability, and privacy issues, cloud users can suffer from additional security issues</a:t>
            </a:r>
          </a:p>
          <a:p>
            <a:pPr eaLnBrk="1" hangingPunct="1">
              <a:lnSpc>
                <a:spcPct val="0"/>
              </a:lnSpc>
            </a:pPr>
            <a:endParaRPr lang="en-US" sz="2400" smtClean="0">
              <a:solidFill>
                <a:srgbClr val="1E1C11"/>
              </a:solidFill>
              <a:ea typeface="ＭＳ Ｐゴシック" pitchFamily="34" charset="-128"/>
            </a:endParaRPr>
          </a:p>
          <a:p>
            <a:pPr eaLnBrk="1" hangingPunct="1"/>
            <a:r>
              <a:rPr lang="en-US" sz="2400" smtClean="0">
                <a:solidFill>
                  <a:srgbClr val="1E1C11"/>
                </a:solidFill>
                <a:ea typeface="ＭＳ Ｐゴシック" pitchFamily="34" charset="-128"/>
              </a:rPr>
              <a:t>The cloud acts as a big black box, nothing inside the cloud is visible to the clients</a:t>
            </a:r>
          </a:p>
          <a:p>
            <a:pPr eaLnBrk="1" hangingPunct="1">
              <a:lnSpc>
                <a:spcPct val="0"/>
              </a:lnSpc>
            </a:pPr>
            <a:endParaRPr lang="en-US" sz="2400" smtClean="0">
              <a:solidFill>
                <a:srgbClr val="1E1C11"/>
              </a:solidFill>
              <a:ea typeface="ＭＳ Ｐゴシック" pitchFamily="34" charset="-128"/>
            </a:endParaRPr>
          </a:p>
          <a:p>
            <a:pPr eaLnBrk="1" hangingPunct="1"/>
            <a:r>
              <a:rPr lang="en-US" sz="2400" smtClean="0">
                <a:solidFill>
                  <a:srgbClr val="1E1C11"/>
                </a:solidFill>
                <a:ea typeface="ＭＳ Ｐゴシック" pitchFamily="34" charset="-128"/>
              </a:rPr>
              <a:t>Clients have no idea or control over what happens inside a cloud</a:t>
            </a:r>
          </a:p>
          <a:p>
            <a:pPr eaLnBrk="1" hangingPunct="1">
              <a:lnSpc>
                <a:spcPct val="0"/>
              </a:lnSpc>
            </a:pPr>
            <a:endParaRPr lang="en-US" sz="2400" smtClean="0">
              <a:solidFill>
                <a:srgbClr val="1E1C11"/>
              </a:solidFill>
              <a:ea typeface="ＭＳ Ｐゴシック" pitchFamily="34" charset="-128"/>
            </a:endParaRPr>
          </a:p>
          <a:p>
            <a:pPr eaLnBrk="1" hangingPunct="1"/>
            <a:r>
              <a:rPr lang="en-US" sz="2400" smtClean="0">
                <a:solidFill>
                  <a:srgbClr val="1E1C11"/>
                </a:solidFill>
                <a:ea typeface="ＭＳ Ｐゴシック" pitchFamily="34" charset="-128"/>
              </a:rPr>
              <a:t>Even if the cloud provider is honest, it can have malicious system admins who can tamper with the VMs and violate confidentiality and integrity</a:t>
            </a:r>
          </a:p>
          <a:p>
            <a:pPr eaLnBrk="1" hangingPunct="1">
              <a:lnSpc>
                <a:spcPct val="0"/>
              </a:lnSpc>
              <a:buFontTx/>
              <a:buNone/>
            </a:pPr>
            <a:endParaRPr lang="en-US" sz="2400" smtClean="0">
              <a:solidFill>
                <a:srgbClr val="1E1C11"/>
              </a:solidFill>
              <a:ea typeface="ＭＳ Ｐゴシック" pitchFamily="34" charset="-128"/>
            </a:endParaRPr>
          </a:p>
          <a:p>
            <a:pPr eaLnBrk="1" hangingPunct="1"/>
            <a:endParaRPr lang="en-US" smtClean="0">
              <a:solidFill>
                <a:srgbClr val="1E1C11"/>
              </a:solidFill>
              <a:ea typeface="ＭＳ Ｐゴシック" pitchFamily="34" charset="-128"/>
            </a:endParaRPr>
          </a:p>
          <a:p>
            <a:pPr eaLnBrk="1" hangingPunct="1"/>
            <a:endParaRPr lang="en-US" smtClean="0">
              <a:solidFill>
                <a:srgbClr val="1E1C11"/>
              </a:solidFill>
              <a:ea typeface="ＭＳ Ｐゴシック" pitchFamily="34" charset="-128"/>
            </a:endParaRPr>
          </a:p>
        </p:txBody>
      </p:sp>
      <p:sp>
        <p:nvSpPr>
          <p:cNvPr id="6" name="Title 1"/>
          <p:cNvSpPr>
            <a:spLocks noGrp="1"/>
          </p:cNvSpPr>
          <p:nvPr>
            <p:ph type="title"/>
          </p:nvPr>
        </p:nvSpPr>
        <p:spPr>
          <a:xfrm>
            <a:off x="457200" y="0"/>
            <a:ext cx="8229600" cy="1143000"/>
          </a:xfrm>
        </p:spPr>
        <p:txBody>
          <a:bodyPr/>
          <a:lstStyle/>
          <a:p>
            <a:pPr eaLnBrk="1" hangingPunct="1">
              <a:defRPr/>
            </a:pPr>
            <a:r>
              <a:rPr lang="en-US" dirty="0" smtClean="0">
                <a:solidFill>
                  <a:srgbClr val="1E1C11"/>
                </a:solidFill>
                <a:ea typeface="ＭＳ Ｐゴシック" pitchFamily="-1" charset="-128"/>
              </a:rPr>
              <a:t>Security in Cloud Computing </a:t>
            </a:r>
          </a:p>
        </p:txBody>
      </p:sp>
      <p:sp>
        <p:nvSpPr>
          <p:cNvPr id="8" name="Slide Number Placeholder 5"/>
          <p:cNvSpPr>
            <a:spLocks noGrp="1"/>
          </p:cNvSpPr>
          <p:nvPr>
            <p:ph type="sldNum" sz="quarter" idx="12"/>
          </p:nvPr>
        </p:nvSpPr>
        <p:spPr/>
        <p:txBody>
          <a:bodyPr/>
          <a:lstStyle/>
          <a:p>
            <a:fld id="{682EAAEC-B561-4781-BBF1-8CE677721F63}" type="slidenum">
              <a:rPr lang="en-US"/>
              <a:pPr/>
              <a:t>23</a:t>
            </a:fld>
            <a:endParaRPr lang="en-US"/>
          </a:p>
        </p:txBody>
      </p:sp>
      <p:pic>
        <p:nvPicPr>
          <p:cNvPr id="25605" name="Picture 12" descr="http://siliconangle.com/files/2011/06/cloud_security.jpg"/>
          <p:cNvPicPr>
            <a:picLocks noChangeAspect="1" noChangeArrowheads="1"/>
          </p:cNvPicPr>
          <p:nvPr/>
        </p:nvPicPr>
        <p:blipFill>
          <a:blip r:embed="rId2" cstate="print"/>
          <a:srcRect/>
          <a:stretch>
            <a:fillRect/>
          </a:stretch>
        </p:blipFill>
        <p:spPr bwMode="auto">
          <a:xfrm>
            <a:off x="6948488" y="4724400"/>
            <a:ext cx="2016125" cy="201771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0CFD40-F117-42A9-88D6-3398E62623D2}" type="slidenum">
              <a:rPr lang="en-US"/>
              <a:pPr/>
              <a:t>24</a:t>
            </a:fld>
            <a:endParaRPr lang="en-US"/>
          </a:p>
        </p:txBody>
      </p:sp>
      <p:sp>
        <p:nvSpPr>
          <p:cNvPr id="334850" name="Rectangle 2"/>
          <p:cNvSpPr>
            <a:spLocks noGrp="1" noChangeArrowheads="1"/>
          </p:cNvSpPr>
          <p:nvPr>
            <p:ph type="title"/>
          </p:nvPr>
        </p:nvSpPr>
        <p:spPr>
          <a:xfrm>
            <a:off x="1258888" y="260350"/>
            <a:ext cx="7200900"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900" smtClean="0"/>
              <a:t> </a:t>
            </a:r>
            <a:r>
              <a:rPr lang="en-GB" smtClean="0"/>
              <a:t> </a:t>
            </a:r>
            <a:r>
              <a:rPr lang="en-GB" sz="3900" smtClean="0">
                <a:solidFill>
                  <a:schemeClr val="tx1"/>
                </a:solidFill>
              </a:rPr>
              <a:t>Security Management  Overview</a:t>
            </a:r>
            <a:endParaRPr lang="en-GB" sz="3900" smtClean="0"/>
          </a:p>
        </p:txBody>
      </p:sp>
      <p:sp>
        <p:nvSpPr>
          <p:cNvPr id="19460" name="Rectangle 3"/>
          <p:cNvSpPr>
            <a:spLocks noGrp="1" noChangeArrowheads="1"/>
          </p:cNvSpPr>
          <p:nvPr>
            <p:ph type="body" idx="1"/>
          </p:nvPr>
        </p:nvSpPr>
        <p:spPr>
          <a:xfrm>
            <a:off x="755650" y="1268413"/>
            <a:ext cx="8137525" cy="5184775"/>
          </a:xfrm>
        </p:spPr>
        <p:txBody>
          <a:bodyPr lIns="90000" tIns="46800" rIns="90000" bIns="46800"/>
          <a:lstStyle/>
          <a:p>
            <a:r>
              <a:rPr lang="en-US" sz="2800" smtClean="0"/>
              <a:t>Three fundamental questions:</a:t>
            </a:r>
          </a:p>
          <a:p>
            <a:pPr lvl="1"/>
            <a:r>
              <a:rPr lang="en-US" sz="2400" smtClean="0">
                <a:solidFill>
                  <a:srgbClr val="2929FF"/>
                </a:solidFill>
              </a:rPr>
              <a:t>What assets need to be protected ?</a:t>
            </a:r>
          </a:p>
          <a:p>
            <a:pPr lvl="1"/>
            <a:r>
              <a:rPr lang="en-US" sz="2400" smtClean="0">
                <a:solidFill>
                  <a:srgbClr val="2929FF"/>
                </a:solidFill>
              </a:rPr>
              <a:t>How are those assets threatened ?</a:t>
            </a:r>
          </a:p>
          <a:p>
            <a:pPr lvl="1"/>
            <a:r>
              <a:rPr lang="en-US" sz="2400" smtClean="0">
                <a:solidFill>
                  <a:srgbClr val="2929FF"/>
                </a:solidFill>
              </a:rPr>
              <a:t>What can be done to counter those threats ?</a:t>
            </a:r>
          </a:p>
          <a:p>
            <a:pPr>
              <a:spcBef>
                <a:spcPts val="1725"/>
              </a:spcBef>
            </a:pPr>
            <a:r>
              <a:rPr lang="en-US" sz="2500" smtClean="0"/>
              <a:t>To ensure that critical assets are sufficiently protected in a cost-effective manner</a:t>
            </a:r>
          </a:p>
          <a:p>
            <a:pPr>
              <a:spcBef>
                <a:spcPts val="1725"/>
              </a:spcBef>
            </a:pPr>
            <a:r>
              <a:rPr lang="en-US" sz="2500" smtClean="0"/>
              <a:t>Security risk assessment is needed for each asset that requires protection</a:t>
            </a:r>
          </a:p>
          <a:p>
            <a:pPr>
              <a:spcBef>
                <a:spcPts val="1725"/>
              </a:spcBef>
            </a:pPr>
            <a:r>
              <a:rPr lang="en-US" sz="2500" smtClean="0"/>
              <a:t>To gain the information necessary to decide what management, operational, and technical controls are needed to reduce the risks </a:t>
            </a:r>
          </a:p>
          <a:p>
            <a:endParaRPr lang="en-US" smtClean="0">
              <a:solidFill>
                <a:srgbClr val="2929FF"/>
              </a:solidFill>
            </a:endParaRPr>
          </a:p>
          <a:p>
            <a:endParaRPr lang="en-US" sz="2800" smtClean="0">
              <a:solidFill>
                <a:srgbClr val="2929FF"/>
              </a:solidFill>
            </a:endParaRPr>
          </a:p>
          <a:p>
            <a:endParaRPr lang="en-US" sz="2800" smtClean="0">
              <a:solidFill>
                <a:srgbClr val="2929FF"/>
              </a:solidFill>
            </a:endParaRPr>
          </a:p>
          <a:p>
            <a:endParaRPr lang="en-US" sz="2800" smtClean="0"/>
          </a:p>
          <a:p>
            <a:endParaRPr lang="en-GB" sz="2800" smtClean="0"/>
          </a:p>
          <a:p>
            <a:endParaRPr lang="en-US" sz="2800" smtClean="0"/>
          </a:p>
          <a:p>
            <a:endParaRPr lang="en-GB" sz="2800" smtClean="0"/>
          </a:p>
          <a:p>
            <a:endParaRPr lang="en-US" sz="2800" smtClean="0"/>
          </a:p>
          <a:p>
            <a:endParaRPr lang="en-US" sz="2800" smtClean="0"/>
          </a:p>
          <a:p>
            <a:endParaRPr lang="en-US" sz="2800" smtClean="0"/>
          </a:p>
          <a:p>
            <a:endParaRPr lang="en-GB" sz="2800"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EF693A-CAB9-44A5-98F1-604545AAA607}" type="slidenum">
              <a:rPr lang="en-US"/>
              <a:pPr/>
              <a:t>25</a:t>
            </a:fld>
            <a:endParaRPr lang="en-US"/>
          </a:p>
        </p:txBody>
      </p:sp>
      <p:sp>
        <p:nvSpPr>
          <p:cNvPr id="334850" name="Rectangle 2"/>
          <p:cNvSpPr>
            <a:spLocks noGrp="1" noChangeArrowheads="1"/>
          </p:cNvSpPr>
          <p:nvPr>
            <p:ph type="title"/>
          </p:nvPr>
        </p:nvSpPr>
        <p:spPr>
          <a:xfrm>
            <a:off x="1476375" y="260350"/>
            <a:ext cx="73437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dirty="0" smtClean="0"/>
              <a:t>Standards for Security Management  </a:t>
            </a:r>
            <a:r>
              <a:rPr lang="en-GB" dirty="0" smtClean="0"/>
              <a:t> </a:t>
            </a:r>
          </a:p>
        </p:txBody>
      </p:sp>
      <p:sp>
        <p:nvSpPr>
          <p:cNvPr id="27652" name="Rectangle 3"/>
          <p:cNvSpPr>
            <a:spLocks noGrp="1" noChangeArrowheads="1"/>
          </p:cNvSpPr>
          <p:nvPr>
            <p:ph type="body" idx="1"/>
          </p:nvPr>
        </p:nvSpPr>
        <p:spPr>
          <a:xfrm>
            <a:off x="827088" y="1268413"/>
            <a:ext cx="8137525" cy="5113337"/>
          </a:xfrm>
        </p:spPr>
        <p:txBody>
          <a:bodyPr lIns="90000" tIns="46800" rIns="90000" bIns="46800"/>
          <a:lstStyle/>
          <a:p>
            <a:r>
              <a:rPr lang="en-US" sz="2300" smtClean="0"/>
              <a:t>The </a:t>
            </a:r>
            <a:r>
              <a:rPr lang="en-US" sz="2300" b="1" smtClean="0"/>
              <a:t>ISO/IEC 27000 series </a:t>
            </a:r>
            <a:r>
              <a:rPr lang="en-US" sz="2300" smtClean="0"/>
              <a:t>standards, were published jointly by the </a:t>
            </a:r>
            <a:r>
              <a:rPr lang="en-US" sz="2300" i="1" smtClean="0"/>
              <a:t>International Organization for Standardization </a:t>
            </a:r>
            <a:r>
              <a:rPr lang="en-US" sz="2300" smtClean="0"/>
              <a:t>(ISO) and the </a:t>
            </a:r>
            <a:r>
              <a:rPr lang="en-US" sz="2300" i="1" smtClean="0"/>
              <a:t>International Electrotechnical Commission </a:t>
            </a:r>
            <a:r>
              <a:rPr lang="en-US" sz="2300" smtClean="0"/>
              <a:t>(IEC)</a:t>
            </a:r>
          </a:p>
          <a:p>
            <a:pPr>
              <a:lnSpc>
                <a:spcPct val="20000"/>
              </a:lnSpc>
              <a:buFontTx/>
              <a:buNone/>
            </a:pPr>
            <a:endParaRPr lang="en-US" sz="2300" smtClean="0"/>
          </a:p>
          <a:p>
            <a:r>
              <a:rPr lang="en-US" sz="2300" smtClean="0"/>
              <a:t>The series provides best practice recommendations, on security management, within the context of an overall information security management system (ISMS)</a:t>
            </a:r>
          </a:p>
          <a:p>
            <a:pPr>
              <a:lnSpc>
                <a:spcPct val="0"/>
              </a:lnSpc>
              <a:buFontTx/>
              <a:buNone/>
            </a:pPr>
            <a:endParaRPr lang="en-US" sz="2300" smtClean="0"/>
          </a:p>
          <a:p>
            <a:pPr>
              <a:lnSpc>
                <a:spcPct val="20000"/>
              </a:lnSpc>
            </a:pPr>
            <a:endParaRPr lang="en-US" sz="2300" smtClean="0"/>
          </a:p>
          <a:p>
            <a:r>
              <a:rPr lang="en-US" sz="2300" smtClean="0"/>
              <a:t>Given the dynamic nature of information security, a </a:t>
            </a:r>
            <a:r>
              <a:rPr lang="en-US" sz="2300" b="1" i="1" smtClean="0"/>
              <a:t>"plan-do-check-act" </a:t>
            </a:r>
            <a:r>
              <a:rPr lang="en-US" sz="2300" smtClean="0"/>
              <a:t>approach is recommended  </a:t>
            </a:r>
          </a:p>
          <a:p>
            <a:pPr>
              <a:lnSpc>
                <a:spcPct val="20000"/>
              </a:lnSpc>
              <a:buFontTx/>
              <a:buNone/>
            </a:pPr>
            <a:endParaRPr lang="en-US" sz="2300" smtClean="0"/>
          </a:p>
          <a:p>
            <a:r>
              <a:rPr lang="en-US" sz="2300" smtClean="0"/>
              <a:t>At present, 11 standards in the series are published, while several more are still under development</a:t>
            </a:r>
          </a:p>
          <a:p>
            <a:pPr>
              <a:lnSpc>
                <a:spcPct val="0"/>
              </a:lnSpc>
              <a:buFontTx/>
              <a:buNone/>
            </a:pPr>
            <a:endParaRPr lang="en-US" sz="2300" smtClean="0"/>
          </a:p>
          <a:p>
            <a:endParaRPr lang="en-GB" sz="2800" smtClean="0"/>
          </a:p>
          <a:p>
            <a:endParaRPr lang="en-US" sz="2800" smtClean="0"/>
          </a:p>
          <a:p>
            <a:endParaRPr lang="en-GB" sz="2800" smtClean="0"/>
          </a:p>
          <a:p>
            <a:endParaRPr lang="en-US" sz="2800" smtClean="0"/>
          </a:p>
          <a:p>
            <a:endParaRPr lang="en-US" sz="2800" smtClean="0"/>
          </a:p>
          <a:p>
            <a:endParaRPr lang="en-US" sz="2800" smtClean="0"/>
          </a:p>
          <a:p>
            <a:endParaRPr lang="en-GB" sz="2800"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7088" y="0"/>
            <a:ext cx="8208962" cy="1417638"/>
          </a:xfrm>
        </p:spPr>
        <p:txBody>
          <a:bodyPr>
            <a:normAutofit/>
          </a:bodyPr>
          <a:lstStyle/>
          <a:p>
            <a:pPr>
              <a:defRPr/>
            </a:pPr>
            <a:r>
              <a:rPr lang="en-US" sz="3900" dirty="0" smtClean="0"/>
              <a:t>ISO/IEC 27000 Standards  </a:t>
            </a:r>
            <a:endParaRPr lang="en-US" sz="3900" dirty="0"/>
          </a:p>
        </p:txBody>
      </p:sp>
      <p:graphicFrame>
        <p:nvGraphicFramePr>
          <p:cNvPr id="28675" name="Object 2"/>
          <p:cNvGraphicFramePr>
            <a:graphicFrameLocks noChangeAspect="1"/>
          </p:cNvGraphicFramePr>
          <p:nvPr/>
        </p:nvGraphicFramePr>
        <p:xfrm>
          <a:off x="755650" y="1268413"/>
          <a:ext cx="8154988" cy="5318125"/>
        </p:xfrm>
        <a:graphic>
          <a:graphicData uri="http://schemas.openxmlformats.org/presentationml/2006/ole">
            <p:oleObj spid="_x0000_s2050" name="Document" r:id="rId4" imgW="6106153" imgH="3969430" progId="Word.Document.12">
              <p:embed/>
            </p:oleObj>
          </a:graphicData>
        </a:graphic>
      </p:graphicFrame>
      <p:sp>
        <p:nvSpPr>
          <p:cNvPr id="28676" name="TextBox 4"/>
          <p:cNvSpPr txBox="1">
            <a:spLocks noChangeArrowheads="1"/>
          </p:cNvSpPr>
          <p:nvPr/>
        </p:nvSpPr>
        <p:spPr bwMode="auto">
          <a:xfrm>
            <a:off x="304800" y="6858000"/>
            <a:ext cx="8839200" cy="369888"/>
          </a:xfrm>
          <a:prstGeom prst="rect">
            <a:avLst/>
          </a:prstGeom>
          <a:noFill/>
          <a:ln w="9525">
            <a:noFill/>
            <a:miter lim="800000"/>
            <a:headEnd/>
            <a:tailEnd/>
          </a:ln>
        </p:spPr>
        <p:txBody>
          <a:bodyPr>
            <a:spAutoFit/>
          </a:bodyPr>
          <a:lstStyle/>
          <a:p>
            <a:endParaRPr lang="en-US"/>
          </a:p>
        </p:txBody>
      </p:sp>
      <p:sp>
        <p:nvSpPr>
          <p:cNvPr id="3" name="Slide Number Placeholder 2"/>
          <p:cNvSpPr>
            <a:spLocks noGrp="1"/>
          </p:cNvSpPr>
          <p:nvPr>
            <p:ph type="sldNum" sz="quarter" idx="12"/>
          </p:nvPr>
        </p:nvSpPr>
        <p:spPr/>
        <p:txBody>
          <a:bodyPr/>
          <a:lstStyle/>
          <a:p>
            <a:fld id="{C0A1C039-6D14-4CEF-8C4C-A2B4E3530BA0}" type="slidenum">
              <a:rPr lang="en-US"/>
              <a:pPr/>
              <a:t>26</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0"/>
            <a:ext cx="9144000" cy="1371600"/>
          </a:xfrm>
        </p:spPr>
        <p:txBody>
          <a:bodyPr/>
          <a:lstStyle/>
          <a:p>
            <a:r>
              <a:rPr lang="en-US" sz="3900" smtClean="0"/>
              <a:t>IT Security Management Functions</a:t>
            </a:r>
            <a:endParaRPr lang="en-US" sz="3900" smtClean="0">
              <a:effectLst/>
              <a:latin typeface="Times" charset="0"/>
            </a:endParaRPr>
          </a:p>
        </p:txBody>
      </p:sp>
      <p:sp>
        <p:nvSpPr>
          <p:cNvPr id="4" name="Rectangle 3"/>
          <p:cNvSpPr txBox="1">
            <a:spLocks noChangeArrowheads="1"/>
          </p:cNvSpPr>
          <p:nvPr/>
        </p:nvSpPr>
        <p:spPr>
          <a:xfrm>
            <a:off x="827088" y="1268413"/>
            <a:ext cx="8137525" cy="4897437"/>
          </a:xfrm>
          <a:prstGeom prst="rect">
            <a:avLst/>
          </a:prstGeom>
        </p:spPr>
        <p:txBody>
          <a:bodyPr lIns="90000" tIns="46800" rIns="90000" bIns="46800"/>
          <a:lstStyle/>
          <a:p>
            <a:pPr marL="342900" indent="-342900" algn="l">
              <a:lnSpc>
                <a:spcPct val="120000"/>
              </a:lnSpc>
              <a:spcBef>
                <a:spcPct val="20000"/>
              </a:spcBef>
              <a:buClr>
                <a:srgbClr val="DF0029"/>
              </a:buClr>
              <a:buFontTx/>
              <a:buChar char="•"/>
            </a:pPr>
            <a:endParaRPr lang="en-US" sz="2600">
              <a:latin typeface="Times New Roman" pitchFamily="18" charset="0"/>
            </a:endParaRPr>
          </a:p>
          <a:p>
            <a:pPr marL="342900" indent="-342900" algn="l">
              <a:lnSpc>
                <a:spcPct val="120000"/>
              </a:lnSpc>
              <a:spcBef>
                <a:spcPct val="20000"/>
              </a:spcBef>
              <a:buClr>
                <a:srgbClr val="DF0029"/>
              </a:buClr>
            </a:pPr>
            <a:endParaRPr lang="en-US" sz="2600">
              <a:latin typeface="Times New Roman" pitchFamily="18" charset="0"/>
            </a:endParaRPr>
          </a:p>
          <a:p>
            <a:pPr marL="342900" indent="-342900" algn="l">
              <a:spcBef>
                <a:spcPct val="20000"/>
              </a:spcBef>
              <a:buClr>
                <a:srgbClr val="DF0029"/>
              </a:buClr>
              <a:buFontTx/>
              <a:buChar char="•"/>
            </a:pPr>
            <a:endParaRPr lang="en-GB" sz="2800">
              <a:latin typeface="Times New Roman" pitchFamily="18" charset="0"/>
            </a:endParaRPr>
          </a:p>
          <a:p>
            <a:pPr marL="342900" indent="-342900" algn="l">
              <a:spcBef>
                <a:spcPct val="20000"/>
              </a:spcBef>
              <a:buClr>
                <a:srgbClr val="DF0029"/>
              </a:buClr>
              <a:buFontTx/>
              <a:buChar char="•"/>
            </a:pPr>
            <a:endParaRPr lang="en-US" sz="2800">
              <a:latin typeface="Times New Roman" pitchFamily="18" charset="0"/>
            </a:endParaRPr>
          </a:p>
          <a:p>
            <a:pPr marL="342900" indent="-342900" algn="l">
              <a:spcBef>
                <a:spcPct val="20000"/>
              </a:spcBef>
              <a:buClr>
                <a:srgbClr val="DF0029"/>
              </a:buClr>
              <a:buFontTx/>
              <a:buChar char="•"/>
            </a:pPr>
            <a:endParaRPr lang="en-GB" sz="2800">
              <a:latin typeface="Times New Roman" pitchFamily="18" charset="0"/>
            </a:endParaRPr>
          </a:p>
          <a:p>
            <a:pPr marL="342900" indent="-342900" algn="l">
              <a:spcBef>
                <a:spcPct val="20000"/>
              </a:spcBef>
              <a:buClr>
                <a:srgbClr val="DF0029"/>
              </a:buClr>
              <a:buFontTx/>
              <a:buChar char="•"/>
            </a:pPr>
            <a:endParaRPr lang="en-US" sz="2800">
              <a:latin typeface="Times New Roman" pitchFamily="18" charset="0"/>
            </a:endParaRPr>
          </a:p>
          <a:p>
            <a:pPr marL="342900" indent="-342900" algn="l">
              <a:spcBef>
                <a:spcPct val="20000"/>
              </a:spcBef>
              <a:buClr>
                <a:srgbClr val="DF0029"/>
              </a:buClr>
              <a:buFontTx/>
              <a:buChar char="•"/>
            </a:pPr>
            <a:endParaRPr lang="en-US" sz="2800">
              <a:latin typeface="Times New Roman" pitchFamily="18" charset="0"/>
            </a:endParaRPr>
          </a:p>
          <a:p>
            <a:pPr marL="342900" indent="-342900" algn="l">
              <a:spcBef>
                <a:spcPct val="20000"/>
              </a:spcBef>
              <a:buClr>
                <a:srgbClr val="DF0029"/>
              </a:buClr>
              <a:buFontTx/>
              <a:buChar char="•"/>
            </a:pPr>
            <a:endParaRPr lang="en-US" sz="2800">
              <a:latin typeface="Times New Roman" pitchFamily="18" charset="0"/>
            </a:endParaRPr>
          </a:p>
          <a:p>
            <a:pPr marL="342900" indent="-342900" algn="l">
              <a:spcBef>
                <a:spcPct val="20000"/>
              </a:spcBef>
              <a:buClr>
                <a:srgbClr val="DF0029"/>
              </a:buClr>
              <a:buFontTx/>
              <a:buChar char="•"/>
            </a:pPr>
            <a:endParaRPr lang="en-GB" sz="2800">
              <a:latin typeface="Times New Roman" pitchFamily="18" charset="0"/>
            </a:endParaRPr>
          </a:p>
        </p:txBody>
      </p:sp>
      <p:sp>
        <p:nvSpPr>
          <p:cNvPr id="6" name="Rectangle 3"/>
          <p:cNvSpPr txBox="1">
            <a:spLocks noChangeArrowheads="1"/>
          </p:cNvSpPr>
          <p:nvPr/>
        </p:nvSpPr>
        <p:spPr>
          <a:xfrm>
            <a:off x="611188" y="1196975"/>
            <a:ext cx="8361362" cy="5472113"/>
          </a:xfrm>
          <a:prstGeom prst="rect">
            <a:avLst/>
          </a:prstGeom>
        </p:spPr>
        <p:txBody>
          <a:bodyPr lIns="90000" tIns="46800" rIns="90000" bIns="46800"/>
          <a:lstStyle/>
          <a:p>
            <a:pPr marL="342900" indent="-342900" algn="l">
              <a:lnSpc>
                <a:spcPct val="0"/>
              </a:lnSpc>
              <a:spcBef>
                <a:spcPct val="20000"/>
              </a:spcBef>
              <a:buClr>
                <a:srgbClr val="DF0029"/>
              </a:buClr>
            </a:pPr>
            <a:r>
              <a:rPr lang="en-US" sz="2600">
                <a:latin typeface="Times New Roman" pitchFamily="18" charset="0"/>
              </a:rPr>
              <a:t>  </a:t>
            </a:r>
          </a:p>
          <a:p>
            <a:pPr marL="342900" indent="-342900" algn="l">
              <a:lnSpc>
                <a:spcPct val="120000"/>
              </a:lnSpc>
              <a:spcBef>
                <a:spcPct val="20000"/>
              </a:spcBef>
              <a:buClr>
                <a:srgbClr val="DF0029"/>
              </a:buClr>
              <a:buFontTx/>
              <a:buChar char="•"/>
            </a:pPr>
            <a:r>
              <a:rPr lang="en-US" sz="2600">
                <a:latin typeface="Times New Roman" pitchFamily="18" charset="0"/>
              </a:rPr>
              <a:t>IT security management functions include: </a:t>
            </a:r>
          </a:p>
          <a:p>
            <a:pPr marL="800100" lvl="1" indent="-342900" algn="l">
              <a:lnSpc>
                <a:spcPct val="120000"/>
              </a:lnSpc>
              <a:spcBef>
                <a:spcPct val="20000"/>
              </a:spcBef>
              <a:buClr>
                <a:srgbClr val="DF0029"/>
              </a:buClr>
              <a:buFont typeface="Wingdings" pitchFamily="2" charset="2"/>
              <a:buChar char="Ø"/>
            </a:pPr>
            <a:r>
              <a:rPr lang="en-US" sz="2100"/>
              <a:t>Determining organizational security objectives, strategies &amp; policies</a:t>
            </a:r>
          </a:p>
          <a:p>
            <a:pPr marL="800100" lvl="1" indent="-342900" algn="l">
              <a:lnSpc>
                <a:spcPct val="120000"/>
              </a:lnSpc>
              <a:spcBef>
                <a:spcPct val="20000"/>
              </a:spcBef>
              <a:buClr>
                <a:srgbClr val="DF0029"/>
              </a:buClr>
              <a:buFont typeface="Wingdings" pitchFamily="2" charset="2"/>
              <a:buChar char="Ø"/>
            </a:pPr>
            <a:r>
              <a:rPr lang="en-US" sz="2100"/>
              <a:t>Determining organizational security requirements</a:t>
            </a:r>
          </a:p>
          <a:p>
            <a:pPr marL="800100" lvl="1" indent="-342900" algn="l">
              <a:lnSpc>
                <a:spcPct val="120000"/>
              </a:lnSpc>
              <a:spcBef>
                <a:spcPct val="20000"/>
              </a:spcBef>
              <a:buClr>
                <a:srgbClr val="DF0029"/>
              </a:buClr>
              <a:buFont typeface="Wingdings" pitchFamily="2" charset="2"/>
              <a:buChar char="Ø"/>
            </a:pPr>
            <a:r>
              <a:rPr lang="en-US" sz="2100"/>
              <a:t>Identifying and analyzing security threats to IT assets</a:t>
            </a:r>
          </a:p>
          <a:p>
            <a:pPr marL="800100" lvl="1" indent="-342900" algn="l">
              <a:lnSpc>
                <a:spcPct val="120000"/>
              </a:lnSpc>
              <a:spcBef>
                <a:spcPct val="20000"/>
              </a:spcBef>
              <a:buClr>
                <a:srgbClr val="DF0029"/>
              </a:buClr>
              <a:buFont typeface="Wingdings" pitchFamily="2" charset="2"/>
              <a:buChar char="Ø"/>
            </a:pPr>
            <a:r>
              <a:rPr lang="en-US" sz="2100"/>
              <a:t>Identifying and analyzing risks</a:t>
            </a:r>
          </a:p>
          <a:p>
            <a:pPr marL="800100" lvl="1" indent="-342900" algn="l">
              <a:lnSpc>
                <a:spcPct val="120000"/>
              </a:lnSpc>
              <a:spcBef>
                <a:spcPct val="20000"/>
              </a:spcBef>
              <a:buClr>
                <a:srgbClr val="DF0029"/>
              </a:buClr>
              <a:buFont typeface="Wingdings" pitchFamily="2" charset="2"/>
              <a:buChar char="Ø"/>
            </a:pPr>
            <a:r>
              <a:rPr lang="en-US" sz="2100"/>
              <a:t>Specifying appropriate safeguards</a:t>
            </a:r>
          </a:p>
          <a:p>
            <a:pPr marL="800100" lvl="1" indent="-342900" algn="l">
              <a:lnSpc>
                <a:spcPct val="120000"/>
              </a:lnSpc>
              <a:spcBef>
                <a:spcPct val="20000"/>
              </a:spcBef>
              <a:buClr>
                <a:srgbClr val="DF0029"/>
              </a:buClr>
              <a:buFont typeface="Wingdings" pitchFamily="2" charset="2"/>
              <a:buChar char="Ø"/>
            </a:pPr>
            <a:r>
              <a:rPr lang="en-US" sz="2100"/>
              <a:t>Monitoring the implementation and operation of safeguards</a:t>
            </a:r>
          </a:p>
          <a:p>
            <a:pPr marL="800100" lvl="1" indent="-342900" algn="l">
              <a:lnSpc>
                <a:spcPct val="120000"/>
              </a:lnSpc>
              <a:spcBef>
                <a:spcPct val="20000"/>
              </a:spcBef>
              <a:buClr>
                <a:srgbClr val="DF0029"/>
              </a:buClr>
              <a:buFont typeface="Wingdings" pitchFamily="2" charset="2"/>
              <a:buChar char="Ø"/>
            </a:pPr>
            <a:r>
              <a:rPr lang="en-US" sz="2100"/>
              <a:t>Developing and implement a security awareness program</a:t>
            </a:r>
          </a:p>
          <a:p>
            <a:pPr marL="800100" lvl="1" indent="-342900" algn="l">
              <a:lnSpc>
                <a:spcPct val="120000"/>
              </a:lnSpc>
              <a:spcBef>
                <a:spcPct val="20000"/>
              </a:spcBef>
              <a:buClr>
                <a:srgbClr val="DF0029"/>
              </a:buClr>
              <a:buFont typeface="Wingdings" pitchFamily="2" charset="2"/>
              <a:buChar char="Ø"/>
            </a:pPr>
            <a:r>
              <a:rPr lang="en-US" sz="2100"/>
              <a:t>Detecting and reacting to incidents</a:t>
            </a:r>
          </a:p>
          <a:p>
            <a:pPr marL="342900" indent="-342900" algn="l">
              <a:spcBef>
                <a:spcPct val="20000"/>
              </a:spcBef>
              <a:buClr>
                <a:srgbClr val="DF0029"/>
              </a:buClr>
              <a:buFontTx/>
              <a:buChar char="•"/>
            </a:pPr>
            <a:endParaRPr lang="en-GB" sz="2800">
              <a:latin typeface="Times New Roman" pitchFamily="18" charset="0"/>
            </a:endParaRPr>
          </a:p>
          <a:p>
            <a:pPr marL="342900" indent="-342900" algn="l">
              <a:spcBef>
                <a:spcPct val="20000"/>
              </a:spcBef>
              <a:buClr>
                <a:srgbClr val="DF0029"/>
              </a:buClr>
              <a:buFontTx/>
              <a:buChar char="•"/>
            </a:pPr>
            <a:endParaRPr lang="en-GB" sz="2800">
              <a:latin typeface="Times New Roman" pitchFamily="18" charset="0"/>
            </a:endParaRPr>
          </a:p>
          <a:p>
            <a:pPr marL="342900" indent="-342900" algn="l">
              <a:spcBef>
                <a:spcPct val="20000"/>
              </a:spcBef>
              <a:buClr>
                <a:srgbClr val="DF0029"/>
              </a:buClr>
            </a:pPr>
            <a:endParaRPr lang="en-GB" sz="2800">
              <a:latin typeface="Times New Roman" pitchFamily="18" charset="0"/>
            </a:endParaRPr>
          </a:p>
          <a:p>
            <a:pPr marL="342900" indent="-342900" algn="l">
              <a:spcBef>
                <a:spcPct val="20000"/>
              </a:spcBef>
              <a:buClr>
                <a:srgbClr val="DF0029"/>
              </a:buClr>
              <a:buFontTx/>
              <a:buChar char="•"/>
            </a:pPr>
            <a:endParaRPr lang="en-US" sz="2800">
              <a:latin typeface="Times New Roman" pitchFamily="18" charset="0"/>
            </a:endParaRPr>
          </a:p>
        </p:txBody>
      </p:sp>
      <p:sp>
        <p:nvSpPr>
          <p:cNvPr id="10" name="Slide Number Placeholder 5"/>
          <p:cNvSpPr>
            <a:spLocks noGrp="1"/>
          </p:cNvSpPr>
          <p:nvPr>
            <p:ph type="sldNum" sz="quarter" idx="12"/>
          </p:nvPr>
        </p:nvSpPr>
        <p:spPr>
          <a:xfrm>
            <a:off x="6659563" y="6400800"/>
            <a:ext cx="2332037" cy="304800"/>
          </a:xfrm>
        </p:spPr>
        <p:txBody>
          <a:bodyPr/>
          <a:lstStyle/>
          <a:p>
            <a:fld id="{8D6B2A62-7A89-4476-BE10-3EDD6F2393C4}" type="slidenum">
              <a:rPr lang="en-US"/>
              <a:pPr/>
              <a:t>27</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0" y="274638"/>
            <a:ext cx="9144000" cy="1143000"/>
          </a:xfrm>
        </p:spPr>
        <p:txBody>
          <a:bodyPr/>
          <a:lstStyle/>
          <a:p>
            <a:pPr>
              <a:defRPr/>
            </a:pPr>
            <a:r>
              <a:rPr lang="en-US" dirty="0"/>
              <a:t>Plan - Do - Check - Act</a:t>
            </a:r>
          </a:p>
        </p:txBody>
      </p:sp>
      <p:sp>
        <p:nvSpPr>
          <p:cNvPr id="4" name="Slide Number Placeholder 5"/>
          <p:cNvSpPr>
            <a:spLocks noGrp="1"/>
          </p:cNvSpPr>
          <p:nvPr>
            <p:ph type="sldNum" sz="quarter" idx="12"/>
          </p:nvPr>
        </p:nvSpPr>
        <p:spPr>
          <a:xfrm>
            <a:off x="6659563" y="6400800"/>
            <a:ext cx="2332037" cy="304800"/>
          </a:xfrm>
        </p:spPr>
        <p:txBody>
          <a:bodyPr/>
          <a:lstStyle/>
          <a:p>
            <a:fld id="{19A3A66B-1BA0-4022-9388-4E4701091C0B}" type="slidenum">
              <a:rPr lang="en-US"/>
              <a:pPr/>
              <a:t>28</a:t>
            </a:fld>
            <a:endParaRPr lang="en-US"/>
          </a:p>
        </p:txBody>
      </p:sp>
      <p:pic>
        <p:nvPicPr>
          <p:cNvPr id="30724" name="Picture 4" descr="F18.2-PDCA_Model.ai                                            0034EA61  Mnementh                      BEAE7A2F:"/>
          <p:cNvPicPr>
            <a:picLocks noChangeAspect="1" noChangeArrowheads="1"/>
          </p:cNvPicPr>
          <p:nvPr/>
        </p:nvPicPr>
        <p:blipFill>
          <a:blip r:embed="rId3" cstate="print"/>
          <a:srcRect t="17897" b="39375"/>
          <a:stretch>
            <a:fillRect/>
          </a:stretch>
        </p:blipFill>
        <p:spPr bwMode="auto">
          <a:xfrm>
            <a:off x="685800" y="1524000"/>
            <a:ext cx="7772400" cy="429736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43000" y="152400"/>
            <a:ext cx="7173913" cy="1143000"/>
          </a:xfrm>
        </p:spPr>
        <p:txBody>
          <a:bodyPr/>
          <a:lstStyle/>
          <a:p>
            <a:pPr>
              <a:defRPr/>
            </a:pPr>
            <a:r>
              <a:rPr lang="en-US" sz="3900" dirty="0">
                <a:solidFill>
                  <a:schemeClr val="tx1"/>
                </a:solidFill>
              </a:rPr>
              <a:t>Security Risk Assessment</a:t>
            </a:r>
          </a:p>
        </p:txBody>
      </p:sp>
      <p:sp>
        <p:nvSpPr>
          <p:cNvPr id="31747" name="Rectangle 3"/>
          <p:cNvSpPr>
            <a:spLocks noGrp="1" noChangeArrowheads="1"/>
          </p:cNvSpPr>
          <p:nvPr>
            <p:ph idx="1"/>
          </p:nvPr>
        </p:nvSpPr>
        <p:spPr>
          <a:xfrm>
            <a:off x="468313" y="1268413"/>
            <a:ext cx="8229600" cy="4953000"/>
          </a:xfrm>
        </p:spPr>
        <p:txBody>
          <a:bodyPr/>
          <a:lstStyle/>
          <a:p>
            <a:r>
              <a:rPr lang="en-US" sz="2800" smtClean="0"/>
              <a:t>It is a critical component of the management process</a:t>
            </a:r>
          </a:p>
          <a:p>
            <a:pPr>
              <a:lnSpc>
                <a:spcPct val="20000"/>
              </a:lnSpc>
            </a:pPr>
            <a:endParaRPr lang="en-US" sz="2800" smtClean="0"/>
          </a:p>
          <a:p>
            <a:r>
              <a:rPr lang="en-US" sz="2800" smtClean="0"/>
              <a:t>Ideally, every single organizational asset is examined</a:t>
            </a:r>
          </a:p>
          <a:p>
            <a:pPr lvl="1"/>
            <a:r>
              <a:rPr lang="en-US" sz="2400" smtClean="0"/>
              <a:t>which is not feasible in practice</a:t>
            </a:r>
          </a:p>
          <a:p>
            <a:pPr lvl="1">
              <a:lnSpc>
                <a:spcPct val="20000"/>
              </a:lnSpc>
              <a:buFont typeface="Wingdings" pitchFamily="2" charset="2"/>
              <a:buNone/>
            </a:pPr>
            <a:endParaRPr lang="en-US" sz="2400" smtClean="0"/>
          </a:p>
          <a:p>
            <a:r>
              <a:rPr lang="en-US" sz="2800" smtClean="0"/>
              <a:t>Approaches to identifying and mitigating risks to an organization’s IT infrastructure:</a:t>
            </a:r>
          </a:p>
          <a:p>
            <a:pPr lvl="1">
              <a:lnSpc>
                <a:spcPct val="110000"/>
              </a:lnSpc>
            </a:pPr>
            <a:r>
              <a:rPr lang="en-US" sz="2400" smtClean="0"/>
              <a:t>Baseline approach</a:t>
            </a:r>
          </a:p>
          <a:p>
            <a:pPr lvl="1">
              <a:lnSpc>
                <a:spcPct val="110000"/>
              </a:lnSpc>
            </a:pPr>
            <a:r>
              <a:rPr lang="en-US" sz="2400" smtClean="0"/>
              <a:t>Informal approach</a:t>
            </a:r>
          </a:p>
          <a:p>
            <a:pPr lvl="1">
              <a:lnSpc>
                <a:spcPct val="110000"/>
              </a:lnSpc>
            </a:pPr>
            <a:r>
              <a:rPr lang="en-US" sz="2400" smtClean="0"/>
              <a:t>Detailed risk analysis</a:t>
            </a:r>
          </a:p>
          <a:p>
            <a:pPr lvl="1">
              <a:lnSpc>
                <a:spcPct val="110000"/>
              </a:lnSpc>
            </a:pPr>
            <a:r>
              <a:rPr lang="en-US" sz="2400" smtClean="0"/>
              <a:t>Combined approach</a:t>
            </a:r>
          </a:p>
        </p:txBody>
      </p:sp>
      <p:pic>
        <p:nvPicPr>
          <p:cNvPr id="31748" name="Picture 3"/>
          <p:cNvPicPr>
            <a:picLocks noChangeAspect="1"/>
          </p:cNvPicPr>
          <p:nvPr/>
        </p:nvPicPr>
        <p:blipFill>
          <a:blip r:embed="rId3" cstate="print"/>
          <a:srcRect/>
          <a:stretch>
            <a:fillRect/>
          </a:stretch>
        </p:blipFill>
        <p:spPr bwMode="auto">
          <a:xfrm>
            <a:off x="5867400" y="3429000"/>
            <a:ext cx="3048000" cy="25955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AF7DD656-0BD5-4624-A10F-39A012F6D4F8}" type="slidenum">
              <a:rPr lang="en-US"/>
              <a:pPr/>
              <a:t>29</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Today’s 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pPr lvl="0"/>
            <a:r>
              <a:rPr lang="en-AU" sz="2400" dirty="0" smtClean="0">
                <a:solidFill>
                  <a:srgbClr val="000000"/>
                </a:solidFill>
              </a:rPr>
              <a:t>Trusted computing</a:t>
            </a:r>
            <a:endParaRPr lang="en-US" sz="2400" dirty="0" smtClean="0">
              <a:solidFill>
                <a:srgbClr val="000000"/>
              </a:solidFill>
            </a:endParaRPr>
          </a:p>
          <a:p>
            <a:pPr lvl="0"/>
            <a:r>
              <a:rPr lang="en-US" sz="2400" dirty="0" smtClean="0">
                <a:solidFill>
                  <a:srgbClr val="000000"/>
                </a:solidFill>
              </a:rPr>
              <a:t>Security issues in cloud computing </a:t>
            </a:r>
          </a:p>
          <a:p>
            <a:pPr lvl="0">
              <a:lnSpc>
                <a:spcPct val="10000"/>
              </a:lnSpc>
            </a:pPr>
            <a:endParaRPr lang="en-US" sz="2400" dirty="0" smtClean="0">
              <a:solidFill>
                <a:srgbClr val="000000"/>
              </a:solidFill>
            </a:endParaRPr>
          </a:p>
          <a:p>
            <a:pPr lvl="0"/>
            <a:r>
              <a:rPr lang="en-US" sz="2400" dirty="0" smtClean="0">
                <a:solidFill>
                  <a:srgbClr val="000000"/>
                </a:solidFill>
              </a:rPr>
              <a:t>Understand the process involved in security management</a:t>
            </a:r>
          </a:p>
          <a:p>
            <a:pPr lvl="0">
              <a:lnSpc>
                <a:spcPct val="0"/>
              </a:lnSpc>
              <a:buNone/>
            </a:pPr>
            <a:endParaRPr lang="en-US" sz="2400" dirty="0" smtClean="0">
              <a:solidFill>
                <a:srgbClr val="000000"/>
              </a:solidFill>
            </a:endParaRPr>
          </a:p>
          <a:p>
            <a:pPr lvl="0">
              <a:lnSpc>
                <a:spcPct val="0"/>
              </a:lnSpc>
              <a:buNone/>
            </a:pPr>
            <a:endParaRPr lang="en-US" sz="2400" dirty="0" smtClean="0">
              <a:solidFill>
                <a:srgbClr val="000000"/>
              </a:solidFill>
            </a:endParaRPr>
          </a:p>
          <a:p>
            <a:pPr lvl="0"/>
            <a:r>
              <a:rPr lang="en-US" sz="2400" dirty="0" smtClean="0">
                <a:solidFill>
                  <a:srgbClr val="000000"/>
                </a:solidFill>
              </a:rPr>
              <a:t>Detail some alternative approaches to security risk assessment</a:t>
            </a:r>
          </a:p>
          <a:p>
            <a:pPr lvl="0">
              <a:lnSpc>
                <a:spcPct val="0"/>
              </a:lnSpc>
              <a:buNone/>
            </a:pPr>
            <a:endParaRPr lang="en-US" sz="2400" dirty="0" smtClean="0">
              <a:solidFill>
                <a:srgbClr val="000000"/>
              </a:solidFill>
            </a:endParaRPr>
          </a:p>
          <a:p>
            <a:pPr lvl="0"/>
            <a:r>
              <a:rPr lang="en-US" sz="2400" dirty="0" smtClean="0">
                <a:solidFill>
                  <a:srgbClr val="000000"/>
                </a:solidFill>
              </a:rPr>
              <a:t>Detail steps required in a formal IT security risk assessment</a:t>
            </a:r>
          </a:p>
          <a:p>
            <a:pPr lvl="0">
              <a:lnSpc>
                <a:spcPct val="0"/>
              </a:lnSpc>
              <a:buNone/>
            </a:pPr>
            <a:endParaRPr lang="en-US" sz="2400" dirty="0" smtClean="0">
              <a:solidFill>
                <a:srgbClr val="000000"/>
              </a:solidFill>
            </a:endParaRPr>
          </a:p>
          <a:p>
            <a:pPr lvl="0"/>
            <a:r>
              <a:rPr lang="en-US" sz="2400" dirty="0" smtClean="0">
                <a:solidFill>
                  <a:srgbClr val="000000"/>
                </a:solidFill>
              </a:rPr>
              <a:t>Characterize identified threats and consequences to determine risk</a:t>
            </a:r>
          </a:p>
          <a:p>
            <a:pPr lvl="0">
              <a:lnSpc>
                <a:spcPct val="0"/>
              </a:lnSpc>
              <a:buNone/>
            </a:pPr>
            <a:endParaRPr lang="en-US" sz="2400" dirty="0" smtClean="0">
              <a:solidFill>
                <a:srgbClr val="000000"/>
              </a:solidFill>
            </a:endParaRPr>
          </a:p>
          <a:p>
            <a:pPr lvl="0"/>
            <a:r>
              <a:rPr lang="en-US" sz="2400" dirty="0" smtClean="0">
                <a:solidFill>
                  <a:srgbClr val="000000"/>
                </a:solidFill>
              </a:rPr>
              <a:t>Detail risk treatment alternatives</a:t>
            </a:r>
            <a:endParaRPr lang="en-GB" sz="2800" dirty="0" smtClean="0"/>
          </a:p>
        </p:txBody>
      </p:sp>
      <p:sp>
        <p:nvSpPr>
          <p:cNvPr id="2" name="Slide Number Placeholder 1"/>
          <p:cNvSpPr>
            <a:spLocks noGrp="1"/>
          </p:cNvSpPr>
          <p:nvPr>
            <p:ph type="sldNum" sz="quarter" idx="12"/>
          </p:nvPr>
        </p:nvSpPr>
        <p:spPr/>
        <p:txBody>
          <a:bodyPr/>
          <a:lstStyle/>
          <a:p>
            <a:fld id="{3DF54AA8-DC07-4276-B03A-EFEC9D99C5ED}"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143000" y="152400"/>
            <a:ext cx="6669088" cy="1143000"/>
          </a:xfrm>
        </p:spPr>
        <p:txBody>
          <a:bodyPr/>
          <a:lstStyle/>
          <a:p>
            <a:pPr>
              <a:defRPr/>
            </a:pPr>
            <a:r>
              <a:rPr lang="en-US" sz="3900" dirty="0">
                <a:solidFill>
                  <a:schemeClr val="tx1"/>
                </a:solidFill>
              </a:rPr>
              <a:t>Baseline Approach</a:t>
            </a:r>
          </a:p>
        </p:txBody>
      </p:sp>
      <p:sp>
        <p:nvSpPr>
          <p:cNvPr id="225283" name="Rectangle 3"/>
          <p:cNvSpPr>
            <a:spLocks noGrp="1" noChangeArrowheads="1"/>
          </p:cNvSpPr>
          <p:nvPr>
            <p:ph idx="1"/>
          </p:nvPr>
        </p:nvSpPr>
        <p:spPr>
          <a:xfrm>
            <a:off x="611188" y="1268413"/>
            <a:ext cx="8302625" cy="5256212"/>
          </a:xfrm>
        </p:spPr>
        <p:txBody>
          <a:bodyPr>
            <a:normAutofit/>
          </a:bodyPr>
          <a:lstStyle/>
          <a:p>
            <a:pPr>
              <a:lnSpc>
                <a:spcPct val="90000"/>
              </a:lnSpc>
            </a:pPr>
            <a:r>
              <a:rPr lang="en-US" sz="2800" smtClean="0"/>
              <a:t>The goal is to implement agreed controls                       to provide protection against </a:t>
            </a:r>
            <a:r>
              <a:rPr lang="en-US" sz="2800" b="1" i="1" smtClean="0"/>
              <a:t>the most common threats</a:t>
            </a:r>
          </a:p>
          <a:p>
            <a:pPr>
              <a:lnSpc>
                <a:spcPct val="1000"/>
              </a:lnSpc>
              <a:buFontTx/>
              <a:buNone/>
            </a:pPr>
            <a:endParaRPr lang="en-US" sz="3000" smtClean="0"/>
          </a:p>
          <a:p>
            <a:pPr>
              <a:lnSpc>
                <a:spcPct val="90000"/>
              </a:lnSpc>
            </a:pPr>
            <a:r>
              <a:rPr lang="en-US" sz="2800" smtClean="0"/>
              <a:t>It forms a good base for further security measures</a:t>
            </a:r>
          </a:p>
          <a:p>
            <a:pPr>
              <a:lnSpc>
                <a:spcPct val="10000"/>
              </a:lnSpc>
            </a:pPr>
            <a:endParaRPr lang="en-US" sz="2800" smtClean="0"/>
          </a:p>
          <a:p>
            <a:pPr>
              <a:lnSpc>
                <a:spcPct val="90000"/>
              </a:lnSpc>
            </a:pPr>
            <a:r>
              <a:rPr lang="en-US" sz="2800" smtClean="0"/>
              <a:t>Uses “industry best practice” – </a:t>
            </a:r>
            <a:r>
              <a:rPr lang="en-US" sz="2800" b="1" i="1" smtClean="0"/>
              <a:t>easy, cheap, can be replicated</a:t>
            </a:r>
          </a:p>
          <a:p>
            <a:pPr lvl="1">
              <a:lnSpc>
                <a:spcPct val="20000"/>
              </a:lnSpc>
            </a:pPr>
            <a:endParaRPr lang="en-US" sz="2600" smtClean="0"/>
          </a:p>
          <a:p>
            <a:pPr>
              <a:lnSpc>
                <a:spcPct val="90000"/>
              </a:lnSpc>
            </a:pPr>
            <a:r>
              <a:rPr lang="en-US" sz="2800" smtClean="0"/>
              <a:t>But, it may give too much or too little security</a:t>
            </a:r>
          </a:p>
          <a:p>
            <a:pPr lvl="1">
              <a:lnSpc>
                <a:spcPct val="10000"/>
              </a:lnSpc>
            </a:pPr>
            <a:endParaRPr lang="en-US" smtClean="0"/>
          </a:p>
          <a:p>
            <a:pPr>
              <a:lnSpc>
                <a:spcPct val="90000"/>
              </a:lnSpc>
            </a:pPr>
            <a:r>
              <a:rPr lang="en-US" sz="2800" smtClean="0"/>
              <a:t>It is generally recommended for small organizations without the resources to implement more structured approaches</a:t>
            </a:r>
          </a:p>
        </p:txBody>
      </p:sp>
      <p:pic>
        <p:nvPicPr>
          <p:cNvPr id="32772" name="Picture 4"/>
          <p:cNvPicPr>
            <a:picLocks noChangeAspect="1"/>
          </p:cNvPicPr>
          <p:nvPr/>
        </p:nvPicPr>
        <p:blipFill>
          <a:blip r:embed="rId3" cstate="print"/>
          <a:srcRect/>
          <a:stretch>
            <a:fillRect/>
          </a:stretch>
        </p:blipFill>
        <p:spPr bwMode="auto">
          <a:xfrm>
            <a:off x="7380288" y="0"/>
            <a:ext cx="1385887" cy="1879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CD5B51C-DA57-4EA4-8694-3D8B772306EB}" type="slidenum">
              <a:rPr lang="en-US"/>
              <a:pPr/>
              <a:t>30</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143000" y="152400"/>
            <a:ext cx="6742113" cy="1143000"/>
          </a:xfrm>
        </p:spPr>
        <p:txBody>
          <a:bodyPr/>
          <a:lstStyle/>
          <a:p>
            <a:pPr>
              <a:defRPr/>
            </a:pPr>
            <a:r>
              <a:rPr lang="en-US" sz="3900" dirty="0"/>
              <a:t>Informal Approach</a:t>
            </a:r>
          </a:p>
        </p:txBody>
      </p:sp>
      <p:sp>
        <p:nvSpPr>
          <p:cNvPr id="33795" name="Rectangle 3"/>
          <p:cNvSpPr>
            <a:spLocks noGrp="1" noChangeArrowheads="1"/>
          </p:cNvSpPr>
          <p:nvPr>
            <p:ph type="body" idx="1"/>
          </p:nvPr>
        </p:nvSpPr>
        <p:spPr>
          <a:xfrm>
            <a:off x="539750" y="1268413"/>
            <a:ext cx="8458200" cy="5102225"/>
          </a:xfrm>
        </p:spPr>
        <p:txBody>
          <a:bodyPr/>
          <a:lstStyle/>
          <a:p>
            <a:r>
              <a:rPr lang="en-US" sz="2800" smtClean="0"/>
              <a:t>It conducts informal, pragmatic risk analysis on organization’s IT systems</a:t>
            </a:r>
          </a:p>
          <a:p>
            <a:pPr>
              <a:lnSpc>
                <a:spcPct val="10000"/>
              </a:lnSpc>
            </a:pPr>
            <a:endParaRPr lang="en-US" sz="2800" smtClean="0"/>
          </a:p>
          <a:p>
            <a:pPr>
              <a:lnSpc>
                <a:spcPct val="114000"/>
              </a:lnSpc>
            </a:pPr>
            <a:r>
              <a:rPr lang="en-US" sz="2800" smtClean="0"/>
              <a:t>It exploits knowledge and expertise of analyst</a:t>
            </a:r>
          </a:p>
          <a:p>
            <a:pPr>
              <a:lnSpc>
                <a:spcPct val="114000"/>
              </a:lnSpc>
            </a:pPr>
            <a:r>
              <a:rPr lang="en-US" sz="2800" smtClean="0"/>
              <a:t>Fairly quick and cheap</a:t>
            </a:r>
          </a:p>
          <a:p>
            <a:pPr>
              <a:lnSpc>
                <a:spcPct val="114000"/>
              </a:lnSpc>
            </a:pPr>
            <a:r>
              <a:rPr lang="en-US" sz="2800" smtClean="0"/>
              <a:t>Some risks may be incorrectly assessed</a:t>
            </a:r>
          </a:p>
          <a:p>
            <a:pPr>
              <a:lnSpc>
                <a:spcPct val="114000"/>
              </a:lnSpc>
            </a:pPr>
            <a:r>
              <a:rPr lang="en-US" sz="2800" smtClean="0"/>
              <a:t>Results may be skewed by analysts views, or varies over time</a:t>
            </a:r>
          </a:p>
          <a:p>
            <a:pPr>
              <a:lnSpc>
                <a:spcPct val="114000"/>
              </a:lnSpc>
            </a:pPr>
            <a:r>
              <a:rPr lang="en-US" sz="2800" smtClean="0"/>
              <a:t>Suitable for small to medium sized organizations</a:t>
            </a:r>
          </a:p>
        </p:txBody>
      </p:sp>
      <p:sp>
        <p:nvSpPr>
          <p:cNvPr id="5" name="Slide Number Placeholder 5"/>
          <p:cNvSpPr>
            <a:spLocks noGrp="1"/>
          </p:cNvSpPr>
          <p:nvPr>
            <p:ph type="sldNum" sz="quarter" idx="12"/>
          </p:nvPr>
        </p:nvSpPr>
        <p:spPr/>
        <p:txBody>
          <a:bodyPr/>
          <a:lstStyle/>
          <a:p>
            <a:fld id="{6A5ACCC8-47AF-4814-93B4-EBF9DD85D916}" type="slidenum">
              <a:rPr lang="en-US"/>
              <a:pPr/>
              <a:t>31</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143000" y="152400"/>
            <a:ext cx="6742113" cy="1143000"/>
          </a:xfrm>
        </p:spPr>
        <p:txBody>
          <a:bodyPr/>
          <a:lstStyle/>
          <a:p>
            <a:r>
              <a:rPr lang="en-US" sz="4000" smtClean="0"/>
              <a:t>Detailed Risk Analysis</a:t>
            </a:r>
            <a:endParaRPr lang="en-US" sz="3900" smtClean="0"/>
          </a:p>
        </p:txBody>
      </p:sp>
      <p:sp>
        <p:nvSpPr>
          <p:cNvPr id="34819" name="Rectangle 3"/>
          <p:cNvSpPr>
            <a:spLocks noGrp="1" noChangeArrowheads="1"/>
          </p:cNvSpPr>
          <p:nvPr>
            <p:ph type="body" idx="1"/>
          </p:nvPr>
        </p:nvSpPr>
        <p:spPr>
          <a:xfrm>
            <a:off x="539750" y="1268413"/>
            <a:ext cx="8458200" cy="5102225"/>
          </a:xfrm>
        </p:spPr>
        <p:txBody>
          <a:bodyPr/>
          <a:lstStyle/>
          <a:p>
            <a:r>
              <a:rPr lang="en-US" sz="2800" smtClean="0"/>
              <a:t>It is the most </a:t>
            </a:r>
            <a:r>
              <a:rPr lang="en-US" sz="2800" smtClean="0">
                <a:solidFill>
                  <a:srgbClr val="000000"/>
                </a:solidFill>
              </a:rPr>
              <a:t>comprehensive approach</a:t>
            </a:r>
          </a:p>
          <a:p>
            <a:r>
              <a:rPr lang="en-US" sz="2800" smtClean="0"/>
              <a:t>It uses </a:t>
            </a:r>
            <a:r>
              <a:rPr lang="en-US" sz="2800" smtClean="0">
                <a:solidFill>
                  <a:srgbClr val="000000"/>
                </a:solidFill>
              </a:rPr>
              <a:t>formal structured process</a:t>
            </a:r>
          </a:p>
          <a:p>
            <a:pPr lvl="1"/>
            <a:r>
              <a:rPr lang="en-US" sz="2400" smtClean="0">
                <a:solidFill>
                  <a:srgbClr val="000000"/>
                </a:solidFill>
              </a:rPr>
              <a:t>consists of a number of stages</a:t>
            </a:r>
          </a:p>
          <a:p>
            <a:pPr lvl="1"/>
            <a:r>
              <a:rPr lang="en-US" sz="2400" smtClean="0">
                <a:solidFill>
                  <a:srgbClr val="000000"/>
                </a:solidFill>
              </a:rPr>
              <a:t>identifies threats and vulnerabilities to assets</a:t>
            </a:r>
          </a:p>
          <a:p>
            <a:pPr lvl="1"/>
            <a:r>
              <a:rPr lang="en-US" sz="2400" smtClean="0">
                <a:solidFill>
                  <a:srgbClr val="000000"/>
                </a:solidFill>
              </a:rPr>
              <a:t>identifies likelihood of risk occurring and consequences</a:t>
            </a:r>
          </a:p>
          <a:p>
            <a:pPr>
              <a:lnSpc>
                <a:spcPct val="114000"/>
              </a:lnSpc>
            </a:pPr>
            <a:r>
              <a:rPr lang="en-US" sz="2800" smtClean="0"/>
              <a:t>It may have </a:t>
            </a:r>
            <a:r>
              <a:rPr lang="en-US" sz="2800" smtClean="0">
                <a:solidFill>
                  <a:srgbClr val="000000"/>
                </a:solidFill>
              </a:rPr>
              <a:t>significant cost in time, resources, and expertise</a:t>
            </a:r>
          </a:p>
          <a:p>
            <a:pPr>
              <a:lnSpc>
                <a:spcPct val="114000"/>
              </a:lnSpc>
            </a:pPr>
            <a:r>
              <a:rPr lang="en-US" sz="2800" smtClean="0"/>
              <a:t>It </a:t>
            </a:r>
            <a:r>
              <a:rPr lang="en-US" sz="2800" smtClean="0">
                <a:solidFill>
                  <a:srgbClr val="000000"/>
                </a:solidFill>
              </a:rPr>
              <a:t>may be a legal requirement to use</a:t>
            </a:r>
            <a:endParaRPr lang="en-US" sz="2800" smtClean="0"/>
          </a:p>
          <a:p>
            <a:pPr>
              <a:lnSpc>
                <a:spcPct val="114000"/>
              </a:lnSpc>
            </a:pPr>
            <a:r>
              <a:rPr lang="en-US" sz="2800" smtClean="0">
                <a:solidFill>
                  <a:srgbClr val="000000"/>
                </a:solidFill>
              </a:rPr>
              <a:t>Suitable for large organizations with IT systems critical to their business objectives</a:t>
            </a:r>
          </a:p>
          <a:p>
            <a:pPr>
              <a:lnSpc>
                <a:spcPct val="114000"/>
              </a:lnSpc>
            </a:pPr>
            <a:endParaRPr lang="en-US" sz="2800" smtClean="0"/>
          </a:p>
        </p:txBody>
      </p:sp>
      <p:sp>
        <p:nvSpPr>
          <p:cNvPr id="5" name="Slide Number Placeholder 5"/>
          <p:cNvSpPr>
            <a:spLocks noGrp="1"/>
          </p:cNvSpPr>
          <p:nvPr>
            <p:ph type="sldNum" sz="quarter" idx="12"/>
          </p:nvPr>
        </p:nvSpPr>
        <p:spPr/>
        <p:txBody>
          <a:bodyPr/>
          <a:lstStyle/>
          <a:p>
            <a:fld id="{661E3D51-81D5-4BB1-9507-1B7D20F1DC7B}" type="slidenum">
              <a:rPr lang="en-US"/>
              <a:pPr/>
              <a:t>32</a:t>
            </a:fld>
            <a:endParaRPr lang="en-US"/>
          </a:p>
        </p:txBody>
      </p:sp>
      <p:pic>
        <p:nvPicPr>
          <p:cNvPr id="34821" name="Picture 6" descr="health-care-security.jpg"/>
          <p:cNvPicPr>
            <a:picLocks noChangeAspect="1"/>
          </p:cNvPicPr>
          <p:nvPr/>
        </p:nvPicPr>
        <p:blipFill>
          <a:blip r:embed="rId3" cstate="print"/>
          <a:srcRect/>
          <a:stretch>
            <a:fillRect/>
          </a:stretch>
        </p:blipFill>
        <p:spPr bwMode="auto">
          <a:xfrm>
            <a:off x="6677025" y="1147763"/>
            <a:ext cx="2447925" cy="16573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43000" y="152400"/>
            <a:ext cx="6237288" cy="1143000"/>
          </a:xfrm>
        </p:spPr>
        <p:txBody>
          <a:bodyPr/>
          <a:lstStyle/>
          <a:p>
            <a:pPr>
              <a:defRPr/>
            </a:pPr>
            <a:r>
              <a:rPr lang="en-US" sz="3900" dirty="0">
                <a:solidFill>
                  <a:schemeClr val="tx1"/>
                </a:solidFill>
              </a:rPr>
              <a:t>Combined Approach</a:t>
            </a:r>
          </a:p>
        </p:txBody>
      </p:sp>
      <p:sp>
        <p:nvSpPr>
          <p:cNvPr id="35843" name="Rectangle 3"/>
          <p:cNvSpPr>
            <a:spLocks noGrp="1" noChangeArrowheads="1"/>
          </p:cNvSpPr>
          <p:nvPr>
            <p:ph idx="1"/>
          </p:nvPr>
        </p:nvSpPr>
        <p:spPr>
          <a:xfrm>
            <a:off x="468313" y="1341438"/>
            <a:ext cx="8218487" cy="5040312"/>
          </a:xfrm>
        </p:spPr>
        <p:txBody>
          <a:bodyPr/>
          <a:lstStyle/>
          <a:p>
            <a:r>
              <a:rPr lang="en-US" sz="3000" smtClean="0"/>
              <a:t>It combines elements of other approaches</a:t>
            </a:r>
          </a:p>
          <a:p>
            <a:pPr lvl="1"/>
            <a:r>
              <a:rPr lang="en-US" sz="2600" smtClean="0"/>
              <a:t>initial baseline on all systems</a:t>
            </a:r>
          </a:p>
          <a:p>
            <a:pPr lvl="1"/>
            <a:r>
              <a:rPr lang="en-US" sz="2600" smtClean="0"/>
              <a:t>informal analysis to identify critical risks</a:t>
            </a:r>
          </a:p>
          <a:p>
            <a:pPr lvl="1"/>
            <a:r>
              <a:rPr lang="en-US" sz="2600" smtClean="0"/>
              <a:t>formal assessment on these risks</a:t>
            </a:r>
          </a:p>
          <a:p>
            <a:pPr>
              <a:lnSpc>
                <a:spcPct val="20000"/>
              </a:lnSpc>
            </a:pPr>
            <a:endParaRPr lang="en-US" sz="3000" smtClean="0"/>
          </a:p>
          <a:p>
            <a:pPr>
              <a:lnSpc>
                <a:spcPct val="1000"/>
              </a:lnSpc>
            </a:pPr>
            <a:endParaRPr lang="en-US" sz="3000" smtClean="0"/>
          </a:p>
          <a:p>
            <a:r>
              <a:rPr lang="en-US" sz="2800" smtClean="0"/>
              <a:t>Ensures that a basic level of security protection is implemented early</a:t>
            </a:r>
          </a:p>
          <a:p>
            <a:pPr>
              <a:lnSpc>
                <a:spcPct val="1000"/>
              </a:lnSpc>
            </a:pPr>
            <a:endParaRPr lang="en-US" sz="2800" smtClean="0"/>
          </a:p>
          <a:p>
            <a:r>
              <a:rPr lang="en-US" sz="2800" smtClean="0"/>
              <a:t>For most organizations this approach is the most cost effective</a:t>
            </a:r>
          </a:p>
          <a:p>
            <a:r>
              <a:rPr lang="en-US" sz="2800" smtClean="0"/>
              <a:t>Highly recommended for use</a:t>
            </a:r>
          </a:p>
        </p:txBody>
      </p:sp>
      <p:pic>
        <p:nvPicPr>
          <p:cNvPr id="35844" name="Picture 4"/>
          <p:cNvPicPr>
            <a:picLocks noChangeAspect="1"/>
          </p:cNvPicPr>
          <p:nvPr/>
        </p:nvPicPr>
        <p:blipFill>
          <a:blip r:embed="rId3" cstate="print"/>
          <a:srcRect/>
          <a:stretch>
            <a:fillRect/>
          </a:stretch>
        </p:blipFill>
        <p:spPr bwMode="auto">
          <a:xfrm>
            <a:off x="6948488" y="333375"/>
            <a:ext cx="1717675" cy="1320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F7499DB-3AED-4A5A-9941-3E394FEBE692}" type="slidenum">
              <a:rPr lang="en-US"/>
              <a:pPr/>
              <a:t>33</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f3.pdf"/>
          <p:cNvPicPr>
            <a:picLocks noChangeAspect="1"/>
          </p:cNvPicPr>
          <p:nvPr/>
        </p:nvPicPr>
        <p:blipFill>
          <a:blip r:embed="rId3" cstate="print"/>
          <a:srcRect l="12941" t="7272" r="11765" b="2727"/>
          <a:stretch>
            <a:fillRect/>
          </a:stretch>
        </p:blipFill>
        <p:spPr bwMode="auto">
          <a:xfrm>
            <a:off x="0" y="0"/>
            <a:ext cx="5148263" cy="6858000"/>
          </a:xfrm>
          <a:prstGeom prst="rect">
            <a:avLst/>
          </a:prstGeom>
          <a:solidFill>
            <a:schemeClr val="accent1"/>
          </a:solidFill>
          <a:ln w="9525">
            <a:noFill/>
            <a:miter lim="800000"/>
            <a:headEnd/>
            <a:tailEnd/>
          </a:ln>
        </p:spPr>
      </p:pic>
      <p:sp>
        <p:nvSpPr>
          <p:cNvPr id="5" name="TextBox 4"/>
          <p:cNvSpPr txBox="1"/>
          <p:nvPr/>
        </p:nvSpPr>
        <p:spPr>
          <a:xfrm>
            <a:off x="5364163" y="981075"/>
            <a:ext cx="3348037" cy="3530600"/>
          </a:xfrm>
          <a:prstGeom prst="rect">
            <a:avLst/>
          </a:prstGeom>
          <a:noFill/>
        </p:spPr>
        <p:txBody>
          <a:bodyPr>
            <a:spAutoFit/>
          </a:bodyPr>
          <a:lstStyle/>
          <a:p>
            <a:endParaRPr lang="en-US" sz="4800" b="1">
              <a:solidFill>
                <a:srgbClr val="FFFFFF"/>
              </a:solidFill>
              <a:effectLst>
                <a:outerShdw blurRad="38100" dist="38100" dir="2700000" algn="tl">
                  <a:srgbClr val="C0C0C0"/>
                </a:outerShdw>
              </a:effectLst>
              <a:latin typeface="Times New Roman" pitchFamily="18" charset="0"/>
            </a:endParaRPr>
          </a:p>
          <a:p>
            <a:pPr>
              <a:lnSpc>
                <a:spcPct val="150000"/>
              </a:lnSpc>
            </a:pPr>
            <a:r>
              <a:rPr lang="en-US" sz="3900" b="1">
                <a:effectLst>
                  <a:outerShdw blurRad="38100" dist="38100" dir="2700000" algn="tl">
                    <a:srgbClr val="C0C0C0"/>
                  </a:outerShdw>
                </a:effectLst>
                <a:latin typeface="Times New Roman" pitchFamily="18" charset="0"/>
              </a:rPr>
              <a:t>Risk</a:t>
            </a:r>
          </a:p>
          <a:p>
            <a:pPr>
              <a:lnSpc>
                <a:spcPct val="150000"/>
              </a:lnSpc>
            </a:pPr>
            <a:r>
              <a:rPr lang="en-US" sz="3900" b="1">
                <a:effectLst>
                  <a:outerShdw blurRad="38100" dist="38100" dir="2700000" algn="tl">
                    <a:srgbClr val="C0C0C0"/>
                  </a:outerShdw>
                </a:effectLst>
                <a:latin typeface="Times New Roman" pitchFamily="18" charset="0"/>
              </a:rPr>
              <a:t> Assessment </a:t>
            </a:r>
          </a:p>
          <a:p>
            <a:pPr>
              <a:lnSpc>
                <a:spcPct val="150000"/>
              </a:lnSpc>
            </a:pPr>
            <a:r>
              <a:rPr lang="en-US" sz="3900" b="1">
                <a:effectLst>
                  <a:outerShdw blurRad="38100" dist="38100" dir="2700000" algn="tl">
                    <a:srgbClr val="C0C0C0"/>
                  </a:outerShdw>
                </a:effectLst>
                <a:latin typeface="Times New Roman" pitchFamily="18" charset="0"/>
              </a:rPr>
              <a:t>Methodology</a:t>
            </a:r>
          </a:p>
        </p:txBody>
      </p:sp>
      <p:sp>
        <p:nvSpPr>
          <p:cNvPr id="4" name="Slide Number Placeholder 5"/>
          <p:cNvSpPr>
            <a:spLocks noGrp="1"/>
          </p:cNvSpPr>
          <p:nvPr>
            <p:ph type="sldNum" sz="quarter" idx="12"/>
          </p:nvPr>
        </p:nvSpPr>
        <p:spPr>
          <a:xfrm>
            <a:off x="6659563" y="6400800"/>
            <a:ext cx="2332037" cy="304800"/>
          </a:xfrm>
        </p:spPr>
        <p:txBody>
          <a:bodyPr/>
          <a:lstStyle/>
          <a:p>
            <a:fld id="{96B5FA0B-93D5-4877-9146-827485D2B96D}" type="slidenum">
              <a:rPr lang="en-US"/>
              <a:pPr/>
              <a:t>34</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143000" y="152400"/>
            <a:ext cx="7173913" cy="1143000"/>
          </a:xfrm>
        </p:spPr>
        <p:txBody>
          <a:bodyPr>
            <a:normAutofit/>
          </a:bodyPr>
          <a:lstStyle/>
          <a:p>
            <a:pPr>
              <a:defRPr/>
            </a:pPr>
            <a:r>
              <a:rPr lang="en-US" sz="3900" dirty="0" smtClean="0">
                <a:solidFill>
                  <a:schemeClr val="tx1"/>
                </a:solidFill>
              </a:rPr>
              <a:t>Establishing the Context</a:t>
            </a:r>
            <a:endParaRPr lang="en-US" sz="3900" dirty="0">
              <a:solidFill>
                <a:schemeClr val="tx1"/>
              </a:solidFill>
            </a:endParaRPr>
          </a:p>
        </p:txBody>
      </p:sp>
      <p:sp>
        <p:nvSpPr>
          <p:cNvPr id="37891" name="Rectangle 3"/>
          <p:cNvSpPr>
            <a:spLocks noGrp="1" noChangeArrowheads="1"/>
          </p:cNvSpPr>
          <p:nvPr>
            <p:ph idx="1"/>
          </p:nvPr>
        </p:nvSpPr>
        <p:spPr>
          <a:xfrm>
            <a:off x="611188" y="1196975"/>
            <a:ext cx="8424862" cy="5184775"/>
          </a:xfrm>
        </p:spPr>
        <p:txBody>
          <a:bodyPr/>
          <a:lstStyle/>
          <a:p>
            <a:r>
              <a:rPr lang="en-US" sz="3000" smtClean="0"/>
              <a:t>Establishing the context (</a:t>
            </a:r>
            <a:r>
              <a:rPr lang="en-US" sz="3000" i="1" smtClean="0"/>
              <a:t>system characterization</a:t>
            </a:r>
            <a:r>
              <a:rPr lang="en-US" sz="3000" smtClean="0"/>
              <a:t>) is the initial step of risk analysis </a:t>
            </a:r>
            <a:endParaRPr lang="en-US" sz="3000" i="1" smtClean="0"/>
          </a:p>
          <a:p>
            <a:pPr lvl="1"/>
            <a:r>
              <a:rPr lang="en-US" sz="2400" smtClean="0"/>
              <a:t>It determines the basic parameters of the risk assessment</a:t>
            </a:r>
          </a:p>
          <a:p>
            <a:pPr lvl="1"/>
            <a:r>
              <a:rPr lang="en-US" sz="2400" smtClean="0"/>
              <a:t>identifies the assets to be examined</a:t>
            </a:r>
          </a:p>
          <a:p>
            <a:pPr lvl="1">
              <a:lnSpc>
                <a:spcPct val="1000"/>
              </a:lnSpc>
            </a:pPr>
            <a:endParaRPr lang="en-US" sz="2100" smtClean="0"/>
          </a:p>
          <a:p>
            <a:r>
              <a:rPr lang="en-US" sz="3000" smtClean="0"/>
              <a:t>It also explores political and social environment in which the organization operates</a:t>
            </a:r>
          </a:p>
          <a:p>
            <a:pPr lvl="1"/>
            <a:r>
              <a:rPr lang="en-US" sz="2400" smtClean="0"/>
              <a:t>legal and regulatory constraints</a:t>
            </a:r>
          </a:p>
          <a:p>
            <a:pPr lvl="1"/>
            <a:r>
              <a:rPr lang="en-US" sz="2400" smtClean="0"/>
              <a:t>provide baseline for organization’s risk exposure</a:t>
            </a:r>
          </a:p>
          <a:p>
            <a:pPr>
              <a:spcBef>
                <a:spcPts val="2000"/>
              </a:spcBef>
              <a:buClr>
                <a:srgbClr val="C00000"/>
              </a:buClr>
            </a:pPr>
            <a:r>
              <a:rPr lang="en-US" sz="3000" smtClean="0"/>
              <a:t>Risk appetite is defined by senior management</a:t>
            </a:r>
          </a:p>
          <a:p>
            <a:pPr lvl="1"/>
            <a:r>
              <a:rPr lang="en-US" sz="2400" smtClean="0"/>
              <a:t>the level of risk the organization views as acceptable</a:t>
            </a:r>
          </a:p>
        </p:txBody>
      </p:sp>
      <p:sp>
        <p:nvSpPr>
          <p:cNvPr id="5" name="Slide Number Placeholder 5"/>
          <p:cNvSpPr>
            <a:spLocks noGrp="1"/>
          </p:cNvSpPr>
          <p:nvPr>
            <p:ph type="sldNum" sz="quarter" idx="12"/>
          </p:nvPr>
        </p:nvSpPr>
        <p:spPr/>
        <p:txBody>
          <a:bodyPr/>
          <a:lstStyle/>
          <a:p>
            <a:fld id="{4F1DF5BA-AF4A-4BAE-A57A-D77154A18708}" type="slidenum">
              <a:rPr lang="en-US"/>
              <a:pPr/>
              <a:t>35</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1026"/>
          <p:cNvSpPr>
            <a:spLocks noGrp="1" noChangeArrowheads="1"/>
          </p:cNvSpPr>
          <p:nvPr>
            <p:ph type="title"/>
          </p:nvPr>
        </p:nvSpPr>
        <p:spPr>
          <a:xfrm>
            <a:off x="1143000" y="152400"/>
            <a:ext cx="7245350" cy="1143000"/>
          </a:xfrm>
        </p:spPr>
        <p:txBody>
          <a:bodyPr/>
          <a:lstStyle/>
          <a:p>
            <a:pPr>
              <a:defRPr/>
            </a:pPr>
            <a:r>
              <a:rPr lang="en-US" sz="3900" dirty="0">
                <a:solidFill>
                  <a:schemeClr val="tx1"/>
                </a:solidFill>
              </a:rPr>
              <a:t>Asset Identification</a:t>
            </a:r>
          </a:p>
        </p:txBody>
      </p:sp>
      <p:sp>
        <p:nvSpPr>
          <p:cNvPr id="237571" name="Rectangle 1027"/>
          <p:cNvSpPr>
            <a:spLocks noGrp="1" noChangeArrowheads="1"/>
          </p:cNvSpPr>
          <p:nvPr>
            <p:ph idx="1"/>
          </p:nvPr>
        </p:nvSpPr>
        <p:spPr>
          <a:xfrm>
            <a:off x="684213" y="1412875"/>
            <a:ext cx="8229600" cy="4968875"/>
          </a:xfrm>
        </p:spPr>
        <p:txBody>
          <a:bodyPr>
            <a:normAutofit/>
          </a:bodyPr>
          <a:lstStyle/>
          <a:p>
            <a:r>
              <a:rPr lang="en-US" sz="3000" smtClean="0"/>
              <a:t>It is an important component of the first step</a:t>
            </a:r>
          </a:p>
          <a:p>
            <a:pPr>
              <a:lnSpc>
                <a:spcPct val="10000"/>
              </a:lnSpc>
            </a:pPr>
            <a:endParaRPr lang="en-US" sz="3000" smtClean="0"/>
          </a:p>
          <a:p>
            <a:r>
              <a:rPr lang="en-US" sz="3000" smtClean="0"/>
              <a:t>Assets:</a:t>
            </a:r>
          </a:p>
          <a:p>
            <a:pPr lvl="1"/>
            <a:r>
              <a:rPr lang="en-US" sz="2600" smtClean="0"/>
              <a:t>“anything that needs to be protected”</a:t>
            </a:r>
          </a:p>
          <a:p>
            <a:pPr lvl="1"/>
            <a:r>
              <a:rPr lang="en-US" sz="2600" smtClean="0"/>
              <a:t>has value to organization to meet its objectives </a:t>
            </a:r>
          </a:p>
          <a:p>
            <a:pPr lvl="1"/>
            <a:r>
              <a:rPr lang="en-US" sz="2600" smtClean="0"/>
              <a:t>tangible or intangible</a:t>
            </a:r>
          </a:p>
          <a:p>
            <a:pPr lvl="1"/>
            <a:r>
              <a:rPr lang="en-US" sz="2600" smtClean="0"/>
              <a:t>whose compromise or loss would seriously impact the operation of the organization</a:t>
            </a:r>
          </a:p>
          <a:p>
            <a:pPr lvl="1">
              <a:lnSpc>
                <a:spcPct val="40000"/>
              </a:lnSpc>
              <a:buFont typeface="Wingdings" pitchFamily="2" charset="2"/>
              <a:buNone/>
            </a:pPr>
            <a:endParaRPr lang="en-US" sz="2600" smtClean="0"/>
          </a:p>
          <a:p>
            <a:pPr>
              <a:lnSpc>
                <a:spcPct val="110000"/>
              </a:lnSpc>
            </a:pPr>
            <a:r>
              <a:rPr lang="en-US" sz="3000" smtClean="0"/>
              <a:t>It needs to draw on expertise of people in relevant areas of organization to identify key assets</a:t>
            </a:r>
          </a:p>
        </p:txBody>
      </p:sp>
      <p:sp>
        <p:nvSpPr>
          <p:cNvPr id="6" name="Slide Number Placeholder 5"/>
          <p:cNvSpPr>
            <a:spLocks noGrp="1"/>
          </p:cNvSpPr>
          <p:nvPr>
            <p:ph type="sldNum" sz="quarter" idx="12"/>
          </p:nvPr>
        </p:nvSpPr>
        <p:spPr/>
        <p:txBody>
          <a:bodyPr/>
          <a:lstStyle/>
          <a:p>
            <a:fld id="{9A6F0468-7849-4A2C-9709-AED151B57352}" type="slidenum">
              <a:rPr lang="en-US"/>
              <a:pPr/>
              <a:t>36</a:t>
            </a:fld>
            <a:endParaRPr lang="en-US"/>
          </a:p>
        </p:txBody>
      </p:sp>
      <p:pic>
        <p:nvPicPr>
          <p:cNvPr id="38917" name="Picture 5" descr="http://thecarminegroup.com/wp-content/uploads/2010/10/iStock_000014197765XSmall1-300x225.jpg"/>
          <p:cNvPicPr>
            <a:picLocks noChangeAspect="1" noChangeArrowheads="1"/>
          </p:cNvPicPr>
          <p:nvPr/>
        </p:nvPicPr>
        <p:blipFill>
          <a:blip r:embed="rId3" cstate="print"/>
          <a:srcRect/>
          <a:stretch>
            <a:fillRect/>
          </a:stretch>
        </p:blipFill>
        <p:spPr bwMode="auto">
          <a:xfrm>
            <a:off x="7164388" y="0"/>
            <a:ext cx="1670050" cy="148431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1026"/>
          <p:cNvSpPr>
            <a:spLocks noGrp="1" noChangeArrowheads="1"/>
          </p:cNvSpPr>
          <p:nvPr>
            <p:ph type="title"/>
          </p:nvPr>
        </p:nvSpPr>
        <p:spPr>
          <a:xfrm>
            <a:off x="1143000" y="152400"/>
            <a:ext cx="5589588" cy="1143000"/>
          </a:xfrm>
        </p:spPr>
        <p:txBody>
          <a:bodyPr/>
          <a:lstStyle/>
          <a:p>
            <a:pPr>
              <a:defRPr/>
            </a:pPr>
            <a:r>
              <a:rPr lang="en-US" sz="3900" dirty="0">
                <a:solidFill>
                  <a:schemeClr val="tx1"/>
                </a:solidFill>
              </a:rPr>
              <a:t>Threat Identification</a:t>
            </a:r>
          </a:p>
        </p:txBody>
      </p:sp>
      <p:sp>
        <p:nvSpPr>
          <p:cNvPr id="237571" name="Rectangle 1027"/>
          <p:cNvSpPr>
            <a:spLocks noGrp="1" noChangeArrowheads="1"/>
          </p:cNvSpPr>
          <p:nvPr>
            <p:ph idx="1"/>
          </p:nvPr>
        </p:nvSpPr>
        <p:spPr>
          <a:xfrm>
            <a:off x="684213" y="1412875"/>
            <a:ext cx="6624637" cy="4968875"/>
          </a:xfrm>
        </p:spPr>
        <p:txBody>
          <a:bodyPr>
            <a:normAutofit/>
          </a:bodyPr>
          <a:lstStyle/>
          <a:p>
            <a:pPr>
              <a:lnSpc>
                <a:spcPct val="90000"/>
              </a:lnSpc>
            </a:pPr>
            <a:r>
              <a:rPr lang="en-US" sz="3000" smtClean="0"/>
              <a:t>Threat:  Anything that might hinder or prevent an asset from providing appropriate levels of the key security services</a:t>
            </a:r>
          </a:p>
          <a:p>
            <a:pPr>
              <a:lnSpc>
                <a:spcPct val="1000"/>
              </a:lnSpc>
            </a:pPr>
            <a:endParaRPr lang="en-US" smtClean="0"/>
          </a:p>
          <a:p>
            <a:pPr lvl="1">
              <a:lnSpc>
                <a:spcPct val="110000"/>
              </a:lnSpc>
            </a:pPr>
            <a:r>
              <a:rPr lang="en-US" sz="2500" smtClean="0"/>
              <a:t>Confidentiality </a:t>
            </a:r>
          </a:p>
          <a:p>
            <a:pPr lvl="1">
              <a:lnSpc>
                <a:spcPct val="110000"/>
              </a:lnSpc>
            </a:pPr>
            <a:r>
              <a:rPr lang="en-US" sz="2500" smtClean="0"/>
              <a:t>Integrity </a:t>
            </a:r>
          </a:p>
          <a:p>
            <a:pPr lvl="1">
              <a:lnSpc>
                <a:spcPct val="110000"/>
              </a:lnSpc>
            </a:pPr>
            <a:r>
              <a:rPr lang="en-US" sz="2500" smtClean="0"/>
              <a:t>Availability</a:t>
            </a:r>
          </a:p>
          <a:p>
            <a:pPr lvl="1">
              <a:lnSpc>
                <a:spcPct val="110000"/>
              </a:lnSpc>
            </a:pPr>
            <a:r>
              <a:rPr lang="en-US" sz="2500" smtClean="0"/>
              <a:t>Reliability </a:t>
            </a:r>
          </a:p>
          <a:p>
            <a:pPr lvl="1">
              <a:lnSpc>
                <a:spcPct val="110000"/>
              </a:lnSpc>
            </a:pPr>
            <a:r>
              <a:rPr lang="en-US" sz="2500" smtClean="0"/>
              <a:t>Authenticity</a:t>
            </a:r>
          </a:p>
          <a:p>
            <a:pPr lvl="1">
              <a:lnSpc>
                <a:spcPct val="110000"/>
              </a:lnSpc>
            </a:pPr>
            <a:r>
              <a:rPr lang="en-US" sz="2500" smtClean="0"/>
              <a:t>Accountability </a:t>
            </a:r>
          </a:p>
          <a:p>
            <a:pPr lvl="1">
              <a:lnSpc>
                <a:spcPct val="90000"/>
              </a:lnSpc>
            </a:pPr>
            <a:endParaRPr lang="en-US" smtClean="0"/>
          </a:p>
          <a:p>
            <a:pPr lvl="1">
              <a:lnSpc>
                <a:spcPct val="30000"/>
              </a:lnSpc>
              <a:buFont typeface="Wingdings" pitchFamily="2" charset="2"/>
              <a:buNone/>
            </a:pPr>
            <a:endParaRPr lang="en-US" smtClean="0"/>
          </a:p>
        </p:txBody>
      </p:sp>
      <p:sp>
        <p:nvSpPr>
          <p:cNvPr id="6" name="Slide Number Placeholder 5"/>
          <p:cNvSpPr>
            <a:spLocks noGrp="1"/>
          </p:cNvSpPr>
          <p:nvPr>
            <p:ph type="sldNum" sz="quarter" idx="12"/>
          </p:nvPr>
        </p:nvSpPr>
        <p:spPr/>
        <p:txBody>
          <a:bodyPr/>
          <a:lstStyle/>
          <a:p>
            <a:fld id="{F5A1C9FE-53FF-48C9-9DA1-14F2308B4CF2}" type="slidenum">
              <a:rPr lang="en-US"/>
              <a:pPr/>
              <a:t>37</a:t>
            </a:fld>
            <a:endParaRPr lang="en-US"/>
          </a:p>
        </p:txBody>
      </p:sp>
      <p:pic>
        <p:nvPicPr>
          <p:cNvPr id="39941" name="Picture 2"/>
          <p:cNvPicPr>
            <a:picLocks noChangeAspect="1"/>
          </p:cNvPicPr>
          <p:nvPr/>
        </p:nvPicPr>
        <p:blipFill>
          <a:blip r:embed="rId3" cstate="print"/>
          <a:srcRect/>
          <a:stretch>
            <a:fillRect/>
          </a:stretch>
        </p:blipFill>
        <p:spPr bwMode="auto">
          <a:xfrm>
            <a:off x="7164388" y="260350"/>
            <a:ext cx="1687512" cy="201612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143000" y="152400"/>
            <a:ext cx="6884988" cy="1143000"/>
          </a:xfrm>
        </p:spPr>
        <p:txBody>
          <a:bodyPr/>
          <a:lstStyle/>
          <a:p>
            <a:pPr>
              <a:defRPr/>
            </a:pPr>
            <a:r>
              <a:rPr lang="en-US" sz="3900" dirty="0">
                <a:solidFill>
                  <a:schemeClr val="tx1"/>
                </a:solidFill>
              </a:rPr>
              <a:t>Threat Sources</a:t>
            </a:r>
          </a:p>
        </p:txBody>
      </p:sp>
      <p:sp>
        <p:nvSpPr>
          <p:cNvPr id="40963" name="Rectangle 3"/>
          <p:cNvSpPr>
            <a:spLocks noGrp="1" noChangeArrowheads="1"/>
          </p:cNvSpPr>
          <p:nvPr>
            <p:ph idx="1"/>
          </p:nvPr>
        </p:nvSpPr>
        <p:spPr>
          <a:xfrm>
            <a:off x="611188" y="1196975"/>
            <a:ext cx="8532812" cy="5040313"/>
          </a:xfrm>
        </p:spPr>
        <p:txBody>
          <a:bodyPr/>
          <a:lstStyle/>
          <a:p>
            <a:r>
              <a:rPr lang="en-US" sz="2800" smtClean="0"/>
              <a:t>A threat may be </a:t>
            </a:r>
          </a:p>
          <a:p>
            <a:pPr lvl="1"/>
            <a:r>
              <a:rPr lang="en-US" sz="2400" smtClean="0"/>
              <a:t>natural “acts of god”, or </a:t>
            </a:r>
          </a:p>
          <a:p>
            <a:pPr lvl="1"/>
            <a:r>
              <a:rPr lang="en-US" sz="2400" smtClean="0"/>
              <a:t>man-made and either accidental or deliberate</a:t>
            </a:r>
          </a:p>
          <a:p>
            <a:r>
              <a:rPr lang="en-US" sz="2800" smtClean="0"/>
              <a:t>Should consider the reason and capabilities of attackers:</a:t>
            </a:r>
          </a:p>
          <a:p>
            <a:pPr lvl="1"/>
            <a:r>
              <a:rPr lang="en-US" sz="2400" b="1" smtClean="0"/>
              <a:t>motivation</a:t>
            </a:r>
          </a:p>
          <a:p>
            <a:pPr lvl="1"/>
            <a:r>
              <a:rPr lang="en-US" sz="2400" b="1" smtClean="0"/>
              <a:t>capability</a:t>
            </a:r>
          </a:p>
          <a:p>
            <a:pPr lvl="1"/>
            <a:r>
              <a:rPr lang="en-US" sz="2400" b="1" smtClean="0"/>
              <a:t>resources</a:t>
            </a:r>
          </a:p>
          <a:p>
            <a:pPr lvl="1"/>
            <a:r>
              <a:rPr lang="en-US" sz="2400" b="1" smtClean="0"/>
              <a:t>probability of attack</a:t>
            </a:r>
          </a:p>
          <a:p>
            <a:pPr lvl="1"/>
            <a:r>
              <a:rPr lang="en-US" sz="2400" b="1" smtClean="0"/>
              <a:t>deterrence</a:t>
            </a:r>
          </a:p>
          <a:p>
            <a:r>
              <a:rPr lang="en-US" sz="2800" smtClean="0"/>
              <a:t>Any previous history of attack on organization</a:t>
            </a:r>
          </a:p>
          <a:p>
            <a:endParaRPr lang="en-US" sz="2800" smtClean="0"/>
          </a:p>
        </p:txBody>
      </p:sp>
      <p:pic>
        <p:nvPicPr>
          <p:cNvPr id="6" name="Picture 5"/>
          <p:cNvPicPr>
            <a:picLocks noChangeAspect="1"/>
          </p:cNvPicPr>
          <p:nvPr/>
        </p:nvPicPr>
        <p:blipFill>
          <a:blip r:embed="rId3" cstate="print"/>
          <a:stretch>
            <a:fillRect/>
          </a:stretch>
        </p:blipFill>
        <p:spPr>
          <a:xfrm>
            <a:off x="7452320" y="332656"/>
            <a:ext cx="1512168" cy="2082330"/>
          </a:xfrm>
          <a:prstGeom prst="rect">
            <a:avLst/>
          </a:prstGeom>
          <a:scene3d>
            <a:camera prst="orthographicFront">
              <a:rot lat="0" lon="10499978" rev="0"/>
            </a:camera>
            <a:lightRig rig="threePt" dir="t"/>
          </a:scene3d>
        </p:spPr>
      </p:pic>
      <p:sp>
        <p:nvSpPr>
          <p:cNvPr id="8" name="Slide Number Placeholder 5"/>
          <p:cNvSpPr>
            <a:spLocks noGrp="1"/>
          </p:cNvSpPr>
          <p:nvPr>
            <p:ph type="sldNum" sz="quarter" idx="12"/>
          </p:nvPr>
        </p:nvSpPr>
        <p:spPr/>
        <p:txBody>
          <a:bodyPr/>
          <a:lstStyle/>
          <a:p>
            <a:fld id="{75FD279A-8985-49E0-9D7B-FBC6EBE43C6D}" type="slidenum">
              <a:rPr lang="en-US"/>
              <a:pPr/>
              <a:t>38</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143000" y="152400"/>
            <a:ext cx="6021388" cy="1143000"/>
          </a:xfrm>
        </p:spPr>
        <p:txBody>
          <a:bodyPr/>
          <a:lstStyle/>
          <a:p>
            <a:pPr>
              <a:defRPr/>
            </a:pPr>
            <a:r>
              <a:rPr lang="en-US" sz="3900" dirty="0" smtClean="0">
                <a:solidFill>
                  <a:schemeClr val="tx1"/>
                </a:solidFill>
              </a:rPr>
              <a:t>Analyze </a:t>
            </a:r>
            <a:r>
              <a:rPr lang="en-US" sz="3900" dirty="0">
                <a:solidFill>
                  <a:schemeClr val="tx1"/>
                </a:solidFill>
              </a:rPr>
              <a:t>Risks</a:t>
            </a:r>
          </a:p>
        </p:txBody>
      </p:sp>
      <p:sp>
        <p:nvSpPr>
          <p:cNvPr id="45059" name="Rectangle 3"/>
          <p:cNvSpPr>
            <a:spLocks noGrp="1" noChangeArrowheads="1"/>
          </p:cNvSpPr>
          <p:nvPr>
            <p:ph idx="1"/>
          </p:nvPr>
        </p:nvSpPr>
        <p:spPr>
          <a:xfrm>
            <a:off x="457200" y="1341438"/>
            <a:ext cx="8229600" cy="5135562"/>
          </a:xfrm>
        </p:spPr>
        <p:txBody>
          <a:bodyPr/>
          <a:lstStyle/>
          <a:p>
            <a:r>
              <a:rPr lang="en-US" sz="2600" smtClean="0"/>
              <a:t>Includes specifying </a:t>
            </a:r>
            <a:r>
              <a:rPr lang="en-US" sz="2600" b="1" i="1" smtClean="0"/>
              <a:t>likelihood of occurrence </a:t>
            </a:r>
            <a:r>
              <a:rPr lang="en-US" sz="2600" smtClean="0"/>
              <a:t>of each identified threat to asset given existing controls, and</a:t>
            </a:r>
          </a:p>
          <a:p>
            <a:pPr>
              <a:lnSpc>
                <a:spcPct val="10000"/>
              </a:lnSpc>
            </a:pPr>
            <a:endParaRPr lang="en-US" sz="2600" smtClean="0"/>
          </a:p>
          <a:p>
            <a:r>
              <a:rPr lang="en-US" sz="2600" smtClean="0"/>
              <a:t>specifying the </a:t>
            </a:r>
            <a:r>
              <a:rPr lang="en-US" sz="2600" b="1" i="1" smtClean="0"/>
              <a:t>consequence</a:t>
            </a:r>
            <a:r>
              <a:rPr lang="en-US" sz="2600" smtClean="0"/>
              <a:t> should threat occur</a:t>
            </a:r>
          </a:p>
          <a:p>
            <a:pPr>
              <a:lnSpc>
                <a:spcPct val="10000"/>
              </a:lnSpc>
            </a:pPr>
            <a:endParaRPr lang="en-US" sz="2600" smtClean="0"/>
          </a:p>
          <a:p>
            <a:r>
              <a:rPr lang="en-US" sz="2600" smtClean="0"/>
              <a:t>Overall risk rating for each threat</a:t>
            </a:r>
          </a:p>
          <a:p>
            <a:pPr lvl="1">
              <a:lnSpc>
                <a:spcPct val="20000"/>
              </a:lnSpc>
              <a:buFont typeface="Wingdings" pitchFamily="2" charset="2"/>
              <a:buNone/>
            </a:pPr>
            <a:endParaRPr lang="en-US" sz="2200" smtClean="0"/>
          </a:p>
          <a:p>
            <a:pPr lvl="1">
              <a:buFont typeface="Wingdings" pitchFamily="2" charset="2"/>
              <a:buNone/>
            </a:pPr>
            <a:r>
              <a:rPr lang="en-US" sz="2200" b="1" i="1" smtClean="0"/>
              <a:t>   </a:t>
            </a:r>
            <a:r>
              <a:rPr lang="en-US" sz="2200" b="1" i="1" smtClean="0">
                <a:solidFill>
                  <a:srgbClr val="2929FF"/>
                </a:solidFill>
              </a:rPr>
              <a:t>Risk</a:t>
            </a:r>
            <a:r>
              <a:rPr lang="en-US" sz="2200" smtClean="0">
                <a:solidFill>
                  <a:srgbClr val="2929FF"/>
                </a:solidFill>
              </a:rPr>
              <a:t> = (</a:t>
            </a:r>
            <a:r>
              <a:rPr lang="en-US" sz="2200" b="1" i="1" smtClean="0">
                <a:solidFill>
                  <a:srgbClr val="2929FF"/>
                </a:solidFill>
              </a:rPr>
              <a:t>Probability threat occurs</a:t>
            </a:r>
            <a:r>
              <a:rPr lang="en-US" sz="2200" smtClean="0">
                <a:solidFill>
                  <a:srgbClr val="2929FF"/>
                </a:solidFill>
              </a:rPr>
              <a:t>)</a:t>
            </a:r>
            <a:r>
              <a:rPr lang="en-US" sz="2200" b="1" i="1" smtClean="0">
                <a:solidFill>
                  <a:srgbClr val="2929FF"/>
                </a:solidFill>
              </a:rPr>
              <a:t> </a:t>
            </a:r>
            <a:r>
              <a:rPr lang="en-US" sz="2200" smtClean="0">
                <a:solidFill>
                  <a:srgbClr val="2929FF"/>
                </a:solidFill>
              </a:rPr>
              <a:t> </a:t>
            </a:r>
            <a:r>
              <a:rPr lang="en-US" sz="2200" b="1" smtClean="0">
                <a:solidFill>
                  <a:srgbClr val="2929FF"/>
                </a:solidFill>
              </a:rPr>
              <a:t>×</a:t>
            </a:r>
            <a:r>
              <a:rPr lang="en-US" sz="2200" smtClean="0">
                <a:solidFill>
                  <a:srgbClr val="2929FF"/>
                </a:solidFill>
              </a:rPr>
              <a:t>  (</a:t>
            </a:r>
            <a:r>
              <a:rPr lang="en-US" sz="2200" b="1" i="1" smtClean="0">
                <a:solidFill>
                  <a:srgbClr val="2929FF"/>
                </a:solidFill>
              </a:rPr>
              <a:t>Cost to organization</a:t>
            </a:r>
            <a:r>
              <a:rPr lang="en-US" sz="2200" smtClean="0">
                <a:solidFill>
                  <a:srgbClr val="2929FF"/>
                </a:solidFill>
              </a:rPr>
              <a:t>)</a:t>
            </a:r>
          </a:p>
          <a:p>
            <a:pPr lvl="1">
              <a:lnSpc>
                <a:spcPct val="50000"/>
              </a:lnSpc>
              <a:buFont typeface="Wingdings" pitchFamily="2" charset="2"/>
              <a:buNone/>
            </a:pPr>
            <a:endParaRPr lang="en-US" sz="2200" smtClean="0"/>
          </a:p>
          <a:p>
            <a:r>
              <a:rPr lang="en-US" sz="2600" smtClean="0"/>
              <a:t>There are different methods to determine these parameters</a:t>
            </a:r>
          </a:p>
          <a:p>
            <a:pPr lvl="1"/>
            <a:r>
              <a:rPr lang="en-US" sz="2200" smtClean="0"/>
              <a:t>For example, a method by S. Evans &amp; J. Wallner</a:t>
            </a:r>
          </a:p>
          <a:p>
            <a:pPr lvl="1">
              <a:buFont typeface="Wingdings" pitchFamily="2" charset="2"/>
              <a:buNone/>
            </a:pPr>
            <a:r>
              <a:rPr lang="en-US" sz="1800" smtClean="0"/>
              <a:t>    ─ “</a:t>
            </a:r>
            <a:r>
              <a:rPr lang="en-US" sz="1800" i="1" smtClean="0"/>
              <a:t>Risk-based security engineering through the eyes of the adversary</a:t>
            </a:r>
            <a:r>
              <a:rPr lang="en-US" sz="1800" smtClean="0"/>
              <a:t>,”          Workshop on Infor. Assurance &amp; Security,   West point, NY, 2005</a:t>
            </a:r>
          </a:p>
          <a:p>
            <a:pPr>
              <a:lnSpc>
                <a:spcPct val="20000"/>
              </a:lnSpc>
            </a:pPr>
            <a:endParaRPr lang="en-US" sz="2600" smtClean="0"/>
          </a:p>
          <a:p>
            <a:r>
              <a:rPr lang="en-US" sz="2600" smtClean="0"/>
              <a:t>However, it may be a challenge to guarantee the accuracy   </a:t>
            </a:r>
          </a:p>
        </p:txBody>
      </p:sp>
      <p:pic>
        <p:nvPicPr>
          <p:cNvPr id="41988" name="Picture 3"/>
          <p:cNvPicPr>
            <a:picLocks noChangeAspect="1"/>
          </p:cNvPicPr>
          <p:nvPr/>
        </p:nvPicPr>
        <p:blipFill>
          <a:blip r:embed="rId3" cstate="print"/>
          <a:srcRect/>
          <a:stretch>
            <a:fillRect/>
          </a:stretch>
        </p:blipFill>
        <p:spPr bwMode="auto">
          <a:xfrm>
            <a:off x="7315200" y="115888"/>
            <a:ext cx="1828800" cy="1441450"/>
          </a:xfrm>
          <a:prstGeom prst="rect">
            <a:avLst/>
          </a:prstGeom>
          <a:noFill/>
          <a:ln w="9525">
            <a:noFill/>
            <a:miter lim="800000"/>
            <a:headEnd/>
            <a:tailEnd/>
          </a:ln>
        </p:spPr>
      </p:pic>
      <p:sp>
        <p:nvSpPr>
          <p:cNvPr id="7" name="Slide Number Placeholder 5"/>
          <p:cNvSpPr>
            <a:spLocks noGrp="1"/>
          </p:cNvSpPr>
          <p:nvPr>
            <p:ph type="sldNum" sz="quarter" idx="12"/>
          </p:nvPr>
        </p:nvSpPr>
        <p:spPr/>
        <p:txBody>
          <a:bodyPr/>
          <a:lstStyle/>
          <a:p>
            <a:fld id="{6617219C-E2C5-4CBD-9569-9C70345F7262}" type="slidenum">
              <a:rPr lang="en-US"/>
              <a:pPr/>
              <a:t>39</a:t>
            </a:fld>
            <a:endParaRPr lang="en-US"/>
          </a:p>
        </p:txBody>
      </p:sp>
      <p:sp>
        <p:nvSpPr>
          <p:cNvPr id="41990" name="Rectangle 7"/>
          <p:cNvSpPr>
            <a:spLocks noChangeArrowheads="1"/>
          </p:cNvSpPr>
          <p:nvPr/>
        </p:nvSpPr>
        <p:spPr bwMode="auto">
          <a:xfrm>
            <a:off x="1116013" y="3500438"/>
            <a:ext cx="6985000" cy="504825"/>
          </a:xfrm>
          <a:prstGeom prst="rect">
            <a:avLst/>
          </a:prstGeom>
          <a:solidFill>
            <a:schemeClr val="accent1">
              <a:alpha val="0"/>
            </a:schemeClr>
          </a:solidFill>
          <a:ln w="9525" algn="ctr">
            <a:solidFill>
              <a:schemeClr val="tx1"/>
            </a:solidFill>
            <a:round/>
            <a:headEnd/>
            <a:tailEnd/>
          </a:ln>
        </p:spPr>
        <p:txBody>
          <a:bodyPr/>
          <a:lstStyle/>
          <a:p>
            <a:pPr algn="l"/>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1281583-AD1A-438F-84C6-CFB8E84018A7}" type="slidenum">
              <a:rPr lang="en-US"/>
              <a:pPr/>
              <a:t>4</a:t>
            </a:fld>
            <a:endParaRPr lang="en-US"/>
          </a:p>
        </p:txBody>
      </p:sp>
      <p:sp>
        <p:nvSpPr>
          <p:cNvPr id="403458" name="Rectangle 2"/>
          <p:cNvSpPr>
            <a:spLocks noGrp="1" noChangeArrowheads="1"/>
          </p:cNvSpPr>
          <p:nvPr>
            <p:ph type="title"/>
          </p:nvPr>
        </p:nvSpPr>
        <p:spPr>
          <a:xfrm>
            <a:off x="1187450" y="333375"/>
            <a:ext cx="6697663" cy="792163"/>
          </a:xfrm>
        </p:spPr>
        <p:txBody>
          <a:bodyPr/>
          <a:lstStyle/>
          <a:p>
            <a:pPr>
              <a:defRPr/>
            </a:pPr>
            <a:r>
              <a:rPr lang="en-AU" sz="3900" dirty="0" smtClean="0"/>
              <a:t>References</a:t>
            </a:r>
          </a:p>
        </p:txBody>
      </p:sp>
      <p:sp>
        <p:nvSpPr>
          <p:cNvPr id="17412" name="Rectangle 3"/>
          <p:cNvSpPr>
            <a:spLocks noGrp="1" noChangeArrowheads="1"/>
          </p:cNvSpPr>
          <p:nvPr>
            <p:ph type="body" idx="1"/>
          </p:nvPr>
        </p:nvSpPr>
        <p:spPr>
          <a:xfrm>
            <a:off x="611188" y="1341438"/>
            <a:ext cx="8353425" cy="5040312"/>
          </a:xfrm>
        </p:spPr>
        <p:txBody>
          <a:bodyPr/>
          <a:lstStyle/>
          <a:p>
            <a:pPr>
              <a:lnSpc>
                <a:spcPct val="120000"/>
              </a:lnSpc>
              <a:buFontTx/>
              <a:buNone/>
            </a:pPr>
            <a:r>
              <a:rPr lang="en-US" sz="2800" smtClean="0"/>
              <a:t>This lecture is based on </a:t>
            </a:r>
          </a:p>
          <a:p>
            <a:pPr>
              <a:lnSpc>
                <a:spcPct val="120000"/>
              </a:lnSpc>
              <a:buClrTx/>
            </a:pPr>
            <a:r>
              <a:rPr lang="en-US" sz="2600" b="1" i="1" smtClean="0"/>
              <a:t>Computer Security Principles and Practice,                  </a:t>
            </a:r>
            <a:r>
              <a:rPr lang="en-US" sz="2600" smtClean="0"/>
              <a:t>(2</a:t>
            </a:r>
            <a:r>
              <a:rPr lang="en-US" sz="2600" baseline="30000" smtClean="0"/>
              <a:t>nd</a:t>
            </a:r>
            <a:r>
              <a:rPr lang="en-US" sz="2600" smtClean="0"/>
              <a:t> Edition),  W. Stallings &amp; L. Brown,  </a:t>
            </a:r>
          </a:p>
          <a:p>
            <a:pPr>
              <a:lnSpc>
                <a:spcPct val="120000"/>
              </a:lnSpc>
              <a:buClrTx/>
              <a:buFontTx/>
              <a:buNone/>
            </a:pPr>
            <a:r>
              <a:rPr lang="en-US" sz="2600" smtClean="0"/>
              <a:t>    Chapter 14</a:t>
            </a:r>
          </a:p>
          <a:p>
            <a:pPr>
              <a:lnSpc>
                <a:spcPct val="120000"/>
              </a:lnSpc>
              <a:buClrTx/>
            </a:pPr>
            <a:r>
              <a:rPr lang="en-US" sz="2600" smtClean="0"/>
              <a:t>Other materials: </a:t>
            </a:r>
          </a:p>
          <a:p>
            <a:pPr lvl="1">
              <a:lnSpc>
                <a:spcPct val="120000"/>
              </a:lnSpc>
              <a:buClrTx/>
            </a:pPr>
            <a:r>
              <a:rPr lang="en-US" sz="2200" smtClean="0"/>
              <a:t>ISO/IEC standards</a:t>
            </a:r>
          </a:p>
          <a:p>
            <a:pPr lvl="1">
              <a:lnSpc>
                <a:spcPct val="120000"/>
              </a:lnSpc>
              <a:buClrTx/>
            </a:pPr>
            <a:r>
              <a:rPr lang="en-US" sz="2200" smtClean="0"/>
              <a:t>Research articles, including </a:t>
            </a:r>
          </a:p>
          <a:p>
            <a:pPr lvl="1">
              <a:lnSpc>
                <a:spcPct val="120000"/>
              </a:lnSpc>
              <a:buClrTx/>
              <a:buFont typeface="Wingdings" pitchFamily="2" charset="2"/>
              <a:buNone/>
            </a:pPr>
            <a:r>
              <a:rPr lang="en-US" sz="2200" smtClean="0"/>
              <a:t>    </a:t>
            </a:r>
            <a:r>
              <a:rPr lang="en-US" sz="2000" smtClean="0"/>
              <a:t>S. Evans &amp; J. Wallner, “</a:t>
            </a:r>
            <a:r>
              <a:rPr lang="en-US" sz="2000" i="1" smtClean="0"/>
              <a:t>Risk-based security engineering through the eyes of the adversary</a:t>
            </a:r>
            <a:r>
              <a:rPr lang="en-US" sz="2000" smtClean="0"/>
              <a:t>,”   Workshop on Information Assurance and Security,   West point, NY, 2005</a:t>
            </a:r>
          </a:p>
          <a:p>
            <a:pPr>
              <a:lnSpc>
                <a:spcPct val="30000"/>
              </a:lnSpc>
              <a:buClrTx/>
              <a:buFontTx/>
              <a:buNone/>
            </a:pPr>
            <a:endParaRPr lang="en-US" sz="2400" smtClean="0"/>
          </a:p>
          <a:p>
            <a:pPr>
              <a:lnSpc>
                <a:spcPct val="30000"/>
              </a:lnSpc>
              <a:buClrTx/>
              <a:buFontTx/>
              <a:buNone/>
            </a:pPr>
            <a:endParaRPr lang="en-US" sz="2600" smtClean="0"/>
          </a:p>
          <a:p>
            <a:pPr>
              <a:buClrTx/>
            </a:pPr>
            <a:endParaRPr lang="en-US" sz="2800" smtClean="0"/>
          </a:p>
          <a:p>
            <a:pPr>
              <a:buFontTx/>
              <a:buNone/>
            </a:pPr>
            <a:endParaRPr lang="en-US" smtClean="0"/>
          </a:p>
          <a:p>
            <a:endParaRPr lang="en-AU"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29450" cy="1143000"/>
          </a:xfrm>
        </p:spPr>
        <p:txBody>
          <a:bodyPr/>
          <a:lstStyle/>
          <a:p>
            <a:pPr>
              <a:defRPr/>
            </a:pPr>
            <a:r>
              <a:rPr lang="en-US" sz="3900" dirty="0" smtClean="0">
                <a:solidFill>
                  <a:schemeClr val="tx1"/>
                </a:solidFill>
              </a:rPr>
              <a:t>Analyze Existing Controls</a:t>
            </a:r>
            <a:endParaRPr lang="en-US" sz="3900" dirty="0">
              <a:solidFill>
                <a:schemeClr val="tx1"/>
              </a:solidFill>
            </a:endParaRPr>
          </a:p>
        </p:txBody>
      </p:sp>
      <p:sp>
        <p:nvSpPr>
          <p:cNvPr id="43011" name="Content Placeholder 2"/>
          <p:cNvSpPr>
            <a:spLocks noGrp="1"/>
          </p:cNvSpPr>
          <p:nvPr>
            <p:ph idx="1"/>
          </p:nvPr>
        </p:nvSpPr>
        <p:spPr>
          <a:xfrm>
            <a:off x="539750" y="1196975"/>
            <a:ext cx="8229600" cy="5040313"/>
          </a:xfrm>
        </p:spPr>
        <p:txBody>
          <a:bodyPr/>
          <a:lstStyle/>
          <a:p>
            <a:r>
              <a:rPr lang="en-US" sz="3000" smtClean="0"/>
              <a:t>Before specifying the likelihood of a threat, existing controls used to attempt to minimize threats need to be identified</a:t>
            </a:r>
          </a:p>
          <a:p>
            <a:pPr>
              <a:lnSpc>
                <a:spcPct val="0"/>
              </a:lnSpc>
              <a:buFontTx/>
              <a:buNone/>
            </a:pPr>
            <a:endParaRPr lang="en-US" sz="3000" smtClean="0"/>
          </a:p>
          <a:p>
            <a:r>
              <a:rPr lang="en-US" sz="3000" smtClean="0"/>
              <a:t>Security controls include:</a:t>
            </a:r>
          </a:p>
          <a:p>
            <a:pPr lvl="2">
              <a:buClr>
                <a:schemeClr val="accent2"/>
              </a:buClr>
            </a:pPr>
            <a:r>
              <a:rPr lang="en-US" smtClean="0"/>
              <a:t>management</a:t>
            </a:r>
          </a:p>
          <a:p>
            <a:pPr lvl="2">
              <a:buClr>
                <a:schemeClr val="accent2"/>
              </a:buClr>
            </a:pPr>
            <a:r>
              <a:rPr lang="en-US" smtClean="0"/>
              <a:t>operational</a:t>
            </a:r>
          </a:p>
          <a:p>
            <a:pPr lvl="2">
              <a:buClr>
                <a:schemeClr val="accent2"/>
              </a:buClr>
            </a:pPr>
            <a:r>
              <a:rPr lang="en-US" smtClean="0"/>
              <a:t>technical processes and procedures</a:t>
            </a:r>
          </a:p>
          <a:p>
            <a:pPr>
              <a:spcBef>
                <a:spcPts val="2000"/>
              </a:spcBef>
            </a:pPr>
            <a:r>
              <a:rPr lang="en-US" sz="3000" smtClean="0"/>
              <a:t>Use checklists of existing controls                     and interview key organizational                         staff to solicit information</a:t>
            </a:r>
          </a:p>
        </p:txBody>
      </p:sp>
      <p:pic>
        <p:nvPicPr>
          <p:cNvPr id="43012" name="Picture 4"/>
          <p:cNvPicPr>
            <a:picLocks noChangeAspect="1"/>
          </p:cNvPicPr>
          <p:nvPr/>
        </p:nvPicPr>
        <p:blipFill>
          <a:blip r:embed="rId3" cstate="print"/>
          <a:srcRect/>
          <a:stretch>
            <a:fillRect/>
          </a:stretch>
        </p:blipFill>
        <p:spPr bwMode="auto">
          <a:xfrm>
            <a:off x="5734050" y="4038600"/>
            <a:ext cx="3409950" cy="2819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r>
              <a:rPr lang="en-US" smtClean="0"/>
              <a:t>Lecture 1. Introduction - </a:t>
            </a:r>
            <a:fld id="{AB623C7B-437C-4BD0-84B2-837202C9E6A9}" type="slidenum">
              <a:rPr lang="en-US" smtClean="0"/>
              <a:pPr/>
              <a:t>40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143000" y="152400"/>
            <a:ext cx="7100888" cy="1143000"/>
          </a:xfrm>
        </p:spPr>
        <p:txBody>
          <a:bodyPr/>
          <a:lstStyle/>
          <a:p>
            <a:pPr>
              <a:defRPr/>
            </a:pPr>
            <a:r>
              <a:rPr lang="en-US" sz="3900" dirty="0" smtClean="0">
                <a:solidFill>
                  <a:schemeClr val="tx1"/>
                </a:solidFill>
              </a:rPr>
              <a:t>Risk </a:t>
            </a:r>
            <a:r>
              <a:rPr lang="en-US" sz="3900" dirty="0">
                <a:solidFill>
                  <a:schemeClr val="tx1"/>
                </a:solidFill>
              </a:rPr>
              <a:t>Likelihood</a:t>
            </a:r>
          </a:p>
        </p:txBody>
      </p:sp>
      <p:graphicFrame>
        <p:nvGraphicFramePr>
          <p:cNvPr id="44035" name="Object 2"/>
          <p:cNvGraphicFramePr>
            <a:graphicFrameLocks noChangeAspect="1"/>
          </p:cNvGraphicFramePr>
          <p:nvPr/>
        </p:nvGraphicFramePr>
        <p:xfrm>
          <a:off x="611188" y="1989138"/>
          <a:ext cx="8386762" cy="3124200"/>
        </p:xfrm>
        <a:graphic>
          <a:graphicData uri="http://schemas.openxmlformats.org/presentationml/2006/ole">
            <p:oleObj spid="_x0000_s3074" name="Document" r:id="rId4" imgW="5625893" imgH="2044625" progId="Word.Document.12">
              <p:link updateAutomatic="1"/>
            </p:oleObj>
          </a:graphicData>
        </a:graphic>
      </p:graphicFrame>
      <p:sp>
        <p:nvSpPr>
          <p:cNvPr id="8" name="Slide Number Placeholder 5"/>
          <p:cNvSpPr>
            <a:spLocks noGrp="1"/>
          </p:cNvSpPr>
          <p:nvPr>
            <p:ph type="sldNum" sz="quarter" idx="12"/>
          </p:nvPr>
        </p:nvSpPr>
        <p:spPr/>
        <p:txBody>
          <a:bodyPr/>
          <a:lstStyle/>
          <a:p>
            <a:fld id="{E00D10EA-A78A-4F96-AFB8-F9FCBA8C01F5}" type="slidenum">
              <a:rPr lang="en-US"/>
              <a:pPr/>
              <a:t>41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29450" cy="1143000"/>
          </a:xfrm>
        </p:spPr>
        <p:txBody>
          <a:bodyPr/>
          <a:lstStyle/>
          <a:p>
            <a:pPr>
              <a:defRPr/>
            </a:pPr>
            <a:r>
              <a:rPr lang="en-US" sz="3900" dirty="0" smtClean="0">
                <a:solidFill>
                  <a:schemeClr val="tx1"/>
                </a:solidFill>
              </a:rPr>
              <a:t>Risk Likelihood: An Example  </a:t>
            </a:r>
            <a:endParaRPr lang="en-US" sz="3900" dirty="0">
              <a:solidFill>
                <a:schemeClr val="tx1"/>
              </a:solidFill>
            </a:endParaRPr>
          </a:p>
        </p:txBody>
      </p:sp>
      <p:sp>
        <p:nvSpPr>
          <p:cNvPr id="3" name="Content Placeholder 2"/>
          <p:cNvSpPr>
            <a:spLocks noGrp="1"/>
          </p:cNvSpPr>
          <p:nvPr>
            <p:ph idx="1"/>
          </p:nvPr>
        </p:nvSpPr>
        <p:spPr>
          <a:xfrm>
            <a:off x="539750" y="1196975"/>
            <a:ext cx="8604250" cy="5040313"/>
          </a:xfrm>
        </p:spPr>
        <p:txBody>
          <a:bodyPr/>
          <a:lstStyle/>
          <a:p>
            <a:r>
              <a:rPr lang="en-US" sz="2600" smtClean="0"/>
              <a:t>It is based on the work by S. Evans and J. Waller and other researchers</a:t>
            </a:r>
          </a:p>
          <a:p>
            <a:pPr>
              <a:lnSpc>
                <a:spcPct val="0"/>
              </a:lnSpc>
              <a:buFontTx/>
              <a:buNone/>
            </a:pPr>
            <a:endParaRPr lang="en-US" sz="3000" smtClean="0"/>
          </a:p>
          <a:p>
            <a:r>
              <a:rPr lang="en-US" sz="2600" smtClean="0"/>
              <a:t>It determined likelihood of an attack by the following formula:</a:t>
            </a:r>
          </a:p>
          <a:p>
            <a:pPr>
              <a:lnSpc>
                <a:spcPct val="0"/>
              </a:lnSpc>
              <a:buFontTx/>
              <a:buNone/>
            </a:pPr>
            <a:r>
              <a:rPr lang="en-US" sz="2600" smtClean="0"/>
              <a:t>           </a:t>
            </a:r>
          </a:p>
          <a:p>
            <a:pPr>
              <a:buFontTx/>
              <a:buNone/>
            </a:pPr>
            <a:r>
              <a:rPr lang="en-US" sz="2600" b="1" i="1" smtClean="0">
                <a:solidFill>
                  <a:srgbClr val="2929FF"/>
                </a:solidFill>
              </a:rPr>
              <a:t>           R = </a:t>
            </a:r>
            <a:r>
              <a:rPr lang="en-US" sz="2600" b="1" smtClean="0">
                <a:solidFill>
                  <a:srgbClr val="2929FF"/>
                </a:solidFill>
              </a:rPr>
              <a:t>(</a:t>
            </a:r>
            <a:r>
              <a:rPr lang="en-US" sz="2600" b="1" i="1" smtClean="0">
                <a:solidFill>
                  <a:srgbClr val="2929FF"/>
                </a:solidFill>
              </a:rPr>
              <a:t>w</a:t>
            </a:r>
            <a:r>
              <a:rPr lang="en-US" sz="2600" b="1" i="1" baseline="-25000" smtClean="0">
                <a:solidFill>
                  <a:srgbClr val="2929FF"/>
                </a:solidFill>
              </a:rPr>
              <a:t>cost </a:t>
            </a:r>
            <a:r>
              <a:rPr lang="en-US" sz="2600" b="1" i="1" smtClean="0">
                <a:solidFill>
                  <a:srgbClr val="2929FF"/>
                </a:solidFill>
              </a:rPr>
              <a:t>×u</a:t>
            </a:r>
            <a:r>
              <a:rPr lang="en-US" sz="2600" b="1" i="1" baseline="-25000" smtClean="0">
                <a:solidFill>
                  <a:srgbClr val="2929FF"/>
                </a:solidFill>
              </a:rPr>
              <a:t>cost</a:t>
            </a:r>
            <a:r>
              <a:rPr lang="en-US" sz="2600" b="1" smtClean="0">
                <a:solidFill>
                  <a:srgbClr val="2929FF"/>
                </a:solidFill>
              </a:rPr>
              <a:t>)  +  (</a:t>
            </a:r>
            <a:r>
              <a:rPr lang="en-US" sz="2600" b="1" i="1" smtClean="0">
                <a:solidFill>
                  <a:srgbClr val="2929FF"/>
                </a:solidFill>
              </a:rPr>
              <a:t>w</a:t>
            </a:r>
            <a:r>
              <a:rPr lang="en-US" sz="2600" b="1" i="1" baseline="-25000" smtClean="0">
                <a:solidFill>
                  <a:srgbClr val="2929FF"/>
                </a:solidFill>
              </a:rPr>
              <a:t>capab </a:t>
            </a:r>
            <a:r>
              <a:rPr lang="en-US" sz="2600" b="1" i="1" smtClean="0">
                <a:solidFill>
                  <a:srgbClr val="2929FF"/>
                </a:solidFill>
              </a:rPr>
              <a:t>×u</a:t>
            </a:r>
            <a:r>
              <a:rPr lang="en-US" sz="2600" b="1" i="1" baseline="-25000" smtClean="0">
                <a:solidFill>
                  <a:srgbClr val="2929FF"/>
                </a:solidFill>
              </a:rPr>
              <a:t>capab</a:t>
            </a:r>
            <a:r>
              <a:rPr lang="en-US" sz="2600" b="1" smtClean="0">
                <a:solidFill>
                  <a:srgbClr val="2929FF"/>
                </a:solidFill>
              </a:rPr>
              <a:t>)  +  (</a:t>
            </a:r>
            <a:r>
              <a:rPr lang="en-US" sz="2600" b="1" i="1" smtClean="0">
                <a:solidFill>
                  <a:srgbClr val="2929FF"/>
                </a:solidFill>
              </a:rPr>
              <a:t>w</a:t>
            </a:r>
            <a:r>
              <a:rPr lang="en-US" sz="2600" b="1" i="1" baseline="-25000" smtClean="0">
                <a:solidFill>
                  <a:srgbClr val="2929FF"/>
                </a:solidFill>
              </a:rPr>
              <a:t>det </a:t>
            </a:r>
            <a:r>
              <a:rPr lang="en-US" sz="2600" b="1" i="1" smtClean="0">
                <a:solidFill>
                  <a:srgbClr val="2929FF"/>
                </a:solidFill>
              </a:rPr>
              <a:t>×u</a:t>
            </a:r>
            <a:r>
              <a:rPr lang="en-US" sz="2600" b="1" i="1" baseline="-25000" smtClean="0">
                <a:solidFill>
                  <a:srgbClr val="2929FF"/>
                </a:solidFill>
              </a:rPr>
              <a:t>det</a:t>
            </a:r>
            <a:r>
              <a:rPr lang="en-US" sz="2600" b="1" smtClean="0">
                <a:solidFill>
                  <a:srgbClr val="2929FF"/>
                </a:solidFill>
              </a:rPr>
              <a:t>) </a:t>
            </a:r>
          </a:p>
          <a:p>
            <a:pPr>
              <a:lnSpc>
                <a:spcPct val="0"/>
              </a:lnSpc>
              <a:buFontTx/>
              <a:buNone/>
            </a:pPr>
            <a:endParaRPr lang="en-US" sz="2600" smtClean="0"/>
          </a:p>
          <a:p>
            <a:pPr marL="342900" lvl="2" indent="-342900">
              <a:spcBef>
                <a:spcPts val="2000"/>
              </a:spcBef>
              <a:buFontTx/>
              <a:buNone/>
            </a:pPr>
            <a:r>
              <a:rPr lang="en-US" sz="3000" smtClean="0"/>
              <a:t>    </a:t>
            </a:r>
            <a:r>
              <a:rPr lang="en-US" sz="2600" smtClean="0"/>
              <a:t>where</a:t>
            </a:r>
          </a:p>
          <a:p>
            <a:pPr marL="342900" lvl="2" indent="-342900">
              <a:lnSpc>
                <a:spcPts val="2875"/>
              </a:lnSpc>
              <a:spcBef>
                <a:spcPts val="2000"/>
              </a:spcBef>
              <a:buFontTx/>
              <a:buNone/>
            </a:pPr>
            <a:r>
              <a:rPr lang="en-US" sz="2600" smtClean="0"/>
              <a:t>       </a:t>
            </a:r>
            <a:r>
              <a:rPr lang="en-US" i="1" smtClean="0"/>
              <a:t>w</a:t>
            </a:r>
            <a:r>
              <a:rPr lang="en-US" i="1" baseline="-25000" smtClean="0"/>
              <a:t>cost</a:t>
            </a:r>
            <a:r>
              <a:rPr lang="en-US" smtClean="0"/>
              <a:t> </a:t>
            </a:r>
            <a:r>
              <a:rPr lang="en-US" b="1" smtClean="0"/>
              <a:t>/</a:t>
            </a:r>
            <a:r>
              <a:rPr lang="en-US" i="1" smtClean="0"/>
              <a:t> w</a:t>
            </a:r>
            <a:r>
              <a:rPr lang="en-US" i="1" baseline="-25000" smtClean="0"/>
              <a:t>capab</a:t>
            </a:r>
            <a:r>
              <a:rPr lang="en-US" smtClean="0"/>
              <a:t> </a:t>
            </a:r>
            <a:r>
              <a:rPr lang="en-US" b="1" smtClean="0"/>
              <a:t>/</a:t>
            </a:r>
            <a:r>
              <a:rPr lang="en-US" i="1" smtClean="0"/>
              <a:t> w</a:t>
            </a:r>
            <a:r>
              <a:rPr lang="en-US" i="1" baseline="-25000" smtClean="0"/>
              <a:t>det</a:t>
            </a:r>
            <a:r>
              <a:rPr lang="en-US" smtClean="0"/>
              <a:t> = weighting of cost </a:t>
            </a:r>
            <a:r>
              <a:rPr lang="en-US" b="1" smtClean="0"/>
              <a:t>/ </a:t>
            </a:r>
            <a:r>
              <a:rPr lang="en-US" smtClean="0"/>
              <a:t>capability </a:t>
            </a:r>
            <a:r>
              <a:rPr lang="en-US" b="1" smtClean="0"/>
              <a:t>/</a:t>
            </a:r>
            <a:r>
              <a:rPr lang="en-US" smtClean="0"/>
              <a:t> detectability</a:t>
            </a:r>
          </a:p>
          <a:p>
            <a:pPr marL="342900" lvl="2" indent="-342900">
              <a:lnSpc>
                <a:spcPts val="2875"/>
              </a:lnSpc>
              <a:spcBef>
                <a:spcPts val="2000"/>
              </a:spcBef>
              <a:buFontTx/>
              <a:buNone/>
            </a:pPr>
            <a:r>
              <a:rPr lang="en-US" smtClean="0"/>
              <a:t>        </a:t>
            </a:r>
            <a:r>
              <a:rPr lang="en-US" i="1" smtClean="0"/>
              <a:t>u</a:t>
            </a:r>
            <a:r>
              <a:rPr lang="en-US" i="1" baseline="-25000" smtClean="0"/>
              <a:t>cost</a:t>
            </a:r>
            <a:r>
              <a:rPr lang="en-US" smtClean="0"/>
              <a:t> </a:t>
            </a:r>
            <a:r>
              <a:rPr lang="en-US" b="1" smtClean="0"/>
              <a:t>/</a:t>
            </a:r>
            <a:r>
              <a:rPr lang="en-US" i="1" smtClean="0"/>
              <a:t> u</a:t>
            </a:r>
            <a:r>
              <a:rPr lang="en-US" i="1" baseline="-25000" smtClean="0"/>
              <a:t>capab</a:t>
            </a:r>
            <a:r>
              <a:rPr lang="en-US" smtClean="0"/>
              <a:t> </a:t>
            </a:r>
            <a:r>
              <a:rPr lang="en-US" b="1" smtClean="0"/>
              <a:t>/</a:t>
            </a:r>
            <a:r>
              <a:rPr lang="en-US" i="1" smtClean="0"/>
              <a:t> u</a:t>
            </a:r>
            <a:r>
              <a:rPr lang="en-US" i="1" baseline="-25000" smtClean="0"/>
              <a:t>det</a:t>
            </a:r>
            <a:r>
              <a:rPr lang="en-US" smtClean="0"/>
              <a:t>  =  the adversary’s utility of cost </a:t>
            </a:r>
            <a:r>
              <a:rPr lang="en-US" b="1" smtClean="0"/>
              <a:t>/ </a:t>
            </a:r>
            <a:r>
              <a:rPr lang="en-US" smtClean="0"/>
              <a:t>capability </a:t>
            </a:r>
            <a:r>
              <a:rPr lang="en-US" b="1" smtClean="0"/>
              <a:t>/</a:t>
            </a:r>
            <a:r>
              <a:rPr lang="en-US" smtClean="0"/>
              <a:t>  </a:t>
            </a:r>
          </a:p>
          <a:p>
            <a:pPr marL="342900" lvl="2" indent="-342900">
              <a:lnSpc>
                <a:spcPts val="2875"/>
              </a:lnSpc>
              <a:spcBef>
                <a:spcPts val="2000"/>
              </a:spcBef>
              <a:buFontTx/>
              <a:buNone/>
            </a:pPr>
            <a:r>
              <a:rPr lang="en-US" smtClean="0"/>
              <a:t>                                          detectability</a:t>
            </a:r>
          </a:p>
        </p:txBody>
      </p:sp>
      <p:sp>
        <p:nvSpPr>
          <p:cNvPr id="6" name="Slide Number Placeholder 5"/>
          <p:cNvSpPr>
            <a:spLocks noGrp="1"/>
          </p:cNvSpPr>
          <p:nvPr>
            <p:ph type="sldNum" sz="quarter" idx="12"/>
          </p:nvPr>
        </p:nvSpPr>
        <p:spPr/>
        <p:txBody>
          <a:bodyPr/>
          <a:lstStyle/>
          <a:p>
            <a:fld id="{B3A642F7-6456-4B34-AF9F-598A6EEEA578}" type="slidenum">
              <a:rPr lang="en-US"/>
              <a:pPr/>
              <a:t>42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0" y="0"/>
            <a:ext cx="2743200" cy="6858000"/>
          </a:xfrm>
        </p:spPr>
        <p:txBody>
          <a:bodyPr>
            <a:normAutofit/>
          </a:bodyPr>
          <a:lstStyle/>
          <a:p>
            <a:pPr>
              <a:lnSpc>
                <a:spcPct val="150000"/>
              </a:lnSpc>
            </a:pPr>
            <a:r>
              <a:rPr lang="en-US" sz="3200" b="1" smtClean="0">
                <a:solidFill>
                  <a:schemeClr val="tx1"/>
                </a:solidFill>
              </a:rPr>
              <a:t>Risk Consequences</a:t>
            </a:r>
            <a:r>
              <a:rPr lang="en-US" sz="3200" smtClean="0">
                <a:solidFill>
                  <a:schemeClr val="accent1"/>
                </a:solidFill>
              </a:rPr>
              <a:t/>
            </a:r>
            <a:br>
              <a:rPr lang="en-US" sz="3200" smtClean="0">
                <a:solidFill>
                  <a:schemeClr val="accent1"/>
                </a:solidFill>
              </a:rPr>
            </a:br>
            <a:endParaRPr lang="en-US" sz="3200" smtClean="0">
              <a:solidFill>
                <a:schemeClr val="accent1"/>
              </a:solidFill>
            </a:endParaRPr>
          </a:p>
        </p:txBody>
      </p:sp>
      <p:sp>
        <p:nvSpPr>
          <p:cNvPr id="46083" name="TextBox 3"/>
          <p:cNvSpPr txBox="1">
            <a:spLocks noChangeArrowheads="1"/>
          </p:cNvSpPr>
          <p:nvPr/>
        </p:nvSpPr>
        <p:spPr bwMode="auto">
          <a:xfrm>
            <a:off x="5761038" y="2889250"/>
            <a:ext cx="185737" cy="369888"/>
          </a:xfrm>
          <a:prstGeom prst="rect">
            <a:avLst/>
          </a:prstGeom>
          <a:noFill/>
          <a:ln w="9525">
            <a:noFill/>
            <a:miter lim="800000"/>
            <a:headEnd/>
            <a:tailEnd/>
          </a:ln>
        </p:spPr>
        <p:txBody>
          <a:bodyPr wrap="none">
            <a:spAutoFit/>
          </a:bodyPr>
          <a:lstStyle/>
          <a:p>
            <a:endParaRPr lang="en-US"/>
          </a:p>
        </p:txBody>
      </p:sp>
      <p:sp>
        <p:nvSpPr>
          <p:cNvPr id="46084" name="TextBox 4"/>
          <p:cNvSpPr txBox="1">
            <a:spLocks noChangeArrowheads="1"/>
          </p:cNvSpPr>
          <p:nvPr/>
        </p:nvSpPr>
        <p:spPr bwMode="auto">
          <a:xfrm>
            <a:off x="6350000" y="1443038"/>
            <a:ext cx="184150" cy="369887"/>
          </a:xfrm>
          <a:prstGeom prst="rect">
            <a:avLst/>
          </a:prstGeom>
          <a:noFill/>
          <a:ln w="9525">
            <a:noFill/>
            <a:miter lim="800000"/>
            <a:headEnd/>
            <a:tailEnd/>
          </a:ln>
        </p:spPr>
        <p:txBody>
          <a:bodyPr wrap="none">
            <a:spAutoFit/>
          </a:bodyPr>
          <a:lstStyle/>
          <a:p>
            <a:endParaRPr lang="en-US"/>
          </a:p>
        </p:txBody>
      </p:sp>
      <p:sp>
        <p:nvSpPr>
          <p:cNvPr id="46085" name="TextBox 6"/>
          <p:cNvSpPr txBox="1">
            <a:spLocks noChangeArrowheads="1"/>
          </p:cNvSpPr>
          <p:nvPr/>
        </p:nvSpPr>
        <p:spPr bwMode="auto">
          <a:xfrm>
            <a:off x="2743200" y="0"/>
            <a:ext cx="6400800" cy="6858000"/>
          </a:xfrm>
          <a:prstGeom prst="rect">
            <a:avLst/>
          </a:prstGeom>
          <a:noFill/>
          <a:ln w="9525">
            <a:noFill/>
            <a:miter lim="800000"/>
            <a:headEnd/>
            <a:tailEnd/>
          </a:ln>
        </p:spPr>
        <p:txBody>
          <a:bodyPr>
            <a:spAutoFit/>
          </a:bodyPr>
          <a:lstStyle/>
          <a:p>
            <a:endParaRPr lang="en-US"/>
          </a:p>
        </p:txBody>
      </p:sp>
      <p:graphicFrame>
        <p:nvGraphicFramePr>
          <p:cNvPr id="46086" name="Object 2"/>
          <p:cNvGraphicFramePr>
            <a:graphicFrameLocks noChangeAspect="1"/>
          </p:cNvGraphicFramePr>
          <p:nvPr/>
        </p:nvGraphicFramePr>
        <p:xfrm>
          <a:off x="2852738" y="14288"/>
          <a:ext cx="6292850" cy="6858000"/>
        </p:xfrm>
        <a:graphic>
          <a:graphicData uri="http://schemas.openxmlformats.org/presentationml/2006/ole">
            <p:oleObj spid="_x0000_s4098" name="Document" r:id="rId4" imgW="6083076" imgH="6629156" progId="Word.Document.12">
              <p:link updateAutomatic="1"/>
            </p:oleObj>
          </a:graphicData>
        </a:graphic>
      </p:graphicFrame>
      <p:sp>
        <p:nvSpPr>
          <p:cNvPr id="46087" name="TextBox 8"/>
          <p:cNvSpPr txBox="1">
            <a:spLocks noChangeArrowheads="1"/>
          </p:cNvSpPr>
          <p:nvPr/>
        </p:nvSpPr>
        <p:spPr bwMode="auto">
          <a:xfrm>
            <a:off x="1327150" y="1558925"/>
            <a:ext cx="185738" cy="369888"/>
          </a:xfrm>
          <a:prstGeom prst="rect">
            <a:avLst/>
          </a:prstGeom>
          <a:noFill/>
          <a:ln w="9525">
            <a:noFill/>
            <a:miter lim="800000"/>
            <a:headEnd/>
            <a:tailEnd/>
          </a:ln>
        </p:spPr>
        <p:txBody>
          <a:bodyPr wrap="none">
            <a:spAutoFit/>
          </a:bodyPr>
          <a:lstStyle/>
          <a:p>
            <a:endParaRPr lang="en-US"/>
          </a:p>
        </p:txBody>
      </p:sp>
      <p:sp>
        <p:nvSpPr>
          <p:cNvPr id="8" name="Slide Number Placeholder 7"/>
          <p:cNvSpPr>
            <a:spLocks noGrp="1"/>
          </p:cNvSpPr>
          <p:nvPr>
            <p:ph type="sldNum" sz="quarter" idx="12"/>
          </p:nvPr>
        </p:nvSpPr>
        <p:spPr/>
        <p:txBody>
          <a:bodyPr/>
          <a:lstStyle/>
          <a:p>
            <a:r>
              <a:rPr lang="en-US" smtClean="0"/>
              <a:t>Lecture 1. Introduction - </a:t>
            </a:r>
            <a:fld id="{06E0F83C-4DCF-4719-A36F-B85E32FB1D5C}" type="slidenum">
              <a:rPr lang="en-US" smtClean="0"/>
              <a:pPr/>
              <a:t>43</a:t>
            </a:fld>
            <a:endParaRPr lang="en-US"/>
          </a:p>
        </p:txBody>
      </p:sp>
      <p:sp>
        <p:nvSpPr>
          <p:cNvPr id="9" name="Footer Placeholder 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755650" y="0"/>
            <a:ext cx="8388350" cy="1219200"/>
          </a:xfrm>
        </p:spPr>
        <p:txBody>
          <a:bodyPr>
            <a:noAutofit/>
          </a:bodyPr>
          <a:lstStyle/>
          <a:p>
            <a:pPr>
              <a:defRPr/>
            </a:pPr>
            <a:r>
              <a:rPr lang="en-US" sz="3600" dirty="0" smtClean="0"/>
              <a:t>Risk Level Determination and Meaning</a:t>
            </a:r>
            <a:endParaRPr lang="en-US" sz="3600" dirty="0"/>
          </a:p>
        </p:txBody>
      </p:sp>
      <p:graphicFrame>
        <p:nvGraphicFramePr>
          <p:cNvPr id="47107" name="Object 2"/>
          <p:cNvGraphicFramePr>
            <a:graphicFrameLocks noChangeAspect="1"/>
          </p:cNvGraphicFramePr>
          <p:nvPr/>
        </p:nvGraphicFramePr>
        <p:xfrm>
          <a:off x="539750" y="1052513"/>
          <a:ext cx="8304213" cy="5545137"/>
        </p:xfrm>
        <a:graphic>
          <a:graphicData uri="http://schemas.openxmlformats.org/presentationml/2006/ole">
            <p:oleObj spid="_x0000_s5122" name="Document" r:id="rId4" imgW="6375165" imgH="4317841" progId="Word.Document.8">
              <p:embed/>
            </p:oleObj>
          </a:graphicData>
        </a:graphic>
      </p:graphicFrame>
      <p:sp useBgFill="1">
        <p:nvSpPr>
          <p:cNvPr id="47108" name="TextBox 8"/>
          <p:cNvSpPr txBox="1">
            <a:spLocks noChangeArrowheads="1"/>
          </p:cNvSpPr>
          <p:nvPr/>
        </p:nvSpPr>
        <p:spPr bwMode="auto">
          <a:xfrm>
            <a:off x="228600" y="1219200"/>
            <a:ext cx="8915400" cy="304800"/>
          </a:xfrm>
          <a:prstGeom prst="rect">
            <a:avLst/>
          </a:prstGeom>
          <a:ln w="9525">
            <a:noFill/>
            <a:miter lim="800000"/>
            <a:headEnd/>
            <a:tailEnd/>
          </a:ln>
        </p:spPr>
        <p:txBody>
          <a:bodyPr>
            <a:spAutoFit/>
          </a:bodyPr>
          <a:lstStyle/>
          <a:p>
            <a:endParaRPr lang="en-US"/>
          </a:p>
        </p:txBody>
      </p:sp>
      <p:sp>
        <p:nvSpPr>
          <p:cNvPr id="7" name="Slide Number Placeholder 5"/>
          <p:cNvSpPr>
            <a:spLocks noGrp="1"/>
          </p:cNvSpPr>
          <p:nvPr>
            <p:ph type="sldNum" sz="quarter" idx="12"/>
          </p:nvPr>
        </p:nvSpPr>
        <p:spPr>
          <a:xfrm>
            <a:off x="6659563" y="6400800"/>
            <a:ext cx="2332037" cy="304800"/>
          </a:xfrm>
        </p:spPr>
        <p:txBody>
          <a:bodyPr/>
          <a:lstStyle/>
          <a:p>
            <a:fld id="{0EF54781-713B-4BB2-A2E7-16B0129A3453}" type="slidenum">
              <a:rPr lang="en-US"/>
              <a:pPr/>
              <a:t>44</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143000" y="152400"/>
            <a:ext cx="6884988" cy="1143000"/>
          </a:xfrm>
        </p:spPr>
        <p:txBody>
          <a:bodyPr/>
          <a:lstStyle/>
          <a:p>
            <a:pPr>
              <a:defRPr/>
            </a:pPr>
            <a:r>
              <a:rPr lang="en-US" sz="3900" dirty="0" smtClean="0">
                <a:solidFill>
                  <a:schemeClr val="tx1"/>
                </a:solidFill>
              </a:rPr>
              <a:t>Risk Register</a:t>
            </a:r>
            <a:endParaRPr lang="en-US" sz="3900" dirty="0">
              <a:solidFill>
                <a:schemeClr val="tx1"/>
              </a:solidFill>
            </a:endParaRPr>
          </a:p>
        </p:txBody>
      </p:sp>
      <p:sp>
        <p:nvSpPr>
          <p:cNvPr id="8" name="Slide Number Placeholder 5"/>
          <p:cNvSpPr>
            <a:spLocks noGrp="1"/>
          </p:cNvSpPr>
          <p:nvPr>
            <p:ph type="sldNum" sz="quarter" idx="12"/>
          </p:nvPr>
        </p:nvSpPr>
        <p:spPr/>
        <p:txBody>
          <a:bodyPr/>
          <a:lstStyle/>
          <a:p>
            <a:fld id="{A9361D92-0271-494A-88ED-3159FAB10F61}" type="slidenum">
              <a:rPr lang="en-US"/>
              <a:pPr/>
              <a:t>45</a:t>
            </a:fld>
            <a:endParaRPr lang="en-US"/>
          </a:p>
        </p:txBody>
      </p:sp>
      <p:graphicFrame>
        <p:nvGraphicFramePr>
          <p:cNvPr id="48132" name="Object 2"/>
          <p:cNvGraphicFramePr>
            <a:graphicFrameLocks noChangeAspect="1"/>
          </p:cNvGraphicFramePr>
          <p:nvPr/>
        </p:nvGraphicFramePr>
        <p:xfrm>
          <a:off x="250825" y="3357563"/>
          <a:ext cx="8610600" cy="1663700"/>
        </p:xfrm>
        <a:graphic>
          <a:graphicData uri="http://schemas.openxmlformats.org/presentationml/2006/ole">
            <p:oleObj spid="_x0000_s6146" name="Document" r:id="rId4" imgW="6375165" imgH="1231855" progId="Word.Document.12">
              <p:link updateAutomatic="1"/>
            </p:oleObj>
          </a:graphicData>
        </a:graphic>
      </p:graphicFrame>
      <p:sp>
        <p:nvSpPr>
          <p:cNvPr id="48133" name="Content Placeholder 2"/>
          <p:cNvSpPr>
            <a:spLocks noGrp="1"/>
          </p:cNvSpPr>
          <p:nvPr>
            <p:ph idx="1"/>
          </p:nvPr>
        </p:nvSpPr>
        <p:spPr>
          <a:xfrm>
            <a:off x="539750" y="1196975"/>
            <a:ext cx="8229600" cy="1800225"/>
          </a:xfrm>
        </p:spPr>
        <p:txBody>
          <a:bodyPr/>
          <a:lstStyle/>
          <a:p>
            <a:r>
              <a:rPr lang="en-US" sz="2800" smtClean="0"/>
              <a:t>The results of the risk analysis process should be documented in a </a:t>
            </a:r>
            <a:r>
              <a:rPr lang="en-US" sz="2800" b="1" i="1" smtClean="0"/>
              <a:t>risk register</a:t>
            </a:r>
          </a:p>
          <a:p>
            <a:pPr>
              <a:lnSpc>
                <a:spcPct val="20000"/>
              </a:lnSpc>
              <a:buFontTx/>
              <a:buNone/>
            </a:pPr>
            <a:endParaRPr lang="en-US" sz="2800" smtClean="0"/>
          </a:p>
          <a:p>
            <a:pPr>
              <a:buFontTx/>
              <a:buNone/>
            </a:pPr>
            <a:r>
              <a:rPr lang="en-US" sz="2800" smtClean="0"/>
              <a:t>  </a:t>
            </a:r>
            <a:r>
              <a:rPr lang="en-US" sz="2800" u="sng" smtClean="0"/>
              <a:t>An example: </a:t>
            </a:r>
          </a:p>
          <a:p>
            <a:pPr>
              <a:lnSpc>
                <a:spcPct val="0"/>
              </a:lnSpc>
              <a:buFontTx/>
              <a:buNone/>
            </a:pPr>
            <a:endParaRPr lang="en-US" sz="3000" smtClean="0"/>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cstate="print"/>
          <a:srcRect l="10588" t="17273" r="16471" b="31818"/>
          <a:stretch>
            <a:fillRect/>
          </a:stretch>
        </p:blipFill>
        <p:spPr>
          <a:xfrm>
            <a:off x="2483768" y="2796050"/>
            <a:ext cx="4464496" cy="3731742"/>
          </a:xfrm>
          <a:prstGeom prst="rect">
            <a:avLst/>
          </a:prstGeom>
          <a:solidFill>
            <a:schemeClr val="accent1"/>
          </a:solidFill>
          <a:ln w="66675" cap="flat" cmpd="thickThin">
            <a:solidFill>
              <a:schemeClr val="accent2">
                <a:alpha val="99000"/>
              </a:schemeClr>
            </a:solidFill>
            <a:prstDash val="solid"/>
          </a:ln>
          <a:effectLst>
            <a:glow rad="114300">
              <a:schemeClr val="accent1"/>
            </a:glow>
            <a:softEdge rad="76200"/>
          </a:effectLst>
        </p:spPr>
      </p:pic>
      <p:sp>
        <p:nvSpPr>
          <p:cNvPr id="3" name="Rectangle 2"/>
          <p:cNvSpPr txBox="1">
            <a:spLocks noChangeArrowheads="1"/>
          </p:cNvSpPr>
          <p:nvPr/>
        </p:nvSpPr>
        <p:spPr>
          <a:xfrm>
            <a:off x="1143000" y="152400"/>
            <a:ext cx="6884988" cy="1143000"/>
          </a:xfrm>
          <a:prstGeom prst="rect">
            <a:avLst/>
          </a:prstGeom>
        </p:spPr>
        <p:txBody>
          <a:bodyPr/>
          <a:lstStyle/>
          <a:p>
            <a:pPr>
              <a:defRPr/>
            </a:pPr>
            <a:r>
              <a:rPr lang="en-US" sz="3900" kern="0" dirty="0">
                <a:effectLst>
                  <a:outerShdw blurRad="38100" dist="38100" dir="2700000" algn="tl">
                    <a:srgbClr val="C0C0C0"/>
                  </a:outerShdw>
                </a:effectLst>
                <a:latin typeface="+mj-lt"/>
                <a:ea typeface="+mj-ea"/>
                <a:cs typeface="+mj-cs"/>
              </a:rPr>
              <a:t>Risk Treatment </a:t>
            </a:r>
          </a:p>
        </p:txBody>
      </p:sp>
      <p:sp>
        <p:nvSpPr>
          <p:cNvPr id="5" name="Content Placeholder 2"/>
          <p:cNvSpPr txBox="1">
            <a:spLocks/>
          </p:cNvSpPr>
          <p:nvPr/>
        </p:nvSpPr>
        <p:spPr>
          <a:xfrm>
            <a:off x="539750" y="981075"/>
            <a:ext cx="8229600" cy="1727200"/>
          </a:xfrm>
          <a:prstGeom prst="rect">
            <a:avLst/>
          </a:prstGeom>
        </p:spPr>
        <p:txBody>
          <a:bodyPr/>
          <a:lstStyle/>
          <a:p>
            <a:pPr marL="342900" indent="-342900" algn="l">
              <a:spcBef>
                <a:spcPct val="20000"/>
              </a:spcBef>
              <a:buClr>
                <a:srgbClr val="DF0029"/>
              </a:buClr>
              <a:buFontTx/>
              <a:buChar char="•"/>
            </a:pPr>
            <a:r>
              <a:rPr lang="en-US" sz="2500">
                <a:latin typeface="Times New Roman" pitchFamily="18" charset="0"/>
              </a:rPr>
              <a:t>Some risks can be treated by a relatively simpler and cheaper action </a:t>
            </a:r>
          </a:p>
          <a:p>
            <a:pPr marL="342900" indent="-342900" algn="l">
              <a:spcBef>
                <a:spcPct val="20000"/>
              </a:spcBef>
              <a:buClr>
                <a:srgbClr val="DF0029"/>
              </a:buClr>
              <a:buFontTx/>
              <a:buChar char="•"/>
            </a:pPr>
            <a:r>
              <a:rPr lang="en-US" sz="2500">
                <a:latin typeface="Times New Roman" pitchFamily="18" charset="0"/>
              </a:rPr>
              <a:t>Management can take the simple action first to improve the overall risk profile as soon as possible</a:t>
            </a:r>
            <a:r>
              <a:rPr lang="en-US" sz="2500" u="sng">
                <a:latin typeface="Times New Roman" pitchFamily="18" charset="0"/>
              </a:rPr>
              <a:t> </a:t>
            </a:r>
          </a:p>
          <a:p>
            <a:pPr marL="342900" indent="-342900" algn="l">
              <a:lnSpc>
                <a:spcPct val="0"/>
              </a:lnSpc>
              <a:spcBef>
                <a:spcPct val="20000"/>
              </a:spcBef>
              <a:buClr>
                <a:srgbClr val="DF0029"/>
              </a:buClr>
            </a:pPr>
            <a:endParaRPr lang="en-US" sz="3000">
              <a:latin typeface="Times New Roman" pitchFamily="18" charset="0"/>
            </a:endParaRPr>
          </a:p>
        </p:txBody>
      </p:sp>
      <p:sp>
        <p:nvSpPr>
          <p:cNvPr id="6" name="Slide Number Placeholder 5"/>
          <p:cNvSpPr>
            <a:spLocks noGrp="1"/>
          </p:cNvSpPr>
          <p:nvPr>
            <p:ph type="sldNum" sz="quarter" idx="12"/>
          </p:nvPr>
        </p:nvSpPr>
        <p:spPr>
          <a:xfrm>
            <a:off x="6659563" y="6400800"/>
            <a:ext cx="2332037" cy="304800"/>
          </a:xfrm>
        </p:spPr>
        <p:txBody>
          <a:bodyPr/>
          <a:lstStyle/>
          <a:p>
            <a:fld id="{C174B158-617D-4B43-B139-AF220FB1ED7D}" type="slidenum">
              <a:rPr lang="en-US"/>
              <a:pPr/>
              <a:t>46</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143000" y="152400"/>
            <a:ext cx="7316788" cy="1143000"/>
          </a:xfrm>
        </p:spPr>
        <p:txBody>
          <a:bodyPr/>
          <a:lstStyle/>
          <a:p>
            <a:pPr>
              <a:defRPr/>
            </a:pPr>
            <a:r>
              <a:rPr lang="en-US" dirty="0">
                <a:solidFill>
                  <a:schemeClr val="tx1"/>
                </a:solidFill>
              </a:rPr>
              <a:t>Risk Treatment Alternatives</a:t>
            </a:r>
          </a:p>
        </p:txBody>
      </p:sp>
      <p:sp>
        <p:nvSpPr>
          <p:cNvPr id="50179" name="Rectangle 3"/>
          <p:cNvSpPr>
            <a:spLocks noGrp="1" noChangeArrowheads="1"/>
          </p:cNvSpPr>
          <p:nvPr>
            <p:ph idx="1"/>
          </p:nvPr>
        </p:nvSpPr>
        <p:spPr>
          <a:xfrm>
            <a:off x="827088" y="1341438"/>
            <a:ext cx="8208962" cy="4679950"/>
          </a:xfrm>
        </p:spPr>
        <p:txBody>
          <a:bodyPr/>
          <a:lstStyle/>
          <a:p>
            <a:pPr>
              <a:lnSpc>
                <a:spcPct val="130000"/>
              </a:lnSpc>
            </a:pPr>
            <a:r>
              <a:rPr lang="en-US" smtClean="0"/>
              <a:t>Risk acceptance </a:t>
            </a:r>
          </a:p>
          <a:p>
            <a:pPr>
              <a:lnSpc>
                <a:spcPct val="130000"/>
              </a:lnSpc>
            </a:pPr>
            <a:r>
              <a:rPr lang="en-US" smtClean="0"/>
              <a:t>Risk avoidance</a:t>
            </a:r>
          </a:p>
          <a:p>
            <a:pPr>
              <a:lnSpc>
                <a:spcPct val="130000"/>
              </a:lnSpc>
            </a:pPr>
            <a:r>
              <a:rPr lang="en-US" smtClean="0"/>
              <a:t>Risk transfer</a:t>
            </a:r>
          </a:p>
          <a:p>
            <a:pPr>
              <a:lnSpc>
                <a:spcPct val="130000"/>
              </a:lnSpc>
            </a:pPr>
            <a:r>
              <a:rPr lang="en-US" smtClean="0"/>
              <a:t>Reduce consequence</a:t>
            </a:r>
          </a:p>
          <a:p>
            <a:pPr>
              <a:lnSpc>
                <a:spcPct val="130000"/>
              </a:lnSpc>
            </a:pPr>
            <a:r>
              <a:rPr lang="en-US" smtClean="0"/>
              <a:t>Reduce likelihood </a:t>
            </a:r>
          </a:p>
          <a:p>
            <a:endParaRPr lang="en-US" sz="2800" smtClean="0"/>
          </a:p>
          <a:p>
            <a:endParaRPr lang="en-US" sz="2800" smtClean="0"/>
          </a:p>
          <a:p>
            <a:pPr>
              <a:lnSpc>
                <a:spcPct val="10000"/>
              </a:lnSpc>
              <a:buFontTx/>
              <a:buNone/>
            </a:pPr>
            <a:endParaRPr lang="en-US" sz="3000" smtClean="0"/>
          </a:p>
        </p:txBody>
      </p:sp>
      <p:sp>
        <p:nvSpPr>
          <p:cNvPr id="5" name="Slide Number Placeholder 5"/>
          <p:cNvSpPr>
            <a:spLocks noGrp="1"/>
          </p:cNvSpPr>
          <p:nvPr>
            <p:ph type="sldNum" sz="quarter" idx="12"/>
          </p:nvPr>
        </p:nvSpPr>
        <p:spPr/>
        <p:txBody>
          <a:bodyPr/>
          <a:lstStyle/>
          <a:p>
            <a:fld id="{E28D1250-54E6-40DC-AB2B-C1C90EA2328F}" type="slidenum">
              <a:rPr lang="en-US"/>
              <a:pPr/>
              <a:t>47</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1143000" y="152400"/>
            <a:ext cx="6742113" cy="1143000"/>
          </a:xfrm>
        </p:spPr>
        <p:txBody>
          <a:bodyPr/>
          <a:lstStyle/>
          <a:p>
            <a:r>
              <a:rPr lang="en-US" sz="3900" smtClean="0"/>
              <a:t>Summary</a:t>
            </a:r>
            <a:endParaRPr lang="en-AU" sz="3900" smtClean="0"/>
          </a:p>
        </p:txBody>
      </p:sp>
      <p:sp>
        <p:nvSpPr>
          <p:cNvPr id="50179" name="Rectangle 3"/>
          <p:cNvSpPr>
            <a:spLocks noGrp="1" noChangeArrowheads="1"/>
          </p:cNvSpPr>
          <p:nvPr>
            <p:ph type="body" idx="1"/>
          </p:nvPr>
        </p:nvSpPr>
        <p:spPr>
          <a:xfrm>
            <a:off x="971550" y="1412875"/>
            <a:ext cx="7869238" cy="4732338"/>
          </a:xfrm>
        </p:spPr>
        <p:txBody>
          <a:bodyPr/>
          <a:lstStyle/>
          <a:p>
            <a:pPr>
              <a:buFontTx/>
              <a:buNone/>
            </a:pPr>
            <a:r>
              <a:rPr lang="en-US" sz="3000" dirty="0" smtClean="0"/>
              <a:t>We have studied: </a:t>
            </a:r>
          </a:p>
          <a:p>
            <a:pPr lvl="0"/>
            <a:r>
              <a:rPr lang="en-AU" sz="2400" dirty="0" smtClean="0">
                <a:solidFill>
                  <a:srgbClr val="000000"/>
                </a:solidFill>
              </a:rPr>
              <a:t>Trusted computing</a:t>
            </a:r>
            <a:endParaRPr lang="en-US" sz="2400" dirty="0" smtClean="0">
              <a:solidFill>
                <a:srgbClr val="000000"/>
              </a:solidFill>
            </a:endParaRPr>
          </a:p>
          <a:p>
            <a:pPr lvl="0"/>
            <a:r>
              <a:rPr lang="en-US" sz="2400" dirty="0" smtClean="0">
                <a:solidFill>
                  <a:srgbClr val="000000"/>
                </a:solidFill>
              </a:rPr>
              <a:t>Security issues in cloud computing </a:t>
            </a:r>
          </a:p>
          <a:p>
            <a:pPr lvl="0">
              <a:lnSpc>
                <a:spcPct val="10000"/>
              </a:lnSpc>
            </a:pPr>
            <a:endParaRPr lang="en-US" sz="2400" dirty="0" smtClean="0">
              <a:solidFill>
                <a:srgbClr val="000000"/>
              </a:solidFill>
            </a:endParaRPr>
          </a:p>
          <a:p>
            <a:pPr lvl="0"/>
            <a:r>
              <a:rPr lang="en-US" sz="2400" dirty="0" smtClean="0">
                <a:solidFill>
                  <a:srgbClr val="000000"/>
                </a:solidFill>
              </a:rPr>
              <a:t>Security management</a:t>
            </a:r>
          </a:p>
          <a:p>
            <a:pPr lvl="0">
              <a:lnSpc>
                <a:spcPct val="0"/>
              </a:lnSpc>
              <a:buNone/>
            </a:pPr>
            <a:endParaRPr lang="en-US" sz="2400" dirty="0" smtClean="0">
              <a:solidFill>
                <a:srgbClr val="000000"/>
              </a:solidFill>
            </a:endParaRPr>
          </a:p>
          <a:p>
            <a:pPr lvl="0">
              <a:lnSpc>
                <a:spcPct val="0"/>
              </a:lnSpc>
              <a:buNone/>
            </a:pPr>
            <a:endParaRPr lang="en-US" sz="2400" dirty="0" smtClean="0">
              <a:solidFill>
                <a:srgbClr val="000000"/>
              </a:solidFill>
            </a:endParaRPr>
          </a:p>
          <a:p>
            <a:pPr lvl="0"/>
            <a:r>
              <a:rPr lang="en-US" sz="2400" dirty="0" smtClean="0">
                <a:solidFill>
                  <a:srgbClr val="000000"/>
                </a:solidFill>
              </a:rPr>
              <a:t>Approaches to security risk assessment</a:t>
            </a:r>
          </a:p>
          <a:p>
            <a:pPr lvl="0">
              <a:lnSpc>
                <a:spcPct val="0"/>
              </a:lnSpc>
              <a:buNone/>
            </a:pPr>
            <a:endParaRPr lang="en-US" sz="2400" dirty="0" smtClean="0">
              <a:solidFill>
                <a:srgbClr val="000000"/>
              </a:solidFill>
            </a:endParaRPr>
          </a:p>
          <a:p>
            <a:pPr lvl="0">
              <a:lnSpc>
                <a:spcPct val="0"/>
              </a:lnSpc>
              <a:buNone/>
            </a:pPr>
            <a:endParaRPr lang="en-US" sz="2400" dirty="0" smtClean="0">
              <a:solidFill>
                <a:srgbClr val="000000"/>
              </a:solidFill>
            </a:endParaRPr>
          </a:p>
          <a:p>
            <a:pPr lvl="0"/>
            <a:r>
              <a:rPr lang="en-US" sz="2400" dirty="0" smtClean="0">
                <a:solidFill>
                  <a:srgbClr val="000000"/>
                </a:solidFill>
              </a:rPr>
              <a:t>Risk treatment alternatives</a:t>
            </a:r>
            <a:endParaRPr lang="en-GB" sz="2400" dirty="0" smtClean="0"/>
          </a:p>
          <a:p>
            <a:pPr>
              <a:buFontTx/>
              <a:buNone/>
            </a:pPr>
            <a:endParaRPr lang="en-AU" dirty="0" smtClean="0"/>
          </a:p>
        </p:txBody>
      </p:sp>
      <p:sp>
        <p:nvSpPr>
          <p:cNvPr id="7" name="Slide Number Placeholder 6"/>
          <p:cNvSpPr>
            <a:spLocks noGrp="1"/>
          </p:cNvSpPr>
          <p:nvPr>
            <p:ph type="sldNum" sz="quarter" idx="12"/>
          </p:nvPr>
        </p:nvSpPr>
        <p:spPr/>
        <p:txBody>
          <a:bodyPr/>
          <a:lstStyle/>
          <a:p>
            <a:r>
              <a:rPr lang="en-US"/>
              <a:t> </a:t>
            </a:r>
            <a:fld id="{FBFAC405-05C1-429B-9FCD-3F9F21678E5B}" type="slidenum">
              <a:rPr lang="en-US"/>
              <a:pPr/>
              <a:t>48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16013" y="476250"/>
            <a:ext cx="6985000" cy="1143000"/>
          </a:xfrm>
        </p:spPr>
        <p:txBody>
          <a:bodyPr/>
          <a:lstStyle/>
          <a:p>
            <a:r>
              <a:rPr lang="en-US" u="sng" dirty="0" smtClean="0">
                <a:ea typeface="ＭＳ Ｐゴシック" pitchFamily="-84" charset="-128"/>
              </a:rPr>
              <a:t>Next Week</a:t>
            </a:r>
          </a:p>
        </p:txBody>
      </p:sp>
      <p:sp>
        <p:nvSpPr>
          <p:cNvPr id="27652" name="Rectangle 3"/>
          <p:cNvSpPr>
            <a:spLocks noGrp="1" noChangeArrowheads="1"/>
          </p:cNvSpPr>
          <p:nvPr>
            <p:ph type="body" idx="1"/>
          </p:nvPr>
        </p:nvSpPr>
        <p:spPr>
          <a:xfrm>
            <a:off x="1116013" y="1700213"/>
            <a:ext cx="7408862" cy="3600450"/>
          </a:xfrm>
        </p:spPr>
        <p:txBody>
          <a:bodyPr/>
          <a:lstStyle/>
          <a:p>
            <a:pPr>
              <a:lnSpc>
                <a:spcPct val="150000"/>
              </a:lnSpc>
            </a:pPr>
            <a:r>
              <a:rPr lang="en-US" dirty="0" err="1" smtClean="0">
                <a:ea typeface="ＭＳ Ｐゴシック" pitchFamily="-84" charset="-128"/>
              </a:rPr>
              <a:t>Mini_Test</a:t>
            </a:r>
            <a:r>
              <a:rPr lang="en-US" dirty="0" smtClean="0">
                <a:ea typeface="ＭＳ Ｐゴシック" pitchFamily="-84" charset="-128"/>
              </a:rPr>
              <a:t> 2</a:t>
            </a:r>
          </a:p>
          <a:p>
            <a:pPr>
              <a:lnSpc>
                <a:spcPct val="150000"/>
              </a:lnSpc>
            </a:pPr>
            <a:r>
              <a:rPr lang="en-AU" smtClean="0">
                <a:ea typeface="ＭＳ Ｐゴシック" pitchFamily="-84" charset="-128"/>
              </a:rPr>
              <a:t>Lecture..</a:t>
            </a:r>
            <a:endParaRPr lang="en-US" dirty="0" smtClean="0">
              <a:ea typeface="ＭＳ Ｐゴシック" pitchFamily="-84" charset="-128"/>
            </a:endParaRPr>
          </a:p>
          <a:p>
            <a:pPr>
              <a:lnSpc>
                <a:spcPct val="20000"/>
              </a:lnSpc>
              <a:buFontTx/>
              <a:buNone/>
            </a:pPr>
            <a:endParaRPr lang="en-US" dirty="0" smtClean="0">
              <a:ea typeface="ＭＳ Ｐゴシック" pitchFamily="-8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71550" y="260350"/>
            <a:ext cx="6840538" cy="1008063"/>
          </a:xfrm>
        </p:spPr>
        <p:txBody>
          <a:bodyPr/>
          <a:lstStyle/>
          <a:p>
            <a:pPr>
              <a:defRPr/>
            </a:pPr>
            <a:r>
              <a:rPr lang="en-US" sz="3900" b="1" dirty="0" smtClean="0">
                <a:solidFill>
                  <a:schemeClr val="tx1"/>
                </a:solidFill>
              </a:rPr>
              <a:t>A Network Model </a:t>
            </a:r>
            <a:endParaRPr lang="en-US" sz="3900" b="1" dirty="0">
              <a:solidFill>
                <a:schemeClr val="tx1"/>
              </a:solidFill>
            </a:endParaRPr>
          </a:p>
        </p:txBody>
      </p:sp>
      <p:grpSp>
        <p:nvGrpSpPr>
          <p:cNvPr id="2" name="Group 3"/>
          <p:cNvGrpSpPr>
            <a:grpSpLocks/>
          </p:cNvGrpSpPr>
          <p:nvPr/>
        </p:nvGrpSpPr>
        <p:grpSpPr bwMode="auto">
          <a:xfrm>
            <a:off x="1187450" y="1628775"/>
            <a:ext cx="6840538" cy="4032250"/>
            <a:chOff x="816" y="720"/>
            <a:chExt cx="3888" cy="2999"/>
          </a:xfrm>
        </p:grpSpPr>
        <p:sp>
          <p:nvSpPr>
            <p:cNvPr id="13318" name="Line 4"/>
            <p:cNvSpPr>
              <a:spLocks noChangeShapeType="1"/>
            </p:cNvSpPr>
            <p:nvPr/>
          </p:nvSpPr>
          <p:spPr bwMode="auto">
            <a:xfrm>
              <a:off x="1756" y="1693"/>
              <a:ext cx="5" cy="966"/>
            </a:xfrm>
            <a:prstGeom prst="line">
              <a:avLst/>
            </a:prstGeom>
            <a:noFill/>
            <a:ln w="19050">
              <a:solidFill>
                <a:srgbClr val="000000"/>
              </a:solidFill>
              <a:round/>
              <a:headEnd/>
              <a:tailEnd/>
            </a:ln>
          </p:spPr>
          <p:txBody>
            <a:bodyPr/>
            <a:lstStyle/>
            <a:p>
              <a:endParaRPr lang="ta-IN"/>
            </a:p>
          </p:txBody>
        </p:sp>
        <p:grpSp>
          <p:nvGrpSpPr>
            <p:cNvPr id="3" name="Group 5"/>
            <p:cNvGrpSpPr>
              <a:grpSpLocks/>
            </p:cNvGrpSpPr>
            <p:nvPr/>
          </p:nvGrpSpPr>
          <p:grpSpPr bwMode="auto">
            <a:xfrm>
              <a:off x="3566" y="2219"/>
              <a:ext cx="850" cy="505"/>
              <a:chOff x="4894" y="4860"/>
              <a:chExt cx="1815" cy="1125"/>
            </a:xfrm>
          </p:grpSpPr>
          <p:grpSp>
            <p:nvGrpSpPr>
              <p:cNvPr id="5" name="Group 6"/>
              <p:cNvGrpSpPr>
                <a:grpSpLocks/>
              </p:cNvGrpSpPr>
              <p:nvPr/>
            </p:nvGrpSpPr>
            <p:grpSpPr bwMode="auto">
              <a:xfrm>
                <a:off x="4894" y="4860"/>
                <a:ext cx="1536" cy="1041"/>
                <a:chOff x="4365" y="4305"/>
                <a:chExt cx="1740" cy="1080"/>
              </a:xfrm>
            </p:grpSpPr>
            <p:sp>
              <p:nvSpPr>
                <p:cNvPr id="13357" name="AutoShape 7"/>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3358" name="Oval 8"/>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3356" name="Text Box 9"/>
              <p:cNvSpPr txBox="1">
                <a:spLocks noChangeArrowheads="1"/>
              </p:cNvSpPr>
              <p:nvPr/>
            </p:nvSpPr>
            <p:spPr bwMode="auto">
              <a:xfrm>
                <a:off x="5022" y="5096"/>
                <a:ext cx="1687" cy="889"/>
              </a:xfrm>
              <a:prstGeom prst="rect">
                <a:avLst/>
              </a:prstGeom>
              <a:noFill/>
              <a:ln w="9525">
                <a:noFill/>
                <a:miter lim="800000"/>
                <a:headEnd/>
                <a:tailEnd/>
              </a:ln>
            </p:spPr>
            <p:txBody>
              <a:bodyPr/>
              <a:lstStyle/>
              <a:p>
                <a:r>
                  <a:rPr lang="en-US" sz="1200" b="1"/>
                  <a:t>Database </a:t>
                </a:r>
              </a:p>
              <a:p>
                <a:r>
                  <a:rPr lang="en-US" sz="1200" b="1"/>
                  <a:t>    Cluster</a:t>
                </a:r>
              </a:p>
            </p:txBody>
          </p:sp>
        </p:grpSp>
        <p:grpSp>
          <p:nvGrpSpPr>
            <p:cNvPr id="6" name="Group 10"/>
            <p:cNvGrpSpPr>
              <a:grpSpLocks/>
            </p:cNvGrpSpPr>
            <p:nvPr/>
          </p:nvGrpSpPr>
          <p:grpSpPr bwMode="auto">
            <a:xfrm>
              <a:off x="1054" y="1090"/>
              <a:ext cx="1349" cy="322"/>
              <a:chOff x="2744" y="7185"/>
              <a:chExt cx="3167" cy="788"/>
            </a:xfrm>
          </p:grpSpPr>
          <p:pic>
            <p:nvPicPr>
              <p:cNvPr id="13352" name="Picture 11" descr="computer"/>
              <p:cNvPicPr>
                <a:picLocks noChangeAspect="1" noChangeArrowheads="1"/>
              </p:cNvPicPr>
              <p:nvPr/>
            </p:nvPicPr>
            <p:blipFill>
              <a:blip r:embed="rId2" cstate="print"/>
              <a:srcRect/>
              <a:stretch>
                <a:fillRect/>
              </a:stretch>
            </p:blipFill>
            <p:spPr bwMode="auto">
              <a:xfrm>
                <a:off x="2744" y="7185"/>
                <a:ext cx="886" cy="788"/>
              </a:xfrm>
              <a:prstGeom prst="rect">
                <a:avLst/>
              </a:prstGeom>
              <a:noFill/>
              <a:ln w="9525">
                <a:noFill/>
                <a:miter lim="800000"/>
                <a:headEnd/>
                <a:tailEnd/>
              </a:ln>
            </p:spPr>
          </p:pic>
          <p:pic>
            <p:nvPicPr>
              <p:cNvPr id="13353" name="Picture 12" descr="computer"/>
              <p:cNvPicPr>
                <a:picLocks noChangeAspect="1" noChangeArrowheads="1"/>
              </p:cNvPicPr>
              <p:nvPr/>
            </p:nvPicPr>
            <p:blipFill>
              <a:blip r:embed="rId2" cstate="print"/>
              <a:srcRect/>
              <a:stretch>
                <a:fillRect/>
              </a:stretch>
            </p:blipFill>
            <p:spPr bwMode="auto">
              <a:xfrm>
                <a:off x="3878" y="7185"/>
                <a:ext cx="886" cy="788"/>
              </a:xfrm>
              <a:prstGeom prst="rect">
                <a:avLst/>
              </a:prstGeom>
              <a:noFill/>
              <a:ln w="9525">
                <a:noFill/>
                <a:miter lim="800000"/>
                <a:headEnd/>
                <a:tailEnd/>
              </a:ln>
            </p:spPr>
          </p:pic>
          <p:pic>
            <p:nvPicPr>
              <p:cNvPr id="13354" name="Picture 13" descr="computer"/>
              <p:cNvPicPr>
                <a:picLocks noChangeAspect="1" noChangeArrowheads="1"/>
              </p:cNvPicPr>
              <p:nvPr/>
            </p:nvPicPr>
            <p:blipFill>
              <a:blip r:embed="rId2" cstate="print"/>
              <a:srcRect/>
              <a:stretch>
                <a:fillRect/>
              </a:stretch>
            </p:blipFill>
            <p:spPr bwMode="auto">
              <a:xfrm>
                <a:off x="5025" y="7185"/>
                <a:ext cx="886" cy="788"/>
              </a:xfrm>
              <a:prstGeom prst="rect">
                <a:avLst/>
              </a:prstGeom>
              <a:noFill/>
              <a:ln w="9525">
                <a:noFill/>
                <a:miter lim="800000"/>
                <a:headEnd/>
                <a:tailEnd/>
              </a:ln>
            </p:spPr>
          </p:pic>
        </p:grpSp>
        <p:sp>
          <p:nvSpPr>
            <p:cNvPr id="13321" name="Text Box 14"/>
            <p:cNvSpPr txBox="1">
              <a:spLocks noChangeArrowheads="1"/>
            </p:cNvSpPr>
            <p:nvPr/>
          </p:nvSpPr>
          <p:spPr bwMode="auto">
            <a:xfrm>
              <a:off x="960" y="1392"/>
              <a:ext cx="594" cy="149"/>
            </a:xfrm>
            <a:prstGeom prst="rect">
              <a:avLst/>
            </a:prstGeom>
            <a:noFill/>
            <a:ln w="9525">
              <a:noFill/>
              <a:miter lim="800000"/>
              <a:headEnd/>
              <a:tailEnd/>
            </a:ln>
          </p:spPr>
          <p:txBody>
            <a:bodyPr/>
            <a:lstStyle/>
            <a:p>
              <a:r>
                <a:rPr lang="en-US" sz="800" b="1"/>
                <a:t>Client Browser</a:t>
              </a:r>
            </a:p>
          </p:txBody>
        </p:sp>
        <p:sp>
          <p:nvSpPr>
            <p:cNvPr id="13322" name="Text Box 15"/>
            <p:cNvSpPr txBox="1">
              <a:spLocks noChangeArrowheads="1"/>
            </p:cNvSpPr>
            <p:nvPr/>
          </p:nvSpPr>
          <p:spPr bwMode="auto">
            <a:xfrm>
              <a:off x="1440" y="1392"/>
              <a:ext cx="595" cy="149"/>
            </a:xfrm>
            <a:prstGeom prst="rect">
              <a:avLst/>
            </a:prstGeom>
            <a:noFill/>
            <a:ln w="9525">
              <a:noFill/>
              <a:miter lim="800000"/>
              <a:headEnd/>
              <a:tailEnd/>
            </a:ln>
          </p:spPr>
          <p:txBody>
            <a:bodyPr/>
            <a:lstStyle/>
            <a:p>
              <a:r>
                <a:rPr lang="en-US" sz="800" b="1"/>
                <a:t>Client Browser</a:t>
              </a:r>
            </a:p>
          </p:txBody>
        </p:sp>
        <p:sp>
          <p:nvSpPr>
            <p:cNvPr id="13323" name="Text Box 16"/>
            <p:cNvSpPr txBox="1">
              <a:spLocks noChangeArrowheads="1"/>
            </p:cNvSpPr>
            <p:nvPr/>
          </p:nvSpPr>
          <p:spPr bwMode="auto">
            <a:xfrm>
              <a:off x="1920" y="1392"/>
              <a:ext cx="594" cy="149"/>
            </a:xfrm>
            <a:prstGeom prst="rect">
              <a:avLst/>
            </a:prstGeom>
            <a:noFill/>
            <a:ln w="9525">
              <a:noFill/>
              <a:miter lim="800000"/>
              <a:headEnd/>
              <a:tailEnd/>
            </a:ln>
          </p:spPr>
          <p:txBody>
            <a:bodyPr/>
            <a:lstStyle/>
            <a:p>
              <a:r>
                <a:rPr lang="en-US" sz="800" b="1"/>
                <a:t>Client Browser</a:t>
              </a:r>
            </a:p>
          </p:txBody>
        </p:sp>
        <p:sp>
          <p:nvSpPr>
            <p:cNvPr id="20497" name="Rectangle 17"/>
            <p:cNvSpPr>
              <a:spLocks noChangeArrowheads="1"/>
            </p:cNvSpPr>
            <p:nvPr/>
          </p:nvSpPr>
          <p:spPr bwMode="auto">
            <a:xfrm>
              <a:off x="829" y="720"/>
              <a:ext cx="2019" cy="976"/>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3325" name="Text Box 18"/>
            <p:cNvSpPr txBox="1">
              <a:spLocks noChangeArrowheads="1"/>
            </p:cNvSpPr>
            <p:nvPr/>
          </p:nvSpPr>
          <p:spPr bwMode="auto">
            <a:xfrm>
              <a:off x="819" y="728"/>
              <a:ext cx="1341" cy="283"/>
            </a:xfrm>
            <a:prstGeom prst="rect">
              <a:avLst/>
            </a:prstGeom>
            <a:noFill/>
            <a:ln w="9525">
              <a:noFill/>
              <a:miter lim="800000"/>
              <a:headEnd/>
              <a:tailEnd/>
            </a:ln>
          </p:spPr>
          <p:txBody>
            <a:bodyPr/>
            <a:lstStyle/>
            <a:p>
              <a:r>
                <a:rPr lang="en-US" sz="2000" b="1"/>
                <a:t>Users</a:t>
              </a:r>
            </a:p>
          </p:txBody>
        </p:sp>
        <p:pic>
          <p:nvPicPr>
            <p:cNvPr id="13326" name="Picture 19" descr="server1"/>
            <p:cNvPicPr>
              <a:picLocks noChangeAspect="1" noChangeArrowheads="1"/>
            </p:cNvPicPr>
            <p:nvPr/>
          </p:nvPicPr>
          <p:blipFill>
            <a:blip r:embed="rId3" cstate="print"/>
            <a:srcRect/>
            <a:stretch>
              <a:fillRect/>
            </a:stretch>
          </p:blipFill>
          <p:spPr bwMode="auto">
            <a:xfrm>
              <a:off x="1839" y="3105"/>
              <a:ext cx="409" cy="374"/>
            </a:xfrm>
            <a:prstGeom prst="rect">
              <a:avLst/>
            </a:prstGeom>
            <a:noFill/>
            <a:ln w="9525">
              <a:noFill/>
              <a:miter lim="800000"/>
              <a:headEnd/>
              <a:tailEnd/>
            </a:ln>
          </p:spPr>
        </p:pic>
        <p:grpSp>
          <p:nvGrpSpPr>
            <p:cNvPr id="7" name="Group 20"/>
            <p:cNvGrpSpPr>
              <a:grpSpLocks/>
            </p:cNvGrpSpPr>
            <p:nvPr/>
          </p:nvGrpSpPr>
          <p:grpSpPr bwMode="auto">
            <a:xfrm>
              <a:off x="1034" y="3148"/>
              <a:ext cx="432" cy="334"/>
              <a:chOff x="6718" y="10309"/>
              <a:chExt cx="1121" cy="854"/>
            </a:xfrm>
          </p:grpSpPr>
          <p:pic>
            <p:nvPicPr>
              <p:cNvPr id="13350" name="Picture 21" descr="computer"/>
              <p:cNvPicPr>
                <a:picLocks noChangeAspect="1" noChangeArrowheads="1"/>
              </p:cNvPicPr>
              <p:nvPr/>
            </p:nvPicPr>
            <p:blipFill>
              <a:blip r:embed="rId2" cstate="print"/>
              <a:srcRect/>
              <a:stretch>
                <a:fillRect/>
              </a:stretch>
            </p:blipFill>
            <p:spPr bwMode="auto">
              <a:xfrm>
                <a:off x="6953" y="10363"/>
                <a:ext cx="886" cy="788"/>
              </a:xfrm>
              <a:prstGeom prst="rect">
                <a:avLst/>
              </a:prstGeom>
              <a:noFill/>
              <a:ln w="9525">
                <a:noFill/>
                <a:miter lim="800000"/>
                <a:headEnd/>
                <a:tailEnd/>
              </a:ln>
            </p:spPr>
          </p:pic>
          <p:pic>
            <p:nvPicPr>
              <p:cNvPr id="13351" name="Picture 22" descr="server1"/>
              <p:cNvPicPr>
                <a:picLocks noChangeAspect="1" noChangeArrowheads="1"/>
              </p:cNvPicPr>
              <p:nvPr/>
            </p:nvPicPr>
            <p:blipFill>
              <a:blip r:embed="rId3" cstate="print"/>
              <a:srcRect l="21222" t="3276" r="43513" b="3276"/>
              <a:stretch>
                <a:fillRect/>
              </a:stretch>
            </p:blipFill>
            <p:spPr bwMode="auto">
              <a:xfrm>
                <a:off x="6718" y="10309"/>
                <a:ext cx="338" cy="854"/>
              </a:xfrm>
              <a:prstGeom prst="rect">
                <a:avLst/>
              </a:prstGeom>
              <a:noFill/>
              <a:ln w="9525">
                <a:noFill/>
                <a:miter lim="800000"/>
                <a:headEnd/>
                <a:tailEnd/>
              </a:ln>
            </p:spPr>
          </p:pic>
        </p:grpSp>
        <p:sp>
          <p:nvSpPr>
            <p:cNvPr id="13328" name="Text Box 23"/>
            <p:cNvSpPr txBox="1">
              <a:spLocks noChangeArrowheads="1"/>
            </p:cNvSpPr>
            <p:nvPr/>
          </p:nvSpPr>
          <p:spPr bwMode="auto">
            <a:xfrm>
              <a:off x="816" y="2671"/>
              <a:ext cx="1632" cy="323"/>
            </a:xfrm>
            <a:prstGeom prst="rect">
              <a:avLst/>
            </a:prstGeom>
            <a:noFill/>
            <a:ln w="9525">
              <a:noFill/>
              <a:miter lim="800000"/>
              <a:headEnd/>
              <a:tailEnd/>
            </a:ln>
          </p:spPr>
          <p:txBody>
            <a:bodyPr/>
            <a:lstStyle/>
            <a:p>
              <a:r>
                <a:rPr lang="en-US" sz="1000" b="1"/>
                <a:t>             </a:t>
              </a:r>
              <a:r>
                <a:rPr lang="en-US" sz="2000" b="1"/>
                <a:t>Servers</a:t>
              </a:r>
              <a:r>
                <a:rPr lang="en-US" sz="1200" b="1"/>
                <a:t> </a:t>
              </a:r>
            </a:p>
            <a:p>
              <a:r>
                <a:rPr lang="en-US" sz="1200" b="1"/>
                <a:t>      </a:t>
              </a:r>
            </a:p>
          </p:txBody>
        </p:sp>
        <p:sp>
          <p:nvSpPr>
            <p:cNvPr id="13329" name="Text Box 24"/>
            <p:cNvSpPr txBox="1">
              <a:spLocks noChangeArrowheads="1"/>
            </p:cNvSpPr>
            <p:nvPr/>
          </p:nvSpPr>
          <p:spPr bwMode="auto">
            <a:xfrm>
              <a:off x="900" y="3484"/>
              <a:ext cx="675" cy="140"/>
            </a:xfrm>
            <a:prstGeom prst="rect">
              <a:avLst/>
            </a:prstGeom>
            <a:noFill/>
            <a:ln w="9525">
              <a:noFill/>
              <a:miter lim="800000"/>
              <a:headEnd/>
              <a:tailEnd/>
            </a:ln>
          </p:spPr>
          <p:txBody>
            <a:bodyPr/>
            <a:lstStyle/>
            <a:p>
              <a:r>
                <a:rPr lang="en-US" sz="1000" b="1"/>
                <a:t>Web Server</a:t>
              </a:r>
              <a:endParaRPr lang="en-US" sz="1000" b="1">
                <a:latin typeface="Times New Roman" pitchFamily="18" charset="0"/>
              </a:endParaRPr>
            </a:p>
          </p:txBody>
        </p:sp>
        <p:sp>
          <p:nvSpPr>
            <p:cNvPr id="13330" name="Text Box 25"/>
            <p:cNvSpPr txBox="1">
              <a:spLocks noChangeArrowheads="1"/>
            </p:cNvSpPr>
            <p:nvPr/>
          </p:nvSpPr>
          <p:spPr bwMode="auto">
            <a:xfrm>
              <a:off x="1721" y="3452"/>
              <a:ext cx="675" cy="207"/>
            </a:xfrm>
            <a:prstGeom prst="rect">
              <a:avLst/>
            </a:prstGeom>
            <a:noFill/>
            <a:ln w="9525">
              <a:noFill/>
              <a:miter lim="800000"/>
              <a:headEnd/>
              <a:tailEnd/>
            </a:ln>
          </p:spPr>
          <p:txBody>
            <a:bodyPr/>
            <a:lstStyle/>
            <a:p>
              <a:r>
                <a:rPr lang="en-US" sz="1000" b="1"/>
                <a:t>Application Server</a:t>
              </a:r>
              <a:endParaRPr lang="en-US" sz="1000" b="1">
                <a:latin typeface="Times New Roman" pitchFamily="18" charset="0"/>
              </a:endParaRPr>
            </a:p>
          </p:txBody>
        </p:sp>
        <p:sp>
          <p:nvSpPr>
            <p:cNvPr id="13331" name="AutoShape 26"/>
            <p:cNvSpPr>
              <a:spLocks noChangeArrowheads="1"/>
            </p:cNvSpPr>
            <p:nvPr/>
          </p:nvSpPr>
          <p:spPr bwMode="auto">
            <a:xfrm>
              <a:off x="1552" y="3200"/>
              <a:ext cx="184" cy="217"/>
            </a:xfrm>
            <a:prstGeom prst="rightArrow">
              <a:avLst>
                <a:gd name="adj1" fmla="val 58333"/>
                <a:gd name="adj2" fmla="val 58671"/>
              </a:avLst>
            </a:prstGeom>
            <a:solidFill>
              <a:srgbClr val="C0C0C0"/>
            </a:solidFill>
            <a:ln w="9525">
              <a:solidFill>
                <a:srgbClr val="808080"/>
              </a:solidFill>
              <a:miter lim="800000"/>
              <a:headEnd/>
              <a:tailEnd/>
            </a:ln>
          </p:spPr>
          <p:txBody>
            <a:bodyPr/>
            <a:lstStyle/>
            <a:p>
              <a:endParaRPr lang="en-US"/>
            </a:p>
          </p:txBody>
        </p:sp>
        <p:sp>
          <p:nvSpPr>
            <p:cNvPr id="20505" name="Rectangle 27"/>
            <p:cNvSpPr>
              <a:spLocks noChangeArrowheads="1"/>
            </p:cNvSpPr>
            <p:nvPr/>
          </p:nvSpPr>
          <p:spPr bwMode="auto">
            <a:xfrm>
              <a:off x="3008" y="1572"/>
              <a:ext cx="1696" cy="1523"/>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3333" name="Text Box 28"/>
            <p:cNvSpPr txBox="1">
              <a:spLocks noChangeArrowheads="1"/>
            </p:cNvSpPr>
            <p:nvPr/>
          </p:nvSpPr>
          <p:spPr bwMode="auto">
            <a:xfrm>
              <a:off x="3026" y="1622"/>
              <a:ext cx="1539" cy="245"/>
            </a:xfrm>
            <a:prstGeom prst="rect">
              <a:avLst/>
            </a:prstGeom>
            <a:noFill/>
            <a:ln w="9525">
              <a:noFill/>
              <a:miter lim="800000"/>
              <a:headEnd/>
              <a:tailEnd/>
            </a:ln>
          </p:spPr>
          <p:txBody>
            <a:bodyPr/>
            <a:lstStyle/>
            <a:p>
              <a:r>
                <a:rPr lang="en-US" sz="2000" b="1"/>
                <a:t>Database Cluster(s)</a:t>
              </a:r>
            </a:p>
          </p:txBody>
        </p:sp>
        <p:grpSp>
          <p:nvGrpSpPr>
            <p:cNvPr id="8" name="Group 29"/>
            <p:cNvGrpSpPr>
              <a:grpSpLocks/>
            </p:cNvGrpSpPr>
            <p:nvPr/>
          </p:nvGrpSpPr>
          <p:grpSpPr bwMode="auto">
            <a:xfrm>
              <a:off x="3209" y="2088"/>
              <a:ext cx="365" cy="347"/>
              <a:chOff x="7379" y="9507"/>
              <a:chExt cx="779" cy="772"/>
            </a:xfrm>
          </p:grpSpPr>
          <p:sp>
            <p:nvSpPr>
              <p:cNvPr id="13348" name="AutoShape 30"/>
              <p:cNvSpPr>
                <a:spLocks noChangeArrowheads="1"/>
              </p:cNvSpPr>
              <p:nvPr/>
            </p:nvSpPr>
            <p:spPr bwMode="auto">
              <a:xfrm>
                <a:off x="7410" y="9507"/>
                <a:ext cx="720" cy="720"/>
              </a:xfrm>
              <a:prstGeom prst="flowChartMagneticDisk">
                <a:avLst/>
              </a:prstGeom>
              <a:solidFill>
                <a:srgbClr val="FFFFFF"/>
              </a:solidFill>
              <a:ln w="9525">
                <a:solidFill>
                  <a:srgbClr val="333333"/>
                </a:solidFill>
                <a:round/>
                <a:headEnd/>
                <a:tailEnd/>
              </a:ln>
            </p:spPr>
            <p:txBody>
              <a:bodyPr/>
              <a:lstStyle/>
              <a:p>
                <a:endParaRPr lang="en-US"/>
              </a:p>
            </p:txBody>
          </p:sp>
          <p:sp>
            <p:nvSpPr>
              <p:cNvPr id="13349" name="Text Box 31"/>
              <p:cNvSpPr txBox="1">
                <a:spLocks noChangeArrowheads="1"/>
              </p:cNvSpPr>
              <p:nvPr/>
            </p:nvSpPr>
            <p:spPr bwMode="auto">
              <a:xfrm>
                <a:off x="7379" y="9710"/>
                <a:ext cx="779" cy="569"/>
              </a:xfrm>
              <a:prstGeom prst="rect">
                <a:avLst/>
              </a:prstGeom>
              <a:noFill/>
              <a:ln w="9525">
                <a:noFill/>
                <a:miter lim="800000"/>
                <a:headEnd/>
                <a:tailEnd/>
              </a:ln>
            </p:spPr>
            <p:txBody>
              <a:bodyPr/>
              <a:lstStyle/>
              <a:p>
                <a:r>
                  <a:rPr lang="en-US" sz="900" b="1"/>
                  <a:t>SQL</a:t>
                </a:r>
              </a:p>
              <a:p>
                <a:r>
                  <a:rPr lang="en-US" sz="900" b="1"/>
                  <a:t>Server</a:t>
                </a:r>
              </a:p>
            </p:txBody>
          </p:sp>
        </p:grpSp>
        <p:sp>
          <p:nvSpPr>
            <p:cNvPr id="13335" name="AutoShape 32"/>
            <p:cNvSpPr>
              <a:spLocks noChangeArrowheads="1"/>
            </p:cNvSpPr>
            <p:nvPr/>
          </p:nvSpPr>
          <p:spPr bwMode="auto">
            <a:xfrm>
              <a:off x="4160" y="2560"/>
              <a:ext cx="337" cy="324"/>
            </a:xfrm>
            <a:prstGeom prst="flowChartMagneticDisk">
              <a:avLst/>
            </a:prstGeom>
            <a:noFill/>
            <a:ln w="9525">
              <a:solidFill>
                <a:srgbClr val="333333"/>
              </a:solidFill>
              <a:round/>
              <a:headEnd/>
              <a:tailEnd/>
            </a:ln>
          </p:spPr>
          <p:txBody>
            <a:bodyPr/>
            <a:lstStyle/>
            <a:p>
              <a:endParaRPr lang="en-US"/>
            </a:p>
          </p:txBody>
        </p:sp>
        <p:sp>
          <p:nvSpPr>
            <p:cNvPr id="13336" name="Text Box 33"/>
            <p:cNvSpPr txBox="1">
              <a:spLocks noChangeArrowheads="1"/>
            </p:cNvSpPr>
            <p:nvPr/>
          </p:nvSpPr>
          <p:spPr bwMode="auto">
            <a:xfrm>
              <a:off x="4080" y="2640"/>
              <a:ext cx="576" cy="256"/>
            </a:xfrm>
            <a:prstGeom prst="rect">
              <a:avLst/>
            </a:prstGeom>
            <a:noFill/>
            <a:ln w="9525">
              <a:noFill/>
              <a:miter lim="800000"/>
              <a:headEnd/>
              <a:tailEnd/>
            </a:ln>
          </p:spPr>
          <p:txBody>
            <a:bodyPr/>
            <a:lstStyle/>
            <a:p>
              <a:r>
                <a:rPr lang="en-US" sz="900" b="1"/>
                <a:t>Other</a:t>
              </a:r>
            </a:p>
            <a:p>
              <a:r>
                <a:rPr lang="en-US" sz="900" b="1"/>
                <a:t>databases</a:t>
              </a:r>
            </a:p>
          </p:txBody>
        </p:sp>
        <p:sp>
          <p:nvSpPr>
            <p:cNvPr id="13337" name="AutoShape 34"/>
            <p:cNvSpPr>
              <a:spLocks noChangeArrowheads="1"/>
            </p:cNvSpPr>
            <p:nvPr/>
          </p:nvSpPr>
          <p:spPr bwMode="auto">
            <a:xfrm>
              <a:off x="3406" y="2645"/>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3338" name="Text Box 35"/>
            <p:cNvSpPr txBox="1">
              <a:spLocks noChangeArrowheads="1"/>
            </p:cNvSpPr>
            <p:nvPr/>
          </p:nvSpPr>
          <p:spPr bwMode="auto">
            <a:xfrm>
              <a:off x="3312" y="2736"/>
              <a:ext cx="554" cy="256"/>
            </a:xfrm>
            <a:prstGeom prst="rect">
              <a:avLst/>
            </a:prstGeom>
            <a:noFill/>
            <a:ln w="9525">
              <a:noFill/>
              <a:miter lim="800000"/>
              <a:headEnd/>
              <a:tailEnd/>
            </a:ln>
          </p:spPr>
          <p:txBody>
            <a:bodyPr/>
            <a:lstStyle/>
            <a:p>
              <a:r>
                <a:rPr lang="en-US" sz="900" b="1"/>
                <a:t>Oracle</a:t>
              </a:r>
            </a:p>
            <a:p>
              <a:r>
                <a:rPr lang="en-US" sz="900" b="1"/>
                <a:t>databases</a:t>
              </a:r>
            </a:p>
          </p:txBody>
        </p:sp>
        <p:sp>
          <p:nvSpPr>
            <p:cNvPr id="13339" name="AutoShape 36"/>
            <p:cNvSpPr>
              <a:spLocks noChangeArrowheads="1"/>
            </p:cNvSpPr>
            <p:nvPr/>
          </p:nvSpPr>
          <p:spPr bwMode="auto">
            <a:xfrm>
              <a:off x="4012" y="1909"/>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3340" name="Text Box 37"/>
            <p:cNvSpPr txBox="1">
              <a:spLocks noChangeArrowheads="1"/>
            </p:cNvSpPr>
            <p:nvPr/>
          </p:nvSpPr>
          <p:spPr bwMode="auto">
            <a:xfrm>
              <a:off x="3936" y="1968"/>
              <a:ext cx="515" cy="256"/>
            </a:xfrm>
            <a:prstGeom prst="rect">
              <a:avLst/>
            </a:prstGeom>
            <a:noFill/>
            <a:ln w="9525">
              <a:noFill/>
              <a:miter lim="800000"/>
              <a:headEnd/>
              <a:tailEnd/>
            </a:ln>
          </p:spPr>
          <p:txBody>
            <a:bodyPr/>
            <a:lstStyle/>
            <a:p>
              <a:r>
                <a:rPr lang="en-US" sz="1000" b="1"/>
                <a:t>DB2</a:t>
              </a:r>
            </a:p>
            <a:p>
              <a:r>
                <a:rPr lang="en-US" sz="1000" b="1"/>
                <a:t>databases</a:t>
              </a:r>
            </a:p>
          </p:txBody>
        </p:sp>
        <p:grpSp>
          <p:nvGrpSpPr>
            <p:cNvPr id="9" name="Group 38"/>
            <p:cNvGrpSpPr>
              <a:grpSpLocks/>
            </p:cNvGrpSpPr>
            <p:nvPr/>
          </p:nvGrpSpPr>
          <p:grpSpPr bwMode="auto">
            <a:xfrm>
              <a:off x="1378" y="1963"/>
              <a:ext cx="898" cy="468"/>
              <a:chOff x="3467" y="9230"/>
              <a:chExt cx="1916" cy="1041"/>
            </a:xfrm>
          </p:grpSpPr>
          <p:grpSp>
            <p:nvGrpSpPr>
              <p:cNvPr id="10" name="Group 39"/>
              <p:cNvGrpSpPr>
                <a:grpSpLocks/>
              </p:cNvGrpSpPr>
              <p:nvPr/>
            </p:nvGrpSpPr>
            <p:grpSpPr bwMode="auto">
              <a:xfrm>
                <a:off x="3467" y="9230"/>
                <a:ext cx="1536" cy="1041"/>
                <a:chOff x="4365" y="4305"/>
                <a:chExt cx="1740" cy="1080"/>
              </a:xfrm>
            </p:grpSpPr>
            <p:sp>
              <p:nvSpPr>
                <p:cNvPr id="13346" name="AutoShape 40"/>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3347" name="Oval 41"/>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3345" name="Text Box 42"/>
              <p:cNvSpPr txBox="1">
                <a:spLocks noChangeArrowheads="1"/>
              </p:cNvSpPr>
              <p:nvPr/>
            </p:nvSpPr>
            <p:spPr bwMode="auto">
              <a:xfrm>
                <a:off x="3696" y="9283"/>
                <a:ext cx="1687" cy="889"/>
              </a:xfrm>
              <a:prstGeom prst="rect">
                <a:avLst/>
              </a:prstGeom>
              <a:noFill/>
              <a:ln w="9525">
                <a:noFill/>
                <a:miter lim="800000"/>
                <a:headEnd/>
                <a:tailEnd/>
              </a:ln>
            </p:spPr>
            <p:txBody>
              <a:bodyPr/>
              <a:lstStyle/>
              <a:p>
                <a:endParaRPr lang="en-US" sz="1000" b="1"/>
              </a:p>
              <a:p>
                <a:endParaRPr lang="en-US" sz="1200" b="1"/>
              </a:p>
            </p:txBody>
          </p:sp>
        </p:grpSp>
        <p:sp>
          <p:nvSpPr>
            <p:cNvPr id="13342" name="AutoShape 43"/>
            <p:cNvSpPr>
              <a:spLocks noChangeArrowheads="1"/>
            </p:cNvSpPr>
            <p:nvPr/>
          </p:nvSpPr>
          <p:spPr bwMode="auto">
            <a:xfrm>
              <a:off x="2482" y="2819"/>
              <a:ext cx="524" cy="236"/>
            </a:xfrm>
            <a:prstGeom prst="leftRightArrow">
              <a:avLst>
                <a:gd name="adj1" fmla="val 47250"/>
                <a:gd name="adj2" fmla="val 58644"/>
              </a:avLst>
            </a:prstGeom>
            <a:solidFill>
              <a:srgbClr val="C0C0C0"/>
            </a:solidFill>
            <a:ln w="9525">
              <a:solidFill>
                <a:srgbClr val="000000"/>
              </a:solidFill>
              <a:miter lim="800000"/>
              <a:headEnd/>
              <a:tailEnd/>
            </a:ln>
          </p:spPr>
          <p:txBody>
            <a:bodyPr/>
            <a:lstStyle/>
            <a:p>
              <a:endParaRPr lang="en-US"/>
            </a:p>
          </p:txBody>
        </p:sp>
        <p:sp>
          <p:nvSpPr>
            <p:cNvPr id="13343" name="Text Box 44"/>
            <p:cNvSpPr txBox="1">
              <a:spLocks noChangeArrowheads="1"/>
            </p:cNvSpPr>
            <p:nvPr/>
          </p:nvSpPr>
          <p:spPr bwMode="auto">
            <a:xfrm>
              <a:off x="2426" y="3072"/>
              <a:ext cx="742" cy="647"/>
            </a:xfrm>
            <a:prstGeom prst="rect">
              <a:avLst/>
            </a:prstGeom>
            <a:noFill/>
            <a:ln w="9525">
              <a:noFill/>
              <a:miter lim="800000"/>
              <a:headEnd/>
              <a:tailEnd/>
            </a:ln>
          </p:spPr>
          <p:txBody>
            <a:bodyPr/>
            <a:lstStyle/>
            <a:p>
              <a:r>
                <a:rPr lang="en-US" sz="1200" b="1"/>
                <a:t>Database</a:t>
              </a:r>
            </a:p>
            <a:p>
              <a:r>
                <a:rPr lang="en-US" sz="1200" b="1"/>
                <a:t>Connectivity</a:t>
              </a:r>
              <a:endParaRPr lang="en-US" sz="1200" b="1">
                <a:latin typeface="Times New Roman" pitchFamily="18" charset="0"/>
              </a:endParaRPr>
            </a:p>
          </p:txBody>
        </p:sp>
      </p:grpSp>
      <p:sp>
        <p:nvSpPr>
          <p:cNvPr id="13316" name="Line 45"/>
          <p:cNvSpPr>
            <a:spLocks noChangeShapeType="1"/>
          </p:cNvSpPr>
          <p:nvPr/>
        </p:nvSpPr>
        <p:spPr bwMode="auto">
          <a:xfrm flipV="1">
            <a:off x="468313" y="3068638"/>
            <a:ext cx="431800" cy="360362"/>
          </a:xfrm>
          <a:prstGeom prst="line">
            <a:avLst/>
          </a:prstGeom>
          <a:noFill/>
          <a:ln w="9525">
            <a:noFill/>
            <a:round/>
            <a:headEnd/>
            <a:tailEnd type="triangle" w="med" len="med"/>
          </a:ln>
        </p:spPr>
        <p:txBody>
          <a:bodyPr lIns="90000" tIns="46800" rIns="90000" bIns="46800">
            <a:spAutoFit/>
          </a:bodyPr>
          <a:lstStyle/>
          <a:p>
            <a:endParaRPr lang="ta-IN"/>
          </a:p>
        </p:txBody>
      </p:sp>
      <p:sp>
        <p:nvSpPr>
          <p:cNvPr id="4" name="Slide Number Placeholder 3"/>
          <p:cNvSpPr>
            <a:spLocks noGrp="1"/>
          </p:cNvSpPr>
          <p:nvPr>
            <p:ph type="sldNum" sz="quarter" idx="12"/>
          </p:nvPr>
        </p:nvSpPr>
        <p:spPr/>
        <p:txBody>
          <a:bodyPr/>
          <a:lstStyle/>
          <a:p>
            <a:fld id="{EE1AF006-FDC3-4D9F-9E22-F41ADC04B072}" type="slidenum">
              <a:rPr lang="en-US"/>
              <a:pPr/>
              <a:t>5</a:t>
            </a:fld>
            <a:endParaRPr lang="en-US"/>
          </a:p>
        </p:txBody>
      </p:sp>
      <p:sp>
        <p:nvSpPr>
          <p:cNvPr id="47" name="Footer Placeholder 4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4275"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a:spLocks noGrp="1"/>
          </p:cNvSpPr>
          <p:nvPr>
            <p:ph type="sldNum" sz="quarter" idx="12"/>
          </p:nvPr>
        </p:nvSpPr>
        <p:spPr>
          <a:xfrm>
            <a:off x="6659563" y="6400800"/>
            <a:ext cx="2332037" cy="304800"/>
          </a:xfrm>
        </p:spPr>
        <p:txBody>
          <a:bodyPr/>
          <a:lstStyle/>
          <a:p>
            <a:fld id="{21CA21C9-EB55-4625-B956-9BE8CCDAF254}" type="slidenum">
              <a:rPr lang="en-US"/>
              <a:pPr/>
              <a:t>50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71550" y="260350"/>
            <a:ext cx="6840538" cy="1008063"/>
          </a:xfrm>
        </p:spPr>
        <p:txBody>
          <a:bodyPr/>
          <a:lstStyle/>
          <a:p>
            <a:pPr>
              <a:defRPr/>
            </a:pPr>
            <a:r>
              <a:rPr lang="en-US" sz="3900" b="1" dirty="0" smtClean="0">
                <a:solidFill>
                  <a:schemeClr val="tx1"/>
                </a:solidFill>
              </a:rPr>
              <a:t>Security Threats </a:t>
            </a:r>
            <a:endParaRPr lang="en-US" sz="3900" b="1" dirty="0">
              <a:solidFill>
                <a:schemeClr val="tx1"/>
              </a:solidFill>
            </a:endParaRPr>
          </a:p>
        </p:txBody>
      </p:sp>
      <p:grpSp>
        <p:nvGrpSpPr>
          <p:cNvPr id="3" name="Group 3"/>
          <p:cNvGrpSpPr>
            <a:grpSpLocks/>
          </p:cNvGrpSpPr>
          <p:nvPr/>
        </p:nvGrpSpPr>
        <p:grpSpPr bwMode="auto">
          <a:xfrm>
            <a:off x="1187450" y="1628775"/>
            <a:ext cx="6840538" cy="4032250"/>
            <a:chOff x="816" y="720"/>
            <a:chExt cx="3888" cy="2999"/>
          </a:xfrm>
        </p:grpSpPr>
        <p:sp>
          <p:nvSpPr>
            <p:cNvPr id="14347" name="Line 4"/>
            <p:cNvSpPr>
              <a:spLocks noChangeShapeType="1"/>
            </p:cNvSpPr>
            <p:nvPr/>
          </p:nvSpPr>
          <p:spPr bwMode="auto">
            <a:xfrm>
              <a:off x="1756" y="1693"/>
              <a:ext cx="5" cy="966"/>
            </a:xfrm>
            <a:prstGeom prst="line">
              <a:avLst/>
            </a:prstGeom>
            <a:noFill/>
            <a:ln w="19050">
              <a:solidFill>
                <a:srgbClr val="000000"/>
              </a:solidFill>
              <a:round/>
              <a:headEnd/>
              <a:tailEnd/>
            </a:ln>
          </p:spPr>
          <p:txBody>
            <a:bodyPr/>
            <a:lstStyle/>
            <a:p>
              <a:endParaRPr lang="ta-IN"/>
            </a:p>
          </p:txBody>
        </p:sp>
        <p:grpSp>
          <p:nvGrpSpPr>
            <p:cNvPr id="4" name="Group 5"/>
            <p:cNvGrpSpPr>
              <a:grpSpLocks/>
            </p:cNvGrpSpPr>
            <p:nvPr/>
          </p:nvGrpSpPr>
          <p:grpSpPr bwMode="auto">
            <a:xfrm>
              <a:off x="3566" y="2219"/>
              <a:ext cx="850" cy="505"/>
              <a:chOff x="4894" y="4860"/>
              <a:chExt cx="1815" cy="1125"/>
            </a:xfrm>
          </p:grpSpPr>
          <p:grpSp>
            <p:nvGrpSpPr>
              <p:cNvPr id="5" name="Group 6"/>
              <p:cNvGrpSpPr>
                <a:grpSpLocks/>
              </p:cNvGrpSpPr>
              <p:nvPr/>
            </p:nvGrpSpPr>
            <p:grpSpPr bwMode="auto">
              <a:xfrm>
                <a:off x="4894" y="4860"/>
                <a:ext cx="1536" cy="1041"/>
                <a:chOff x="4365" y="4305"/>
                <a:chExt cx="1740" cy="1080"/>
              </a:xfrm>
            </p:grpSpPr>
            <p:sp>
              <p:nvSpPr>
                <p:cNvPr id="14386" name="AutoShape 7"/>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4387" name="Oval 8"/>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4385" name="Text Box 9"/>
              <p:cNvSpPr txBox="1">
                <a:spLocks noChangeArrowheads="1"/>
              </p:cNvSpPr>
              <p:nvPr/>
            </p:nvSpPr>
            <p:spPr bwMode="auto">
              <a:xfrm>
                <a:off x="5022" y="5096"/>
                <a:ext cx="1687" cy="889"/>
              </a:xfrm>
              <a:prstGeom prst="rect">
                <a:avLst/>
              </a:prstGeom>
              <a:noFill/>
              <a:ln w="9525">
                <a:noFill/>
                <a:miter lim="800000"/>
                <a:headEnd/>
                <a:tailEnd/>
              </a:ln>
            </p:spPr>
            <p:txBody>
              <a:bodyPr/>
              <a:lstStyle/>
              <a:p>
                <a:r>
                  <a:rPr lang="en-US" sz="1200" b="1"/>
                  <a:t>Database </a:t>
                </a:r>
              </a:p>
              <a:p>
                <a:r>
                  <a:rPr lang="en-US" sz="1200" b="1"/>
                  <a:t>    Cluster</a:t>
                </a:r>
              </a:p>
            </p:txBody>
          </p:sp>
        </p:grpSp>
        <p:grpSp>
          <p:nvGrpSpPr>
            <p:cNvPr id="6" name="Group 10"/>
            <p:cNvGrpSpPr>
              <a:grpSpLocks/>
            </p:cNvGrpSpPr>
            <p:nvPr/>
          </p:nvGrpSpPr>
          <p:grpSpPr bwMode="auto">
            <a:xfrm>
              <a:off x="1054" y="1090"/>
              <a:ext cx="1349" cy="322"/>
              <a:chOff x="2744" y="7185"/>
              <a:chExt cx="3167" cy="788"/>
            </a:xfrm>
          </p:grpSpPr>
          <p:pic>
            <p:nvPicPr>
              <p:cNvPr id="14381" name="Picture 11" descr="computer"/>
              <p:cNvPicPr>
                <a:picLocks noChangeAspect="1" noChangeArrowheads="1"/>
              </p:cNvPicPr>
              <p:nvPr/>
            </p:nvPicPr>
            <p:blipFill>
              <a:blip r:embed="rId2" cstate="print"/>
              <a:srcRect/>
              <a:stretch>
                <a:fillRect/>
              </a:stretch>
            </p:blipFill>
            <p:spPr bwMode="auto">
              <a:xfrm>
                <a:off x="2744" y="7185"/>
                <a:ext cx="886" cy="788"/>
              </a:xfrm>
              <a:prstGeom prst="rect">
                <a:avLst/>
              </a:prstGeom>
              <a:noFill/>
              <a:ln w="9525">
                <a:noFill/>
                <a:miter lim="800000"/>
                <a:headEnd/>
                <a:tailEnd/>
              </a:ln>
            </p:spPr>
          </p:pic>
          <p:pic>
            <p:nvPicPr>
              <p:cNvPr id="14382" name="Picture 12" descr="computer"/>
              <p:cNvPicPr>
                <a:picLocks noChangeAspect="1" noChangeArrowheads="1"/>
              </p:cNvPicPr>
              <p:nvPr/>
            </p:nvPicPr>
            <p:blipFill>
              <a:blip r:embed="rId2" cstate="print"/>
              <a:srcRect/>
              <a:stretch>
                <a:fillRect/>
              </a:stretch>
            </p:blipFill>
            <p:spPr bwMode="auto">
              <a:xfrm>
                <a:off x="3878" y="7185"/>
                <a:ext cx="886" cy="788"/>
              </a:xfrm>
              <a:prstGeom prst="rect">
                <a:avLst/>
              </a:prstGeom>
              <a:noFill/>
              <a:ln w="9525">
                <a:noFill/>
                <a:miter lim="800000"/>
                <a:headEnd/>
                <a:tailEnd/>
              </a:ln>
            </p:spPr>
          </p:pic>
          <p:pic>
            <p:nvPicPr>
              <p:cNvPr id="14383" name="Picture 13" descr="computer"/>
              <p:cNvPicPr>
                <a:picLocks noChangeAspect="1" noChangeArrowheads="1"/>
              </p:cNvPicPr>
              <p:nvPr/>
            </p:nvPicPr>
            <p:blipFill>
              <a:blip r:embed="rId2" cstate="print"/>
              <a:srcRect/>
              <a:stretch>
                <a:fillRect/>
              </a:stretch>
            </p:blipFill>
            <p:spPr bwMode="auto">
              <a:xfrm>
                <a:off x="5025" y="7185"/>
                <a:ext cx="886" cy="788"/>
              </a:xfrm>
              <a:prstGeom prst="rect">
                <a:avLst/>
              </a:prstGeom>
              <a:noFill/>
              <a:ln w="9525">
                <a:noFill/>
                <a:miter lim="800000"/>
                <a:headEnd/>
                <a:tailEnd/>
              </a:ln>
            </p:spPr>
          </p:pic>
        </p:grpSp>
        <p:sp>
          <p:nvSpPr>
            <p:cNvPr id="14350" name="Text Box 14"/>
            <p:cNvSpPr txBox="1">
              <a:spLocks noChangeArrowheads="1"/>
            </p:cNvSpPr>
            <p:nvPr/>
          </p:nvSpPr>
          <p:spPr bwMode="auto">
            <a:xfrm>
              <a:off x="960" y="1392"/>
              <a:ext cx="594" cy="149"/>
            </a:xfrm>
            <a:prstGeom prst="rect">
              <a:avLst/>
            </a:prstGeom>
            <a:noFill/>
            <a:ln w="9525">
              <a:noFill/>
              <a:miter lim="800000"/>
              <a:headEnd/>
              <a:tailEnd/>
            </a:ln>
          </p:spPr>
          <p:txBody>
            <a:bodyPr/>
            <a:lstStyle/>
            <a:p>
              <a:r>
                <a:rPr lang="en-US" sz="800" b="1"/>
                <a:t>Client Browser</a:t>
              </a:r>
            </a:p>
          </p:txBody>
        </p:sp>
        <p:sp>
          <p:nvSpPr>
            <p:cNvPr id="14351" name="Text Box 15"/>
            <p:cNvSpPr txBox="1">
              <a:spLocks noChangeArrowheads="1"/>
            </p:cNvSpPr>
            <p:nvPr/>
          </p:nvSpPr>
          <p:spPr bwMode="auto">
            <a:xfrm>
              <a:off x="1440" y="1392"/>
              <a:ext cx="595" cy="149"/>
            </a:xfrm>
            <a:prstGeom prst="rect">
              <a:avLst/>
            </a:prstGeom>
            <a:noFill/>
            <a:ln w="9525">
              <a:noFill/>
              <a:miter lim="800000"/>
              <a:headEnd/>
              <a:tailEnd/>
            </a:ln>
          </p:spPr>
          <p:txBody>
            <a:bodyPr/>
            <a:lstStyle/>
            <a:p>
              <a:r>
                <a:rPr lang="en-US" sz="800" b="1"/>
                <a:t>Client Browser</a:t>
              </a:r>
            </a:p>
          </p:txBody>
        </p:sp>
        <p:sp>
          <p:nvSpPr>
            <p:cNvPr id="14352" name="Text Box 16"/>
            <p:cNvSpPr txBox="1">
              <a:spLocks noChangeArrowheads="1"/>
            </p:cNvSpPr>
            <p:nvPr/>
          </p:nvSpPr>
          <p:spPr bwMode="auto">
            <a:xfrm>
              <a:off x="1920" y="1392"/>
              <a:ext cx="594" cy="149"/>
            </a:xfrm>
            <a:prstGeom prst="rect">
              <a:avLst/>
            </a:prstGeom>
            <a:noFill/>
            <a:ln w="9525">
              <a:noFill/>
              <a:miter lim="800000"/>
              <a:headEnd/>
              <a:tailEnd/>
            </a:ln>
          </p:spPr>
          <p:txBody>
            <a:bodyPr/>
            <a:lstStyle/>
            <a:p>
              <a:r>
                <a:rPr lang="en-US" sz="800" b="1"/>
                <a:t>Client Browser</a:t>
              </a:r>
            </a:p>
          </p:txBody>
        </p:sp>
        <p:sp>
          <p:nvSpPr>
            <p:cNvPr id="20497" name="Rectangle 17"/>
            <p:cNvSpPr>
              <a:spLocks noChangeArrowheads="1"/>
            </p:cNvSpPr>
            <p:nvPr/>
          </p:nvSpPr>
          <p:spPr bwMode="auto">
            <a:xfrm>
              <a:off x="829" y="720"/>
              <a:ext cx="2019" cy="976"/>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4354" name="Text Box 18"/>
            <p:cNvSpPr txBox="1">
              <a:spLocks noChangeArrowheads="1"/>
            </p:cNvSpPr>
            <p:nvPr/>
          </p:nvSpPr>
          <p:spPr bwMode="auto">
            <a:xfrm>
              <a:off x="819" y="728"/>
              <a:ext cx="1341" cy="283"/>
            </a:xfrm>
            <a:prstGeom prst="rect">
              <a:avLst/>
            </a:prstGeom>
            <a:noFill/>
            <a:ln w="9525">
              <a:noFill/>
              <a:miter lim="800000"/>
              <a:headEnd/>
              <a:tailEnd/>
            </a:ln>
          </p:spPr>
          <p:txBody>
            <a:bodyPr/>
            <a:lstStyle/>
            <a:p>
              <a:r>
                <a:rPr lang="en-US" sz="2000" b="1"/>
                <a:t>Users</a:t>
              </a:r>
            </a:p>
          </p:txBody>
        </p:sp>
        <p:pic>
          <p:nvPicPr>
            <p:cNvPr id="14355" name="Picture 19" descr="server1"/>
            <p:cNvPicPr>
              <a:picLocks noChangeAspect="1" noChangeArrowheads="1"/>
            </p:cNvPicPr>
            <p:nvPr/>
          </p:nvPicPr>
          <p:blipFill>
            <a:blip r:embed="rId3" cstate="print"/>
            <a:srcRect/>
            <a:stretch>
              <a:fillRect/>
            </a:stretch>
          </p:blipFill>
          <p:spPr bwMode="auto">
            <a:xfrm>
              <a:off x="1839" y="3105"/>
              <a:ext cx="409" cy="374"/>
            </a:xfrm>
            <a:prstGeom prst="rect">
              <a:avLst/>
            </a:prstGeom>
            <a:noFill/>
            <a:ln w="9525">
              <a:noFill/>
              <a:miter lim="800000"/>
              <a:headEnd/>
              <a:tailEnd/>
            </a:ln>
          </p:spPr>
        </p:pic>
        <p:grpSp>
          <p:nvGrpSpPr>
            <p:cNvPr id="7" name="Group 20"/>
            <p:cNvGrpSpPr>
              <a:grpSpLocks/>
            </p:cNvGrpSpPr>
            <p:nvPr/>
          </p:nvGrpSpPr>
          <p:grpSpPr bwMode="auto">
            <a:xfrm>
              <a:off x="1034" y="3148"/>
              <a:ext cx="432" cy="334"/>
              <a:chOff x="6718" y="10309"/>
              <a:chExt cx="1121" cy="854"/>
            </a:xfrm>
          </p:grpSpPr>
          <p:pic>
            <p:nvPicPr>
              <p:cNvPr id="14379" name="Picture 21" descr="computer"/>
              <p:cNvPicPr>
                <a:picLocks noChangeAspect="1" noChangeArrowheads="1"/>
              </p:cNvPicPr>
              <p:nvPr/>
            </p:nvPicPr>
            <p:blipFill>
              <a:blip r:embed="rId2" cstate="print"/>
              <a:srcRect/>
              <a:stretch>
                <a:fillRect/>
              </a:stretch>
            </p:blipFill>
            <p:spPr bwMode="auto">
              <a:xfrm>
                <a:off x="6953" y="10363"/>
                <a:ext cx="886" cy="788"/>
              </a:xfrm>
              <a:prstGeom prst="rect">
                <a:avLst/>
              </a:prstGeom>
              <a:noFill/>
              <a:ln w="9525">
                <a:noFill/>
                <a:miter lim="800000"/>
                <a:headEnd/>
                <a:tailEnd/>
              </a:ln>
            </p:spPr>
          </p:pic>
          <p:pic>
            <p:nvPicPr>
              <p:cNvPr id="14380" name="Picture 22" descr="server1"/>
              <p:cNvPicPr>
                <a:picLocks noChangeAspect="1" noChangeArrowheads="1"/>
              </p:cNvPicPr>
              <p:nvPr/>
            </p:nvPicPr>
            <p:blipFill>
              <a:blip r:embed="rId3" cstate="print"/>
              <a:srcRect l="21222" t="3276" r="43513" b="3276"/>
              <a:stretch>
                <a:fillRect/>
              </a:stretch>
            </p:blipFill>
            <p:spPr bwMode="auto">
              <a:xfrm>
                <a:off x="6718" y="10309"/>
                <a:ext cx="338" cy="854"/>
              </a:xfrm>
              <a:prstGeom prst="rect">
                <a:avLst/>
              </a:prstGeom>
              <a:noFill/>
              <a:ln w="9525">
                <a:noFill/>
                <a:miter lim="800000"/>
                <a:headEnd/>
                <a:tailEnd/>
              </a:ln>
            </p:spPr>
          </p:pic>
        </p:grpSp>
        <p:sp>
          <p:nvSpPr>
            <p:cNvPr id="14357" name="Text Box 23"/>
            <p:cNvSpPr txBox="1">
              <a:spLocks noChangeArrowheads="1"/>
            </p:cNvSpPr>
            <p:nvPr/>
          </p:nvSpPr>
          <p:spPr bwMode="auto">
            <a:xfrm>
              <a:off x="816" y="2671"/>
              <a:ext cx="1632" cy="323"/>
            </a:xfrm>
            <a:prstGeom prst="rect">
              <a:avLst/>
            </a:prstGeom>
            <a:noFill/>
            <a:ln w="9525">
              <a:noFill/>
              <a:miter lim="800000"/>
              <a:headEnd/>
              <a:tailEnd/>
            </a:ln>
          </p:spPr>
          <p:txBody>
            <a:bodyPr/>
            <a:lstStyle/>
            <a:p>
              <a:r>
                <a:rPr lang="en-US" sz="1000" b="1"/>
                <a:t>             </a:t>
              </a:r>
              <a:r>
                <a:rPr lang="en-US" sz="2000" b="1"/>
                <a:t>Servers</a:t>
              </a:r>
              <a:r>
                <a:rPr lang="en-US" sz="1200" b="1"/>
                <a:t> </a:t>
              </a:r>
            </a:p>
            <a:p>
              <a:r>
                <a:rPr lang="en-US" sz="1200" b="1"/>
                <a:t>      </a:t>
              </a:r>
            </a:p>
          </p:txBody>
        </p:sp>
        <p:sp>
          <p:nvSpPr>
            <p:cNvPr id="14358" name="Text Box 24"/>
            <p:cNvSpPr txBox="1">
              <a:spLocks noChangeArrowheads="1"/>
            </p:cNvSpPr>
            <p:nvPr/>
          </p:nvSpPr>
          <p:spPr bwMode="auto">
            <a:xfrm>
              <a:off x="900" y="3484"/>
              <a:ext cx="675" cy="140"/>
            </a:xfrm>
            <a:prstGeom prst="rect">
              <a:avLst/>
            </a:prstGeom>
            <a:noFill/>
            <a:ln w="9525">
              <a:noFill/>
              <a:miter lim="800000"/>
              <a:headEnd/>
              <a:tailEnd/>
            </a:ln>
          </p:spPr>
          <p:txBody>
            <a:bodyPr/>
            <a:lstStyle/>
            <a:p>
              <a:r>
                <a:rPr lang="en-US" sz="1000" b="1"/>
                <a:t>Web Server</a:t>
              </a:r>
              <a:endParaRPr lang="en-US" sz="1000" b="1">
                <a:latin typeface="Times New Roman" pitchFamily="18" charset="0"/>
              </a:endParaRPr>
            </a:p>
          </p:txBody>
        </p:sp>
        <p:sp>
          <p:nvSpPr>
            <p:cNvPr id="14359" name="Text Box 25"/>
            <p:cNvSpPr txBox="1">
              <a:spLocks noChangeArrowheads="1"/>
            </p:cNvSpPr>
            <p:nvPr/>
          </p:nvSpPr>
          <p:spPr bwMode="auto">
            <a:xfrm>
              <a:off x="1721" y="3452"/>
              <a:ext cx="675" cy="207"/>
            </a:xfrm>
            <a:prstGeom prst="rect">
              <a:avLst/>
            </a:prstGeom>
            <a:noFill/>
            <a:ln w="9525">
              <a:noFill/>
              <a:miter lim="800000"/>
              <a:headEnd/>
              <a:tailEnd/>
            </a:ln>
          </p:spPr>
          <p:txBody>
            <a:bodyPr/>
            <a:lstStyle/>
            <a:p>
              <a:r>
                <a:rPr lang="en-US" sz="1000" b="1"/>
                <a:t>Application Server</a:t>
              </a:r>
              <a:endParaRPr lang="en-US" sz="1000" b="1">
                <a:latin typeface="Times New Roman" pitchFamily="18" charset="0"/>
              </a:endParaRPr>
            </a:p>
          </p:txBody>
        </p:sp>
        <p:sp>
          <p:nvSpPr>
            <p:cNvPr id="14360" name="AutoShape 26"/>
            <p:cNvSpPr>
              <a:spLocks noChangeArrowheads="1"/>
            </p:cNvSpPr>
            <p:nvPr/>
          </p:nvSpPr>
          <p:spPr bwMode="auto">
            <a:xfrm>
              <a:off x="1552" y="3200"/>
              <a:ext cx="184" cy="217"/>
            </a:xfrm>
            <a:prstGeom prst="rightArrow">
              <a:avLst>
                <a:gd name="adj1" fmla="val 58333"/>
                <a:gd name="adj2" fmla="val 58671"/>
              </a:avLst>
            </a:prstGeom>
            <a:solidFill>
              <a:srgbClr val="C0C0C0"/>
            </a:solidFill>
            <a:ln w="9525">
              <a:solidFill>
                <a:srgbClr val="808080"/>
              </a:solidFill>
              <a:miter lim="800000"/>
              <a:headEnd/>
              <a:tailEnd/>
            </a:ln>
          </p:spPr>
          <p:txBody>
            <a:bodyPr/>
            <a:lstStyle/>
            <a:p>
              <a:endParaRPr lang="en-US"/>
            </a:p>
          </p:txBody>
        </p:sp>
        <p:sp>
          <p:nvSpPr>
            <p:cNvPr id="20505" name="Rectangle 27"/>
            <p:cNvSpPr>
              <a:spLocks noChangeArrowheads="1"/>
            </p:cNvSpPr>
            <p:nvPr/>
          </p:nvSpPr>
          <p:spPr bwMode="auto">
            <a:xfrm>
              <a:off x="3008" y="1572"/>
              <a:ext cx="1696" cy="1523"/>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4362" name="Text Box 28"/>
            <p:cNvSpPr txBox="1">
              <a:spLocks noChangeArrowheads="1"/>
            </p:cNvSpPr>
            <p:nvPr/>
          </p:nvSpPr>
          <p:spPr bwMode="auto">
            <a:xfrm>
              <a:off x="3026" y="1622"/>
              <a:ext cx="1539" cy="245"/>
            </a:xfrm>
            <a:prstGeom prst="rect">
              <a:avLst/>
            </a:prstGeom>
            <a:noFill/>
            <a:ln w="9525">
              <a:noFill/>
              <a:miter lim="800000"/>
              <a:headEnd/>
              <a:tailEnd/>
            </a:ln>
          </p:spPr>
          <p:txBody>
            <a:bodyPr/>
            <a:lstStyle/>
            <a:p>
              <a:r>
                <a:rPr lang="en-US" sz="2000" b="1"/>
                <a:t>Database Cluster(s)</a:t>
              </a:r>
            </a:p>
          </p:txBody>
        </p:sp>
        <p:grpSp>
          <p:nvGrpSpPr>
            <p:cNvPr id="8" name="Group 29"/>
            <p:cNvGrpSpPr>
              <a:grpSpLocks/>
            </p:cNvGrpSpPr>
            <p:nvPr/>
          </p:nvGrpSpPr>
          <p:grpSpPr bwMode="auto">
            <a:xfrm>
              <a:off x="3209" y="2088"/>
              <a:ext cx="365" cy="347"/>
              <a:chOff x="7379" y="9507"/>
              <a:chExt cx="779" cy="772"/>
            </a:xfrm>
          </p:grpSpPr>
          <p:sp>
            <p:nvSpPr>
              <p:cNvPr id="14377" name="AutoShape 30"/>
              <p:cNvSpPr>
                <a:spLocks noChangeArrowheads="1"/>
              </p:cNvSpPr>
              <p:nvPr/>
            </p:nvSpPr>
            <p:spPr bwMode="auto">
              <a:xfrm>
                <a:off x="7410" y="9507"/>
                <a:ext cx="720" cy="720"/>
              </a:xfrm>
              <a:prstGeom prst="flowChartMagneticDisk">
                <a:avLst/>
              </a:prstGeom>
              <a:solidFill>
                <a:srgbClr val="FFFFFF"/>
              </a:solidFill>
              <a:ln w="9525">
                <a:solidFill>
                  <a:srgbClr val="333333"/>
                </a:solidFill>
                <a:round/>
                <a:headEnd/>
                <a:tailEnd/>
              </a:ln>
            </p:spPr>
            <p:txBody>
              <a:bodyPr/>
              <a:lstStyle/>
              <a:p>
                <a:endParaRPr lang="en-US"/>
              </a:p>
            </p:txBody>
          </p:sp>
          <p:sp>
            <p:nvSpPr>
              <p:cNvPr id="14378" name="Text Box 31"/>
              <p:cNvSpPr txBox="1">
                <a:spLocks noChangeArrowheads="1"/>
              </p:cNvSpPr>
              <p:nvPr/>
            </p:nvSpPr>
            <p:spPr bwMode="auto">
              <a:xfrm>
                <a:off x="7379" y="9710"/>
                <a:ext cx="779" cy="569"/>
              </a:xfrm>
              <a:prstGeom prst="rect">
                <a:avLst/>
              </a:prstGeom>
              <a:noFill/>
              <a:ln w="9525">
                <a:noFill/>
                <a:miter lim="800000"/>
                <a:headEnd/>
                <a:tailEnd/>
              </a:ln>
            </p:spPr>
            <p:txBody>
              <a:bodyPr/>
              <a:lstStyle/>
              <a:p>
                <a:r>
                  <a:rPr lang="en-US" sz="900" b="1"/>
                  <a:t>SQL</a:t>
                </a:r>
              </a:p>
              <a:p>
                <a:r>
                  <a:rPr lang="en-US" sz="900" b="1"/>
                  <a:t>Server</a:t>
                </a:r>
              </a:p>
            </p:txBody>
          </p:sp>
        </p:grpSp>
        <p:sp>
          <p:nvSpPr>
            <p:cNvPr id="14364" name="AutoShape 32"/>
            <p:cNvSpPr>
              <a:spLocks noChangeArrowheads="1"/>
            </p:cNvSpPr>
            <p:nvPr/>
          </p:nvSpPr>
          <p:spPr bwMode="auto">
            <a:xfrm>
              <a:off x="4160" y="2560"/>
              <a:ext cx="337" cy="324"/>
            </a:xfrm>
            <a:prstGeom prst="flowChartMagneticDisk">
              <a:avLst/>
            </a:prstGeom>
            <a:noFill/>
            <a:ln w="9525">
              <a:solidFill>
                <a:srgbClr val="333333"/>
              </a:solidFill>
              <a:round/>
              <a:headEnd/>
              <a:tailEnd/>
            </a:ln>
          </p:spPr>
          <p:txBody>
            <a:bodyPr/>
            <a:lstStyle/>
            <a:p>
              <a:endParaRPr lang="en-US"/>
            </a:p>
          </p:txBody>
        </p:sp>
        <p:sp>
          <p:nvSpPr>
            <p:cNvPr id="14365" name="Text Box 33"/>
            <p:cNvSpPr txBox="1">
              <a:spLocks noChangeArrowheads="1"/>
            </p:cNvSpPr>
            <p:nvPr/>
          </p:nvSpPr>
          <p:spPr bwMode="auto">
            <a:xfrm>
              <a:off x="4080" y="2640"/>
              <a:ext cx="576" cy="256"/>
            </a:xfrm>
            <a:prstGeom prst="rect">
              <a:avLst/>
            </a:prstGeom>
            <a:noFill/>
            <a:ln w="9525">
              <a:noFill/>
              <a:miter lim="800000"/>
              <a:headEnd/>
              <a:tailEnd/>
            </a:ln>
          </p:spPr>
          <p:txBody>
            <a:bodyPr/>
            <a:lstStyle/>
            <a:p>
              <a:r>
                <a:rPr lang="en-US" sz="900" b="1"/>
                <a:t>Other</a:t>
              </a:r>
            </a:p>
            <a:p>
              <a:r>
                <a:rPr lang="en-US" sz="900" b="1"/>
                <a:t>databases</a:t>
              </a:r>
            </a:p>
          </p:txBody>
        </p:sp>
        <p:sp>
          <p:nvSpPr>
            <p:cNvPr id="14366" name="AutoShape 34"/>
            <p:cNvSpPr>
              <a:spLocks noChangeArrowheads="1"/>
            </p:cNvSpPr>
            <p:nvPr/>
          </p:nvSpPr>
          <p:spPr bwMode="auto">
            <a:xfrm>
              <a:off x="3406" y="2645"/>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4367" name="Text Box 35"/>
            <p:cNvSpPr txBox="1">
              <a:spLocks noChangeArrowheads="1"/>
            </p:cNvSpPr>
            <p:nvPr/>
          </p:nvSpPr>
          <p:spPr bwMode="auto">
            <a:xfrm>
              <a:off x="3312" y="2736"/>
              <a:ext cx="554" cy="256"/>
            </a:xfrm>
            <a:prstGeom prst="rect">
              <a:avLst/>
            </a:prstGeom>
            <a:noFill/>
            <a:ln w="9525">
              <a:noFill/>
              <a:miter lim="800000"/>
              <a:headEnd/>
              <a:tailEnd/>
            </a:ln>
          </p:spPr>
          <p:txBody>
            <a:bodyPr/>
            <a:lstStyle/>
            <a:p>
              <a:r>
                <a:rPr lang="en-US" sz="900" b="1"/>
                <a:t>Oracle</a:t>
              </a:r>
            </a:p>
            <a:p>
              <a:r>
                <a:rPr lang="en-US" sz="900" b="1"/>
                <a:t>databases</a:t>
              </a:r>
            </a:p>
          </p:txBody>
        </p:sp>
        <p:sp>
          <p:nvSpPr>
            <p:cNvPr id="14368" name="AutoShape 36"/>
            <p:cNvSpPr>
              <a:spLocks noChangeArrowheads="1"/>
            </p:cNvSpPr>
            <p:nvPr/>
          </p:nvSpPr>
          <p:spPr bwMode="auto">
            <a:xfrm>
              <a:off x="4012" y="1909"/>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4369" name="Text Box 37"/>
            <p:cNvSpPr txBox="1">
              <a:spLocks noChangeArrowheads="1"/>
            </p:cNvSpPr>
            <p:nvPr/>
          </p:nvSpPr>
          <p:spPr bwMode="auto">
            <a:xfrm>
              <a:off x="3936" y="1968"/>
              <a:ext cx="515" cy="256"/>
            </a:xfrm>
            <a:prstGeom prst="rect">
              <a:avLst/>
            </a:prstGeom>
            <a:noFill/>
            <a:ln w="9525">
              <a:noFill/>
              <a:miter lim="800000"/>
              <a:headEnd/>
              <a:tailEnd/>
            </a:ln>
          </p:spPr>
          <p:txBody>
            <a:bodyPr/>
            <a:lstStyle/>
            <a:p>
              <a:r>
                <a:rPr lang="en-US" sz="1000" b="1"/>
                <a:t>DB2</a:t>
              </a:r>
            </a:p>
            <a:p>
              <a:r>
                <a:rPr lang="en-US" sz="1000" b="1"/>
                <a:t>databases</a:t>
              </a:r>
            </a:p>
          </p:txBody>
        </p:sp>
        <p:grpSp>
          <p:nvGrpSpPr>
            <p:cNvPr id="9" name="Group 38"/>
            <p:cNvGrpSpPr>
              <a:grpSpLocks/>
            </p:cNvGrpSpPr>
            <p:nvPr/>
          </p:nvGrpSpPr>
          <p:grpSpPr bwMode="auto">
            <a:xfrm>
              <a:off x="1378" y="1963"/>
              <a:ext cx="898" cy="468"/>
              <a:chOff x="3467" y="9230"/>
              <a:chExt cx="1916" cy="1041"/>
            </a:xfrm>
          </p:grpSpPr>
          <p:grpSp>
            <p:nvGrpSpPr>
              <p:cNvPr id="10" name="Group 39"/>
              <p:cNvGrpSpPr>
                <a:grpSpLocks/>
              </p:cNvGrpSpPr>
              <p:nvPr/>
            </p:nvGrpSpPr>
            <p:grpSpPr bwMode="auto">
              <a:xfrm>
                <a:off x="3467" y="9230"/>
                <a:ext cx="1536" cy="1041"/>
                <a:chOff x="4365" y="4305"/>
                <a:chExt cx="1740" cy="1080"/>
              </a:xfrm>
            </p:grpSpPr>
            <p:sp>
              <p:nvSpPr>
                <p:cNvPr id="14375" name="AutoShape 40"/>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4376" name="Oval 41"/>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4374" name="Text Box 42"/>
              <p:cNvSpPr txBox="1">
                <a:spLocks noChangeArrowheads="1"/>
              </p:cNvSpPr>
              <p:nvPr/>
            </p:nvSpPr>
            <p:spPr bwMode="auto">
              <a:xfrm>
                <a:off x="3696" y="9283"/>
                <a:ext cx="1687" cy="889"/>
              </a:xfrm>
              <a:prstGeom prst="rect">
                <a:avLst/>
              </a:prstGeom>
              <a:noFill/>
              <a:ln w="9525">
                <a:noFill/>
                <a:miter lim="800000"/>
                <a:headEnd/>
                <a:tailEnd/>
              </a:ln>
            </p:spPr>
            <p:txBody>
              <a:bodyPr/>
              <a:lstStyle/>
              <a:p>
                <a:endParaRPr lang="en-US" sz="1000" b="1"/>
              </a:p>
              <a:p>
                <a:endParaRPr lang="en-US" sz="1200" b="1"/>
              </a:p>
            </p:txBody>
          </p:sp>
        </p:grpSp>
        <p:sp>
          <p:nvSpPr>
            <p:cNvPr id="14371" name="AutoShape 43"/>
            <p:cNvSpPr>
              <a:spLocks noChangeArrowheads="1"/>
            </p:cNvSpPr>
            <p:nvPr/>
          </p:nvSpPr>
          <p:spPr bwMode="auto">
            <a:xfrm>
              <a:off x="2482" y="2819"/>
              <a:ext cx="524" cy="236"/>
            </a:xfrm>
            <a:prstGeom prst="leftRightArrow">
              <a:avLst>
                <a:gd name="adj1" fmla="val 47250"/>
                <a:gd name="adj2" fmla="val 58644"/>
              </a:avLst>
            </a:prstGeom>
            <a:solidFill>
              <a:srgbClr val="C0C0C0"/>
            </a:solidFill>
            <a:ln w="9525">
              <a:solidFill>
                <a:srgbClr val="000000"/>
              </a:solidFill>
              <a:miter lim="800000"/>
              <a:headEnd/>
              <a:tailEnd/>
            </a:ln>
          </p:spPr>
          <p:txBody>
            <a:bodyPr/>
            <a:lstStyle/>
            <a:p>
              <a:endParaRPr lang="en-US"/>
            </a:p>
          </p:txBody>
        </p:sp>
        <p:sp>
          <p:nvSpPr>
            <p:cNvPr id="14372" name="Text Box 44"/>
            <p:cNvSpPr txBox="1">
              <a:spLocks noChangeArrowheads="1"/>
            </p:cNvSpPr>
            <p:nvPr/>
          </p:nvSpPr>
          <p:spPr bwMode="auto">
            <a:xfrm>
              <a:off x="2426" y="3072"/>
              <a:ext cx="742" cy="647"/>
            </a:xfrm>
            <a:prstGeom prst="rect">
              <a:avLst/>
            </a:prstGeom>
            <a:noFill/>
            <a:ln w="9525">
              <a:noFill/>
              <a:miter lim="800000"/>
              <a:headEnd/>
              <a:tailEnd/>
            </a:ln>
          </p:spPr>
          <p:txBody>
            <a:bodyPr/>
            <a:lstStyle/>
            <a:p>
              <a:r>
                <a:rPr lang="en-US" sz="1200" b="1"/>
                <a:t>Database</a:t>
              </a:r>
            </a:p>
            <a:p>
              <a:r>
                <a:rPr lang="en-US" sz="1200" b="1"/>
                <a:t>Connectivity</a:t>
              </a:r>
              <a:endParaRPr lang="en-US" sz="1200" b="1">
                <a:latin typeface="Times New Roman" pitchFamily="18" charset="0"/>
              </a:endParaRPr>
            </a:p>
          </p:txBody>
        </p:sp>
      </p:grpSp>
      <p:sp>
        <p:nvSpPr>
          <p:cNvPr id="14340" name="Line 45"/>
          <p:cNvSpPr>
            <a:spLocks noChangeShapeType="1"/>
          </p:cNvSpPr>
          <p:nvPr/>
        </p:nvSpPr>
        <p:spPr bwMode="auto">
          <a:xfrm flipV="1">
            <a:off x="468313" y="3068638"/>
            <a:ext cx="431800" cy="360362"/>
          </a:xfrm>
          <a:prstGeom prst="line">
            <a:avLst/>
          </a:prstGeom>
          <a:noFill/>
          <a:ln w="9525">
            <a:noFill/>
            <a:round/>
            <a:headEnd/>
            <a:tailEnd type="triangle" w="med" len="med"/>
          </a:ln>
        </p:spPr>
        <p:txBody>
          <a:bodyPr lIns="90000" tIns="46800" rIns="90000" bIns="46800">
            <a:spAutoFit/>
          </a:bodyPr>
          <a:lstStyle/>
          <a:p>
            <a:endParaRPr lang="ta-IN"/>
          </a:p>
        </p:txBody>
      </p:sp>
      <p:sp>
        <p:nvSpPr>
          <p:cNvPr id="14341" name="Line 46"/>
          <p:cNvSpPr>
            <a:spLocks noChangeShapeType="1"/>
          </p:cNvSpPr>
          <p:nvPr/>
        </p:nvSpPr>
        <p:spPr bwMode="auto">
          <a:xfrm flipH="1">
            <a:off x="4859338" y="2205038"/>
            <a:ext cx="720725" cy="215900"/>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14342" name="Line 47"/>
          <p:cNvSpPr>
            <a:spLocks noChangeShapeType="1"/>
          </p:cNvSpPr>
          <p:nvPr/>
        </p:nvSpPr>
        <p:spPr bwMode="auto">
          <a:xfrm flipH="1" flipV="1">
            <a:off x="3859213" y="5580063"/>
            <a:ext cx="720725" cy="360362"/>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14343" name="Line 48"/>
          <p:cNvSpPr>
            <a:spLocks noChangeShapeType="1"/>
          </p:cNvSpPr>
          <p:nvPr/>
        </p:nvSpPr>
        <p:spPr bwMode="auto">
          <a:xfrm flipV="1">
            <a:off x="920750" y="3843338"/>
            <a:ext cx="720725" cy="504825"/>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14344" name="Oval 49"/>
          <p:cNvSpPr>
            <a:spLocks noChangeArrowheads="1"/>
          </p:cNvSpPr>
          <p:nvPr/>
        </p:nvSpPr>
        <p:spPr bwMode="auto">
          <a:xfrm>
            <a:off x="1692275" y="3141663"/>
            <a:ext cx="2232025" cy="1079500"/>
          </a:xfrm>
          <a:prstGeom prst="ellipse">
            <a:avLst/>
          </a:prstGeom>
          <a:noFill/>
          <a:ln w="76200" algn="ctr">
            <a:solidFill>
              <a:srgbClr val="DF0029"/>
            </a:solidFill>
            <a:prstDash val="sysDot"/>
            <a:round/>
            <a:headEnd/>
            <a:tailEnd/>
          </a:ln>
        </p:spPr>
        <p:txBody>
          <a:bodyPr wrap="none" lIns="90000" tIns="46800" rIns="90000" bIns="46800" anchor="ctr">
            <a:spAutoFit/>
          </a:bodyPr>
          <a:lstStyle/>
          <a:p>
            <a:endParaRPr lang="en-US"/>
          </a:p>
        </p:txBody>
      </p:sp>
      <p:sp>
        <p:nvSpPr>
          <p:cNvPr id="14345" name="Line 47"/>
          <p:cNvSpPr>
            <a:spLocks noChangeShapeType="1"/>
          </p:cNvSpPr>
          <p:nvPr/>
        </p:nvSpPr>
        <p:spPr bwMode="auto">
          <a:xfrm flipV="1">
            <a:off x="6784975" y="4884738"/>
            <a:ext cx="504825" cy="649287"/>
          </a:xfrm>
          <a:prstGeom prst="line">
            <a:avLst/>
          </a:prstGeom>
          <a:noFill/>
          <a:ln w="203200">
            <a:solidFill>
              <a:srgbClr val="DF0029"/>
            </a:solidFill>
            <a:round/>
            <a:headEnd/>
            <a:tailEnd type="triangle" w="med" len="med"/>
          </a:ln>
        </p:spPr>
        <p:txBody>
          <a:bodyPr lIns="90000" tIns="46800" rIns="90000" bIns="46800">
            <a:spAutoFit/>
          </a:bodyPr>
          <a:lstStyle/>
          <a:p>
            <a:endParaRPr lang="ta-IN"/>
          </a:p>
        </p:txBody>
      </p:sp>
      <p:sp>
        <p:nvSpPr>
          <p:cNvPr id="2" name="Slide Number Placeholder 1"/>
          <p:cNvSpPr>
            <a:spLocks noGrp="1"/>
          </p:cNvSpPr>
          <p:nvPr>
            <p:ph type="sldNum" sz="quarter" idx="12"/>
          </p:nvPr>
        </p:nvSpPr>
        <p:spPr/>
        <p:txBody>
          <a:bodyPr/>
          <a:lstStyle/>
          <a:p>
            <a:fld id="{DB2457C3-B4B3-4629-A473-254638BB3B92}" type="slidenum">
              <a:rPr lang="en-US"/>
              <a:pPr/>
              <a:t>6</a:t>
            </a:fld>
            <a:endParaRPr lang="en-US"/>
          </a:p>
        </p:txBody>
      </p:sp>
      <p:sp>
        <p:nvSpPr>
          <p:cNvPr id="52" name="Footer Placeholder 51"/>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71550" y="260350"/>
            <a:ext cx="7561263" cy="1008063"/>
          </a:xfrm>
        </p:spPr>
        <p:txBody>
          <a:bodyPr/>
          <a:lstStyle/>
          <a:p>
            <a:pPr>
              <a:defRPr/>
            </a:pPr>
            <a:r>
              <a:rPr lang="en-US" sz="3900" b="1" dirty="0" smtClean="0">
                <a:solidFill>
                  <a:schemeClr val="tx1"/>
                </a:solidFill>
              </a:rPr>
              <a:t>Important Topics of the Course </a:t>
            </a:r>
            <a:endParaRPr lang="en-US" sz="3900" b="1" dirty="0">
              <a:solidFill>
                <a:schemeClr val="tx1"/>
              </a:solidFill>
            </a:endParaRPr>
          </a:p>
        </p:txBody>
      </p:sp>
      <p:grpSp>
        <p:nvGrpSpPr>
          <p:cNvPr id="3" name="Group 3"/>
          <p:cNvGrpSpPr>
            <a:grpSpLocks/>
          </p:cNvGrpSpPr>
          <p:nvPr/>
        </p:nvGrpSpPr>
        <p:grpSpPr bwMode="auto">
          <a:xfrm>
            <a:off x="1187450" y="1628775"/>
            <a:ext cx="6840538" cy="4032250"/>
            <a:chOff x="816" y="720"/>
            <a:chExt cx="3888" cy="2999"/>
          </a:xfrm>
        </p:grpSpPr>
        <p:sp>
          <p:nvSpPr>
            <p:cNvPr id="15380" name="Line 4"/>
            <p:cNvSpPr>
              <a:spLocks noChangeShapeType="1"/>
            </p:cNvSpPr>
            <p:nvPr/>
          </p:nvSpPr>
          <p:spPr bwMode="auto">
            <a:xfrm>
              <a:off x="1756" y="1693"/>
              <a:ext cx="5" cy="966"/>
            </a:xfrm>
            <a:prstGeom prst="line">
              <a:avLst/>
            </a:prstGeom>
            <a:noFill/>
            <a:ln w="19050">
              <a:solidFill>
                <a:srgbClr val="000000"/>
              </a:solidFill>
              <a:round/>
              <a:headEnd/>
              <a:tailEnd/>
            </a:ln>
          </p:spPr>
          <p:txBody>
            <a:bodyPr/>
            <a:lstStyle/>
            <a:p>
              <a:endParaRPr lang="ta-IN"/>
            </a:p>
          </p:txBody>
        </p:sp>
        <p:grpSp>
          <p:nvGrpSpPr>
            <p:cNvPr id="4" name="Group 5"/>
            <p:cNvGrpSpPr>
              <a:grpSpLocks/>
            </p:cNvGrpSpPr>
            <p:nvPr/>
          </p:nvGrpSpPr>
          <p:grpSpPr bwMode="auto">
            <a:xfrm>
              <a:off x="3566" y="2219"/>
              <a:ext cx="850" cy="505"/>
              <a:chOff x="4894" y="4860"/>
              <a:chExt cx="1815" cy="1125"/>
            </a:xfrm>
          </p:grpSpPr>
          <p:grpSp>
            <p:nvGrpSpPr>
              <p:cNvPr id="5" name="Group 6"/>
              <p:cNvGrpSpPr>
                <a:grpSpLocks/>
              </p:cNvGrpSpPr>
              <p:nvPr/>
            </p:nvGrpSpPr>
            <p:grpSpPr bwMode="auto">
              <a:xfrm>
                <a:off x="4894" y="4860"/>
                <a:ext cx="1536" cy="1041"/>
                <a:chOff x="4365" y="4305"/>
                <a:chExt cx="1740" cy="1080"/>
              </a:xfrm>
            </p:grpSpPr>
            <p:sp>
              <p:nvSpPr>
                <p:cNvPr id="15419" name="AutoShape 7"/>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5420" name="Oval 8"/>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5418" name="Text Box 9"/>
              <p:cNvSpPr txBox="1">
                <a:spLocks noChangeArrowheads="1"/>
              </p:cNvSpPr>
              <p:nvPr/>
            </p:nvSpPr>
            <p:spPr bwMode="auto">
              <a:xfrm>
                <a:off x="5022" y="5096"/>
                <a:ext cx="1687" cy="889"/>
              </a:xfrm>
              <a:prstGeom prst="rect">
                <a:avLst/>
              </a:prstGeom>
              <a:noFill/>
              <a:ln w="9525">
                <a:noFill/>
                <a:miter lim="800000"/>
                <a:headEnd/>
                <a:tailEnd/>
              </a:ln>
            </p:spPr>
            <p:txBody>
              <a:bodyPr/>
              <a:lstStyle/>
              <a:p>
                <a:r>
                  <a:rPr lang="en-US" sz="1200" b="1"/>
                  <a:t>Database </a:t>
                </a:r>
              </a:p>
              <a:p>
                <a:r>
                  <a:rPr lang="en-US" sz="1200" b="1"/>
                  <a:t>    Cluster</a:t>
                </a:r>
              </a:p>
            </p:txBody>
          </p:sp>
        </p:grpSp>
        <p:grpSp>
          <p:nvGrpSpPr>
            <p:cNvPr id="6" name="Group 10"/>
            <p:cNvGrpSpPr>
              <a:grpSpLocks/>
            </p:cNvGrpSpPr>
            <p:nvPr/>
          </p:nvGrpSpPr>
          <p:grpSpPr bwMode="auto">
            <a:xfrm>
              <a:off x="1054" y="1090"/>
              <a:ext cx="1349" cy="322"/>
              <a:chOff x="2744" y="7185"/>
              <a:chExt cx="3167" cy="788"/>
            </a:xfrm>
          </p:grpSpPr>
          <p:pic>
            <p:nvPicPr>
              <p:cNvPr id="15414" name="Picture 11" descr="computer"/>
              <p:cNvPicPr>
                <a:picLocks noChangeAspect="1" noChangeArrowheads="1"/>
              </p:cNvPicPr>
              <p:nvPr/>
            </p:nvPicPr>
            <p:blipFill>
              <a:blip r:embed="rId2" cstate="print"/>
              <a:srcRect/>
              <a:stretch>
                <a:fillRect/>
              </a:stretch>
            </p:blipFill>
            <p:spPr bwMode="auto">
              <a:xfrm>
                <a:off x="2744" y="7185"/>
                <a:ext cx="886" cy="788"/>
              </a:xfrm>
              <a:prstGeom prst="rect">
                <a:avLst/>
              </a:prstGeom>
              <a:noFill/>
              <a:ln w="9525">
                <a:noFill/>
                <a:miter lim="800000"/>
                <a:headEnd/>
                <a:tailEnd/>
              </a:ln>
            </p:spPr>
          </p:pic>
          <p:pic>
            <p:nvPicPr>
              <p:cNvPr id="15415" name="Picture 12" descr="computer"/>
              <p:cNvPicPr>
                <a:picLocks noChangeAspect="1" noChangeArrowheads="1"/>
              </p:cNvPicPr>
              <p:nvPr/>
            </p:nvPicPr>
            <p:blipFill>
              <a:blip r:embed="rId2" cstate="print"/>
              <a:srcRect/>
              <a:stretch>
                <a:fillRect/>
              </a:stretch>
            </p:blipFill>
            <p:spPr bwMode="auto">
              <a:xfrm>
                <a:off x="3878" y="7185"/>
                <a:ext cx="886" cy="788"/>
              </a:xfrm>
              <a:prstGeom prst="rect">
                <a:avLst/>
              </a:prstGeom>
              <a:noFill/>
              <a:ln w="9525">
                <a:noFill/>
                <a:miter lim="800000"/>
                <a:headEnd/>
                <a:tailEnd/>
              </a:ln>
            </p:spPr>
          </p:pic>
          <p:pic>
            <p:nvPicPr>
              <p:cNvPr id="15416" name="Picture 13" descr="computer"/>
              <p:cNvPicPr>
                <a:picLocks noChangeAspect="1" noChangeArrowheads="1"/>
              </p:cNvPicPr>
              <p:nvPr/>
            </p:nvPicPr>
            <p:blipFill>
              <a:blip r:embed="rId2" cstate="print"/>
              <a:srcRect/>
              <a:stretch>
                <a:fillRect/>
              </a:stretch>
            </p:blipFill>
            <p:spPr bwMode="auto">
              <a:xfrm>
                <a:off x="5025" y="7185"/>
                <a:ext cx="886" cy="788"/>
              </a:xfrm>
              <a:prstGeom prst="rect">
                <a:avLst/>
              </a:prstGeom>
              <a:noFill/>
              <a:ln w="9525">
                <a:noFill/>
                <a:miter lim="800000"/>
                <a:headEnd/>
                <a:tailEnd/>
              </a:ln>
            </p:spPr>
          </p:pic>
        </p:grpSp>
        <p:sp>
          <p:nvSpPr>
            <p:cNvPr id="15383" name="Text Box 14"/>
            <p:cNvSpPr txBox="1">
              <a:spLocks noChangeArrowheads="1"/>
            </p:cNvSpPr>
            <p:nvPr/>
          </p:nvSpPr>
          <p:spPr bwMode="auto">
            <a:xfrm>
              <a:off x="960" y="1392"/>
              <a:ext cx="594" cy="149"/>
            </a:xfrm>
            <a:prstGeom prst="rect">
              <a:avLst/>
            </a:prstGeom>
            <a:noFill/>
            <a:ln w="9525">
              <a:noFill/>
              <a:miter lim="800000"/>
              <a:headEnd/>
              <a:tailEnd/>
            </a:ln>
          </p:spPr>
          <p:txBody>
            <a:bodyPr/>
            <a:lstStyle/>
            <a:p>
              <a:r>
                <a:rPr lang="en-US" sz="800" b="1"/>
                <a:t>Client Browser</a:t>
              </a:r>
            </a:p>
          </p:txBody>
        </p:sp>
        <p:sp>
          <p:nvSpPr>
            <p:cNvPr id="15384" name="Text Box 15"/>
            <p:cNvSpPr txBox="1">
              <a:spLocks noChangeArrowheads="1"/>
            </p:cNvSpPr>
            <p:nvPr/>
          </p:nvSpPr>
          <p:spPr bwMode="auto">
            <a:xfrm>
              <a:off x="1440" y="1392"/>
              <a:ext cx="595" cy="149"/>
            </a:xfrm>
            <a:prstGeom prst="rect">
              <a:avLst/>
            </a:prstGeom>
            <a:noFill/>
            <a:ln w="9525">
              <a:noFill/>
              <a:miter lim="800000"/>
              <a:headEnd/>
              <a:tailEnd/>
            </a:ln>
          </p:spPr>
          <p:txBody>
            <a:bodyPr/>
            <a:lstStyle/>
            <a:p>
              <a:r>
                <a:rPr lang="en-US" sz="800" b="1"/>
                <a:t>Client Browser</a:t>
              </a:r>
            </a:p>
          </p:txBody>
        </p:sp>
        <p:sp>
          <p:nvSpPr>
            <p:cNvPr id="15385" name="Text Box 16"/>
            <p:cNvSpPr txBox="1">
              <a:spLocks noChangeArrowheads="1"/>
            </p:cNvSpPr>
            <p:nvPr/>
          </p:nvSpPr>
          <p:spPr bwMode="auto">
            <a:xfrm>
              <a:off x="1920" y="1392"/>
              <a:ext cx="594" cy="149"/>
            </a:xfrm>
            <a:prstGeom prst="rect">
              <a:avLst/>
            </a:prstGeom>
            <a:noFill/>
            <a:ln w="9525">
              <a:noFill/>
              <a:miter lim="800000"/>
              <a:headEnd/>
              <a:tailEnd/>
            </a:ln>
          </p:spPr>
          <p:txBody>
            <a:bodyPr/>
            <a:lstStyle/>
            <a:p>
              <a:r>
                <a:rPr lang="en-US" sz="800" b="1"/>
                <a:t>Client Browser</a:t>
              </a:r>
            </a:p>
          </p:txBody>
        </p:sp>
        <p:sp>
          <p:nvSpPr>
            <p:cNvPr id="20497" name="Rectangle 17"/>
            <p:cNvSpPr>
              <a:spLocks noChangeArrowheads="1"/>
            </p:cNvSpPr>
            <p:nvPr/>
          </p:nvSpPr>
          <p:spPr bwMode="auto">
            <a:xfrm>
              <a:off x="829" y="720"/>
              <a:ext cx="2019" cy="976"/>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5387" name="Text Box 18"/>
            <p:cNvSpPr txBox="1">
              <a:spLocks noChangeArrowheads="1"/>
            </p:cNvSpPr>
            <p:nvPr/>
          </p:nvSpPr>
          <p:spPr bwMode="auto">
            <a:xfrm>
              <a:off x="819" y="728"/>
              <a:ext cx="1341" cy="283"/>
            </a:xfrm>
            <a:prstGeom prst="rect">
              <a:avLst/>
            </a:prstGeom>
            <a:noFill/>
            <a:ln w="9525">
              <a:noFill/>
              <a:miter lim="800000"/>
              <a:headEnd/>
              <a:tailEnd/>
            </a:ln>
          </p:spPr>
          <p:txBody>
            <a:bodyPr/>
            <a:lstStyle/>
            <a:p>
              <a:r>
                <a:rPr lang="en-US" sz="2000" b="1"/>
                <a:t>Users</a:t>
              </a:r>
            </a:p>
          </p:txBody>
        </p:sp>
        <p:pic>
          <p:nvPicPr>
            <p:cNvPr id="15388" name="Picture 19" descr="server1"/>
            <p:cNvPicPr>
              <a:picLocks noChangeAspect="1" noChangeArrowheads="1"/>
            </p:cNvPicPr>
            <p:nvPr/>
          </p:nvPicPr>
          <p:blipFill>
            <a:blip r:embed="rId3" cstate="print"/>
            <a:srcRect/>
            <a:stretch>
              <a:fillRect/>
            </a:stretch>
          </p:blipFill>
          <p:spPr bwMode="auto">
            <a:xfrm>
              <a:off x="1839" y="3105"/>
              <a:ext cx="409" cy="374"/>
            </a:xfrm>
            <a:prstGeom prst="rect">
              <a:avLst/>
            </a:prstGeom>
            <a:noFill/>
            <a:ln w="9525">
              <a:noFill/>
              <a:miter lim="800000"/>
              <a:headEnd/>
              <a:tailEnd/>
            </a:ln>
          </p:spPr>
        </p:pic>
        <p:grpSp>
          <p:nvGrpSpPr>
            <p:cNvPr id="7" name="Group 20"/>
            <p:cNvGrpSpPr>
              <a:grpSpLocks/>
            </p:cNvGrpSpPr>
            <p:nvPr/>
          </p:nvGrpSpPr>
          <p:grpSpPr bwMode="auto">
            <a:xfrm>
              <a:off x="1034" y="3148"/>
              <a:ext cx="432" cy="334"/>
              <a:chOff x="6718" y="10309"/>
              <a:chExt cx="1121" cy="854"/>
            </a:xfrm>
          </p:grpSpPr>
          <p:pic>
            <p:nvPicPr>
              <p:cNvPr id="15412" name="Picture 21" descr="computer"/>
              <p:cNvPicPr>
                <a:picLocks noChangeAspect="1" noChangeArrowheads="1"/>
              </p:cNvPicPr>
              <p:nvPr/>
            </p:nvPicPr>
            <p:blipFill>
              <a:blip r:embed="rId2" cstate="print"/>
              <a:srcRect/>
              <a:stretch>
                <a:fillRect/>
              </a:stretch>
            </p:blipFill>
            <p:spPr bwMode="auto">
              <a:xfrm>
                <a:off x="6953" y="10363"/>
                <a:ext cx="886" cy="788"/>
              </a:xfrm>
              <a:prstGeom prst="rect">
                <a:avLst/>
              </a:prstGeom>
              <a:noFill/>
              <a:ln w="9525">
                <a:noFill/>
                <a:miter lim="800000"/>
                <a:headEnd/>
                <a:tailEnd/>
              </a:ln>
            </p:spPr>
          </p:pic>
          <p:pic>
            <p:nvPicPr>
              <p:cNvPr id="15413" name="Picture 22" descr="server1"/>
              <p:cNvPicPr>
                <a:picLocks noChangeAspect="1" noChangeArrowheads="1"/>
              </p:cNvPicPr>
              <p:nvPr/>
            </p:nvPicPr>
            <p:blipFill>
              <a:blip r:embed="rId3" cstate="print"/>
              <a:srcRect l="21222" t="3276" r="43513" b="3276"/>
              <a:stretch>
                <a:fillRect/>
              </a:stretch>
            </p:blipFill>
            <p:spPr bwMode="auto">
              <a:xfrm>
                <a:off x="6718" y="10309"/>
                <a:ext cx="338" cy="854"/>
              </a:xfrm>
              <a:prstGeom prst="rect">
                <a:avLst/>
              </a:prstGeom>
              <a:noFill/>
              <a:ln w="9525">
                <a:noFill/>
                <a:miter lim="800000"/>
                <a:headEnd/>
                <a:tailEnd/>
              </a:ln>
            </p:spPr>
          </p:pic>
        </p:grpSp>
        <p:sp>
          <p:nvSpPr>
            <p:cNvPr id="15390" name="Text Box 23"/>
            <p:cNvSpPr txBox="1">
              <a:spLocks noChangeArrowheads="1"/>
            </p:cNvSpPr>
            <p:nvPr/>
          </p:nvSpPr>
          <p:spPr bwMode="auto">
            <a:xfrm>
              <a:off x="816" y="2671"/>
              <a:ext cx="1632" cy="323"/>
            </a:xfrm>
            <a:prstGeom prst="rect">
              <a:avLst/>
            </a:prstGeom>
            <a:noFill/>
            <a:ln w="9525">
              <a:noFill/>
              <a:miter lim="800000"/>
              <a:headEnd/>
              <a:tailEnd/>
            </a:ln>
          </p:spPr>
          <p:txBody>
            <a:bodyPr/>
            <a:lstStyle/>
            <a:p>
              <a:r>
                <a:rPr lang="en-US" sz="1000" b="1"/>
                <a:t>             </a:t>
              </a:r>
              <a:r>
                <a:rPr lang="en-US" sz="2000" b="1"/>
                <a:t>Servers</a:t>
              </a:r>
              <a:r>
                <a:rPr lang="en-US" sz="1200" b="1"/>
                <a:t> </a:t>
              </a:r>
            </a:p>
            <a:p>
              <a:r>
                <a:rPr lang="en-US" sz="1200" b="1"/>
                <a:t>      </a:t>
              </a:r>
            </a:p>
          </p:txBody>
        </p:sp>
        <p:sp>
          <p:nvSpPr>
            <p:cNvPr id="15391" name="Text Box 24"/>
            <p:cNvSpPr txBox="1">
              <a:spLocks noChangeArrowheads="1"/>
            </p:cNvSpPr>
            <p:nvPr/>
          </p:nvSpPr>
          <p:spPr bwMode="auto">
            <a:xfrm>
              <a:off x="900" y="3484"/>
              <a:ext cx="675" cy="140"/>
            </a:xfrm>
            <a:prstGeom prst="rect">
              <a:avLst/>
            </a:prstGeom>
            <a:noFill/>
            <a:ln w="9525">
              <a:noFill/>
              <a:miter lim="800000"/>
              <a:headEnd/>
              <a:tailEnd/>
            </a:ln>
          </p:spPr>
          <p:txBody>
            <a:bodyPr/>
            <a:lstStyle/>
            <a:p>
              <a:r>
                <a:rPr lang="en-US" sz="1000" b="1"/>
                <a:t>Web Server</a:t>
              </a:r>
              <a:endParaRPr lang="en-US" sz="1000" b="1">
                <a:latin typeface="Times New Roman" pitchFamily="18" charset="0"/>
              </a:endParaRPr>
            </a:p>
          </p:txBody>
        </p:sp>
        <p:sp>
          <p:nvSpPr>
            <p:cNvPr id="15392" name="Text Box 25"/>
            <p:cNvSpPr txBox="1">
              <a:spLocks noChangeArrowheads="1"/>
            </p:cNvSpPr>
            <p:nvPr/>
          </p:nvSpPr>
          <p:spPr bwMode="auto">
            <a:xfrm>
              <a:off x="1721" y="3452"/>
              <a:ext cx="675" cy="207"/>
            </a:xfrm>
            <a:prstGeom prst="rect">
              <a:avLst/>
            </a:prstGeom>
            <a:noFill/>
            <a:ln w="9525">
              <a:noFill/>
              <a:miter lim="800000"/>
              <a:headEnd/>
              <a:tailEnd/>
            </a:ln>
          </p:spPr>
          <p:txBody>
            <a:bodyPr/>
            <a:lstStyle/>
            <a:p>
              <a:r>
                <a:rPr lang="en-US" sz="1000" b="1"/>
                <a:t>Application Server</a:t>
              </a:r>
              <a:endParaRPr lang="en-US" sz="1000" b="1">
                <a:latin typeface="Times New Roman" pitchFamily="18" charset="0"/>
              </a:endParaRPr>
            </a:p>
          </p:txBody>
        </p:sp>
        <p:sp>
          <p:nvSpPr>
            <p:cNvPr id="15393" name="AutoShape 26"/>
            <p:cNvSpPr>
              <a:spLocks noChangeArrowheads="1"/>
            </p:cNvSpPr>
            <p:nvPr/>
          </p:nvSpPr>
          <p:spPr bwMode="auto">
            <a:xfrm>
              <a:off x="1552" y="3200"/>
              <a:ext cx="184" cy="217"/>
            </a:xfrm>
            <a:prstGeom prst="rightArrow">
              <a:avLst>
                <a:gd name="adj1" fmla="val 58333"/>
                <a:gd name="adj2" fmla="val 58671"/>
              </a:avLst>
            </a:prstGeom>
            <a:solidFill>
              <a:srgbClr val="C0C0C0"/>
            </a:solidFill>
            <a:ln w="9525">
              <a:solidFill>
                <a:srgbClr val="808080"/>
              </a:solidFill>
              <a:miter lim="800000"/>
              <a:headEnd/>
              <a:tailEnd/>
            </a:ln>
          </p:spPr>
          <p:txBody>
            <a:bodyPr/>
            <a:lstStyle/>
            <a:p>
              <a:endParaRPr lang="en-US"/>
            </a:p>
          </p:txBody>
        </p:sp>
        <p:sp>
          <p:nvSpPr>
            <p:cNvPr id="20505" name="Rectangle 27"/>
            <p:cNvSpPr>
              <a:spLocks noChangeArrowheads="1"/>
            </p:cNvSpPr>
            <p:nvPr/>
          </p:nvSpPr>
          <p:spPr bwMode="auto">
            <a:xfrm>
              <a:off x="3008" y="1572"/>
              <a:ext cx="1696" cy="1523"/>
            </a:xfrm>
            <a:prstGeom prst="rect">
              <a:avLst/>
            </a:prstGeom>
            <a:noFill/>
            <a:ln w="19050">
              <a:solidFill>
                <a:schemeClr val="accent2">
                  <a:lumMod val="60000"/>
                  <a:lumOff val="40000"/>
                </a:schemeClr>
              </a:solidFill>
              <a:prstDash val="sysDot"/>
              <a:miter lim="800000"/>
              <a:headEnd/>
              <a:tailEnd/>
            </a:ln>
          </p:spPr>
          <p:txBody>
            <a:bodyPr/>
            <a:lstStyle/>
            <a:p>
              <a:endParaRPr lang="en-US"/>
            </a:p>
          </p:txBody>
        </p:sp>
        <p:sp>
          <p:nvSpPr>
            <p:cNvPr id="15395" name="Text Box 28"/>
            <p:cNvSpPr txBox="1">
              <a:spLocks noChangeArrowheads="1"/>
            </p:cNvSpPr>
            <p:nvPr/>
          </p:nvSpPr>
          <p:spPr bwMode="auto">
            <a:xfrm>
              <a:off x="3026" y="1622"/>
              <a:ext cx="1539" cy="245"/>
            </a:xfrm>
            <a:prstGeom prst="rect">
              <a:avLst/>
            </a:prstGeom>
            <a:noFill/>
            <a:ln w="9525">
              <a:noFill/>
              <a:miter lim="800000"/>
              <a:headEnd/>
              <a:tailEnd/>
            </a:ln>
          </p:spPr>
          <p:txBody>
            <a:bodyPr/>
            <a:lstStyle/>
            <a:p>
              <a:r>
                <a:rPr lang="en-US" sz="2000" b="1"/>
                <a:t>Database Cluster(s)</a:t>
              </a:r>
            </a:p>
          </p:txBody>
        </p:sp>
        <p:grpSp>
          <p:nvGrpSpPr>
            <p:cNvPr id="8" name="Group 29"/>
            <p:cNvGrpSpPr>
              <a:grpSpLocks/>
            </p:cNvGrpSpPr>
            <p:nvPr/>
          </p:nvGrpSpPr>
          <p:grpSpPr bwMode="auto">
            <a:xfrm>
              <a:off x="3209" y="2088"/>
              <a:ext cx="365" cy="347"/>
              <a:chOff x="7379" y="9507"/>
              <a:chExt cx="779" cy="772"/>
            </a:xfrm>
          </p:grpSpPr>
          <p:sp>
            <p:nvSpPr>
              <p:cNvPr id="15410" name="AutoShape 30"/>
              <p:cNvSpPr>
                <a:spLocks noChangeArrowheads="1"/>
              </p:cNvSpPr>
              <p:nvPr/>
            </p:nvSpPr>
            <p:spPr bwMode="auto">
              <a:xfrm>
                <a:off x="7410" y="9507"/>
                <a:ext cx="720" cy="720"/>
              </a:xfrm>
              <a:prstGeom prst="flowChartMagneticDisk">
                <a:avLst/>
              </a:prstGeom>
              <a:solidFill>
                <a:srgbClr val="FFFFFF"/>
              </a:solidFill>
              <a:ln w="9525">
                <a:solidFill>
                  <a:srgbClr val="333333"/>
                </a:solidFill>
                <a:round/>
                <a:headEnd/>
                <a:tailEnd/>
              </a:ln>
            </p:spPr>
            <p:txBody>
              <a:bodyPr/>
              <a:lstStyle/>
              <a:p>
                <a:endParaRPr lang="en-US"/>
              </a:p>
            </p:txBody>
          </p:sp>
          <p:sp>
            <p:nvSpPr>
              <p:cNvPr id="15411" name="Text Box 31"/>
              <p:cNvSpPr txBox="1">
                <a:spLocks noChangeArrowheads="1"/>
              </p:cNvSpPr>
              <p:nvPr/>
            </p:nvSpPr>
            <p:spPr bwMode="auto">
              <a:xfrm>
                <a:off x="7379" y="9710"/>
                <a:ext cx="779" cy="569"/>
              </a:xfrm>
              <a:prstGeom prst="rect">
                <a:avLst/>
              </a:prstGeom>
              <a:noFill/>
              <a:ln w="9525">
                <a:noFill/>
                <a:miter lim="800000"/>
                <a:headEnd/>
                <a:tailEnd/>
              </a:ln>
            </p:spPr>
            <p:txBody>
              <a:bodyPr/>
              <a:lstStyle/>
              <a:p>
                <a:r>
                  <a:rPr lang="en-US" sz="900" b="1"/>
                  <a:t>SQL</a:t>
                </a:r>
              </a:p>
              <a:p>
                <a:r>
                  <a:rPr lang="en-US" sz="900" b="1"/>
                  <a:t>Server</a:t>
                </a:r>
              </a:p>
            </p:txBody>
          </p:sp>
        </p:grpSp>
        <p:sp>
          <p:nvSpPr>
            <p:cNvPr id="15397" name="AutoShape 32"/>
            <p:cNvSpPr>
              <a:spLocks noChangeArrowheads="1"/>
            </p:cNvSpPr>
            <p:nvPr/>
          </p:nvSpPr>
          <p:spPr bwMode="auto">
            <a:xfrm>
              <a:off x="4160" y="2560"/>
              <a:ext cx="337" cy="324"/>
            </a:xfrm>
            <a:prstGeom prst="flowChartMagneticDisk">
              <a:avLst/>
            </a:prstGeom>
            <a:noFill/>
            <a:ln w="9525">
              <a:solidFill>
                <a:srgbClr val="333333"/>
              </a:solidFill>
              <a:round/>
              <a:headEnd/>
              <a:tailEnd/>
            </a:ln>
          </p:spPr>
          <p:txBody>
            <a:bodyPr/>
            <a:lstStyle/>
            <a:p>
              <a:endParaRPr lang="en-US"/>
            </a:p>
          </p:txBody>
        </p:sp>
        <p:sp>
          <p:nvSpPr>
            <p:cNvPr id="15398" name="Text Box 33"/>
            <p:cNvSpPr txBox="1">
              <a:spLocks noChangeArrowheads="1"/>
            </p:cNvSpPr>
            <p:nvPr/>
          </p:nvSpPr>
          <p:spPr bwMode="auto">
            <a:xfrm>
              <a:off x="4080" y="2640"/>
              <a:ext cx="576" cy="256"/>
            </a:xfrm>
            <a:prstGeom prst="rect">
              <a:avLst/>
            </a:prstGeom>
            <a:noFill/>
            <a:ln w="9525">
              <a:noFill/>
              <a:miter lim="800000"/>
              <a:headEnd/>
              <a:tailEnd/>
            </a:ln>
          </p:spPr>
          <p:txBody>
            <a:bodyPr/>
            <a:lstStyle/>
            <a:p>
              <a:r>
                <a:rPr lang="en-US" sz="900" b="1"/>
                <a:t>Other</a:t>
              </a:r>
            </a:p>
            <a:p>
              <a:r>
                <a:rPr lang="en-US" sz="900" b="1"/>
                <a:t>databases</a:t>
              </a:r>
            </a:p>
          </p:txBody>
        </p:sp>
        <p:sp>
          <p:nvSpPr>
            <p:cNvPr id="15399" name="AutoShape 34"/>
            <p:cNvSpPr>
              <a:spLocks noChangeArrowheads="1"/>
            </p:cNvSpPr>
            <p:nvPr/>
          </p:nvSpPr>
          <p:spPr bwMode="auto">
            <a:xfrm>
              <a:off x="3406" y="2645"/>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5400" name="Text Box 35"/>
            <p:cNvSpPr txBox="1">
              <a:spLocks noChangeArrowheads="1"/>
            </p:cNvSpPr>
            <p:nvPr/>
          </p:nvSpPr>
          <p:spPr bwMode="auto">
            <a:xfrm>
              <a:off x="3312" y="2736"/>
              <a:ext cx="554" cy="256"/>
            </a:xfrm>
            <a:prstGeom prst="rect">
              <a:avLst/>
            </a:prstGeom>
            <a:noFill/>
            <a:ln w="9525">
              <a:noFill/>
              <a:miter lim="800000"/>
              <a:headEnd/>
              <a:tailEnd/>
            </a:ln>
          </p:spPr>
          <p:txBody>
            <a:bodyPr/>
            <a:lstStyle/>
            <a:p>
              <a:r>
                <a:rPr lang="en-US" sz="900" b="1"/>
                <a:t>Oracle</a:t>
              </a:r>
            </a:p>
            <a:p>
              <a:r>
                <a:rPr lang="en-US" sz="900" b="1"/>
                <a:t>databases</a:t>
              </a:r>
            </a:p>
          </p:txBody>
        </p:sp>
        <p:sp>
          <p:nvSpPr>
            <p:cNvPr id="15401" name="AutoShape 36"/>
            <p:cNvSpPr>
              <a:spLocks noChangeArrowheads="1"/>
            </p:cNvSpPr>
            <p:nvPr/>
          </p:nvSpPr>
          <p:spPr bwMode="auto">
            <a:xfrm>
              <a:off x="4012" y="1909"/>
              <a:ext cx="337" cy="324"/>
            </a:xfrm>
            <a:prstGeom prst="flowChartMagneticDisk">
              <a:avLst/>
            </a:prstGeom>
            <a:solidFill>
              <a:srgbClr val="FFFFFF"/>
            </a:solidFill>
            <a:ln w="9525">
              <a:solidFill>
                <a:srgbClr val="333333"/>
              </a:solidFill>
              <a:round/>
              <a:headEnd/>
              <a:tailEnd/>
            </a:ln>
          </p:spPr>
          <p:txBody>
            <a:bodyPr/>
            <a:lstStyle/>
            <a:p>
              <a:endParaRPr lang="en-US"/>
            </a:p>
          </p:txBody>
        </p:sp>
        <p:sp>
          <p:nvSpPr>
            <p:cNvPr id="15402" name="Text Box 37"/>
            <p:cNvSpPr txBox="1">
              <a:spLocks noChangeArrowheads="1"/>
            </p:cNvSpPr>
            <p:nvPr/>
          </p:nvSpPr>
          <p:spPr bwMode="auto">
            <a:xfrm>
              <a:off x="3936" y="1968"/>
              <a:ext cx="515" cy="256"/>
            </a:xfrm>
            <a:prstGeom prst="rect">
              <a:avLst/>
            </a:prstGeom>
            <a:noFill/>
            <a:ln w="9525">
              <a:noFill/>
              <a:miter lim="800000"/>
              <a:headEnd/>
              <a:tailEnd/>
            </a:ln>
          </p:spPr>
          <p:txBody>
            <a:bodyPr/>
            <a:lstStyle/>
            <a:p>
              <a:r>
                <a:rPr lang="en-US" sz="1000" b="1"/>
                <a:t>DB2</a:t>
              </a:r>
            </a:p>
            <a:p>
              <a:r>
                <a:rPr lang="en-US" sz="1000" b="1"/>
                <a:t>databases</a:t>
              </a:r>
            </a:p>
          </p:txBody>
        </p:sp>
        <p:grpSp>
          <p:nvGrpSpPr>
            <p:cNvPr id="9" name="Group 38"/>
            <p:cNvGrpSpPr>
              <a:grpSpLocks/>
            </p:cNvGrpSpPr>
            <p:nvPr/>
          </p:nvGrpSpPr>
          <p:grpSpPr bwMode="auto">
            <a:xfrm>
              <a:off x="1378" y="1963"/>
              <a:ext cx="898" cy="468"/>
              <a:chOff x="3467" y="9230"/>
              <a:chExt cx="1916" cy="1041"/>
            </a:xfrm>
          </p:grpSpPr>
          <p:grpSp>
            <p:nvGrpSpPr>
              <p:cNvPr id="10" name="Group 39"/>
              <p:cNvGrpSpPr>
                <a:grpSpLocks/>
              </p:cNvGrpSpPr>
              <p:nvPr/>
            </p:nvGrpSpPr>
            <p:grpSpPr bwMode="auto">
              <a:xfrm>
                <a:off x="3467" y="9230"/>
                <a:ext cx="1536" cy="1041"/>
                <a:chOff x="4365" y="4305"/>
                <a:chExt cx="1740" cy="1080"/>
              </a:xfrm>
            </p:grpSpPr>
            <p:sp>
              <p:nvSpPr>
                <p:cNvPr id="15408" name="AutoShape 40"/>
                <p:cNvSpPr>
                  <a:spLocks noChangeArrowheads="1"/>
                </p:cNvSpPr>
                <p:nvPr/>
              </p:nvSpPr>
              <p:spPr bwMode="auto">
                <a:xfrm>
                  <a:off x="4365" y="4305"/>
                  <a:ext cx="1740" cy="1080"/>
                </a:xfrm>
                <a:prstGeom prst="cloudCallout">
                  <a:avLst>
                    <a:gd name="adj1" fmla="val -11208"/>
                    <a:gd name="adj2" fmla="val 8611"/>
                  </a:avLst>
                </a:prstGeom>
                <a:solidFill>
                  <a:srgbClr val="FFFFFF"/>
                </a:solidFill>
                <a:ln w="9525">
                  <a:solidFill>
                    <a:srgbClr val="000000"/>
                  </a:solidFill>
                  <a:round/>
                  <a:headEnd/>
                  <a:tailEnd/>
                </a:ln>
              </p:spPr>
              <p:txBody>
                <a:bodyPr/>
                <a:lstStyle/>
                <a:p>
                  <a:endParaRPr lang="en-US"/>
                </a:p>
              </p:txBody>
            </p:sp>
            <p:sp>
              <p:nvSpPr>
                <p:cNvPr id="15409" name="Oval 41"/>
                <p:cNvSpPr>
                  <a:spLocks noChangeArrowheads="1"/>
                </p:cNvSpPr>
                <p:nvPr/>
              </p:nvSpPr>
              <p:spPr bwMode="auto">
                <a:xfrm>
                  <a:off x="4500" y="4830"/>
                  <a:ext cx="750" cy="405"/>
                </a:xfrm>
                <a:prstGeom prst="ellipse">
                  <a:avLst/>
                </a:prstGeom>
                <a:solidFill>
                  <a:srgbClr val="FFFFFF"/>
                </a:solidFill>
                <a:ln w="9525">
                  <a:noFill/>
                  <a:round/>
                  <a:headEnd/>
                  <a:tailEnd/>
                </a:ln>
              </p:spPr>
              <p:txBody>
                <a:bodyPr/>
                <a:lstStyle/>
                <a:p>
                  <a:endParaRPr lang="en-US"/>
                </a:p>
              </p:txBody>
            </p:sp>
          </p:grpSp>
          <p:sp>
            <p:nvSpPr>
              <p:cNvPr id="15407" name="Text Box 42"/>
              <p:cNvSpPr txBox="1">
                <a:spLocks noChangeArrowheads="1"/>
              </p:cNvSpPr>
              <p:nvPr/>
            </p:nvSpPr>
            <p:spPr bwMode="auto">
              <a:xfrm>
                <a:off x="3696" y="9283"/>
                <a:ext cx="1687" cy="889"/>
              </a:xfrm>
              <a:prstGeom prst="rect">
                <a:avLst/>
              </a:prstGeom>
              <a:noFill/>
              <a:ln w="9525">
                <a:noFill/>
                <a:miter lim="800000"/>
                <a:headEnd/>
                <a:tailEnd/>
              </a:ln>
            </p:spPr>
            <p:txBody>
              <a:bodyPr/>
              <a:lstStyle/>
              <a:p>
                <a:endParaRPr lang="en-US" sz="1000" b="1"/>
              </a:p>
              <a:p>
                <a:endParaRPr lang="en-US" sz="1200" b="1"/>
              </a:p>
            </p:txBody>
          </p:sp>
        </p:grpSp>
        <p:sp>
          <p:nvSpPr>
            <p:cNvPr id="15404" name="AutoShape 43"/>
            <p:cNvSpPr>
              <a:spLocks noChangeArrowheads="1"/>
            </p:cNvSpPr>
            <p:nvPr/>
          </p:nvSpPr>
          <p:spPr bwMode="auto">
            <a:xfrm>
              <a:off x="2482" y="2819"/>
              <a:ext cx="524" cy="236"/>
            </a:xfrm>
            <a:prstGeom prst="leftRightArrow">
              <a:avLst>
                <a:gd name="adj1" fmla="val 47250"/>
                <a:gd name="adj2" fmla="val 58644"/>
              </a:avLst>
            </a:prstGeom>
            <a:solidFill>
              <a:srgbClr val="C0C0C0"/>
            </a:solidFill>
            <a:ln w="9525">
              <a:solidFill>
                <a:srgbClr val="000000"/>
              </a:solidFill>
              <a:miter lim="800000"/>
              <a:headEnd/>
              <a:tailEnd/>
            </a:ln>
          </p:spPr>
          <p:txBody>
            <a:bodyPr/>
            <a:lstStyle/>
            <a:p>
              <a:endParaRPr lang="en-US"/>
            </a:p>
          </p:txBody>
        </p:sp>
        <p:sp>
          <p:nvSpPr>
            <p:cNvPr id="15405" name="Text Box 44"/>
            <p:cNvSpPr txBox="1">
              <a:spLocks noChangeArrowheads="1"/>
            </p:cNvSpPr>
            <p:nvPr/>
          </p:nvSpPr>
          <p:spPr bwMode="auto">
            <a:xfrm>
              <a:off x="2426" y="3072"/>
              <a:ext cx="742" cy="647"/>
            </a:xfrm>
            <a:prstGeom prst="rect">
              <a:avLst/>
            </a:prstGeom>
            <a:noFill/>
            <a:ln w="9525">
              <a:noFill/>
              <a:miter lim="800000"/>
              <a:headEnd/>
              <a:tailEnd/>
            </a:ln>
          </p:spPr>
          <p:txBody>
            <a:bodyPr/>
            <a:lstStyle/>
            <a:p>
              <a:r>
                <a:rPr lang="en-US" sz="1200" b="1"/>
                <a:t>Database</a:t>
              </a:r>
            </a:p>
            <a:p>
              <a:r>
                <a:rPr lang="en-US" sz="1200" b="1"/>
                <a:t>Connectivity</a:t>
              </a:r>
              <a:endParaRPr lang="en-US" sz="1200" b="1">
                <a:latin typeface="Times New Roman" pitchFamily="18" charset="0"/>
              </a:endParaRPr>
            </a:p>
          </p:txBody>
        </p:sp>
      </p:grpSp>
      <p:sp>
        <p:nvSpPr>
          <p:cNvPr id="15364" name="Line 45"/>
          <p:cNvSpPr>
            <a:spLocks noChangeShapeType="1"/>
          </p:cNvSpPr>
          <p:nvPr/>
        </p:nvSpPr>
        <p:spPr bwMode="auto">
          <a:xfrm flipV="1">
            <a:off x="468313" y="3068638"/>
            <a:ext cx="431800" cy="360362"/>
          </a:xfrm>
          <a:prstGeom prst="line">
            <a:avLst/>
          </a:prstGeom>
          <a:noFill/>
          <a:ln w="9525">
            <a:noFill/>
            <a:round/>
            <a:headEnd/>
            <a:tailEnd type="triangle" w="med" len="med"/>
          </a:ln>
        </p:spPr>
        <p:txBody>
          <a:bodyPr lIns="90000" tIns="46800" rIns="90000" bIns="46800">
            <a:spAutoFit/>
          </a:bodyPr>
          <a:lstStyle/>
          <a:p>
            <a:endParaRPr lang="ta-IN"/>
          </a:p>
        </p:txBody>
      </p:sp>
      <p:sp>
        <p:nvSpPr>
          <p:cNvPr id="51" name="Rectangle 50"/>
          <p:cNvSpPr/>
          <p:nvPr/>
        </p:nvSpPr>
        <p:spPr>
          <a:xfrm>
            <a:off x="5724525" y="1125538"/>
            <a:ext cx="2592388" cy="954087"/>
          </a:xfrm>
          <a:prstGeom prst="rect">
            <a:avLst/>
          </a:prstGeom>
        </p:spPr>
        <p:txBody>
          <a:bodyPr>
            <a:spAutoFit/>
          </a:bodyPr>
          <a:lstStyle/>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Authentication</a:t>
            </a:r>
          </a:p>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Wireless security</a:t>
            </a:r>
          </a:p>
          <a:p>
            <a:pPr algn="l">
              <a:buFont typeface="Arial" pitchFamily="34" charset="0"/>
              <a:buChar char="•"/>
              <a:defRPr/>
            </a:pPr>
            <a:r>
              <a:rPr lang="en-AU" sz="1800" b="1" i="1" dirty="0">
                <a:solidFill>
                  <a:schemeClr val="accent2">
                    <a:lumMod val="60000"/>
                    <a:lumOff val="40000"/>
                  </a:schemeClr>
                </a:solidFill>
              </a:rPr>
              <a:t> Access control</a:t>
            </a:r>
            <a:r>
              <a:rPr lang="en-AU" sz="2000" b="1" i="1" dirty="0">
                <a:solidFill>
                  <a:schemeClr val="accent2">
                    <a:lumMod val="60000"/>
                    <a:lumOff val="40000"/>
                  </a:schemeClr>
                </a:solidFill>
              </a:rPr>
              <a:t> </a:t>
            </a:r>
          </a:p>
        </p:txBody>
      </p:sp>
      <p:sp>
        <p:nvSpPr>
          <p:cNvPr id="53" name="Rectangle 52"/>
          <p:cNvSpPr/>
          <p:nvPr/>
        </p:nvSpPr>
        <p:spPr>
          <a:xfrm>
            <a:off x="107950" y="3284538"/>
            <a:ext cx="2232025" cy="954087"/>
          </a:xfrm>
          <a:prstGeom prst="rect">
            <a:avLst/>
          </a:prstGeom>
        </p:spPr>
        <p:txBody>
          <a:bodyPr>
            <a:spAutoFit/>
          </a:bodyPr>
          <a:lstStyle/>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Advanced crypto</a:t>
            </a:r>
          </a:p>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Security protocols </a:t>
            </a:r>
          </a:p>
          <a:p>
            <a:pPr>
              <a:buClr>
                <a:schemeClr val="accent2">
                  <a:lumMod val="60000"/>
                  <a:lumOff val="40000"/>
                </a:schemeClr>
              </a:buClr>
              <a:defRPr/>
            </a:pPr>
            <a:r>
              <a:rPr lang="en-AU" sz="1800" b="1" i="1" dirty="0">
                <a:solidFill>
                  <a:schemeClr val="accent2">
                    <a:lumMod val="60000"/>
                    <a:lumOff val="40000"/>
                  </a:schemeClr>
                </a:solidFill>
              </a:rPr>
              <a:t>  SSH, etc</a:t>
            </a:r>
            <a:r>
              <a:rPr lang="en-AU" sz="2000" b="1" i="1" dirty="0">
                <a:solidFill>
                  <a:schemeClr val="accent2">
                    <a:lumMod val="60000"/>
                    <a:lumOff val="40000"/>
                  </a:schemeClr>
                </a:solidFill>
              </a:rPr>
              <a:t> </a:t>
            </a:r>
          </a:p>
        </p:txBody>
      </p:sp>
      <p:sp>
        <p:nvSpPr>
          <p:cNvPr id="54" name="Rectangle 53"/>
          <p:cNvSpPr/>
          <p:nvPr/>
        </p:nvSpPr>
        <p:spPr>
          <a:xfrm>
            <a:off x="6372225" y="5157788"/>
            <a:ext cx="2592388" cy="676275"/>
          </a:xfrm>
          <a:prstGeom prst="rect">
            <a:avLst/>
          </a:prstGeom>
        </p:spPr>
        <p:txBody>
          <a:bodyPr>
            <a:spAutoFit/>
          </a:bodyPr>
          <a:lstStyle/>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Database security </a:t>
            </a:r>
          </a:p>
          <a:p>
            <a:pPr algn="l">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Access control</a:t>
            </a:r>
            <a:r>
              <a:rPr lang="en-AU" sz="2000" b="1" i="1" dirty="0">
                <a:solidFill>
                  <a:schemeClr val="accent2">
                    <a:lumMod val="60000"/>
                    <a:lumOff val="40000"/>
                  </a:schemeClr>
                </a:solidFill>
              </a:rPr>
              <a:t> </a:t>
            </a:r>
          </a:p>
        </p:txBody>
      </p:sp>
      <p:sp>
        <p:nvSpPr>
          <p:cNvPr id="55" name="Rectangle 54"/>
          <p:cNvSpPr/>
          <p:nvPr/>
        </p:nvSpPr>
        <p:spPr>
          <a:xfrm>
            <a:off x="250825" y="6021388"/>
            <a:ext cx="2592388" cy="676275"/>
          </a:xfrm>
          <a:prstGeom prst="rect">
            <a:avLst/>
          </a:prstGeom>
        </p:spPr>
        <p:txBody>
          <a:bodyPr>
            <a:spAutoFit/>
          </a:bodyPr>
          <a:lstStyle/>
          <a:p>
            <a:pPr>
              <a:buClr>
                <a:schemeClr val="accent2">
                  <a:lumMod val="60000"/>
                  <a:lumOff val="40000"/>
                </a:schemeClr>
              </a:buClr>
              <a:buFont typeface="Arial" pitchFamily="34" charset="0"/>
              <a:buChar char="•"/>
              <a:defRPr/>
            </a:pPr>
            <a:r>
              <a:rPr lang="en-AU" sz="1800" b="1" i="1" dirty="0">
                <a:solidFill>
                  <a:schemeClr val="accent2">
                    <a:lumMod val="60000"/>
                    <a:lumOff val="40000"/>
                  </a:schemeClr>
                </a:solidFill>
              </a:rPr>
              <a:t> Anomaly detection </a:t>
            </a:r>
          </a:p>
          <a:p>
            <a:pPr>
              <a:buClr>
                <a:schemeClr val="accent2">
                  <a:lumMod val="60000"/>
                  <a:lumOff val="40000"/>
                </a:schemeClr>
              </a:buClr>
              <a:defRPr/>
            </a:pPr>
            <a:r>
              <a:rPr lang="en-AU" sz="2000" b="1" i="1" dirty="0">
                <a:solidFill>
                  <a:schemeClr val="accent2">
                    <a:lumMod val="60000"/>
                    <a:lumOff val="40000"/>
                  </a:schemeClr>
                </a:solidFill>
              </a:rPr>
              <a:t> </a:t>
            </a:r>
          </a:p>
        </p:txBody>
      </p:sp>
      <p:sp>
        <p:nvSpPr>
          <p:cNvPr id="56" name="Rectangle 55"/>
          <p:cNvSpPr/>
          <p:nvPr/>
        </p:nvSpPr>
        <p:spPr>
          <a:xfrm>
            <a:off x="3419475" y="6092825"/>
            <a:ext cx="2592388" cy="677863"/>
          </a:xfrm>
          <a:prstGeom prst="rect">
            <a:avLst/>
          </a:prstGeom>
        </p:spPr>
        <p:txBody>
          <a:bodyPr>
            <a:spAutoFit/>
          </a:bodyPr>
          <a:lstStyle/>
          <a:p>
            <a:pPr>
              <a:buClr>
                <a:srgbClr val="FF0000"/>
              </a:buClr>
              <a:buFont typeface="Arial" pitchFamily="34" charset="0"/>
              <a:buChar char="•"/>
              <a:defRPr/>
            </a:pPr>
            <a:r>
              <a:rPr lang="en-AU" sz="1800" b="1" i="1" dirty="0">
                <a:solidFill>
                  <a:schemeClr val="accent2">
                    <a:lumMod val="60000"/>
                    <a:lumOff val="40000"/>
                  </a:schemeClr>
                </a:solidFill>
              </a:rPr>
              <a:t> </a:t>
            </a:r>
            <a:r>
              <a:rPr lang="en-AU" sz="1800" b="1" i="1" dirty="0">
                <a:solidFill>
                  <a:srgbClr val="FF0000"/>
                </a:solidFill>
              </a:rPr>
              <a:t>Security management  </a:t>
            </a:r>
          </a:p>
          <a:p>
            <a:pPr>
              <a:buClr>
                <a:schemeClr val="accent2">
                  <a:lumMod val="60000"/>
                  <a:lumOff val="40000"/>
                </a:schemeClr>
              </a:buClr>
              <a:defRPr/>
            </a:pPr>
            <a:r>
              <a:rPr lang="en-AU" sz="1800" b="1" i="1" dirty="0">
                <a:solidFill>
                  <a:srgbClr val="FF0000"/>
                </a:solidFill>
              </a:rPr>
              <a:t>   and risk assessment </a:t>
            </a:r>
            <a:r>
              <a:rPr lang="en-AU" sz="2000" b="1" i="1" dirty="0">
                <a:solidFill>
                  <a:srgbClr val="FF0000"/>
                </a:solidFill>
              </a:rPr>
              <a:t> </a:t>
            </a:r>
          </a:p>
        </p:txBody>
      </p:sp>
      <p:sp>
        <p:nvSpPr>
          <p:cNvPr id="15370" name="Rectangle 56"/>
          <p:cNvSpPr>
            <a:spLocks noChangeArrowheads="1"/>
          </p:cNvSpPr>
          <p:nvPr/>
        </p:nvSpPr>
        <p:spPr bwMode="auto">
          <a:xfrm>
            <a:off x="5724525" y="1196975"/>
            <a:ext cx="1944688" cy="863600"/>
          </a:xfrm>
          <a:prstGeom prst="rect">
            <a:avLst/>
          </a:prstGeom>
          <a:solidFill>
            <a:schemeClr val="accent1">
              <a:alpha val="0"/>
            </a:schemeClr>
          </a:solidFill>
          <a:ln w="25400" algn="ctr">
            <a:solidFill>
              <a:srgbClr val="FFC000"/>
            </a:solidFill>
            <a:round/>
            <a:headEnd/>
            <a:tailEnd/>
          </a:ln>
        </p:spPr>
        <p:txBody>
          <a:bodyPr/>
          <a:lstStyle/>
          <a:p>
            <a:endParaRPr lang="en-US"/>
          </a:p>
        </p:txBody>
      </p:sp>
      <p:sp>
        <p:nvSpPr>
          <p:cNvPr id="15371" name="Rectangle 57"/>
          <p:cNvSpPr>
            <a:spLocks noChangeArrowheads="1"/>
          </p:cNvSpPr>
          <p:nvPr/>
        </p:nvSpPr>
        <p:spPr bwMode="auto">
          <a:xfrm>
            <a:off x="6372225" y="5229225"/>
            <a:ext cx="1944688" cy="647700"/>
          </a:xfrm>
          <a:prstGeom prst="rect">
            <a:avLst/>
          </a:prstGeom>
          <a:solidFill>
            <a:schemeClr val="accent1">
              <a:alpha val="0"/>
            </a:schemeClr>
          </a:solidFill>
          <a:ln w="25400" algn="ctr">
            <a:solidFill>
              <a:srgbClr val="FFC000"/>
            </a:solidFill>
            <a:round/>
            <a:headEnd/>
            <a:tailEnd/>
          </a:ln>
        </p:spPr>
        <p:txBody>
          <a:bodyPr/>
          <a:lstStyle/>
          <a:p>
            <a:endParaRPr lang="en-US"/>
          </a:p>
        </p:txBody>
      </p:sp>
      <p:sp>
        <p:nvSpPr>
          <p:cNvPr id="15372" name="Rectangle 58"/>
          <p:cNvSpPr>
            <a:spLocks noChangeArrowheads="1"/>
          </p:cNvSpPr>
          <p:nvPr/>
        </p:nvSpPr>
        <p:spPr bwMode="auto">
          <a:xfrm>
            <a:off x="3492500" y="6021388"/>
            <a:ext cx="2447925" cy="720725"/>
          </a:xfrm>
          <a:prstGeom prst="rect">
            <a:avLst/>
          </a:prstGeom>
          <a:solidFill>
            <a:schemeClr val="accent1">
              <a:alpha val="0"/>
            </a:schemeClr>
          </a:solidFill>
          <a:ln w="25400" algn="ctr">
            <a:solidFill>
              <a:srgbClr val="FF0000"/>
            </a:solidFill>
            <a:round/>
            <a:headEnd/>
            <a:tailEnd/>
          </a:ln>
        </p:spPr>
        <p:txBody>
          <a:bodyPr/>
          <a:lstStyle/>
          <a:p>
            <a:endParaRPr lang="en-US"/>
          </a:p>
        </p:txBody>
      </p:sp>
      <p:sp>
        <p:nvSpPr>
          <p:cNvPr id="15373" name="Rectangle 59"/>
          <p:cNvSpPr>
            <a:spLocks noChangeArrowheads="1"/>
          </p:cNvSpPr>
          <p:nvPr/>
        </p:nvSpPr>
        <p:spPr bwMode="auto">
          <a:xfrm>
            <a:off x="463550" y="5876925"/>
            <a:ext cx="2159000" cy="647700"/>
          </a:xfrm>
          <a:prstGeom prst="rect">
            <a:avLst/>
          </a:prstGeom>
          <a:solidFill>
            <a:schemeClr val="accent1">
              <a:alpha val="0"/>
            </a:schemeClr>
          </a:solidFill>
          <a:ln w="25400" algn="ctr">
            <a:solidFill>
              <a:srgbClr val="FFC000"/>
            </a:solidFill>
            <a:round/>
            <a:headEnd/>
            <a:tailEnd/>
          </a:ln>
        </p:spPr>
        <p:txBody>
          <a:bodyPr/>
          <a:lstStyle/>
          <a:p>
            <a:endParaRPr lang="en-US"/>
          </a:p>
        </p:txBody>
      </p:sp>
      <p:sp>
        <p:nvSpPr>
          <p:cNvPr id="15374" name="Rectangle 60"/>
          <p:cNvSpPr>
            <a:spLocks noChangeArrowheads="1"/>
          </p:cNvSpPr>
          <p:nvPr/>
        </p:nvSpPr>
        <p:spPr bwMode="auto">
          <a:xfrm>
            <a:off x="107950" y="3357563"/>
            <a:ext cx="1943100" cy="863600"/>
          </a:xfrm>
          <a:prstGeom prst="rect">
            <a:avLst/>
          </a:prstGeom>
          <a:solidFill>
            <a:schemeClr val="accent1">
              <a:alpha val="0"/>
            </a:schemeClr>
          </a:solidFill>
          <a:ln w="25400" algn="ctr">
            <a:solidFill>
              <a:srgbClr val="FFC000"/>
            </a:solidFill>
            <a:round/>
            <a:headEnd/>
            <a:tailEnd/>
          </a:ln>
        </p:spPr>
        <p:txBody>
          <a:bodyPr/>
          <a:lstStyle/>
          <a:p>
            <a:endParaRPr lang="en-US"/>
          </a:p>
        </p:txBody>
      </p:sp>
      <p:sp>
        <p:nvSpPr>
          <p:cNvPr id="15375" name="Notched Right Arrow 61"/>
          <p:cNvSpPr>
            <a:spLocks noChangeArrowheads="1"/>
          </p:cNvSpPr>
          <p:nvPr/>
        </p:nvSpPr>
        <p:spPr bwMode="auto">
          <a:xfrm>
            <a:off x="2030413" y="3536950"/>
            <a:ext cx="360362" cy="215900"/>
          </a:xfrm>
          <a:prstGeom prst="notchedRightArrow">
            <a:avLst>
              <a:gd name="adj1" fmla="val 50000"/>
              <a:gd name="adj2" fmla="val 50073"/>
            </a:avLst>
          </a:prstGeom>
          <a:solidFill>
            <a:srgbClr val="FFC000"/>
          </a:solidFill>
          <a:ln w="9525" algn="ctr">
            <a:solidFill>
              <a:schemeClr val="tx1"/>
            </a:solidFill>
            <a:round/>
            <a:headEnd/>
            <a:tailEnd/>
          </a:ln>
        </p:spPr>
        <p:txBody>
          <a:bodyPr/>
          <a:lstStyle/>
          <a:p>
            <a:endParaRPr lang="en-US"/>
          </a:p>
        </p:txBody>
      </p:sp>
      <p:sp>
        <p:nvSpPr>
          <p:cNvPr id="15376" name="Left Arrow 63"/>
          <p:cNvSpPr>
            <a:spLocks noChangeArrowheads="1"/>
          </p:cNvSpPr>
          <p:nvPr/>
        </p:nvSpPr>
        <p:spPr bwMode="auto">
          <a:xfrm>
            <a:off x="5003800" y="1773238"/>
            <a:ext cx="576263" cy="215900"/>
          </a:xfrm>
          <a:prstGeom prst="leftArrow">
            <a:avLst>
              <a:gd name="adj1" fmla="val 50000"/>
              <a:gd name="adj2" fmla="val 50046"/>
            </a:avLst>
          </a:prstGeom>
          <a:solidFill>
            <a:srgbClr val="FFC000"/>
          </a:solidFill>
          <a:ln w="9525" algn="ctr">
            <a:solidFill>
              <a:schemeClr val="tx1"/>
            </a:solidFill>
            <a:round/>
            <a:headEnd/>
            <a:tailEnd/>
          </a:ln>
        </p:spPr>
        <p:txBody>
          <a:bodyPr/>
          <a:lstStyle/>
          <a:p>
            <a:endParaRPr lang="en-US"/>
          </a:p>
        </p:txBody>
      </p:sp>
      <p:sp>
        <p:nvSpPr>
          <p:cNvPr id="15377" name="Up Arrow 66"/>
          <p:cNvSpPr>
            <a:spLocks noChangeArrowheads="1"/>
          </p:cNvSpPr>
          <p:nvPr/>
        </p:nvSpPr>
        <p:spPr bwMode="auto">
          <a:xfrm>
            <a:off x="7019925" y="4868863"/>
            <a:ext cx="504825" cy="215900"/>
          </a:xfrm>
          <a:prstGeom prst="upArrow">
            <a:avLst>
              <a:gd name="adj1" fmla="val 50000"/>
              <a:gd name="adj2" fmla="val 50000"/>
            </a:avLst>
          </a:prstGeom>
          <a:solidFill>
            <a:srgbClr val="FFC000"/>
          </a:solidFill>
          <a:ln w="9525" algn="ctr">
            <a:solidFill>
              <a:schemeClr val="tx1"/>
            </a:solidFill>
            <a:round/>
            <a:headEnd/>
            <a:tailEnd/>
          </a:ln>
        </p:spPr>
        <p:txBody>
          <a:bodyPr/>
          <a:lstStyle/>
          <a:p>
            <a:endParaRPr lang="en-US"/>
          </a:p>
        </p:txBody>
      </p:sp>
      <p:sp>
        <p:nvSpPr>
          <p:cNvPr id="15378" name="Up Arrow 67"/>
          <p:cNvSpPr>
            <a:spLocks noChangeArrowheads="1"/>
          </p:cNvSpPr>
          <p:nvPr/>
        </p:nvSpPr>
        <p:spPr bwMode="auto">
          <a:xfrm>
            <a:off x="1908175" y="5589588"/>
            <a:ext cx="503238" cy="215900"/>
          </a:xfrm>
          <a:prstGeom prst="upArrow">
            <a:avLst>
              <a:gd name="adj1" fmla="val 50000"/>
              <a:gd name="adj2" fmla="val 50000"/>
            </a:avLst>
          </a:prstGeom>
          <a:solidFill>
            <a:srgbClr val="FFC000"/>
          </a:solidFill>
          <a:ln w="9525" algn="ctr">
            <a:solidFill>
              <a:schemeClr val="tx1"/>
            </a:solidFill>
            <a:round/>
            <a:headEnd/>
            <a:tailEnd/>
          </a:ln>
        </p:spPr>
        <p:txBody>
          <a:bodyPr/>
          <a:lstStyle/>
          <a:p>
            <a:endParaRPr lang="en-US"/>
          </a:p>
        </p:txBody>
      </p:sp>
      <p:sp>
        <p:nvSpPr>
          <p:cNvPr id="2" name="Slide Number Placeholder 1"/>
          <p:cNvSpPr>
            <a:spLocks noGrp="1"/>
          </p:cNvSpPr>
          <p:nvPr>
            <p:ph type="sldNum" sz="quarter" idx="12"/>
          </p:nvPr>
        </p:nvSpPr>
        <p:spPr/>
        <p:txBody>
          <a:bodyPr/>
          <a:lstStyle/>
          <a:p>
            <a:fld id="{D5D05BFE-3332-4CAF-8370-B91353E6FA08}" type="slidenum">
              <a:rPr lang="en-US"/>
              <a:pPr/>
              <a:t>7</a:t>
            </a:fld>
            <a:endParaRPr lang="en-US"/>
          </a:p>
        </p:txBody>
      </p:sp>
      <p:sp>
        <p:nvSpPr>
          <p:cNvPr id="61" name="Footer Placeholder 60"/>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533400"/>
            <a:ext cx="2667000" cy="6172200"/>
          </a:xfrm>
        </p:spPr>
        <p:txBody>
          <a:bodyPr>
            <a:normAutofit/>
          </a:bodyPr>
          <a:lstStyle/>
          <a:p>
            <a:r>
              <a:rPr lang="en-US" dirty="0" smtClean="0">
                <a:solidFill>
                  <a:schemeClr val="accent1"/>
                </a:solidFill>
              </a:rPr>
              <a:t/>
            </a:r>
            <a:br>
              <a:rPr lang="en-US" dirty="0" smtClean="0">
                <a:solidFill>
                  <a:schemeClr val="accent1"/>
                </a:solidFill>
              </a:rPr>
            </a:br>
            <a:r>
              <a:rPr lang="en-US" dirty="0" smtClean="0"/>
              <a:t>Table 13.1</a:t>
            </a:r>
            <a:r>
              <a:rPr lang="en-US" sz="2000" dirty="0" smtClean="0"/>
              <a:t/>
            </a:r>
            <a:br>
              <a:rPr lang="en-US" sz="2000" dirty="0" smtClean="0"/>
            </a:br>
            <a:r>
              <a:rPr lang="en-US" dirty="0" smtClean="0"/>
              <a:t/>
            </a:r>
            <a:br>
              <a:rPr lang="en-US" dirty="0" smtClean="0"/>
            </a:br>
            <a:r>
              <a:rPr lang="en-US" sz="3500" dirty="0" smtClean="0"/>
              <a:t>Terminology</a:t>
            </a:r>
            <a:br>
              <a:rPr lang="en-US" sz="3500" dirty="0" smtClean="0"/>
            </a:br>
            <a:r>
              <a:rPr lang="en-US" sz="3500" dirty="0" smtClean="0"/>
              <a:t>Related</a:t>
            </a:r>
            <a:br>
              <a:rPr lang="en-US" sz="3500" dirty="0" smtClean="0"/>
            </a:br>
            <a:r>
              <a:rPr lang="en-US" sz="3500" dirty="0" smtClean="0"/>
              <a:t>to </a:t>
            </a:r>
            <a:br>
              <a:rPr lang="en-US" sz="3500" dirty="0" smtClean="0"/>
            </a:br>
            <a:r>
              <a:rPr lang="en-US" sz="3500" dirty="0" smtClean="0"/>
              <a:t>Trust</a:t>
            </a:r>
            <a:endParaRPr lang="en-US" sz="3500" dirty="0"/>
          </a:p>
        </p:txBody>
      </p:sp>
      <p:graphicFrame>
        <p:nvGraphicFramePr>
          <p:cNvPr id="101382" name="Object 6"/>
          <p:cNvGraphicFramePr>
            <a:graphicFrameLocks noChangeAspect="1"/>
          </p:cNvGraphicFramePr>
          <p:nvPr/>
        </p:nvGraphicFramePr>
        <p:xfrm>
          <a:off x="116295" y="116632"/>
          <a:ext cx="6455955" cy="6436568"/>
        </p:xfrm>
        <a:graphic>
          <a:graphicData uri="http://schemas.openxmlformats.org/presentationml/2006/ole">
            <p:oleObj spid="_x0000_s1026" name="Document" r:id="rId4" imgW="5486198" imgH="5803686" progId="Word.Document.12">
              <p:link updateAutomatic="1"/>
            </p:oleObj>
          </a:graphicData>
        </a:graphic>
      </p:graphicFrame>
      <p:sp useBgFill="1">
        <p:nvSpPr>
          <p:cNvPr id="12" name="TextBox 11"/>
          <p:cNvSpPr txBox="1"/>
          <p:nvPr/>
        </p:nvSpPr>
        <p:spPr>
          <a:xfrm>
            <a:off x="0" y="6400800"/>
            <a:ext cx="6781800" cy="228600"/>
          </a:xfrm>
          <a:prstGeom prst="rect">
            <a:avLst/>
          </a:prstGeom>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r>
              <a:rPr lang="en-US" smtClean="0"/>
              <a:t>Lecture 1. Introduction - </a:t>
            </a:r>
            <a:fld id="{AB623C7B-437C-4BD0-84B2-837202C9E6A9}" type="slidenum">
              <a:rPr lang="en-US" smtClean="0"/>
              <a:pPr/>
              <a:t>8</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0" y="152400"/>
            <a:ext cx="9144000" cy="1139825"/>
          </a:xfrm>
        </p:spPr>
        <p:txBody>
          <a:bodyPr/>
          <a:lstStyle/>
          <a:p>
            <a:r>
              <a:rPr lang="en-US" dirty="0">
                <a:solidFill>
                  <a:schemeClr val="accent1"/>
                </a:solidFill>
              </a:rPr>
              <a:t>Reference Monitors</a:t>
            </a:r>
          </a:p>
        </p:txBody>
      </p:sp>
      <p:pic>
        <p:nvPicPr>
          <p:cNvPr id="4" name="Picture 3" descr="f7.pdf"/>
          <p:cNvPicPr>
            <a:picLocks noChangeAspect="1"/>
          </p:cNvPicPr>
          <p:nvPr/>
        </p:nvPicPr>
        <p:blipFill>
          <a:blip r:embed="rId3" cstate="print"/>
          <a:srcRect l="10909" t="8235" r="10909" b="5882"/>
          <a:stretch>
            <a:fillRect/>
          </a:stretch>
        </p:blipFill>
        <p:spPr>
          <a:xfrm>
            <a:off x="1143000" y="968279"/>
            <a:ext cx="6938701" cy="5889721"/>
          </a:xfrm>
          <a:prstGeom prst="rect">
            <a:avLst/>
          </a:prstGeom>
        </p:spPr>
      </p:pic>
      <p:sp>
        <p:nvSpPr>
          <p:cNvPr id="5" name="Slide Number Placeholder 4"/>
          <p:cNvSpPr>
            <a:spLocks noGrp="1"/>
          </p:cNvSpPr>
          <p:nvPr>
            <p:ph type="sldNum" sz="quarter" idx="12"/>
          </p:nvPr>
        </p:nvSpPr>
        <p:spPr/>
        <p:txBody>
          <a:bodyPr/>
          <a:lstStyle/>
          <a:p>
            <a:r>
              <a:rPr lang="en-US" smtClean="0"/>
              <a:t>Lecture 1. Introduction - </a:t>
            </a:r>
            <a:fld id="{06E0F83C-4DCF-4719-A36F-B85E32FB1D5C}" type="slidenum">
              <a:rPr lang="en-US" smtClean="0"/>
              <a:pPr/>
              <a:t>9</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8854</TotalTime>
  <Words>11539</Words>
  <Application>Microsoft Office PowerPoint</Application>
  <PresentationFormat>On-screen Show (4:3)</PresentationFormat>
  <Paragraphs>1360</Paragraphs>
  <Slides>50</Slides>
  <Notes>42</Notes>
  <HiddenSlides>0</HiddenSlides>
  <MMClips>0</MMClips>
  <ScaleCrop>false</ScaleCrop>
  <HeadingPairs>
    <vt:vector size="8" baseType="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50</vt:i4>
      </vt:variant>
    </vt:vector>
  </HeadingPairs>
  <TitlesOfParts>
    <vt:vector size="56" baseType="lpstr">
      <vt:lpstr>GUGC</vt:lpstr>
      <vt:lpstr>Macintosh HD:Users:kevinmclaughlin:Desktop:Stallings Security Book 2nd Edition:T13-Trusted.doc!OLE_LINK9</vt:lpstr>
      <vt:lpstr>???</vt:lpstr>
      <vt:lpstr>???</vt:lpstr>
      <vt:lpstr>???</vt:lpstr>
      <vt:lpstr>Document</vt:lpstr>
      <vt:lpstr>3413ICT  Network Security</vt:lpstr>
      <vt:lpstr>Previous Lectures…</vt:lpstr>
      <vt:lpstr>Today’s Objectives </vt:lpstr>
      <vt:lpstr>References</vt:lpstr>
      <vt:lpstr>A Network Model </vt:lpstr>
      <vt:lpstr>Security Threats </vt:lpstr>
      <vt:lpstr>Important Topics of the Course </vt:lpstr>
      <vt:lpstr> Table 13.1  Terminology Related to  Trust</vt:lpstr>
      <vt:lpstr>Reference Monitors</vt:lpstr>
      <vt:lpstr>Trusted Platform Module  (TPM)</vt:lpstr>
      <vt:lpstr>Authenticated Boot Service</vt:lpstr>
      <vt:lpstr>     Certification Service</vt:lpstr>
      <vt:lpstr>  Encryption Service</vt:lpstr>
      <vt:lpstr>TPM Functions</vt:lpstr>
      <vt:lpstr>Security Assurance</vt:lpstr>
      <vt:lpstr>Assurance and Evaluation</vt:lpstr>
      <vt:lpstr>Cloud Computing</vt:lpstr>
      <vt:lpstr>   Cloud Computing            Context</vt:lpstr>
      <vt:lpstr>Top 8 Cloud Computing Companies </vt:lpstr>
      <vt:lpstr>Amazon Virtual Private Cloud VPC (http://aws.amazon.com/vpc/ ) </vt:lpstr>
      <vt:lpstr>Cloud Computing – Service Provider Priorities</vt:lpstr>
      <vt:lpstr>Security Concerns </vt:lpstr>
      <vt:lpstr>Security in Cloud Computing </vt:lpstr>
      <vt:lpstr>  Security Management  Overview</vt:lpstr>
      <vt:lpstr>Standards for Security Management   </vt:lpstr>
      <vt:lpstr>ISO/IEC 27000 Standards  </vt:lpstr>
      <vt:lpstr>IT Security Management Functions</vt:lpstr>
      <vt:lpstr>Plan - Do - Check - Act</vt:lpstr>
      <vt:lpstr>Security Risk Assessment</vt:lpstr>
      <vt:lpstr>Baseline Approach</vt:lpstr>
      <vt:lpstr>Informal Approach</vt:lpstr>
      <vt:lpstr>Detailed Risk Analysis</vt:lpstr>
      <vt:lpstr>Combined Approach</vt:lpstr>
      <vt:lpstr>Slide 34</vt:lpstr>
      <vt:lpstr>Establishing the Context</vt:lpstr>
      <vt:lpstr>Asset Identification</vt:lpstr>
      <vt:lpstr>Threat Identification</vt:lpstr>
      <vt:lpstr>Threat Sources</vt:lpstr>
      <vt:lpstr>Analyze Risks</vt:lpstr>
      <vt:lpstr>Analyze Existing Controls</vt:lpstr>
      <vt:lpstr>Risk Likelihood</vt:lpstr>
      <vt:lpstr>Risk Likelihood: An Example  </vt:lpstr>
      <vt:lpstr>Risk Consequences </vt:lpstr>
      <vt:lpstr>Risk Level Determination and Meaning</vt:lpstr>
      <vt:lpstr>Risk Register</vt:lpstr>
      <vt:lpstr>Slide 46</vt:lpstr>
      <vt:lpstr>Risk Treatment Alternatives</vt:lpstr>
      <vt:lpstr>Summary</vt:lpstr>
      <vt:lpstr>Next Week</vt:lpstr>
      <vt:lpstr>Slide 50</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721</cp:revision>
  <dcterms:created xsi:type="dcterms:W3CDTF">2003-01-15T03:46:17Z</dcterms:created>
  <dcterms:modified xsi:type="dcterms:W3CDTF">2014-05-21T05:32:13Z</dcterms:modified>
</cp:coreProperties>
</file>