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511" r:id="rId2"/>
    <p:sldId id="349" r:id="rId3"/>
    <p:sldId id="442" r:id="rId4"/>
    <p:sldId id="441" r:id="rId5"/>
    <p:sldId id="256" r:id="rId6"/>
    <p:sldId id="258" r:id="rId7"/>
    <p:sldId id="444" r:id="rId8"/>
    <p:sldId id="445" r:id="rId9"/>
    <p:sldId id="466" r:id="rId10"/>
    <p:sldId id="468" r:id="rId11"/>
    <p:sldId id="449" r:id="rId12"/>
    <p:sldId id="451" r:id="rId13"/>
    <p:sldId id="452" r:id="rId14"/>
    <p:sldId id="453" r:id="rId15"/>
    <p:sldId id="459" r:id="rId16"/>
    <p:sldId id="460" r:id="rId17"/>
    <p:sldId id="461" r:id="rId18"/>
    <p:sldId id="462"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 id="488" r:id="rId39"/>
    <p:sldId id="489" r:id="rId40"/>
    <p:sldId id="490" r:id="rId41"/>
    <p:sldId id="491" r:id="rId42"/>
    <p:sldId id="510" r:id="rId43"/>
    <p:sldId id="509" r:id="rId44"/>
  </p:sldIdLst>
  <p:sldSz cx="9144000" cy="6858000" type="screen4x3"/>
  <p:notesSz cx="6794500" cy="9931400"/>
  <p:defaultTextStyle>
    <a:defPPr>
      <a:defRPr lang="en-AU"/>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nw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913CD"/>
    <a:srgbClr val="DF002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211" autoAdjust="0"/>
  </p:normalViewPr>
  <p:slideViewPr>
    <p:cSldViewPr>
      <p:cViewPr varScale="1">
        <p:scale>
          <a:sx n="110" d="100"/>
          <a:sy n="110" d="100"/>
        </p:scale>
        <p:origin x="-9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2"/>
    </p:cViewPr>
  </p:sorterViewPr>
  <p:notesViewPr>
    <p:cSldViewPr>
      <p:cViewPr varScale="1">
        <p:scale>
          <a:sx n="77" d="100"/>
          <a:sy n="77" d="100"/>
        </p:scale>
        <p:origin x="-2190"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 1</a:t>
            </a:r>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a:defRPr>
            </a:lvl1pPr>
          </a:lstStyle>
          <a:p>
            <a:pPr>
              <a:defRPr/>
            </a:pPr>
            <a:r>
              <a:rPr lang="en-AU" smtClean="0"/>
              <a:t>3413ICT Network Security</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10635B0B-2ED1-4841-93E2-0E829EC3B7A4}" type="slidenum">
              <a:rPr lang="en-AU"/>
              <a:pPr/>
              <a:t>‹#›</a:t>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 1</a:t>
            </a:r>
            <a:endParaRPr lang="en-AU"/>
          </a:p>
        </p:txBody>
      </p:sp>
      <p:sp>
        <p:nvSpPr>
          <p:cNvPr id="58372"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a:defRPr>
            </a:lvl1pPr>
          </a:lstStyle>
          <a:p>
            <a:pPr>
              <a:defRPr/>
            </a:pPr>
            <a:r>
              <a:rPr lang="en-AU" smtClean="0"/>
              <a:t>3413ICT Network Security</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F6A9A9A-5C63-4663-A01C-148B9ED0AA2B}" type="slidenum">
              <a:rPr lang="en-AU"/>
              <a:pPr/>
              <a:t>‹#›</a:t>
            </a:fld>
            <a:endParaRPr lang="en-AU"/>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p:txBody>
          <a:bodyPr/>
          <a:lstStyle/>
          <a:p>
            <a:pPr>
              <a:defRPr/>
            </a:pPr>
            <a:r>
              <a:rPr lang="en-AU" smtClean="0"/>
              <a:t>Griffith University, School of ICT</a:t>
            </a:r>
          </a:p>
        </p:txBody>
      </p:sp>
      <p:sp>
        <p:nvSpPr>
          <p:cNvPr id="31747" name="Rectangle 3"/>
          <p:cNvSpPr>
            <a:spLocks noGrp="1" noChangeArrowheads="1"/>
          </p:cNvSpPr>
          <p:nvPr>
            <p:ph type="dt" sz="quarter" idx="1"/>
          </p:nvPr>
        </p:nvSpPr>
        <p:spPr/>
        <p:txBody>
          <a:bodyPr/>
          <a:lstStyle/>
          <a:p>
            <a:pPr>
              <a:defRPr/>
            </a:pPr>
            <a:r>
              <a:rPr lang="ta-IN" smtClean="0"/>
              <a:t>2014/ 1</a:t>
            </a:r>
            <a:endParaRPr lang="en-AU"/>
          </a:p>
        </p:txBody>
      </p:sp>
      <p:sp>
        <p:nvSpPr>
          <p:cNvPr id="31748" name="Rectangle 6"/>
          <p:cNvSpPr>
            <a:spLocks noGrp="1" noChangeArrowheads="1"/>
          </p:cNvSpPr>
          <p:nvPr>
            <p:ph type="ftr" sz="quarter" idx="4"/>
          </p:nvPr>
        </p:nvSpPr>
        <p:spPr/>
        <p:txBody>
          <a:bodyPr/>
          <a:lstStyle/>
          <a:p>
            <a:pPr>
              <a:defRPr/>
            </a:pPr>
            <a:r>
              <a:rPr lang="en-AU" smtClean="0"/>
              <a:t>3413ICT Network Security</a:t>
            </a:r>
            <a:endParaRPr lang="en-AU"/>
          </a:p>
        </p:txBody>
      </p:sp>
      <p:sp>
        <p:nvSpPr>
          <p:cNvPr id="16388" name="Rectangle 2"/>
          <p:cNvSpPr txBox="1">
            <a:spLocks noGrp="1" noChangeArrowheads="1"/>
          </p:cNvSpPr>
          <p:nvPr/>
        </p:nvSpPr>
        <p:spPr bwMode="auto">
          <a:xfrm>
            <a:off x="0" y="0"/>
            <a:ext cx="2945024" cy="497126"/>
          </a:xfrm>
          <a:prstGeom prst="rect">
            <a:avLst/>
          </a:prstGeom>
          <a:noFill/>
          <a:ln w="9525">
            <a:noFill/>
            <a:miter lim="800000"/>
            <a:headEnd/>
            <a:tailEnd/>
          </a:ln>
        </p:spPr>
        <p:txBody>
          <a:bodyPr/>
          <a:lstStyle/>
          <a:p>
            <a:r>
              <a:rPr lang="en-AU" sz="1200"/>
              <a:t>Griffith University, School of ICT</a:t>
            </a:r>
          </a:p>
        </p:txBody>
      </p:sp>
      <p:sp>
        <p:nvSpPr>
          <p:cNvPr id="16389" name="Rectangle 3"/>
          <p:cNvSpPr txBox="1">
            <a:spLocks noGrp="1" noChangeArrowheads="1"/>
          </p:cNvSpPr>
          <p:nvPr/>
        </p:nvSpPr>
        <p:spPr bwMode="auto">
          <a:xfrm>
            <a:off x="3849476" y="0"/>
            <a:ext cx="2945024" cy="497126"/>
          </a:xfrm>
          <a:prstGeom prst="rect">
            <a:avLst/>
          </a:prstGeom>
          <a:noFill/>
          <a:ln w="9525">
            <a:noFill/>
            <a:miter lim="800000"/>
            <a:headEnd/>
            <a:tailEnd/>
          </a:ln>
        </p:spPr>
        <p:txBody>
          <a:bodyPr/>
          <a:lstStyle/>
          <a:p>
            <a:pPr algn="r"/>
            <a:r>
              <a:rPr lang="en-AU" sz="1200"/>
              <a:t>2010/1</a:t>
            </a:r>
          </a:p>
        </p:txBody>
      </p:sp>
      <p:sp>
        <p:nvSpPr>
          <p:cNvPr id="16390" name="Rectangle 6"/>
          <p:cNvSpPr txBox="1">
            <a:spLocks noGrp="1" noChangeArrowheads="1"/>
          </p:cNvSpPr>
          <p:nvPr/>
        </p:nvSpPr>
        <p:spPr bwMode="auto">
          <a:xfrm>
            <a:off x="0" y="9434274"/>
            <a:ext cx="2945024" cy="497126"/>
          </a:xfrm>
          <a:prstGeom prst="rect">
            <a:avLst/>
          </a:prstGeom>
          <a:noFill/>
          <a:ln w="9525">
            <a:noFill/>
            <a:miter lim="800000"/>
            <a:headEnd/>
            <a:tailEnd/>
          </a:ln>
        </p:spPr>
        <p:txBody>
          <a:bodyPr anchor="b"/>
          <a:lstStyle/>
          <a:p>
            <a:r>
              <a:rPr lang="en-AU" sz="1200"/>
              <a:t>3400ICT Information System Security</a:t>
            </a:r>
          </a:p>
        </p:txBody>
      </p:sp>
      <p:sp>
        <p:nvSpPr>
          <p:cNvPr id="16391" name="Rectangle 7"/>
          <p:cNvSpPr txBox="1">
            <a:spLocks noGrp="1" noChangeArrowheads="1"/>
          </p:cNvSpPr>
          <p:nvPr/>
        </p:nvSpPr>
        <p:spPr bwMode="auto">
          <a:xfrm>
            <a:off x="3849476" y="9434274"/>
            <a:ext cx="2945024" cy="497126"/>
          </a:xfrm>
          <a:prstGeom prst="rect">
            <a:avLst/>
          </a:prstGeom>
          <a:noFill/>
          <a:ln w="9525">
            <a:noFill/>
            <a:miter lim="800000"/>
            <a:headEnd/>
            <a:tailEnd/>
          </a:ln>
        </p:spPr>
        <p:txBody>
          <a:bodyPr anchor="b"/>
          <a:lstStyle/>
          <a:p>
            <a:pPr algn="r"/>
            <a:fld id="{696C2A42-4D83-40BE-84C0-00727D80A036}" type="slidenum">
              <a:rPr lang="en-AU" sz="1200"/>
              <a:pPr algn="r"/>
              <a:t>1</a:t>
            </a:fld>
            <a:endParaRPr lang="en-AU" sz="1200"/>
          </a:p>
        </p:txBody>
      </p:sp>
      <p:sp>
        <p:nvSpPr>
          <p:cNvPr id="16392" name="Rectangle 2"/>
          <p:cNvSpPr txBox="1">
            <a:spLocks noGrp="1" noChangeArrowheads="1"/>
          </p:cNvSpPr>
          <p:nvPr/>
        </p:nvSpPr>
        <p:spPr bwMode="auto">
          <a:xfrm>
            <a:off x="0" y="0"/>
            <a:ext cx="2945024" cy="497126"/>
          </a:xfrm>
          <a:prstGeom prst="rect">
            <a:avLst/>
          </a:prstGeom>
          <a:noFill/>
          <a:ln w="9525">
            <a:noFill/>
            <a:miter lim="800000"/>
            <a:headEnd/>
            <a:tailEnd/>
          </a:ln>
        </p:spPr>
        <p:txBody>
          <a:bodyPr/>
          <a:lstStyle/>
          <a:p>
            <a:r>
              <a:rPr lang="en-AU" sz="1200"/>
              <a:t>Griffith University, School of ICT</a:t>
            </a:r>
          </a:p>
        </p:txBody>
      </p:sp>
      <p:sp>
        <p:nvSpPr>
          <p:cNvPr id="16393" name="Rectangle 3"/>
          <p:cNvSpPr txBox="1">
            <a:spLocks noGrp="1" noChangeArrowheads="1"/>
          </p:cNvSpPr>
          <p:nvPr/>
        </p:nvSpPr>
        <p:spPr bwMode="auto">
          <a:xfrm>
            <a:off x="3849476" y="0"/>
            <a:ext cx="2945024" cy="497126"/>
          </a:xfrm>
          <a:prstGeom prst="rect">
            <a:avLst/>
          </a:prstGeom>
          <a:noFill/>
          <a:ln w="9525">
            <a:noFill/>
            <a:miter lim="800000"/>
            <a:headEnd/>
            <a:tailEnd/>
          </a:ln>
        </p:spPr>
        <p:txBody>
          <a:bodyPr/>
          <a:lstStyle/>
          <a:p>
            <a:pPr algn="r"/>
            <a:r>
              <a:rPr lang="en-AU" sz="1200"/>
              <a:t>2010/1</a:t>
            </a:r>
          </a:p>
        </p:txBody>
      </p:sp>
      <p:sp>
        <p:nvSpPr>
          <p:cNvPr id="16394" name="Rectangle 6"/>
          <p:cNvSpPr txBox="1">
            <a:spLocks noGrp="1" noChangeArrowheads="1"/>
          </p:cNvSpPr>
          <p:nvPr/>
        </p:nvSpPr>
        <p:spPr bwMode="auto">
          <a:xfrm>
            <a:off x="0" y="9434274"/>
            <a:ext cx="2945024" cy="497126"/>
          </a:xfrm>
          <a:prstGeom prst="rect">
            <a:avLst/>
          </a:prstGeom>
          <a:noFill/>
          <a:ln w="9525">
            <a:noFill/>
            <a:miter lim="800000"/>
            <a:headEnd/>
            <a:tailEnd/>
          </a:ln>
        </p:spPr>
        <p:txBody>
          <a:bodyPr anchor="b"/>
          <a:lstStyle/>
          <a:p>
            <a:r>
              <a:rPr lang="en-AU" sz="1200"/>
              <a:t>3400ICT Information System Security</a:t>
            </a:r>
          </a:p>
        </p:txBody>
      </p:sp>
      <p:sp>
        <p:nvSpPr>
          <p:cNvPr id="16395" name="Rectangle 7"/>
          <p:cNvSpPr txBox="1">
            <a:spLocks noGrp="1" noChangeArrowheads="1"/>
          </p:cNvSpPr>
          <p:nvPr/>
        </p:nvSpPr>
        <p:spPr bwMode="auto">
          <a:xfrm>
            <a:off x="3849476" y="9434274"/>
            <a:ext cx="2945024" cy="497126"/>
          </a:xfrm>
          <a:prstGeom prst="rect">
            <a:avLst/>
          </a:prstGeom>
          <a:noFill/>
          <a:ln w="9525">
            <a:noFill/>
            <a:miter lim="800000"/>
            <a:headEnd/>
            <a:tailEnd/>
          </a:ln>
        </p:spPr>
        <p:txBody>
          <a:bodyPr anchor="b"/>
          <a:lstStyle/>
          <a:p>
            <a:pPr algn="r"/>
            <a:fld id="{1FCD97E8-DCCE-4566-9168-6D0A5FB9BA5E}" type="slidenum">
              <a:rPr lang="en-AU" sz="1200"/>
              <a:pPr algn="r"/>
              <a:t>1</a:t>
            </a:fld>
            <a:endParaRPr lang="en-AU" sz="1200"/>
          </a:p>
        </p:txBody>
      </p:sp>
      <p:sp>
        <p:nvSpPr>
          <p:cNvPr id="16396" name="Rectangle 2"/>
          <p:cNvSpPr>
            <a:spLocks noGrp="1" noRot="1" noChangeAspect="1" noChangeArrowheads="1" noTextEdit="1"/>
          </p:cNvSpPr>
          <p:nvPr>
            <p:ph type="sldImg"/>
          </p:nvPr>
        </p:nvSpPr>
        <p:spPr>
          <a:xfrm>
            <a:off x="914400" y="744538"/>
            <a:ext cx="4965700" cy="3725862"/>
          </a:xfrm>
          <a:ln/>
        </p:spPr>
      </p:sp>
      <p:sp>
        <p:nvSpPr>
          <p:cNvPr id="16397" name="Rectangle 3"/>
          <p:cNvSpPr>
            <a:spLocks noGrp="1" noChangeArrowheads="1"/>
          </p:cNvSpPr>
          <p:nvPr>
            <p:ph type="body" idx="1"/>
          </p:nvPr>
        </p:nvSpPr>
        <p:spPr>
          <a:xfrm>
            <a:off x="904453" y="4718726"/>
            <a:ext cx="4985595" cy="4467779"/>
          </a:xfrm>
          <a:noFill/>
          <a:ln/>
        </p:spPr>
        <p:txBody>
          <a:bodyPr/>
          <a:lstStyle/>
          <a:p>
            <a:pPr eaLnBrk="1" hangingPunct="1"/>
            <a:endParaRPr lang="en-US" smtClean="0">
              <a:latin typeface="Times New Roman" pitchFamily="18" charset="0"/>
              <a:ea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5D6AC355-B700-4DDF-9049-08A20F609565}" type="slidenum">
              <a:rPr lang="en-AU"/>
              <a:pPr/>
              <a:t>12</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ea typeface="MS PGothic" pitchFamily="34" charset="-128"/>
                <a:cs typeface="Arial" pitchFamily="34" charset="0"/>
              </a:rPr>
              <a:t>The OSI security architecture focuses on security attacks, mechanisms, and services. These can be defined briefly as follows:</a:t>
            </a:r>
          </a:p>
          <a:p>
            <a:pPr eaLnBrk="1" hangingPunct="1"/>
            <a:r>
              <a:rPr lang="en-US" smtClean="0">
                <a:latin typeface="Arial" pitchFamily="34" charset="0"/>
                <a:ea typeface="MS PGothic" pitchFamily="34" charset="-128"/>
                <a:cs typeface="Arial" pitchFamily="34" charset="0"/>
              </a:rPr>
              <a:t>• </a:t>
            </a:r>
            <a:r>
              <a:rPr lang="en-US" b="1" smtClean="0">
                <a:latin typeface="Arial" pitchFamily="34" charset="0"/>
                <a:ea typeface="MS PGothic" pitchFamily="34" charset="-128"/>
                <a:cs typeface="Arial" pitchFamily="34" charset="0"/>
              </a:rPr>
              <a:t>Security attack</a:t>
            </a:r>
            <a:r>
              <a:rPr lang="en-US" smtClean="0">
                <a:latin typeface="Arial" pitchFamily="34" charset="0"/>
                <a:ea typeface="MS PGothic" pitchFamily="34" charset="-128"/>
                <a:cs typeface="Arial" pitchFamily="34" charset="0"/>
              </a:rPr>
              <a:t>: Any action that compromises the security of information owned by an organization. </a:t>
            </a:r>
          </a:p>
          <a:p>
            <a:pPr eaLnBrk="1" hangingPunct="1"/>
            <a:r>
              <a:rPr lang="en-US" smtClean="0">
                <a:latin typeface="Arial" pitchFamily="34" charset="0"/>
                <a:ea typeface="MS PGothic" pitchFamily="34" charset="-128"/>
                <a:cs typeface="Arial" pitchFamily="34" charset="0"/>
              </a:rPr>
              <a:t>• </a:t>
            </a:r>
            <a:r>
              <a:rPr lang="en-US" b="1" smtClean="0">
                <a:latin typeface="Arial" pitchFamily="34" charset="0"/>
                <a:ea typeface="MS PGothic" pitchFamily="34" charset="-128"/>
                <a:cs typeface="Arial" pitchFamily="34" charset="0"/>
              </a:rPr>
              <a:t>Security mechanism</a:t>
            </a:r>
            <a:r>
              <a:rPr lang="en-US" smtClean="0">
                <a:latin typeface="Arial" pitchFamily="34" charset="0"/>
                <a:ea typeface="MS PGothic" pitchFamily="34" charset="-128"/>
                <a:cs typeface="Arial" pitchFamily="34" charset="0"/>
              </a:rPr>
              <a:t>: A process (or a device incorporating such a process) that is designed to detect, prevent, or recover from a security attack. </a:t>
            </a:r>
          </a:p>
          <a:p>
            <a:pPr eaLnBrk="1" hangingPunct="1"/>
            <a:r>
              <a:rPr lang="en-US" smtClean="0">
                <a:latin typeface="Arial" pitchFamily="34" charset="0"/>
                <a:ea typeface="MS PGothic" pitchFamily="34" charset="-128"/>
                <a:cs typeface="Arial" pitchFamily="34" charset="0"/>
              </a:rPr>
              <a:t>• </a:t>
            </a:r>
            <a:r>
              <a:rPr lang="en-US" b="1" smtClean="0">
                <a:latin typeface="Arial" pitchFamily="34" charset="0"/>
                <a:ea typeface="MS PGothic" pitchFamily="34" charset="-128"/>
                <a:cs typeface="Arial" pitchFamily="34" charset="0"/>
              </a:rPr>
              <a:t>Security service</a:t>
            </a:r>
            <a:r>
              <a:rPr lang="en-US" smtClean="0">
                <a:latin typeface="Arial" pitchFamily="34" charset="0"/>
                <a:ea typeface="MS PGothic" pitchFamily="34" charset="-128"/>
                <a:cs typeface="Arial" pitchFamily="34" charset="0"/>
              </a:rPr>
              <a:t>: 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p>
          <a:p>
            <a:pPr eaLnBrk="1" hangingPunct="1"/>
            <a:r>
              <a:rPr lang="en-US" smtClean="0">
                <a:latin typeface="Arial" pitchFamily="34" charset="0"/>
                <a:ea typeface="MS PGothic" pitchFamily="34" charset="-128"/>
                <a:cs typeface="Arial" pitchFamily="34" charset="0"/>
              </a:rPr>
              <a:t>In the literature, the terms </a:t>
            </a:r>
            <a:r>
              <a:rPr lang="en-US" i="1" smtClean="0">
                <a:latin typeface="Arial" pitchFamily="34" charset="0"/>
                <a:ea typeface="MS PGothic" pitchFamily="34" charset="-128"/>
                <a:cs typeface="Arial" pitchFamily="34" charset="0"/>
              </a:rPr>
              <a:t>threat and attack </a:t>
            </a:r>
            <a:r>
              <a:rPr lang="en-US" smtClean="0">
                <a:latin typeface="Arial" pitchFamily="34" charset="0"/>
                <a:ea typeface="MS PGothic" pitchFamily="34" charset="-128"/>
                <a:cs typeface="Arial" pitchFamily="34" charset="0"/>
              </a:rPr>
              <a:t>are commonly used to mean more or less the same thing. Table 1.1 provides definitions taken from RFC 2828, </a:t>
            </a:r>
            <a:r>
              <a:rPr lang="en-US" i="1" smtClean="0">
                <a:latin typeface="Arial" pitchFamily="34" charset="0"/>
                <a:ea typeface="MS PGothic" pitchFamily="34" charset="-128"/>
                <a:cs typeface="Arial" pitchFamily="34" charset="0"/>
              </a:rPr>
              <a:t>Internet Security Glossary.</a:t>
            </a:r>
          </a:p>
          <a:p>
            <a:pPr eaLnBrk="1" hangingPunct="1"/>
            <a:r>
              <a:rPr lang="en-US" b="1" smtClean="0">
                <a:latin typeface="Arial" pitchFamily="34" charset="0"/>
                <a:ea typeface="MS PGothic" pitchFamily="34" charset="-128"/>
                <a:cs typeface="Arial" pitchFamily="34" charset="0"/>
              </a:rPr>
              <a:t>Threat - </a:t>
            </a:r>
            <a:r>
              <a:rPr lang="en-US" smtClean="0">
                <a:latin typeface="Arial" pitchFamily="34" charset="0"/>
                <a:ea typeface="MS PGothic" pitchFamily="34" charset="-128"/>
                <a:cs typeface="Arial" pitchFamily="34" charset="0"/>
              </a:rPr>
              <a:t>A potential for violation of security, which exists when there is a circumstance, capability, action, or event that could breach security and cause harm. That is, a threat is a possible danger that might exploit a vulnerability.</a:t>
            </a:r>
          </a:p>
          <a:p>
            <a:pPr eaLnBrk="1" hangingPunct="1"/>
            <a:r>
              <a:rPr lang="en-US" b="1" smtClean="0">
                <a:latin typeface="Arial" pitchFamily="34" charset="0"/>
                <a:ea typeface="MS PGothic" pitchFamily="34" charset="-128"/>
                <a:cs typeface="Arial" pitchFamily="34" charset="0"/>
              </a:rPr>
              <a:t>Attack - </a:t>
            </a:r>
            <a:r>
              <a:rPr lang="en-US" smtClean="0">
                <a:latin typeface="Arial" pitchFamily="34" charset="0"/>
                <a:ea typeface="MS PGothic" pitchFamily="34" charset="-128"/>
                <a:cs typeface="Arial" pitchFamily="34" charset="0"/>
              </a:rPr>
              <a:t>An assault on system security that derives from an intelligent threat; that is, an intelligent act that is a deliberate attempt (especially in the sense of a method or technique) to evade security services and violate the security policy of a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EA5C2BDE-27C2-4431-A7A9-1B363A46C82C}" type="slidenum">
              <a:rPr lang="en-AU"/>
              <a:pPr/>
              <a:t>13</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latin typeface="Arial" pitchFamily="34" charset="0"/>
                <a:ea typeface="MS PGothic" pitchFamily="34" charset="-128"/>
                <a:cs typeface="Arial" pitchFamily="34" charset="0"/>
              </a:rPr>
              <a:t>A useful means of classifying security attacks, used both in X.800 and RFC 2828, is in terms of </a:t>
            </a:r>
            <a:r>
              <a:rPr lang="en-US" i="1" smtClean="0">
                <a:latin typeface="Arial" pitchFamily="34" charset="0"/>
                <a:ea typeface="MS PGothic" pitchFamily="34" charset="-128"/>
                <a:cs typeface="Arial" pitchFamily="34" charset="0"/>
              </a:rPr>
              <a:t>passive attacks </a:t>
            </a:r>
            <a:r>
              <a:rPr lang="en-US" smtClean="0">
                <a:latin typeface="Arial" pitchFamily="34" charset="0"/>
                <a:ea typeface="MS PGothic" pitchFamily="34" charset="-128"/>
                <a:cs typeface="Arial" pitchFamily="34" charset="0"/>
              </a:rPr>
              <a:t>and </a:t>
            </a:r>
            <a:r>
              <a:rPr lang="en-US" i="1" smtClean="0">
                <a:latin typeface="Arial" pitchFamily="34" charset="0"/>
                <a:ea typeface="MS PGothic" pitchFamily="34" charset="-128"/>
                <a:cs typeface="Arial" pitchFamily="34" charset="0"/>
              </a:rPr>
              <a:t>active attacks. </a:t>
            </a:r>
            <a:r>
              <a:rPr lang="en-US" smtClean="0">
                <a:latin typeface="Arial" pitchFamily="34" charset="0"/>
                <a:ea typeface="MS PGothic" pitchFamily="34" charset="-128"/>
                <a:cs typeface="Arial" pitchFamily="34" charset="0"/>
              </a:rPr>
              <a:t>A passive attack attempts to learn or make use of information from the system but does not affect system resources.</a:t>
            </a:r>
            <a:endParaRPr lang="en-US" b="1" smtClean="0">
              <a:latin typeface="Arial" pitchFamily="34" charset="0"/>
              <a:ea typeface="MS PGothic" pitchFamily="34" charset="-128"/>
              <a:cs typeface="Arial" pitchFamily="34" charset="0"/>
            </a:endParaRPr>
          </a:p>
          <a:p>
            <a:pPr eaLnBrk="1" hangingPunct="1"/>
            <a:r>
              <a:rPr lang="en-US" i="1" smtClean="0">
                <a:latin typeface="Arial" pitchFamily="34" charset="0"/>
                <a:ea typeface="MS PGothic" pitchFamily="34" charset="-128"/>
                <a:cs typeface="Arial" pitchFamily="34" charset="0"/>
              </a:rPr>
              <a:t>Passive attacks </a:t>
            </a:r>
            <a:r>
              <a:rPr lang="en-US" smtClean="0">
                <a:latin typeface="Arial" pitchFamily="34" charset="0"/>
                <a:ea typeface="MS PGothic" pitchFamily="34" charset="-128"/>
                <a:cs typeface="Arial" pitchFamily="34" charset="0"/>
              </a:rPr>
              <a:t>are in the nature of eavesdropping on, or monitoring of, transmissions. The goal of the opponent is to obtain information that is being transmitted. Two types of passive attacks are</a:t>
            </a:r>
            <a:r>
              <a:rPr lang="en-AU" smtClean="0">
                <a:latin typeface="Arial" pitchFamily="34" charset="0"/>
                <a:ea typeface="MS PGothic" pitchFamily="34" charset="-128"/>
                <a:cs typeface="Arial" pitchFamily="34" charset="0"/>
              </a:rPr>
              <a:t>:</a:t>
            </a:r>
          </a:p>
          <a:p>
            <a:pPr eaLnBrk="1" hangingPunct="1"/>
            <a:r>
              <a:rPr lang="en-US" smtClean="0">
                <a:latin typeface="Arial" pitchFamily="34" charset="0"/>
                <a:ea typeface="MS PGothic" pitchFamily="34" charset="-128"/>
                <a:cs typeface="Arial" pitchFamily="34" charset="0"/>
              </a:rPr>
              <a:t>+ release of message contents - as shown above in Stallings Figure 1.2a here</a:t>
            </a:r>
          </a:p>
          <a:p>
            <a:pPr eaLnBrk="1" hangingPunct="1"/>
            <a:r>
              <a:rPr lang="en-US" smtClean="0">
                <a:latin typeface="Arial" pitchFamily="34" charset="0"/>
                <a:ea typeface="MS PGothic" pitchFamily="34" charset="-128"/>
                <a:cs typeface="Arial" pitchFamily="34" charset="0"/>
              </a:rPr>
              <a:t>+ traffic analysis - monitor traffic flow to determine location and identity of communicating hosts and could observe the frequency and length of messages being exchanged</a:t>
            </a:r>
          </a:p>
          <a:p>
            <a:pPr eaLnBrk="1" hangingPunct="1"/>
            <a:r>
              <a:rPr lang="en-US" smtClean="0">
                <a:latin typeface="Arial" pitchFamily="34" charset="0"/>
                <a:ea typeface="MS PGothic" pitchFamily="34" charset="-128"/>
                <a:cs typeface="Arial" pitchFamily="34" charset="0"/>
              </a:rPr>
              <a:t>These attacks are difficult to detect because they do not involve any alteration of the data.</a:t>
            </a:r>
          </a:p>
          <a:p>
            <a:pPr eaLnBrk="1" hangingPunct="1"/>
            <a:endParaRPr lang="en-US" smtClean="0">
              <a:latin typeface="Arial" pitchFamily="34" charset="0"/>
              <a:ea typeface="MS PGothic" pitchFamily="34" charset="-128"/>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1EA0F309-4033-4DDB-BD58-02B1DDF5992B}" type="slidenum">
              <a:rPr lang="en-AU"/>
              <a:pPr/>
              <a:t>14</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latin typeface="Arial" pitchFamily="34" charset="0"/>
                <a:ea typeface="MS PGothic" pitchFamily="34" charset="-128"/>
                <a:cs typeface="Arial" pitchFamily="34" charset="0"/>
              </a:rPr>
              <a:t>Active attacks involve some modification of the data stream or the creation of a false stream and can be subdivided into four categories: masquerade, replay, modification of messages, and denial of service</a:t>
            </a:r>
            <a:r>
              <a:rPr lang="en-AU" smtClean="0">
                <a:latin typeface="Arial" pitchFamily="34" charset="0"/>
                <a:ea typeface="MS PGothic" pitchFamily="34" charset="-128"/>
                <a:cs typeface="Arial" pitchFamily="34" charset="0"/>
              </a:rPr>
              <a:t>:</a:t>
            </a:r>
          </a:p>
          <a:p>
            <a:pPr eaLnBrk="1" hangingPunct="1">
              <a:lnSpc>
                <a:spcPct val="90000"/>
              </a:lnSpc>
              <a:buFontTx/>
              <a:buChar char="•"/>
            </a:pPr>
            <a:r>
              <a:rPr lang="en-US" smtClean="0">
                <a:latin typeface="Arial" pitchFamily="34" charset="0"/>
                <a:ea typeface="MS PGothic" pitchFamily="34" charset="-128"/>
                <a:cs typeface="Arial" pitchFamily="34" charset="0"/>
              </a:rPr>
              <a:t> masquerade of one entity as some other</a:t>
            </a:r>
            <a:endParaRPr lang="en-AU" smtClean="0">
              <a:latin typeface="Arial" pitchFamily="34" charset="0"/>
              <a:ea typeface="MS PGothic" pitchFamily="34" charset="-128"/>
              <a:cs typeface="Arial" pitchFamily="34" charset="0"/>
            </a:endParaRPr>
          </a:p>
          <a:p>
            <a:pPr eaLnBrk="1" hangingPunct="1">
              <a:lnSpc>
                <a:spcPct val="90000"/>
              </a:lnSpc>
              <a:buFontTx/>
              <a:buChar char="•"/>
            </a:pPr>
            <a:r>
              <a:rPr lang="en-US" smtClean="0">
                <a:latin typeface="Arial" pitchFamily="34" charset="0"/>
                <a:ea typeface="MS PGothic" pitchFamily="34" charset="-128"/>
                <a:cs typeface="Arial" pitchFamily="34" charset="0"/>
              </a:rPr>
              <a:t> replay previous messages (as shown above in Stallings Figure 1.3b)</a:t>
            </a:r>
          </a:p>
          <a:p>
            <a:pPr eaLnBrk="1" hangingPunct="1">
              <a:lnSpc>
                <a:spcPct val="90000"/>
              </a:lnSpc>
              <a:buFontTx/>
              <a:buChar char="•"/>
            </a:pPr>
            <a:r>
              <a:rPr lang="en-US" smtClean="0">
                <a:latin typeface="Arial" pitchFamily="34" charset="0"/>
                <a:ea typeface="MS PGothic" pitchFamily="34" charset="-128"/>
                <a:cs typeface="Arial" pitchFamily="34" charset="0"/>
              </a:rPr>
              <a:t> modify/alter (part of) messages in transit to produce an unauthorized effect</a:t>
            </a:r>
          </a:p>
          <a:p>
            <a:pPr eaLnBrk="1" hangingPunct="1">
              <a:buFontTx/>
              <a:buChar char="•"/>
            </a:pPr>
            <a:r>
              <a:rPr lang="en-US" smtClean="0">
                <a:latin typeface="Arial" pitchFamily="34" charset="0"/>
                <a:ea typeface="MS PGothic" pitchFamily="34" charset="-128"/>
                <a:cs typeface="Arial" pitchFamily="34" charset="0"/>
              </a:rPr>
              <a:t> denial of service - prevents or inhibits the normal use or management of communications facilities</a:t>
            </a:r>
          </a:p>
          <a:p>
            <a:pPr eaLnBrk="1" hangingPunct="1">
              <a:lnSpc>
                <a:spcPct val="90000"/>
              </a:lnSpc>
            </a:pPr>
            <a:r>
              <a:rPr lang="en-US" smtClean="0">
                <a:latin typeface="Arial" pitchFamily="34" charset="0"/>
                <a:ea typeface="MS PGothic" pitchFamily="34" charset="-128"/>
                <a:cs typeface="Arial" pitchFamily="34"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pPr lvl="1" eaLnBrk="1" hangingPunct="1">
              <a:lnSpc>
                <a:spcPct val="90000"/>
              </a:lnSpc>
            </a:pPr>
            <a:endParaRPr lang="en-US" smtClean="0">
              <a:latin typeface="Arial" pitchFamily="34" charset="0"/>
              <a:ea typeface="MS PGothic" pitchFamily="34" charset="-128"/>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p:spPr>
        <p:txBody>
          <a:bodyPr/>
          <a:lstStyle/>
          <a:p>
            <a:fld id="{6F76BCA7-7EF0-424A-8D22-F269C0E56889}" type="slidenum">
              <a:rPr lang="en-AU"/>
              <a:pPr/>
              <a:t>15</a:t>
            </a:fld>
            <a:endParaRPr lang="en-AU"/>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AU" smtClean="0">
                <a:latin typeface="Arial" pitchFamily="34" charset="0"/>
                <a:ea typeface="MS PGothic" pitchFamily="34" charset="-128"/>
              </a:rPr>
              <a:t>In considering the place of encryption, its useful to use the following two models from Stallings section 1.6.</a:t>
            </a:r>
          </a:p>
          <a:p>
            <a:pPr eaLnBrk="1" hangingPunct="1"/>
            <a:r>
              <a:rPr lang="en-AU" smtClean="0">
                <a:latin typeface="Arial" pitchFamily="34" charset="0"/>
                <a:ea typeface="MS PGothic" pitchFamily="34" charset="-128"/>
              </a:rPr>
              <a:t>The first, illustrated in Figure 1.4, models information being </a:t>
            </a:r>
            <a:r>
              <a:rPr lang="en-US" smtClean="0">
                <a:latin typeface="Arial" pitchFamily="34" charset="0"/>
                <a:ea typeface="MS PGothic" pitchFamily="34" charset="-128"/>
              </a:rPr>
              <a:t>transferred from one party to another </a:t>
            </a:r>
            <a:r>
              <a:rPr lang="en-AU" smtClean="0">
                <a:latin typeface="Arial" pitchFamily="34" charset="0"/>
                <a:ea typeface="MS PGothic" pitchFamily="34" charset="-128"/>
              </a:rPr>
              <a:t>over an insecure communications channel, in the presence of possible opponents.</a:t>
            </a:r>
            <a:r>
              <a:rPr lang="en-US" smtClean="0">
                <a:latin typeface="Arial" pitchFamily="34" charset="0"/>
                <a:ea typeface="MS PGothic" pitchFamily="34" charset="-128"/>
              </a:rPr>
              <a:t> The two parties, who are the principals in this transaction, must cooperate for the exchange to take place</a:t>
            </a:r>
            <a:r>
              <a:rPr lang="en-US" i="1" smtClean="0">
                <a:latin typeface="Arial" pitchFamily="34" charset="0"/>
                <a:ea typeface="MS PGothic" pitchFamily="34" charset="-128"/>
              </a:rPr>
              <a:t>. </a:t>
            </a:r>
            <a:r>
              <a:rPr lang="en-AU" smtClean="0">
                <a:latin typeface="Arial" pitchFamily="34" charset="0"/>
                <a:ea typeface="MS PGothic" pitchFamily="34" charset="-128"/>
              </a:rPr>
              <a:t> They can use an appropriate </a:t>
            </a:r>
            <a:r>
              <a:rPr lang="en-AU" b="1" smtClean="0">
                <a:latin typeface="Arial" pitchFamily="34" charset="0"/>
                <a:ea typeface="MS PGothic" pitchFamily="34" charset="-128"/>
              </a:rPr>
              <a:t>security transform (encryption algorithm)</a:t>
            </a:r>
            <a:r>
              <a:rPr lang="en-AU" smtClean="0">
                <a:latin typeface="Arial" pitchFamily="34" charset="0"/>
                <a:ea typeface="MS PGothic" pitchFamily="34" charset="-128"/>
              </a:rPr>
              <a:t>, with suitable </a:t>
            </a:r>
            <a:r>
              <a:rPr lang="en-AU" b="1" smtClean="0">
                <a:latin typeface="Arial" pitchFamily="34" charset="0"/>
                <a:ea typeface="MS PGothic" pitchFamily="34" charset="-128"/>
              </a:rPr>
              <a:t>keys</a:t>
            </a:r>
            <a:r>
              <a:rPr lang="en-AU" smtClean="0">
                <a:latin typeface="Arial" pitchFamily="34" charset="0"/>
                <a:ea typeface="MS PGothic" pitchFamily="34" charset="-128"/>
              </a:rPr>
              <a:t>, possibly negotiated using the presence of a </a:t>
            </a:r>
            <a:r>
              <a:rPr lang="en-AU" b="1" smtClean="0">
                <a:latin typeface="Arial" pitchFamily="34" charset="0"/>
                <a:ea typeface="MS PGothic" pitchFamily="34" charset="-128"/>
              </a:rPr>
              <a:t>trusted third party</a:t>
            </a:r>
            <a:r>
              <a:rPr lang="en-AU" smtClean="0">
                <a:latin typeface="Arial" pitchFamily="34" charset="0"/>
                <a:ea typeface="MS PGothic" pitchFamily="34" charset="-128"/>
              </a:rPr>
              <a:t>. </a:t>
            </a:r>
            <a:r>
              <a:rPr lang="en-US" smtClean="0">
                <a:latin typeface="Arial" pitchFamily="34" charset="0"/>
                <a:ea typeface="MS PGothic" pitchFamily="34" charset="-128"/>
              </a:rPr>
              <a:t>Parts One through Four of this book concentrates on the types of security mechanisms and services that fit into the model shown here.</a:t>
            </a:r>
            <a:endParaRPr lang="en-AU" smtClean="0">
              <a:latin typeface="Arial" pitchFamily="34" charset="0"/>
              <a:ea typeface="MS PGothic"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37BE068C-3A87-4C60-9B5A-E09ABA57392B}" type="slidenum">
              <a:rPr lang="en-AU"/>
              <a:pPr/>
              <a:t>16</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ea typeface="MS PGothic" pitchFamily="34" charset="-128"/>
                <a:cs typeface="Arial" pitchFamily="34" charset="0"/>
              </a:rPr>
              <a:t>This general model shows that there are four basic tasks in designing a particular security service, as listed.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p>
            <a:fld id="{DDD1D619-B1C7-4961-AA4F-D1E02FA9510B}" type="slidenum">
              <a:rPr lang="en-AU"/>
              <a:pPr/>
              <a:t>17</a:t>
            </a:fld>
            <a:endParaRPr lang="en-AU"/>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AU" smtClean="0">
                <a:latin typeface="Arial" pitchFamily="34" charset="0"/>
                <a:ea typeface="MS PGothic" pitchFamily="34" charset="-128"/>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r>
              <a:rPr lang="en-US" smtClean="0">
                <a:latin typeface="Arial" pitchFamily="34" charset="0"/>
                <a:ea typeface="MS PGothic" pitchFamily="34" charset="-128"/>
              </a:rPr>
              <a:t>The security mechanisms needed to cope with unwanted access fall into two broad categories (as shown in this figure). The first category might be termed a gatekeeper function.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lang="en-AU" smtClean="0">
              <a:latin typeface="Arial" pitchFamily="34" charset="0"/>
              <a:ea typeface="MS PGothic"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6AD99939-25CA-43C2-8361-2F571DDD8798}" type="slidenum">
              <a:rPr lang="en-AU"/>
              <a:pPr/>
              <a:t>18</a:t>
            </a:fld>
            <a:endParaRPr lang="en-AU"/>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latin typeface="Arial" pitchFamily="34" charset="0"/>
                <a:ea typeface="MS PGothic" pitchFamily="34" charset="-128"/>
              </a:rPr>
              <a:t>Detail here the tasks needed to use this model.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spcBef>
                <a:spcPct val="0"/>
              </a:spcBef>
            </a:pPr>
            <a:r>
              <a:rPr lang="en-US" smtClean="0"/>
              <a:t>Network is a collection of devices and end systems for the purpose of exchanging and sharing information. But now those end systems is almost anything like computers, servers, mobile phones, satellites, telephones, industry automated machines that will not be involved in exchange of information. That means we are not just exchanging data, or files but also voice, multimedia collaboration.</a:t>
            </a:r>
          </a:p>
          <a:p>
            <a:endParaRPr lang="en-US" smtClean="0"/>
          </a:p>
        </p:txBody>
      </p:sp>
      <p:sp>
        <p:nvSpPr>
          <p:cNvPr id="103428"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3E79A050-CFE7-4A24-ABDB-644EF56D5A65}" type="slidenum">
              <a:rPr lang="en-US" sz="1200"/>
              <a:pPr algn="r"/>
              <a:t>19</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en-US" smtClean="0"/>
          </a:p>
        </p:txBody>
      </p:sp>
      <p:sp>
        <p:nvSpPr>
          <p:cNvPr id="105476"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5CCA1FCC-B036-492B-8E80-736A44442E30}" type="slidenum">
              <a:rPr lang="en-US" sz="1200"/>
              <a:pPr algn="r"/>
              <a:t>20</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spcBef>
                <a:spcPct val="0"/>
              </a:spcBef>
            </a:pPr>
            <a:r>
              <a:rPr lang="en-US" smtClean="0"/>
              <a:t>We design our networks using certain guidelines, according to certain parameters. Some of those parameters are listed here. </a:t>
            </a:r>
          </a:p>
          <a:p>
            <a:endParaRPr lang="en-US" smtClean="0"/>
          </a:p>
        </p:txBody>
      </p:sp>
      <p:sp>
        <p:nvSpPr>
          <p:cNvPr id="107524"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4B3CDC5C-4D13-4E59-995D-887CECAA4C1F}" type="slidenum">
              <a:rPr lang="en-US" sz="1200"/>
              <a:pPr algn="r"/>
              <a:t>21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 1</a:t>
            </a:r>
            <a:endParaRPr lang="en-AU"/>
          </a:p>
        </p:txBody>
      </p:sp>
      <p:sp>
        <p:nvSpPr>
          <p:cNvPr id="6" name="Footer Placeholder 5"/>
          <p:cNvSpPr>
            <a:spLocks noGrp="1"/>
          </p:cNvSpPr>
          <p:nvPr>
            <p:ph type="ftr" sz="quarter" idx="12"/>
          </p:nvPr>
        </p:nvSpPr>
        <p:spPr/>
        <p:txBody>
          <a:bodyPr/>
          <a:lstStyle/>
          <a:p>
            <a:pPr>
              <a:defRPr/>
            </a:pPr>
            <a:r>
              <a:rPr lang="en-AU" smtClean="0"/>
              <a:t>3413ICT Network Security</a:t>
            </a:r>
            <a:endParaRPr lang="en-AU"/>
          </a:p>
        </p:txBody>
      </p:sp>
      <p:sp>
        <p:nvSpPr>
          <p:cNvPr id="7" name="Slide Number Placeholder 6"/>
          <p:cNvSpPr>
            <a:spLocks noGrp="1"/>
          </p:cNvSpPr>
          <p:nvPr>
            <p:ph type="sldNum" sz="quarter" idx="13"/>
          </p:nvPr>
        </p:nvSpPr>
        <p:spPr/>
        <p:txBody>
          <a:bodyPr/>
          <a:lstStyle/>
          <a:p>
            <a:fld id="{6F6A9A9A-5C63-4663-A01C-148B9ED0AA2B}" type="slidenum">
              <a:rPr lang="en-AU" smtClean="0"/>
              <a:pPr/>
              <a:t>2</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r>
              <a:rPr lang="en-US" smtClean="0"/>
              <a:t>Older models are proprietary. Application and combinations software are controlled by one vendor.</a:t>
            </a:r>
          </a:p>
          <a:p>
            <a:pPr eaLnBrk="1" hangingPunct="1">
              <a:spcBef>
                <a:spcPct val="0"/>
              </a:spcBef>
            </a:pPr>
            <a:endParaRPr lang="en-US" smtClean="0">
              <a:latin typeface="Calibri" pitchFamily="34" charset="0"/>
            </a:endParaRPr>
          </a:p>
          <a:p>
            <a:pPr eaLnBrk="1" hangingPunct="1">
              <a:spcBef>
                <a:spcPct val="0"/>
              </a:spcBef>
            </a:pPr>
            <a:r>
              <a:rPr lang="en-US" smtClean="0">
                <a:latin typeface="Calibri" pitchFamily="34" charset="0"/>
              </a:rPr>
              <a:t>This standard may or may not be followed by a vendor. But more the standard is followed, more the interoperability you will find.</a:t>
            </a:r>
          </a:p>
          <a:p>
            <a:endParaRPr lang="en-US" smtClean="0"/>
          </a:p>
        </p:txBody>
      </p:sp>
      <p:sp>
        <p:nvSpPr>
          <p:cNvPr id="109572"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31DBAB19-A901-42FC-8EB5-D5A0EE1A93C9}" type="slidenum">
              <a:rPr lang="en-US" sz="1200"/>
              <a:pPr algn="r"/>
              <a:t>22</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endParaRPr lang="en-US" smtClean="0"/>
          </a:p>
        </p:txBody>
      </p:sp>
      <p:sp>
        <p:nvSpPr>
          <p:cNvPr id="111620"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6935050E-21C5-410A-9D42-3D516F5418AE}" type="slidenum">
              <a:rPr lang="en-US" sz="1200"/>
              <a:pPr algn="r"/>
              <a:t>23</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spcBef>
                <a:spcPct val="0"/>
              </a:spcBef>
            </a:pPr>
            <a:r>
              <a:rPr lang="en-US" smtClean="0">
                <a:latin typeface="Calibri" pitchFamily="34" charset="0"/>
              </a:rPr>
              <a:t>Protocol stack is a combination of components that follow the layered model. </a:t>
            </a:r>
          </a:p>
          <a:p>
            <a:endParaRPr lang="en-US" smtClean="0"/>
          </a:p>
          <a:p>
            <a:r>
              <a:rPr lang="en-US" smtClean="0"/>
              <a:t>TCP/IP is a four layered model. However, some books refer it as a five layered model. These layers are similar in function as compared to the OSI model. But TCP/IP has become the standard for internet connectivity and communications in general. </a:t>
            </a:r>
          </a:p>
        </p:txBody>
      </p:sp>
      <p:sp>
        <p:nvSpPr>
          <p:cNvPr id="113668"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21BBA435-480E-43BF-81B0-6A356A2572A3}" type="slidenum">
              <a:rPr lang="en-US" sz="1200"/>
              <a:pPr algn="r"/>
              <a:t>24</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it-IT" smtClean="0"/>
          </a:p>
        </p:txBody>
      </p:sp>
      <p:sp>
        <p:nvSpPr>
          <p:cNvPr id="117764"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2D0EF94D-8C80-42E1-B686-9A654399BC7F}" type="slidenum">
              <a:rPr lang="en-US" sz="1200"/>
              <a:pPr algn="r"/>
              <a:t>27</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en-US" smtClean="0"/>
          </a:p>
        </p:txBody>
      </p:sp>
      <p:sp>
        <p:nvSpPr>
          <p:cNvPr id="119812"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791750EE-A492-4E19-B0C4-7A1AC3780EB8}" type="slidenum">
              <a:rPr lang="en-US" sz="1200"/>
              <a:pPr algn="r"/>
              <a:t>28</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r>
              <a:rPr lang="en-US" smtClean="0">
                <a:latin typeface="Calibri" pitchFamily="34" charset="0"/>
              </a:rPr>
              <a:t>IP is responsible for routing packets from source to destination in a network. Packets are self contained protocol data units at layer 3. They contain data and enough information to be treated independently and routed across the network. Routing is a process of forwarding packets and includes selection of best path from source to destination. Those source and destinations has to be identified as devices in the network. So, second job is to provide addressing for those devices which is hierarchical in nature. </a:t>
            </a:r>
            <a:endParaRPr lang="en-US" smtClean="0"/>
          </a:p>
        </p:txBody>
      </p:sp>
      <p:sp>
        <p:nvSpPr>
          <p:cNvPr id="121860"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35E0FEFA-A130-4810-A015-20232C88C52E}" type="slidenum">
              <a:rPr lang="en-US" sz="1200"/>
              <a:pPr algn="r"/>
              <a:t>29</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endParaRPr lang="en-US" smtClean="0"/>
          </a:p>
        </p:txBody>
      </p:sp>
      <p:sp>
        <p:nvSpPr>
          <p:cNvPr id="123908"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36CF6AF0-A6E0-4053-8F95-CE2F8C0698D5}" type="slidenum">
              <a:rPr lang="en-US" sz="1200"/>
              <a:pPr algn="r"/>
              <a:t>30</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endParaRPr lang="en-US" smtClean="0"/>
          </a:p>
        </p:txBody>
      </p:sp>
      <p:sp>
        <p:nvSpPr>
          <p:cNvPr id="125956"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0831A8C6-F6D2-404B-BC54-BEE0BC3C3C6C}" type="slidenum">
              <a:rPr lang="en-US" sz="1200"/>
              <a:pPr algn="r"/>
              <a:t>31</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en-US" smtClean="0"/>
          </a:p>
        </p:txBody>
      </p:sp>
      <p:sp>
        <p:nvSpPr>
          <p:cNvPr id="128004"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45A6A6CB-59DC-4B6C-8D05-46B1C199E1E9}" type="slidenum">
              <a:rPr lang="en-US" sz="1200"/>
              <a:pPr algn="r"/>
              <a:t>32</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endParaRPr lang="en-US" smtClean="0"/>
          </a:p>
        </p:txBody>
      </p:sp>
      <p:sp>
        <p:nvSpPr>
          <p:cNvPr id="130052"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02F7DAE7-280F-4630-AD9E-8954E5473E2B}" type="slidenum">
              <a:rPr lang="en-US" sz="1200"/>
              <a:pPr algn="r"/>
              <a:t>33</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AU" smtClean="0">
                <a:latin typeface="Times" pitchFamily="18" charset="0"/>
              </a:rPr>
              <a:t>Griffith University, School of ICT</a:t>
            </a:r>
          </a:p>
        </p:txBody>
      </p:sp>
      <p:sp>
        <p:nvSpPr>
          <p:cNvPr id="61443" name="Rectangle 3"/>
          <p:cNvSpPr>
            <a:spLocks noGrp="1" noChangeArrowheads="1"/>
          </p:cNvSpPr>
          <p:nvPr>
            <p:ph type="dt" sz="quarter" idx="1"/>
          </p:nvPr>
        </p:nvSpPr>
        <p:spPr>
          <a:noFill/>
        </p:spPr>
        <p:txBody>
          <a:bodyPr/>
          <a:lstStyle/>
          <a:p>
            <a:r>
              <a:rPr lang="ta-IN" smtClean="0">
                <a:latin typeface="Times" pitchFamily="18" charset="0"/>
              </a:rPr>
              <a:t>2014/ 1</a:t>
            </a:r>
            <a:endParaRPr lang="en-AU" smtClean="0">
              <a:latin typeface="Times" pitchFamily="18" charset="0"/>
            </a:endParaRPr>
          </a:p>
        </p:txBody>
      </p:sp>
      <p:sp>
        <p:nvSpPr>
          <p:cNvPr id="61444" name="Rectangle 6"/>
          <p:cNvSpPr>
            <a:spLocks noGrp="1" noChangeArrowheads="1"/>
          </p:cNvSpPr>
          <p:nvPr>
            <p:ph type="ftr" sz="quarter" idx="4"/>
          </p:nvPr>
        </p:nvSpPr>
        <p:spPr>
          <a:noFill/>
        </p:spPr>
        <p:txBody>
          <a:bodyPr/>
          <a:lstStyle/>
          <a:p>
            <a:r>
              <a:rPr lang="en-AU" smtClean="0">
                <a:latin typeface="Times" pitchFamily="18" charset="0"/>
              </a:rPr>
              <a:t>3413ICT Network Security</a:t>
            </a:r>
            <a:endParaRPr lang="en-AU" smtClean="0">
              <a:latin typeface="Times" pitchFamily="18" charset="0"/>
            </a:endParaRPr>
          </a:p>
        </p:txBody>
      </p:sp>
      <p:sp>
        <p:nvSpPr>
          <p:cNvPr id="61445" name="Rectangle 7"/>
          <p:cNvSpPr>
            <a:spLocks noGrp="1" noChangeArrowheads="1"/>
          </p:cNvSpPr>
          <p:nvPr>
            <p:ph type="sldNum" sz="quarter" idx="5"/>
          </p:nvPr>
        </p:nvSpPr>
        <p:spPr>
          <a:noFill/>
        </p:spPr>
        <p:txBody>
          <a:bodyPr/>
          <a:lstStyle/>
          <a:p>
            <a:fld id="{5AB9990A-1734-450D-ADB7-A580A00C585F}" type="slidenum">
              <a:rPr lang="en-AU"/>
              <a:pPr/>
              <a:t>5</a:t>
            </a:fld>
            <a:endParaRPr lang="en-AU"/>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pPr marL="228600" indent="-228600">
              <a:buFont typeface="Calibri" pitchFamily="34" charset="0"/>
              <a:buAutoNum type="arabicPeriod"/>
            </a:pPr>
            <a:r>
              <a:rPr lang="en-US" smtClean="0"/>
              <a:t>Multiplexing – Function that allows receiving hosts to choose the correct application for which the data is destined, based on the socket address.</a:t>
            </a:r>
          </a:p>
          <a:p>
            <a:pPr marL="228600" indent="-228600">
              <a:buFont typeface="Calibri" pitchFamily="34" charset="0"/>
              <a:buAutoNum type="arabicPeriod"/>
            </a:pPr>
            <a:r>
              <a:rPr lang="en-US" smtClean="0"/>
              <a:t>Error recovery (reliability) – Process of numbering and acknowledging data with sequence and acknowledgement header fields.</a:t>
            </a:r>
          </a:p>
          <a:p>
            <a:pPr marL="228600" indent="-228600">
              <a:buFont typeface="Calibri" pitchFamily="34" charset="0"/>
              <a:buAutoNum type="arabicPeriod"/>
            </a:pPr>
            <a:r>
              <a:rPr lang="en-US" smtClean="0"/>
              <a:t>Flow control using windowing – Process that uses window sizes to protect buffer spaces and routing devices.</a:t>
            </a:r>
          </a:p>
          <a:p>
            <a:pPr marL="228600" indent="-228600">
              <a:buFont typeface="Calibri" pitchFamily="34" charset="0"/>
              <a:buAutoNum type="arabicPeriod"/>
            </a:pPr>
            <a:r>
              <a:rPr lang="en-US" smtClean="0"/>
              <a:t>Connection Oriented and termination – Process used to initialize port numbers, sequence and acknowledgement numbers.</a:t>
            </a:r>
          </a:p>
          <a:p>
            <a:pPr marL="228600" indent="-228600">
              <a:buFont typeface="Calibri" pitchFamily="34" charset="0"/>
              <a:buAutoNum type="arabicPeriod"/>
            </a:pPr>
            <a:r>
              <a:rPr lang="en-US" smtClean="0"/>
              <a:t>Ordered data transfer and data segmentation – Continuous stream of bytes from an upper layer process that is “segmented” for transmission and delivered to upper layer process at the received device, with the bytes in the same order.</a:t>
            </a:r>
          </a:p>
        </p:txBody>
      </p:sp>
      <p:sp>
        <p:nvSpPr>
          <p:cNvPr id="132100"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CA424CEA-3F50-4066-8184-BC57DCE576AE}" type="slidenum">
              <a:rPr lang="en-US" sz="1200"/>
              <a:pPr algn="r"/>
              <a:t>34</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endParaRPr lang="en-US" smtClean="0"/>
          </a:p>
        </p:txBody>
      </p:sp>
      <p:sp>
        <p:nvSpPr>
          <p:cNvPr id="134148"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42013324-75C9-41C2-A118-337D6E5BC721}" type="slidenum">
              <a:rPr lang="en-US" sz="1200"/>
              <a:pPr algn="r"/>
              <a:t>35</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r>
              <a:rPr lang="en-US" smtClean="0"/>
              <a:t>The protocol that controls how the World Wide Web works is Hypertext Markup Language (HTML), which is the language used to create web content. It controls how web pages are formatted and displayed. In addition, there are many other technologies that can be used to add functionality within websites by incorporating programming code into the basic HTML pages.</a:t>
            </a:r>
          </a:p>
        </p:txBody>
      </p:sp>
      <p:sp>
        <p:nvSpPr>
          <p:cNvPr id="137220"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32EAA76A-D830-4B62-8191-67910C7139D8}" type="slidenum">
              <a:rPr lang="en-US" sz="1200"/>
              <a:pPr algn="r"/>
              <a:t>37</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endParaRPr lang="en-US" smtClean="0"/>
          </a:p>
        </p:txBody>
      </p:sp>
      <p:sp>
        <p:nvSpPr>
          <p:cNvPr id="139268"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7E646BCE-A7A5-4B18-B84C-B365C4A307DF}" type="slidenum">
              <a:rPr lang="en-US" sz="1200"/>
              <a:pPr algn="r"/>
              <a:t>38</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en-US" smtClean="0"/>
          </a:p>
        </p:txBody>
      </p:sp>
      <p:sp>
        <p:nvSpPr>
          <p:cNvPr id="141316"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BA3CA756-99D6-4C0B-8929-7C8B755C1DF6}" type="slidenum">
              <a:rPr lang="en-US" sz="1200"/>
              <a:pPr algn="r"/>
              <a:t>39</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r>
              <a:rPr lang="en-US" smtClean="0"/>
              <a:t>POP – Post Office Protocol</a:t>
            </a:r>
          </a:p>
          <a:p>
            <a:r>
              <a:rPr lang="en-US" smtClean="0"/>
              <a:t>IMAP- Internet Mail Access Protocol</a:t>
            </a:r>
          </a:p>
        </p:txBody>
      </p:sp>
      <p:sp>
        <p:nvSpPr>
          <p:cNvPr id="143364"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B0B65C99-212A-4DA5-8550-2258BA3A62E7}" type="slidenum">
              <a:rPr lang="en-US" sz="1200"/>
              <a:pPr algn="r"/>
              <a:t>40</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r>
              <a:rPr lang="en-US" smtClean="0">
                <a:latin typeface="Calibri" pitchFamily="34" charset="0"/>
              </a:rPr>
              <a:t>Clients can use any of the two client email protocols to retrieve mail from server namely POP3, IMAP4. With POP3 email messages wait on the server until the client retrieves them. The client starts transferring on a schedule or can transfer messages manually. Once the messages are retrieved and delivered to client, they are deleted from the server, unless the client configures the option to leave the messages on the server. With IMAP4, messages can remain on the server while clients work with them as if they were local. IMAP4 enables user to search through messages using keywords and allows selected messages to be downloaded locally. Messages on the user mailbox can be marked with different status flags such as deleted or replied to. The messages and status messages explicitly stay in the mailbox unless removed by the user. Unlike POP3, IMAP4 allows users to access folders other than mailboxes.</a:t>
            </a:r>
          </a:p>
          <a:p>
            <a:endParaRPr lang="en-US" smtClean="0">
              <a:latin typeface="Calibri" pitchFamily="34" charset="0"/>
            </a:endParaRPr>
          </a:p>
          <a:p>
            <a:r>
              <a:rPr lang="en-US" smtClean="0"/>
              <a:t>Because POP3 is designed by default to download messages to the local computer and delete them from the email server, it is not the best email protocol to use when users must access their email from multiple computers. When users access their email from multiple computers using POP3, they end up with their email messages downloaded and split among the computers they use instead of in one central location. Or, if they leave their messages on the server, they will have to delete old messages manually to avoid exceeding mailbox size limits, which may also lead to messages being split across multiple computers.</a:t>
            </a:r>
          </a:p>
        </p:txBody>
      </p:sp>
      <p:sp>
        <p:nvSpPr>
          <p:cNvPr id="145412"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F031F536-ED92-4A32-9455-C1D8597E37EA}" type="slidenum">
              <a:rPr lang="en-US" sz="1200"/>
              <a:pPr algn="r"/>
              <a:t>41</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AU" smtClean="0">
                <a:latin typeface="Times" pitchFamily="18" charset="0"/>
              </a:rPr>
              <a:t>Griffith University, School of ICT</a:t>
            </a:r>
          </a:p>
        </p:txBody>
      </p:sp>
      <p:sp>
        <p:nvSpPr>
          <p:cNvPr id="62467" name="Rectangle 3"/>
          <p:cNvSpPr>
            <a:spLocks noGrp="1" noChangeArrowheads="1"/>
          </p:cNvSpPr>
          <p:nvPr>
            <p:ph type="dt" sz="quarter" idx="1"/>
          </p:nvPr>
        </p:nvSpPr>
        <p:spPr>
          <a:noFill/>
        </p:spPr>
        <p:txBody>
          <a:bodyPr/>
          <a:lstStyle/>
          <a:p>
            <a:r>
              <a:rPr lang="ta-IN" smtClean="0">
                <a:latin typeface="Times" pitchFamily="18" charset="0"/>
              </a:rPr>
              <a:t>2014/ 1</a:t>
            </a:r>
            <a:endParaRPr lang="en-AU" smtClean="0">
              <a:latin typeface="Times" pitchFamily="18" charset="0"/>
            </a:endParaRPr>
          </a:p>
        </p:txBody>
      </p:sp>
      <p:sp>
        <p:nvSpPr>
          <p:cNvPr id="62468" name="Rectangle 6"/>
          <p:cNvSpPr>
            <a:spLocks noGrp="1" noChangeArrowheads="1"/>
          </p:cNvSpPr>
          <p:nvPr>
            <p:ph type="ftr" sz="quarter" idx="4"/>
          </p:nvPr>
        </p:nvSpPr>
        <p:spPr>
          <a:noFill/>
        </p:spPr>
        <p:txBody>
          <a:bodyPr/>
          <a:lstStyle/>
          <a:p>
            <a:r>
              <a:rPr lang="en-AU" smtClean="0">
                <a:latin typeface="Times" pitchFamily="18" charset="0"/>
              </a:rPr>
              <a:t>3413ICT Network Security</a:t>
            </a:r>
            <a:endParaRPr lang="en-AU" smtClean="0">
              <a:latin typeface="Times" pitchFamily="18" charset="0"/>
            </a:endParaRPr>
          </a:p>
        </p:txBody>
      </p:sp>
      <p:sp>
        <p:nvSpPr>
          <p:cNvPr id="62469" name="Rectangle 7"/>
          <p:cNvSpPr>
            <a:spLocks noGrp="1" noChangeArrowheads="1"/>
          </p:cNvSpPr>
          <p:nvPr>
            <p:ph type="sldNum" sz="quarter" idx="5"/>
          </p:nvPr>
        </p:nvSpPr>
        <p:spPr>
          <a:noFill/>
        </p:spPr>
        <p:txBody>
          <a:bodyPr/>
          <a:lstStyle/>
          <a:p>
            <a:fld id="{FC681E9C-C445-479B-8EAD-342F3C1E45B3}" type="slidenum">
              <a:rPr lang="en-AU"/>
              <a:pPr/>
              <a:t>6</a:t>
            </a:fld>
            <a:endParaRPr lang="en-AU"/>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p:spPr>
        <p:txBody>
          <a:bodyPr/>
          <a:lstStyle/>
          <a:p>
            <a:fld id="{337F23A0-4499-4743-B450-E56CCF4AC93C}" type="slidenum">
              <a:rPr lang="en-AU"/>
              <a:pPr/>
              <a:t>7</a:t>
            </a:fld>
            <a:endParaRPr lang="en-AU"/>
          </a:p>
        </p:txBody>
      </p:sp>
      <p:sp>
        <p:nvSpPr>
          <p:cNvPr id="63491" name="Rectangle 1026"/>
          <p:cNvSpPr>
            <a:spLocks noGrp="1" noRot="1" noChangeAspect="1" noChangeArrowheads="1" noTextEdit="1"/>
          </p:cNvSpPr>
          <p:nvPr>
            <p:ph type="sldImg"/>
          </p:nvPr>
        </p:nvSpPr>
        <p:spPr>
          <a:ln/>
        </p:spPr>
      </p:sp>
      <p:sp>
        <p:nvSpPr>
          <p:cNvPr id="63492" name="Rectangle 1027"/>
          <p:cNvSpPr>
            <a:spLocks noGrp="1" noChangeArrowheads="1"/>
          </p:cNvSpPr>
          <p:nvPr>
            <p:ph type="body" idx="1"/>
          </p:nvPr>
        </p:nvSpPr>
        <p:spPr>
          <a:noFill/>
          <a:ln/>
        </p:spPr>
        <p:txBody>
          <a:bodyPr/>
          <a:lstStyle/>
          <a:p>
            <a:pPr eaLnBrk="1" hangingPunct="1"/>
            <a:r>
              <a:rPr lang="en-US" smtClean="0">
                <a:latin typeface="Arial" pitchFamily="34" charset="0"/>
                <a:ea typeface="MS PGothic" pitchFamily="34" charset="-128"/>
              </a:rPr>
              <a:t>This quote from the start of Chapter 1 sets the scene for why we want to study these issues.</a:t>
            </a:r>
          </a:p>
          <a:p>
            <a:pPr eaLnBrk="1" hangingPunct="1"/>
            <a:endParaRPr lang="en-US" smtClean="0">
              <a:latin typeface="Arial" pitchFamily="34" charset="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0E5FCE80-9921-404C-B0F9-9CBF7D9B28D7}" type="slidenum">
              <a:rPr lang="en-AU"/>
              <a:pPr/>
              <a:t>8</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latin typeface="Arial" pitchFamily="34" charset="0"/>
                <a:ea typeface="MS PGothic" pitchFamily="34" charset="-128"/>
                <a:cs typeface="Arial" pitchFamily="34" charset="0"/>
              </a:rPr>
              <a:t>The NIST Computer Security Handbook [NIST95] defines the term </a:t>
            </a:r>
            <a:r>
              <a:rPr lang="en-US" i="1" smtClean="0">
                <a:latin typeface="Arial" pitchFamily="34" charset="0"/>
                <a:ea typeface="MS PGothic" pitchFamily="34" charset="-128"/>
                <a:cs typeface="Arial" pitchFamily="34" charset="0"/>
              </a:rPr>
              <a:t>computer security </a:t>
            </a:r>
            <a:r>
              <a:rPr lang="en-US" smtClean="0">
                <a:latin typeface="Arial" pitchFamily="34" charset="0"/>
                <a:ea typeface="MS PGothic" pitchFamily="34" charset="-128"/>
                <a:cs typeface="Arial" pitchFamily="34" charset="0"/>
              </a:rPr>
              <a:t>as shown on this slide. This definition introduces three key objectives that are at the heart of computer security as we see on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66C2DDC6-86EF-4545-82E8-266C26B2DDD8}" type="slidenum">
              <a:rPr lang="en-AU"/>
              <a:pPr/>
              <a:t>9</a:t>
            </a:fld>
            <a:endParaRPr lang="en-AU"/>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latin typeface="Arial" pitchFamily="34" charset="0"/>
                <a:ea typeface="MS PGothic" pitchFamily="34" charset="-128"/>
                <a:cs typeface="Arial" pitchFamily="34" charset="0"/>
              </a:rPr>
              <a:t>The NIST Computer Security Handbook [NIST95] defines the term </a:t>
            </a:r>
            <a:r>
              <a:rPr lang="en-US" i="1" smtClean="0">
                <a:latin typeface="Arial" pitchFamily="34" charset="0"/>
                <a:ea typeface="MS PGothic" pitchFamily="34" charset="-128"/>
                <a:cs typeface="Arial" pitchFamily="34" charset="0"/>
              </a:rPr>
              <a:t>computer security </a:t>
            </a:r>
            <a:r>
              <a:rPr lang="en-US" smtClean="0">
                <a:latin typeface="Arial" pitchFamily="34" charset="0"/>
                <a:ea typeface="MS PGothic" pitchFamily="34" charset="-128"/>
                <a:cs typeface="Arial" pitchFamily="34" charset="0"/>
              </a:rPr>
              <a:t>as shown on this slide. This definition introduces three key objectives that are at the heart of computer security as we see on the 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38C56C8C-EA3A-401B-B274-90AA8FF7B0A5}" type="slidenum">
              <a:rPr lang="en-AU"/>
              <a:pPr/>
              <a:t>10</a:t>
            </a:fld>
            <a:endParaRPr lang="en-AU"/>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latin typeface="Arial" pitchFamily="34" charset="0"/>
                <a:ea typeface="MS PGothic" pitchFamily="34" charset="-128"/>
                <a:cs typeface="Arial" pitchFamily="34" charset="0"/>
              </a:rPr>
              <a:t>The NIST Computer Security Handbook [NIST95] defines the term </a:t>
            </a:r>
            <a:r>
              <a:rPr lang="en-US" i="1" smtClean="0">
                <a:latin typeface="Arial" pitchFamily="34" charset="0"/>
                <a:ea typeface="MS PGothic" pitchFamily="34" charset="-128"/>
                <a:cs typeface="Arial" pitchFamily="34" charset="0"/>
              </a:rPr>
              <a:t>computer security </a:t>
            </a:r>
            <a:r>
              <a:rPr lang="en-US" smtClean="0">
                <a:latin typeface="Arial" pitchFamily="34" charset="0"/>
                <a:ea typeface="MS PGothic" pitchFamily="34" charset="-128"/>
                <a:cs typeface="Arial" pitchFamily="34" charset="0"/>
              </a:rPr>
              <a:t>as shown on this slide. This definition introduces three key objectives that are at the heart of computer security as we see on the next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r>
              <a:rPr lang="en-US" sz="1100" smtClean="0">
                <a:latin typeface="Arial" pitchFamily="34" charset="0"/>
                <a:ea typeface="MS PGothic" pitchFamily="34" charset="-128"/>
                <a:cs typeface="Arial" pitchFamily="34" charset="0"/>
              </a:rPr>
              <a:t>Computer security is both fascinating and complex. Some of the reasons follow:</a:t>
            </a:r>
          </a:p>
          <a:p>
            <a:pPr eaLnBrk="1" hangingPunct="1"/>
            <a:r>
              <a:rPr lang="en-US" sz="1100" b="1" smtClean="0">
                <a:latin typeface="Arial" pitchFamily="34" charset="0"/>
                <a:ea typeface="MS PGothic" pitchFamily="34" charset="-128"/>
                <a:cs typeface="Arial" pitchFamily="34" charset="0"/>
              </a:rPr>
              <a:t>1.</a:t>
            </a:r>
            <a:r>
              <a:rPr lang="en-US" sz="1100" smtClean="0">
                <a:latin typeface="Arial" pitchFamily="34" charset="0"/>
                <a:ea typeface="MS PGothic" pitchFamily="34" charset="-128"/>
                <a:cs typeface="Arial" pitchFamily="34" charset="0"/>
              </a:rPr>
              <a:t> Computer security is not as simple as it might first appear to the novice. The requirements seem to be straightforward, but the mechanisms used to meet those requirements can be quite complex and subtle.</a:t>
            </a:r>
          </a:p>
          <a:p>
            <a:pPr eaLnBrk="1" hangingPunct="1"/>
            <a:r>
              <a:rPr lang="en-US" sz="1100" b="1" smtClean="0">
                <a:latin typeface="Arial" pitchFamily="34" charset="0"/>
                <a:ea typeface="MS PGothic" pitchFamily="34" charset="-128"/>
                <a:cs typeface="Arial" pitchFamily="34" charset="0"/>
              </a:rPr>
              <a:t>2.</a:t>
            </a:r>
            <a:r>
              <a:rPr lang="en-US" sz="1100" smtClean="0">
                <a:latin typeface="Arial" pitchFamily="34" charset="0"/>
                <a:ea typeface="MS PGothic" pitchFamily="34" charset="-128"/>
                <a:cs typeface="Arial" pitchFamily="34" charset="0"/>
              </a:rPr>
              <a:t> In developing a particular security mechanism or algorithm, one must always consider potential attacks (often unexpected) on those security features. </a:t>
            </a:r>
          </a:p>
          <a:p>
            <a:pPr eaLnBrk="1" hangingPunct="1"/>
            <a:r>
              <a:rPr lang="en-US" sz="1100" b="1" smtClean="0">
                <a:latin typeface="Arial" pitchFamily="34" charset="0"/>
                <a:ea typeface="MS PGothic" pitchFamily="34" charset="-128"/>
                <a:cs typeface="Arial" pitchFamily="34" charset="0"/>
              </a:rPr>
              <a:t>3.</a:t>
            </a:r>
            <a:r>
              <a:rPr lang="en-US" sz="1100" smtClean="0">
                <a:latin typeface="Arial" pitchFamily="34" charset="0"/>
                <a:ea typeface="MS PGothic" pitchFamily="34" charset="-128"/>
                <a:cs typeface="Arial" pitchFamily="34" charset="0"/>
              </a:rPr>
              <a:t> Hence procedures used to provide particular services are often counterintuitive. </a:t>
            </a:r>
          </a:p>
          <a:p>
            <a:pPr eaLnBrk="1" hangingPunct="1"/>
            <a:r>
              <a:rPr lang="en-US" sz="1100" b="1" smtClean="0">
                <a:latin typeface="Arial" pitchFamily="34" charset="0"/>
                <a:ea typeface="MS PGothic" pitchFamily="34" charset="-128"/>
                <a:cs typeface="Arial" pitchFamily="34" charset="0"/>
              </a:rPr>
              <a:t>4. </a:t>
            </a:r>
            <a:r>
              <a:rPr lang="en-US" sz="1100" smtClean="0">
                <a:latin typeface="Arial" pitchFamily="34" charset="0"/>
                <a:ea typeface="MS PGothic" pitchFamily="34" charset="-128"/>
                <a:cs typeface="Arial" pitchFamily="34" charset="0"/>
              </a:rPr>
              <a:t>Having designed various security mechanisms, it is necessary to decide where to use them.</a:t>
            </a:r>
          </a:p>
          <a:p>
            <a:pPr eaLnBrk="1" hangingPunct="1"/>
            <a:r>
              <a:rPr lang="en-US" sz="1100" b="1" smtClean="0">
                <a:latin typeface="Arial" pitchFamily="34" charset="0"/>
                <a:ea typeface="MS PGothic" pitchFamily="34" charset="-128"/>
                <a:cs typeface="Arial" pitchFamily="34" charset="0"/>
              </a:rPr>
              <a:t>5.</a:t>
            </a:r>
            <a:r>
              <a:rPr lang="en-US" sz="1100" smtClean="0">
                <a:latin typeface="Arial" pitchFamily="34" charset="0"/>
                <a:ea typeface="MS PGothic" pitchFamily="34" charset="-128"/>
                <a:cs typeface="Arial" pitchFamily="34" charset="0"/>
              </a:rPr>
              <a:t> Security mechanisms typically involve more than a particular algorithm or protocol, but also require participants to have secret information, leading to issues of creation, distribution, and protection of that secret information. </a:t>
            </a:r>
          </a:p>
          <a:p>
            <a:pPr eaLnBrk="1" hangingPunct="1"/>
            <a:r>
              <a:rPr lang="en-US" sz="1100" b="1" smtClean="0">
                <a:latin typeface="Arial" pitchFamily="34" charset="0"/>
                <a:ea typeface="MS PGothic" pitchFamily="34" charset="-128"/>
                <a:cs typeface="Arial" pitchFamily="34" charset="0"/>
              </a:rPr>
              <a:t>6. </a:t>
            </a:r>
            <a:r>
              <a:rPr lang="en-US" sz="1100" smtClean="0">
                <a:latin typeface="Arial" pitchFamily="34" charset="0"/>
                <a:ea typeface="MS PGothic" pitchFamily="34" charset="-128"/>
                <a:cs typeface="Arial" pitchFamily="34" charset="0"/>
              </a:rPr>
              <a:t>Computer security is essentially a battle of wits between a perpetrator who tries to find holes and the designer or administrator who tries to close them. </a:t>
            </a:r>
          </a:p>
          <a:p>
            <a:pPr eaLnBrk="1" hangingPunct="1"/>
            <a:r>
              <a:rPr lang="en-US" sz="1100" b="1" smtClean="0">
                <a:latin typeface="Arial" pitchFamily="34" charset="0"/>
                <a:ea typeface="MS PGothic" pitchFamily="34" charset="-128"/>
                <a:cs typeface="Arial" pitchFamily="34" charset="0"/>
              </a:rPr>
              <a:t>7. </a:t>
            </a:r>
            <a:r>
              <a:rPr lang="en-US" sz="1100" smtClean="0">
                <a:latin typeface="Arial" pitchFamily="34" charset="0"/>
                <a:ea typeface="MS PGothic" pitchFamily="34" charset="-128"/>
                <a:cs typeface="Arial" pitchFamily="34" charset="0"/>
              </a:rPr>
              <a:t>There is a natural tendency on the part of users and system managers to perceive little benefit from security investment until a security failure occurs.</a:t>
            </a:r>
          </a:p>
          <a:p>
            <a:pPr eaLnBrk="1" hangingPunct="1"/>
            <a:r>
              <a:rPr lang="en-US" sz="1100" b="1" smtClean="0">
                <a:latin typeface="Arial" pitchFamily="34" charset="0"/>
                <a:ea typeface="MS PGothic" pitchFamily="34" charset="-128"/>
                <a:cs typeface="Arial" pitchFamily="34" charset="0"/>
              </a:rPr>
              <a:t>8. </a:t>
            </a:r>
            <a:r>
              <a:rPr lang="en-US" sz="1100" smtClean="0">
                <a:latin typeface="Arial" pitchFamily="34" charset="0"/>
                <a:ea typeface="MS PGothic" pitchFamily="34" charset="-128"/>
                <a:cs typeface="Arial" pitchFamily="34" charset="0"/>
              </a:rPr>
              <a:t>Security requires regular monitoring, difficult in today's short-term environment.</a:t>
            </a:r>
          </a:p>
          <a:p>
            <a:pPr eaLnBrk="1" hangingPunct="1"/>
            <a:r>
              <a:rPr lang="en-US" sz="1100" b="1" smtClean="0">
                <a:latin typeface="Arial" pitchFamily="34" charset="0"/>
                <a:ea typeface="MS PGothic" pitchFamily="34" charset="-128"/>
                <a:cs typeface="Arial" pitchFamily="34" charset="0"/>
              </a:rPr>
              <a:t>9. </a:t>
            </a:r>
            <a:r>
              <a:rPr lang="en-US" sz="1100" smtClean="0">
                <a:latin typeface="Arial" pitchFamily="34" charset="0"/>
                <a:ea typeface="MS PGothic" pitchFamily="34" charset="-128"/>
                <a:cs typeface="Arial" pitchFamily="34" charset="0"/>
              </a:rPr>
              <a:t>Security is still too often an afterthought - incorporated after the design is complete.</a:t>
            </a:r>
          </a:p>
          <a:p>
            <a:pPr eaLnBrk="1" hangingPunct="1"/>
            <a:r>
              <a:rPr lang="en-US" sz="1100" b="1" smtClean="0">
                <a:latin typeface="Arial" pitchFamily="34" charset="0"/>
                <a:ea typeface="MS PGothic" pitchFamily="34" charset="-128"/>
                <a:cs typeface="Arial" pitchFamily="34" charset="0"/>
              </a:rPr>
              <a:t>10. </a:t>
            </a:r>
            <a:r>
              <a:rPr lang="en-US" sz="1100" smtClean="0">
                <a:latin typeface="Arial" pitchFamily="34" charset="0"/>
                <a:ea typeface="MS PGothic" pitchFamily="34" charset="-128"/>
                <a:cs typeface="Arial" pitchFamily="34" charset="0"/>
              </a:rPr>
              <a:t>Many users / security administrators view strong security as an impediment to efficient and user-friendly operation of an information system or use of information.</a:t>
            </a:r>
          </a:p>
          <a:p>
            <a:pPr eaLnBrk="1" hangingPunct="1"/>
            <a:endParaRPr lang="en-US" sz="1100" smtClean="0">
              <a:latin typeface="Arial" pitchFamily="34" charset="0"/>
              <a:ea typeface="MS PGothic" pitchFamily="34" charset="-128"/>
              <a:cs typeface="Arial" pitchFamily="34" charset="0"/>
            </a:endParaRPr>
          </a:p>
        </p:txBody>
      </p:sp>
      <p:sp>
        <p:nvSpPr>
          <p:cNvPr id="69636" name="Slide Number Placeholder 3"/>
          <p:cNvSpPr>
            <a:spLocks noGrp="1"/>
          </p:cNvSpPr>
          <p:nvPr>
            <p:ph type="sldNum" sz="quarter" idx="5"/>
          </p:nvPr>
        </p:nvSpPr>
        <p:spPr>
          <a:noFill/>
        </p:spPr>
        <p:txBody>
          <a:bodyPr/>
          <a:lstStyle/>
          <a:p>
            <a:fld id="{2859B957-B70D-48A6-A63C-8DE7CCCCD72C}" type="slidenum">
              <a:rPr lang="en-AU"/>
              <a:pPr/>
              <a:t>11</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2655887" cy="517525"/>
          </a:xfrm>
          <a:prstGeom prst="rect">
            <a:avLst/>
          </a:prstGeom>
          <a:noFill/>
          <a:ln w="9525">
            <a:noFill/>
            <a:miter lim="800000"/>
            <a:headEnd/>
            <a:tailEnd/>
          </a:ln>
          <a:effectLst/>
        </p:spPr>
        <p:txBody>
          <a:bodyPr wrap="none">
            <a:spAutoFit/>
          </a:bodyPr>
          <a:lstStyle/>
          <a:p>
            <a:r>
              <a:rPr lang="en-US" sz="1400">
                <a:latin typeface="Times New Roman" pitchFamily="18" charset="0"/>
              </a:rPr>
              <a:t>Gold Coast Campus</a:t>
            </a:r>
          </a:p>
          <a:p>
            <a:r>
              <a:rPr lang="en-US" sz="1400">
                <a:latin typeface="Times New Roman" pitchFamily="18" charset="0"/>
              </a:rPr>
              <a:t>School of Information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z="1200">
                <a:latin typeface="Arial Narrow" pitchFamily="34" charset="0"/>
                <a:cs typeface="Times New Roman" pitchFamily="18" charset="0"/>
              </a:defRPr>
            </a:lvl1pPr>
          </a:lstStyle>
          <a:p>
            <a:endParaRPr lang="en-US"/>
          </a:p>
        </p:txBody>
      </p:sp>
      <p:sp>
        <p:nvSpPr>
          <p:cNvPr id="7" name="Rectangle 5"/>
          <p:cNvSpPr>
            <a:spLocks noGrp="1" noChangeArrowheads="1"/>
          </p:cNvSpPr>
          <p:nvPr>
            <p:ph type="ftr" sz="quarter" idx="11"/>
          </p:nvPr>
        </p:nvSpPr>
        <p:spPr>
          <a:xfrm>
            <a:off x="2555875" y="6400800"/>
            <a:ext cx="3529013" cy="304800"/>
          </a:xfrm>
        </p:spPr>
        <p:txBody>
          <a:bodyPr/>
          <a:lstStyle>
            <a:lvl1pPr>
              <a:defRPr>
                <a:latin typeface="Arial Narrow" pitchFamily="34" charset="0"/>
              </a:defRPr>
            </a:lvl1pPr>
          </a:lstStyle>
          <a:p>
            <a:pPr>
              <a:defRPr/>
            </a:pPr>
            <a:r>
              <a:rPr lang="en-US" smtClean="0"/>
              <a:t>3413ICT Network Security</a:t>
            </a:r>
            <a:endParaRPr lang="en-US"/>
          </a:p>
        </p:txBody>
      </p:sp>
      <p:sp>
        <p:nvSpPr>
          <p:cNvPr id="8" name="Rectangle 6"/>
          <p:cNvSpPr>
            <a:spLocks noGrp="1" noChangeArrowheads="1"/>
          </p:cNvSpPr>
          <p:nvPr>
            <p:ph type="sldNum" sz="quarter" idx="12"/>
          </p:nvPr>
        </p:nvSpPr>
        <p:spPr>
          <a:xfrm>
            <a:off x="6443663" y="6400800"/>
            <a:ext cx="2547937" cy="304800"/>
          </a:xfrm>
        </p:spPr>
        <p:txBody>
          <a:bodyPr/>
          <a:lstStyle>
            <a:lvl1pPr>
              <a:defRPr>
                <a:solidFill>
                  <a:schemeClr val="tx1"/>
                </a:solidFill>
                <a:latin typeface="Arial Narrow" pitchFamily="34" charset="0"/>
              </a:defRPr>
            </a:lvl1pPr>
          </a:lstStyle>
          <a:p>
            <a:r>
              <a:rPr lang="en-US"/>
              <a:t>© Griffith University, 2011</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ta-IN"/>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 Network Security</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6DE2A2C7-751A-4277-9809-1ABE46DEA79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endParaRPr lang="en-US"/>
          </a:p>
        </p:txBody>
      </p:sp>
      <p:sp>
        <p:nvSpPr>
          <p:cNvPr id="3"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4" name="Rectangle 1030"/>
          <p:cNvSpPr>
            <a:spLocks noGrp="1" noChangeArrowheads="1"/>
          </p:cNvSpPr>
          <p:nvPr>
            <p:ph type="sldNum" sz="quarter" idx="12"/>
          </p:nvPr>
        </p:nvSpPr>
        <p:spPr>
          <a:ln/>
        </p:spPr>
        <p:txBody>
          <a:bodyPr/>
          <a:lstStyle>
            <a:lvl1pPr>
              <a:defRPr/>
            </a:lvl1pPr>
          </a:lstStyle>
          <a:p>
            <a:r>
              <a:rPr lang="en-US"/>
              <a:t>Web Security.. - </a:t>
            </a:r>
            <a:fld id="{36D70E0B-D13F-4E7D-87B6-8B34C2DDEE7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555875" y="6400800"/>
            <a:ext cx="3529013" cy="304800"/>
          </a:xfrm>
        </p:spPr>
        <p:txBody>
          <a:bodyPr/>
          <a:lstStyle>
            <a:lvl1pPr>
              <a:defRPr/>
            </a:lvl1pPr>
          </a:lstStyle>
          <a:p>
            <a:pPr>
              <a:defRPr/>
            </a:pPr>
            <a:r>
              <a:rPr lang="en-US" smtClean="0"/>
              <a:t>3413ICT Network Security</a:t>
            </a:r>
            <a:endParaRPr lang="en-US"/>
          </a:p>
        </p:txBody>
      </p:sp>
      <p:sp>
        <p:nvSpPr>
          <p:cNvPr id="6" name="Slide Number Placeholder 5"/>
          <p:cNvSpPr>
            <a:spLocks noGrp="1"/>
          </p:cNvSpPr>
          <p:nvPr>
            <p:ph type="sldNum" sz="quarter" idx="12"/>
          </p:nvPr>
        </p:nvSpPr>
        <p:spPr>
          <a:xfrm>
            <a:off x="6659563" y="6400800"/>
            <a:ext cx="2332037" cy="304800"/>
          </a:xfrm>
        </p:spPr>
        <p:txBody>
          <a:bodyPr/>
          <a:lstStyle>
            <a:lvl1pPr>
              <a:defRPr/>
            </a:lvl1pPr>
          </a:lstStyle>
          <a:p>
            <a:r>
              <a:rPr lang="en-US"/>
              <a:t>Lecture 1. Introduction - </a:t>
            </a:r>
            <a:fld id="{34646CD3-EB54-4FEA-8531-AA3B7373A3A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a-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555875" y="6400800"/>
            <a:ext cx="3455988" cy="304800"/>
          </a:xfrm>
        </p:spPr>
        <p:txBody>
          <a:bodyPr/>
          <a:lstStyle>
            <a:lvl1pPr>
              <a:defRPr/>
            </a:lvl1pPr>
          </a:lstStyle>
          <a:p>
            <a:pPr>
              <a:defRPr/>
            </a:pPr>
            <a:r>
              <a:rPr lang="en-US" smtClean="0"/>
              <a:t>3413ICT Network Security</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13BCFFA2-50F0-40CC-B92D-807BBB295DE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2555875" y="6400800"/>
            <a:ext cx="3529013" cy="304800"/>
          </a:xfrm>
        </p:spPr>
        <p:txBody>
          <a:bodyPr/>
          <a:lstStyle>
            <a:lvl1pPr>
              <a:defRPr/>
            </a:lvl1pPr>
          </a:lstStyle>
          <a:p>
            <a:pPr>
              <a:defRPr/>
            </a:pPr>
            <a:r>
              <a:rPr lang="en-US" smtClean="0"/>
              <a:t>3413ICT Network Security</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62C780BD-9F2A-4FAC-B344-3C987D4A877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a-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a:xfrm>
            <a:off x="2555875" y="6400800"/>
            <a:ext cx="3600450" cy="304800"/>
          </a:xfrm>
        </p:spPr>
        <p:txBody>
          <a:bodyPr/>
          <a:lstStyle>
            <a:lvl1pPr>
              <a:defRPr/>
            </a:lvl1pPr>
          </a:lstStyle>
          <a:p>
            <a:pPr>
              <a:defRPr/>
            </a:pPr>
            <a:r>
              <a:rPr lang="en-US" smtClean="0"/>
              <a:t>3413ICT Network Security</a:t>
            </a:r>
            <a:endParaRPr lang="en-US"/>
          </a:p>
        </p:txBody>
      </p:sp>
      <p:sp>
        <p:nvSpPr>
          <p:cNvPr id="9" name="Slide Number Placeholder 8"/>
          <p:cNvSpPr>
            <a:spLocks noGrp="1"/>
          </p:cNvSpPr>
          <p:nvPr>
            <p:ph type="sldNum" sz="quarter" idx="12"/>
          </p:nvPr>
        </p:nvSpPr>
        <p:spPr/>
        <p:txBody>
          <a:bodyPr/>
          <a:lstStyle>
            <a:lvl1pPr>
              <a:defRPr/>
            </a:lvl1pPr>
          </a:lstStyle>
          <a:p>
            <a:r>
              <a:rPr lang="en-US"/>
              <a:t>Lecture 1. Introduction - </a:t>
            </a:r>
            <a:fld id="{5ED95CA7-00F1-432D-8962-B83D8753017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a:xfrm>
            <a:off x="2484438" y="6400800"/>
            <a:ext cx="3816350" cy="304800"/>
          </a:xfrm>
        </p:spPr>
        <p:txBody>
          <a:bodyPr/>
          <a:lstStyle>
            <a:lvl1pPr>
              <a:defRPr/>
            </a:lvl1pPr>
          </a:lstStyle>
          <a:p>
            <a:pPr>
              <a:defRPr/>
            </a:pPr>
            <a:r>
              <a:rPr lang="en-US" smtClean="0"/>
              <a:t>3413ICT Network Security</a:t>
            </a:r>
            <a:endParaRPr lang="en-US"/>
          </a:p>
        </p:txBody>
      </p:sp>
      <p:sp>
        <p:nvSpPr>
          <p:cNvPr id="5" name="Slide Number Placeholder 4"/>
          <p:cNvSpPr>
            <a:spLocks noGrp="1"/>
          </p:cNvSpPr>
          <p:nvPr>
            <p:ph type="sldNum" sz="quarter" idx="12"/>
          </p:nvPr>
        </p:nvSpPr>
        <p:spPr/>
        <p:txBody>
          <a:bodyPr/>
          <a:lstStyle>
            <a:lvl1pPr>
              <a:defRPr/>
            </a:lvl1pPr>
          </a:lstStyle>
          <a:p>
            <a:r>
              <a:rPr lang="en-US"/>
              <a:t>Lecture 1. Introduction - </a:t>
            </a:r>
            <a:fld id="{D1455C67-55A9-4A3F-9557-816B08F016B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a-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2484438" y="6400800"/>
            <a:ext cx="3743325" cy="304800"/>
          </a:xfrm>
        </p:spPr>
        <p:txBody>
          <a:bodyPr/>
          <a:lstStyle>
            <a:lvl1pPr>
              <a:defRPr/>
            </a:lvl1pPr>
          </a:lstStyle>
          <a:p>
            <a:pPr>
              <a:defRPr/>
            </a:pPr>
            <a:r>
              <a:rPr lang="en-US" smtClean="0"/>
              <a:t>3413ICT Network Security</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E9F88CA8-D0A5-402A-AD36-7F1F108C705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a-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a-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2484438" y="6400800"/>
            <a:ext cx="3671887" cy="304800"/>
          </a:xfrm>
        </p:spPr>
        <p:txBody>
          <a:bodyPr/>
          <a:lstStyle>
            <a:lvl1pPr>
              <a:defRPr/>
            </a:lvl1pPr>
          </a:lstStyle>
          <a:p>
            <a:pPr>
              <a:defRPr/>
            </a:pPr>
            <a:r>
              <a:rPr lang="en-US" smtClean="0"/>
              <a:t>3413ICT Network Security</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53E99930-B6BF-467D-A8FF-0A691C2952E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411413" y="6400800"/>
            <a:ext cx="3608387" cy="304800"/>
          </a:xfrm>
        </p:spPr>
        <p:txBody>
          <a:bodyPr/>
          <a:lstStyle>
            <a:lvl1pPr>
              <a:defRPr/>
            </a:lvl1pPr>
          </a:lstStyle>
          <a:p>
            <a:pPr>
              <a:defRPr/>
            </a:pPr>
            <a:r>
              <a:rPr lang="en-US" smtClean="0"/>
              <a:t>3413ICT Network Security</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09E0BE36-F1C7-4BDC-B709-AF17C37468F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DF0029"/>
                </a:solidFill>
                <a:latin typeface="Times New Roman" pitchFamily="18" charset="0"/>
              </a:defRPr>
            </a:lvl1pPr>
          </a:lstStyle>
          <a:p>
            <a:endParaRPr lang="en-US"/>
          </a:p>
        </p:txBody>
      </p:sp>
      <p:sp>
        <p:nvSpPr>
          <p:cNvPr id="3077" name="Rectangle 1029"/>
          <p:cNvSpPr>
            <a:spLocks noGrp="1" noChangeArrowheads="1"/>
          </p:cNvSpPr>
          <p:nvPr>
            <p:ph type="ftr" sz="quarter" idx="3"/>
          </p:nvPr>
        </p:nvSpPr>
        <p:spPr bwMode="auto">
          <a:xfrm>
            <a:off x="2555875" y="6400800"/>
            <a:ext cx="34639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 Network Security</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B16B875C-DA7D-4895-8B35-34783B31F865}" type="slidenum">
              <a:rPr lang="en-US"/>
              <a:pPr/>
              <a:t>‹#›</a:t>
            </a:fld>
            <a:endParaRPr lang="en-US"/>
          </a:p>
        </p:txBody>
      </p:sp>
      <p:pic>
        <p:nvPicPr>
          <p:cNvPr id="1031"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news.com.au/technology/shodan-called-the-scariest-search-engine-on-the-internet-finds-traffic-lights-power-plants/story-e6frfro0-122661689364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ietf.org/rfc/rfc2616.tx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2"/>
          <p:cNvSpPr txBox="1">
            <a:spLocks noGrp="1"/>
          </p:cNvSpPr>
          <p:nvPr/>
        </p:nvSpPr>
        <p:spPr bwMode="auto">
          <a:xfrm>
            <a:off x="2627313" y="6308725"/>
            <a:ext cx="4176712" cy="396875"/>
          </a:xfrm>
          <a:prstGeom prst="rect">
            <a:avLst/>
          </a:prstGeom>
          <a:noFill/>
          <a:ln w="9525">
            <a:noFill/>
            <a:miter lim="800000"/>
            <a:headEnd/>
            <a:tailEnd/>
          </a:ln>
        </p:spPr>
        <p:txBody>
          <a:bodyPr/>
          <a:lstStyle/>
          <a:p>
            <a:pPr algn="ctr"/>
            <a:endParaRPr lang="en-US" sz="1400">
              <a:solidFill>
                <a:srgbClr val="DF0029"/>
              </a:solidFill>
              <a:latin typeface="Times New Roman" pitchFamily="18" charset="0"/>
            </a:endParaRPr>
          </a:p>
        </p:txBody>
      </p:sp>
      <p:sp>
        <p:nvSpPr>
          <p:cNvPr id="151554" name="Rectangle 2"/>
          <p:cNvSpPr>
            <a:spLocks noGrp="1" noChangeArrowheads="1"/>
          </p:cNvSpPr>
          <p:nvPr>
            <p:ph type="ctrTitle" idx="4294967295"/>
          </p:nvPr>
        </p:nvSpPr>
        <p:spPr>
          <a:xfrm>
            <a:off x="611188" y="1268413"/>
            <a:ext cx="7772400" cy="1944687"/>
          </a:xfrm>
        </p:spPr>
        <p:txBody>
          <a:bodyPr/>
          <a:lstStyle/>
          <a:p>
            <a:pPr>
              <a:lnSpc>
                <a:spcPct val="130000"/>
              </a:lnSpc>
            </a:pPr>
            <a:r>
              <a:rPr lang="en-AU" sz="3600" b="1" dirty="0" smtClean="0">
                <a:solidFill>
                  <a:srgbClr val="DF0029"/>
                </a:solidFill>
                <a:ea typeface="ＭＳ Ｐゴシック" pitchFamily="-84" charset="-128"/>
              </a:rPr>
              <a:t>3413ICT </a:t>
            </a:r>
            <a:r>
              <a:rPr lang="en-AU" b="1" dirty="0" smtClean="0">
                <a:solidFill>
                  <a:srgbClr val="DF0029"/>
                </a:solidFill>
                <a:ea typeface="ＭＳ Ｐゴシック" pitchFamily="-84" charset="-128"/>
              </a:rPr>
              <a:t/>
            </a:r>
            <a:br>
              <a:rPr lang="en-AU" b="1" dirty="0" smtClean="0">
                <a:solidFill>
                  <a:srgbClr val="DF0029"/>
                </a:solidFill>
                <a:ea typeface="ＭＳ Ｐゴシック" pitchFamily="-84" charset="-128"/>
              </a:rPr>
            </a:br>
            <a:r>
              <a:rPr lang="en-AU" b="1" dirty="0" smtClean="0">
                <a:solidFill>
                  <a:srgbClr val="DF0029"/>
                </a:solidFill>
                <a:ea typeface="ＭＳ Ｐゴシック" pitchFamily="-84" charset="-128"/>
              </a:rPr>
              <a:t>Network Security</a:t>
            </a:r>
          </a:p>
        </p:txBody>
      </p:sp>
      <p:sp>
        <p:nvSpPr>
          <p:cNvPr id="15363" name="Rectangle 3"/>
          <p:cNvSpPr>
            <a:spLocks noGrp="1" noChangeArrowheads="1"/>
          </p:cNvSpPr>
          <p:nvPr>
            <p:ph type="subTitle" idx="4294967295"/>
          </p:nvPr>
        </p:nvSpPr>
        <p:spPr>
          <a:xfrm>
            <a:off x="395288" y="3644900"/>
            <a:ext cx="8424862" cy="1752600"/>
          </a:xfrm>
        </p:spPr>
        <p:txBody>
          <a:bodyPr/>
          <a:lstStyle/>
          <a:p>
            <a:pPr marL="0" indent="0" algn="ctr">
              <a:buFontTx/>
              <a:buNone/>
            </a:pPr>
            <a:r>
              <a:rPr lang="en-AU" b="1" dirty="0" smtClean="0">
                <a:ea typeface="ＭＳ Ｐゴシック" pitchFamily="-84" charset="-128"/>
              </a:rPr>
              <a:t>Advanced Topics</a:t>
            </a:r>
            <a:endParaRPr lang="en-AU" dirty="0" smtClean="0">
              <a:ea typeface="ＭＳ Ｐゴシック" pitchFamily="-84" charset="-128"/>
            </a:endParaRPr>
          </a:p>
        </p:txBody>
      </p:sp>
      <p:sp>
        <p:nvSpPr>
          <p:cNvPr id="6"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smtClean="0"/>
              <a:t>3413ICT Network Security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692275" y="0"/>
            <a:ext cx="6164263" cy="1143000"/>
          </a:xfrm>
        </p:spPr>
        <p:txBody>
          <a:bodyPr/>
          <a:lstStyle/>
          <a:p>
            <a:pPr eaLnBrk="1" hangingPunct="1"/>
            <a:r>
              <a:rPr lang="en-US" sz="3900" b="1" smtClean="0">
                <a:ea typeface="MS PGothic" pitchFamily="34" charset="-128"/>
              </a:rPr>
              <a:t>DAD and CIA Triads</a:t>
            </a:r>
            <a:endParaRPr lang="en-AU" sz="3900" b="1" smtClean="0">
              <a:ea typeface="MS PGothic" pitchFamily="34" charset="-128"/>
            </a:endParaRPr>
          </a:p>
        </p:txBody>
      </p:sp>
      <p:sp>
        <p:nvSpPr>
          <p:cNvPr id="36867" name="Rectangle 3"/>
          <p:cNvSpPr>
            <a:spLocks noGrp="1" noChangeArrowheads="1"/>
          </p:cNvSpPr>
          <p:nvPr>
            <p:ph type="body" idx="1"/>
          </p:nvPr>
        </p:nvSpPr>
        <p:spPr>
          <a:xfrm>
            <a:off x="755650" y="1125538"/>
            <a:ext cx="8388350" cy="5256212"/>
          </a:xfrm>
        </p:spPr>
        <p:txBody>
          <a:bodyPr/>
          <a:lstStyle/>
          <a:p>
            <a:pPr>
              <a:lnSpc>
                <a:spcPct val="90000"/>
              </a:lnSpc>
              <a:buFontTx/>
              <a:buNone/>
            </a:pPr>
            <a:r>
              <a:rPr lang="en-US" smtClean="0"/>
              <a:t>  </a:t>
            </a:r>
          </a:p>
          <a:p>
            <a:pPr lvl="1">
              <a:lnSpc>
                <a:spcPct val="90000"/>
              </a:lnSpc>
            </a:pPr>
            <a:endParaRPr lang="en-US" smtClean="0"/>
          </a:p>
          <a:p>
            <a:pPr eaLnBrk="1" hangingPunct="1">
              <a:lnSpc>
                <a:spcPct val="110000"/>
              </a:lnSpc>
            </a:pPr>
            <a:endParaRPr lang="en-AU" sz="3000" smtClean="0">
              <a:ea typeface="MS PGothic" pitchFamily="34" charset="-128"/>
            </a:endParaRPr>
          </a:p>
        </p:txBody>
      </p:sp>
      <p:pic>
        <p:nvPicPr>
          <p:cNvPr id="36870" name="Picture 5" descr="cia-dad-triad.jpg"/>
          <p:cNvPicPr>
            <a:picLocks noChangeAspect="1"/>
          </p:cNvPicPr>
          <p:nvPr/>
        </p:nvPicPr>
        <p:blipFill>
          <a:blip r:embed="rId3" cstate="print"/>
          <a:srcRect/>
          <a:stretch>
            <a:fillRect/>
          </a:stretch>
        </p:blipFill>
        <p:spPr bwMode="auto">
          <a:xfrm>
            <a:off x="2627313" y="1268413"/>
            <a:ext cx="4248150" cy="44640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813"/>
            <a:ext cx="8534400" cy="1063625"/>
          </a:xfrm>
        </p:spPr>
        <p:txBody>
          <a:bodyPr/>
          <a:lstStyle/>
          <a:p>
            <a:pPr eaLnBrk="1" hangingPunct="1">
              <a:defRPr/>
            </a:pPr>
            <a:r>
              <a:rPr lang="en-US" dirty="0" smtClean="0">
                <a:ea typeface="ＭＳ Ｐゴシック" pitchFamily="-107" charset="-128"/>
                <a:cs typeface="ＭＳ Ｐゴシック" pitchFamily="-107" charset="-128"/>
              </a:rPr>
              <a:t>Security Challenges</a:t>
            </a:r>
          </a:p>
        </p:txBody>
      </p:sp>
      <p:sp>
        <p:nvSpPr>
          <p:cNvPr id="65539" name="Rectangle 3"/>
          <p:cNvSpPr txBox="1">
            <a:spLocks noChangeArrowheads="1"/>
          </p:cNvSpPr>
          <p:nvPr/>
        </p:nvSpPr>
        <p:spPr bwMode="black">
          <a:xfrm>
            <a:off x="971550" y="1341438"/>
            <a:ext cx="8021638" cy="4872037"/>
          </a:xfrm>
          <a:prstGeom prst="rect">
            <a:avLst/>
          </a:prstGeom>
          <a:noFill/>
          <a:ln w="9525">
            <a:noFill/>
            <a:miter lim="800000"/>
            <a:headEnd/>
            <a:tailEnd/>
          </a:ln>
        </p:spPr>
        <p:txBody>
          <a:bodyPr/>
          <a:lstStyle/>
          <a:p>
            <a:pPr marL="609600" indent="-609600">
              <a:lnSpc>
                <a:spcPct val="110000"/>
              </a:lnSpc>
              <a:spcBef>
                <a:spcPct val="20000"/>
              </a:spcBef>
              <a:buClr>
                <a:schemeClr val="hlink"/>
              </a:buClr>
              <a:buSzPct val="80000"/>
              <a:buFont typeface="Wingdings" pitchFamily="2" charset="2"/>
              <a:buChar char="Ø"/>
              <a:defRPr/>
            </a:pPr>
            <a:r>
              <a:rPr lang="en-US" sz="2800" dirty="0">
                <a:latin typeface="+mj-lt"/>
              </a:rPr>
              <a:t>Not simple</a:t>
            </a:r>
          </a:p>
          <a:p>
            <a:pPr marL="609600" indent="-609600">
              <a:lnSpc>
                <a:spcPct val="110000"/>
              </a:lnSpc>
              <a:spcBef>
                <a:spcPct val="20000"/>
              </a:spcBef>
              <a:buClr>
                <a:schemeClr val="hlink"/>
              </a:buClr>
              <a:buSzPct val="80000"/>
              <a:buFont typeface="Wingdings" pitchFamily="2" charset="2"/>
              <a:buChar char="Ø"/>
              <a:defRPr/>
            </a:pPr>
            <a:r>
              <a:rPr lang="en-US" sz="2800" dirty="0">
                <a:latin typeface="+mj-lt"/>
              </a:rPr>
              <a:t>Must consider potential attacks</a:t>
            </a:r>
          </a:p>
          <a:p>
            <a:pPr marL="609600" indent="-609600">
              <a:lnSpc>
                <a:spcPct val="110000"/>
              </a:lnSpc>
              <a:spcBef>
                <a:spcPct val="20000"/>
              </a:spcBef>
              <a:buClr>
                <a:schemeClr val="hlink"/>
              </a:buClr>
              <a:buSzPct val="80000"/>
              <a:buFont typeface="Wingdings" pitchFamily="2" charset="2"/>
              <a:buChar char="Ø"/>
              <a:defRPr/>
            </a:pPr>
            <a:r>
              <a:rPr lang="en-US" sz="2800" dirty="0">
                <a:latin typeface="+mj-lt"/>
              </a:rPr>
              <a:t>Involve algorithms and secret information</a:t>
            </a:r>
          </a:p>
          <a:p>
            <a:pPr marL="609600" indent="-609600">
              <a:lnSpc>
                <a:spcPct val="110000"/>
              </a:lnSpc>
              <a:spcBef>
                <a:spcPct val="20000"/>
              </a:spcBef>
              <a:buClr>
                <a:schemeClr val="hlink"/>
              </a:buClr>
              <a:buSzPct val="80000"/>
              <a:buFont typeface="Wingdings" pitchFamily="2" charset="2"/>
              <a:buChar char="Ø"/>
              <a:defRPr/>
            </a:pPr>
            <a:r>
              <a:rPr lang="en-US" sz="2800" dirty="0">
                <a:latin typeface="+mj-lt"/>
              </a:rPr>
              <a:t>Must decide where to deploy mechanisms</a:t>
            </a:r>
          </a:p>
          <a:p>
            <a:pPr marL="609600" indent="-609600">
              <a:lnSpc>
                <a:spcPct val="110000"/>
              </a:lnSpc>
              <a:spcBef>
                <a:spcPct val="20000"/>
              </a:spcBef>
              <a:buClr>
                <a:schemeClr val="hlink"/>
              </a:buClr>
              <a:buSzPct val="80000"/>
              <a:buFont typeface="Wingdings" pitchFamily="2" charset="2"/>
              <a:buChar char="Ø"/>
              <a:defRPr/>
            </a:pPr>
            <a:r>
              <a:rPr lang="en-US" sz="2800" dirty="0">
                <a:latin typeface="+mj-lt"/>
              </a:rPr>
              <a:t>Battle of wits between attacker / admin</a:t>
            </a:r>
          </a:p>
          <a:p>
            <a:pPr marL="609600" indent="-609600">
              <a:lnSpc>
                <a:spcPct val="110000"/>
              </a:lnSpc>
              <a:spcBef>
                <a:spcPct val="20000"/>
              </a:spcBef>
              <a:buClr>
                <a:schemeClr val="hlink"/>
              </a:buClr>
              <a:buSzPct val="80000"/>
              <a:buFont typeface="Wingdings" pitchFamily="2" charset="2"/>
              <a:buChar char="Ø"/>
              <a:defRPr/>
            </a:pPr>
            <a:r>
              <a:rPr lang="en-US" sz="2800" dirty="0">
                <a:latin typeface="+mj-lt"/>
              </a:rPr>
              <a:t>Not perceived on benefit until fails</a:t>
            </a:r>
          </a:p>
          <a:p>
            <a:pPr marL="609600" indent="-609600">
              <a:lnSpc>
                <a:spcPct val="110000"/>
              </a:lnSpc>
              <a:spcBef>
                <a:spcPct val="20000"/>
              </a:spcBef>
              <a:buClr>
                <a:schemeClr val="hlink"/>
              </a:buClr>
              <a:buSzPct val="80000"/>
              <a:buFont typeface="Wingdings" pitchFamily="2" charset="2"/>
              <a:buChar char="Ø"/>
              <a:defRPr/>
            </a:pPr>
            <a:r>
              <a:rPr lang="en-US" sz="2800" dirty="0">
                <a:latin typeface="+mj-lt"/>
              </a:rPr>
              <a:t>Requires regular monitoring</a:t>
            </a:r>
          </a:p>
          <a:p>
            <a:pPr marL="609600" indent="-609600">
              <a:lnSpc>
                <a:spcPct val="110000"/>
              </a:lnSpc>
              <a:spcBef>
                <a:spcPct val="20000"/>
              </a:spcBef>
              <a:buClr>
                <a:schemeClr val="hlink"/>
              </a:buClr>
              <a:buSzPct val="80000"/>
              <a:buFont typeface="Wingdings" pitchFamily="2" charset="2"/>
              <a:buChar char="Ø"/>
              <a:defRPr/>
            </a:pPr>
            <a:r>
              <a:rPr lang="en-US" sz="2800" dirty="0">
                <a:latin typeface="+mj-lt"/>
              </a:rPr>
              <a:t>Regarded as impediment to using system</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43000" y="152400"/>
            <a:ext cx="7100888" cy="1143000"/>
          </a:xfrm>
        </p:spPr>
        <p:txBody>
          <a:bodyPr/>
          <a:lstStyle/>
          <a:p>
            <a:pPr eaLnBrk="1" hangingPunct="1">
              <a:defRPr/>
            </a:pPr>
            <a:r>
              <a:rPr lang="en-AU" sz="3900" b="1" dirty="0">
                <a:ea typeface="ＭＳ Ｐゴシック" pitchFamily="-107" charset="-128"/>
                <a:cs typeface="ＭＳ Ｐゴシック" pitchFamily="-107" charset="-128"/>
              </a:rPr>
              <a:t>Aspects of Security</a:t>
            </a:r>
          </a:p>
        </p:txBody>
      </p:sp>
      <p:sp>
        <p:nvSpPr>
          <p:cNvPr id="38915" name="Rectangle 3"/>
          <p:cNvSpPr>
            <a:spLocks noGrp="1" noChangeArrowheads="1"/>
          </p:cNvSpPr>
          <p:nvPr>
            <p:ph type="body" idx="1"/>
          </p:nvPr>
        </p:nvSpPr>
        <p:spPr>
          <a:xfrm>
            <a:off x="755650" y="1412875"/>
            <a:ext cx="8229600" cy="4876800"/>
          </a:xfrm>
        </p:spPr>
        <p:txBody>
          <a:bodyPr/>
          <a:lstStyle/>
          <a:p>
            <a:pPr eaLnBrk="1" hangingPunct="1"/>
            <a:r>
              <a:rPr lang="en-US" smtClean="0">
                <a:ea typeface="MS PGothic" pitchFamily="34" charset="-128"/>
              </a:rPr>
              <a:t>3 aspects of information security:</a:t>
            </a:r>
          </a:p>
          <a:p>
            <a:pPr lvl="1" eaLnBrk="1" hangingPunct="1"/>
            <a:r>
              <a:rPr lang="en-US" b="1" smtClean="0">
                <a:ea typeface="MS PGothic" pitchFamily="34" charset="-128"/>
              </a:rPr>
              <a:t>security attacks</a:t>
            </a:r>
          </a:p>
          <a:p>
            <a:pPr lvl="1" eaLnBrk="1" hangingPunct="1"/>
            <a:r>
              <a:rPr lang="en-US" b="1" smtClean="0">
                <a:ea typeface="MS PGothic" pitchFamily="34" charset="-128"/>
              </a:rPr>
              <a:t>security mechanisms</a:t>
            </a:r>
          </a:p>
          <a:p>
            <a:pPr lvl="1" eaLnBrk="1" hangingPunct="1"/>
            <a:r>
              <a:rPr lang="en-US" b="1" smtClean="0">
                <a:ea typeface="MS PGothic" pitchFamily="34" charset="-128"/>
              </a:rPr>
              <a:t>security services</a:t>
            </a:r>
          </a:p>
          <a:p>
            <a:pPr lvl="1" eaLnBrk="1" hangingPunct="1">
              <a:lnSpc>
                <a:spcPct val="30000"/>
              </a:lnSpc>
            </a:pPr>
            <a:endParaRPr lang="en-US" b="1" smtClean="0">
              <a:ea typeface="MS PGothic" pitchFamily="34" charset="-128"/>
            </a:endParaRPr>
          </a:p>
          <a:p>
            <a:pPr eaLnBrk="1" hangingPunct="1"/>
            <a:r>
              <a:rPr lang="en-AU" smtClean="0">
                <a:ea typeface="MS PGothic" pitchFamily="34" charset="-128"/>
              </a:rPr>
              <a:t>Note the difference between:</a:t>
            </a:r>
          </a:p>
          <a:p>
            <a:pPr lvl="1" eaLnBrk="1" hangingPunct="1"/>
            <a:r>
              <a:rPr lang="en-AU" b="1" i="1" smtClean="0">
                <a:ea typeface="MS PGothic" pitchFamily="34" charset="-128"/>
              </a:rPr>
              <a:t>threat</a:t>
            </a:r>
            <a:r>
              <a:rPr lang="en-AU" i="1" smtClean="0">
                <a:ea typeface="MS PGothic" pitchFamily="34" charset="-128"/>
              </a:rPr>
              <a:t> </a:t>
            </a:r>
            <a:r>
              <a:rPr lang="en-US" smtClean="0">
                <a:ea typeface="MS PGothic" pitchFamily="34" charset="-128"/>
              </a:rPr>
              <a:t>–</a:t>
            </a:r>
            <a:r>
              <a:rPr lang="en-AU" smtClean="0">
                <a:ea typeface="MS PGothic" pitchFamily="34" charset="-128"/>
              </a:rPr>
              <a:t> a </a:t>
            </a:r>
            <a:r>
              <a:rPr lang="en-US" smtClean="0">
                <a:ea typeface="MS PGothic" pitchFamily="34" charset="-128"/>
              </a:rPr>
              <a:t>potential for violation of security</a:t>
            </a:r>
            <a:endParaRPr lang="en-AU" smtClean="0">
              <a:ea typeface="MS PGothic" pitchFamily="34" charset="-128"/>
            </a:endParaRPr>
          </a:p>
          <a:p>
            <a:pPr lvl="1" eaLnBrk="1" hangingPunct="1"/>
            <a:r>
              <a:rPr lang="en-AU" b="1" i="1" smtClean="0">
                <a:ea typeface="MS PGothic" pitchFamily="34" charset="-128"/>
              </a:rPr>
              <a:t>attack</a:t>
            </a:r>
            <a:r>
              <a:rPr lang="en-AU" i="1" smtClean="0">
                <a:ea typeface="MS PGothic" pitchFamily="34" charset="-128"/>
              </a:rPr>
              <a:t> </a:t>
            </a:r>
            <a:r>
              <a:rPr lang="en-US" smtClean="0">
                <a:ea typeface="MS PGothic" pitchFamily="34" charset="-128"/>
              </a:rPr>
              <a:t>–</a:t>
            </a:r>
            <a:r>
              <a:rPr lang="en-AU" smtClean="0">
                <a:ea typeface="MS PGothic" pitchFamily="34" charset="-128"/>
              </a:rPr>
              <a:t> an </a:t>
            </a:r>
            <a:r>
              <a:rPr lang="en-US" smtClean="0">
                <a:ea typeface="MS PGothic" pitchFamily="34" charset="-128"/>
              </a:rPr>
              <a:t>assault on system security, a deliberate attempt to evade security services</a:t>
            </a:r>
            <a:endParaRPr lang="en-AU" smtClean="0">
              <a:ea typeface="MS PGothic" pitchFamily="34" charset="-128"/>
            </a:endParaRPr>
          </a:p>
          <a:p>
            <a:pPr lvl="1" eaLnBrk="1" hangingPunct="1"/>
            <a:endParaRPr lang="en-AU" smtClean="0">
              <a:ea typeface="MS PGothic" pitchFamily="34" charset="-128"/>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xfrm>
            <a:off x="1143000" y="152400"/>
            <a:ext cx="7029450" cy="1143000"/>
          </a:xfrm>
        </p:spPr>
        <p:txBody>
          <a:bodyPr/>
          <a:lstStyle/>
          <a:p>
            <a:pPr eaLnBrk="1" hangingPunct="1">
              <a:defRPr/>
            </a:pPr>
            <a:r>
              <a:rPr lang="en-AU" sz="3900" b="1" dirty="0">
                <a:ea typeface="ＭＳ Ｐゴシック" pitchFamily="-107" charset="-128"/>
                <a:cs typeface="ＭＳ Ｐゴシック" pitchFamily="-107" charset="-128"/>
              </a:rPr>
              <a:t>Passive </a:t>
            </a:r>
            <a:r>
              <a:rPr lang="en-AU" sz="3900" b="1" dirty="0" smtClean="0">
                <a:ea typeface="ＭＳ Ｐゴシック" pitchFamily="-107" charset="-128"/>
                <a:cs typeface="ＭＳ Ｐゴシック" pitchFamily="-107" charset="-128"/>
              </a:rPr>
              <a:t>Attack </a:t>
            </a:r>
            <a:r>
              <a:rPr lang="en-AU" sz="3900" b="1" dirty="0" smtClean="0">
                <a:ea typeface="ＭＳ Ｐゴシック" pitchFamily="-107" charset="-128"/>
                <a:cs typeface="ＭＳ Ｐゴシック" pitchFamily="-107" charset="-128"/>
                <a:hlinkClick r:id="rId3"/>
              </a:rPr>
              <a:t>Example</a:t>
            </a:r>
            <a:endParaRPr lang="en-AU" sz="3900" b="1" dirty="0">
              <a:ea typeface="ＭＳ Ｐゴシック" pitchFamily="-107" charset="-128"/>
              <a:cs typeface="ＭＳ Ｐゴシック" pitchFamily="-107" charset="-128"/>
            </a:endParaRPr>
          </a:p>
        </p:txBody>
      </p:sp>
      <p:pic>
        <p:nvPicPr>
          <p:cNvPr id="39939" name="Picture 1029"/>
          <p:cNvPicPr>
            <a:picLocks noChangeAspect="1" noChangeArrowheads="1"/>
          </p:cNvPicPr>
          <p:nvPr/>
        </p:nvPicPr>
        <p:blipFill>
          <a:blip r:embed="rId4" cstate="print"/>
          <a:srcRect/>
          <a:stretch>
            <a:fillRect/>
          </a:stretch>
        </p:blipFill>
        <p:spPr bwMode="auto">
          <a:xfrm>
            <a:off x="539750" y="1628775"/>
            <a:ext cx="8177213" cy="4321175"/>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a:xfrm>
            <a:off x="1143000" y="152400"/>
            <a:ext cx="6884988" cy="1143000"/>
          </a:xfrm>
        </p:spPr>
        <p:txBody>
          <a:bodyPr/>
          <a:lstStyle/>
          <a:p>
            <a:pPr eaLnBrk="1" hangingPunct="1">
              <a:defRPr/>
            </a:pPr>
            <a:r>
              <a:rPr lang="en-AU" sz="3900" b="1" dirty="0">
                <a:ea typeface="ＭＳ Ｐゴシック" pitchFamily="-107" charset="-128"/>
                <a:cs typeface="ＭＳ Ｐゴシック" pitchFamily="-107" charset="-128"/>
              </a:rPr>
              <a:t>Active </a:t>
            </a:r>
            <a:r>
              <a:rPr lang="en-AU" sz="3900" b="1" dirty="0" smtClean="0">
                <a:ea typeface="ＭＳ Ｐゴシック" pitchFamily="-107" charset="-128"/>
                <a:cs typeface="ＭＳ Ｐゴシック" pitchFamily="-107" charset="-128"/>
              </a:rPr>
              <a:t>Attack Example</a:t>
            </a:r>
            <a:endParaRPr lang="en-AU" sz="3900" b="1" dirty="0">
              <a:ea typeface="ＭＳ Ｐゴシック" pitchFamily="-107" charset="-128"/>
              <a:cs typeface="ＭＳ Ｐゴシック" pitchFamily="-107" charset="-128"/>
            </a:endParaRPr>
          </a:p>
        </p:txBody>
      </p:sp>
      <p:pic>
        <p:nvPicPr>
          <p:cNvPr id="40963" name="Picture 1032"/>
          <p:cNvPicPr>
            <a:picLocks noChangeAspect="1" noChangeArrowheads="1"/>
          </p:cNvPicPr>
          <p:nvPr/>
        </p:nvPicPr>
        <p:blipFill>
          <a:blip r:embed="rId3" cstate="print"/>
          <a:srcRect/>
          <a:stretch>
            <a:fillRect/>
          </a:stretch>
        </p:blipFill>
        <p:spPr bwMode="auto">
          <a:xfrm>
            <a:off x="539750" y="1700213"/>
            <a:ext cx="8205788" cy="4227512"/>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43000" y="152400"/>
            <a:ext cx="7173913" cy="1143000"/>
          </a:xfrm>
        </p:spPr>
        <p:txBody>
          <a:bodyPr/>
          <a:lstStyle/>
          <a:p>
            <a:pPr eaLnBrk="1" hangingPunct="1"/>
            <a:r>
              <a:rPr lang="en-US" sz="3900" b="1" smtClean="0">
                <a:ea typeface="MS PGothic" pitchFamily="34" charset="-128"/>
              </a:rPr>
              <a:t>Model for Network Security</a:t>
            </a:r>
            <a:endParaRPr lang="en-AU" sz="3900" b="1" smtClean="0">
              <a:ea typeface="MS PGothic" pitchFamily="34" charset="-128"/>
            </a:endParaRPr>
          </a:p>
        </p:txBody>
      </p:sp>
      <p:pic>
        <p:nvPicPr>
          <p:cNvPr id="41987" name="Picture 4"/>
          <p:cNvPicPr>
            <a:picLocks noChangeAspect="1"/>
          </p:cNvPicPr>
          <p:nvPr/>
        </p:nvPicPr>
        <p:blipFill>
          <a:blip r:embed="rId3" cstate="print"/>
          <a:srcRect/>
          <a:stretch>
            <a:fillRect/>
          </a:stretch>
        </p:blipFill>
        <p:spPr bwMode="auto">
          <a:xfrm>
            <a:off x="323850" y="1524000"/>
            <a:ext cx="8569325" cy="4497388"/>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3000" y="152400"/>
            <a:ext cx="6958013" cy="1143000"/>
          </a:xfrm>
        </p:spPr>
        <p:txBody>
          <a:bodyPr/>
          <a:lstStyle/>
          <a:p>
            <a:pPr eaLnBrk="1" hangingPunct="1"/>
            <a:r>
              <a:rPr lang="en-US" sz="3900" b="1" smtClean="0">
                <a:ea typeface="MS PGothic" pitchFamily="34" charset="-128"/>
              </a:rPr>
              <a:t>Model for Network Security</a:t>
            </a:r>
            <a:endParaRPr lang="en-AU" sz="3900" b="1" smtClean="0">
              <a:ea typeface="MS PGothic" pitchFamily="34" charset="-128"/>
            </a:endParaRPr>
          </a:p>
        </p:txBody>
      </p:sp>
      <p:sp>
        <p:nvSpPr>
          <p:cNvPr id="43011" name="Rectangle 3"/>
          <p:cNvSpPr>
            <a:spLocks noGrp="1" noChangeArrowheads="1"/>
          </p:cNvSpPr>
          <p:nvPr>
            <p:ph type="body" idx="1"/>
          </p:nvPr>
        </p:nvSpPr>
        <p:spPr>
          <a:xfrm>
            <a:off x="457200" y="1412875"/>
            <a:ext cx="8686800" cy="4987925"/>
          </a:xfrm>
        </p:spPr>
        <p:txBody>
          <a:bodyPr/>
          <a:lstStyle/>
          <a:p>
            <a:pPr marL="609600" indent="-609600" eaLnBrk="1" hangingPunct="1">
              <a:lnSpc>
                <a:spcPct val="90000"/>
              </a:lnSpc>
              <a:buFont typeface="Wingdings" pitchFamily="2" charset="2"/>
              <a:buChar char="Ø"/>
            </a:pPr>
            <a:r>
              <a:rPr lang="en-AU" smtClean="0">
                <a:ea typeface="MS PGothic" pitchFamily="34" charset="-128"/>
              </a:rPr>
              <a:t>Using this model requires us to: </a:t>
            </a:r>
          </a:p>
          <a:p>
            <a:pPr marL="609600" indent="-609600" eaLnBrk="1" hangingPunct="1">
              <a:lnSpc>
                <a:spcPct val="10000"/>
              </a:lnSpc>
              <a:buFont typeface="Wingdings" pitchFamily="2" charset="2"/>
              <a:buChar char="Ø"/>
            </a:pPr>
            <a:endParaRPr lang="en-AU" smtClean="0">
              <a:ea typeface="MS PGothic" pitchFamily="34" charset="-128"/>
            </a:endParaRPr>
          </a:p>
          <a:p>
            <a:pPr marL="990600" lvl="1" indent="-533400" eaLnBrk="1" hangingPunct="1">
              <a:lnSpc>
                <a:spcPct val="90000"/>
              </a:lnSpc>
            </a:pPr>
            <a:r>
              <a:rPr lang="en-AU" sz="2600" smtClean="0"/>
              <a:t>have a suitable algorithm for the security transformation</a:t>
            </a:r>
          </a:p>
          <a:p>
            <a:pPr marL="990600" lvl="1" indent="-533400" eaLnBrk="1" hangingPunct="1">
              <a:lnSpc>
                <a:spcPct val="0"/>
              </a:lnSpc>
              <a:buFont typeface="Wingdings" pitchFamily="2" charset="2"/>
              <a:buNone/>
            </a:pPr>
            <a:r>
              <a:rPr lang="en-AU" sz="2600" smtClean="0"/>
              <a:t> </a:t>
            </a:r>
          </a:p>
          <a:p>
            <a:pPr marL="990600" lvl="1" indent="-533400" eaLnBrk="1" hangingPunct="1">
              <a:lnSpc>
                <a:spcPct val="90000"/>
              </a:lnSpc>
            </a:pPr>
            <a:r>
              <a:rPr lang="en-AU" sz="2600" smtClean="0"/>
              <a:t>generate secret information (keys) used by the algorithm</a:t>
            </a:r>
          </a:p>
          <a:p>
            <a:pPr marL="990600" lvl="1" indent="-533400" eaLnBrk="1" hangingPunct="1">
              <a:lnSpc>
                <a:spcPct val="0"/>
              </a:lnSpc>
              <a:buFont typeface="Wingdings" pitchFamily="2" charset="2"/>
              <a:buNone/>
            </a:pPr>
            <a:r>
              <a:rPr lang="en-AU" sz="2600" smtClean="0"/>
              <a:t> </a:t>
            </a:r>
          </a:p>
          <a:p>
            <a:pPr marL="990600" lvl="1" indent="-533400" eaLnBrk="1" hangingPunct="1">
              <a:lnSpc>
                <a:spcPct val="90000"/>
              </a:lnSpc>
            </a:pPr>
            <a:r>
              <a:rPr lang="en-AU" sz="2600" smtClean="0"/>
              <a:t>develop methods to distribute and share the secret information </a:t>
            </a:r>
          </a:p>
          <a:p>
            <a:pPr marL="990600" lvl="1" indent="-533400" eaLnBrk="1" hangingPunct="1">
              <a:lnSpc>
                <a:spcPct val="0"/>
              </a:lnSpc>
            </a:pPr>
            <a:endParaRPr lang="en-AU" sz="2600" smtClean="0"/>
          </a:p>
          <a:p>
            <a:pPr marL="990600" lvl="1" indent="-533400" eaLnBrk="1" hangingPunct="1">
              <a:lnSpc>
                <a:spcPct val="90000"/>
              </a:lnSpc>
            </a:pPr>
            <a:r>
              <a:rPr lang="en-AU" sz="2600" smtClean="0"/>
              <a:t>specify a protocol enabling the principals to use the transformation and secret information for a security service </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800" b="1" smtClean="0">
                <a:ea typeface="MS PGothic" pitchFamily="34" charset="-128"/>
              </a:rPr>
              <a:t>Model for Network Access Security</a:t>
            </a:r>
            <a:endParaRPr lang="en-AU" sz="3800" b="1" smtClean="0">
              <a:ea typeface="MS PGothic" pitchFamily="34" charset="-128"/>
            </a:endParaRPr>
          </a:p>
        </p:txBody>
      </p:sp>
      <p:pic>
        <p:nvPicPr>
          <p:cNvPr id="44035" name="Picture 4"/>
          <p:cNvPicPr>
            <a:picLocks noChangeAspect="1"/>
          </p:cNvPicPr>
          <p:nvPr/>
        </p:nvPicPr>
        <p:blipFill>
          <a:blip r:embed="rId3" cstate="print"/>
          <a:srcRect l="2013"/>
          <a:stretch>
            <a:fillRect/>
          </a:stretch>
        </p:blipFill>
        <p:spPr bwMode="auto">
          <a:xfrm>
            <a:off x="250825" y="2205038"/>
            <a:ext cx="8761413" cy="29845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800" b="1" smtClean="0">
                <a:ea typeface="MS PGothic" pitchFamily="34" charset="-128"/>
              </a:rPr>
              <a:t>Model for Network Access Security</a:t>
            </a:r>
            <a:endParaRPr lang="en-AU" sz="3800" b="1" smtClean="0">
              <a:ea typeface="MS PGothic" pitchFamily="34" charset="-128"/>
            </a:endParaRPr>
          </a:p>
        </p:txBody>
      </p:sp>
      <p:sp>
        <p:nvSpPr>
          <p:cNvPr id="45059" name="Rectangle 3"/>
          <p:cNvSpPr>
            <a:spLocks noGrp="1" noChangeArrowheads="1"/>
          </p:cNvSpPr>
          <p:nvPr>
            <p:ph type="body" idx="1"/>
          </p:nvPr>
        </p:nvSpPr>
        <p:spPr>
          <a:xfrm>
            <a:off x="684213" y="1484313"/>
            <a:ext cx="8229600" cy="4876800"/>
          </a:xfrm>
        </p:spPr>
        <p:txBody>
          <a:bodyPr/>
          <a:lstStyle/>
          <a:p>
            <a:pPr marL="609600" indent="-609600" eaLnBrk="1" hangingPunct="1">
              <a:lnSpc>
                <a:spcPct val="90000"/>
              </a:lnSpc>
              <a:buFont typeface="Wingdings" pitchFamily="2" charset="2"/>
              <a:buChar char="Ø"/>
            </a:pPr>
            <a:r>
              <a:rPr lang="en-AU" smtClean="0">
                <a:ea typeface="MS PGothic" pitchFamily="34" charset="-128"/>
              </a:rPr>
              <a:t>Using this model requires us to:</a:t>
            </a:r>
          </a:p>
          <a:p>
            <a:pPr marL="609600" indent="-609600" eaLnBrk="1" hangingPunct="1">
              <a:lnSpc>
                <a:spcPct val="0"/>
              </a:lnSpc>
              <a:buFontTx/>
              <a:buNone/>
            </a:pPr>
            <a:r>
              <a:rPr lang="en-AU" smtClean="0">
                <a:ea typeface="MS PGothic" pitchFamily="34" charset="-128"/>
              </a:rPr>
              <a:t> </a:t>
            </a:r>
          </a:p>
          <a:p>
            <a:pPr marL="990600" lvl="1" indent="-533400" eaLnBrk="1" hangingPunct="1">
              <a:lnSpc>
                <a:spcPct val="90000"/>
              </a:lnSpc>
            </a:pPr>
            <a:r>
              <a:rPr lang="en-AU" smtClean="0"/>
              <a:t>select appropriate gatekeeper functions to identify users </a:t>
            </a:r>
          </a:p>
          <a:p>
            <a:pPr marL="990600" lvl="1" indent="-533400" eaLnBrk="1" hangingPunct="1">
              <a:lnSpc>
                <a:spcPct val="0"/>
              </a:lnSpc>
              <a:buFont typeface="Wingdings" pitchFamily="2" charset="2"/>
              <a:buNone/>
            </a:pPr>
            <a:endParaRPr lang="en-AU" smtClean="0"/>
          </a:p>
          <a:p>
            <a:pPr marL="990600" lvl="1" indent="-533400" eaLnBrk="1" hangingPunct="1">
              <a:lnSpc>
                <a:spcPct val="90000"/>
              </a:lnSpc>
            </a:pPr>
            <a:r>
              <a:rPr lang="en-AU" smtClean="0"/>
              <a:t>implement security controls to ensure only authorised users access designated information or resources </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idx="4294967295"/>
          </p:nvPr>
        </p:nvSpPr>
        <p:spPr>
          <a:xfrm>
            <a:off x="1116013" y="0"/>
            <a:ext cx="7316787" cy="1125538"/>
          </a:xfrm>
          <a:noFill/>
        </p:spPr>
        <p:txBody>
          <a:bodyPr/>
          <a:lstStyle/>
          <a:p>
            <a:r>
              <a:rPr lang="en-US" sz="3900" b="1" smtClean="0">
                <a:effectLst/>
              </a:rPr>
              <a:t>What is a Network?</a:t>
            </a:r>
          </a:p>
        </p:txBody>
      </p:sp>
      <p:pic>
        <p:nvPicPr>
          <p:cNvPr id="102403" name="Picture 2"/>
          <p:cNvPicPr>
            <a:picLocks noChangeAspect="1" noChangeArrowheads="1"/>
          </p:cNvPicPr>
          <p:nvPr/>
        </p:nvPicPr>
        <p:blipFill>
          <a:blip r:embed="rId3" cstate="print"/>
          <a:srcRect/>
          <a:stretch>
            <a:fillRect/>
          </a:stretch>
        </p:blipFill>
        <p:spPr bwMode="auto">
          <a:xfrm>
            <a:off x="0" y="1125538"/>
            <a:ext cx="4354513" cy="4083050"/>
          </a:xfrm>
          <a:prstGeom prst="rect">
            <a:avLst/>
          </a:prstGeom>
          <a:noFill/>
          <a:ln w="9525">
            <a:noFill/>
            <a:miter lim="800000"/>
            <a:headEnd/>
            <a:tailEnd/>
          </a:ln>
        </p:spPr>
      </p:pic>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723DDEA7-F349-4C67-9196-E55FD55DD8C1}" type="slidenum">
              <a:rPr lang="en-US" sz="1400">
                <a:solidFill>
                  <a:srgbClr val="DF0029"/>
                </a:solidFill>
                <a:latin typeface="Times New Roman" pitchFamily="18" charset="0"/>
              </a:rPr>
              <a:pPr algn="r"/>
              <a:t>19</a:t>
            </a:fld>
            <a:endParaRPr lang="en-US" sz="1400">
              <a:solidFill>
                <a:srgbClr val="DF0029"/>
              </a:solidFill>
              <a:latin typeface="Times New Roman" pitchFamily="18" charset="0"/>
            </a:endParaRPr>
          </a:p>
        </p:txBody>
      </p:sp>
      <p:pic>
        <p:nvPicPr>
          <p:cNvPr id="102406" name="Picture 8" descr="Picture1.jpg"/>
          <p:cNvPicPr>
            <a:picLocks noChangeAspect="1"/>
          </p:cNvPicPr>
          <p:nvPr/>
        </p:nvPicPr>
        <p:blipFill>
          <a:blip r:embed="rId4" cstate="print"/>
          <a:srcRect/>
          <a:stretch>
            <a:fillRect/>
          </a:stretch>
        </p:blipFill>
        <p:spPr bwMode="auto">
          <a:xfrm>
            <a:off x="4265613" y="2781300"/>
            <a:ext cx="4878387" cy="3384550"/>
          </a:xfrm>
          <a:prstGeom prst="rect">
            <a:avLst/>
          </a:prstGeom>
          <a:noFill/>
          <a:ln w="9525">
            <a:noFill/>
            <a:miter lim="800000"/>
            <a:headEnd/>
            <a:tailEnd/>
          </a:ln>
        </p:spPr>
      </p:pic>
      <p:cxnSp>
        <p:nvCxnSpPr>
          <p:cNvPr id="102407" name="Straight Connector 11"/>
          <p:cNvCxnSpPr>
            <a:cxnSpLocks noChangeShapeType="1"/>
          </p:cNvCxnSpPr>
          <p:nvPr/>
        </p:nvCxnSpPr>
        <p:spPr bwMode="auto">
          <a:xfrm>
            <a:off x="4427538" y="2565400"/>
            <a:ext cx="0" cy="3743325"/>
          </a:xfrm>
          <a:prstGeom prst="line">
            <a:avLst/>
          </a:prstGeom>
          <a:noFill/>
          <a:ln w="9525" algn="ctr">
            <a:solidFill>
              <a:schemeClr val="tx1"/>
            </a:solidFill>
            <a:round/>
            <a:headEnd/>
            <a:tailEnd/>
          </a:ln>
        </p:spPr>
      </p:cxnSp>
      <p:cxnSp>
        <p:nvCxnSpPr>
          <p:cNvPr id="102408" name="Straight Connector 13"/>
          <p:cNvCxnSpPr>
            <a:cxnSpLocks noChangeShapeType="1"/>
          </p:cNvCxnSpPr>
          <p:nvPr/>
        </p:nvCxnSpPr>
        <p:spPr bwMode="auto">
          <a:xfrm>
            <a:off x="4427538" y="6308725"/>
            <a:ext cx="4716462" cy="0"/>
          </a:xfrm>
          <a:prstGeom prst="line">
            <a:avLst/>
          </a:prstGeom>
          <a:noFill/>
          <a:ln w="9525" algn="ctr">
            <a:solidFill>
              <a:schemeClr val="tx1"/>
            </a:solidFill>
            <a:round/>
            <a:headEnd/>
            <a:tailEnd/>
          </a:ln>
        </p:spPr>
      </p:cxnSp>
      <p:cxnSp>
        <p:nvCxnSpPr>
          <p:cNvPr id="102409" name="Straight Connector 15"/>
          <p:cNvCxnSpPr>
            <a:cxnSpLocks noChangeShapeType="1"/>
          </p:cNvCxnSpPr>
          <p:nvPr/>
        </p:nvCxnSpPr>
        <p:spPr bwMode="auto">
          <a:xfrm>
            <a:off x="4427538" y="2565400"/>
            <a:ext cx="4716462" cy="0"/>
          </a:xfrm>
          <a:prstGeom prst="line">
            <a:avLst/>
          </a:prstGeom>
          <a:noFill/>
          <a:ln w="9525" algn="ctr">
            <a:solidFill>
              <a:schemeClr val="tx1"/>
            </a:solidFill>
            <a:round/>
            <a:headEnd/>
            <a:tailEnd/>
          </a:ln>
        </p:spPr>
      </p:cxnSp>
      <p:cxnSp>
        <p:nvCxnSpPr>
          <p:cNvPr id="102410" name="Straight Connector 17"/>
          <p:cNvCxnSpPr>
            <a:cxnSpLocks noChangeShapeType="1"/>
          </p:cNvCxnSpPr>
          <p:nvPr/>
        </p:nvCxnSpPr>
        <p:spPr bwMode="auto">
          <a:xfrm>
            <a:off x="9144000" y="2565400"/>
            <a:ext cx="0" cy="3743325"/>
          </a:xfrm>
          <a:prstGeom prst="line">
            <a:avLst/>
          </a:prstGeom>
          <a:noFill/>
          <a:ln w="9525" algn="ctr">
            <a:solidFill>
              <a:schemeClr val="tx1"/>
            </a:solidFill>
            <a:round/>
            <a:headEnd/>
            <a:tailEnd/>
          </a:ln>
        </p:spPr>
      </p:cxnSp>
      <p:sp>
        <p:nvSpPr>
          <p:cNvPr id="11" name="Footer Placeholder 10"/>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143000" y="260350"/>
            <a:ext cx="7605713" cy="1035050"/>
          </a:xfrm>
        </p:spPr>
        <p:txBody>
          <a:bodyPr/>
          <a:lstStyle/>
          <a:p>
            <a:r>
              <a:rPr lang="en-AU" sz="3900" b="1" dirty="0" smtClean="0"/>
              <a:t>Topics for the 2</a:t>
            </a:r>
            <a:r>
              <a:rPr lang="en-AU" sz="3900" b="1" baseline="30000" dirty="0" smtClean="0"/>
              <a:t>nd</a:t>
            </a:r>
            <a:r>
              <a:rPr lang="en-AU" sz="3900" b="1" dirty="0" smtClean="0"/>
              <a:t> part of semester</a:t>
            </a:r>
          </a:p>
        </p:txBody>
      </p:sp>
      <p:sp>
        <p:nvSpPr>
          <p:cNvPr id="21507" name="Rectangle 3"/>
          <p:cNvSpPr>
            <a:spLocks noGrp="1" noChangeArrowheads="1"/>
          </p:cNvSpPr>
          <p:nvPr>
            <p:ph type="body" idx="1"/>
          </p:nvPr>
        </p:nvSpPr>
        <p:spPr>
          <a:xfrm>
            <a:off x="684213" y="1412875"/>
            <a:ext cx="8229600" cy="4895850"/>
          </a:xfrm>
        </p:spPr>
        <p:txBody>
          <a:bodyPr/>
          <a:lstStyle/>
          <a:p>
            <a:pPr marL="609600" indent="-609600">
              <a:lnSpc>
                <a:spcPct val="115000"/>
              </a:lnSpc>
            </a:pPr>
            <a:r>
              <a:rPr lang="en-AU" sz="2200" dirty="0" smtClean="0"/>
              <a:t>Introduction to Network Technologies and Security </a:t>
            </a:r>
          </a:p>
          <a:p>
            <a:pPr marL="609600" indent="-609600">
              <a:lnSpc>
                <a:spcPct val="115000"/>
              </a:lnSpc>
            </a:pPr>
            <a:r>
              <a:rPr lang="en-AU" sz="2200" dirty="0" smtClean="0"/>
              <a:t>Advanced cryptography for network </a:t>
            </a:r>
            <a:r>
              <a:rPr lang="en-AU" sz="2200" dirty="0" smtClean="0"/>
              <a:t>security</a:t>
            </a:r>
          </a:p>
          <a:p>
            <a:pPr marL="609600" indent="-609600">
              <a:lnSpc>
                <a:spcPct val="115000"/>
              </a:lnSpc>
            </a:pPr>
            <a:r>
              <a:rPr lang="en-AU" sz="2200" dirty="0" smtClean="0"/>
              <a:t>Security Assurance</a:t>
            </a:r>
          </a:p>
          <a:p>
            <a:pPr marL="609600" indent="-609600">
              <a:lnSpc>
                <a:spcPct val="115000"/>
              </a:lnSpc>
            </a:pPr>
            <a:r>
              <a:rPr lang="en-AU" sz="2200" dirty="0" smtClean="0"/>
              <a:t>Authentication </a:t>
            </a:r>
            <a:r>
              <a:rPr lang="en-AU" sz="2200" dirty="0" smtClean="0"/>
              <a:t>and wireless </a:t>
            </a:r>
            <a:endParaRPr lang="en-AU" sz="2200" dirty="0" smtClean="0">
              <a:solidFill>
                <a:srgbClr val="DF0029"/>
              </a:solidFill>
            </a:endParaRPr>
          </a:p>
          <a:p>
            <a:pPr marL="609600" indent="-609600">
              <a:lnSpc>
                <a:spcPct val="115000"/>
              </a:lnSpc>
            </a:pPr>
            <a:r>
              <a:rPr lang="en-AU" sz="2200" dirty="0" smtClean="0"/>
              <a:t>Wireless network security</a:t>
            </a:r>
          </a:p>
          <a:p>
            <a:pPr marL="609600" indent="-609600">
              <a:lnSpc>
                <a:spcPct val="115000"/>
              </a:lnSpc>
            </a:pPr>
            <a:r>
              <a:rPr lang="en-AU" sz="2200" dirty="0" smtClean="0"/>
              <a:t>Network anomaly detection</a:t>
            </a:r>
          </a:p>
          <a:p>
            <a:pPr marL="609600" indent="-609600">
              <a:lnSpc>
                <a:spcPct val="115000"/>
              </a:lnSpc>
            </a:pPr>
            <a:r>
              <a:rPr lang="en-AU" sz="2200" dirty="0" smtClean="0"/>
              <a:t>Access control for network security</a:t>
            </a:r>
          </a:p>
          <a:p>
            <a:pPr marL="609600" indent="-609600">
              <a:lnSpc>
                <a:spcPct val="115000"/>
              </a:lnSpc>
            </a:pPr>
            <a:r>
              <a:rPr lang="en-AU" sz="2200" dirty="0" smtClean="0"/>
              <a:t>Database security</a:t>
            </a:r>
          </a:p>
          <a:p>
            <a:pPr marL="609600" indent="-609600">
              <a:lnSpc>
                <a:spcPct val="115000"/>
              </a:lnSpc>
            </a:pPr>
            <a:r>
              <a:rPr lang="en-AU" sz="2200" dirty="0" smtClean="0"/>
              <a:t>Trusted computing</a:t>
            </a:r>
          </a:p>
          <a:p>
            <a:pPr marL="609600" indent="-609600">
              <a:lnSpc>
                <a:spcPct val="115000"/>
              </a:lnSpc>
            </a:pPr>
            <a:r>
              <a:rPr lang="en-AU" sz="2200" dirty="0" smtClean="0"/>
              <a:t>Risk assessment and mitigation </a:t>
            </a:r>
          </a:p>
          <a:p>
            <a:pPr marL="609600" indent="-609600">
              <a:lnSpc>
                <a:spcPct val="115000"/>
              </a:lnSpc>
            </a:pPr>
            <a:r>
              <a:rPr lang="en-AU" sz="2200" dirty="0" smtClean="0"/>
              <a:t>Revision </a:t>
            </a:r>
            <a:endParaRPr lang="en-AU" sz="2200" dirty="0" smtClean="0">
              <a:solidFill>
                <a:srgbClr val="FF0000"/>
              </a:solidFill>
            </a:endParaRPr>
          </a:p>
          <a:p>
            <a:pPr marL="609600" indent="-609600">
              <a:lnSpc>
                <a:spcPct val="80000"/>
              </a:lnSpc>
              <a:buFontTx/>
              <a:buAutoNum type="arabicPeriod"/>
            </a:pPr>
            <a:endParaRPr lang="en-US" sz="2200" dirty="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152400"/>
            <a:ext cx="6884988" cy="1143000"/>
          </a:xfrm>
        </p:spPr>
        <p:txBody>
          <a:bodyPr/>
          <a:lstStyle/>
          <a:p>
            <a:pPr>
              <a:defRPr/>
            </a:pPr>
            <a:r>
              <a:rPr lang="en-US" sz="3900" b="1" dirty="0" smtClean="0">
                <a:solidFill>
                  <a:schemeClr val="tx1"/>
                </a:solidFill>
                <a:effectLst/>
              </a:rPr>
              <a:t>Hierarchy</a:t>
            </a:r>
            <a:r>
              <a:rPr lang="en-US" sz="3900" b="1" dirty="0" smtClean="0">
                <a:solidFill>
                  <a:schemeClr val="tx1"/>
                </a:solidFill>
              </a:rPr>
              <a:t> of a Network</a:t>
            </a:r>
            <a:endParaRPr lang="en-US" sz="3900" b="1" dirty="0">
              <a:solidFill>
                <a:schemeClr val="tx1"/>
              </a:solidFill>
            </a:endParaRPr>
          </a:p>
        </p:txBody>
      </p:sp>
      <p:pic>
        <p:nvPicPr>
          <p:cNvPr id="104451" name="Picture 2"/>
          <p:cNvPicPr>
            <a:picLocks noGrp="1" noChangeAspect="1" noChangeArrowheads="1"/>
          </p:cNvPicPr>
          <p:nvPr>
            <p:ph idx="4294967295"/>
          </p:nvPr>
        </p:nvPicPr>
        <p:blipFill>
          <a:blip r:embed="rId3" cstate="print"/>
          <a:srcRect/>
          <a:stretch>
            <a:fillRect/>
          </a:stretch>
        </p:blipFill>
        <p:spPr>
          <a:xfrm>
            <a:off x="1331913" y="1341438"/>
            <a:ext cx="6624637" cy="4525962"/>
          </a:xfrm>
        </p:spPr>
      </p:pic>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B21DF7F1-67C6-49C6-81E6-61CCC24485F8}" type="slidenum">
              <a:rPr lang="en-US" sz="1400">
                <a:solidFill>
                  <a:srgbClr val="DF0029"/>
                </a:solidFill>
                <a:latin typeface="Times New Roman" pitchFamily="18" charset="0"/>
              </a:rPr>
              <a:pPr algn="r"/>
              <a:t>20</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idx="4294967295"/>
          </p:nvPr>
        </p:nvSpPr>
        <p:spPr>
          <a:xfrm>
            <a:off x="1143000" y="152400"/>
            <a:ext cx="7389813" cy="1143000"/>
          </a:xfrm>
          <a:noFill/>
        </p:spPr>
        <p:txBody>
          <a:bodyPr/>
          <a:lstStyle/>
          <a:p>
            <a:r>
              <a:rPr lang="en-US" sz="3900" b="1" smtClean="0">
                <a:solidFill>
                  <a:schemeClr val="tx1"/>
                </a:solidFill>
                <a:effectLst/>
              </a:rPr>
              <a:t>Characteristics of a Network</a:t>
            </a:r>
          </a:p>
        </p:txBody>
      </p:sp>
      <p:sp>
        <p:nvSpPr>
          <p:cNvPr id="106499" name="Content Placeholder 2"/>
          <p:cNvSpPr>
            <a:spLocks noGrp="1"/>
          </p:cNvSpPr>
          <p:nvPr>
            <p:ph idx="4294967295"/>
          </p:nvPr>
        </p:nvSpPr>
        <p:spPr>
          <a:xfrm>
            <a:off x="1331913" y="1341438"/>
            <a:ext cx="7283450" cy="4248150"/>
          </a:xfrm>
        </p:spPr>
        <p:txBody>
          <a:bodyPr/>
          <a:lstStyle/>
          <a:p>
            <a:pPr>
              <a:lnSpc>
                <a:spcPct val="135000"/>
              </a:lnSpc>
              <a:buClr>
                <a:schemeClr val="tx2"/>
              </a:buClr>
              <a:buFont typeface="Wingdings" pitchFamily="2" charset="2"/>
              <a:buChar char="§"/>
            </a:pPr>
            <a:r>
              <a:rPr lang="en-US" sz="3000" smtClean="0"/>
              <a:t>Topology </a:t>
            </a:r>
          </a:p>
          <a:p>
            <a:pPr>
              <a:lnSpc>
                <a:spcPct val="135000"/>
              </a:lnSpc>
              <a:buClr>
                <a:schemeClr val="tx2"/>
              </a:buClr>
              <a:buFont typeface="Wingdings" pitchFamily="2" charset="2"/>
              <a:buChar char="§"/>
            </a:pPr>
            <a:r>
              <a:rPr lang="en-US" sz="3000" smtClean="0"/>
              <a:t>Availability</a:t>
            </a:r>
          </a:p>
          <a:p>
            <a:pPr>
              <a:lnSpc>
                <a:spcPct val="135000"/>
              </a:lnSpc>
              <a:buClr>
                <a:schemeClr val="tx2"/>
              </a:buClr>
              <a:buFont typeface="Wingdings" pitchFamily="2" charset="2"/>
              <a:buChar char="§"/>
            </a:pPr>
            <a:r>
              <a:rPr lang="en-US" sz="3000" smtClean="0"/>
              <a:t>Speed or Bandwidth</a:t>
            </a:r>
          </a:p>
          <a:p>
            <a:pPr>
              <a:lnSpc>
                <a:spcPct val="135000"/>
              </a:lnSpc>
              <a:buClr>
                <a:schemeClr val="tx2"/>
              </a:buClr>
              <a:buFont typeface="Wingdings" pitchFamily="2" charset="2"/>
              <a:buChar char="§"/>
            </a:pPr>
            <a:r>
              <a:rPr lang="en-US" sz="3000" smtClean="0"/>
              <a:t>Reliability</a:t>
            </a:r>
          </a:p>
          <a:p>
            <a:pPr>
              <a:lnSpc>
                <a:spcPct val="135000"/>
              </a:lnSpc>
              <a:buClr>
                <a:schemeClr val="tx2"/>
              </a:buClr>
              <a:buFont typeface="Wingdings" pitchFamily="2" charset="2"/>
              <a:buChar char="§"/>
            </a:pPr>
            <a:r>
              <a:rPr lang="en-US" sz="3000" smtClean="0"/>
              <a:t>Security</a:t>
            </a:r>
          </a:p>
          <a:p>
            <a:pPr>
              <a:lnSpc>
                <a:spcPct val="135000"/>
              </a:lnSpc>
              <a:buClr>
                <a:schemeClr val="tx2"/>
              </a:buClr>
              <a:buFont typeface="Wingdings" pitchFamily="2" charset="2"/>
              <a:buChar char="§"/>
            </a:pPr>
            <a:r>
              <a:rPr lang="en-US" sz="3000" smtClean="0"/>
              <a:t>Scalability</a:t>
            </a:r>
          </a:p>
          <a:p>
            <a:pPr>
              <a:lnSpc>
                <a:spcPct val="120000"/>
              </a:lnSpc>
              <a:buClr>
                <a:schemeClr val="tx2"/>
              </a:buClr>
              <a:buFont typeface="Wingdings" pitchFamily="2" charset="2"/>
              <a:buNone/>
            </a:pPr>
            <a:endParaRPr lang="en-US" sz="3000" smtClean="0"/>
          </a:p>
          <a:p>
            <a:endParaRPr lang="en-US" smtClean="0"/>
          </a:p>
        </p:txBody>
      </p:sp>
      <p:sp>
        <p:nvSpPr>
          <p:cNvPr id="6"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r>
              <a:rPr lang="en-US" sz="1400">
                <a:solidFill>
                  <a:srgbClr val="DF0029"/>
                </a:solidFill>
                <a:latin typeface="Times New Roman" pitchFamily="18" charset="0"/>
              </a:rPr>
              <a:t> </a:t>
            </a:r>
            <a:fld id="{A9C2491B-9408-41AA-8D96-9168788396A4}" type="slidenum">
              <a:rPr lang="en-US" sz="1400">
                <a:solidFill>
                  <a:srgbClr val="DF0029"/>
                </a:solidFill>
                <a:latin typeface="Times New Roman" pitchFamily="18" charset="0"/>
              </a:rPr>
              <a:pPr algn="r"/>
              <a:t>21</a:t>
            </a:fld>
            <a:endParaRPr lang="en-US" sz="1400">
              <a:solidFill>
                <a:srgbClr val="DF0029"/>
              </a:solidFill>
              <a:latin typeface="Times New Roman" pitchFamily="18" charset="0"/>
            </a:endParaRPr>
          </a:p>
        </p:txBody>
      </p:sp>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idx="4294967295"/>
          </p:nvPr>
        </p:nvSpPr>
        <p:spPr>
          <a:noFill/>
        </p:spPr>
        <p:txBody>
          <a:bodyPr/>
          <a:lstStyle/>
          <a:p>
            <a:r>
              <a:rPr lang="en-US" sz="3900" b="1" smtClean="0">
                <a:solidFill>
                  <a:schemeClr val="tx1"/>
                </a:solidFill>
                <a:effectLst/>
              </a:rPr>
              <a:t>Why a Layered Network Model?</a:t>
            </a:r>
          </a:p>
        </p:txBody>
      </p:sp>
      <p:sp>
        <p:nvSpPr>
          <p:cNvPr id="108547" name="Content Placeholder 5"/>
          <p:cNvSpPr>
            <a:spLocks noGrp="1"/>
          </p:cNvSpPr>
          <p:nvPr>
            <p:ph sz="half" idx="4294967295"/>
          </p:nvPr>
        </p:nvSpPr>
        <p:spPr>
          <a:xfrm>
            <a:off x="3581400" y="1412875"/>
            <a:ext cx="5105400" cy="4537075"/>
          </a:xfrm>
        </p:spPr>
        <p:txBody>
          <a:bodyPr/>
          <a:lstStyle/>
          <a:p>
            <a:pPr>
              <a:buFontTx/>
              <a:buNone/>
            </a:pPr>
            <a:r>
              <a:rPr lang="en-US" sz="3000" u="sng" smtClean="0"/>
              <a:t>Benefits:</a:t>
            </a:r>
          </a:p>
          <a:p>
            <a:pPr>
              <a:lnSpc>
                <a:spcPct val="114000"/>
              </a:lnSpc>
              <a:buClr>
                <a:schemeClr val="tx2"/>
              </a:buClr>
              <a:buFont typeface="Wingdings" pitchFamily="2" charset="2"/>
              <a:buChar char="§"/>
            </a:pPr>
            <a:r>
              <a:rPr lang="en-US" sz="2600" smtClean="0"/>
              <a:t>Reduced complexity</a:t>
            </a:r>
          </a:p>
          <a:p>
            <a:pPr>
              <a:lnSpc>
                <a:spcPct val="114000"/>
              </a:lnSpc>
              <a:buClr>
                <a:schemeClr val="tx2"/>
              </a:buClr>
              <a:buFont typeface="Wingdings" pitchFamily="2" charset="2"/>
              <a:buChar char="§"/>
            </a:pPr>
            <a:r>
              <a:rPr lang="en-US" sz="2600" smtClean="0"/>
              <a:t>Easier to develop</a:t>
            </a:r>
          </a:p>
          <a:p>
            <a:pPr>
              <a:lnSpc>
                <a:spcPct val="114000"/>
              </a:lnSpc>
              <a:buClr>
                <a:schemeClr val="tx2"/>
              </a:buClr>
              <a:buFont typeface="Wingdings" pitchFamily="2" charset="2"/>
              <a:buChar char="§"/>
            </a:pPr>
            <a:r>
              <a:rPr lang="en-US" sz="2600" smtClean="0"/>
              <a:t>Simple to learn</a:t>
            </a:r>
          </a:p>
          <a:p>
            <a:pPr>
              <a:lnSpc>
                <a:spcPct val="114000"/>
              </a:lnSpc>
              <a:buClr>
                <a:schemeClr val="tx2"/>
              </a:buClr>
              <a:buFont typeface="Wingdings" pitchFamily="2" charset="2"/>
              <a:buChar char="§"/>
            </a:pPr>
            <a:r>
              <a:rPr lang="en-US" sz="2600" smtClean="0"/>
              <a:t>Standard interfaces</a:t>
            </a:r>
          </a:p>
          <a:p>
            <a:pPr>
              <a:lnSpc>
                <a:spcPct val="114000"/>
              </a:lnSpc>
              <a:buClr>
                <a:schemeClr val="tx2"/>
              </a:buClr>
              <a:buFont typeface="Wingdings" pitchFamily="2" charset="2"/>
              <a:buChar char="§"/>
            </a:pPr>
            <a:r>
              <a:rPr lang="en-US" sz="2600" smtClean="0"/>
              <a:t>Multi-vendor interoperability</a:t>
            </a:r>
          </a:p>
          <a:p>
            <a:pPr>
              <a:lnSpc>
                <a:spcPct val="114000"/>
              </a:lnSpc>
              <a:buClr>
                <a:schemeClr val="tx2"/>
              </a:buClr>
              <a:buFont typeface="Wingdings" pitchFamily="2" charset="2"/>
              <a:buChar char="§"/>
            </a:pPr>
            <a:r>
              <a:rPr lang="en-US" sz="2600" smtClean="0"/>
              <a:t>Facilitates modular engineering</a:t>
            </a:r>
          </a:p>
          <a:p>
            <a:pPr>
              <a:lnSpc>
                <a:spcPct val="114000"/>
              </a:lnSpc>
              <a:buClr>
                <a:schemeClr val="tx2"/>
              </a:buClr>
              <a:buFont typeface="Wingdings" pitchFamily="2" charset="2"/>
              <a:buChar char="§"/>
            </a:pPr>
            <a:r>
              <a:rPr lang="en-US" sz="2600" smtClean="0"/>
              <a:t>Accelerate evolution</a:t>
            </a:r>
          </a:p>
          <a:p>
            <a:pPr>
              <a:lnSpc>
                <a:spcPct val="114000"/>
              </a:lnSpc>
              <a:buClr>
                <a:schemeClr val="tx2"/>
              </a:buClr>
              <a:buFont typeface="Wingdings" pitchFamily="2" charset="2"/>
              <a:buNone/>
            </a:pPr>
            <a:endParaRPr lang="en-US" sz="2600" smtClean="0"/>
          </a:p>
        </p:txBody>
      </p:sp>
      <p:pic>
        <p:nvPicPr>
          <p:cNvPr id="108548" name="Picture 2"/>
          <p:cNvPicPr>
            <a:picLocks noChangeAspect="1" noChangeArrowheads="1"/>
          </p:cNvPicPr>
          <p:nvPr/>
        </p:nvPicPr>
        <p:blipFill>
          <a:blip r:embed="rId3" cstate="print"/>
          <a:srcRect/>
          <a:stretch>
            <a:fillRect/>
          </a:stretch>
        </p:blipFill>
        <p:spPr bwMode="auto">
          <a:xfrm>
            <a:off x="381000" y="1295400"/>
            <a:ext cx="3048000" cy="4791075"/>
          </a:xfrm>
          <a:prstGeom prst="rect">
            <a:avLst/>
          </a:prstGeom>
          <a:noFill/>
          <a:ln w="9525">
            <a:noFill/>
            <a:miter lim="800000"/>
            <a:headEnd/>
            <a:tailEnd/>
          </a:ln>
        </p:spPr>
      </p:pic>
      <p:sp>
        <p:nvSpPr>
          <p:cNvPr id="7" name="Slide Number Placeholder 6"/>
          <p:cNvSpPr txBox="1">
            <a:spLocks noGrp="1"/>
          </p:cNvSpPr>
          <p:nvPr/>
        </p:nvSpPr>
        <p:spPr bwMode="auto">
          <a:xfrm>
            <a:off x="6400800" y="6400800"/>
            <a:ext cx="2590800" cy="304800"/>
          </a:xfrm>
          <a:prstGeom prst="rect">
            <a:avLst/>
          </a:prstGeom>
          <a:noFill/>
          <a:ln>
            <a:miter lim="800000"/>
            <a:headEnd/>
            <a:tailEnd/>
          </a:ln>
        </p:spPr>
        <p:txBody>
          <a:bodyPr/>
          <a:lstStyle/>
          <a:p>
            <a:pPr algn="r"/>
            <a:fld id="{DD200855-B10B-4172-8580-A47BDCDDD6E8}" type="slidenum">
              <a:rPr lang="en-US" sz="1400">
                <a:solidFill>
                  <a:srgbClr val="DF0029"/>
                </a:solidFill>
                <a:latin typeface="Times New Roman" pitchFamily="18" charset="0"/>
              </a:rPr>
              <a:pPr algn="r"/>
              <a:t>22</a:t>
            </a:fld>
            <a:endParaRPr lang="en-US" sz="1400">
              <a:solidFill>
                <a:srgbClr val="DF0029"/>
              </a:solidFill>
              <a:latin typeface="Times New Roman" pitchFamily="18" charset="0"/>
            </a:endParaRPr>
          </a:p>
        </p:txBody>
      </p:sp>
      <p:sp>
        <p:nvSpPr>
          <p:cNvPr id="8" name="Footer Placeholder 7"/>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idx="4294967295"/>
          </p:nvPr>
        </p:nvSpPr>
        <p:spPr>
          <a:xfrm>
            <a:off x="1143000" y="152400"/>
            <a:ext cx="7389813" cy="1143000"/>
          </a:xfrm>
          <a:noFill/>
        </p:spPr>
        <p:txBody>
          <a:bodyPr/>
          <a:lstStyle/>
          <a:p>
            <a:r>
              <a:rPr lang="en-US" sz="3900" b="1" smtClean="0">
                <a:solidFill>
                  <a:schemeClr val="tx1"/>
                </a:solidFill>
                <a:effectLst/>
              </a:rPr>
              <a:t> OSI Model – Seven Layers </a:t>
            </a:r>
          </a:p>
        </p:txBody>
      </p:sp>
      <p:pic>
        <p:nvPicPr>
          <p:cNvPr id="110595" name="Picture 2"/>
          <p:cNvPicPr>
            <a:picLocks noChangeAspect="1" noChangeArrowheads="1"/>
          </p:cNvPicPr>
          <p:nvPr/>
        </p:nvPicPr>
        <p:blipFill>
          <a:blip r:embed="rId3" cstate="print"/>
          <a:srcRect/>
          <a:stretch>
            <a:fillRect/>
          </a:stretch>
        </p:blipFill>
        <p:spPr bwMode="auto">
          <a:xfrm>
            <a:off x="539750" y="1196975"/>
            <a:ext cx="8115300" cy="5391150"/>
          </a:xfrm>
          <a:prstGeom prst="rect">
            <a:avLst/>
          </a:prstGeom>
          <a:noFill/>
          <a:ln w="9525">
            <a:noFill/>
            <a:miter lim="800000"/>
            <a:headEnd/>
            <a:tailEnd/>
          </a:ln>
        </p:spPr>
      </p:pic>
      <p:sp>
        <p:nvSpPr>
          <p:cNvPr id="6"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B8E6433A-0215-4A4A-98F2-F306D3A4060E}" type="slidenum">
              <a:rPr lang="en-US" sz="1400">
                <a:solidFill>
                  <a:srgbClr val="DF0029"/>
                </a:solidFill>
                <a:latin typeface="Times New Roman" pitchFamily="18" charset="0"/>
              </a:rPr>
              <a:pPr algn="r"/>
              <a:t>23</a:t>
            </a:fld>
            <a:endParaRPr lang="en-US" sz="1400">
              <a:solidFill>
                <a:srgbClr val="DF0029"/>
              </a:solidFill>
              <a:latin typeface="Times New Roman" pitchFamily="18" charset="0"/>
            </a:endParaRPr>
          </a:p>
        </p:txBody>
      </p:sp>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idx="4294967295"/>
          </p:nvPr>
        </p:nvSpPr>
        <p:spPr>
          <a:xfrm>
            <a:off x="1143000" y="152400"/>
            <a:ext cx="7173913" cy="1143000"/>
          </a:xfrm>
          <a:noFill/>
        </p:spPr>
        <p:txBody>
          <a:bodyPr/>
          <a:lstStyle/>
          <a:p>
            <a:r>
              <a:rPr lang="en-US" sz="3900" b="1" smtClean="0">
                <a:solidFill>
                  <a:schemeClr val="tx1"/>
                </a:solidFill>
                <a:effectLst/>
              </a:rPr>
              <a:t>TCP/IP Stack vs. OSI Model</a:t>
            </a:r>
          </a:p>
        </p:txBody>
      </p:sp>
      <p:pic>
        <p:nvPicPr>
          <p:cNvPr id="112643" name="Picture 2"/>
          <p:cNvPicPr>
            <a:picLocks noGrp="1" noChangeAspect="1" noChangeArrowheads="1"/>
          </p:cNvPicPr>
          <p:nvPr>
            <p:ph idx="4294967295"/>
          </p:nvPr>
        </p:nvPicPr>
        <p:blipFill>
          <a:blip r:embed="rId3" cstate="print"/>
          <a:srcRect/>
          <a:stretch>
            <a:fillRect/>
          </a:stretch>
        </p:blipFill>
        <p:spPr>
          <a:xfrm>
            <a:off x="900113" y="1341438"/>
            <a:ext cx="7007225" cy="4525962"/>
          </a:xfrm>
        </p:spPr>
      </p:pic>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DB224B70-3C84-4436-BA29-0F9ACB0070AC}" type="slidenum">
              <a:rPr lang="en-US" sz="1400">
                <a:solidFill>
                  <a:srgbClr val="DF0029"/>
                </a:solidFill>
                <a:latin typeface="Times New Roman" pitchFamily="18" charset="0"/>
              </a:rPr>
              <a:pPr algn="r"/>
              <a:t>24</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609600" y="5334000"/>
            <a:ext cx="5486400" cy="914400"/>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Arial" pitchFamily="34" charset="0"/>
              <a:cs typeface="Arial" pitchFamily="34" charset="0"/>
            </a:endParaRPr>
          </a:p>
        </p:txBody>
      </p:sp>
      <p:sp>
        <p:nvSpPr>
          <p:cNvPr id="40" name="Rectangle 39"/>
          <p:cNvSpPr/>
          <p:nvPr/>
        </p:nvSpPr>
        <p:spPr>
          <a:xfrm>
            <a:off x="1524000" y="4038600"/>
            <a:ext cx="3657600" cy="914400"/>
          </a:xfrm>
          <a:prstGeom prst="rect">
            <a:avLst/>
          </a:prstGeom>
          <a:ln w="28575">
            <a:solidFill>
              <a:schemeClr val="bg1"/>
            </a:solidFill>
          </a:ln>
        </p:spPr>
        <p:style>
          <a:lnRef idx="1">
            <a:schemeClr val="accent3"/>
          </a:lnRef>
          <a:fillRef idx="2">
            <a:schemeClr val="accent3"/>
          </a:fillRef>
          <a:effectRef idx="1">
            <a:schemeClr val="accent3"/>
          </a:effectRef>
          <a:fontRef idx="minor">
            <a:schemeClr val="dk1"/>
          </a:fontRef>
        </p:style>
        <p:txBody>
          <a:bodyPr anchor="ctr"/>
          <a:lstStyle/>
          <a:p>
            <a:pPr algn="ctr"/>
            <a:endParaRPr lang="en-US">
              <a:solidFill>
                <a:srgbClr val="000000"/>
              </a:solidFill>
              <a:latin typeface="Arial" pitchFamily="34" charset="0"/>
              <a:cs typeface="Arial" pitchFamily="34" charset="0"/>
            </a:endParaRPr>
          </a:p>
        </p:txBody>
      </p:sp>
      <p:sp>
        <p:nvSpPr>
          <p:cNvPr id="13316" name="Title 4"/>
          <p:cNvSpPr>
            <a:spLocks noGrp="1"/>
          </p:cNvSpPr>
          <p:nvPr>
            <p:ph type="title" idx="4294967295"/>
          </p:nvPr>
        </p:nvSpPr>
        <p:spPr/>
        <p:txBody>
          <a:bodyPr/>
          <a:lstStyle/>
          <a:p>
            <a:pPr eaLnBrk="1" hangingPunct="1">
              <a:defRPr/>
            </a:pPr>
            <a:r>
              <a:rPr lang="en-US" sz="3900" b="1" dirty="0" smtClean="0"/>
              <a:t>Internet Packet Encapsulation</a:t>
            </a:r>
          </a:p>
        </p:txBody>
      </p:sp>
      <p:sp>
        <p:nvSpPr>
          <p:cNvPr id="4" name="Slide Number Placeholder 3"/>
          <p:cNvSpPr txBox="1">
            <a:spLocks noGrp="1"/>
          </p:cNvSpPr>
          <p:nvPr/>
        </p:nvSpPr>
        <p:spPr bwMode="auto">
          <a:xfrm>
            <a:off x="6659563" y="6400800"/>
            <a:ext cx="2332037" cy="304800"/>
          </a:xfrm>
          <a:prstGeom prst="rect">
            <a:avLst/>
          </a:prstGeom>
          <a:noFill/>
          <a:ln>
            <a:miter lim="800000"/>
            <a:headEnd/>
            <a:tailEnd/>
          </a:ln>
        </p:spPr>
        <p:txBody>
          <a:bodyPr/>
          <a:lstStyle/>
          <a:p>
            <a:pPr algn="r"/>
            <a:fld id="{B4BC7312-3475-4287-8ED6-ADFAADC921B6}" type="slidenum">
              <a:rPr lang="en-US" sz="1400">
                <a:solidFill>
                  <a:srgbClr val="DF0029"/>
                </a:solidFill>
                <a:latin typeface="Times New Roman" pitchFamily="18" charset="0"/>
              </a:rPr>
              <a:pPr algn="r"/>
              <a:t>25</a:t>
            </a:fld>
            <a:endParaRPr lang="en-US" sz="1400">
              <a:solidFill>
                <a:srgbClr val="DF0029"/>
              </a:solidFill>
              <a:latin typeface="Times New Roman" pitchFamily="18" charset="0"/>
            </a:endParaRPr>
          </a:p>
        </p:txBody>
      </p:sp>
      <p:sp>
        <p:nvSpPr>
          <p:cNvPr id="9" name="Rectangle 8"/>
          <p:cNvSpPr/>
          <p:nvPr/>
        </p:nvSpPr>
        <p:spPr>
          <a:xfrm>
            <a:off x="2438400" y="2590800"/>
            <a:ext cx="2743200" cy="91440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endParaRPr lang="en-US">
              <a:solidFill>
                <a:srgbClr val="000000"/>
              </a:solidFill>
              <a:latin typeface="Arial" pitchFamily="34" charset="0"/>
              <a:cs typeface="Arial" pitchFamily="34" charset="0"/>
            </a:endParaRPr>
          </a:p>
        </p:txBody>
      </p:sp>
      <p:sp>
        <p:nvSpPr>
          <p:cNvPr id="10" name="Rectangle 9"/>
          <p:cNvSpPr/>
          <p:nvPr/>
        </p:nvSpPr>
        <p:spPr>
          <a:xfrm>
            <a:off x="3352800" y="1219200"/>
            <a:ext cx="1828800" cy="9144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000" dirty="0">
                <a:latin typeface="Arial" pitchFamily="34" charset="0"/>
                <a:cs typeface="Arial" pitchFamily="34" charset="0"/>
              </a:rPr>
              <a:t>Application Packet</a:t>
            </a:r>
          </a:p>
        </p:txBody>
      </p:sp>
      <p:sp>
        <p:nvSpPr>
          <p:cNvPr id="11" name="Rectangle 10"/>
          <p:cNvSpPr/>
          <p:nvPr/>
        </p:nvSpPr>
        <p:spPr>
          <a:xfrm>
            <a:off x="3352800" y="2590800"/>
            <a:ext cx="1828800" cy="9144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solidFill>
                  <a:schemeClr val="tx1"/>
                </a:solidFill>
                <a:latin typeface="Arial" pitchFamily="34" charset="0"/>
                <a:cs typeface="Arial" pitchFamily="34" charset="0"/>
              </a:rPr>
              <a:t>TCP Data</a:t>
            </a:r>
          </a:p>
        </p:txBody>
      </p:sp>
      <p:sp>
        <p:nvSpPr>
          <p:cNvPr id="114697" name="TextBox 16"/>
          <p:cNvSpPr txBox="1">
            <a:spLocks noChangeArrowheads="1"/>
          </p:cNvSpPr>
          <p:nvPr/>
        </p:nvSpPr>
        <p:spPr bwMode="auto">
          <a:xfrm>
            <a:off x="2397125" y="2687638"/>
            <a:ext cx="1025525" cy="665162"/>
          </a:xfrm>
          <a:prstGeom prst="rect">
            <a:avLst/>
          </a:prstGeom>
          <a:noFill/>
          <a:ln w="9525">
            <a:noFill/>
            <a:miter lim="800000"/>
            <a:headEnd/>
            <a:tailEnd/>
          </a:ln>
        </p:spPr>
        <p:txBody>
          <a:bodyPr wrap="none">
            <a:spAutoFit/>
          </a:bodyPr>
          <a:lstStyle/>
          <a:p>
            <a:pPr algn="ctr"/>
            <a:r>
              <a:rPr lang="en-US" sz="2000">
                <a:cs typeface="Arial" pitchFamily="34" charset="0"/>
              </a:rPr>
              <a:t>TCP</a:t>
            </a:r>
          </a:p>
          <a:p>
            <a:pPr algn="ctr"/>
            <a:r>
              <a:rPr lang="en-US" sz="2000">
                <a:cs typeface="Arial" pitchFamily="34" charset="0"/>
              </a:rPr>
              <a:t>Header</a:t>
            </a:r>
          </a:p>
        </p:txBody>
      </p:sp>
      <p:sp>
        <p:nvSpPr>
          <p:cNvPr id="114698" name="TextBox 17"/>
          <p:cNvSpPr txBox="1">
            <a:spLocks noChangeArrowheads="1"/>
          </p:cNvSpPr>
          <p:nvPr/>
        </p:nvSpPr>
        <p:spPr bwMode="auto">
          <a:xfrm>
            <a:off x="1479550" y="4152900"/>
            <a:ext cx="1025525" cy="665163"/>
          </a:xfrm>
          <a:prstGeom prst="rect">
            <a:avLst/>
          </a:prstGeom>
          <a:noFill/>
          <a:ln w="9525">
            <a:noFill/>
            <a:miter lim="800000"/>
            <a:headEnd/>
            <a:tailEnd/>
          </a:ln>
        </p:spPr>
        <p:txBody>
          <a:bodyPr wrap="none">
            <a:spAutoFit/>
          </a:bodyPr>
          <a:lstStyle/>
          <a:p>
            <a:pPr algn="ctr"/>
            <a:r>
              <a:rPr lang="en-US" sz="2000">
                <a:cs typeface="Arial" pitchFamily="34" charset="0"/>
              </a:rPr>
              <a:t>IP</a:t>
            </a:r>
          </a:p>
          <a:p>
            <a:pPr algn="ctr"/>
            <a:r>
              <a:rPr lang="en-US" sz="2000">
                <a:cs typeface="Arial" pitchFamily="34" charset="0"/>
              </a:rPr>
              <a:t>Header</a:t>
            </a:r>
          </a:p>
        </p:txBody>
      </p:sp>
      <p:sp>
        <p:nvSpPr>
          <p:cNvPr id="114699" name="TextBox 19"/>
          <p:cNvSpPr txBox="1">
            <a:spLocks noChangeArrowheads="1"/>
          </p:cNvSpPr>
          <p:nvPr/>
        </p:nvSpPr>
        <p:spPr bwMode="auto">
          <a:xfrm>
            <a:off x="533400" y="5486400"/>
            <a:ext cx="1025525" cy="665163"/>
          </a:xfrm>
          <a:prstGeom prst="rect">
            <a:avLst/>
          </a:prstGeom>
          <a:noFill/>
          <a:ln w="9525">
            <a:noFill/>
            <a:miter lim="800000"/>
            <a:headEnd/>
            <a:tailEnd/>
          </a:ln>
        </p:spPr>
        <p:txBody>
          <a:bodyPr wrap="none">
            <a:spAutoFit/>
          </a:bodyPr>
          <a:lstStyle/>
          <a:p>
            <a:pPr algn="ctr"/>
            <a:r>
              <a:rPr lang="en-US" sz="2000">
                <a:cs typeface="Arial" pitchFamily="34" charset="0"/>
              </a:rPr>
              <a:t>Frame</a:t>
            </a:r>
          </a:p>
          <a:p>
            <a:pPr algn="ctr"/>
            <a:r>
              <a:rPr lang="en-US" sz="2000">
                <a:cs typeface="Arial" pitchFamily="34" charset="0"/>
              </a:rPr>
              <a:t>Header</a:t>
            </a:r>
          </a:p>
        </p:txBody>
      </p:sp>
      <p:sp>
        <p:nvSpPr>
          <p:cNvPr id="114700" name="TextBox 20"/>
          <p:cNvSpPr txBox="1">
            <a:spLocks noChangeArrowheads="1"/>
          </p:cNvSpPr>
          <p:nvPr/>
        </p:nvSpPr>
        <p:spPr bwMode="auto">
          <a:xfrm>
            <a:off x="5156200" y="5486400"/>
            <a:ext cx="925513" cy="665163"/>
          </a:xfrm>
          <a:prstGeom prst="rect">
            <a:avLst/>
          </a:prstGeom>
          <a:noFill/>
          <a:ln w="9525">
            <a:noFill/>
            <a:miter lim="800000"/>
            <a:headEnd/>
            <a:tailEnd/>
          </a:ln>
        </p:spPr>
        <p:txBody>
          <a:bodyPr wrap="none">
            <a:spAutoFit/>
          </a:bodyPr>
          <a:lstStyle/>
          <a:p>
            <a:pPr algn="ctr"/>
            <a:r>
              <a:rPr lang="en-US" sz="2000">
                <a:cs typeface="Arial" pitchFamily="34" charset="0"/>
              </a:rPr>
              <a:t>Frame</a:t>
            </a:r>
          </a:p>
          <a:p>
            <a:pPr algn="ctr"/>
            <a:r>
              <a:rPr lang="en-US" sz="2000">
                <a:cs typeface="Arial" pitchFamily="34" charset="0"/>
              </a:rPr>
              <a:t>Footer</a:t>
            </a:r>
          </a:p>
        </p:txBody>
      </p:sp>
      <p:sp>
        <p:nvSpPr>
          <p:cNvPr id="23" name="Rectangle 22"/>
          <p:cNvSpPr/>
          <p:nvPr/>
        </p:nvSpPr>
        <p:spPr>
          <a:xfrm>
            <a:off x="3352800" y="2590800"/>
            <a:ext cx="1828800" cy="9144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Arial" pitchFamily="34" charset="0"/>
              <a:cs typeface="Arial" pitchFamily="34" charset="0"/>
            </a:endParaRPr>
          </a:p>
        </p:txBody>
      </p:sp>
      <p:sp>
        <p:nvSpPr>
          <p:cNvPr id="24" name="Rectangle 23"/>
          <p:cNvSpPr/>
          <p:nvPr/>
        </p:nvSpPr>
        <p:spPr>
          <a:xfrm>
            <a:off x="2438400" y="2590800"/>
            <a:ext cx="27432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Arial" pitchFamily="34" charset="0"/>
              <a:cs typeface="Arial" pitchFamily="34" charset="0"/>
            </a:endParaRPr>
          </a:p>
        </p:txBody>
      </p:sp>
      <p:sp>
        <p:nvSpPr>
          <p:cNvPr id="27" name="Rectangle 26"/>
          <p:cNvSpPr/>
          <p:nvPr/>
        </p:nvSpPr>
        <p:spPr>
          <a:xfrm>
            <a:off x="1524000" y="5334000"/>
            <a:ext cx="3657600" cy="91440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Arial" pitchFamily="34" charset="0"/>
              <a:cs typeface="Arial" pitchFamily="34" charset="0"/>
            </a:endParaRPr>
          </a:p>
        </p:txBody>
      </p:sp>
      <p:cxnSp>
        <p:nvCxnSpPr>
          <p:cNvPr id="29" name="Straight Connector 28"/>
          <p:cNvCxnSpPr/>
          <p:nvPr/>
        </p:nvCxnSpPr>
        <p:spPr>
          <a:xfrm rot="5400000">
            <a:off x="3124200" y="23622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953000" y="23622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914900" y="3771900"/>
            <a:ext cx="5334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171700" y="3771900"/>
            <a:ext cx="5334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953000" y="51816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295400" y="51054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4710" name="TextBox 34"/>
          <p:cNvSpPr txBox="1">
            <a:spLocks noChangeArrowheads="1"/>
          </p:cNvSpPr>
          <p:nvPr/>
        </p:nvSpPr>
        <p:spPr bwMode="auto">
          <a:xfrm>
            <a:off x="6340475" y="5562600"/>
            <a:ext cx="1846263" cy="493713"/>
          </a:xfrm>
          <a:prstGeom prst="rect">
            <a:avLst/>
          </a:prstGeom>
          <a:noFill/>
          <a:ln w="9525">
            <a:noFill/>
            <a:miter lim="800000"/>
            <a:headEnd/>
            <a:tailEnd/>
          </a:ln>
        </p:spPr>
        <p:txBody>
          <a:bodyPr wrap="none">
            <a:spAutoFit/>
          </a:bodyPr>
          <a:lstStyle/>
          <a:p>
            <a:r>
              <a:rPr lang="en-US" sz="2800">
                <a:cs typeface="Arial" pitchFamily="34" charset="0"/>
              </a:rPr>
              <a:t>Link Layer</a:t>
            </a:r>
          </a:p>
        </p:txBody>
      </p:sp>
      <p:sp>
        <p:nvSpPr>
          <p:cNvPr id="114711" name="TextBox 35"/>
          <p:cNvSpPr txBox="1">
            <a:spLocks noChangeArrowheads="1"/>
          </p:cNvSpPr>
          <p:nvPr/>
        </p:nvSpPr>
        <p:spPr bwMode="auto">
          <a:xfrm>
            <a:off x="6011863" y="4267200"/>
            <a:ext cx="2503487" cy="493713"/>
          </a:xfrm>
          <a:prstGeom prst="rect">
            <a:avLst/>
          </a:prstGeom>
          <a:noFill/>
          <a:ln w="9525">
            <a:noFill/>
            <a:miter lim="800000"/>
            <a:headEnd/>
            <a:tailEnd/>
          </a:ln>
        </p:spPr>
        <p:txBody>
          <a:bodyPr wrap="none">
            <a:spAutoFit/>
          </a:bodyPr>
          <a:lstStyle/>
          <a:p>
            <a:r>
              <a:rPr lang="en-US" sz="2800">
                <a:cs typeface="Arial" pitchFamily="34" charset="0"/>
              </a:rPr>
              <a:t>Network Layer</a:t>
            </a:r>
          </a:p>
        </p:txBody>
      </p:sp>
      <p:sp>
        <p:nvSpPr>
          <p:cNvPr id="114712" name="TextBox 36"/>
          <p:cNvSpPr txBox="1">
            <a:spLocks noChangeArrowheads="1"/>
          </p:cNvSpPr>
          <p:nvPr/>
        </p:nvSpPr>
        <p:spPr bwMode="auto">
          <a:xfrm>
            <a:off x="5907088" y="2895600"/>
            <a:ext cx="2713037" cy="493713"/>
          </a:xfrm>
          <a:prstGeom prst="rect">
            <a:avLst/>
          </a:prstGeom>
          <a:noFill/>
          <a:ln w="9525">
            <a:noFill/>
            <a:miter lim="800000"/>
            <a:headEnd/>
            <a:tailEnd/>
          </a:ln>
        </p:spPr>
        <p:txBody>
          <a:bodyPr wrap="none">
            <a:spAutoFit/>
          </a:bodyPr>
          <a:lstStyle/>
          <a:p>
            <a:r>
              <a:rPr lang="en-US" sz="2800">
                <a:cs typeface="Arial" pitchFamily="34" charset="0"/>
              </a:rPr>
              <a:t>Transport Layer</a:t>
            </a:r>
          </a:p>
        </p:txBody>
      </p:sp>
      <p:sp>
        <p:nvSpPr>
          <p:cNvPr id="39" name="Rectangle 38"/>
          <p:cNvSpPr/>
          <p:nvPr/>
        </p:nvSpPr>
        <p:spPr>
          <a:xfrm>
            <a:off x="3322638" y="4065588"/>
            <a:ext cx="1828800" cy="8382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endParaRPr lang="en-US" sz="2000">
              <a:solidFill>
                <a:schemeClr val="bg1"/>
              </a:solidFill>
              <a:latin typeface="Arial" pitchFamily="34" charset="0"/>
              <a:cs typeface="Arial" pitchFamily="34" charset="0"/>
            </a:endParaRPr>
          </a:p>
        </p:txBody>
      </p:sp>
      <p:sp>
        <p:nvSpPr>
          <p:cNvPr id="38" name="Rectangle 37"/>
          <p:cNvSpPr/>
          <p:nvPr/>
        </p:nvSpPr>
        <p:spPr>
          <a:xfrm>
            <a:off x="2454275" y="4065588"/>
            <a:ext cx="854075" cy="838200"/>
          </a:xfrm>
          <a:prstGeom prst="rec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a:endParaRPr lang="en-US">
              <a:solidFill>
                <a:srgbClr val="000000"/>
              </a:solidFill>
              <a:latin typeface="Arial" pitchFamily="34" charset="0"/>
              <a:cs typeface="Arial" pitchFamily="34" charset="0"/>
            </a:endParaRPr>
          </a:p>
        </p:txBody>
      </p:sp>
      <p:sp>
        <p:nvSpPr>
          <p:cNvPr id="114715" name="TextBox 40"/>
          <p:cNvSpPr txBox="1">
            <a:spLocks noChangeArrowheads="1"/>
          </p:cNvSpPr>
          <p:nvPr/>
        </p:nvSpPr>
        <p:spPr bwMode="auto">
          <a:xfrm>
            <a:off x="2514600" y="4249738"/>
            <a:ext cx="2438400" cy="550862"/>
          </a:xfrm>
          <a:prstGeom prst="rect">
            <a:avLst/>
          </a:prstGeom>
          <a:noFill/>
          <a:ln w="9525">
            <a:noFill/>
            <a:miter lim="800000"/>
            <a:headEnd/>
            <a:tailEnd/>
          </a:ln>
        </p:spPr>
        <p:txBody>
          <a:bodyPr>
            <a:spAutoFit/>
          </a:bodyPr>
          <a:lstStyle/>
          <a:p>
            <a:pPr algn="ctr"/>
            <a:r>
              <a:rPr lang="en-US" sz="3200">
                <a:cs typeface="Arial" pitchFamily="34" charset="0"/>
              </a:rPr>
              <a:t>IP Data</a:t>
            </a:r>
          </a:p>
        </p:txBody>
      </p:sp>
      <p:sp>
        <p:nvSpPr>
          <p:cNvPr id="42" name="Rectangle 41"/>
          <p:cNvSpPr/>
          <p:nvPr/>
        </p:nvSpPr>
        <p:spPr>
          <a:xfrm>
            <a:off x="1539875" y="5349875"/>
            <a:ext cx="3657600" cy="914400"/>
          </a:xfrm>
          <a:prstGeom prst="rect">
            <a:avLst/>
          </a:prstGeom>
          <a:ln w="28575">
            <a:solidFill>
              <a:schemeClr val="bg1"/>
            </a:solidFill>
          </a:ln>
        </p:spPr>
        <p:style>
          <a:lnRef idx="1">
            <a:schemeClr val="accent3"/>
          </a:lnRef>
          <a:fillRef idx="2">
            <a:schemeClr val="accent3"/>
          </a:fillRef>
          <a:effectRef idx="1">
            <a:schemeClr val="accent3"/>
          </a:effectRef>
          <a:fontRef idx="minor">
            <a:schemeClr val="dk1"/>
          </a:fontRef>
        </p:style>
        <p:txBody>
          <a:bodyPr anchor="ctr"/>
          <a:lstStyle/>
          <a:p>
            <a:pPr algn="ctr"/>
            <a:endParaRPr lang="en-US">
              <a:solidFill>
                <a:srgbClr val="000000"/>
              </a:solidFill>
              <a:latin typeface="Arial" pitchFamily="34" charset="0"/>
              <a:cs typeface="Arial" pitchFamily="34" charset="0"/>
            </a:endParaRPr>
          </a:p>
        </p:txBody>
      </p:sp>
      <p:sp>
        <p:nvSpPr>
          <p:cNvPr id="43" name="Rectangle 42"/>
          <p:cNvSpPr/>
          <p:nvPr/>
        </p:nvSpPr>
        <p:spPr>
          <a:xfrm>
            <a:off x="3338513" y="5387975"/>
            <a:ext cx="1828800" cy="838200"/>
          </a:xfrm>
          <a:prstGeom prst="rect">
            <a:avLst/>
          </a:prstGeom>
          <a:ln>
            <a:noFill/>
          </a:ln>
        </p:spPr>
        <p:style>
          <a:lnRef idx="1">
            <a:schemeClr val="accent5"/>
          </a:lnRef>
          <a:fillRef idx="2">
            <a:schemeClr val="accent5"/>
          </a:fillRef>
          <a:effectRef idx="1">
            <a:schemeClr val="accent5"/>
          </a:effectRef>
          <a:fontRef idx="minor">
            <a:schemeClr val="dk1"/>
          </a:fontRef>
        </p:style>
        <p:txBody>
          <a:bodyPr anchor="ctr"/>
          <a:lstStyle/>
          <a:p>
            <a:pPr algn="ctr"/>
            <a:endParaRPr lang="en-US" sz="2000">
              <a:solidFill>
                <a:schemeClr val="bg1"/>
              </a:solidFill>
              <a:latin typeface="Arial" pitchFamily="34" charset="0"/>
              <a:cs typeface="Arial" pitchFamily="34" charset="0"/>
            </a:endParaRPr>
          </a:p>
        </p:txBody>
      </p:sp>
      <p:sp>
        <p:nvSpPr>
          <p:cNvPr id="44" name="Rectangle 43"/>
          <p:cNvSpPr/>
          <p:nvPr/>
        </p:nvSpPr>
        <p:spPr>
          <a:xfrm>
            <a:off x="2470150" y="5387975"/>
            <a:ext cx="852488" cy="838200"/>
          </a:xfrm>
          <a:prstGeom prst="rec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a:endParaRPr lang="en-US">
              <a:solidFill>
                <a:srgbClr val="000000"/>
              </a:solidFill>
              <a:latin typeface="Arial" pitchFamily="34" charset="0"/>
              <a:cs typeface="Arial" pitchFamily="34" charset="0"/>
            </a:endParaRPr>
          </a:p>
        </p:txBody>
      </p:sp>
      <p:sp>
        <p:nvSpPr>
          <p:cNvPr id="114719" name="TextBox 21"/>
          <p:cNvSpPr txBox="1">
            <a:spLocks noChangeArrowheads="1"/>
          </p:cNvSpPr>
          <p:nvPr/>
        </p:nvSpPr>
        <p:spPr bwMode="auto">
          <a:xfrm>
            <a:off x="1828800" y="5410200"/>
            <a:ext cx="3165475" cy="769938"/>
          </a:xfrm>
          <a:prstGeom prst="rect">
            <a:avLst/>
          </a:prstGeom>
          <a:noFill/>
          <a:ln w="9525">
            <a:noFill/>
            <a:miter lim="800000"/>
            <a:headEnd/>
            <a:tailEnd/>
          </a:ln>
        </p:spPr>
        <p:txBody>
          <a:bodyPr wrap="none">
            <a:spAutoFit/>
          </a:bodyPr>
          <a:lstStyle/>
          <a:p>
            <a:r>
              <a:rPr lang="en-US" sz="4400">
                <a:cs typeface="Arial" pitchFamily="34" charset="0"/>
              </a:rPr>
              <a:t>Frame Data</a:t>
            </a:r>
          </a:p>
        </p:txBody>
      </p:sp>
      <p:sp>
        <p:nvSpPr>
          <p:cNvPr id="114720" name="TextBox 45"/>
          <p:cNvSpPr txBox="1">
            <a:spLocks noChangeArrowheads="1"/>
          </p:cNvSpPr>
          <p:nvPr/>
        </p:nvSpPr>
        <p:spPr bwMode="auto">
          <a:xfrm>
            <a:off x="5791200" y="1447800"/>
            <a:ext cx="2944813" cy="493713"/>
          </a:xfrm>
          <a:prstGeom prst="rect">
            <a:avLst/>
          </a:prstGeom>
          <a:noFill/>
          <a:ln w="9525">
            <a:noFill/>
            <a:miter lim="800000"/>
            <a:headEnd/>
            <a:tailEnd/>
          </a:ln>
        </p:spPr>
        <p:txBody>
          <a:bodyPr wrap="none">
            <a:spAutoFit/>
          </a:bodyPr>
          <a:lstStyle/>
          <a:p>
            <a:r>
              <a:rPr lang="en-US" sz="2800">
                <a:cs typeface="Arial" pitchFamily="34" charset="0"/>
              </a:rPr>
              <a:t>Application Layer</a:t>
            </a:r>
          </a:p>
        </p:txBody>
      </p:sp>
      <p:sp>
        <p:nvSpPr>
          <p:cNvPr id="36" name="Footer Placeholder 3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pPr eaLnBrk="1" hangingPunct="1">
              <a:defRPr/>
            </a:pPr>
            <a:r>
              <a:rPr lang="en-US" sz="3900" b="1" dirty="0" smtClean="0"/>
              <a:t>Internet Packet Encapsulation</a:t>
            </a:r>
          </a:p>
        </p:txBody>
      </p:sp>
      <p:sp>
        <p:nvSpPr>
          <p:cNvPr id="4" name="Slide Number Placeholder 3"/>
          <p:cNvSpPr txBox="1">
            <a:spLocks noGrp="1"/>
          </p:cNvSpPr>
          <p:nvPr/>
        </p:nvSpPr>
        <p:spPr bwMode="auto">
          <a:xfrm>
            <a:off x="6400800" y="6400800"/>
            <a:ext cx="2590800" cy="304800"/>
          </a:xfrm>
          <a:prstGeom prst="rect">
            <a:avLst/>
          </a:prstGeom>
          <a:noFill/>
          <a:ln>
            <a:miter lim="800000"/>
            <a:headEnd/>
            <a:tailEnd/>
          </a:ln>
        </p:spPr>
        <p:txBody>
          <a:bodyPr/>
          <a:lstStyle/>
          <a:p>
            <a:pPr algn="r"/>
            <a:fld id="{9B2FA189-4E0E-47B3-8037-AC4D61AC1ED5}" type="slidenum">
              <a:rPr lang="en-US" sz="1400">
                <a:solidFill>
                  <a:srgbClr val="DF0029"/>
                </a:solidFill>
                <a:latin typeface="Times New Roman" pitchFamily="18" charset="0"/>
              </a:rPr>
              <a:pPr algn="r"/>
              <a:t>26</a:t>
            </a:fld>
            <a:endParaRPr lang="en-US" sz="1400">
              <a:solidFill>
                <a:srgbClr val="DF0029"/>
              </a:solidFill>
              <a:latin typeface="Times New Roman" pitchFamily="18" charset="0"/>
            </a:endParaRPr>
          </a:p>
        </p:txBody>
      </p:sp>
      <p:sp>
        <p:nvSpPr>
          <p:cNvPr id="6" name="Rectangle 5"/>
          <p:cNvSpPr/>
          <p:nvPr/>
        </p:nvSpPr>
        <p:spPr bwMode="auto">
          <a:xfrm>
            <a:off x="1447800" y="1371600"/>
            <a:ext cx="6400800" cy="2362200"/>
          </a:xfrm>
          <a:prstGeom prst="rect">
            <a:avLst/>
          </a:prstGeom>
          <a:ln>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r>
              <a:rPr lang="en-US" dirty="0"/>
              <a:t>Data link frame</a:t>
            </a:r>
          </a:p>
        </p:txBody>
      </p:sp>
      <p:sp>
        <p:nvSpPr>
          <p:cNvPr id="7" name="Rectangle 6"/>
          <p:cNvSpPr/>
          <p:nvPr/>
        </p:nvSpPr>
        <p:spPr bwMode="auto">
          <a:xfrm>
            <a:off x="1981200" y="1828800"/>
            <a:ext cx="5486400" cy="1752600"/>
          </a:xfrm>
          <a:prstGeom prst="rect">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r>
              <a:rPr lang="en-US" dirty="0"/>
              <a:t>IP packet</a:t>
            </a:r>
          </a:p>
        </p:txBody>
      </p:sp>
      <p:sp>
        <p:nvSpPr>
          <p:cNvPr id="8" name="Rectangle 7"/>
          <p:cNvSpPr/>
          <p:nvPr/>
        </p:nvSpPr>
        <p:spPr bwMode="auto">
          <a:xfrm>
            <a:off x="2514600" y="2286000"/>
            <a:ext cx="4572000" cy="1143000"/>
          </a:xfrm>
          <a:prstGeom prst="rect">
            <a:avLst/>
          </a:prstGeom>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defRPr/>
            </a:pPr>
            <a:r>
              <a:rPr lang="en-US" dirty="0"/>
              <a:t>TCP or UDP packet</a:t>
            </a:r>
          </a:p>
        </p:txBody>
      </p:sp>
      <p:sp>
        <p:nvSpPr>
          <p:cNvPr id="9" name="Rectangle 8"/>
          <p:cNvSpPr/>
          <p:nvPr/>
        </p:nvSpPr>
        <p:spPr bwMode="auto">
          <a:xfrm>
            <a:off x="2971800" y="2819400"/>
            <a:ext cx="3733800" cy="457200"/>
          </a:xfrm>
          <a:prstGeom prst="rect">
            <a:avLst/>
          </a:prstGeom>
          <a:ln>
            <a:solidFill>
              <a:schemeClr val="tx1"/>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en-US" dirty="0"/>
              <a:t>Application packet</a:t>
            </a:r>
          </a:p>
        </p:txBody>
      </p:sp>
      <p:sp>
        <p:nvSpPr>
          <p:cNvPr id="10" name="Rectangle 9"/>
          <p:cNvSpPr/>
          <p:nvPr/>
        </p:nvSpPr>
        <p:spPr bwMode="auto">
          <a:xfrm>
            <a:off x="1447800" y="4038600"/>
            <a:ext cx="6400800" cy="2126704"/>
          </a:xfrm>
          <a:prstGeom prst="rect">
            <a:avLst/>
          </a:prstGeom>
          <a:ln>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vert270"/>
          <a:lstStyle/>
          <a:p>
            <a:pPr algn="r">
              <a:defRPr/>
            </a:pPr>
            <a:r>
              <a:rPr lang="en-US" dirty="0"/>
              <a:t>Data link header</a:t>
            </a:r>
          </a:p>
        </p:txBody>
      </p:sp>
      <p:sp>
        <p:nvSpPr>
          <p:cNvPr id="11" name="Rectangle 10"/>
          <p:cNvSpPr/>
          <p:nvPr/>
        </p:nvSpPr>
        <p:spPr bwMode="auto">
          <a:xfrm>
            <a:off x="1943100" y="4038600"/>
            <a:ext cx="5410200" cy="2126704"/>
          </a:xfrm>
          <a:prstGeom prst="rect">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vert270"/>
          <a:lstStyle/>
          <a:p>
            <a:pPr algn="r">
              <a:defRPr/>
            </a:pPr>
            <a:r>
              <a:rPr lang="en-US" dirty="0"/>
              <a:t>IP header</a:t>
            </a:r>
          </a:p>
        </p:txBody>
      </p:sp>
      <p:sp>
        <p:nvSpPr>
          <p:cNvPr id="12" name="Rectangle 11"/>
          <p:cNvSpPr/>
          <p:nvPr/>
        </p:nvSpPr>
        <p:spPr bwMode="auto">
          <a:xfrm>
            <a:off x="2438400" y="4038600"/>
            <a:ext cx="4876800" cy="2126704"/>
          </a:xfrm>
          <a:prstGeom prst="rect">
            <a:avLst/>
          </a:prstGeom>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vert270"/>
          <a:lstStyle/>
          <a:p>
            <a:pPr algn="r">
              <a:defRPr/>
            </a:pPr>
            <a:r>
              <a:rPr lang="en-US" dirty="0"/>
              <a:t>TCP or UDP header</a:t>
            </a:r>
          </a:p>
        </p:txBody>
      </p:sp>
      <p:sp>
        <p:nvSpPr>
          <p:cNvPr id="13" name="Rectangle 12"/>
          <p:cNvSpPr/>
          <p:nvPr/>
        </p:nvSpPr>
        <p:spPr bwMode="auto">
          <a:xfrm>
            <a:off x="2895600" y="4038600"/>
            <a:ext cx="4495800" cy="2126704"/>
          </a:xfrm>
          <a:prstGeom prst="rect">
            <a:avLst/>
          </a:prstGeom>
          <a:ln>
            <a:solidFill>
              <a:schemeClr val="tx1"/>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vert270"/>
          <a:lstStyle/>
          <a:p>
            <a:pPr algn="r">
              <a:defRPr/>
            </a:pPr>
            <a:r>
              <a:rPr lang="en-US" dirty="0"/>
              <a:t>Application packet</a:t>
            </a:r>
          </a:p>
        </p:txBody>
      </p:sp>
      <p:sp>
        <p:nvSpPr>
          <p:cNvPr id="14" name="TextBox 13"/>
          <p:cNvSpPr txBox="1"/>
          <p:nvPr/>
        </p:nvSpPr>
        <p:spPr>
          <a:xfrm>
            <a:off x="7391400" y="4038600"/>
            <a:ext cx="553998" cy="2126704"/>
          </a:xfrm>
          <a:prstGeom prst="rect">
            <a:avLst/>
          </a:prstGeom>
          <a:noFill/>
          <a:ln>
            <a:solidFill>
              <a:schemeClr val="tx1"/>
            </a:solidFill>
          </a:ln>
        </p:spPr>
        <p:txBody>
          <a:bodyPr vert="vert270">
            <a:spAutoFit/>
          </a:bodyPr>
          <a:lstStyle/>
          <a:p>
            <a:pPr algn="r">
              <a:defRPr/>
            </a:pPr>
            <a:r>
              <a:rPr lang="en-US" dirty="0">
                <a:latin typeface="Times" pitchFamily="-107" charset="0"/>
              </a:rPr>
              <a:t>Data link footer</a:t>
            </a:r>
          </a:p>
        </p:txBody>
      </p:sp>
      <p:sp>
        <p:nvSpPr>
          <p:cNvPr id="16" name="Footer Placeholder 1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1143000" y="152400"/>
            <a:ext cx="6669088" cy="1143000"/>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defRPr/>
            </a:pPr>
            <a:r>
              <a:rPr lang="en-US" sz="3900" b="1" dirty="0" smtClean="0"/>
              <a:t>Protocols</a:t>
            </a:r>
          </a:p>
        </p:txBody>
      </p:sp>
      <p:sp>
        <p:nvSpPr>
          <p:cNvPr id="116739" name="Rectangle 2"/>
          <p:cNvSpPr>
            <a:spLocks noGrp="1" noChangeArrowheads="1"/>
          </p:cNvSpPr>
          <p:nvPr>
            <p:ph idx="4294967295"/>
          </p:nvPr>
        </p:nvSpPr>
        <p:spPr>
          <a:xfrm>
            <a:off x="863600" y="1196975"/>
            <a:ext cx="8280400" cy="4876800"/>
          </a:xfrm>
        </p:spPr>
        <p:txBody>
          <a:bodyPr rIns="129200"/>
          <a:lstStyle/>
          <a:p>
            <a:pPr eaLnBrk="1" hangingPunct="1">
              <a:lnSpc>
                <a:spcPct val="90000"/>
              </a:lnSpc>
              <a:spcBef>
                <a:spcPct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600" smtClean="0"/>
              <a:t>A </a:t>
            </a:r>
            <a:r>
              <a:rPr lang="en-US" sz="2600" b="1" smtClean="0">
                <a:solidFill>
                  <a:srgbClr val="0000E6"/>
                </a:solidFill>
              </a:rPr>
              <a:t>protocol</a:t>
            </a:r>
            <a:r>
              <a:rPr lang="en-US" sz="2600" smtClean="0"/>
              <a:t> defines the rules for data communication between computers</a:t>
            </a:r>
          </a:p>
          <a:p>
            <a:pPr eaLnBrk="1" hangingPunct="1">
              <a:lnSpc>
                <a:spcPct val="20000"/>
              </a:lnSpc>
              <a:spcBef>
                <a:spcPct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endParaRPr lang="en-US" sz="2600" smtClean="0"/>
          </a:p>
          <a:p>
            <a:pPr eaLnBrk="1" hangingPunct="1">
              <a:lnSpc>
                <a:spcPct val="90000"/>
              </a:lnSpc>
              <a:spcBef>
                <a:spcPts val="5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600" smtClean="0"/>
              <a:t>Protocols are broadly classified as connectionless and connection oriented</a:t>
            </a:r>
          </a:p>
          <a:p>
            <a:pPr eaLnBrk="1" hangingPunct="1">
              <a:lnSpc>
                <a:spcPct val="20000"/>
              </a:lnSpc>
              <a:spcBef>
                <a:spcPts val="5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endParaRPr lang="en-US" sz="2600" smtClean="0"/>
          </a:p>
          <a:p>
            <a:pPr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600" b="1" smtClean="0">
                <a:solidFill>
                  <a:srgbClr val="0000E6"/>
                </a:solidFill>
              </a:rPr>
              <a:t>Connectionless protocol</a:t>
            </a:r>
            <a:r>
              <a:rPr lang="en-US" sz="2600" smtClean="0">
                <a:solidFill>
                  <a:srgbClr val="0000E6"/>
                </a:solidFill>
              </a:rPr>
              <a:t> </a:t>
            </a:r>
          </a:p>
          <a:p>
            <a:pPr lvl="1"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000" smtClean="0"/>
              <a:t>Sends data out as soon as there is enough data to be transmitted</a:t>
            </a:r>
          </a:p>
          <a:p>
            <a:pPr lvl="1"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000" smtClean="0"/>
              <a:t>E.g., user datagram protocol (UDP)</a:t>
            </a:r>
          </a:p>
          <a:p>
            <a:pPr lvl="1" eaLnBrk="1" hangingPunct="1">
              <a:lnSpc>
                <a:spcPct val="20000"/>
              </a:lnSpc>
              <a:buFont typeface="Wingdings" pitchFamily="2" charset="2"/>
              <a:buNone/>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endParaRPr lang="en-US" sz="2000" smtClean="0"/>
          </a:p>
          <a:p>
            <a:pPr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600" b="1" smtClean="0">
                <a:solidFill>
                  <a:srgbClr val="0000E6"/>
                </a:solidFill>
              </a:rPr>
              <a:t>Connection-oriented protocol</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000" smtClean="0"/>
              <a:t>Provides a reliable connection stream between two nodes</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000" smtClean="0"/>
              <a:t>Consists of set up, transmission, and tear down phases</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000" smtClean="0"/>
              <a:t>Creates virtual circuit-switched network</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000" smtClean="0"/>
              <a:t>E.g., transmission control protocol (TCP)</a:t>
            </a:r>
          </a:p>
        </p:txBody>
      </p:sp>
      <p:sp>
        <p:nvSpPr>
          <p:cNvPr id="4" name="Slide Number Placeholder 3"/>
          <p:cNvSpPr txBox="1">
            <a:spLocks noGrp="1"/>
          </p:cNvSpPr>
          <p:nvPr/>
        </p:nvSpPr>
        <p:spPr bwMode="auto">
          <a:xfrm>
            <a:off x="6659563" y="6400800"/>
            <a:ext cx="2332037" cy="304800"/>
          </a:xfrm>
          <a:prstGeom prst="rect">
            <a:avLst/>
          </a:prstGeom>
          <a:noFill/>
          <a:ln>
            <a:miter lim="800000"/>
            <a:headEnd/>
            <a:tailEnd/>
          </a:ln>
        </p:spPr>
        <p:txBody>
          <a:bodyPr/>
          <a:lstStyle/>
          <a:p>
            <a:pPr algn="r"/>
            <a:fld id="{0896A660-3D68-4CAE-B4E5-85B0205538A1}" type="slidenum">
              <a:rPr lang="en-US" sz="1400">
                <a:solidFill>
                  <a:srgbClr val="DF0029"/>
                </a:solidFill>
                <a:latin typeface="Times New Roman" pitchFamily="18" charset="0"/>
              </a:rPr>
              <a:pPr algn="r"/>
              <a:t>27</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idx="4294967295"/>
          </p:nvPr>
        </p:nvSpPr>
        <p:spPr>
          <a:xfrm>
            <a:off x="1143000" y="333375"/>
            <a:ext cx="7620000" cy="962025"/>
          </a:xfrm>
          <a:noFill/>
        </p:spPr>
        <p:txBody>
          <a:bodyPr/>
          <a:lstStyle/>
          <a:p>
            <a:r>
              <a:rPr lang="en-US" sz="3900" b="1" smtClean="0">
                <a:solidFill>
                  <a:schemeClr val="tx1"/>
                </a:solidFill>
                <a:effectLst/>
              </a:rPr>
              <a:t>Protocols for Each Layer</a:t>
            </a:r>
          </a:p>
        </p:txBody>
      </p:sp>
      <p:graphicFrame>
        <p:nvGraphicFramePr>
          <p:cNvPr id="4" name="Content Placeholder 3"/>
          <p:cNvGraphicFramePr>
            <a:graphicFrameLocks noGrp="1"/>
          </p:cNvGraphicFramePr>
          <p:nvPr>
            <p:ph idx="4294967295"/>
          </p:nvPr>
        </p:nvGraphicFramePr>
        <p:xfrm>
          <a:off x="684213" y="1412875"/>
          <a:ext cx="8229600" cy="4572000"/>
        </p:xfrm>
        <a:graphic>
          <a:graphicData uri="http://schemas.openxmlformats.org/drawingml/2006/table">
            <a:tbl>
              <a:tblPr/>
              <a:tblGrid>
                <a:gridCol w="2743200"/>
                <a:gridCol w="2743200"/>
                <a:gridCol w="2743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rgbClr val="FFFFFF"/>
                          </a:solidFill>
                          <a:effectLst/>
                          <a:latin typeface="Times New Roman" pitchFamily="18" charset="0"/>
                        </a:rPr>
                        <a:t>Layer 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rgbClr val="FFFFFF"/>
                          </a:solidFill>
                          <a:effectLst/>
                          <a:latin typeface="Times New Roman" pitchFamily="18" charset="0"/>
                        </a:rPr>
                        <a:t>Protocols and Specifications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rgbClr val="FFFFFF"/>
                          </a:solidFill>
                          <a:effectLst/>
                          <a:latin typeface="Times New Roman" pitchFamily="18" charset="0"/>
                        </a:rPr>
                        <a:t>Devices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Application, Presentation, Session (Layers 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HTTP, FTP, Telnet, SMTP, </a:t>
                      </a:r>
                      <a:r>
                        <a:rPr kumimoji="0" lang="en-US" sz="2000" b="1" i="1" u="none" strike="noStrike" cap="none" normalizeH="0" baseline="0" smtClean="0">
                          <a:ln>
                            <a:noFill/>
                          </a:ln>
                          <a:solidFill>
                            <a:srgbClr val="000000"/>
                          </a:solidFill>
                          <a:effectLst/>
                          <a:latin typeface="Times New Roman" pitchFamily="18" charset="0"/>
                        </a:rPr>
                        <a:t>SNMP</a:t>
                      </a:r>
                      <a:r>
                        <a:rPr kumimoji="0" lang="en-US" sz="2000" b="0" i="0" u="none" strike="noStrike" cap="none" normalizeH="0" baseline="0" smtClean="0">
                          <a:ln>
                            <a:noFill/>
                          </a:ln>
                          <a:solidFill>
                            <a:srgbClr val="000000"/>
                          </a:solidFill>
                          <a:effectLst/>
                          <a:latin typeface="Times New Roman" pitchFamily="18" charset="0"/>
                        </a:rPr>
                        <a:t>, </a:t>
                      </a:r>
                      <a:r>
                        <a:rPr kumimoji="0" lang="en-US" sz="2000" b="1" i="1" u="none" strike="noStrike" cap="none" normalizeH="0" baseline="0" smtClean="0">
                          <a:ln>
                            <a:noFill/>
                          </a:ln>
                          <a:solidFill>
                            <a:srgbClr val="000000"/>
                          </a:solidFill>
                          <a:effectLst/>
                          <a:latin typeface="Times New Roman" pitchFamily="18" charset="0"/>
                        </a:rPr>
                        <a:t>SSH</a:t>
                      </a:r>
                      <a:r>
                        <a:rPr kumimoji="0" lang="en-US" sz="2000" b="0" i="0" u="none" strike="noStrike" cap="none" normalizeH="0" baseline="0" smtClean="0">
                          <a:ln>
                            <a:noFill/>
                          </a:ln>
                          <a:solidFill>
                            <a:srgbClr val="000000"/>
                          </a:solidFill>
                          <a:effectLst/>
                          <a:latin typeface="Times New Roman" pitchFamily="18" charset="0"/>
                        </a:rPr>
                        <a:t>, </a:t>
                      </a:r>
                      <a:r>
                        <a:rPr kumimoji="0" lang="en-US" sz="2000" b="1" i="1" u="none" strike="noStrike" cap="none" normalizeH="0" baseline="0" smtClean="0">
                          <a:ln>
                            <a:noFill/>
                          </a:ln>
                          <a:solidFill>
                            <a:srgbClr val="000000"/>
                          </a:solidFill>
                          <a:effectLst/>
                          <a:latin typeface="Times New Roman" pitchFamily="18" charset="0"/>
                        </a:rPr>
                        <a:t>POP</a:t>
                      </a:r>
                      <a:r>
                        <a:rPr kumimoji="0" lang="en-US" sz="2000" b="0" i="0" u="none" strike="noStrike" cap="none" normalizeH="0" baseline="0" smtClean="0">
                          <a:ln>
                            <a:noFill/>
                          </a:ln>
                          <a:solidFill>
                            <a:srgbClr val="000000"/>
                          </a:solidFill>
                          <a:effectLst/>
                          <a:latin typeface="Times New Roman" pitchFamily="18" charset="0"/>
                        </a:rPr>
                        <a:t>, </a:t>
                      </a:r>
                      <a:r>
                        <a:rPr kumimoji="0" lang="en-US" sz="2000" b="1" i="1" u="none" strike="noStrike" cap="none" normalizeH="0" baseline="0" smtClean="0">
                          <a:ln>
                            <a:noFill/>
                          </a:ln>
                          <a:solidFill>
                            <a:srgbClr val="000000"/>
                          </a:solidFill>
                          <a:effectLst/>
                          <a:latin typeface="Times New Roman" pitchFamily="18" charset="0"/>
                        </a:rPr>
                        <a:t>IMAP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Firewall, Intrusion detection system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Transport (Layer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rgbClr val="000000"/>
                          </a:solidFill>
                          <a:effectLst/>
                          <a:latin typeface="Times New Roman" pitchFamily="18" charset="0"/>
                        </a:rPr>
                        <a:t>TCP</a:t>
                      </a:r>
                      <a:r>
                        <a:rPr kumimoji="0" lang="en-US" sz="2000" b="0" i="0" u="none" strike="noStrike" cap="none" normalizeH="0" baseline="0" smtClean="0">
                          <a:ln>
                            <a:noFill/>
                          </a:ln>
                          <a:solidFill>
                            <a:srgbClr val="000000"/>
                          </a:solidFill>
                          <a:effectLst/>
                          <a:latin typeface="Times New Roman" pitchFamily="18" charset="0"/>
                        </a:rPr>
                        <a:t>, </a:t>
                      </a:r>
                      <a:r>
                        <a:rPr kumimoji="0" lang="en-US" sz="2000" b="1" i="1" u="none" strike="noStrike" cap="none" normalizeH="0" baseline="0" smtClean="0">
                          <a:ln>
                            <a:noFill/>
                          </a:ln>
                          <a:solidFill>
                            <a:srgbClr val="000000"/>
                          </a:solidFill>
                          <a:effectLst/>
                          <a:latin typeface="Times New Roman" pitchFamily="18" charset="0"/>
                        </a:rPr>
                        <a:t>UDP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Network (Layer 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IP, </a:t>
                      </a:r>
                      <a:r>
                        <a:rPr kumimoji="0" lang="en-US" sz="2000" b="1" i="1" u="none" strike="noStrike" cap="none" normalizeH="0" baseline="0" smtClean="0">
                          <a:ln>
                            <a:noFill/>
                          </a:ln>
                          <a:solidFill>
                            <a:srgbClr val="000000"/>
                          </a:solidFill>
                          <a:effectLst/>
                          <a:latin typeface="Times New Roman" pitchFamily="18" charset="0"/>
                        </a:rPr>
                        <a:t>ICMP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Router, L3 Switch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Data Link (Layer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Ethernet (IEEE 802.3), HDLC, Frame Relay, PPP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LAN switch, wireless access point, cable or DSL modem, NIC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Physical (Layer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RJ-45, EIA/TIA-232, V.35, Ethernet (IEEE 802.3), CDMA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LAN hub, repeater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
        <p:nvSpPr>
          <p:cNvPr id="6"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5F47F89C-5390-42C7-86E2-594BB34E3FC6}" type="slidenum">
              <a:rPr lang="en-US" sz="1400">
                <a:solidFill>
                  <a:srgbClr val="DF0029"/>
                </a:solidFill>
                <a:latin typeface="Times New Roman" pitchFamily="18" charset="0"/>
              </a:rPr>
              <a:pPr algn="r"/>
              <a:t>28</a:t>
            </a:fld>
            <a:endParaRPr lang="en-US" sz="1400">
              <a:solidFill>
                <a:srgbClr val="DF0029"/>
              </a:solidFill>
              <a:latin typeface="Times New Roman" pitchFamily="18" charset="0"/>
            </a:endParaRPr>
          </a:p>
        </p:txBody>
      </p:sp>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idx="4294967295"/>
          </p:nvPr>
        </p:nvSpPr>
        <p:spPr>
          <a:xfrm>
            <a:off x="1143000" y="188913"/>
            <a:ext cx="7100888" cy="1106487"/>
          </a:xfrm>
          <a:noFill/>
        </p:spPr>
        <p:txBody>
          <a:bodyPr/>
          <a:lstStyle/>
          <a:p>
            <a:r>
              <a:rPr lang="en-US" sz="3900" b="1" smtClean="0">
                <a:solidFill>
                  <a:schemeClr val="tx1"/>
                </a:solidFill>
                <a:effectLst/>
              </a:rPr>
              <a:t>Internet Protocol </a:t>
            </a:r>
          </a:p>
        </p:txBody>
      </p:sp>
      <p:sp>
        <p:nvSpPr>
          <p:cNvPr id="120835" name="Content Placeholder 2"/>
          <p:cNvSpPr>
            <a:spLocks noGrp="1"/>
          </p:cNvSpPr>
          <p:nvPr>
            <p:ph idx="4294967295"/>
          </p:nvPr>
        </p:nvSpPr>
        <p:spPr>
          <a:xfrm>
            <a:off x="900113" y="1196975"/>
            <a:ext cx="8243887" cy="5060950"/>
          </a:xfrm>
        </p:spPr>
        <p:txBody>
          <a:bodyPr/>
          <a:lstStyle/>
          <a:p>
            <a:pPr>
              <a:lnSpc>
                <a:spcPct val="120000"/>
              </a:lnSpc>
              <a:buClr>
                <a:schemeClr val="tx2"/>
              </a:buClr>
              <a:buFont typeface="Wingdings" pitchFamily="2" charset="2"/>
              <a:buChar char="§"/>
            </a:pPr>
            <a:r>
              <a:rPr lang="en-US" sz="2500" smtClean="0"/>
              <a:t>IP is the primary protocol at the Internet layer (of the TCP/IP), or the network layer (of OSI model)</a:t>
            </a:r>
          </a:p>
          <a:p>
            <a:pPr>
              <a:lnSpc>
                <a:spcPct val="120000"/>
              </a:lnSpc>
              <a:buClr>
                <a:schemeClr val="tx2"/>
              </a:buClr>
              <a:buFont typeface="Wingdings" pitchFamily="2" charset="2"/>
              <a:buChar char="§"/>
            </a:pPr>
            <a:r>
              <a:rPr lang="en-US" sz="2500" smtClean="0"/>
              <a:t>It is responsible for routing packets across network boundaries</a:t>
            </a:r>
          </a:p>
          <a:p>
            <a:pPr>
              <a:lnSpc>
                <a:spcPct val="120000"/>
              </a:lnSpc>
              <a:buClr>
                <a:schemeClr val="tx2"/>
              </a:buClr>
              <a:buFont typeface="Wingdings" pitchFamily="2" charset="2"/>
              <a:buChar char="§"/>
            </a:pPr>
            <a:r>
              <a:rPr lang="en-US" sz="2500" smtClean="0"/>
              <a:t>Packets treated independently, with hierarchical addressing</a:t>
            </a:r>
          </a:p>
          <a:p>
            <a:pPr>
              <a:lnSpc>
                <a:spcPct val="120000"/>
              </a:lnSpc>
              <a:buClr>
                <a:schemeClr val="tx2"/>
              </a:buClr>
              <a:buFont typeface="Wingdings" pitchFamily="2" charset="2"/>
              <a:buChar char="§"/>
            </a:pPr>
            <a:r>
              <a:rPr lang="en-US" sz="2500" smtClean="0"/>
              <a:t>It only provides best effort delivery, and its service is characterized as </a:t>
            </a:r>
            <a:r>
              <a:rPr lang="en-US" sz="2500" i="1" smtClean="0"/>
              <a:t>unreliable </a:t>
            </a:r>
            <a:r>
              <a:rPr lang="en-US" sz="2500" smtClean="0"/>
              <a:t>(no error recovery, etc)</a:t>
            </a:r>
          </a:p>
          <a:p>
            <a:pPr>
              <a:lnSpc>
                <a:spcPct val="120000"/>
              </a:lnSpc>
              <a:buClr>
                <a:schemeClr val="tx2"/>
              </a:buClr>
              <a:buFont typeface="Wingdings" pitchFamily="2" charset="2"/>
              <a:buChar char="§"/>
            </a:pPr>
            <a:r>
              <a:rPr lang="en-US" sz="2500" smtClean="0"/>
              <a:t>The old version (i.e., IPv4) is vulnerable to a variety of attacks; the new version (i.e., </a:t>
            </a:r>
            <a:r>
              <a:rPr lang="en-US" sz="2500" smtClean="0">
                <a:sym typeface="Wingdings" pitchFamily="2" charset="2"/>
              </a:rPr>
              <a:t>IPv6) improves on the old one</a:t>
            </a:r>
          </a:p>
          <a:p>
            <a:pPr>
              <a:lnSpc>
                <a:spcPct val="120000"/>
              </a:lnSpc>
              <a:buClr>
                <a:schemeClr val="tx2"/>
              </a:buClr>
              <a:buFont typeface="Wingdings" pitchFamily="2" charset="2"/>
              <a:buChar char="§"/>
            </a:pPr>
            <a:r>
              <a:rPr lang="en-US" sz="2500" b="1" i="1" smtClean="0">
                <a:sym typeface="Wingdings" pitchFamily="2" charset="2"/>
              </a:rPr>
              <a:t>We will have a closer look at ICMP (at this layer) </a:t>
            </a:r>
            <a:endParaRPr lang="en-US" sz="2500" b="1" i="1" smtClean="0"/>
          </a:p>
          <a:p>
            <a:endParaRPr lang="en-US" smtClean="0"/>
          </a:p>
        </p:txBody>
      </p:sp>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AA25E2B0-2B9B-41CE-883F-408686E45CB7}" type="slidenum">
              <a:rPr lang="en-US" sz="1400">
                <a:solidFill>
                  <a:srgbClr val="DF0029"/>
                </a:solidFill>
                <a:latin typeface="Times New Roman" pitchFamily="18" charset="0"/>
              </a:rPr>
              <a:pPr algn="r"/>
              <a:t>29</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71550" y="260350"/>
            <a:ext cx="7793038" cy="1462088"/>
          </a:xfrm>
        </p:spPr>
        <p:txBody>
          <a:bodyPr/>
          <a:lstStyle/>
          <a:p>
            <a:pPr>
              <a:defRPr/>
            </a:pPr>
            <a:r>
              <a:rPr lang="en-US" sz="3900" b="1" dirty="0">
                <a:solidFill>
                  <a:schemeClr val="tx1"/>
                </a:solidFill>
              </a:rPr>
              <a:t>Where are the Risks?</a:t>
            </a:r>
          </a:p>
        </p:txBody>
      </p:sp>
      <p:grpSp>
        <p:nvGrpSpPr>
          <p:cNvPr id="19460" name="Group 3"/>
          <p:cNvGrpSpPr>
            <a:grpSpLocks/>
          </p:cNvGrpSpPr>
          <p:nvPr/>
        </p:nvGrpSpPr>
        <p:grpSpPr bwMode="auto">
          <a:xfrm>
            <a:off x="971550" y="1916113"/>
            <a:ext cx="7921625" cy="4464050"/>
            <a:chOff x="816" y="720"/>
            <a:chExt cx="3888" cy="2999"/>
          </a:xfrm>
        </p:grpSpPr>
        <p:sp>
          <p:nvSpPr>
            <p:cNvPr id="19462" name="Line 4"/>
            <p:cNvSpPr>
              <a:spLocks noChangeShapeType="1"/>
            </p:cNvSpPr>
            <p:nvPr/>
          </p:nvSpPr>
          <p:spPr bwMode="auto">
            <a:xfrm>
              <a:off x="1756" y="1693"/>
              <a:ext cx="5" cy="966"/>
            </a:xfrm>
            <a:prstGeom prst="line">
              <a:avLst/>
            </a:prstGeom>
            <a:noFill/>
            <a:ln w="19050">
              <a:solidFill>
                <a:srgbClr val="000000"/>
              </a:solidFill>
              <a:round/>
              <a:headEnd/>
              <a:tailEnd/>
            </a:ln>
          </p:spPr>
          <p:txBody>
            <a:bodyPr/>
            <a:lstStyle/>
            <a:p>
              <a:endParaRPr lang="ta-IN"/>
            </a:p>
          </p:txBody>
        </p:sp>
        <p:grpSp>
          <p:nvGrpSpPr>
            <p:cNvPr id="19463" name="Group 5"/>
            <p:cNvGrpSpPr>
              <a:grpSpLocks/>
            </p:cNvGrpSpPr>
            <p:nvPr/>
          </p:nvGrpSpPr>
          <p:grpSpPr bwMode="auto">
            <a:xfrm>
              <a:off x="3566" y="2219"/>
              <a:ext cx="850" cy="505"/>
              <a:chOff x="4894" y="4860"/>
              <a:chExt cx="1815" cy="1125"/>
            </a:xfrm>
          </p:grpSpPr>
          <p:grpSp>
            <p:nvGrpSpPr>
              <p:cNvPr id="19499" name="Group 6"/>
              <p:cNvGrpSpPr>
                <a:grpSpLocks/>
              </p:cNvGrpSpPr>
              <p:nvPr/>
            </p:nvGrpSpPr>
            <p:grpSpPr bwMode="auto">
              <a:xfrm>
                <a:off x="4894" y="4860"/>
                <a:ext cx="1536" cy="1041"/>
                <a:chOff x="4365" y="4305"/>
                <a:chExt cx="1740" cy="1080"/>
              </a:xfrm>
            </p:grpSpPr>
            <p:sp>
              <p:nvSpPr>
                <p:cNvPr id="19501" name="AutoShape 7"/>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19502" name="Oval 8"/>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19500" name="Text Box 9"/>
              <p:cNvSpPr txBox="1">
                <a:spLocks noChangeArrowheads="1"/>
              </p:cNvSpPr>
              <p:nvPr/>
            </p:nvSpPr>
            <p:spPr bwMode="auto">
              <a:xfrm>
                <a:off x="5022" y="5096"/>
                <a:ext cx="1687" cy="889"/>
              </a:xfrm>
              <a:prstGeom prst="rect">
                <a:avLst/>
              </a:prstGeom>
              <a:noFill/>
              <a:ln w="9525">
                <a:noFill/>
                <a:miter lim="800000"/>
                <a:headEnd/>
                <a:tailEnd/>
              </a:ln>
            </p:spPr>
            <p:txBody>
              <a:bodyPr/>
              <a:lstStyle/>
              <a:p>
                <a:r>
                  <a:rPr lang="en-US" sz="1200" b="1"/>
                  <a:t>Database </a:t>
                </a:r>
              </a:p>
              <a:p>
                <a:r>
                  <a:rPr lang="en-US" sz="1200" b="1"/>
                  <a:t>    Cluster</a:t>
                </a:r>
              </a:p>
            </p:txBody>
          </p:sp>
        </p:grpSp>
        <p:grpSp>
          <p:nvGrpSpPr>
            <p:cNvPr id="19464" name="Group 10"/>
            <p:cNvGrpSpPr>
              <a:grpSpLocks/>
            </p:cNvGrpSpPr>
            <p:nvPr/>
          </p:nvGrpSpPr>
          <p:grpSpPr bwMode="auto">
            <a:xfrm>
              <a:off x="1054" y="1090"/>
              <a:ext cx="1349" cy="322"/>
              <a:chOff x="2744" y="7185"/>
              <a:chExt cx="3167" cy="788"/>
            </a:xfrm>
          </p:grpSpPr>
          <p:pic>
            <p:nvPicPr>
              <p:cNvPr id="19496" name="Picture 11" descr="computer"/>
              <p:cNvPicPr>
                <a:picLocks noChangeAspect="1" noChangeArrowheads="1"/>
              </p:cNvPicPr>
              <p:nvPr/>
            </p:nvPicPr>
            <p:blipFill>
              <a:blip r:embed="rId2" cstate="print"/>
              <a:srcRect/>
              <a:stretch>
                <a:fillRect/>
              </a:stretch>
            </p:blipFill>
            <p:spPr bwMode="auto">
              <a:xfrm>
                <a:off x="2744" y="7185"/>
                <a:ext cx="886" cy="788"/>
              </a:xfrm>
              <a:prstGeom prst="rect">
                <a:avLst/>
              </a:prstGeom>
              <a:noFill/>
              <a:ln w="9525">
                <a:noFill/>
                <a:miter lim="800000"/>
                <a:headEnd/>
                <a:tailEnd/>
              </a:ln>
            </p:spPr>
          </p:pic>
          <p:pic>
            <p:nvPicPr>
              <p:cNvPr id="19497" name="Picture 12" descr="computer"/>
              <p:cNvPicPr>
                <a:picLocks noChangeAspect="1" noChangeArrowheads="1"/>
              </p:cNvPicPr>
              <p:nvPr/>
            </p:nvPicPr>
            <p:blipFill>
              <a:blip r:embed="rId2" cstate="print"/>
              <a:srcRect/>
              <a:stretch>
                <a:fillRect/>
              </a:stretch>
            </p:blipFill>
            <p:spPr bwMode="auto">
              <a:xfrm>
                <a:off x="3878" y="7185"/>
                <a:ext cx="886" cy="788"/>
              </a:xfrm>
              <a:prstGeom prst="rect">
                <a:avLst/>
              </a:prstGeom>
              <a:noFill/>
              <a:ln w="9525">
                <a:noFill/>
                <a:miter lim="800000"/>
                <a:headEnd/>
                <a:tailEnd/>
              </a:ln>
            </p:spPr>
          </p:pic>
          <p:pic>
            <p:nvPicPr>
              <p:cNvPr id="19498" name="Picture 13" descr="computer"/>
              <p:cNvPicPr>
                <a:picLocks noChangeAspect="1" noChangeArrowheads="1"/>
              </p:cNvPicPr>
              <p:nvPr/>
            </p:nvPicPr>
            <p:blipFill>
              <a:blip r:embed="rId2" cstate="print"/>
              <a:srcRect/>
              <a:stretch>
                <a:fillRect/>
              </a:stretch>
            </p:blipFill>
            <p:spPr bwMode="auto">
              <a:xfrm>
                <a:off x="5025" y="7185"/>
                <a:ext cx="886" cy="788"/>
              </a:xfrm>
              <a:prstGeom prst="rect">
                <a:avLst/>
              </a:prstGeom>
              <a:noFill/>
              <a:ln w="9525">
                <a:noFill/>
                <a:miter lim="800000"/>
                <a:headEnd/>
                <a:tailEnd/>
              </a:ln>
            </p:spPr>
          </p:pic>
        </p:grpSp>
        <p:sp>
          <p:nvSpPr>
            <p:cNvPr id="19465" name="Text Box 14"/>
            <p:cNvSpPr txBox="1">
              <a:spLocks noChangeArrowheads="1"/>
            </p:cNvSpPr>
            <p:nvPr/>
          </p:nvSpPr>
          <p:spPr bwMode="auto">
            <a:xfrm>
              <a:off x="960" y="1392"/>
              <a:ext cx="594" cy="149"/>
            </a:xfrm>
            <a:prstGeom prst="rect">
              <a:avLst/>
            </a:prstGeom>
            <a:noFill/>
            <a:ln w="9525">
              <a:noFill/>
              <a:miter lim="800000"/>
              <a:headEnd/>
              <a:tailEnd/>
            </a:ln>
          </p:spPr>
          <p:txBody>
            <a:bodyPr/>
            <a:lstStyle/>
            <a:p>
              <a:pPr algn="ctr"/>
              <a:r>
                <a:rPr lang="en-US" sz="800" b="1"/>
                <a:t>Client Browser</a:t>
              </a:r>
            </a:p>
          </p:txBody>
        </p:sp>
        <p:sp>
          <p:nvSpPr>
            <p:cNvPr id="19466" name="Text Box 15"/>
            <p:cNvSpPr txBox="1">
              <a:spLocks noChangeArrowheads="1"/>
            </p:cNvSpPr>
            <p:nvPr/>
          </p:nvSpPr>
          <p:spPr bwMode="auto">
            <a:xfrm>
              <a:off x="1440" y="1392"/>
              <a:ext cx="595" cy="149"/>
            </a:xfrm>
            <a:prstGeom prst="rect">
              <a:avLst/>
            </a:prstGeom>
            <a:noFill/>
            <a:ln w="9525">
              <a:noFill/>
              <a:miter lim="800000"/>
              <a:headEnd/>
              <a:tailEnd/>
            </a:ln>
          </p:spPr>
          <p:txBody>
            <a:bodyPr/>
            <a:lstStyle/>
            <a:p>
              <a:pPr algn="ctr"/>
              <a:r>
                <a:rPr lang="en-US" sz="800" b="1"/>
                <a:t>Client Browser</a:t>
              </a:r>
            </a:p>
          </p:txBody>
        </p:sp>
        <p:sp>
          <p:nvSpPr>
            <p:cNvPr id="19467" name="Text Box 16"/>
            <p:cNvSpPr txBox="1">
              <a:spLocks noChangeArrowheads="1"/>
            </p:cNvSpPr>
            <p:nvPr/>
          </p:nvSpPr>
          <p:spPr bwMode="auto">
            <a:xfrm>
              <a:off x="1920" y="1392"/>
              <a:ext cx="594" cy="149"/>
            </a:xfrm>
            <a:prstGeom prst="rect">
              <a:avLst/>
            </a:prstGeom>
            <a:noFill/>
            <a:ln w="9525">
              <a:noFill/>
              <a:miter lim="800000"/>
              <a:headEnd/>
              <a:tailEnd/>
            </a:ln>
          </p:spPr>
          <p:txBody>
            <a:bodyPr/>
            <a:lstStyle/>
            <a:p>
              <a:pPr algn="ctr"/>
              <a:r>
                <a:rPr lang="en-US" sz="800" b="1"/>
                <a:t>Client Browser</a:t>
              </a:r>
            </a:p>
          </p:txBody>
        </p:sp>
        <p:sp>
          <p:nvSpPr>
            <p:cNvPr id="19468" name="Rectangle 17"/>
            <p:cNvSpPr>
              <a:spLocks noChangeArrowheads="1"/>
            </p:cNvSpPr>
            <p:nvPr/>
          </p:nvSpPr>
          <p:spPr bwMode="auto">
            <a:xfrm>
              <a:off x="829" y="720"/>
              <a:ext cx="2019" cy="976"/>
            </a:xfrm>
            <a:prstGeom prst="rect">
              <a:avLst/>
            </a:prstGeom>
            <a:noFill/>
            <a:ln w="9525">
              <a:solidFill>
                <a:srgbClr val="000000"/>
              </a:solidFill>
              <a:prstDash val="sysDot"/>
              <a:miter lim="800000"/>
              <a:headEnd/>
              <a:tailEnd/>
            </a:ln>
          </p:spPr>
          <p:txBody>
            <a:bodyPr/>
            <a:lstStyle/>
            <a:p>
              <a:endParaRPr lang="en-US"/>
            </a:p>
          </p:txBody>
        </p:sp>
        <p:sp>
          <p:nvSpPr>
            <p:cNvPr id="19469" name="Text Box 18"/>
            <p:cNvSpPr txBox="1">
              <a:spLocks noChangeArrowheads="1"/>
            </p:cNvSpPr>
            <p:nvPr/>
          </p:nvSpPr>
          <p:spPr bwMode="auto">
            <a:xfrm>
              <a:off x="819" y="728"/>
              <a:ext cx="1341" cy="283"/>
            </a:xfrm>
            <a:prstGeom prst="rect">
              <a:avLst/>
            </a:prstGeom>
            <a:noFill/>
            <a:ln w="9525">
              <a:noFill/>
              <a:miter lim="800000"/>
              <a:headEnd/>
              <a:tailEnd/>
            </a:ln>
          </p:spPr>
          <p:txBody>
            <a:bodyPr/>
            <a:lstStyle/>
            <a:p>
              <a:r>
                <a:rPr lang="en-US" sz="2000" b="1"/>
                <a:t>Clients/end users</a:t>
              </a:r>
            </a:p>
          </p:txBody>
        </p:sp>
        <p:pic>
          <p:nvPicPr>
            <p:cNvPr id="19470" name="Picture 19" descr="server1"/>
            <p:cNvPicPr>
              <a:picLocks noChangeAspect="1" noChangeArrowheads="1"/>
            </p:cNvPicPr>
            <p:nvPr/>
          </p:nvPicPr>
          <p:blipFill>
            <a:blip r:embed="rId3" cstate="print"/>
            <a:srcRect/>
            <a:stretch>
              <a:fillRect/>
            </a:stretch>
          </p:blipFill>
          <p:spPr bwMode="auto">
            <a:xfrm>
              <a:off x="1839" y="3105"/>
              <a:ext cx="409" cy="374"/>
            </a:xfrm>
            <a:prstGeom prst="rect">
              <a:avLst/>
            </a:prstGeom>
            <a:noFill/>
            <a:ln w="9525">
              <a:noFill/>
              <a:miter lim="800000"/>
              <a:headEnd/>
              <a:tailEnd/>
            </a:ln>
          </p:spPr>
        </p:pic>
        <p:grpSp>
          <p:nvGrpSpPr>
            <p:cNvPr id="19471" name="Group 20"/>
            <p:cNvGrpSpPr>
              <a:grpSpLocks/>
            </p:cNvGrpSpPr>
            <p:nvPr/>
          </p:nvGrpSpPr>
          <p:grpSpPr bwMode="auto">
            <a:xfrm>
              <a:off x="1034" y="3148"/>
              <a:ext cx="432" cy="334"/>
              <a:chOff x="6718" y="10309"/>
              <a:chExt cx="1121" cy="854"/>
            </a:xfrm>
          </p:grpSpPr>
          <p:pic>
            <p:nvPicPr>
              <p:cNvPr id="19494" name="Picture 21" descr="computer"/>
              <p:cNvPicPr>
                <a:picLocks noChangeAspect="1" noChangeArrowheads="1"/>
              </p:cNvPicPr>
              <p:nvPr/>
            </p:nvPicPr>
            <p:blipFill>
              <a:blip r:embed="rId2" cstate="print"/>
              <a:srcRect/>
              <a:stretch>
                <a:fillRect/>
              </a:stretch>
            </p:blipFill>
            <p:spPr bwMode="auto">
              <a:xfrm>
                <a:off x="6953" y="10363"/>
                <a:ext cx="886" cy="788"/>
              </a:xfrm>
              <a:prstGeom prst="rect">
                <a:avLst/>
              </a:prstGeom>
              <a:noFill/>
              <a:ln w="9525">
                <a:noFill/>
                <a:miter lim="800000"/>
                <a:headEnd/>
                <a:tailEnd/>
              </a:ln>
            </p:spPr>
          </p:pic>
          <p:pic>
            <p:nvPicPr>
              <p:cNvPr id="19495" name="Picture 22" descr="server1"/>
              <p:cNvPicPr>
                <a:picLocks noChangeAspect="1" noChangeArrowheads="1"/>
              </p:cNvPicPr>
              <p:nvPr/>
            </p:nvPicPr>
            <p:blipFill>
              <a:blip r:embed="rId3" cstate="print"/>
              <a:srcRect l="21222" t="3276" r="43513" b="3276"/>
              <a:stretch>
                <a:fillRect/>
              </a:stretch>
            </p:blipFill>
            <p:spPr bwMode="auto">
              <a:xfrm>
                <a:off x="6718" y="10309"/>
                <a:ext cx="338" cy="854"/>
              </a:xfrm>
              <a:prstGeom prst="rect">
                <a:avLst/>
              </a:prstGeom>
              <a:noFill/>
              <a:ln w="9525">
                <a:noFill/>
                <a:miter lim="800000"/>
                <a:headEnd/>
                <a:tailEnd/>
              </a:ln>
            </p:spPr>
          </p:pic>
        </p:grpSp>
        <p:sp>
          <p:nvSpPr>
            <p:cNvPr id="19472" name="Text Box 23"/>
            <p:cNvSpPr txBox="1">
              <a:spLocks noChangeArrowheads="1"/>
            </p:cNvSpPr>
            <p:nvPr/>
          </p:nvSpPr>
          <p:spPr bwMode="auto">
            <a:xfrm>
              <a:off x="816" y="2671"/>
              <a:ext cx="1632" cy="323"/>
            </a:xfrm>
            <a:prstGeom prst="rect">
              <a:avLst/>
            </a:prstGeom>
            <a:noFill/>
            <a:ln w="9525">
              <a:noFill/>
              <a:miter lim="800000"/>
              <a:headEnd/>
              <a:tailEnd/>
            </a:ln>
          </p:spPr>
          <p:txBody>
            <a:bodyPr/>
            <a:lstStyle/>
            <a:p>
              <a:r>
                <a:rPr lang="en-US" sz="1000" b="1"/>
                <a:t>             </a:t>
              </a:r>
              <a:r>
                <a:rPr lang="en-US" sz="2000" b="1"/>
                <a:t>Servers</a:t>
              </a:r>
              <a:r>
                <a:rPr lang="en-US" sz="1200" b="1"/>
                <a:t> </a:t>
              </a:r>
            </a:p>
            <a:p>
              <a:r>
                <a:rPr lang="en-US" sz="1200" b="1"/>
                <a:t>      </a:t>
              </a:r>
            </a:p>
          </p:txBody>
        </p:sp>
        <p:sp>
          <p:nvSpPr>
            <p:cNvPr id="19473" name="Text Box 24"/>
            <p:cNvSpPr txBox="1">
              <a:spLocks noChangeArrowheads="1"/>
            </p:cNvSpPr>
            <p:nvPr/>
          </p:nvSpPr>
          <p:spPr bwMode="auto">
            <a:xfrm>
              <a:off x="900" y="3484"/>
              <a:ext cx="675" cy="140"/>
            </a:xfrm>
            <a:prstGeom prst="rect">
              <a:avLst/>
            </a:prstGeom>
            <a:noFill/>
            <a:ln w="9525">
              <a:noFill/>
              <a:miter lim="800000"/>
              <a:headEnd/>
              <a:tailEnd/>
            </a:ln>
          </p:spPr>
          <p:txBody>
            <a:bodyPr/>
            <a:lstStyle/>
            <a:p>
              <a:pPr algn="ctr"/>
              <a:r>
                <a:rPr lang="en-US" sz="1000" b="1"/>
                <a:t>Web Server</a:t>
              </a:r>
              <a:endParaRPr lang="en-US" sz="1000" b="1">
                <a:latin typeface="Times New Roman" pitchFamily="18" charset="0"/>
              </a:endParaRPr>
            </a:p>
          </p:txBody>
        </p:sp>
        <p:sp>
          <p:nvSpPr>
            <p:cNvPr id="19474" name="Text Box 25"/>
            <p:cNvSpPr txBox="1">
              <a:spLocks noChangeArrowheads="1"/>
            </p:cNvSpPr>
            <p:nvPr/>
          </p:nvSpPr>
          <p:spPr bwMode="auto">
            <a:xfrm>
              <a:off x="1721" y="3452"/>
              <a:ext cx="675" cy="207"/>
            </a:xfrm>
            <a:prstGeom prst="rect">
              <a:avLst/>
            </a:prstGeom>
            <a:noFill/>
            <a:ln w="9525">
              <a:noFill/>
              <a:miter lim="800000"/>
              <a:headEnd/>
              <a:tailEnd/>
            </a:ln>
          </p:spPr>
          <p:txBody>
            <a:bodyPr/>
            <a:lstStyle/>
            <a:p>
              <a:pPr algn="ctr"/>
              <a:r>
                <a:rPr lang="en-US" sz="1000" b="1"/>
                <a:t>Application Server</a:t>
              </a:r>
              <a:endParaRPr lang="en-US" sz="1000" b="1">
                <a:latin typeface="Times New Roman" pitchFamily="18" charset="0"/>
              </a:endParaRPr>
            </a:p>
          </p:txBody>
        </p:sp>
        <p:sp>
          <p:nvSpPr>
            <p:cNvPr id="19475" name="AutoShape 26"/>
            <p:cNvSpPr>
              <a:spLocks noChangeArrowheads="1"/>
            </p:cNvSpPr>
            <p:nvPr/>
          </p:nvSpPr>
          <p:spPr bwMode="auto">
            <a:xfrm>
              <a:off x="1552" y="3200"/>
              <a:ext cx="184" cy="217"/>
            </a:xfrm>
            <a:prstGeom prst="rightArrow">
              <a:avLst>
                <a:gd name="adj1" fmla="val 58333"/>
                <a:gd name="adj2" fmla="val 58671"/>
              </a:avLst>
            </a:prstGeom>
            <a:solidFill>
              <a:srgbClr val="C0C0C0"/>
            </a:solidFill>
            <a:ln w="9525">
              <a:solidFill>
                <a:srgbClr val="808080"/>
              </a:solidFill>
              <a:miter lim="800000"/>
              <a:headEnd/>
              <a:tailEnd/>
            </a:ln>
          </p:spPr>
          <p:txBody>
            <a:bodyPr/>
            <a:lstStyle/>
            <a:p>
              <a:endParaRPr lang="en-US"/>
            </a:p>
          </p:txBody>
        </p:sp>
        <p:sp>
          <p:nvSpPr>
            <p:cNvPr id="19476" name="Rectangle 27"/>
            <p:cNvSpPr>
              <a:spLocks noChangeArrowheads="1"/>
            </p:cNvSpPr>
            <p:nvPr/>
          </p:nvSpPr>
          <p:spPr bwMode="auto">
            <a:xfrm>
              <a:off x="3008" y="1572"/>
              <a:ext cx="1696" cy="1525"/>
            </a:xfrm>
            <a:prstGeom prst="rect">
              <a:avLst/>
            </a:prstGeom>
            <a:noFill/>
            <a:ln w="9525">
              <a:solidFill>
                <a:srgbClr val="000000"/>
              </a:solidFill>
              <a:prstDash val="sysDot"/>
              <a:miter lim="800000"/>
              <a:headEnd/>
              <a:tailEnd/>
            </a:ln>
          </p:spPr>
          <p:txBody>
            <a:bodyPr/>
            <a:lstStyle/>
            <a:p>
              <a:endParaRPr lang="en-US"/>
            </a:p>
          </p:txBody>
        </p:sp>
        <p:sp>
          <p:nvSpPr>
            <p:cNvPr id="19477" name="Text Box 28"/>
            <p:cNvSpPr txBox="1">
              <a:spLocks noChangeArrowheads="1"/>
            </p:cNvSpPr>
            <p:nvPr/>
          </p:nvSpPr>
          <p:spPr bwMode="auto">
            <a:xfrm>
              <a:off x="3026" y="1622"/>
              <a:ext cx="1539" cy="245"/>
            </a:xfrm>
            <a:prstGeom prst="rect">
              <a:avLst/>
            </a:prstGeom>
            <a:noFill/>
            <a:ln w="9525">
              <a:noFill/>
              <a:miter lim="800000"/>
              <a:headEnd/>
              <a:tailEnd/>
            </a:ln>
          </p:spPr>
          <p:txBody>
            <a:bodyPr/>
            <a:lstStyle/>
            <a:p>
              <a:r>
                <a:rPr lang="en-US" sz="2000" b="1"/>
                <a:t>Database Cluster(s)</a:t>
              </a:r>
            </a:p>
          </p:txBody>
        </p:sp>
        <p:grpSp>
          <p:nvGrpSpPr>
            <p:cNvPr id="19478" name="Group 29"/>
            <p:cNvGrpSpPr>
              <a:grpSpLocks/>
            </p:cNvGrpSpPr>
            <p:nvPr/>
          </p:nvGrpSpPr>
          <p:grpSpPr bwMode="auto">
            <a:xfrm>
              <a:off x="3209" y="2088"/>
              <a:ext cx="365" cy="347"/>
              <a:chOff x="7379" y="9507"/>
              <a:chExt cx="779" cy="772"/>
            </a:xfrm>
          </p:grpSpPr>
          <p:sp>
            <p:nvSpPr>
              <p:cNvPr id="19492" name="AutoShape 30"/>
              <p:cNvSpPr>
                <a:spLocks noChangeArrowheads="1"/>
              </p:cNvSpPr>
              <p:nvPr/>
            </p:nvSpPr>
            <p:spPr bwMode="auto">
              <a:xfrm>
                <a:off x="7410" y="9507"/>
                <a:ext cx="720" cy="720"/>
              </a:xfrm>
              <a:prstGeom prst="flowChartMagneticDisk">
                <a:avLst/>
              </a:prstGeom>
              <a:solidFill>
                <a:srgbClr val="FFFFFF"/>
              </a:solidFill>
              <a:ln w="9525">
                <a:solidFill>
                  <a:srgbClr val="333333"/>
                </a:solidFill>
                <a:round/>
                <a:headEnd/>
                <a:tailEnd/>
              </a:ln>
            </p:spPr>
            <p:txBody>
              <a:bodyPr/>
              <a:lstStyle/>
              <a:p>
                <a:endParaRPr lang="en-US"/>
              </a:p>
            </p:txBody>
          </p:sp>
          <p:sp>
            <p:nvSpPr>
              <p:cNvPr id="19493" name="Text Box 31"/>
              <p:cNvSpPr txBox="1">
                <a:spLocks noChangeArrowheads="1"/>
              </p:cNvSpPr>
              <p:nvPr/>
            </p:nvSpPr>
            <p:spPr bwMode="auto">
              <a:xfrm>
                <a:off x="7379" y="9710"/>
                <a:ext cx="779" cy="569"/>
              </a:xfrm>
              <a:prstGeom prst="rect">
                <a:avLst/>
              </a:prstGeom>
              <a:noFill/>
              <a:ln w="9525">
                <a:noFill/>
                <a:miter lim="800000"/>
                <a:headEnd/>
                <a:tailEnd/>
              </a:ln>
            </p:spPr>
            <p:txBody>
              <a:bodyPr/>
              <a:lstStyle/>
              <a:p>
                <a:pPr algn="ctr"/>
                <a:r>
                  <a:rPr lang="en-US" sz="900" b="1"/>
                  <a:t>SQL</a:t>
                </a:r>
              </a:p>
              <a:p>
                <a:pPr algn="ctr"/>
                <a:r>
                  <a:rPr lang="en-US" sz="900" b="1"/>
                  <a:t>Server</a:t>
                </a:r>
              </a:p>
            </p:txBody>
          </p:sp>
        </p:grpSp>
        <p:sp>
          <p:nvSpPr>
            <p:cNvPr id="19479" name="AutoShape 32"/>
            <p:cNvSpPr>
              <a:spLocks noChangeArrowheads="1"/>
            </p:cNvSpPr>
            <p:nvPr/>
          </p:nvSpPr>
          <p:spPr bwMode="auto">
            <a:xfrm>
              <a:off x="4160" y="2560"/>
              <a:ext cx="337" cy="324"/>
            </a:xfrm>
            <a:prstGeom prst="flowChartMagneticDisk">
              <a:avLst/>
            </a:prstGeom>
            <a:noFill/>
            <a:ln w="9525">
              <a:solidFill>
                <a:srgbClr val="333333"/>
              </a:solidFill>
              <a:round/>
              <a:headEnd/>
              <a:tailEnd/>
            </a:ln>
          </p:spPr>
          <p:txBody>
            <a:bodyPr/>
            <a:lstStyle/>
            <a:p>
              <a:endParaRPr lang="en-US"/>
            </a:p>
          </p:txBody>
        </p:sp>
        <p:sp>
          <p:nvSpPr>
            <p:cNvPr id="19480" name="Text Box 33"/>
            <p:cNvSpPr txBox="1">
              <a:spLocks noChangeArrowheads="1"/>
            </p:cNvSpPr>
            <p:nvPr/>
          </p:nvSpPr>
          <p:spPr bwMode="auto">
            <a:xfrm>
              <a:off x="4080" y="2640"/>
              <a:ext cx="576" cy="256"/>
            </a:xfrm>
            <a:prstGeom prst="rect">
              <a:avLst/>
            </a:prstGeom>
            <a:noFill/>
            <a:ln w="9525">
              <a:noFill/>
              <a:miter lim="800000"/>
              <a:headEnd/>
              <a:tailEnd/>
            </a:ln>
          </p:spPr>
          <p:txBody>
            <a:bodyPr/>
            <a:lstStyle/>
            <a:p>
              <a:pPr algn="ctr"/>
              <a:r>
                <a:rPr lang="en-US" sz="900" b="1"/>
                <a:t>Other</a:t>
              </a:r>
            </a:p>
            <a:p>
              <a:pPr algn="ctr"/>
              <a:r>
                <a:rPr lang="en-US" sz="900" b="1"/>
                <a:t>databases</a:t>
              </a:r>
            </a:p>
          </p:txBody>
        </p:sp>
        <p:sp>
          <p:nvSpPr>
            <p:cNvPr id="19481" name="AutoShape 34"/>
            <p:cNvSpPr>
              <a:spLocks noChangeArrowheads="1"/>
            </p:cNvSpPr>
            <p:nvPr/>
          </p:nvSpPr>
          <p:spPr bwMode="auto">
            <a:xfrm>
              <a:off x="3406" y="2645"/>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19482" name="Text Box 35"/>
            <p:cNvSpPr txBox="1">
              <a:spLocks noChangeArrowheads="1"/>
            </p:cNvSpPr>
            <p:nvPr/>
          </p:nvSpPr>
          <p:spPr bwMode="auto">
            <a:xfrm>
              <a:off x="3312" y="2736"/>
              <a:ext cx="554" cy="256"/>
            </a:xfrm>
            <a:prstGeom prst="rect">
              <a:avLst/>
            </a:prstGeom>
            <a:noFill/>
            <a:ln w="9525">
              <a:noFill/>
              <a:miter lim="800000"/>
              <a:headEnd/>
              <a:tailEnd/>
            </a:ln>
          </p:spPr>
          <p:txBody>
            <a:bodyPr/>
            <a:lstStyle/>
            <a:p>
              <a:pPr algn="ctr"/>
              <a:r>
                <a:rPr lang="en-US" sz="900" b="1"/>
                <a:t>Oracle</a:t>
              </a:r>
            </a:p>
            <a:p>
              <a:pPr algn="ctr"/>
              <a:r>
                <a:rPr lang="en-US" sz="900" b="1"/>
                <a:t>databases</a:t>
              </a:r>
            </a:p>
          </p:txBody>
        </p:sp>
        <p:sp>
          <p:nvSpPr>
            <p:cNvPr id="19483" name="AutoShape 36"/>
            <p:cNvSpPr>
              <a:spLocks noChangeArrowheads="1"/>
            </p:cNvSpPr>
            <p:nvPr/>
          </p:nvSpPr>
          <p:spPr bwMode="auto">
            <a:xfrm>
              <a:off x="4012" y="1909"/>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19484" name="Text Box 37"/>
            <p:cNvSpPr txBox="1">
              <a:spLocks noChangeArrowheads="1"/>
            </p:cNvSpPr>
            <p:nvPr/>
          </p:nvSpPr>
          <p:spPr bwMode="auto">
            <a:xfrm>
              <a:off x="3936" y="1968"/>
              <a:ext cx="515" cy="256"/>
            </a:xfrm>
            <a:prstGeom prst="rect">
              <a:avLst/>
            </a:prstGeom>
            <a:noFill/>
            <a:ln w="9525">
              <a:noFill/>
              <a:miter lim="800000"/>
              <a:headEnd/>
              <a:tailEnd/>
            </a:ln>
          </p:spPr>
          <p:txBody>
            <a:bodyPr/>
            <a:lstStyle/>
            <a:p>
              <a:pPr algn="ctr"/>
              <a:r>
                <a:rPr lang="en-US" sz="1000" b="1"/>
                <a:t>DB2</a:t>
              </a:r>
            </a:p>
            <a:p>
              <a:pPr algn="ctr"/>
              <a:r>
                <a:rPr lang="en-US" sz="1000" b="1"/>
                <a:t>databases</a:t>
              </a:r>
            </a:p>
          </p:txBody>
        </p:sp>
        <p:grpSp>
          <p:nvGrpSpPr>
            <p:cNvPr id="19485" name="Group 38"/>
            <p:cNvGrpSpPr>
              <a:grpSpLocks/>
            </p:cNvGrpSpPr>
            <p:nvPr/>
          </p:nvGrpSpPr>
          <p:grpSpPr bwMode="auto">
            <a:xfrm>
              <a:off x="1378" y="1963"/>
              <a:ext cx="898" cy="468"/>
              <a:chOff x="3467" y="9230"/>
              <a:chExt cx="1916" cy="1041"/>
            </a:xfrm>
          </p:grpSpPr>
          <p:grpSp>
            <p:nvGrpSpPr>
              <p:cNvPr id="19488" name="Group 39"/>
              <p:cNvGrpSpPr>
                <a:grpSpLocks/>
              </p:cNvGrpSpPr>
              <p:nvPr/>
            </p:nvGrpSpPr>
            <p:grpSpPr bwMode="auto">
              <a:xfrm>
                <a:off x="3467" y="9230"/>
                <a:ext cx="1536" cy="1041"/>
                <a:chOff x="4365" y="4305"/>
                <a:chExt cx="1740" cy="1080"/>
              </a:xfrm>
            </p:grpSpPr>
            <p:sp>
              <p:nvSpPr>
                <p:cNvPr id="19490" name="AutoShape 40"/>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19491" name="Oval 41"/>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19489" name="Text Box 42"/>
              <p:cNvSpPr txBox="1">
                <a:spLocks noChangeArrowheads="1"/>
              </p:cNvSpPr>
              <p:nvPr/>
            </p:nvSpPr>
            <p:spPr bwMode="auto">
              <a:xfrm>
                <a:off x="3696" y="9283"/>
                <a:ext cx="1687" cy="889"/>
              </a:xfrm>
              <a:prstGeom prst="rect">
                <a:avLst/>
              </a:prstGeom>
              <a:noFill/>
              <a:ln w="9525">
                <a:noFill/>
                <a:miter lim="800000"/>
                <a:headEnd/>
                <a:tailEnd/>
              </a:ln>
            </p:spPr>
            <p:txBody>
              <a:bodyPr/>
              <a:lstStyle/>
              <a:p>
                <a:endParaRPr lang="en-US" sz="1000" b="1"/>
              </a:p>
              <a:p>
                <a:r>
                  <a:rPr lang="en-US" sz="1200" b="1"/>
                  <a:t>Internet</a:t>
                </a:r>
              </a:p>
            </p:txBody>
          </p:sp>
        </p:grpSp>
        <p:sp>
          <p:nvSpPr>
            <p:cNvPr id="19486" name="AutoShape 43"/>
            <p:cNvSpPr>
              <a:spLocks noChangeArrowheads="1"/>
            </p:cNvSpPr>
            <p:nvPr/>
          </p:nvSpPr>
          <p:spPr bwMode="auto">
            <a:xfrm>
              <a:off x="2482" y="2819"/>
              <a:ext cx="524" cy="236"/>
            </a:xfrm>
            <a:prstGeom prst="leftRightArrow">
              <a:avLst>
                <a:gd name="adj1" fmla="val 47250"/>
                <a:gd name="adj2" fmla="val 58644"/>
              </a:avLst>
            </a:prstGeom>
            <a:solidFill>
              <a:srgbClr val="C0C0C0"/>
            </a:solidFill>
            <a:ln w="9525">
              <a:solidFill>
                <a:srgbClr val="000000"/>
              </a:solidFill>
              <a:miter lim="800000"/>
              <a:headEnd/>
              <a:tailEnd/>
            </a:ln>
          </p:spPr>
          <p:txBody>
            <a:bodyPr/>
            <a:lstStyle/>
            <a:p>
              <a:endParaRPr lang="en-US"/>
            </a:p>
          </p:txBody>
        </p:sp>
        <p:sp>
          <p:nvSpPr>
            <p:cNvPr id="19487" name="Text Box 44"/>
            <p:cNvSpPr txBox="1">
              <a:spLocks noChangeArrowheads="1"/>
            </p:cNvSpPr>
            <p:nvPr/>
          </p:nvSpPr>
          <p:spPr bwMode="auto">
            <a:xfrm>
              <a:off x="2426" y="3072"/>
              <a:ext cx="742" cy="647"/>
            </a:xfrm>
            <a:prstGeom prst="rect">
              <a:avLst/>
            </a:prstGeom>
            <a:noFill/>
            <a:ln w="9525">
              <a:noFill/>
              <a:miter lim="800000"/>
              <a:headEnd/>
              <a:tailEnd/>
            </a:ln>
          </p:spPr>
          <p:txBody>
            <a:bodyPr/>
            <a:lstStyle/>
            <a:p>
              <a:pPr algn="ctr"/>
              <a:r>
                <a:rPr lang="en-US" sz="1200" b="1"/>
                <a:t>Database</a:t>
              </a:r>
            </a:p>
            <a:p>
              <a:pPr algn="ctr"/>
              <a:r>
                <a:rPr lang="en-US" sz="1200" b="1"/>
                <a:t>Connectivity</a:t>
              </a:r>
              <a:endParaRPr lang="en-US" sz="1200" b="1">
                <a:latin typeface="Times New Roman" pitchFamily="18" charset="0"/>
              </a:endParaRPr>
            </a:p>
          </p:txBody>
        </p:sp>
      </p:grpSp>
      <p:sp>
        <p:nvSpPr>
          <p:cNvPr id="19461" name="Line 45"/>
          <p:cNvSpPr>
            <a:spLocks noChangeShapeType="1"/>
          </p:cNvSpPr>
          <p:nvPr/>
        </p:nvSpPr>
        <p:spPr bwMode="auto">
          <a:xfrm flipV="1">
            <a:off x="468313" y="3068638"/>
            <a:ext cx="431800" cy="360362"/>
          </a:xfrm>
          <a:prstGeom prst="line">
            <a:avLst/>
          </a:prstGeom>
          <a:noFill/>
          <a:ln w="9525">
            <a:noFill/>
            <a:round/>
            <a:headEnd/>
            <a:tailEnd type="triangle" w="med" len="med"/>
          </a:ln>
        </p:spPr>
        <p:txBody>
          <a:bodyPr lIns="90000" tIns="46800" rIns="90000" bIns="46800">
            <a:spAutoFit/>
          </a:bodyPr>
          <a:lstStyle/>
          <a:p>
            <a:endParaRPr lang="ta-IN"/>
          </a:p>
        </p:txBody>
      </p:sp>
      <p:sp>
        <p:nvSpPr>
          <p:cNvPr id="47" name="Footer Placeholder 4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1187450" y="260350"/>
            <a:ext cx="7620000" cy="1143000"/>
          </a:xfrm>
        </p:spPr>
        <p:txBody>
          <a:bodyPr/>
          <a:lstStyle/>
          <a:p>
            <a:pPr>
              <a:defRPr/>
            </a:pPr>
            <a:r>
              <a:rPr lang="en-US" sz="3900" b="1" dirty="0" smtClean="0"/>
              <a:t>Internet Control Message Protocol (ICMP)</a:t>
            </a:r>
          </a:p>
        </p:txBody>
      </p:sp>
      <p:sp>
        <p:nvSpPr>
          <p:cNvPr id="122883" name="Content Placeholder 2"/>
          <p:cNvSpPr>
            <a:spLocks noGrp="1"/>
          </p:cNvSpPr>
          <p:nvPr>
            <p:ph idx="4294967295"/>
          </p:nvPr>
        </p:nvSpPr>
        <p:spPr>
          <a:xfrm>
            <a:off x="684213" y="1557338"/>
            <a:ext cx="8301037" cy="4627562"/>
          </a:xfrm>
        </p:spPr>
        <p:txBody>
          <a:bodyPr/>
          <a:lstStyle/>
          <a:p>
            <a:pPr>
              <a:lnSpc>
                <a:spcPct val="114000"/>
              </a:lnSpc>
            </a:pPr>
            <a:r>
              <a:rPr lang="en-US" sz="2800" smtClean="0"/>
              <a:t>One of the core protocols of TCP/IP</a:t>
            </a:r>
          </a:p>
          <a:p>
            <a:pPr>
              <a:lnSpc>
                <a:spcPct val="0"/>
              </a:lnSpc>
            </a:pPr>
            <a:endParaRPr lang="en-US" sz="2800" smtClean="0"/>
          </a:p>
          <a:p>
            <a:pPr>
              <a:lnSpc>
                <a:spcPct val="114000"/>
              </a:lnSpc>
            </a:pPr>
            <a:r>
              <a:rPr lang="en-US" sz="2800" smtClean="0"/>
              <a:t>It is used by devices</a:t>
            </a:r>
            <a:r>
              <a:rPr lang="en-US" sz="2500" smtClean="0"/>
              <a:t>  </a:t>
            </a:r>
          </a:p>
          <a:p>
            <a:pPr lvl="1">
              <a:lnSpc>
                <a:spcPct val="114000"/>
              </a:lnSpc>
            </a:pPr>
            <a:r>
              <a:rPr lang="en-US" sz="2400" smtClean="0"/>
              <a:t>to send error messages indicating, for example, that a requested service is not available </a:t>
            </a:r>
          </a:p>
          <a:p>
            <a:pPr lvl="1">
              <a:lnSpc>
                <a:spcPct val="114000"/>
              </a:lnSpc>
            </a:pPr>
            <a:r>
              <a:rPr lang="en-US" sz="2400" smtClean="0"/>
              <a:t>or that a host or router could not be reached</a:t>
            </a:r>
          </a:p>
          <a:p>
            <a:pPr lvl="1">
              <a:lnSpc>
                <a:spcPct val="0"/>
              </a:lnSpc>
            </a:pPr>
            <a:endParaRPr lang="en-US" sz="2200" smtClean="0"/>
          </a:p>
          <a:p>
            <a:pPr>
              <a:lnSpc>
                <a:spcPct val="114000"/>
              </a:lnSpc>
            </a:pPr>
            <a:r>
              <a:rPr lang="en-US" sz="2800" smtClean="0"/>
              <a:t>It is also used to relay query messages</a:t>
            </a:r>
          </a:p>
          <a:p>
            <a:pPr>
              <a:lnSpc>
                <a:spcPct val="0"/>
              </a:lnSpc>
            </a:pPr>
            <a:endParaRPr lang="en-US" sz="2800" smtClean="0"/>
          </a:p>
          <a:p>
            <a:pPr>
              <a:lnSpc>
                <a:spcPct val="114000"/>
              </a:lnSpc>
            </a:pPr>
            <a:r>
              <a:rPr lang="en-US" sz="2800" smtClean="0"/>
              <a:t>ICMPv6 is for IPv6 (while ICMPv4 was for IPv4)</a:t>
            </a:r>
          </a:p>
        </p:txBody>
      </p:sp>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38E4B630-2D45-4C05-B441-76084E700689}" type="slidenum">
              <a:rPr lang="en-US" sz="1400">
                <a:solidFill>
                  <a:srgbClr val="DF0029"/>
                </a:solidFill>
                <a:latin typeface="Times New Roman" pitchFamily="18" charset="0"/>
              </a:rPr>
              <a:pPr algn="r"/>
              <a:t>30</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lstStyle/>
          <a:p>
            <a:pPr>
              <a:defRPr/>
            </a:pPr>
            <a:r>
              <a:rPr lang="en-US" sz="3900" b="1" smtClean="0"/>
              <a:t>ICMP Header</a:t>
            </a:r>
          </a:p>
        </p:txBody>
      </p:sp>
      <p:sp>
        <p:nvSpPr>
          <p:cNvPr id="124931" name="Content Placeholder 2"/>
          <p:cNvSpPr>
            <a:spLocks noGrp="1"/>
          </p:cNvSpPr>
          <p:nvPr>
            <p:ph idx="4294967295"/>
          </p:nvPr>
        </p:nvSpPr>
        <p:spPr>
          <a:xfrm>
            <a:off x="827088" y="1196975"/>
            <a:ext cx="7859712" cy="5040313"/>
          </a:xfrm>
        </p:spPr>
        <p:txBody>
          <a:bodyPr/>
          <a:lstStyle/>
          <a:p>
            <a:r>
              <a:rPr lang="en-US" sz="2600" smtClean="0"/>
              <a:t>ICMP message includes a </a:t>
            </a:r>
            <a:r>
              <a:rPr lang="en-US" sz="2600" b="1" i="1" smtClean="0"/>
              <a:t>ICMP header</a:t>
            </a:r>
            <a:r>
              <a:rPr lang="en-US" sz="2600" smtClean="0"/>
              <a:t> starting after the IP header  (ICMP packet = 8-byte header + variable sized data section)</a:t>
            </a:r>
          </a:p>
          <a:p>
            <a:r>
              <a:rPr lang="en-US" sz="2600" smtClean="0"/>
              <a:t>ICMP header includes</a:t>
            </a:r>
          </a:p>
          <a:p>
            <a:pPr lvl="1"/>
            <a:r>
              <a:rPr lang="en-US" sz="2300" b="1" i="1" smtClean="0"/>
              <a:t>Type</a:t>
            </a:r>
            <a:r>
              <a:rPr lang="en-US" sz="2300" smtClean="0"/>
              <a:t> (the 1</a:t>
            </a:r>
            <a:r>
              <a:rPr lang="en-US" sz="2300" baseline="30000" smtClean="0"/>
              <a:t>st</a:t>
            </a:r>
            <a:r>
              <a:rPr lang="en-US" sz="2300" smtClean="0"/>
              <a:t> byte, i.e., 8 bits) – identifies general message category</a:t>
            </a:r>
          </a:p>
          <a:p>
            <a:pPr lvl="1"/>
            <a:r>
              <a:rPr lang="en-US" sz="2300" b="1" i="1" smtClean="0"/>
              <a:t>Code </a:t>
            </a:r>
            <a:r>
              <a:rPr lang="en-US" sz="2300" smtClean="0"/>
              <a:t>(8 bits) – gives additional information about the Type field</a:t>
            </a:r>
          </a:p>
          <a:p>
            <a:pPr lvl="1"/>
            <a:r>
              <a:rPr lang="en-US" sz="2300" b="1" i="1" smtClean="0"/>
              <a:t>Checksum</a:t>
            </a:r>
            <a:r>
              <a:rPr lang="en-US" sz="2300" smtClean="0"/>
              <a:t> (16 bits) – verifies message integrity</a:t>
            </a:r>
          </a:p>
        </p:txBody>
      </p:sp>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A44528D6-E186-4B96-907A-E3B5B0483DC4}" type="slidenum">
              <a:rPr lang="en-US" sz="1400">
                <a:solidFill>
                  <a:srgbClr val="DF0029"/>
                </a:solidFill>
                <a:latin typeface="Times New Roman" pitchFamily="18" charset="0"/>
              </a:rPr>
              <a:pPr algn="r"/>
              <a:t>31</a:t>
            </a:fld>
            <a:endParaRPr lang="en-US" sz="1400">
              <a:solidFill>
                <a:srgbClr val="DF0029"/>
              </a:solidFill>
              <a:latin typeface="Times New Roman" pitchFamily="18" charset="0"/>
            </a:endParaRPr>
          </a:p>
        </p:txBody>
      </p:sp>
      <p:graphicFrame>
        <p:nvGraphicFramePr>
          <p:cNvPr id="8" name="Table 7"/>
          <p:cNvGraphicFramePr>
            <a:graphicFrameLocks noGrp="1"/>
          </p:cNvGraphicFramePr>
          <p:nvPr/>
        </p:nvGraphicFramePr>
        <p:xfrm>
          <a:off x="2124075" y="5084763"/>
          <a:ext cx="5761038" cy="1112838"/>
        </p:xfrm>
        <a:graphic>
          <a:graphicData uri="http://schemas.openxmlformats.org/drawingml/2006/table">
            <a:tbl>
              <a:tblPr/>
              <a:tblGrid>
                <a:gridCol w="1728788"/>
                <a:gridCol w="1511300"/>
                <a:gridCol w="252095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rgbClr val="FFFFFF"/>
                          </a:solidFill>
                          <a:effectLst/>
                          <a:latin typeface="Times New Roman" pitchFamily="18" charset="0"/>
                        </a:rPr>
                        <a:t>    1</a:t>
                      </a:r>
                      <a:r>
                        <a:rPr kumimoji="0" lang="en-AU" sz="1800" b="1" i="0" u="none" strike="noStrike" cap="none" normalizeH="0" baseline="30000" smtClean="0">
                          <a:ln>
                            <a:noFill/>
                          </a:ln>
                          <a:solidFill>
                            <a:srgbClr val="FFFFFF"/>
                          </a:solidFill>
                          <a:effectLst/>
                          <a:latin typeface="Times New Roman" pitchFamily="18" charset="0"/>
                        </a:rPr>
                        <a:t>st</a:t>
                      </a:r>
                      <a:r>
                        <a:rPr kumimoji="0" lang="en-AU" sz="1800" b="1" i="0" u="none" strike="noStrike" cap="none" normalizeH="0" baseline="0" smtClean="0">
                          <a:ln>
                            <a:noFill/>
                          </a:ln>
                          <a:solidFill>
                            <a:srgbClr val="FFFFFF"/>
                          </a:solidFill>
                          <a:effectLst/>
                          <a:latin typeface="Times New Roman" pitchFamily="18" charset="0"/>
                        </a:rPr>
                        <a:t> – 8</a:t>
                      </a:r>
                      <a:r>
                        <a:rPr kumimoji="0" lang="en-AU" sz="1800" b="1" i="0" u="none" strike="noStrike" cap="none" normalizeH="0" baseline="30000" smtClean="0">
                          <a:ln>
                            <a:noFill/>
                          </a:ln>
                          <a:solidFill>
                            <a:srgbClr val="FFFFFF"/>
                          </a:solidFill>
                          <a:effectLst/>
                          <a:latin typeface="Times New Roman" pitchFamily="18" charset="0"/>
                        </a:rPr>
                        <a:t>th</a:t>
                      </a:r>
                      <a:r>
                        <a:rPr kumimoji="0" lang="en-AU" sz="1800" b="1" i="0" u="none" strike="noStrike" cap="none" normalizeH="0" baseline="0" smtClean="0">
                          <a:ln>
                            <a:noFill/>
                          </a:ln>
                          <a:solidFill>
                            <a:srgbClr val="FFFFFF"/>
                          </a:solidFill>
                          <a:effectLst/>
                          <a:latin typeface="Times New Roman" pitchFamily="18" charset="0"/>
                        </a:rPr>
                        <a:t> bits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rgbClr val="FFFFFF"/>
                          </a:solidFill>
                          <a:effectLst/>
                          <a:latin typeface="Times New Roman" pitchFamily="18" charset="0"/>
                        </a:rPr>
                        <a:t> 9</a:t>
                      </a:r>
                      <a:r>
                        <a:rPr kumimoji="0" lang="en-AU" sz="1800" b="1" i="0" u="none" strike="noStrike" cap="none" normalizeH="0" baseline="30000" smtClean="0">
                          <a:ln>
                            <a:noFill/>
                          </a:ln>
                          <a:solidFill>
                            <a:srgbClr val="FFFFFF"/>
                          </a:solidFill>
                          <a:effectLst/>
                          <a:latin typeface="Times New Roman" pitchFamily="18" charset="0"/>
                        </a:rPr>
                        <a:t>th</a:t>
                      </a:r>
                      <a:r>
                        <a:rPr kumimoji="0" lang="en-AU" sz="1800" b="1" i="0" u="none" strike="noStrike" cap="none" normalizeH="0" baseline="0" smtClean="0">
                          <a:ln>
                            <a:noFill/>
                          </a:ln>
                          <a:solidFill>
                            <a:srgbClr val="FFFFFF"/>
                          </a:solidFill>
                          <a:effectLst/>
                          <a:latin typeface="Times New Roman" pitchFamily="18" charset="0"/>
                        </a:rPr>
                        <a:t> -16</a:t>
                      </a:r>
                      <a:r>
                        <a:rPr kumimoji="0" lang="en-AU" sz="1800" b="1" i="0" u="none" strike="noStrike" cap="none" normalizeH="0" baseline="30000" smtClean="0">
                          <a:ln>
                            <a:noFill/>
                          </a:ln>
                          <a:solidFill>
                            <a:srgbClr val="FFFFFF"/>
                          </a:solidFill>
                          <a:effectLst/>
                          <a:latin typeface="Times New Roman" pitchFamily="18" charset="0"/>
                        </a:rPr>
                        <a:t>th</a:t>
                      </a:r>
                      <a:r>
                        <a:rPr kumimoji="0" lang="en-AU" sz="1800" b="1" i="0" u="none" strike="noStrike" cap="none" normalizeH="0" baseline="0" smtClean="0">
                          <a:ln>
                            <a:noFill/>
                          </a:ln>
                          <a:solidFill>
                            <a:srgbClr val="FFFFFF"/>
                          </a:solidFill>
                          <a:effectLst/>
                          <a:latin typeface="Times New Roman" pitchFamily="18" charset="0"/>
                        </a:rPr>
                        <a:t>  bits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rgbClr val="FFFFFF"/>
                          </a:solidFill>
                          <a:effectLst/>
                          <a:latin typeface="Times New Roman" pitchFamily="18" charset="0"/>
                        </a:rPr>
                        <a:t>      17</a:t>
                      </a:r>
                      <a:r>
                        <a:rPr kumimoji="0" lang="en-AU" sz="1800" b="1" i="0" u="none" strike="noStrike" cap="none" normalizeH="0" baseline="30000" smtClean="0">
                          <a:ln>
                            <a:noFill/>
                          </a:ln>
                          <a:solidFill>
                            <a:srgbClr val="FFFFFF"/>
                          </a:solidFill>
                          <a:effectLst/>
                          <a:latin typeface="Times New Roman" pitchFamily="18" charset="0"/>
                        </a:rPr>
                        <a:t>th</a:t>
                      </a:r>
                      <a:r>
                        <a:rPr kumimoji="0" lang="en-AU" sz="1800" b="1" i="0" u="none" strike="noStrike" cap="none" normalizeH="0" baseline="0" smtClean="0">
                          <a:ln>
                            <a:noFill/>
                          </a:ln>
                          <a:solidFill>
                            <a:srgbClr val="FFFFFF"/>
                          </a:solidFill>
                          <a:effectLst/>
                          <a:latin typeface="Times New Roman" pitchFamily="18" charset="0"/>
                        </a:rPr>
                        <a:t> – 32</a:t>
                      </a:r>
                      <a:r>
                        <a:rPr kumimoji="0" lang="en-AU" sz="1800" b="1" i="0" u="none" strike="noStrike" cap="none" normalizeH="0" baseline="30000" smtClean="0">
                          <a:ln>
                            <a:noFill/>
                          </a:ln>
                          <a:solidFill>
                            <a:srgbClr val="FFFFFF"/>
                          </a:solidFill>
                          <a:effectLst/>
                          <a:latin typeface="Times New Roman" pitchFamily="18" charset="0"/>
                        </a:rPr>
                        <a:t>nd</a:t>
                      </a:r>
                      <a:r>
                        <a:rPr kumimoji="0" lang="en-AU" sz="1800" b="1" i="0" u="none" strike="noStrike" cap="none" normalizeH="0" baseline="0" smtClean="0">
                          <a:ln>
                            <a:noFill/>
                          </a:ln>
                          <a:solidFill>
                            <a:srgbClr val="FFFFFF"/>
                          </a:solidFill>
                          <a:effectLst/>
                          <a:latin typeface="Times New Roman" pitchFamily="18" charset="0"/>
                        </a:rPr>
                        <a:t> bits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rgbClr val="000000"/>
                          </a:solidFill>
                          <a:effectLst/>
                          <a:latin typeface="Times New Roman" pitchFamily="18" charset="0"/>
                        </a:rPr>
                        <a:t>          </a:t>
                      </a:r>
                      <a:r>
                        <a:rPr kumimoji="0" lang="en-AU" sz="1800" b="1" i="1" u="none" strike="noStrike" cap="none" normalizeH="0" baseline="0" smtClean="0">
                          <a:ln>
                            <a:noFill/>
                          </a:ln>
                          <a:solidFill>
                            <a:srgbClr val="000000"/>
                          </a:solidFill>
                          <a:effectLst/>
                          <a:latin typeface="Times New Roman" pitchFamily="18" charset="0"/>
                        </a:rPr>
                        <a:t>Type</a:t>
                      </a:r>
                      <a:r>
                        <a:rPr kumimoji="0" lang="en-AU" sz="1800" b="0" i="0" u="none" strike="noStrike" cap="none" normalizeH="0" baseline="0" smtClean="0">
                          <a:ln>
                            <a:noFill/>
                          </a:ln>
                          <a:solidFill>
                            <a:srgbClr val="000000"/>
                          </a:solidFill>
                          <a:effectLst/>
                          <a:latin typeface="Times New Roman" pitchFamily="18"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rgbClr val="000000"/>
                          </a:solidFill>
                          <a:effectLst/>
                          <a:latin typeface="Times New Roman" pitchFamily="18" charset="0"/>
                        </a:rPr>
                        <a:t>      </a:t>
                      </a:r>
                      <a:r>
                        <a:rPr kumimoji="0" lang="en-AU" sz="1800" b="1" i="1" u="none" strike="noStrike" cap="none" normalizeH="0" baseline="0" smtClean="0">
                          <a:ln>
                            <a:noFill/>
                          </a:ln>
                          <a:solidFill>
                            <a:srgbClr val="000000"/>
                          </a:solidFill>
                          <a:effectLst/>
                          <a:latin typeface="Times New Roman" pitchFamily="18" charset="0"/>
                        </a:rPr>
                        <a:t>Code</a:t>
                      </a:r>
                      <a:r>
                        <a:rPr kumimoji="0" lang="en-AU" sz="1800" b="0" i="0" u="none" strike="noStrike" cap="none" normalizeH="0" baseline="0" smtClean="0">
                          <a:ln>
                            <a:noFill/>
                          </a:ln>
                          <a:solidFill>
                            <a:srgbClr val="000000"/>
                          </a:solidFill>
                          <a:effectLst/>
                          <a:latin typeface="Times New Roman" pitchFamily="18"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rgbClr val="000000"/>
                          </a:solidFill>
                          <a:effectLst/>
                          <a:latin typeface="Times New Roman" pitchFamily="18" charset="0"/>
                        </a:rPr>
                        <a:t>        </a:t>
                      </a:r>
                      <a:r>
                        <a:rPr kumimoji="0" lang="en-AU" sz="1800" b="1" i="1" u="none" strike="noStrike" cap="none" normalizeH="0" baseline="0" smtClean="0">
                          <a:ln>
                            <a:noFill/>
                          </a:ln>
                          <a:solidFill>
                            <a:srgbClr val="000000"/>
                          </a:solidFill>
                          <a:effectLst/>
                          <a:latin typeface="Times New Roman" pitchFamily="18" charset="0"/>
                        </a:rPr>
                        <a:t>Checksum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rgbClr val="000000"/>
                          </a:solidFill>
                          <a:effectLst/>
                          <a:latin typeface="Times New Roman" pitchFamily="18" charset="0"/>
                        </a:rPr>
                        <a:t>                                   </a:t>
                      </a:r>
                      <a:r>
                        <a:rPr kumimoji="0" lang="en-AU" sz="1800" b="1" i="1" u="none" strike="noStrike" cap="none" normalizeH="0" baseline="0" smtClean="0">
                          <a:ln>
                            <a:noFill/>
                          </a:ln>
                          <a:solidFill>
                            <a:srgbClr val="000000"/>
                          </a:solidFill>
                          <a:effectLst/>
                          <a:latin typeface="Times New Roman" pitchFamily="18" charset="0"/>
                        </a:rPr>
                        <a:t>Rest of Header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hMerge="1">
                  <a:txBody>
                    <a:bodyPr/>
                    <a:lstStyle/>
                    <a:p>
                      <a:endParaRPr lang="en-AU"/>
                    </a:p>
                  </a:txBody>
                  <a:tcPr/>
                </a:tc>
                <a:tc hMerge="1">
                  <a:txBody>
                    <a:bodyPr/>
                    <a:lstStyle/>
                    <a:p>
                      <a:endParaRPr lang="en-AU"/>
                    </a:p>
                  </a:txBody>
                  <a:tcPr/>
                </a:tc>
              </a:tr>
            </a:tbl>
          </a:graphicData>
        </a:graphic>
      </p:graphicFrame>
      <p:sp>
        <p:nvSpPr>
          <p:cNvPr id="9" name="Footer Placeholder 8"/>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63713" y="5013325"/>
            <a:ext cx="5754687" cy="338138"/>
          </a:xfrm>
          <a:prstGeom prst="rect">
            <a:avLst/>
          </a:prstGeom>
          <a:noFill/>
        </p:spPr>
        <p:txBody>
          <a:bodyPr wrap="none">
            <a:spAutoFit/>
          </a:bodyPr>
          <a:lstStyle/>
          <a:p>
            <a:pPr>
              <a:defRPr/>
            </a:pPr>
            <a:r>
              <a:rPr lang="en-US" sz="1600" dirty="0">
                <a:latin typeface="+mn-lt"/>
              </a:rPr>
              <a:t>Common ICMP code values for Type 3, Destination Unreachable</a:t>
            </a:r>
          </a:p>
        </p:txBody>
      </p:sp>
      <p:pic>
        <p:nvPicPr>
          <p:cNvPr id="126979" name="Picture 2"/>
          <p:cNvPicPr>
            <a:picLocks noChangeAspect="1" noChangeArrowheads="1"/>
          </p:cNvPicPr>
          <p:nvPr/>
        </p:nvPicPr>
        <p:blipFill>
          <a:blip r:embed="rId3" cstate="print"/>
          <a:srcRect/>
          <a:stretch>
            <a:fillRect/>
          </a:stretch>
        </p:blipFill>
        <p:spPr bwMode="auto">
          <a:xfrm>
            <a:off x="533400" y="1371600"/>
            <a:ext cx="8347075" cy="3535363"/>
          </a:xfrm>
          <a:prstGeom prst="rect">
            <a:avLst/>
          </a:prstGeom>
          <a:noFill/>
          <a:ln w="9525">
            <a:noFill/>
            <a:miter lim="800000"/>
            <a:headEnd/>
            <a:tailEnd/>
          </a:ln>
        </p:spPr>
      </p:pic>
      <p:sp>
        <p:nvSpPr>
          <p:cNvPr id="10"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EA77439F-1D66-4945-BFD4-E6C693FECBD0}" type="slidenum">
              <a:rPr lang="en-US" sz="1400">
                <a:solidFill>
                  <a:srgbClr val="DF0029"/>
                </a:solidFill>
                <a:latin typeface="Times New Roman" pitchFamily="18" charset="0"/>
              </a:rPr>
              <a:pPr algn="r"/>
              <a:t>32</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1143000" y="152400"/>
            <a:ext cx="6958013" cy="1404938"/>
          </a:xfrm>
        </p:spPr>
        <p:txBody>
          <a:bodyPr/>
          <a:lstStyle/>
          <a:p>
            <a:pPr>
              <a:defRPr/>
            </a:pPr>
            <a:r>
              <a:rPr lang="en-US" sz="3900" b="1" smtClean="0">
                <a:solidFill>
                  <a:schemeClr val="tx1"/>
                </a:solidFill>
              </a:rPr>
              <a:t>ICMP Security Weakness</a:t>
            </a:r>
          </a:p>
        </p:txBody>
      </p:sp>
      <p:sp>
        <p:nvSpPr>
          <p:cNvPr id="129027" name="Content Placeholder 2"/>
          <p:cNvSpPr>
            <a:spLocks noGrp="1"/>
          </p:cNvSpPr>
          <p:nvPr>
            <p:ph idx="4294967295"/>
          </p:nvPr>
        </p:nvSpPr>
        <p:spPr>
          <a:xfrm>
            <a:off x="755650" y="1557338"/>
            <a:ext cx="8229600" cy="4248150"/>
          </a:xfrm>
        </p:spPr>
        <p:txBody>
          <a:bodyPr/>
          <a:lstStyle/>
          <a:p>
            <a:r>
              <a:rPr lang="en-US" sz="3000" smtClean="0"/>
              <a:t>ICMP can be used by a malicious host, to attack a network:</a:t>
            </a:r>
          </a:p>
          <a:p>
            <a:pPr>
              <a:lnSpc>
                <a:spcPct val="10000"/>
              </a:lnSpc>
            </a:pPr>
            <a:endParaRPr lang="en-US" sz="3000" smtClean="0"/>
          </a:p>
          <a:p>
            <a:pPr lvl="1">
              <a:buSzPct val="80000"/>
            </a:pPr>
            <a:r>
              <a:rPr lang="en-US" b="1" i="1" smtClean="0"/>
              <a:t>Network discovery</a:t>
            </a:r>
            <a:r>
              <a:rPr lang="en-US" smtClean="0"/>
              <a:t> </a:t>
            </a:r>
            <a:r>
              <a:rPr lang="en-US" sz="2300" smtClean="0"/>
              <a:t>(e.g., sending ICMP echo request to a host and waiting for response)</a:t>
            </a:r>
            <a:r>
              <a:rPr lang="en-US" smtClean="0"/>
              <a:t>  </a:t>
            </a:r>
          </a:p>
          <a:p>
            <a:pPr lvl="1">
              <a:lnSpc>
                <a:spcPct val="20000"/>
              </a:lnSpc>
              <a:buSzPct val="80000"/>
            </a:pPr>
            <a:endParaRPr lang="en-US" smtClean="0"/>
          </a:p>
          <a:p>
            <a:pPr lvl="1">
              <a:buSzPct val="80000"/>
            </a:pPr>
            <a:r>
              <a:rPr lang="en-US" b="1" i="1" smtClean="0"/>
              <a:t>Smurf DoS attack</a:t>
            </a:r>
            <a:r>
              <a:rPr lang="en-US" smtClean="0"/>
              <a:t> </a:t>
            </a:r>
            <a:r>
              <a:rPr lang="en-US" sz="2300" smtClean="0"/>
              <a:t>(using the address of the victim, a malicious host can broadcast a ping request to many computers; then the responses can cause the victim to crash)</a:t>
            </a:r>
          </a:p>
          <a:p>
            <a:pPr lvl="1">
              <a:lnSpc>
                <a:spcPct val="130000"/>
              </a:lnSpc>
              <a:buFont typeface="Wingdings" pitchFamily="2" charset="2"/>
              <a:buNone/>
            </a:pPr>
            <a:endParaRPr lang="en-US" smtClean="0"/>
          </a:p>
        </p:txBody>
      </p:sp>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3C55D5AC-EA91-4F92-AB3F-0119F48060AD}" type="slidenum">
              <a:rPr lang="en-US" sz="1400">
                <a:solidFill>
                  <a:srgbClr val="DF0029"/>
                </a:solidFill>
                <a:latin typeface="Times New Roman" pitchFamily="18" charset="0"/>
              </a:rPr>
              <a:pPr algn="r"/>
              <a:t>33</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idx="4294967295"/>
          </p:nvPr>
        </p:nvSpPr>
        <p:spPr>
          <a:xfrm>
            <a:off x="1116013" y="115888"/>
            <a:ext cx="6884987" cy="1143000"/>
          </a:xfrm>
          <a:noFill/>
        </p:spPr>
        <p:txBody>
          <a:bodyPr/>
          <a:lstStyle/>
          <a:p>
            <a:r>
              <a:rPr lang="en-US" sz="3900" b="1" smtClean="0">
                <a:solidFill>
                  <a:schemeClr val="tx1"/>
                </a:solidFill>
                <a:effectLst/>
              </a:rPr>
              <a:t>Transport Layer</a:t>
            </a:r>
          </a:p>
        </p:txBody>
      </p:sp>
      <p:sp>
        <p:nvSpPr>
          <p:cNvPr id="131075" name="Content Placeholder 4"/>
          <p:cNvSpPr>
            <a:spLocks noGrp="1"/>
          </p:cNvSpPr>
          <p:nvPr>
            <p:ph sz="half" idx="4294967295"/>
          </p:nvPr>
        </p:nvSpPr>
        <p:spPr>
          <a:xfrm>
            <a:off x="4643438" y="1412875"/>
            <a:ext cx="4316412" cy="4968875"/>
          </a:xfrm>
        </p:spPr>
        <p:txBody>
          <a:bodyPr/>
          <a:lstStyle/>
          <a:p>
            <a:pPr>
              <a:buClr>
                <a:schemeClr val="tx2"/>
              </a:buClr>
              <a:buFont typeface="Wingdings" pitchFamily="2" charset="2"/>
              <a:buChar char="§"/>
            </a:pPr>
            <a:r>
              <a:rPr lang="en-US" sz="2500" smtClean="0"/>
              <a:t>Session multiplexing</a:t>
            </a:r>
          </a:p>
          <a:p>
            <a:pPr>
              <a:buClr>
                <a:schemeClr val="tx2"/>
              </a:buClr>
              <a:buFont typeface="Wingdings" pitchFamily="2" charset="2"/>
              <a:buChar char="§"/>
            </a:pPr>
            <a:r>
              <a:rPr lang="en-US" sz="2500" smtClean="0"/>
              <a:t>Connection oriented (when required)</a:t>
            </a:r>
          </a:p>
          <a:p>
            <a:pPr>
              <a:buClr>
                <a:schemeClr val="tx2"/>
              </a:buClr>
              <a:buFont typeface="Wingdings" pitchFamily="2" charset="2"/>
              <a:buChar char="§"/>
            </a:pPr>
            <a:r>
              <a:rPr lang="en-US" sz="2500" smtClean="0"/>
              <a:t>Flow control (when required)</a:t>
            </a:r>
          </a:p>
          <a:p>
            <a:pPr>
              <a:buClr>
                <a:schemeClr val="tx2"/>
              </a:buClr>
              <a:buFont typeface="Wingdings" pitchFamily="2" charset="2"/>
              <a:buChar char="§"/>
            </a:pPr>
            <a:r>
              <a:rPr lang="en-US" sz="2500" smtClean="0"/>
              <a:t>Segmentation</a:t>
            </a:r>
          </a:p>
          <a:p>
            <a:pPr>
              <a:buClr>
                <a:schemeClr val="tx2"/>
              </a:buClr>
              <a:buFont typeface="Wingdings" pitchFamily="2" charset="2"/>
              <a:buChar char="§"/>
            </a:pPr>
            <a:r>
              <a:rPr lang="en-US" sz="2500" smtClean="0"/>
              <a:t>Reliability (when required)</a:t>
            </a:r>
          </a:p>
          <a:p>
            <a:pPr>
              <a:buClr>
                <a:schemeClr val="tx2"/>
              </a:buClr>
              <a:buFont typeface="Wingdings" pitchFamily="2" charset="2"/>
              <a:buChar char="§"/>
            </a:pPr>
            <a:r>
              <a:rPr lang="en-US" sz="2500" smtClean="0"/>
              <a:t>Protocols: </a:t>
            </a:r>
          </a:p>
          <a:p>
            <a:pPr>
              <a:buClr>
                <a:schemeClr val="tx2"/>
              </a:buClr>
              <a:buFontTx/>
              <a:buNone/>
            </a:pPr>
            <a:r>
              <a:rPr lang="en-US" sz="2500" smtClean="0"/>
              <a:t>    </a:t>
            </a:r>
            <a:r>
              <a:rPr lang="en-US" sz="2300" b="1" smtClean="0"/>
              <a:t>TCP</a:t>
            </a:r>
            <a:r>
              <a:rPr lang="en-US" sz="2300" smtClean="0"/>
              <a:t> (</a:t>
            </a:r>
            <a:r>
              <a:rPr lang="en-AU" sz="2300" smtClean="0"/>
              <a:t>Transmission Control Protocol), </a:t>
            </a:r>
            <a:r>
              <a:rPr lang="en-AU" sz="2300" b="1" smtClean="0"/>
              <a:t>UDP</a:t>
            </a:r>
            <a:r>
              <a:rPr lang="en-AU" sz="2300" smtClean="0"/>
              <a:t> (User Datagram Protocol), etc </a:t>
            </a:r>
            <a:r>
              <a:rPr lang="en-US" sz="2800" smtClean="0"/>
              <a:t/>
            </a:r>
            <a:br>
              <a:rPr lang="en-US" sz="2800" smtClean="0"/>
            </a:br>
            <a:endParaRPr lang="en-US" sz="2800" smtClean="0"/>
          </a:p>
          <a:p>
            <a:endParaRPr lang="en-US" sz="2800" smtClean="0"/>
          </a:p>
        </p:txBody>
      </p:sp>
      <p:pic>
        <p:nvPicPr>
          <p:cNvPr id="131076" name="Picture 3"/>
          <p:cNvPicPr>
            <a:picLocks noChangeAspect="1" noChangeArrowheads="1"/>
          </p:cNvPicPr>
          <p:nvPr/>
        </p:nvPicPr>
        <p:blipFill>
          <a:blip r:embed="rId3" cstate="print"/>
          <a:srcRect/>
          <a:stretch>
            <a:fillRect/>
          </a:stretch>
        </p:blipFill>
        <p:spPr bwMode="auto">
          <a:xfrm>
            <a:off x="3276600" y="2743200"/>
            <a:ext cx="1187450" cy="2297113"/>
          </a:xfrm>
          <a:prstGeom prst="rect">
            <a:avLst/>
          </a:prstGeom>
          <a:noFill/>
          <a:ln w="9525">
            <a:noFill/>
            <a:miter lim="800000"/>
            <a:headEnd/>
            <a:tailEnd/>
          </a:ln>
        </p:spPr>
      </p:pic>
      <p:pic>
        <p:nvPicPr>
          <p:cNvPr id="131077" name="Picture 2"/>
          <p:cNvPicPr>
            <a:picLocks noChangeAspect="1" noChangeArrowheads="1"/>
          </p:cNvPicPr>
          <p:nvPr/>
        </p:nvPicPr>
        <p:blipFill>
          <a:blip r:embed="rId4" cstate="print"/>
          <a:srcRect/>
          <a:stretch>
            <a:fillRect/>
          </a:stretch>
        </p:blipFill>
        <p:spPr bwMode="auto">
          <a:xfrm>
            <a:off x="0" y="1447800"/>
            <a:ext cx="3333750" cy="5105400"/>
          </a:xfrm>
          <a:prstGeom prst="rect">
            <a:avLst/>
          </a:prstGeom>
          <a:noFill/>
          <a:ln w="9525">
            <a:noFill/>
            <a:miter lim="800000"/>
            <a:headEnd/>
            <a:tailEnd/>
          </a:ln>
        </p:spPr>
      </p:pic>
      <p:sp>
        <p:nvSpPr>
          <p:cNvPr id="9" name="Slide Number Placeholder 8"/>
          <p:cNvSpPr txBox="1">
            <a:spLocks noGrp="1"/>
          </p:cNvSpPr>
          <p:nvPr/>
        </p:nvSpPr>
        <p:spPr bwMode="auto">
          <a:xfrm>
            <a:off x="6400800" y="6400800"/>
            <a:ext cx="2590800" cy="304800"/>
          </a:xfrm>
          <a:prstGeom prst="rect">
            <a:avLst/>
          </a:prstGeom>
          <a:noFill/>
          <a:ln>
            <a:miter lim="800000"/>
            <a:headEnd/>
            <a:tailEnd/>
          </a:ln>
        </p:spPr>
        <p:txBody>
          <a:bodyPr/>
          <a:lstStyle/>
          <a:p>
            <a:pPr algn="r"/>
            <a:fld id="{2C389E08-938C-4843-91AC-DCCA1AF3D5A2}" type="slidenum">
              <a:rPr lang="en-US" sz="1400">
                <a:solidFill>
                  <a:srgbClr val="DF0029"/>
                </a:solidFill>
                <a:latin typeface="Times New Roman" pitchFamily="18" charset="0"/>
              </a:rPr>
              <a:pPr algn="r"/>
              <a:t>34</a:t>
            </a:fld>
            <a:endParaRPr lang="en-US" sz="1400">
              <a:solidFill>
                <a:srgbClr val="DF0029"/>
              </a:solidFill>
              <a:latin typeface="Times New Roman" pitchFamily="18" charset="0"/>
            </a:endParaRPr>
          </a:p>
        </p:txBody>
      </p:sp>
      <p:sp>
        <p:nvSpPr>
          <p:cNvPr id="8" name="Footer Placeholder 7"/>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idx="4294967295"/>
          </p:nvPr>
        </p:nvSpPr>
        <p:spPr>
          <a:xfrm>
            <a:off x="1143000" y="152400"/>
            <a:ext cx="6453188" cy="1143000"/>
          </a:xfrm>
          <a:noFill/>
        </p:spPr>
        <p:txBody>
          <a:bodyPr/>
          <a:lstStyle/>
          <a:p>
            <a:r>
              <a:rPr lang="en-US" sz="3900" b="1" smtClean="0">
                <a:solidFill>
                  <a:schemeClr val="tx1"/>
                </a:solidFill>
                <a:effectLst/>
              </a:rPr>
              <a:t>TCP vs. UDP</a:t>
            </a:r>
          </a:p>
        </p:txBody>
      </p:sp>
      <p:sp>
        <p:nvSpPr>
          <p:cNvPr id="133123" name="Content Placeholder 8"/>
          <p:cNvSpPr>
            <a:spLocks noGrp="1"/>
          </p:cNvSpPr>
          <p:nvPr>
            <p:ph sz="half" idx="4294967295"/>
          </p:nvPr>
        </p:nvSpPr>
        <p:spPr>
          <a:xfrm>
            <a:off x="468313" y="1557338"/>
            <a:ext cx="4038600" cy="4876800"/>
          </a:xfrm>
        </p:spPr>
        <p:txBody>
          <a:bodyPr/>
          <a:lstStyle/>
          <a:p>
            <a:pPr algn="ctr">
              <a:buFontTx/>
              <a:buNone/>
            </a:pPr>
            <a:r>
              <a:rPr lang="en-US" sz="2800" b="1" smtClean="0">
                <a:solidFill>
                  <a:schemeClr val="tx2"/>
                </a:solidFill>
              </a:rPr>
              <a:t>UDP</a:t>
            </a:r>
          </a:p>
          <a:p>
            <a:pPr>
              <a:buClr>
                <a:schemeClr val="tx2"/>
              </a:buClr>
              <a:buFont typeface="Wingdings" pitchFamily="2" charset="2"/>
              <a:buChar char="§"/>
            </a:pPr>
            <a:r>
              <a:rPr lang="en-US" sz="2800" smtClean="0"/>
              <a:t>Connectionless protocol</a:t>
            </a:r>
          </a:p>
          <a:p>
            <a:pPr>
              <a:buClr>
                <a:schemeClr val="tx2"/>
              </a:buClr>
              <a:buFont typeface="Wingdings" pitchFamily="2" charset="2"/>
              <a:buChar char="§"/>
            </a:pPr>
            <a:r>
              <a:rPr lang="en-US" sz="2800" smtClean="0"/>
              <a:t>Provides limited error-checking</a:t>
            </a:r>
          </a:p>
          <a:p>
            <a:pPr>
              <a:buClr>
                <a:schemeClr val="tx2"/>
              </a:buClr>
              <a:buFont typeface="Wingdings" pitchFamily="2" charset="2"/>
              <a:buChar char="§"/>
            </a:pPr>
            <a:r>
              <a:rPr lang="en-US" sz="2800" smtClean="0"/>
              <a:t>Provides best effort delivery</a:t>
            </a:r>
          </a:p>
          <a:p>
            <a:pPr>
              <a:buClr>
                <a:schemeClr val="tx2"/>
              </a:buClr>
              <a:buFont typeface="Wingdings" pitchFamily="2" charset="2"/>
              <a:buChar char="§"/>
            </a:pPr>
            <a:r>
              <a:rPr lang="en-US" sz="2800" smtClean="0"/>
              <a:t>Has no data recovery features</a:t>
            </a:r>
          </a:p>
          <a:p>
            <a:endParaRPr lang="en-US" sz="2800" smtClean="0"/>
          </a:p>
        </p:txBody>
      </p:sp>
      <p:sp>
        <p:nvSpPr>
          <p:cNvPr id="133124" name="Content Placeholder 9"/>
          <p:cNvSpPr>
            <a:spLocks noGrp="1"/>
          </p:cNvSpPr>
          <p:nvPr>
            <p:ph sz="half" idx="4294967295"/>
          </p:nvPr>
        </p:nvSpPr>
        <p:spPr>
          <a:xfrm>
            <a:off x="4572000" y="1524000"/>
            <a:ext cx="4464050" cy="4876800"/>
          </a:xfrm>
        </p:spPr>
        <p:txBody>
          <a:bodyPr/>
          <a:lstStyle/>
          <a:p>
            <a:pPr algn="ctr">
              <a:buFontTx/>
              <a:buNone/>
            </a:pPr>
            <a:r>
              <a:rPr lang="en-US" sz="2800" b="1" smtClean="0">
                <a:solidFill>
                  <a:schemeClr val="tx2"/>
                </a:solidFill>
              </a:rPr>
              <a:t>TCP</a:t>
            </a:r>
          </a:p>
          <a:p>
            <a:pPr>
              <a:buClr>
                <a:schemeClr val="tx2"/>
              </a:buClr>
              <a:buFont typeface="Wingdings" pitchFamily="2" charset="2"/>
              <a:buChar char="§"/>
            </a:pPr>
            <a:r>
              <a:rPr lang="en-US" sz="2800" smtClean="0"/>
              <a:t>Connection-oriented protocol</a:t>
            </a:r>
          </a:p>
          <a:p>
            <a:pPr>
              <a:buClr>
                <a:schemeClr val="tx2"/>
              </a:buClr>
              <a:buFont typeface="Wingdings" pitchFamily="2" charset="2"/>
              <a:buChar char="§"/>
            </a:pPr>
            <a:r>
              <a:rPr lang="en-US" sz="2800" smtClean="0"/>
              <a:t>Error checking</a:t>
            </a:r>
          </a:p>
          <a:p>
            <a:pPr>
              <a:buClr>
                <a:schemeClr val="tx2"/>
              </a:buClr>
              <a:buFont typeface="Wingdings" pitchFamily="2" charset="2"/>
              <a:buChar char="§"/>
            </a:pPr>
            <a:r>
              <a:rPr lang="en-US" sz="2800" smtClean="0"/>
              <a:t>Sequencing of data packets, acknowledgement of receipt</a:t>
            </a:r>
          </a:p>
          <a:p>
            <a:pPr>
              <a:buClr>
                <a:schemeClr val="tx2"/>
              </a:buClr>
              <a:buFont typeface="Wingdings" pitchFamily="2" charset="2"/>
              <a:buChar char="§"/>
            </a:pPr>
            <a:r>
              <a:rPr lang="en-US" sz="2800" smtClean="0"/>
              <a:t>Data-recovery functions</a:t>
            </a:r>
          </a:p>
          <a:p>
            <a:pPr>
              <a:buFontTx/>
              <a:buNone/>
            </a:pPr>
            <a:endParaRPr lang="en-US" sz="2800" smtClean="0"/>
          </a:p>
        </p:txBody>
      </p:sp>
      <p:sp>
        <p:nvSpPr>
          <p:cNvPr id="7" name="Slide Number Placeholder 6"/>
          <p:cNvSpPr txBox="1">
            <a:spLocks noGrp="1"/>
          </p:cNvSpPr>
          <p:nvPr/>
        </p:nvSpPr>
        <p:spPr bwMode="auto">
          <a:xfrm>
            <a:off x="6400800" y="6400800"/>
            <a:ext cx="2590800" cy="304800"/>
          </a:xfrm>
          <a:prstGeom prst="rect">
            <a:avLst/>
          </a:prstGeom>
          <a:noFill/>
          <a:ln>
            <a:miter lim="800000"/>
            <a:headEnd/>
            <a:tailEnd/>
          </a:ln>
        </p:spPr>
        <p:txBody>
          <a:bodyPr/>
          <a:lstStyle/>
          <a:p>
            <a:pPr algn="r"/>
            <a:fld id="{B9363DA3-DE21-4956-9139-00F99156E8BE}" type="slidenum">
              <a:rPr lang="en-US" sz="1400">
                <a:solidFill>
                  <a:srgbClr val="DF0029"/>
                </a:solidFill>
                <a:latin typeface="Times New Roman" pitchFamily="18" charset="0"/>
              </a:rPr>
              <a:pPr algn="r"/>
              <a:t>35</a:t>
            </a:fld>
            <a:endParaRPr lang="en-US" sz="1400">
              <a:solidFill>
                <a:srgbClr val="DF0029"/>
              </a:solidFill>
              <a:latin typeface="Times New Roman" pitchFamily="18" charset="0"/>
            </a:endParaRPr>
          </a:p>
        </p:txBody>
      </p:sp>
      <p:sp>
        <p:nvSpPr>
          <p:cNvPr id="8" name="Footer Placeholder 7"/>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idx="4294967295"/>
          </p:nvPr>
        </p:nvSpPr>
        <p:spPr>
          <a:xfrm>
            <a:off x="1143000" y="333375"/>
            <a:ext cx="7173913" cy="962025"/>
          </a:xfrm>
          <a:noFill/>
        </p:spPr>
        <p:txBody>
          <a:bodyPr/>
          <a:lstStyle/>
          <a:p>
            <a:r>
              <a:rPr lang="en-US" sz="3900" b="1" smtClean="0">
                <a:solidFill>
                  <a:schemeClr val="tx1"/>
                </a:solidFill>
                <a:effectLst/>
              </a:rPr>
              <a:t>Application Layer</a:t>
            </a:r>
          </a:p>
        </p:txBody>
      </p:sp>
      <p:sp>
        <p:nvSpPr>
          <p:cNvPr id="135171" name="Content Placeholder 2"/>
          <p:cNvSpPr>
            <a:spLocks noGrp="1"/>
          </p:cNvSpPr>
          <p:nvPr>
            <p:ph idx="4294967295"/>
          </p:nvPr>
        </p:nvSpPr>
        <p:spPr>
          <a:xfrm>
            <a:off x="971550" y="1484313"/>
            <a:ext cx="8013700" cy="4641850"/>
          </a:xfrm>
        </p:spPr>
        <p:txBody>
          <a:bodyPr/>
          <a:lstStyle/>
          <a:p>
            <a:r>
              <a:rPr lang="en-US" sz="2800" smtClean="0"/>
              <a:t>Services include:</a:t>
            </a:r>
          </a:p>
          <a:p>
            <a:pPr lvl="1"/>
            <a:r>
              <a:rPr lang="en-US" sz="2400" smtClean="0"/>
              <a:t>E-mail (Outlook, POP3, Gmail, etc)</a:t>
            </a:r>
          </a:p>
          <a:p>
            <a:pPr lvl="1"/>
            <a:r>
              <a:rPr lang="en-US" sz="2400" smtClean="0"/>
              <a:t>Web browser (Firefox, IE, Opera, etc)</a:t>
            </a:r>
          </a:p>
          <a:p>
            <a:pPr lvl="1"/>
            <a:r>
              <a:rPr lang="en-US" sz="2400" smtClean="0"/>
              <a:t>Instant messaging (Microsoft messenger, etc)</a:t>
            </a:r>
          </a:p>
          <a:p>
            <a:pPr lvl="1"/>
            <a:r>
              <a:rPr lang="en-US" sz="2400" smtClean="0"/>
              <a:t>Collaboration (Whiteboard, etc)</a:t>
            </a:r>
          </a:p>
          <a:p>
            <a:pPr lvl="1">
              <a:lnSpc>
                <a:spcPct val="20000"/>
              </a:lnSpc>
            </a:pPr>
            <a:endParaRPr lang="en-US" sz="2600" smtClean="0"/>
          </a:p>
          <a:p>
            <a:r>
              <a:rPr lang="en-US" sz="2800" b="1" i="1" smtClean="0"/>
              <a:t>We will have a closer look at:  </a:t>
            </a:r>
          </a:p>
          <a:p>
            <a:pPr lvl="1"/>
            <a:r>
              <a:rPr lang="en-US" sz="2400" smtClean="0"/>
              <a:t>Simple network management protocol (SNMP)</a:t>
            </a:r>
          </a:p>
          <a:p>
            <a:pPr lvl="1"/>
            <a:r>
              <a:rPr lang="en-US" sz="2400" smtClean="0"/>
              <a:t>Protocols for content and email access (http, POP, IMAP)</a:t>
            </a:r>
          </a:p>
          <a:p>
            <a:pPr lvl="1"/>
            <a:r>
              <a:rPr lang="en-US" sz="2400" smtClean="0"/>
              <a:t>Secure shell (SSH)</a:t>
            </a:r>
            <a:r>
              <a:rPr lang="en-US" sz="2600" smtClean="0"/>
              <a:t> </a:t>
            </a:r>
          </a:p>
          <a:p>
            <a:pPr>
              <a:lnSpc>
                <a:spcPct val="0"/>
              </a:lnSpc>
            </a:pPr>
            <a:endParaRPr lang="en-US" sz="3000" smtClean="0"/>
          </a:p>
          <a:p>
            <a:pPr>
              <a:buFontTx/>
              <a:buNone/>
            </a:pPr>
            <a:endParaRPr lang="en-US" sz="3000" smtClean="0"/>
          </a:p>
        </p:txBody>
      </p:sp>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4C5A0219-9551-4ED9-A39B-8612E391100D}" type="slidenum">
              <a:rPr lang="en-US" sz="1400">
                <a:solidFill>
                  <a:srgbClr val="DF0029"/>
                </a:solidFill>
                <a:latin typeface="Times New Roman" pitchFamily="18" charset="0"/>
              </a:rPr>
              <a:pPr algn="r"/>
              <a:t>36</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6013" y="269875"/>
            <a:ext cx="7704137" cy="1143000"/>
          </a:xfrm>
        </p:spPr>
        <p:txBody>
          <a:bodyPr>
            <a:noAutofit/>
          </a:bodyPr>
          <a:lstStyle/>
          <a:p>
            <a:pPr>
              <a:defRPr/>
            </a:pPr>
            <a:r>
              <a:rPr lang="en-US" sz="3900" b="1" dirty="0" smtClean="0">
                <a:solidFill>
                  <a:schemeClr val="tx1"/>
                </a:solidFill>
              </a:rPr>
              <a:t>Hyper Text Transfer Protocol (HTTP)</a:t>
            </a:r>
            <a:endParaRPr lang="en-US" sz="3900" b="1" dirty="0">
              <a:solidFill>
                <a:schemeClr val="tx1"/>
              </a:solidFill>
            </a:endParaRPr>
          </a:p>
        </p:txBody>
      </p:sp>
      <p:sp>
        <p:nvSpPr>
          <p:cNvPr id="136195" name="Content Placeholder 2"/>
          <p:cNvSpPr>
            <a:spLocks noGrp="1"/>
          </p:cNvSpPr>
          <p:nvPr>
            <p:ph idx="4294967295"/>
          </p:nvPr>
        </p:nvSpPr>
        <p:spPr>
          <a:xfrm>
            <a:off x="755650" y="1557338"/>
            <a:ext cx="8229600" cy="4876800"/>
          </a:xfrm>
        </p:spPr>
        <p:txBody>
          <a:bodyPr/>
          <a:lstStyle/>
          <a:p>
            <a:pPr>
              <a:lnSpc>
                <a:spcPct val="110000"/>
              </a:lnSpc>
              <a:buClr>
                <a:schemeClr val="tx2"/>
              </a:buClr>
              <a:buFont typeface="Wingdings" pitchFamily="2" charset="2"/>
              <a:buChar char="§"/>
            </a:pPr>
            <a:r>
              <a:rPr lang="en-US" sz="2900" smtClean="0"/>
              <a:t>Defined in </a:t>
            </a:r>
            <a:r>
              <a:rPr lang="en-US" sz="2900" smtClean="0">
                <a:hlinkClick r:id="rId3"/>
              </a:rPr>
              <a:t>RFC 2616 </a:t>
            </a:r>
            <a:r>
              <a:rPr lang="en-US" sz="2900" smtClean="0"/>
              <a:t>(1999)</a:t>
            </a:r>
          </a:p>
          <a:p>
            <a:pPr>
              <a:lnSpc>
                <a:spcPct val="110000"/>
              </a:lnSpc>
              <a:buClr>
                <a:schemeClr val="tx2"/>
              </a:buClr>
              <a:buFont typeface="Wingdings" pitchFamily="2" charset="2"/>
              <a:buChar char="§"/>
            </a:pPr>
            <a:r>
              <a:rPr lang="en-US" sz="2900" smtClean="0"/>
              <a:t>General purpose protocol for data transfer</a:t>
            </a:r>
          </a:p>
          <a:p>
            <a:pPr>
              <a:lnSpc>
                <a:spcPct val="110000"/>
              </a:lnSpc>
              <a:buClr>
                <a:schemeClr val="tx2"/>
              </a:buClr>
              <a:buFont typeface="Wingdings" pitchFamily="2" charset="2"/>
              <a:buChar char="§"/>
            </a:pPr>
            <a:r>
              <a:rPr lang="en-US" sz="2900" smtClean="0"/>
              <a:t>Based on request/ response</a:t>
            </a:r>
          </a:p>
          <a:p>
            <a:pPr>
              <a:lnSpc>
                <a:spcPct val="110000"/>
              </a:lnSpc>
              <a:buClr>
                <a:schemeClr val="tx2"/>
              </a:buClr>
              <a:buFont typeface="Wingdings" pitchFamily="2" charset="2"/>
              <a:buChar char="§"/>
            </a:pPr>
            <a:r>
              <a:rPr lang="en-US" sz="2900" smtClean="0"/>
              <a:t>Client sends request to server</a:t>
            </a:r>
          </a:p>
          <a:p>
            <a:pPr>
              <a:lnSpc>
                <a:spcPct val="110000"/>
              </a:lnSpc>
              <a:buClr>
                <a:schemeClr val="tx2"/>
              </a:buClr>
              <a:buFont typeface="Wingdings" pitchFamily="2" charset="2"/>
              <a:buChar char="§"/>
            </a:pPr>
            <a:r>
              <a:rPr lang="en-US" sz="2900" smtClean="0"/>
              <a:t>Server responds with status code, meta-information and data</a:t>
            </a:r>
          </a:p>
          <a:p>
            <a:pPr>
              <a:lnSpc>
                <a:spcPct val="110000"/>
              </a:lnSpc>
              <a:buClr>
                <a:schemeClr val="tx2"/>
              </a:buClr>
              <a:buFont typeface="Wingdings" pitchFamily="2" charset="2"/>
              <a:buChar char="§"/>
            </a:pPr>
            <a:r>
              <a:rPr lang="en-US" sz="2900" smtClean="0"/>
              <a:t>A security enhanced version, HTTPS – </a:t>
            </a:r>
            <a:r>
              <a:rPr lang="en-US" sz="2800" smtClean="0"/>
              <a:t>adding the security capabilities of SSL/TLS to standard HTTP </a:t>
            </a:r>
            <a:endParaRPr lang="en-US" sz="2900" smtClean="0"/>
          </a:p>
        </p:txBody>
      </p:sp>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0D316BAD-3CD5-4C6D-9BF3-15F93CD08D17}" type="slidenum">
              <a:rPr lang="en-US" sz="1400">
                <a:solidFill>
                  <a:srgbClr val="DF0029"/>
                </a:solidFill>
                <a:latin typeface="Times New Roman" pitchFamily="18" charset="0"/>
              </a:rPr>
              <a:pPr algn="r"/>
              <a:t>37</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pPr>
              <a:defRPr/>
            </a:pPr>
            <a:r>
              <a:rPr lang="en-US" sz="3900" b="1" dirty="0" smtClean="0"/>
              <a:t>Simple Network Management Protocol (SNMP)</a:t>
            </a:r>
          </a:p>
        </p:txBody>
      </p:sp>
      <p:sp>
        <p:nvSpPr>
          <p:cNvPr id="138243" name="Content Placeholder 2"/>
          <p:cNvSpPr>
            <a:spLocks noGrp="1"/>
          </p:cNvSpPr>
          <p:nvPr>
            <p:ph idx="4294967295"/>
          </p:nvPr>
        </p:nvSpPr>
        <p:spPr>
          <a:xfrm>
            <a:off x="914400" y="1412875"/>
            <a:ext cx="8229600" cy="4948238"/>
          </a:xfrm>
        </p:spPr>
        <p:txBody>
          <a:bodyPr/>
          <a:lstStyle/>
          <a:p>
            <a:pPr>
              <a:lnSpc>
                <a:spcPct val="114000"/>
              </a:lnSpc>
            </a:pPr>
            <a:r>
              <a:rPr lang="en-US" sz="2800" smtClean="0"/>
              <a:t>Supported by most network equipment manufacturers</a:t>
            </a:r>
          </a:p>
          <a:p>
            <a:pPr>
              <a:lnSpc>
                <a:spcPct val="114000"/>
              </a:lnSpc>
            </a:pPr>
            <a:r>
              <a:rPr lang="en-US" sz="2800" smtClean="0"/>
              <a:t>Operates at the application layer</a:t>
            </a:r>
          </a:p>
          <a:p>
            <a:pPr>
              <a:lnSpc>
                <a:spcPct val="114000"/>
              </a:lnSpc>
            </a:pPr>
            <a:r>
              <a:rPr lang="en-US" sz="2800" smtClean="0"/>
              <a:t>Allows administrators to remotely monitor, manage, and configure network devices</a:t>
            </a:r>
          </a:p>
          <a:p>
            <a:pPr>
              <a:lnSpc>
                <a:spcPct val="114000"/>
              </a:lnSpc>
            </a:pPr>
            <a:r>
              <a:rPr lang="en-US" sz="2800" smtClean="0"/>
              <a:t>It functions by exchanging management information between network devices</a:t>
            </a:r>
          </a:p>
          <a:p>
            <a:pPr>
              <a:lnSpc>
                <a:spcPct val="114000"/>
              </a:lnSpc>
            </a:pPr>
            <a:r>
              <a:rPr lang="en-US" sz="2800" smtClean="0"/>
              <a:t>Each SNMP-managed device has an agent or service</a:t>
            </a:r>
          </a:p>
          <a:p>
            <a:pPr lvl="1">
              <a:lnSpc>
                <a:spcPct val="114000"/>
              </a:lnSpc>
            </a:pPr>
            <a:r>
              <a:rPr lang="en-US" sz="2400" smtClean="0"/>
              <a:t>Listens for and executes commands</a:t>
            </a:r>
          </a:p>
        </p:txBody>
      </p:sp>
      <p:sp>
        <p:nvSpPr>
          <p:cNvPr id="7" name="Slide Number Placeholder 6"/>
          <p:cNvSpPr txBox="1">
            <a:spLocks noGrp="1"/>
          </p:cNvSpPr>
          <p:nvPr/>
        </p:nvSpPr>
        <p:spPr bwMode="auto">
          <a:xfrm>
            <a:off x="6400800" y="6400800"/>
            <a:ext cx="2590800" cy="304800"/>
          </a:xfrm>
          <a:prstGeom prst="rect">
            <a:avLst/>
          </a:prstGeom>
          <a:noFill/>
          <a:ln>
            <a:miter lim="800000"/>
            <a:headEnd/>
            <a:tailEnd/>
          </a:ln>
        </p:spPr>
        <p:txBody>
          <a:bodyPr/>
          <a:lstStyle/>
          <a:p>
            <a:pPr algn="r"/>
            <a:fld id="{2CAD5C00-7638-41C8-918C-32915E63B4B4}" type="slidenum">
              <a:rPr lang="en-US" sz="1400">
                <a:solidFill>
                  <a:srgbClr val="DF0029"/>
                </a:solidFill>
                <a:latin typeface="Times New Roman" pitchFamily="18" charset="0"/>
              </a:rPr>
              <a:pPr algn="r"/>
              <a:t>38</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pPr>
              <a:defRPr/>
            </a:pPr>
            <a:r>
              <a:rPr lang="en-US" sz="3900" b="1" smtClean="0"/>
              <a:t>SNMP Security</a:t>
            </a:r>
          </a:p>
        </p:txBody>
      </p:sp>
      <p:sp>
        <p:nvSpPr>
          <p:cNvPr id="140291" name="Content Placeholder 2"/>
          <p:cNvSpPr>
            <a:spLocks noGrp="1"/>
          </p:cNvSpPr>
          <p:nvPr>
            <p:ph idx="4294967295"/>
          </p:nvPr>
        </p:nvSpPr>
        <p:spPr>
          <a:xfrm>
            <a:off x="755650" y="1341438"/>
            <a:ext cx="8137525" cy="4876800"/>
          </a:xfrm>
        </p:spPr>
        <p:txBody>
          <a:bodyPr/>
          <a:lstStyle/>
          <a:p>
            <a:r>
              <a:rPr lang="en-US" sz="2900" smtClean="0"/>
              <a:t>Agents are protected with passwords, known as community strings (</a:t>
            </a:r>
            <a:r>
              <a:rPr lang="en-US" sz="2900" i="1" smtClean="0"/>
              <a:t>read-only / read-and-write</a:t>
            </a:r>
            <a:r>
              <a:rPr lang="en-US" sz="2900" smtClean="0"/>
              <a:t>)</a:t>
            </a:r>
          </a:p>
          <a:p>
            <a:pPr lvl="1"/>
            <a:r>
              <a:rPr lang="en-US" sz="2500" smtClean="0"/>
              <a:t>to prevent unauthorized users from taking control over a device</a:t>
            </a:r>
          </a:p>
          <a:p>
            <a:pPr lvl="1"/>
            <a:r>
              <a:rPr lang="en-US" sz="2500" smtClean="0"/>
              <a:t>However, no encryption to the passwords </a:t>
            </a:r>
          </a:p>
          <a:p>
            <a:pPr lvl="1">
              <a:lnSpc>
                <a:spcPct val="20000"/>
              </a:lnSpc>
            </a:pPr>
            <a:endParaRPr lang="en-US" smtClean="0"/>
          </a:p>
          <a:p>
            <a:r>
              <a:rPr lang="en-US" sz="2900" smtClean="0"/>
              <a:t>Security vulnerabilities were present in SMNP versions 1 and 2</a:t>
            </a:r>
          </a:p>
          <a:p>
            <a:pPr lvl="1"/>
            <a:r>
              <a:rPr lang="en-US" sz="2500" smtClean="0"/>
              <a:t>Version 3 introduced in 1998</a:t>
            </a:r>
          </a:p>
          <a:p>
            <a:pPr lvl="1"/>
            <a:r>
              <a:rPr lang="en-US" sz="2500" smtClean="0"/>
              <a:t>Uses usernames and passwords along with encryption to address vulnerabilities</a:t>
            </a:r>
          </a:p>
        </p:txBody>
      </p:sp>
      <p:sp>
        <p:nvSpPr>
          <p:cNvPr id="6" name="Slide Number Placeholder 6"/>
          <p:cNvSpPr txBox="1">
            <a:spLocks noGrp="1"/>
          </p:cNvSpPr>
          <p:nvPr/>
        </p:nvSpPr>
        <p:spPr bwMode="auto">
          <a:xfrm>
            <a:off x="6400800" y="6400800"/>
            <a:ext cx="2590800" cy="304800"/>
          </a:xfrm>
          <a:prstGeom prst="rect">
            <a:avLst/>
          </a:prstGeom>
          <a:noFill/>
          <a:ln>
            <a:miter lim="800000"/>
            <a:headEnd/>
            <a:tailEnd/>
          </a:ln>
        </p:spPr>
        <p:txBody>
          <a:bodyPr/>
          <a:lstStyle/>
          <a:p>
            <a:pPr algn="r"/>
            <a:fld id="{75BF6C1C-089C-4764-A99A-AE3558DAA04B}" type="slidenum">
              <a:rPr lang="en-US" sz="1400">
                <a:solidFill>
                  <a:srgbClr val="DF0029"/>
                </a:solidFill>
                <a:latin typeface="Times New Roman" pitchFamily="18" charset="0"/>
              </a:rPr>
              <a:pPr algn="r"/>
              <a:t>39</a:t>
            </a:fld>
            <a:endParaRPr lang="en-US" sz="1400">
              <a:solidFill>
                <a:srgbClr val="DF0029"/>
              </a:solidFill>
              <a:latin typeface="Times New Roman" pitchFamily="18" charset="0"/>
            </a:endParaRPr>
          </a:p>
        </p:txBody>
      </p:sp>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71550" y="260350"/>
            <a:ext cx="7793038" cy="1462088"/>
          </a:xfrm>
        </p:spPr>
        <p:txBody>
          <a:bodyPr/>
          <a:lstStyle/>
          <a:p>
            <a:pPr>
              <a:defRPr/>
            </a:pPr>
            <a:r>
              <a:rPr lang="en-US" sz="3900" b="1" dirty="0">
                <a:solidFill>
                  <a:schemeClr val="tx1"/>
                </a:solidFill>
              </a:rPr>
              <a:t>Where are the Risks?</a:t>
            </a:r>
          </a:p>
        </p:txBody>
      </p:sp>
      <p:grpSp>
        <p:nvGrpSpPr>
          <p:cNvPr id="20484" name="Group 3"/>
          <p:cNvGrpSpPr>
            <a:grpSpLocks/>
          </p:cNvGrpSpPr>
          <p:nvPr/>
        </p:nvGrpSpPr>
        <p:grpSpPr bwMode="auto">
          <a:xfrm>
            <a:off x="971550" y="1916113"/>
            <a:ext cx="7921625" cy="4464050"/>
            <a:chOff x="816" y="720"/>
            <a:chExt cx="3888" cy="2999"/>
          </a:xfrm>
        </p:grpSpPr>
        <p:sp>
          <p:nvSpPr>
            <p:cNvPr id="20491" name="Line 4"/>
            <p:cNvSpPr>
              <a:spLocks noChangeShapeType="1"/>
            </p:cNvSpPr>
            <p:nvPr/>
          </p:nvSpPr>
          <p:spPr bwMode="auto">
            <a:xfrm>
              <a:off x="1756" y="1693"/>
              <a:ext cx="5" cy="966"/>
            </a:xfrm>
            <a:prstGeom prst="line">
              <a:avLst/>
            </a:prstGeom>
            <a:noFill/>
            <a:ln w="19050">
              <a:solidFill>
                <a:srgbClr val="000000"/>
              </a:solidFill>
              <a:round/>
              <a:headEnd/>
              <a:tailEnd/>
            </a:ln>
          </p:spPr>
          <p:txBody>
            <a:bodyPr/>
            <a:lstStyle/>
            <a:p>
              <a:endParaRPr lang="ta-IN"/>
            </a:p>
          </p:txBody>
        </p:sp>
        <p:grpSp>
          <p:nvGrpSpPr>
            <p:cNvPr id="20492" name="Group 5"/>
            <p:cNvGrpSpPr>
              <a:grpSpLocks/>
            </p:cNvGrpSpPr>
            <p:nvPr/>
          </p:nvGrpSpPr>
          <p:grpSpPr bwMode="auto">
            <a:xfrm>
              <a:off x="3566" y="2219"/>
              <a:ext cx="850" cy="505"/>
              <a:chOff x="4894" y="4860"/>
              <a:chExt cx="1815" cy="1125"/>
            </a:xfrm>
          </p:grpSpPr>
          <p:grpSp>
            <p:nvGrpSpPr>
              <p:cNvPr id="20528" name="Group 6"/>
              <p:cNvGrpSpPr>
                <a:grpSpLocks/>
              </p:cNvGrpSpPr>
              <p:nvPr/>
            </p:nvGrpSpPr>
            <p:grpSpPr bwMode="auto">
              <a:xfrm>
                <a:off x="4894" y="4860"/>
                <a:ext cx="1536" cy="1041"/>
                <a:chOff x="4365" y="4305"/>
                <a:chExt cx="1740" cy="1080"/>
              </a:xfrm>
            </p:grpSpPr>
            <p:sp>
              <p:nvSpPr>
                <p:cNvPr id="20530" name="AutoShape 7"/>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20531" name="Oval 8"/>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20529" name="Text Box 9"/>
              <p:cNvSpPr txBox="1">
                <a:spLocks noChangeArrowheads="1"/>
              </p:cNvSpPr>
              <p:nvPr/>
            </p:nvSpPr>
            <p:spPr bwMode="auto">
              <a:xfrm>
                <a:off x="5022" y="5096"/>
                <a:ext cx="1687" cy="889"/>
              </a:xfrm>
              <a:prstGeom prst="rect">
                <a:avLst/>
              </a:prstGeom>
              <a:noFill/>
              <a:ln w="9525">
                <a:noFill/>
                <a:miter lim="800000"/>
                <a:headEnd/>
                <a:tailEnd/>
              </a:ln>
            </p:spPr>
            <p:txBody>
              <a:bodyPr/>
              <a:lstStyle/>
              <a:p>
                <a:r>
                  <a:rPr lang="en-US" sz="1200" b="1"/>
                  <a:t>Database </a:t>
                </a:r>
              </a:p>
              <a:p>
                <a:r>
                  <a:rPr lang="en-US" sz="1200" b="1"/>
                  <a:t>    Cluster</a:t>
                </a:r>
              </a:p>
            </p:txBody>
          </p:sp>
        </p:grpSp>
        <p:grpSp>
          <p:nvGrpSpPr>
            <p:cNvPr id="20493" name="Group 10"/>
            <p:cNvGrpSpPr>
              <a:grpSpLocks/>
            </p:cNvGrpSpPr>
            <p:nvPr/>
          </p:nvGrpSpPr>
          <p:grpSpPr bwMode="auto">
            <a:xfrm>
              <a:off x="1054" y="1090"/>
              <a:ext cx="1349" cy="322"/>
              <a:chOff x="2744" y="7185"/>
              <a:chExt cx="3167" cy="788"/>
            </a:xfrm>
          </p:grpSpPr>
          <p:pic>
            <p:nvPicPr>
              <p:cNvPr id="20525" name="Picture 11" descr="computer"/>
              <p:cNvPicPr>
                <a:picLocks noChangeAspect="1" noChangeArrowheads="1"/>
              </p:cNvPicPr>
              <p:nvPr/>
            </p:nvPicPr>
            <p:blipFill>
              <a:blip r:embed="rId2" cstate="print"/>
              <a:srcRect/>
              <a:stretch>
                <a:fillRect/>
              </a:stretch>
            </p:blipFill>
            <p:spPr bwMode="auto">
              <a:xfrm>
                <a:off x="2744" y="7185"/>
                <a:ext cx="886" cy="788"/>
              </a:xfrm>
              <a:prstGeom prst="rect">
                <a:avLst/>
              </a:prstGeom>
              <a:noFill/>
              <a:ln w="9525">
                <a:noFill/>
                <a:miter lim="800000"/>
                <a:headEnd/>
                <a:tailEnd/>
              </a:ln>
            </p:spPr>
          </p:pic>
          <p:pic>
            <p:nvPicPr>
              <p:cNvPr id="20526" name="Picture 12" descr="computer"/>
              <p:cNvPicPr>
                <a:picLocks noChangeAspect="1" noChangeArrowheads="1"/>
              </p:cNvPicPr>
              <p:nvPr/>
            </p:nvPicPr>
            <p:blipFill>
              <a:blip r:embed="rId2" cstate="print"/>
              <a:srcRect/>
              <a:stretch>
                <a:fillRect/>
              </a:stretch>
            </p:blipFill>
            <p:spPr bwMode="auto">
              <a:xfrm>
                <a:off x="3878" y="7185"/>
                <a:ext cx="886" cy="788"/>
              </a:xfrm>
              <a:prstGeom prst="rect">
                <a:avLst/>
              </a:prstGeom>
              <a:noFill/>
              <a:ln w="9525">
                <a:noFill/>
                <a:miter lim="800000"/>
                <a:headEnd/>
                <a:tailEnd/>
              </a:ln>
            </p:spPr>
          </p:pic>
          <p:pic>
            <p:nvPicPr>
              <p:cNvPr id="20527" name="Picture 13" descr="computer"/>
              <p:cNvPicPr>
                <a:picLocks noChangeAspect="1" noChangeArrowheads="1"/>
              </p:cNvPicPr>
              <p:nvPr/>
            </p:nvPicPr>
            <p:blipFill>
              <a:blip r:embed="rId2" cstate="print"/>
              <a:srcRect/>
              <a:stretch>
                <a:fillRect/>
              </a:stretch>
            </p:blipFill>
            <p:spPr bwMode="auto">
              <a:xfrm>
                <a:off x="5025" y="7185"/>
                <a:ext cx="886" cy="788"/>
              </a:xfrm>
              <a:prstGeom prst="rect">
                <a:avLst/>
              </a:prstGeom>
              <a:noFill/>
              <a:ln w="9525">
                <a:noFill/>
                <a:miter lim="800000"/>
                <a:headEnd/>
                <a:tailEnd/>
              </a:ln>
            </p:spPr>
          </p:pic>
        </p:grpSp>
        <p:sp>
          <p:nvSpPr>
            <p:cNvPr id="20494" name="Text Box 14"/>
            <p:cNvSpPr txBox="1">
              <a:spLocks noChangeArrowheads="1"/>
            </p:cNvSpPr>
            <p:nvPr/>
          </p:nvSpPr>
          <p:spPr bwMode="auto">
            <a:xfrm>
              <a:off x="960" y="1392"/>
              <a:ext cx="594" cy="149"/>
            </a:xfrm>
            <a:prstGeom prst="rect">
              <a:avLst/>
            </a:prstGeom>
            <a:noFill/>
            <a:ln w="9525">
              <a:noFill/>
              <a:miter lim="800000"/>
              <a:headEnd/>
              <a:tailEnd/>
            </a:ln>
          </p:spPr>
          <p:txBody>
            <a:bodyPr/>
            <a:lstStyle/>
            <a:p>
              <a:pPr algn="ctr"/>
              <a:r>
                <a:rPr lang="en-US" sz="800" b="1"/>
                <a:t>Client Browser</a:t>
              </a:r>
            </a:p>
          </p:txBody>
        </p:sp>
        <p:sp>
          <p:nvSpPr>
            <p:cNvPr id="20495" name="Text Box 15"/>
            <p:cNvSpPr txBox="1">
              <a:spLocks noChangeArrowheads="1"/>
            </p:cNvSpPr>
            <p:nvPr/>
          </p:nvSpPr>
          <p:spPr bwMode="auto">
            <a:xfrm>
              <a:off x="1440" y="1392"/>
              <a:ext cx="595" cy="149"/>
            </a:xfrm>
            <a:prstGeom prst="rect">
              <a:avLst/>
            </a:prstGeom>
            <a:noFill/>
            <a:ln w="9525">
              <a:noFill/>
              <a:miter lim="800000"/>
              <a:headEnd/>
              <a:tailEnd/>
            </a:ln>
          </p:spPr>
          <p:txBody>
            <a:bodyPr/>
            <a:lstStyle/>
            <a:p>
              <a:pPr algn="ctr"/>
              <a:r>
                <a:rPr lang="en-US" sz="800" b="1"/>
                <a:t>Client Browser</a:t>
              </a:r>
            </a:p>
          </p:txBody>
        </p:sp>
        <p:sp>
          <p:nvSpPr>
            <p:cNvPr id="20496" name="Text Box 16"/>
            <p:cNvSpPr txBox="1">
              <a:spLocks noChangeArrowheads="1"/>
            </p:cNvSpPr>
            <p:nvPr/>
          </p:nvSpPr>
          <p:spPr bwMode="auto">
            <a:xfrm>
              <a:off x="1920" y="1392"/>
              <a:ext cx="594" cy="149"/>
            </a:xfrm>
            <a:prstGeom prst="rect">
              <a:avLst/>
            </a:prstGeom>
            <a:noFill/>
            <a:ln w="9525">
              <a:noFill/>
              <a:miter lim="800000"/>
              <a:headEnd/>
              <a:tailEnd/>
            </a:ln>
          </p:spPr>
          <p:txBody>
            <a:bodyPr/>
            <a:lstStyle/>
            <a:p>
              <a:pPr algn="ctr"/>
              <a:r>
                <a:rPr lang="en-US" sz="800" b="1"/>
                <a:t>Client Browser</a:t>
              </a:r>
            </a:p>
          </p:txBody>
        </p:sp>
        <p:sp>
          <p:nvSpPr>
            <p:cNvPr id="20497" name="Rectangle 17"/>
            <p:cNvSpPr>
              <a:spLocks noChangeArrowheads="1"/>
            </p:cNvSpPr>
            <p:nvPr/>
          </p:nvSpPr>
          <p:spPr bwMode="auto">
            <a:xfrm>
              <a:off x="829" y="720"/>
              <a:ext cx="2019" cy="976"/>
            </a:xfrm>
            <a:prstGeom prst="rect">
              <a:avLst/>
            </a:prstGeom>
            <a:noFill/>
            <a:ln w="9525">
              <a:solidFill>
                <a:srgbClr val="000000"/>
              </a:solidFill>
              <a:prstDash val="sysDot"/>
              <a:miter lim="800000"/>
              <a:headEnd/>
              <a:tailEnd/>
            </a:ln>
          </p:spPr>
          <p:txBody>
            <a:bodyPr/>
            <a:lstStyle/>
            <a:p>
              <a:endParaRPr lang="en-US"/>
            </a:p>
          </p:txBody>
        </p:sp>
        <p:sp>
          <p:nvSpPr>
            <p:cNvPr id="20498" name="Text Box 18"/>
            <p:cNvSpPr txBox="1">
              <a:spLocks noChangeArrowheads="1"/>
            </p:cNvSpPr>
            <p:nvPr/>
          </p:nvSpPr>
          <p:spPr bwMode="auto">
            <a:xfrm>
              <a:off x="819" y="728"/>
              <a:ext cx="1341" cy="283"/>
            </a:xfrm>
            <a:prstGeom prst="rect">
              <a:avLst/>
            </a:prstGeom>
            <a:noFill/>
            <a:ln w="9525">
              <a:noFill/>
              <a:miter lim="800000"/>
              <a:headEnd/>
              <a:tailEnd/>
            </a:ln>
          </p:spPr>
          <p:txBody>
            <a:bodyPr/>
            <a:lstStyle/>
            <a:p>
              <a:r>
                <a:rPr lang="en-US" sz="2000" b="1"/>
                <a:t>Clients/end users</a:t>
              </a:r>
            </a:p>
          </p:txBody>
        </p:sp>
        <p:pic>
          <p:nvPicPr>
            <p:cNvPr id="20499" name="Picture 19" descr="server1"/>
            <p:cNvPicPr>
              <a:picLocks noChangeAspect="1" noChangeArrowheads="1"/>
            </p:cNvPicPr>
            <p:nvPr/>
          </p:nvPicPr>
          <p:blipFill>
            <a:blip r:embed="rId3" cstate="print"/>
            <a:srcRect/>
            <a:stretch>
              <a:fillRect/>
            </a:stretch>
          </p:blipFill>
          <p:spPr bwMode="auto">
            <a:xfrm>
              <a:off x="1839" y="3105"/>
              <a:ext cx="409" cy="374"/>
            </a:xfrm>
            <a:prstGeom prst="rect">
              <a:avLst/>
            </a:prstGeom>
            <a:noFill/>
            <a:ln w="9525">
              <a:noFill/>
              <a:miter lim="800000"/>
              <a:headEnd/>
              <a:tailEnd/>
            </a:ln>
          </p:spPr>
        </p:pic>
        <p:grpSp>
          <p:nvGrpSpPr>
            <p:cNvPr id="20500" name="Group 20"/>
            <p:cNvGrpSpPr>
              <a:grpSpLocks/>
            </p:cNvGrpSpPr>
            <p:nvPr/>
          </p:nvGrpSpPr>
          <p:grpSpPr bwMode="auto">
            <a:xfrm>
              <a:off x="1034" y="3148"/>
              <a:ext cx="432" cy="334"/>
              <a:chOff x="6718" y="10309"/>
              <a:chExt cx="1121" cy="854"/>
            </a:xfrm>
          </p:grpSpPr>
          <p:pic>
            <p:nvPicPr>
              <p:cNvPr id="20523" name="Picture 21" descr="computer"/>
              <p:cNvPicPr>
                <a:picLocks noChangeAspect="1" noChangeArrowheads="1"/>
              </p:cNvPicPr>
              <p:nvPr/>
            </p:nvPicPr>
            <p:blipFill>
              <a:blip r:embed="rId2" cstate="print"/>
              <a:srcRect/>
              <a:stretch>
                <a:fillRect/>
              </a:stretch>
            </p:blipFill>
            <p:spPr bwMode="auto">
              <a:xfrm>
                <a:off x="6953" y="10363"/>
                <a:ext cx="886" cy="788"/>
              </a:xfrm>
              <a:prstGeom prst="rect">
                <a:avLst/>
              </a:prstGeom>
              <a:noFill/>
              <a:ln w="9525">
                <a:noFill/>
                <a:miter lim="800000"/>
                <a:headEnd/>
                <a:tailEnd/>
              </a:ln>
            </p:spPr>
          </p:pic>
          <p:pic>
            <p:nvPicPr>
              <p:cNvPr id="20524" name="Picture 22" descr="server1"/>
              <p:cNvPicPr>
                <a:picLocks noChangeAspect="1" noChangeArrowheads="1"/>
              </p:cNvPicPr>
              <p:nvPr/>
            </p:nvPicPr>
            <p:blipFill>
              <a:blip r:embed="rId3" cstate="print"/>
              <a:srcRect l="21222" t="3276" r="43513" b="3276"/>
              <a:stretch>
                <a:fillRect/>
              </a:stretch>
            </p:blipFill>
            <p:spPr bwMode="auto">
              <a:xfrm>
                <a:off x="6718" y="10309"/>
                <a:ext cx="338" cy="854"/>
              </a:xfrm>
              <a:prstGeom prst="rect">
                <a:avLst/>
              </a:prstGeom>
              <a:noFill/>
              <a:ln w="9525">
                <a:noFill/>
                <a:miter lim="800000"/>
                <a:headEnd/>
                <a:tailEnd/>
              </a:ln>
            </p:spPr>
          </p:pic>
        </p:grpSp>
        <p:sp>
          <p:nvSpPr>
            <p:cNvPr id="20501" name="Text Box 23"/>
            <p:cNvSpPr txBox="1">
              <a:spLocks noChangeArrowheads="1"/>
            </p:cNvSpPr>
            <p:nvPr/>
          </p:nvSpPr>
          <p:spPr bwMode="auto">
            <a:xfrm>
              <a:off x="816" y="2671"/>
              <a:ext cx="1632" cy="323"/>
            </a:xfrm>
            <a:prstGeom prst="rect">
              <a:avLst/>
            </a:prstGeom>
            <a:noFill/>
            <a:ln w="9525">
              <a:noFill/>
              <a:miter lim="800000"/>
              <a:headEnd/>
              <a:tailEnd/>
            </a:ln>
          </p:spPr>
          <p:txBody>
            <a:bodyPr/>
            <a:lstStyle/>
            <a:p>
              <a:r>
                <a:rPr lang="en-US" sz="1000" b="1"/>
                <a:t>             </a:t>
              </a:r>
              <a:r>
                <a:rPr lang="en-US" sz="2000" b="1"/>
                <a:t>Servers</a:t>
              </a:r>
              <a:r>
                <a:rPr lang="en-US" sz="1200" b="1"/>
                <a:t> </a:t>
              </a:r>
            </a:p>
            <a:p>
              <a:r>
                <a:rPr lang="en-US" sz="1200" b="1"/>
                <a:t>      </a:t>
              </a:r>
            </a:p>
          </p:txBody>
        </p:sp>
        <p:sp>
          <p:nvSpPr>
            <p:cNvPr id="20502" name="Text Box 24"/>
            <p:cNvSpPr txBox="1">
              <a:spLocks noChangeArrowheads="1"/>
            </p:cNvSpPr>
            <p:nvPr/>
          </p:nvSpPr>
          <p:spPr bwMode="auto">
            <a:xfrm>
              <a:off x="900" y="3484"/>
              <a:ext cx="675" cy="140"/>
            </a:xfrm>
            <a:prstGeom prst="rect">
              <a:avLst/>
            </a:prstGeom>
            <a:noFill/>
            <a:ln w="9525">
              <a:noFill/>
              <a:miter lim="800000"/>
              <a:headEnd/>
              <a:tailEnd/>
            </a:ln>
          </p:spPr>
          <p:txBody>
            <a:bodyPr/>
            <a:lstStyle/>
            <a:p>
              <a:pPr algn="ctr"/>
              <a:r>
                <a:rPr lang="en-US" sz="1000" b="1"/>
                <a:t>Web Server</a:t>
              </a:r>
              <a:endParaRPr lang="en-US" sz="1000" b="1">
                <a:latin typeface="Times New Roman" pitchFamily="18" charset="0"/>
              </a:endParaRPr>
            </a:p>
          </p:txBody>
        </p:sp>
        <p:sp>
          <p:nvSpPr>
            <p:cNvPr id="20503" name="Text Box 25"/>
            <p:cNvSpPr txBox="1">
              <a:spLocks noChangeArrowheads="1"/>
            </p:cNvSpPr>
            <p:nvPr/>
          </p:nvSpPr>
          <p:spPr bwMode="auto">
            <a:xfrm>
              <a:off x="1721" y="3452"/>
              <a:ext cx="675" cy="207"/>
            </a:xfrm>
            <a:prstGeom prst="rect">
              <a:avLst/>
            </a:prstGeom>
            <a:noFill/>
            <a:ln w="9525">
              <a:noFill/>
              <a:miter lim="800000"/>
              <a:headEnd/>
              <a:tailEnd/>
            </a:ln>
          </p:spPr>
          <p:txBody>
            <a:bodyPr/>
            <a:lstStyle/>
            <a:p>
              <a:pPr algn="ctr"/>
              <a:r>
                <a:rPr lang="en-US" sz="1000" b="1"/>
                <a:t>Application Server</a:t>
              </a:r>
              <a:endParaRPr lang="en-US" sz="1000" b="1">
                <a:latin typeface="Times New Roman" pitchFamily="18" charset="0"/>
              </a:endParaRPr>
            </a:p>
          </p:txBody>
        </p:sp>
        <p:sp>
          <p:nvSpPr>
            <p:cNvPr id="20504" name="AutoShape 26"/>
            <p:cNvSpPr>
              <a:spLocks noChangeArrowheads="1"/>
            </p:cNvSpPr>
            <p:nvPr/>
          </p:nvSpPr>
          <p:spPr bwMode="auto">
            <a:xfrm>
              <a:off x="1552" y="3200"/>
              <a:ext cx="184" cy="217"/>
            </a:xfrm>
            <a:prstGeom prst="rightArrow">
              <a:avLst>
                <a:gd name="adj1" fmla="val 58333"/>
                <a:gd name="adj2" fmla="val 58671"/>
              </a:avLst>
            </a:prstGeom>
            <a:solidFill>
              <a:srgbClr val="C0C0C0"/>
            </a:solidFill>
            <a:ln w="9525">
              <a:solidFill>
                <a:srgbClr val="808080"/>
              </a:solidFill>
              <a:miter lim="800000"/>
              <a:headEnd/>
              <a:tailEnd/>
            </a:ln>
          </p:spPr>
          <p:txBody>
            <a:bodyPr/>
            <a:lstStyle/>
            <a:p>
              <a:endParaRPr lang="en-US"/>
            </a:p>
          </p:txBody>
        </p:sp>
        <p:sp>
          <p:nvSpPr>
            <p:cNvPr id="20505" name="Rectangle 27"/>
            <p:cNvSpPr>
              <a:spLocks noChangeArrowheads="1"/>
            </p:cNvSpPr>
            <p:nvPr/>
          </p:nvSpPr>
          <p:spPr bwMode="auto">
            <a:xfrm>
              <a:off x="3008" y="1572"/>
              <a:ext cx="1696" cy="1525"/>
            </a:xfrm>
            <a:prstGeom prst="rect">
              <a:avLst/>
            </a:prstGeom>
            <a:noFill/>
            <a:ln w="9525">
              <a:solidFill>
                <a:srgbClr val="000000"/>
              </a:solidFill>
              <a:prstDash val="sysDot"/>
              <a:miter lim="800000"/>
              <a:headEnd/>
              <a:tailEnd/>
            </a:ln>
          </p:spPr>
          <p:txBody>
            <a:bodyPr/>
            <a:lstStyle/>
            <a:p>
              <a:endParaRPr lang="en-US"/>
            </a:p>
          </p:txBody>
        </p:sp>
        <p:sp>
          <p:nvSpPr>
            <p:cNvPr id="20506" name="Text Box 28"/>
            <p:cNvSpPr txBox="1">
              <a:spLocks noChangeArrowheads="1"/>
            </p:cNvSpPr>
            <p:nvPr/>
          </p:nvSpPr>
          <p:spPr bwMode="auto">
            <a:xfrm>
              <a:off x="3026" y="1622"/>
              <a:ext cx="1539" cy="245"/>
            </a:xfrm>
            <a:prstGeom prst="rect">
              <a:avLst/>
            </a:prstGeom>
            <a:noFill/>
            <a:ln w="9525">
              <a:noFill/>
              <a:miter lim="800000"/>
              <a:headEnd/>
              <a:tailEnd/>
            </a:ln>
          </p:spPr>
          <p:txBody>
            <a:bodyPr/>
            <a:lstStyle/>
            <a:p>
              <a:r>
                <a:rPr lang="en-US" sz="2000" b="1"/>
                <a:t>Database Cluster(s)</a:t>
              </a:r>
            </a:p>
          </p:txBody>
        </p:sp>
        <p:grpSp>
          <p:nvGrpSpPr>
            <p:cNvPr id="20507" name="Group 29"/>
            <p:cNvGrpSpPr>
              <a:grpSpLocks/>
            </p:cNvGrpSpPr>
            <p:nvPr/>
          </p:nvGrpSpPr>
          <p:grpSpPr bwMode="auto">
            <a:xfrm>
              <a:off x="3209" y="2088"/>
              <a:ext cx="365" cy="347"/>
              <a:chOff x="7379" y="9507"/>
              <a:chExt cx="779" cy="772"/>
            </a:xfrm>
          </p:grpSpPr>
          <p:sp>
            <p:nvSpPr>
              <p:cNvPr id="20521" name="AutoShape 30"/>
              <p:cNvSpPr>
                <a:spLocks noChangeArrowheads="1"/>
              </p:cNvSpPr>
              <p:nvPr/>
            </p:nvSpPr>
            <p:spPr bwMode="auto">
              <a:xfrm>
                <a:off x="7410" y="9507"/>
                <a:ext cx="720" cy="720"/>
              </a:xfrm>
              <a:prstGeom prst="flowChartMagneticDisk">
                <a:avLst/>
              </a:prstGeom>
              <a:solidFill>
                <a:srgbClr val="FFFFFF"/>
              </a:solidFill>
              <a:ln w="9525">
                <a:solidFill>
                  <a:srgbClr val="333333"/>
                </a:solidFill>
                <a:round/>
                <a:headEnd/>
                <a:tailEnd/>
              </a:ln>
            </p:spPr>
            <p:txBody>
              <a:bodyPr/>
              <a:lstStyle/>
              <a:p>
                <a:endParaRPr lang="en-US"/>
              </a:p>
            </p:txBody>
          </p:sp>
          <p:sp>
            <p:nvSpPr>
              <p:cNvPr id="20522" name="Text Box 31"/>
              <p:cNvSpPr txBox="1">
                <a:spLocks noChangeArrowheads="1"/>
              </p:cNvSpPr>
              <p:nvPr/>
            </p:nvSpPr>
            <p:spPr bwMode="auto">
              <a:xfrm>
                <a:off x="7379" y="9710"/>
                <a:ext cx="779" cy="569"/>
              </a:xfrm>
              <a:prstGeom prst="rect">
                <a:avLst/>
              </a:prstGeom>
              <a:noFill/>
              <a:ln w="9525">
                <a:noFill/>
                <a:miter lim="800000"/>
                <a:headEnd/>
                <a:tailEnd/>
              </a:ln>
            </p:spPr>
            <p:txBody>
              <a:bodyPr/>
              <a:lstStyle/>
              <a:p>
                <a:pPr algn="ctr"/>
                <a:r>
                  <a:rPr lang="en-US" sz="900" b="1"/>
                  <a:t>SQL</a:t>
                </a:r>
              </a:p>
              <a:p>
                <a:pPr algn="ctr"/>
                <a:r>
                  <a:rPr lang="en-US" sz="900" b="1"/>
                  <a:t>Server</a:t>
                </a:r>
              </a:p>
            </p:txBody>
          </p:sp>
        </p:grpSp>
        <p:sp>
          <p:nvSpPr>
            <p:cNvPr id="20508" name="AutoShape 32"/>
            <p:cNvSpPr>
              <a:spLocks noChangeArrowheads="1"/>
            </p:cNvSpPr>
            <p:nvPr/>
          </p:nvSpPr>
          <p:spPr bwMode="auto">
            <a:xfrm>
              <a:off x="4160" y="2560"/>
              <a:ext cx="337" cy="324"/>
            </a:xfrm>
            <a:prstGeom prst="flowChartMagneticDisk">
              <a:avLst/>
            </a:prstGeom>
            <a:noFill/>
            <a:ln w="9525">
              <a:solidFill>
                <a:srgbClr val="333333"/>
              </a:solidFill>
              <a:round/>
              <a:headEnd/>
              <a:tailEnd/>
            </a:ln>
          </p:spPr>
          <p:txBody>
            <a:bodyPr/>
            <a:lstStyle/>
            <a:p>
              <a:endParaRPr lang="en-US"/>
            </a:p>
          </p:txBody>
        </p:sp>
        <p:sp>
          <p:nvSpPr>
            <p:cNvPr id="20509" name="Text Box 33"/>
            <p:cNvSpPr txBox="1">
              <a:spLocks noChangeArrowheads="1"/>
            </p:cNvSpPr>
            <p:nvPr/>
          </p:nvSpPr>
          <p:spPr bwMode="auto">
            <a:xfrm>
              <a:off x="4080" y="2640"/>
              <a:ext cx="576" cy="256"/>
            </a:xfrm>
            <a:prstGeom prst="rect">
              <a:avLst/>
            </a:prstGeom>
            <a:noFill/>
            <a:ln w="9525">
              <a:noFill/>
              <a:miter lim="800000"/>
              <a:headEnd/>
              <a:tailEnd/>
            </a:ln>
          </p:spPr>
          <p:txBody>
            <a:bodyPr/>
            <a:lstStyle/>
            <a:p>
              <a:pPr algn="ctr"/>
              <a:r>
                <a:rPr lang="en-US" sz="900" b="1"/>
                <a:t>Other</a:t>
              </a:r>
            </a:p>
            <a:p>
              <a:pPr algn="ctr"/>
              <a:r>
                <a:rPr lang="en-US" sz="900" b="1"/>
                <a:t>databases</a:t>
              </a:r>
            </a:p>
          </p:txBody>
        </p:sp>
        <p:sp>
          <p:nvSpPr>
            <p:cNvPr id="20510" name="AutoShape 34"/>
            <p:cNvSpPr>
              <a:spLocks noChangeArrowheads="1"/>
            </p:cNvSpPr>
            <p:nvPr/>
          </p:nvSpPr>
          <p:spPr bwMode="auto">
            <a:xfrm>
              <a:off x="3406" y="2645"/>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20511" name="Text Box 35"/>
            <p:cNvSpPr txBox="1">
              <a:spLocks noChangeArrowheads="1"/>
            </p:cNvSpPr>
            <p:nvPr/>
          </p:nvSpPr>
          <p:spPr bwMode="auto">
            <a:xfrm>
              <a:off x="3312" y="2736"/>
              <a:ext cx="554" cy="256"/>
            </a:xfrm>
            <a:prstGeom prst="rect">
              <a:avLst/>
            </a:prstGeom>
            <a:noFill/>
            <a:ln w="9525">
              <a:noFill/>
              <a:miter lim="800000"/>
              <a:headEnd/>
              <a:tailEnd/>
            </a:ln>
          </p:spPr>
          <p:txBody>
            <a:bodyPr/>
            <a:lstStyle/>
            <a:p>
              <a:pPr algn="ctr"/>
              <a:r>
                <a:rPr lang="en-US" sz="900" b="1"/>
                <a:t>Oracle</a:t>
              </a:r>
            </a:p>
            <a:p>
              <a:pPr algn="ctr"/>
              <a:r>
                <a:rPr lang="en-US" sz="900" b="1"/>
                <a:t>databases</a:t>
              </a:r>
            </a:p>
          </p:txBody>
        </p:sp>
        <p:sp>
          <p:nvSpPr>
            <p:cNvPr id="20512" name="AutoShape 36"/>
            <p:cNvSpPr>
              <a:spLocks noChangeArrowheads="1"/>
            </p:cNvSpPr>
            <p:nvPr/>
          </p:nvSpPr>
          <p:spPr bwMode="auto">
            <a:xfrm>
              <a:off x="4012" y="1909"/>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20513" name="Text Box 37"/>
            <p:cNvSpPr txBox="1">
              <a:spLocks noChangeArrowheads="1"/>
            </p:cNvSpPr>
            <p:nvPr/>
          </p:nvSpPr>
          <p:spPr bwMode="auto">
            <a:xfrm>
              <a:off x="3936" y="1968"/>
              <a:ext cx="515" cy="256"/>
            </a:xfrm>
            <a:prstGeom prst="rect">
              <a:avLst/>
            </a:prstGeom>
            <a:noFill/>
            <a:ln w="9525">
              <a:noFill/>
              <a:miter lim="800000"/>
              <a:headEnd/>
              <a:tailEnd/>
            </a:ln>
          </p:spPr>
          <p:txBody>
            <a:bodyPr/>
            <a:lstStyle/>
            <a:p>
              <a:pPr algn="ctr"/>
              <a:r>
                <a:rPr lang="en-US" sz="1000" b="1"/>
                <a:t>DB2</a:t>
              </a:r>
            </a:p>
            <a:p>
              <a:pPr algn="ctr"/>
              <a:r>
                <a:rPr lang="en-US" sz="1000" b="1"/>
                <a:t>databases</a:t>
              </a:r>
            </a:p>
          </p:txBody>
        </p:sp>
        <p:grpSp>
          <p:nvGrpSpPr>
            <p:cNvPr id="20514" name="Group 38"/>
            <p:cNvGrpSpPr>
              <a:grpSpLocks/>
            </p:cNvGrpSpPr>
            <p:nvPr/>
          </p:nvGrpSpPr>
          <p:grpSpPr bwMode="auto">
            <a:xfrm>
              <a:off x="1378" y="1963"/>
              <a:ext cx="898" cy="468"/>
              <a:chOff x="3467" y="9230"/>
              <a:chExt cx="1916" cy="1041"/>
            </a:xfrm>
          </p:grpSpPr>
          <p:grpSp>
            <p:nvGrpSpPr>
              <p:cNvPr id="20517" name="Group 39"/>
              <p:cNvGrpSpPr>
                <a:grpSpLocks/>
              </p:cNvGrpSpPr>
              <p:nvPr/>
            </p:nvGrpSpPr>
            <p:grpSpPr bwMode="auto">
              <a:xfrm>
                <a:off x="3467" y="9230"/>
                <a:ext cx="1536" cy="1041"/>
                <a:chOff x="4365" y="4305"/>
                <a:chExt cx="1740" cy="1080"/>
              </a:xfrm>
            </p:grpSpPr>
            <p:sp>
              <p:nvSpPr>
                <p:cNvPr id="20519" name="AutoShape 40"/>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20520" name="Oval 41"/>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20518" name="Text Box 42"/>
              <p:cNvSpPr txBox="1">
                <a:spLocks noChangeArrowheads="1"/>
              </p:cNvSpPr>
              <p:nvPr/>
            </p:nvSpPr>
            <p:spPr bwMode="auto">
              <a:xfrm>
                <a:off x="3696" y="9283"/>
                <a:ext cx="1687" cy="889"/>
              </a:xfrm>
              <a:prstGeom prst="rect">
                <a:avLst/>
              </a:prstGeom>
              <a:noFill/>
              <a:ln w="9525">
                <a:noFill/>
                <a:miter lim="800000"/>
                <a:headEnd/>
                <a:tailEnd/>
              </a:ln>
            </p:spPr>
            <p:txBody>
              <a:bodyPr/>
              <a:lstStyle/>
              <a:p>
                <a:endParaRPr lang="en-US" sz="1000" b="1"/>
              </a:p>
              <a:p>
                <a:r>
                  <a:rPr lang="en-US" sz="1200" b="1"/>
                  <a:t>Internet</a:t>
                </a:r>
              </a:p>
            </p:txBody>
          </p:sp>
        </p:grpSp>
        <p:sp>
          <p:nvSpPr>
            <p:cNvPr id="20515" name="AutoShape 43"/>
            <p:cNvSpPr>
              <a:spLocks noChangeArrowheads="1"/>
            </p:cNvSpPr>
            <p:nvPr/>
          </p:nvSpPr>
          <p:spPr bwMode="auto">
            <a:xfrm>
              <a:off x="2482" y="2819"/>
              <a:ext cx="524" cy="236"/>
            </a:xfrm>
            <a:prstGeom prst="leftRightArrow">
              <a:avLst>
                <a:gd name="adj1" fmla="val 47250"/>
                <a:gd name="adj2" fmla="val 58644"/>
              </a:avLst>
            </a:prstGeom>
            <a:solidFill>
              <a:srgbClr val="C0C0C0"/>
            </a:solidFill>
            <a:ln w="9525">
              <a:solidFill>
                <a:srgbClr val="000000"/>
              </a:solidFill>
              <a:miter lim="800000"/>
              <a:headEnd/>
              <a:tailEnd/>
            </a:ln>
          </p:spPr>
          <p:txBody>
            <a:bodyPr/>
            <a:lstStyle/>
            <a:p>
              <a:endParaRPr lang="en-US"/>
            </a:p>
          </p:txBody>
        </p:sp>
        <p:sp>
          <p:nvSpPr>
            <p:cNvPr id="20516" name="Text Box 44"/>
            <p:cNvSpPr txBox="1">
              <a:spLocks noChangeArrowheads="1"/>
            </p:cNvSpPr>
            <p:nvPr/>
          </p:nvSpPr>
          <p:spPr bwMode="auto">
            <a:xfrm>
              <a:off x="2426" y="3072"/>
              <a:ext cx="742" cy="647"/>
            </a:xfrm>
            <a:prstGeom prst="rect">
              <a:avLst/>
            </a:prstGeom>
            <a:noFill/>
            <a:ln w="9525">
              <a:noFill/>
              <a:miter lim="800000"/>
              <a:headEnd/>
              <a:tailEnd/>
            </a:ln>
          </p:spPr>
          <p:txBody>
            <a:bodyPr/>
            <a:lstStyle/>
            <a:p>
              <a:pPr algn="ctr"/>
              <a:r>
                <a:rPr lang="en-US" sz="1200" b="1"/>
                <a:t>Database</a:t>
              </a:r>
            </a:p>
            <a:p>
              <a:pPr algn="ctr"/>
              <a:r>
                <a:rPr lang="en-US" sz="1200" b="1"/>
                <a:t>Connectivity</a:t>
              </a:r>
              <a:endParaRPr lang="en-US" sz="1200" b="1">
                <a:latin typeface="Times New Roman" pitchFamily="18" charset="0"/>
              </a:endParaRPr>
            </a:p>
          </p:txBody>
        </p:sp>
      </p:grpSp>
      <p:sp>
        <p:nvSpPr>
          <p:cNvPr id="20485" name="Line 45"/>
          <p:cNvSpPr>
            <a:spLocks noChangeShapeType="1"/>
          </p:cNvSpPr>
          <p:nvPr/>
        </p:nvSpPr>
        <p:spPr bwMode="auto">
          <a:xfrm flipV="1">
            <a:off x="468313" y="3068638"/>
            <a:ext cx="431800" cy="360362"/>
          </a:xfrm>
          <a:prstGeom prst="line">
            <a:avLst/>
          </a:prstGeom>
          <a:noFill/>
          <a:ln w="9525">
            <a:noFill/>
            <a:round/>
            <a:headEnd/>
            <a:tailEnd type="triangle" w="med" len="med"/>
          </a:ln>
        </p:spPr>
        <p:txBody>
          <a:bodyPr lIns="90000" tIns="46800" rIns="90000" bIns="46800">
            <a:spAutoFit/>
          </a:bodyPr>
          <a:lstStyle/>
          <a:p>
            <a:endParaRPr lang="ta-IN"/>
          </a:p>
        </p:txBody>
      </p:sp>
      <p:sp>
        <p:nvSpPr>
          <p:cNvPr id="20486" name="Line 46"/>
          <p:cNvSpPr>
            <a:spLocks noChangeShapeType="1"/>
          </p:cNvSpPr>
          <p:nvPr/>
        </p:nvSpPr>
        <p:spPr bwMode="auto">
          <a:xfrm flipV="1">
            <a:off x="179388" y="2997200"/>
            <a:ext cx="647700" cy="647700"/>
          </a:xfrm>
          <a:prstGeom prst="line">
            <a:avLst/>
          </a:prstGeom>
          <a:noFill/>
          <a:ln w="203200">
            <a:solidFill>
              <a:srgbClr val="DF0029"/>
            </a:solidFill>
            <a:round/>
            <a:headEnd/>
            <a:tailEnd type="triangle" w="med" len="med"/>
          </a:ln>
        </p:spPr>
        <p:txBody>
          <a:bodyPr lIns="90000" tIns="46800" rIns="90000" bIns="46800">
            <a:spAutoFit/>
          </a:bodyPr>
          <a:lstStyle/>
          <a:p>
            <a:endParaRPr lang="ta-IN"/>
          </a:p>
        </p:txBody>
      </p:sp>
      <p:sp>
        <p:nvSpPr>
          <p:cNvPr id="20487" name="Line 47"/>
          <p:cNvSpPr>
            <a:spLocks noChangeShapeType="1"/>
          </p:cNvSpPr>
          <p:nvPr/>
        </p:nvSpPr>
        <p:spPr bwMode="auto">
          <a:xfrm flipH="1" flipV="1">
            <a:off x="4067175" y="6021388"/>
            <a:ext cx="1152525" cy="576262"/>
          </a:xfrm>
          <a:prstGeom prst="line">
            <a:avLst/>
          </a:prstGeom>
          <a:noFill/>
          <a:ln w="203200">
            <a:solidFill>
              <a:srgbClr val="DF0029"/>
            </a:solidFill>
            <a:round/>
            <a:headEnd/>
            <a:tailEnd type="triangle" w="med" len="med"/>
          </a:ln>
        </p:spPr>
        <p:txBody>
          <a:bodyPr lIns="90000" tIns="46800" rIns="90000" bIns="46800">
            <a:spAutoFit/>
          </a:bodyPr>
          <a:lstStyle/>
          <a:p>
            <a:endParaRPr lang="ta-IN"/>
          </a:p>
        </p:txBody>
      </p:sp>
      <p:sp>
        <p:nvSpPr>
          <p:cNvPr id="20488" name="Line 48"/>
          <p:cNvSpPr>
            <a:spLocks noChangeShapeType="1"/>
          </p:cNvSpPr>
          <p:nvPr/>
        </p:nvSpPr>
        <p:spPr bwMode="auto">
          <a:xfrm flipV="1">
            <a:off x="755650" y="4508500"/>
            <a:ext cx="720725" cy="504825"/>
          </a:xfrm>
          <a:prstGeom prst="line">
            <a:avLst/>
          </a:prstGeom>
          <a:noFill/>
          <a:ln w="203200">
            <a:solidFill>
              <a:srgbClr val="DF0029"/>
            </a:solidFill>
            <a:round/>
            <a:headEnd/>
            <a:tailEnd type="triangle" w="med" len="med"/>
          </a:ln>
        </p:spPr>
        <p:txBody>
          <a:bodyPr lIns="90000" tIns="46800" rIns="90000" bIns="46800">
            <a:spAutoFit/>
          </a:bodyPr>
          <a:lstStyle/>
          <a:p>
            <a:endParaRPr lang="ta-IN"/>
          </a:p>
        </p:txBody>
      </p:sp>
      <p:sp>
        <p:nvSpPr>
          <p:cNvPr id="20489" name="Oval 49"/>
          <p:cNvSpPr>
            <a:spLocks noChangeArrowheads="1"/>
          </p:cNvSpPr>
          <p:nvPr/>
        </p:nvSpPr>
        <p:spPr bwMode="auto">
          <a:xfrm>
            <a:off x="1835150" y="3644900"/>
            <a:ext cx="2232025" cy="1079500"/>
          </a:xfrm>
          <a:prstGeom prst="ellipse">
            <a:avLst/>
          </a:prstGeom>
          <a:noFill/>
          <a:ln w="76200" algn="ctr">
            <a:solidFill>
              <a:srgbClr val="DF0029"/>
            </a:solidFill>
            <a:prstDash val="sysDot"/>
            <a:round/>
            <a:headEnd/>
            <a:tailEnd/>
          </a:ln>
        </p:spPr>
        <p:txBody>
          <a:bodyPr wrap="none" lIns="90000" tIns="46800" rIns="90000" bIns="46800" anchor="ctr">
            <a:spAutoFit/>
          </a:bodyPr>
          <a:lstStyle/>
          <a:p>
            <a:endParaRPr lang="en-US"/>
          </a:p>
        </p:txBody>
      </p:sp>
      <p:sp>
        <p:nvSpPr>
          <p:cNvPr id="20490" name="Line 47"/>
          <p:cNvSpPr>
            <a:spLocks noChangeShapeType="1"/>
          </p:cNvSpPr>
          <p:nvPr/>
        </p:nvSpPr>
        <p:spPr bwMode="auto">
          <a:xfrm flipV="1">
            <a:off x="5076825" y="5589588"/>
            <a:ext cx="863600" cy="1008062"/>
          </a:xfrm>
          <a:prstGeom prst="line">
            <a:avLst/>
          </a:prstGeom>
          <a:noFill/>
          <a:ln w="203200">
            <a:solidFill>
              <a:srgbClr val="DF0029"/>
            </a:solidFill>
            <a:round/>
            <a:headEnd/>
            <a:tailEnd type="triangle" w="med" len="med"/>
          </a:ln>
        </p:spPr>
        <p:txBody>
          <a:bodyPr lIns="90000" tIns="46800" rIns="90000" bIns="46800">
            <a:spAutoFit/>
          </a:bodyPr>
          <a:lstStyle/>
          <a:p>
            <a:endParaRPr lang="ta-IN"/>
          </a:p>
        </p:txBody>
      </p:sp>
      <p:sp>
        <p:nvSpPr>
          <p:cNvPr id="52" name="Footer Placeholder 51"/>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idx="4294967295"/>
          </p:nvPr>
        </p:nvSpPr>
        <p:spPr>
          <a:xfrm>
            <a:off x="1143000" y="152400"/>
            <a:ext cx="6453188" cy="1143000"/>
          </a:xfrm>
          <a:noFill/>
        </p:spPr>
        <p:txBody>
          <a:bodyPr/>
          <a:lstStyle/>
          <a:p>
            <a:r>
              <a:rPr lang="en-US" sz="3900" b="1" smtClean="0">
                <a:solidFill>
                  <a:schemeClr val="tx1"/>
                </a:solidFill>
                <a:effectLst/>
              </a:rPr>
              <a:t>E-mail Protocols</a:t>
            </a:r>
          </a:p>
        </p:txBody>
      </p:sp>
      <p:sp>
        <p:nvSpPr>
          <p:cNvPr id="142339" name="Content Placeholder 2"/>
          <p:cNvSpPr>
            <a:spLocks noGrp="1"/>
          </p:cNvSpPr>
          <p:nvPr>
            <p:ph idx="4294967295"/>
          </p:nvPr>
        </p:nvSpPr>
        <p:spPr>
          <a:xfrm>
            <a:off x="684213" y="1341438"/>
            <a:ext cx="8229600" cy="4876800"/>
          </a:xfrm>
        </p:spPr>
        <p:txBody>
          <a:bodyPr/>
          <a:lstStyle/>
          <a:p>
            <a:pPr>
              <a:buClr>
                <a:schemeClr val="tx2"/>
              </a:buClr>
              <a:buFont typeface="Wingdings" pitchFamily="2" charset="2"/>
              <a:buChar char="§"/>
            </a:pPr>
            <a:r>
              <a:rPr lang="en-US" smtClean="0"/>
              <a:t>Simple Mail Transfer Protocol (SMTP) is a primary protocol used to send email from a client to a server or among servers</a:t>
            </a:r>
          </a:p>
          <a:p>
            <a:pPr>
              <a:lnSpc>
                <a:spcPct val="10000"/>
              </a:lnSpc>
              <a:buClr>
                <a:schemeClr val="tx2"/>
              </a:buClr>
              <a:buFontTx/>
              <a:buNone/>
            </a:pPr>
            <a:endParaRPr lang="en-US" smtClean="0"/>
          </a:p>
          <a:p>
            <a:pPr>
              <a:buClr>
                <a:schemeClr val="tx2"/>
              </a:buClr>
              <a:buFont typeface="Wingdings" pitchFamily="2" charset="2"/>
              <a:buChar char="§"/>
            </a:pPr>
            <a:r>
              <a:rPr lang="en-US" smtClean="0"/>
              <a:t>Clients can use any of the two client email protocols to retrieve mail from server, namely,  POP (Post Office Protocol), IMAP (Internet Message Access Protocol)</a:t>
            </a:r>
          </a:p>
        </p:txBody>
      </p:sp>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D59583B8-3968-463E-ACE1-DD427F916763}" type="slidenum">
              <a:rPr lang="en-US" sz="1400">
                <a:solidFill>
                  <a:srgbClr val="DF0029"/>
                </a:solidFill>
                <a:latin typeface="Times New Roman" pitchFamily="18" charset="0"/>
              </a:rPr>
              <a:pPr algn="r"/>
              <a:t>40</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idx="4294967295"/>
          </p:nvPr>
        </p:nvSpPr>
        <p:spPr>
          <a:xfrm>
            <a:off x="457200" y="152400"/>
            <a:ext cx="8229600" cy="1143000"/>
          </a:xfrm>
          <a:noFill/>
        </p:spPr>
        <p:txBody>
          <a:bodyPr/>
          <a:lstStyle/>
          <a:p>
            <a:r>
              <a:rPr lang="en-US" sz="3900" b="1" smtClean="0">
                <a:solidFill>
                  <a:schemeClr val="tx1"/>
                </a:solidFill>
                <a:effectLst/>
              </a:rPr>
              <a:t>Client Email Protocols</a:t>
            </a:r>
          </a:p>
        </p:txBody>
      </p:sp>
      <p:sp>
        <p:nvSpPr>
          <p:cNvPr id="144387" name="Text Placeholder 5"/>
          <p:cNvSpPr>
            <a:spLocks noGrp="1"/>
          </p:cNvSpPr>
          <p:nvPr>
            <p:ph type="body" idx="4294967295"/>
          </p:nvPr>
        </p:nvSpPr>
        <p:spPr>
          <a:xfrm>
            <a:off x="468313" y="1196975"/>
            <a:ext cx="4040187" cy="498475"/>
          </a:xfrm>
        </p:spPr>
        <p:txBody>
          <a:bodyPr anchor="b"/>
          <a:lstStyle/>
          <a:p>
            <a:pPr marL="0" indent="0" algn="ctr">
              <a:buFontTx/>
              <a:buNone/>
            </a:pPr>
            <a:r>
              <a:rPr lang="en-US" sz="2800" b="1" smtClean="0">
                <a:solidFill>
                  <a:schemeClr val="tx2"/>
                </a:solidFill>
              </a:rPr>
              <a:t>POP</a:t>
            </a:r>
          </a:p>
        </p:txBody>
      </p:sp>
      <p:sp>
        <p:nvSpPr>
          <p:cNvPr id="144388" name="Content Placeholder 6"/>
          <p:cNvSpPr>
            <a:spLocks noGrp="1"/>
          </p:cNvSpPr>
          <p:nvPr>
            <p:ph sz="half" idx="4294967295"/>
          </p:nvPr>
        </p:nvSpPr>
        <p:spPr>
          <a:xfrm>
            <a:off x="539750" y="1773238"/>
            <a:ext cx="4038600" cy="4378325"/>
          </a:xfrm>
        </p:spPr>
        <p:txBody>
          <a:bodyPr/>
          <a:lstStyle/>
          <a:p>
            <a:pPr>
              <a:buClr>
                <a:schemeClr val="tx2"/>
              </a:buClr>
              <a:buFont typeface="Wingdings" pitchFamily="2" charset="2"/>
              <a:buChar char="§"/>
            </a:pPr>
            <a:r>
              <a:rPr lang="en-US" sz="2500" smtClean="0"/>
              <a:t>Allows you to </a:t>
            </a:r>
            <a:r>
              <a:rPr lang="en-AU" sz="2500" smtClean="0"/>
              <a:t>download message from the server without a copy left behind </a:t>
            </a:r>
          </a:p>
          <a:p>
            <a:pPr>
              <a:buClr>
                <a:schemeClr val="tx2"/>
              </a:buClr>
              <a:buFont typeface="Wingdings" pitchFamily="2" charset="2"/>
              <a:buChar char="§"/>
            </a:pPr>
            <a:r>
              <a:rPr lang="en-AU" sz="2500" smtClean="0"/>
              <a:t>After downloading with one computer, you cannot access the message from another computer</a:t>
            </a:r>
          </a:p>
          <a:p>
            <a:pPr>
              <a:buClr>
                <a:schemeClr val="tx2"/>
              </a:buClr>
              <a:buFont typeface="Wingdings" pitchFamily="2" charset="2"/>
              <a:buChar char="§"/>
            </a:pPr>
            <a:r>
              <a:rPr lang="en-AU" sz="2500" smtClean="0"/>
              <a:t>Better use of the storage space of the server</a:t>
            </a:r>
            <a:br>
              <a:rPr lang="en-AU" sz="2500" smtClean="0"/>
            </a:br>
            <a:endParaRPr lang="en-US" sz="2500" smtClean="0"/>
          </a:p>
          <a:p>
            <a:pPr>
              <a:buClr>
                <a:schemeClr val="tx2"/>
              </a:buClr>
              <a:buFontTx/>
              <a:buNone/>
            </a:pPr>
            <a:endParaRPr lang="en-US" sz="2400" smtClean="0"/>
          </a:p>
        </p:txBody>
      </p:sp>
      <p:sp>
        <p:nvSpPr>
          <p:cNvPr id="144389" name="Text Placeholder 7"/>
          <p:cNvSpPr>
            <a:spLocks noGrp="1"/>
          </p:cNvSpPr>
          <p:nvPr>
            <p:ph type="body" sz="quarter" idx="4294967295"/>
          </p:nvPr>
        </p:nvSpPr>
        <p:spPr>
          <a:xfrm>
            <a:off x="4572000" y="1052513"/>
            <a:ext cx="4041775" cy="639762"/>
          </a:xfrm>
        </p:spPr>
        <p:txBody>
          <a:bodyPr anchor="b"/>
          <a:lstStyle/>
          <a:p>
            <a:pPr marL="0" indent="0" algn="ctr">
              <a:buFontTx/>
              <a:buNone/>
            </a:pPr>
            <a:r>
              <a:rPr lang="en-US" sz="2800" b="1" smtClean="0">
                <a:solidFill>
                  <a:schemeClr val="tx2"/>
                </a:solidFill>
              </a:rPr>
              <a:t>IMAP</a:t>
            </a:r>
          </a:p>
        </p:txBody>
      </p:sp>
      <p:sp>
        <p:nvSpPr>
          <p:cNvPr id="144390" name="Content Placeholder 8"/>
          <p:cNvSpPr>
            <a:spLocks noGrp="1"/>
          </p:cNvSpPr>
          <p:nvPr>
            <p:ph sz="quarter" idx="4294967295"/>
          </p:nvPr>
        </p:nvSpPr>
        <p:spPr>
          <a:xfrm>
            <a:off x="4643438" y="1773238"/>
            <a:ext cx="4038600" cy="4449762"/>
          </a:xfrm>
        </p:spPr>
        <p:txBody>
          <a:bodyPr/>
          <a:lstStyle/>
          <a:p>
            <a:pPr>
              <a:lnSpc>
                <a:spcPct val="90000"/>
              </a:lnSpc>
              <a:buClr>
                <a:schemeClr val="tx2"/>
              </a:buClr>
              <a:buFont typeface="Wingdings" pitchFamily="2" charset="2"/>
              <a:buChar char="§"/>
            </a:pPr>
            <a:r>
              <a:rPr lang="en-AU" sz="2400" smtClean="0"/>
              <a:t>IMAP stores messages directly on the mail server, even after you've accessed your e-mail from your home computer </a:t>
            </a:r>
            <a:endParaRPr lang="en-US" sz="2600" smtClean="0"/>
          </a:p>
          <a:p>
            <a:pPr>
              <a:lnSpc>
                <a:spcPct val="90000"/>
              </a:lnSpc>
              <a:buClr>
                <a:schemeClr val="tx2"/>
              </a:buClr>
              <a:buFont typeface="Wingdings" pitchFamily="2" charset="2"/>
              <a:buChar char="§"/>
            </a:pPr>
            <a:r>
              <a:rPr lang="en-AU" sz="2400" smtClean="0"/>
              <a:t>IMAP e-mail takes up more of your available storage on the server </a:t>
            </a:r>
          </a:p>
          <a:p>
            <a:pPr>
              <a:lnSpc>
                <a:spcPct val="90000"/>
              </a:lnSpc>
              <a:buClr>
                <a:schemeClr val="tx2"/>
              </a:buClr>
              <a:buFont typeface="Wingdings" pitchFamily="2" charset="2"/>
              <a:buChar char="§"/>
            </a:pPr>
            <a:r>
              <a:rPr lang="en-AU" sz="2400" smtClean="0"/>
              <a:t>You can have access to your e-mail from multiple locations </a:t>
            </a:r>
            <a:endParaRPr lang="en-US" sz="2600" smtClean="0"/>
          </a:p>
          <a:p>
            <a:pPr>
              <a:lnSpc>
                <a:spcPct val="90000"/>
              </a:lnSpc>
              <a:buClr>
                <a:schemeClr val="tx2"/>
              </a:buClr>
              <a:buFont typeface="Wingdings" pitchFamily="2" charset="2"/>
              <a:buChar char="§"/>
            </a:pPr>
            <a:endParaRPr lang="en-US" sz="2200" smtClean="0"/>
          </a:p>
        </p:txBody>
      </p:sp>
      <p:sp>
        <p:nvSpPr>
          <p:cNvPr id="10" name="Slide Number Placeholder 9"/>
          <p:cNvSpPr txBox="1">
            <a:spLocks noGrp="1"/>
          </p:cNvSpPr>
          <p:nvPr/>
        </p:nvSpPr>
        <p:spPr bwMode="auto">
          <a:xfrm>
            <a:off x="6400800" y="6400800"/>
            <a:ext cx="2590800" cy="304800"/>
          </a:xfrm>
          <a:prstGeom prst="rect">
            <a:avLst/>
          </a:prstGeom>
          <a:noFill/>
          <a:ln>
            <a:miter lim="800000"/>
            <a:headEnd/>
            <a:tailEnd/>
          </a:ln>
        </p:spPr>
        <p:txBody>
          <a:bodyPr/>
          <a:lstStyle/>
          <a:p>
            <a:pPr algn="r"/>
            <a:fld id="{BB03911B-D195-4A5D-A9A4-A5F88CA4F25F}" type="slidenum">
              <a:rPr lang="en-US" sz="1400">
                <a:solidFill>
                  <a:srgbClr val="DF0029"/>
                </a:solidFill>
                <a:latin typeface="Times New Roman" pitchFamily="18" charset="0"/>
              </a:rPr>
              <a:pPr algn="r"/>
              <a:t>41</a:t>
            </a:fld>
            <a:endParaRPr lang="en-US" sz="1400">
              <a:solidFill>
                <a:srgbClr val="DF0029"/>
              </a:solidFill>
              <a:latin typeface="Times New Roman" pitchFamily="18" charset="0"/>
            </a:endParaRPr>
          </a:p>
        </p:txBody>
      </p:sp>
      <p:sp>
        <p:nvSpPr>
          <p:cNvPr id="9" name="Footer Placeholder 8"/>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179203"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5"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F3D92484-BECB-41E5-BCAF-AF957DD0BB88}" type="slidenum">
              <a:rPr lang="en-US" sz="1400">
                <a:solidFill>
                  <a:srgbClr val="DF0029"/>
                </a:solidFill>
                <a:latin typeface="Times New Roman" pitchFamily="18" charset="0"/>
              </a:rPr>
              <a:pPr algn="r"/>
              <a:t>42</a:t>
            </a:fld>
            <a:endParaRPr lang="en-US" sz="1400">
              <a:solidFill>
                <a:srgbClr val="DF0029"/>
              </a:solidFill>
              <a:latin typeface="Times New Roman" pitchFamily="18" charset="0"/>
            </a:endParaRPr>
          </a:p>
        </p:txBody>
      </p:sp>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42988" y="404813"/>
            <a:ext cx="6524625" cy="1143000"/>
          </a:xfrm>
        </p:spPr>
        <p:txBody>
          <a:bodyPr/>
          <a:lstStyle/>
          <a:p>
            <a:r>
              <a:rPr lang="en-US" sz="3900" b="1" smtClean="0"/>
              <a:t>Next Lecture </a:t>
            </a:r>
          </a:p>
        </p:txBody>
      </p:sp>
      <p:sp>
        <p:nvSpPr>
          <p:cNvPr id="178179" name="Content Placeholder 2"/>
          <p:cNvSpPr>
            <a:spLocks noGrp="1"/>
          </p:cNvSpPr>
          <p:nvPr>
            <p:ph idx="4294967295"/>
          </p:nvPr>
        </p:nvSpPr>
        <p:spPr>
          <a:xfrm>
            <a:off x="468313" y="2276475"/>
            <a:ext cx="8229600" cy="1914525"/>
          </a:xfrm>
        </p:spPr>
        <p:txBody>
          <a:bodyPr/>
          <a:lstStyle/>
          <a:p>
            <a:pPr>
              <a:buFontTx/>
              <a:buNone/>
            </a:pPr>
            <a:r>
              <a:rPr lang="en-US" smtClean="0"/>
              <a:t>                      Encryption Modes</a:t>
            </a:r>
          </a:p>
          <a:p>
            <a:pPr>
              <a:buFontTx/>
              <a:buNone/>
            </a:pPr>
            <a:endParaRPr lang="en-US" smtClean="0"/>
          </a:p>
        </p:txBody>
      </p:sp>
      <p:sp>
        <p:nvSpPr>
          <p:cNvPr id="4" name="Slide Number Placeholder 3"/>
          <p:cNvSpPr txBox="1">
            <a:spLocks noGrp="1"/>
          </p:cNvSpPr>
          <p:nvPr/>
        </p:nvSpPr>
        <p:spPr bwMode="auto">
          <a:xfrm>
            <a:off x="6659563" y="6400800"/>
            <a:ext cx="2332037" cy="304800"/>
          </a:xfrm>
          <a:prstGeom prst="rect">
            <a:avLst/>
          </a:prstGeom>
          <a:noFill/>
          <a:ln>
            <a:miter lim="800000"/>
            <a:headEnd/>
            <a:tailEnd/>
          </a:ln>
        </p:spPr>
        <p:txBody>
          <a:bodyPr/>
          <a:lstStyle/>
          <a:p>
            <a:pPr algn="r"/>
            <a:fld id="{5694A220-ADE8-410A-9E3C-DCADDA408AF4}" type="slidenum">
              <a:rPr lang="en-US" sz="1400">
                <a:solidFill>
                  <a:srgbClr val="DF0029"/>
                </a:solidFill>
                <a:latin typeface="Times New Roman" pitchFamily="18" charset="0"/>
              </a:rPr>
              <a:pPr algn="r"/>
              <a:t>43</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11188" y="1052513"/>
            <a:ext cx="7772400" cy="2592387"/>
          </a:xfrm>
        </p:spPr>
        <p:txBody>
          <a:bodyPr/>
          <a:lstStyle/>
          <a:p>
            <a:pPr>
              <a:lnSpc>
                <a:spcPct val="125000"/>
              </a:lnSpc>
            </a:pPr>
            <a:r>
              <a:rPr lang="en-AU" sz="3900" dirty="0" smtClean="0">
                <a:solidFill>
                  <a:srgbClr val="2913CD"/>
                </a:solidFill>
              </a:rPr>
              <a:t>3413ICT </a:t>
            </a:r>
            <a:br>
              <a:rPr lang="en-AU" sz="3900" dirty="0" smtClean="0">
                <a:solidFill>
                  <a:srgbClr val="2913CD"/>
                </a:solidFill>
              </a:rPr>
            </a:br>
            <a:r>
              <a:rPr lang="en-AU" sz="3900" dirty="0" smtClean="0">
                <a:solidFill>
                  <a:srgbClr val="2913CD"/>
                </a:solidFill>
              </a:rPr>
              <a:t>Network Security </a:t>
            </a:r>
          </a:p>
        </p:txBody>
      </p:sp>
      <p:sp>
        <p:nvSpPr>
          <p:cNvPr id="29699" name="Rectangle 5"/>
          <p:cNvSpPr>
            <a:spLocks noGrp="1" noChangeArrowheads="1"/>
          </p:cNvSpPr>
          <p:nvPr>
            <p:ph type="subTitle" idx="1"/>
          </p:nvPr>
        </p:nvSpPr>
        <p:spPr>
          <a:xfrm>
            <a:off x="611188" y="3644900"/>
            <a:ext cx="8064500" cy="1752600"/>
          </a:xfrm>
        </p:spPr>
        <p:txBody>
          <a:bodyPr/>
          <a:lstStyle/>
          <a:p>
            <a:pPr algn="l">
              <a:buClr>
                <a:schemeClr val="bg1"/>
              </a:buClr>
            </a:pPr>
            <a:endParaRPr lang="en-AU" sz="3000" smtClean="0">
              <a:solidFill>
                <a:srgbClr val="2913CD"/>
              </a:solidFill>
              <a:effectLst>
                <a:outerShdw blurRad="38100" dist="38100" dir="2700000" algn="tl">
                  <a:srgbClr val="C0C0C0"/>
                </a:outerShdw>
              </a:effectLst>
            </a:endParaRPr>
          </a:p>
          <a:p>
            <a:pPr algn="l">
              <a:buClr>
                <a:schemeClr val="bg1"/>
              </a:buClr>
            </a:pPr>
            <a:r>
              <a:rPr lang="en-AU" sz="4000" smtClean="0">
                <a:effectLst>
                  <a:outerShdw blurRad="38100" dist="38100" dir="2700000" algn="tl">
                    <a:srgbClr val="C0C0C0"/>
                  </a:outerShdw>
                </a:effectLst>
              </a:rPr>
              <a:t>Network Technologies and Security</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US" smtClean="0"/>
              <a:t>Outline</a:t>
            </a:r>
            <a:endParaRPr lang="en-AU" smtClean="0"/>
          </a:p>
        </p:txBody>
      </p:sp>
      <p:sp>
        <p:nvSpPr>
          <p:cNvPr id="30723" name="Rectangle 3"/>
          <p:cNvSpPr>
            <a:spLocks noGrp="1" noChangeArrowheads="1"/>
          </p:cNvSpPr>
          <p:nvPr>
            <p:ph type="body" idx="1"/>
          </p:nvPr>
        </p:nvSpPr>
        <p:spPr>
          <a:xfrm>
            <a:off x="827088" y="1196975"/>
            <a:ext cx="8158162" cy="5021263"/>
          </a:xfrm>
        </p:spPr>
        <p:txBody>
          <a:bodyPr/>
          <a:lstStyle/>
          <a:p>
            <a:pPr eaLnBrk="1" hangingPunct="1">
              <a:lnSpc>
                <a:spcPct val="120000"/>
              </a:lnSpc>
            </a:pPr>
            <a:r>
              <a:rPr lang="en-US" smtClean="0">
                <a:ea typeface="MS PGothic" pitchFamily="34" charset="-128"/>
              </a:rPr>
              <a:t>Security concepts:</a:t>
            </a:r>
          </a:p>
          <a:p>
            <a:pPr lvl="1" eaLnBrk="1" hangingPunct="1">
              <a:lnSpc>
                <a:spcPct val="120000"/>
              </a:lnSpc>
            </a:pPr>
            <a:r>
              <a:rPr lang="en-US" sz="3200" smtClean="0">
                <a:ea typeface="MS PGothic" pitchFamily="34" charset="-128"/>
              </a:rPr>
              <a:t>DAD and CIA Triads</a:t>
            </a:r>
          </a:p>
          <a:p>
            <a:pPr eaLnBrk="1" hangingPunct="1">
              <a:lnSpc>
                <a:spcPct val="120000"/>
              </a:lnSpc>
            </a:pPr>
            <a:r>
              <a:rPr lang="en-US" smtClean="0">
                <a:ea typeface="MS PGothic" pitchFamily="34" charset="-128"/>
              </a:rPr>
              <a:t>Models for network security</a:t>
            </a:r>
          </a:p>
          <a:p>
            <a:pPr eaLnBrk="1" hangingPunct="1">
              <a:lnSpc>
                <a:spcPct val="120000"/>
              </a:lnSpc>
            </a:pPr>
            <a:r>
              <a:rPr lang="en-AU" sz="3400" smtClean="0"/>
              <a:t>A review to the </a:t>
            </a:r>
            <a:r>
              <a:rPr lang="en-US" sz="3400" smtClean="0"/>
              <a:t>layered network model</a:t>
            </a:r>
          </a:p>
          <a:p>
            <a:pPr lvl="1" eaLnBrk="1" hangingPunct="1">
              <a:lnSpc>
                <a:spcPct val="120000"/>
              </a:lnSpc>
            </a:pPr>
            <a:r>
              <a:rPr lang="en-AU" sz="3000" smtClean="0"/>
              <a:t>TCP/IP and OSI model</a:t>
            </a:r>
          </a:p>
          <a:p>
            <a:pPr lvl="1" eaLnBrk="1" hangingPunct="1">
              <a:lnSpc>
                <a:spcPct val="120000"/>
              </a:lnSpc>
            </a:pPr>
            <a:r>
              <a:rPr lang="en-AU" sz="3000" smtClean="0"/>
              <a:t>Important protocols &amp; technology: ICMP,  SNMP,  SSH, VPN</a:t>
            </a:r>
            <a:endParaRPr lang="en-US" sz="30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755650" y="1125538"/>
            <a:ext cx="8229600" cy="3987800"/>
          </a:xfrm>
        </p:spPr>
        <p:txBody>
          <a:bodyPr/>
          <a:lstStyle/>
          <a:p>
            <a:pPr eaLnBrk="1" hangingPunct="1">
              <a:buFont typeface="Wingdings" pitchFamily="2" charset="2"/>
              <a:buNone/>
            </a:pPr>
            <a:r>
              <a:rPr lang="en-AU" i="1" smtClean="0">
                <a:ea typeface="MS PGothic" pitchFamily="34" charset="-128"/>
              </a:rPr>
              <a:t>   The art of war teaches us to rely not on the likelihood of the enemy's not coming, but on our own readiness to receive him; not on the chance of his not attacking, but rather on the fact that </a:t>
            </a:r>
            <a:r>
              <a:rPr lang="en-AU" b="1" i="1" smtClean="0">
                <a:ea typeface="MS PGothic" pitchFamily="34" charset="-128"/>
              </a:rPr>
              <a:t>we have made our position unassailable</a:t>
            </a:r>
            <a:r>
              <a:rPr lang="en-AU" i="1" smtClean="0">
                <a:ea typeface="MS PGothic" pitchFamily="34" charset="-128"/>
              </a:rPr>
              <a:t>. </a:t>
            </a:r>
          </a:p>
          <a:p>
            <a:pPr eaLnBrk="1" hangingPunct="1">
              <a:lnSpc>
                <a:spcPct val="90000"/>
              </a:lnSpc>
              <a:buFont typeface="Wingdings" pitchFamily="2" charset="2"/>
              <a:buNone/>
            </a:pPr>
            <a:endParaRPr lang="en-AU" i="1" smtClean="0">
              <a:ea typeface="MS PGothic" pitchFamily="34" charset="-128"/>
            </a:endParaRPr>
          </a:p>
          <a:p>
            <a:pPr eaLnBrk="1" hangingPunct="1">
              <a:lnSpc>
                <a:spcPct val="90000"/>
              </a:lnSpc>
              <a:buFont typeface="Wingdings" pitchFamily="2" charset="2"/>
              <a:buNone/>
            </a:pPr>
            <a:r>
              <a:rPr lang="en-AU" b="1" smtClean="0">
                <a:ea typeface="MS PGothic" pitchFamily="34" charset="-128"/>
              </a:rPr>
              <a:t>	— </a:t>
            </a:r>
            <a:r>
              <a:rPr lang="en-AU" b="1" i="1" smtClean="0">
                <a:ea typeface="MS PGothic" pitchFamily="34" charset="-128"/>
              </a:rPr>
              <a:t>The Art of War,   </a:t>
            </a:r>
            <a:r>
              <a:rPr lang="en-AU" b="1" smtClean="0">
                <a:ea typeface="MS PGothic" pitchFamily="34" charset="-128"/>
              </a:rPr>
              <a:t>Sun Tzu</a:t>
            </a:r>
            <a:endParaRPr lang="en-AU" smtClean="0">
              <a:ea typeface="MS PGothic" pitchFamily="34" charset="-128"/>
            </a:endParaRPr>
          </a:p>
          <a:p>
            <a:pPr eaLnBrk="1" hangingPunct="1">
              <a:lnSpc>
                <a:spcPct val="90000"/>
              </a:lnSpc>
            </a:pPr>
            <a:endParaRPr lang="en-AU" smtClean="0">
              <a:ea typeface="MS PGothic" pitchFamily="34" charset="-128"/>
            </a:endParaRPr>
          </a:p>
        </p:txBody>
      </p:sp>
      <p:sp>
        <p:nvSpPr>
          <p:cNvPr id="3" name="Rectangle 2"/>
          <p:cNvSpPr>
            <a:spLocks noGrp="1" noChangeArrowheads="1"/>
          </p:cNvSpPr>
          <p:nvPr>
            <p:ph type="title"/>
          </p:nvPr>
        </p:nvSpPr>
        <p:spPr>
          <a:xfrm>
            <a:off x="1143000" y="152400"/>
            <a:ext cx="6524625" cy="1143000"/>
          </a:xfrm>
        </p:spPr>
        <p:txBody>
          <a:bodyPr/>
          <a:lstStyle/>
          <a:p>
            <a:pPr eaLnBrk="1" hangingPunct="1"/>
            <a:r>
              <a:rPr lang="en-US" sz="3900" b="1" smtClean="0">
                <a:ea typeface="MS PGothic" pitchFamily="34" charset="-128"/>
              </a:rPr>
              <a:t>Security?</a:t>
            </a:r>
            <a:endParaRPr lang="en-AU" sz="3900" b="1" smtClean="0">
              <a:ea typeface="MS PGothic" pitchFamily="34" charset="-128"/>
            </a:endParaRPr>
          </a:p>
        </p:txBody>
      </p:sp>
      <p:pic>
        <p:nvPicPr>
          <p:cNvPr id="31750" name="Picture 5" descr="images.jpeg"/>
          <p:cNvPicPr>
            <a:picLocks noChangeAspect="1"/>
          </p:cNvPicPr>
          <p:nvPr/>
        </p:nvPicPr>
        <p:blipFill>
          <a:blip r:embed="rId3" cstate="print"/>
          <a:srcRect/>
          <a:stretch>
            <a:fillRect/>
          </a:stretch>
        </p:blipFill>
        <p:spPr bwMode="auto">
          <a:xfrm>
            <a:off x="6300788" y="4005263"/>
            <a:ext cx="2390775" cy="191452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43000" y="152400"/>
            <a:ext cx="6165850" cy="1143000"/>
          </a:xfrm>
        </p:spPr>
        <p:txBody>
          <a:bodyPr/>
          <a:lstStyle/>
          <a:p>
            <a:pPr eaLnBrk="1" hangingPunct="1"/>
            <a:r>
              <a:rPr lang="en-US" sz="3900" b="1" smtClean="0">
                <a:ea typeface="MS PGothic" pitchFamily="34" charset="-128"/>
              </a:rPr>
              <a:t>Cyber Security</a:t>
            </a:r>
            <a:endParaRPr lang="en-AU" sz="3900" b="1" smtClean="0">
              <a:ea typeface="MS PGothic" pitchFamily="34" charset="-128"/>
            </a:endParaRPr>
          </a:p>
        </p:txBody>
      </p:sp>
      <p:sp>
        <p:nvSpPr>
          <p:cNvPr id="32771" name="Rectangle 3"/>
          <p:cNvSpPr>
            <a:spLocks noGrp="1" noChangeArrowheads="1"/>
          </p:cNvSpPr>
          <p:nvPr>
            <p:ph type="body" idx="1"/>
          </p:nvPr>
        </p:nvSpPr>
        <p:spPr>
          <a:xfrm>
            <a:off x="755650" y="1412875"/>
            <a:ext cx="8388350" cy="4953000"/>
          </a:xfrm>
        </p:spPr>
        <p:txBody>
          <a:bodyPr/>
          <a:lstStyle/>
          <a:p>
            <a:pPr eaLnBrk="1" hangingPunct="1">
              <a:lnSpc>
                <a:spcPct val="115000"/>
              </a:lnSpc>
            </a:pPr>
            <a:r>
              <a:rPr lang="en-US" sz="3000" i="1" smtClean="0">
                <a:ea typeface="MS PGothic" pitchFamily="34" charset="-128"/>
              </a:rPr>
              <a:t>Protection afforded to an automated information system in order to attain the applicable objectives of preserving the confidentiality, integrity, and availability of information system resources (includes hardware, software, firmware, data, and communications)</a:t>
            </a:r>
            <a:endParaRPr lang="en-AU" sz="3000" i="1" smtClean="0">
              <a:ea typeface="MS PGothic" pitchFamily="34" charset="-128"/>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692275" y="0"/>
            <a:ext cx="6164263" cy="1143000"/>
          </a:xfrm>
        </p:spPr>
        <p:txBody>
          <a:bodyPr/>
          <a:lstStyle/>
          <a:p>
            <a:pPr eaLnBrk="1" hangingPunct="1"/>
            <a:r>
              <a:rPr lang="en-US" sz="3900" b="1" smtClean="0">
                <a:ea typeface="MS PGothic" pitchFamily="34" charset="-128"/>
              </a:rPr>
              <a:t>DAD and CIA Triads</a:t>
            </a:r>
            <a:endParaRPr lang="en-AU" sz="3900" b="1" smtClean="0">
              <a:ea typeface="MS PGothic" pitchFamily="34" charset="-128"/>
            </a:endParaRPr>
          </a:p>
        </p:txBody>
      </p:sp>
      <p:sp>
        <p:nvSpPr>
          <p:cNvPr id="35843" name="Rectangle 3"/>
          <p:cNvSpPr>
            <a:spLocks noGrp="1" noChangeArrowheads="1"/>
          </p:cNvSpPr>
          <p:nvPr>
            <p:ph type="body" idx="1"/>
          </p:nvPr>
        </p:nvSpPr>
        <p:spPr>
          <a:xfrm>
            <a:off x="755650" y="1125538"/>
            <a:ext cx="8388350" cy="5256212"/>
          </a:xfrm>
        </p:spPr>
        <p:txBody>
          <a:bodyPr/>
          <a:lstStyle/>
          <a:p>
            <a:pPr>
              <a:lnSpc>
                <a:spcPct val="90000"/>
              </a:lnSpc>
            </a:pPr>
            <a:r>
              <a:rPr lang="en-US" sz="2600" smtClean="0"/>
              <a:t>DAD</a:t>
            </a:r>
            <a:r>
              <a:rPr lang="en-US" smtClean="0"/>
              <a:t>  </a:t>
            </a:r>
          </a:p>
          <a:p>
            <a:pPr lvl="1">
              <a:lnSpc>
                <a:spcPct val="90000"/>
              </a:lnSpc>
            </a:pPr>
            <a:r>
              <a:rPr lang="en-US" sz="2200" b="1" smtClean="0"/>
              <a:t>Disclosure:</a:t>
            </a:r>
            <a:r>
              <a:rPr lang="en-US" sz="2200" smtClean="0"/>
              <a:t> unauthorized individuals gain access to confidential information</a:t>
            </a:r>
          </a:p>
          <a:p>
            <a:pPr lvl="1">
              <a:lnSpc>
                <a:spcPct val="90000"/>
              </a:lnSpc>
            </a:pPr>
            <a:r>
              <a:rPr lang="en-US" sz="2200" b="1" smtClean="0"/>
              <a:t>Alteration</a:t>
            </a:r>
            <a:r>
              <a:rPr lang="en-US" sz="2200" smtClean="0"/>
              <a:t>: data is modified through some unauthorized mechanism </a:t>
            </a:r>
          </a:p>
          <a:p>
            <a:pPr lvl="1">
              <a:lnSpc>
                <a:spcPct val="90000"/>
              </a:lnSpc>
            </a:pPr>
            <a:r>
              <a:rPr lang="en-US" sz="2200" b="1" smtClean="0"/>
              <a:t>Denial (or Destruction):</a:t>
            </a:r>
            <a:r>
              <a:rPr lang="en-US" sz="2200" smtClean="0"/>
              <a:t> authorized users cannot gain access to a system for legitimate purposes</a:t>
            </a:r>
          </a:p>
          <a:p>
            <a:pPr>
              <a:lnSpc>
                <a:spcPct val="90000"/>
              </a:lnSpc>
            </a:pPr>
            <a:r>
              <a:rPr lang="en-US" sz="2600" smtClean="0"/>
              <a:t>CIA</a:t>
            </a:r>
          </a:p>
          <a:p>
            <a:pPr lvl="1"/>
            <a:r>
              <a:rPr lang="en-US" sz="2200" b="1" smtClean="0"/>
              <a:t>Confidentiality:</a:t>
            </a:r>
            <a:r>
              <a:rPr lang="en-US" sz="2200" smtClean="0"/>
              <a:t> confidential information  should not be accessible to unauthorized users</a:t>
            </a:r>
          </a:p>
          <a:p>
            <a:pPr lvl="1"/>
            <a:r>
              <a:rPr lang="en-US" sz="2200" b="1" smtClean="0"/>
              <a:t>Integrity:</a:t>
            </a:r>
            <a:r>
              <a:rPr lang="en-US" sz="2200" smtClean="0"/>
              <a:t> data may only be modified through an authorized mechanism</a:t>
            </a:r>
          </a:p>
          <a:p>
            <a:pPr lvl="1"/>
            <a:r>
              <a:rPr lang="en-US" sz="2200" b="1" smtClean="0"/>
              <a:t>Availability:</a:t>
            </a:r>
            <a:r>
              <a:rPr lang="en-US" sz="2200" smtClean="0"/>
              <a:t> authorized users should be able to access data for legitimate purposes as necessary</a:t>
            </a:r>
          </a:p>
          <a:p>
            <a:pPr lvl="1">
              <a:lnSpc>
                <a:spcPct val="90000"/>
              </a:lnSpc>
            </a:pPr>
            <a:endParaRPr lang="en-US" smtClean="0"/>
          </a:p>
          <a:p>
            <a:pPr eaLnBrk="1" hangingPunct="1">
              <a:lnSpc>
                <a:spcPct val="110000"/>
              </a:lnSpc>
            </a:pPr>
            <a:endParaRPr lang="en-AU" sz="3000" smtClean="0">
              <a:ea typeface="MS PGothic" pitchFamily="34" charset="-128"/>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2219</TotalTime>
  <Words>3922</Words>
  <Application>Microsoft Office PowerPoint</Application>
  <PresentationFormat>On-screen Show (4:3)</PresentationFormat>
  <Paragraphs>497</Paragraphs>
  <Slides>43</Slides>
  <Notes>36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GUGC</vt:lpstr>
      <vt:lpstr>3413ICT  Network Security</vt:lpstr>
      <vt:lpstr>Topics for the 2nd part of semester</vt:lpstr>
      <vt:lpstr>Where are the Risks?</vt:lpstr>
      <vt:lpstr>Where are the Risks?</vt:lpstr>
      <vt:lpstr>3413ICT  Network Security </vt:lpstr>
      <vt:lpstr>Outline</vt:lpstr>
      <vt:lpstr>Security?</vt:lpstr>
      <vt:lpstr>Cyber Security</vt:lpstr>
      <vt:lpstr>DAD and CIA Triads</vt:lpstr>
      <vt:lpstr>DAD and CIA Triads</vt:lpstr>
      <vt:lpstr>Security Challenges</vt:lpstr>
      <vt:lpstr>Aspects of Security</vt:lpstr>
      <vt:lpstr>Passive Attack Example</vt:lpstr>
      <vt:lpstr>Active Attack Example</vt:lpstr>
      <vt:lpstr>Model for Network Security</vt:lpstr>
      <vt:lpstr>Model for Network Security</vt:lpstr>
      <vt:lpstr>Model for Network Access Security</vt:lpstr>
      <vt:lpstr>Model for Network Access Security</vt:lpstr>
      <vt:lpstr>What is a Network?</vt:lpstr>
      <vt:lpstr>Hierarchy of a Network</vt:lpstr>
      <vt:lpstr>Characteristics of a Network</vt:lpstr>
      <vt:lpstr>Why a Layered Network Model?</vt:lpstr>
      <vt:lpstr> OSI Model – Seven Layers </vt:lpstr>
      <vt:lpstr>TCP/IP Stack vs. OSI Model</vt:lpstr>
      <vt:lpstr>Internet Packet Encapsulation</vt:lpstr>
      <vt:lpstr>Internet Packet Encapsulation</vt:lpstr>
      <vt:lpstr>Protocols</vt:lpstr>
      <vt:lpstr>Protocols for Each Layer</vt:lpstr>
      <vt:lpstr>Internet Protocol </vt:lpstr>
      <vt:lpstr>Internet Control Message Protocol (ICMP)</vt:lpstr>
      <vt:lpstr>ICMP Header</vt:lpstr>
      <vt:lpstr>Slide 32</vt:lpstr>
      <vt:lpstr>ICMP Security Weakness</vt:lpstr>
      <vt:lpstr>Transport Layer</vt:lpstr>
      <vt:lpstr>TCP vs. UDP</vt:lpstr>
      <vt:lpstr>Application Layer</vt:lpstr>
      <vt:lpstr>Hyper Text Transfer Protocol (HTTP)</vt:lpstr>
      <vt:lpstr>Simple Network Management Protocol (SNMP)</vt:lpstr>
      <vt:lpstr>SNMP Security</vt:lpstr>
      <vt:lpstr>E-mail Protocols</vt:lpstr>
      <vt:lpstr>Client Email Protocols</vt:lpstr>
      <vt:lpstr>Slide 42</vt:lpstr>
      <vt:lpstr>Next Lecture </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s995689</cp:lastModifiedBy>
  <cp:revision>137</cp:revision>
  <dcterms:created xsi:type="dcterms:W3CDTF">2003-01-15T03:46:17Z</dcterms:created>
  <dcterms:modified xsi:type="dcterms:W3CDTF">2014-04-08T07:07:09Z</dcterms:modified>
</cp:coreProperties>
</file>