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7"/>
  </p:notesMasterIdLst>
  <p:handoutMasterIdLst>
    <p:handoutMasterId r:id="rId28"/>
  </p:handoutMasterIdLst>
  <p:sldIdLst>
    <p:sldId id="672" r:id="rId2"/>
    <p:sldId id="686" r:id="rId3"/>
    <p:sldId id="687" r:id="rId4"/>
    <p:sldId id="614" r:id="rId5"/>
    <p:sldId id="660" r:id="rId6"/>
    <p:sldId id="617" r:id="rId7"/>
    <p:sldId id="618" r:id="rId8"/>
    <p:sldId id="620" r:id="rId9"/>
    <p:sldId id="621" r:id="rId10"/>
    <p:sldId id="685" r:id="rId11"/>
    <p:sldId id="625" r:id="rId12"/>
    <p:sldId id="627" r:id="rId13"/>
    <p:sldId id="628" r:id="rId14"/>
    <p:sldId id="632" r:id="rId15"/>
    <p:sldId id="633" r:id="rId16"/>
    <p:sldId id="638" r:id="rId17"/>
    <p:sldId id="676" r:id="rId18"/>
    <p:sldId id="678" r:id="rId19"/>
    <p:sldId id="680" r:id="rId20"/>
    <p:sldId id="681" r:id="rId21"/>
    <p:sldId id="683" r:id="rId22"/>
    <p:sldId id="640" r:id="rId23"/>
    <p:sldId id="644" r:id="rId24"/>
    <p:sldId id="658" r:id="rId25"/>
    <p:sldId id="675" r:id="rId26"/>
  </p:sldIdLst>
  <p:sldSz cx="9144000" cy="6858000" type="screen4x3"/>
  <p:notesSz cx="6794500" cy="9931400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84" charset="0"/>
        <a:ea typeface="ＭＳ Ｐゴシック" pitchFamily="-8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84" charset="0"/>
        <a:ea typeface="ＭＳ Ｐゴシック" pitchFamily="-8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84" charset="0"/>
        <a:ea typeface="ＭＳ Ｐゴシック" pitchFamily="-8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84" charset="0"/>
        <a:ea typeface="ＭＳ Ｐゴシック" pitchFamily="-8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84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-84" charset="0"/>
        <a:ea typeface="ＭＳ Ｐゴシック" pitchFamily="-8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-84" charset="0"/>
        <a:ea typeface="ＭＳ Ｐゴシック" pitchFamily="-8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-84" charset="0"/>
        <a:ea typeface="ＭＳ Ｐゴシック" pitchFamily="-8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-84" charset="0"/>
        <a:ea typeface="ＭＳ Ｐゴシック" pitchFamily="-8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002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10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588"/>
    </p:cViewPr>
  </p:sorterViewPr>
  <p:notesViewPr>
    <p:cSldViewPr>
      <p:cViewPr varScale="1">
        <p:scale>
          <a:sx n="74" d="100"/>
          <a:sy n="74" d="100"/>
        </p:scale>
        <p:origin x="-1626" y="-96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249">
              <a:defRPr sz="1200">
                <a:latin typeface="Times" pitchFamily="2" charset="0"/>
                <a:ea typeface="+mn-ea"/>
              </a:defRPr>
            </a:lvl1pPr>
          </a:lstStyle>
          <a:p>
            <a:pPr>
              <a:defRPr/>
            </a:pPr>
            <a:r>
              <a:rPr lang="en-AU"/>
              <a:t>Griffith University, School of ICT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914249">
              <a:defRPr sz="1200">
                <a:latin typeface="Times" pitchFamily="2" charset="0"/>
                <a:ea typeface="+mn-ea"/>
              </a:defRPr>
            </a:lvl1pPr>
          </a:lstStyle>
          <a:p>
            <a:pPr>
              <a:defRPr/>
            </a:pPr>
            <a:r>
              <a:rPr lang="ta-IN" smtClean="0"/>
              <a:t>2014/1</a:t>
            </a:r>
            <a:endParaRPr lang="en-AU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914249">
              <a:defRPr sz="1200">
                <a:latin typeface="Times" pitchFamily="2" charset="0"/>
                <a:ea typeface="+mn-ea"/>
              </a:defRPr>
            </a:lvl1pPr>
          </a:lstStyle>
          <a:p>
            <a:pPr>
              <a:defRPr/>
            </a:pPr>
            <a:r>
              <a:rPr lang="en-AU" smtClean="0"/>
              <a:t>3413ICT Network Security</a:t>
            </a:r>
            <a:endParaRPr lang="en-AU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r>
              <a:rPr lang="en-AU"/>
              <a:t>Lecture 13.IS Security Management - </a:t>
            </a:r>
            <a:fld id="{403234CC-2AE4-4C09-A7B6-09306D6E0AD7}" type="slidenum">
              <a:rPr lang="en-AU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249">
              <a:defRPr sz="1200">
                <a:latin typeface="Times" pitchFamily="2" charset="0"/>
                <a:ea typeface="+mn-ea"/>
              </a:defRPr>
            </a:lvl1pPr>
          </a:lstStyle>
          <a:p>
            <a:pPr>
              <a:defRPr/>
            </a:pPr>
            <a:r>
              <a:rPr lang="en-AU"/>
              <a:t>Griffith University, School of ICT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914249">
              <a:defRPr sz="1200">
                <a:latin typeface="Times" pitchFamily="2" charset="0"/>
                <a:ea typeface="+mn-ea"/>
              </a:defRPr>
            </a:lvl1pPr>
          </a:lstStyle>
          <a:p>
            <a:pPr>
              <a:defRPr/>
            </a:pPr>
            <a:r>
              <a:rPr lang="ta-IN" smtClean="0"/>
              <a:t>2014/1</a:t>
            </a:r>
            <a:endParaRPr lang="en-AU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42950"/>
            <a:ext cx="4970462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18050"/>
            <a:ext cx="4978400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914249">
              <a:defRPr sz="1200">
                <a:latin typeface="Times" pitchFamily="2" charset="0"/>
                <a:ea typeface="+mn-ea"/>
              </a:defRPr>
            </a:lvl1pPr>
          </a:lstStyle>
          <a:p>
            <a:pPr>
              <a:defRPr/>
            </a:pPr>
            <a:r>
              <a:rPr lang="en-AU" smtClean="0"/>
              <a:t>3413ICT Network Security</a:t>
            </a:r>
            <a:endParaRPr lang="en-AU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fld id="{1879D2A7-8889-41C3-9CC1-FD0B07ACF770}" type="slidenum">
              <a:rPr lang="en-AU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12813"/>
            <a:r>
              <a:rPr lang="en-AU" smtClean="0">
                <a:latin typeface="Times" pitchFamily="-84" charset="0"/>
                <a:ea typeface="ＭＳ Ｐゴシック" pitchFamily="-84" charset="-128"/>
              </a:rPr>
              <a:t>Griffith University, School of ICT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 defTabSz="912813"/>
            <a:r>
              <a:rPr lang="ta-IN" smtClean="0">
                <a:latin typeface="Times" pitchFamily="-84" charset="0"/>
                <a:ea typeface="ＭＳ Ｐゴシック" pitchFamily="-84" charset="-128"/>
              </a:rPr>
              <a:t>2014/1</a:t>
            </a:r>
            <a:endParaRPr lang="en-AU" smtClean="0">
              <a:latin typeface="Times" pitchFamily="-84" charset="0"/>
              <a:ea typeface="ＭＳ Ｐゴシック" pitchFamily="-84" charset="-128"/>
            </a:endParaRPr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813"/>
            <a:r>
              <a:rPr lang="en-AU" smtClean="0">
                <a:latin typeface="Times" pitchFamily="-84" charset="0"/>
                <a:ea typeface="ＭＳ Ｐゴシック" pitchFamily="-84" charset="-128"/>
              </a:rPr>
              <a:t>3413ICT Network Security</a:t>
            </a:r>
            <a:endParaRPr lang="en-AU" smtClean="0">
              <a:latin typeface="Times" pitchFamily="-84" charset="0"/>
              <a:ea typeface="ＭＳ Ｐゴシック" pitchFamily="-84" charset="-128"/>
            </a:endParaRPr>
          </a:p>
        </p:txBody>
      </p:sp>
      <p:sp>
        <p:nvSpPr>
          <p:cNvPr id="174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70462" cy="3727450"/>
          </a:xfrm>
          <a:ln/>
        </p:spPr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8050"/>
            <a:ext cx="4984750" cy="4468813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a-IN" smtClean="0">
              <a:ea typeface="ＭＳ Ｐゴシック" pitchFamily="-84" charset="-128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Griffith University, School of ICT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ta-IN" smtClean="0"/>
              <a:t>2014/1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3413ICT Network Security</a:t>
            </a:r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12813"/>
            <a:r>
              <a:rPr lang="en-AU" smtClean="0">
                <a:latin typeface="Times" pitchFamily="-84" charset="0"/>
                <a:ea typeface="ＭＳ Ｐゴシック" pitchFamily="-84" charset="-128"/>
              </a:rPr>
              <a:t>Griffith University, School of ICT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 defTabSz="912813"/>
            <a:r>
              <a:rPr lang="ta-IN" smtClean="0">
                <a:latin typeface="Times" pitchFamily="-84" charset="0"/>
                <a:ea typeface="ＭＳ Ｐゴシック" pitchFamily="-84" charset="-128"/>
              </a:rPr>
              <a:t>2014/1</a:t>
            </a:r>
            <a:endParaRPr lang="en-AU" smtClean="0">
              <a:latin typeface="Times" pitchFamily="-84" charset="0"/>
              <a:ea typeface="ＭＳ Ｐゴシック" pitchFamily="-84" charset="-128"/>
            </a:endParaRPr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813"/>
            <a:r>
              <a:rPr lang="en-AU" smtClean="0">
                <a:latin typeface="Times" pitchFamily="-84" charset="0"/>
                <a:ea typeface="ＭＳ Ｐゴシック" pitchFamily="-84" charset="-128"/>
              </a:rPr>
              <a:t>3413ICT Network Security</a:t>
            </a:r>
            <a:endParaRPr lang="en-AU" smtClean="0">
              <a:latin typeface="Times" pitchFamily="-84" charset="0"/>
              <a:ea typeface="ＭＳ Ｐゴシック" pitchFamily="-84" charset="-128"/>
            </a:endParaRPr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7288" cy="3725862"/>
          </a:xfrm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6463"/>
            <a:ext cx="4984750" cy="44704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12813"/>
            <a:r>
              <a:rPr lang="en-AU" smtClean="0">
                <a:latin typeface="Times" pitchFamily="-84" charset="0"/>
                <a:ea typeface="ＭＳ Ｐゴシック" pitchFamily="-84" charset="-128"/>
              </a:rPr>
              <a:t>Griffith University, School of ICT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 defTabSz="912813"/>
            <a:r>
              <a:rPr lang="ta-IN" smtClean="0">
                <a:latin typeface="Times" pitchFamily="-84" charset="0"/>
                <a:ea typeface="ＭＳ Ｐゴシック" pitchFamily="-84" charset="-128"/>
              </a:rPr>
              <a:t>2014/1</a:t>
            </a:r>
            <a:endParaRPr lang="en-AU" smtClean="0">
              <a:latin typeface="Times" pitchFamily="-84" charset="0"/>
              <a:ea typeface="ＭＳ Ｐゴシック" pitchFamily="-84" charset="-128"/>
            </a:endParaRPr>
          </a:p>
        </p:txBody>
      </p:sp>
      <p:sp>
        <p:nvSpPr>
          <p:cNvPr id="215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813"/>
            <a:r>
              <a:rPr lang="en-AU" smtClean="0">
                <a:latin typeface="Times" pitchFamily="-84" charset="0"/>
                <a:ea typeface="ＭＳ Ｐゴシック" pitchFamily="-84" charset="-128"/>
              </a:rPr>
              <a:t>3413ICT Network Security</a:t>
            </a:r>
            <a:endParaRPr lang="en-AU" smtClean="0">
              <a:latin typeface="Times" pitchFamily="-84" charset="0"/>
              <a:ea typeface="ＭＳ Ｐゴシック" pitchFamily="-84" charset="-128"/>
            </a:endParaRPr>
          </a:p>
        </p:txBody>
      </p:sp>
      <p:sp>
        <p:nvSpPr>
          <p:cNvPr id="215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70462" cy="3727450"/>
          </a:xfrm>
          <a:solidFill>
            <a:srgbClr val="FFFFFF"/>
          </a:solidFill>
          <a:ln/>
        </p:spPr>
      </p:sp>
      <p:sp>
        <p:nvSpPr>
          <p:cNvPr id="21511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8050"/>
            <a:ext cx="4983162" cy="2200275"/>
          </a:xfrm>
          <a:noFill/>
          <a:ln/>
        </p:spPr>
        <p:txBody>
          <a:bodyPr lIns="81837" tIns="42555" rIns="81837" bIns="42555">
            <a:spAutoFit/>
          </a:bodyPr>
          <a:lstStyle/>
          <a:p>
            <a:pPr defTabSz="465138" eaLnBrk="1" hangingPunct="1">
              <a:spcBef>
                <a:spcPts val="388"/>
              </a:spcBef>
              <a:tabLst>
                <a:tab pos="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000" b="1" smtClean="0">
                <a:ea typeface="ＭＳ Ｐゴシック" pitchFamily="-84" charset="-128"/>
              </a:rPr>
              <a:t>Security And Access Balancing</a:t>
            </a:r>
          </a:p>
          <a:p>
            <a:pPr defTabSz="465138" eaLnBrk="1" hangingPunct="1">
              <a:spcBef>
                <a:spcPts val="463"/>
              </a:spcBef>
              <a:tabLst>
                <a:tab pos="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smtClean="0">
                <a:ea typeface="ＭＳ Ｐゴシック" pitchFamily="-84" charset="-128"/>
              </a:rPr>
              <a:t>When considering information security, it is important to realize that it is impossible to obtain perfect security. Security is not an absolute; it is a process not a goal. </a:t>
            </a:r>
          </a:p>
          <a:p>
            <a:pPr defTabSz="465138" eaLnBrk="1" hangingPunct="1">
              <a:spcBef>
                <a:spcPts val="463"/>
              </a:spcBef>
              <a:tabLst>
                <a:tab pos="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smtClean="0">
                <a:ea typeface="ＭＳ Ｐゴシック" pitchFamily="-84" charset="-128"/>
              </a:rPr>
              <a:t>Security should be considered a balance between protection and availability. </a:t>
            </a:r>
          </a:p>
          <a:p>
            <a:pPr defTabSz="465138" eaLnBrk="1" hangingPunct="1">
              <a:spcBef>
                <a:spcPts val="463"/>
              </a:spcBef>
              <a:tabLst>
                <a:tab pos="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smtClean="0">
                <a:ea typeface="ＭＳ Ｐゴシック" pitchFamily="-84" charset="-128"/>
              </a:rPr>
              <a:t>To achieve balance the level of security must allow reasonable access, yet protect against threats. </a:t>
            </a:r>
          </a:p>
          <a:p>
            <a:pPr defTabSz="465138" eaLnBrk="1" hangingPunct="1">
              <a:spcBef>
                <a:spcPts val="463"/>
              </a:spcBef>
              <a:tabLst>
                <a:tab pos="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1400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a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Griffith University, School of ICT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ta-IN" smtClean="0"/>
              <a:t>2014/1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3413ICT Network Security</a:t>
            </a:r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12813"/>
            <a:r>
              <a:rPr lang="en-AU" smtClean="0">
                <a:latin typeface="Times" pitchFamily="-84" charset="0"/>
                <a:ea typeface="ＭＳ Ｐゴシック" pitchFamily="-84" charset="-128"/>
              </a:rPr>
              <a:t>Griffith University, School of ICT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 defTabSz="912813"/>
            <a:r>
              <a:rPr lang="ta-IN" smtClean="0">
                <a:latin typeface="Times" pitchFamily="-84" charset="0"/>
                <a:ea typeface="ＭＳ Ｐゴシック" pitchFamily="-84" charset="-128"/>
              </a:rPr>
              <a:t>2014/1</a:t>
            </a:r>
            <a:endParaRPr lang="en-AU" smtClean="0">
              <a:latin typeface="Times" pitchFamily="-84" charset="0"/>
              <a:ea typeface="ＭＳ Ｐゴシック" pitchFamily="-84" charset="-128"/>
            </a:endParaRP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813"/>
            <a:r>
              <a:rPr lang="en-AU" smtClean="0">
                <a:latin typeface="Times" pitchFamily="-84" charset="0"/>
                <a:ea typeface="ＭＳ Ｐゴシック" pitchFamily="-84" charset="-128"/>
              </a:rPr>
              <a:t>3413ICT Network Security</a:t>
            </a:r>
            <a:endParaRPr lang="en-AU" smtClean="0">
              <a:latin typeface="Times" pitchFamily="-84" charset="0"/>
              <a:ea typeface="ＭＳ Ｐゴシック" pitchFamily="-84" charset="-128"/>
            </a:endParaRPr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50888"/>
            <a:ext cx="4948238" cy="3711575"/>
          </a:xfrm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1575" cy="44704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a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Griffith University, School of ICT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ta-IN" smtClean="0"/>
              <a:t>2014/1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3413ICT Network Security</a:t>
            </a:r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41288" y="609600"/>
            <a:ext cx="4029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latin typeface="Times New Roman" pitchFamily="18" charset="0"/>
              </a:rPr>
              <a:t>School of Information &amp; Communication Technology</a:t>
            </a:r>
            <a:endParaRPr lang="en-AU" sz="1400">
              <a:latin typeface="Times New Roman" pitchFamily="18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288" y="152400"/>
            <a:ext cx="344646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295400"/>
          </a:xfrm>
        </p:spPr>
        <p:txBody>
          <a:bodyPr/>
          <a:lstStyle>
            <a:lvl1pPr>
              <a:defRPr b="1">
                <a:solidFill>
                  <a:srgbClr val="DF002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57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a-IN" smtClean="0"/>
              <a:t>2010/1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339975" y="6381750"/>
            <a:ext cx="338455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867400" y="6400800"/>
            <a:ext cx="3124200" cy="30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7B2013F-59E9-43D8-AC8F-CA6764C07128}" type="slidenum">
              <a:rPr lang="en-US"/>
              <a:pPr/>
              <a:t>‹#›</a:t>
            </a:fld>
            <a:r>
              <a:rPr lang="en-US"/>
              <a:t>© V. Muthu, Griffith University</a:t>
            </a:r>
          </a:p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a-IN" smtClean="0"/>
              <a:t>2010/1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IS Security Management - </a:t>
            </a:r>
            <a:fld id="{32FF5533-2F1E-4332-A2B2-8B44032133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0764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7695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a-IN" smtClean="0"/>
              <a:t>2010/1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IS Security Management - </a:t>
            </a:r>
            <a:fld id="{CF1A948C-738E-467F-961C-2E94192567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152400"/>
            <a:ext cx="8305800" cy="624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a-IN" smtClean="0"/>
              <a:t>2010/1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IS Security Management - </a:t>
            </a:r>
            <a:fld id="{452F768A-871F-4D61-98A1-BEAFC94C6C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a-IN" smtClean="0"/>
              <a:t>2010/1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IS Security Management - </a:t>
            </a:r>
            <a:fld id="{442A55E9-AE23-49B5-925B-9BCCF2D398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a-IN" smtClean="0"/>
              <a:t>2010/1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IS Security Management - </a:t>
            </a:r>
            <a:fld id="{B638E78B-68B0-401D-818E-0DB2A8E87E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a-IN" smtClean="0"/>
              <a:t>2010/1</a:t>
            </a: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IS Security Management - </a:t>
            </a:r>
            <a:fld id="{F9499331-F5E0-407E-8525-50BBA31965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a-IN" smtClean="0"/>
              <a:t>2010/1</a:t>
            </a:r>
            <a:endParaRPr lang="en-US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IS Security Management - </a:t>
            </a:r>
            <a:fld id="{5750CF8B-E2F7-4E7B-9E87-D2FF20D551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a-IN" smtClean="0"/>
              <a:t>2010/1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IS Security Management - </a:t>
            </a:r>
            <a:fld id="{B69D938E-3703-4EEC-813E-5BD02C96C3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a-IN" smtClean="0"/>
              <a:t>2010/1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IS Security Management - </a:t>
            </a:r>
            <a:fld id="{B72464F2-5128-497B-BEA7-BD7FA33F60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a-IN" smtClean="0"/>
              <a:t>2010/1</a:t>
            </a: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IS Security Management - </a:t>
            </a:r>
            <a:fld id="{C2B00AC3-2BD2-455A-854D-B0AD2AF017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a-IN" smtClean="0"/>
              <a:t>2010/1</a:t>
            </a: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IS Security Management - </a:t>
            </a:r>
            <a:fld id="{0255BEAE-E7FD-4A7C-A432-AE7C39FA88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620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DF002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ta-IN" smtClean="0"/>
              <a:t>2010/1</a:t>
            </a:r>
            <a:endParaRPr lang="en-US"/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27313" y="6400800"/>
            <a:ext cx="3600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F002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307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400800"/>
            <a:ext cx="259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DF0029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IS Security Management - </a:t>
            </a:r>
            <a:fld id="{46775D7B-6CFE-4199-8768-A3825C5F9D5A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1" name="Picture 103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1288" y="95250"/>
            <a:ext cx="9906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F0029"/>
        </a:buClr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F0029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F0029"/>
        </a:buClr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F0029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F0029"/>
        </a:buClr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DF0029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DF0029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DF0029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DF0029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412875"/>
            <a:ext cx="7772400" cy="15113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AU" sz="3600" dirty="0" smtClean="0">
                <a:ea typeface="ＭＳ Ｐゴシック" pitchFamily="-84" charset="-128"/>
              </a:rPr>
              <a:t>3413ICT </a:t>
            </a:r>
            <a:r>
              <a:rPr lang="en-AU" dirty="0" smtClean="0">
                <a:ea typeface="ＭＳ Ｐゴシック" pitchFamily="-84" charset="-128"/>
              </a:rPr>
              <a:t/>
            </a:r>
            <a:br>
              <a:rPr lang="en-AU" dirty="0" smtClean="0">
                <a:ea typeface="ＭＳ Ｐゴシック" pitchFamily="-84" charset="-128"/>
              </a:rPr>
            </a:br>
            <a:r>
              <a:rPr lang="en-AU" dirty="0" smtClean="0">
                <a:ea typeface="ＭＳ Ｐゴシック" pitchFamily="-84" charset="-128"/>
              </a:rPr>
              <a:t>Network Security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2997200"/>
            <a:ext cx="8064500" cy="1152525"/>
          </a:xfrm>
        </p:spPr>
        <p:txBody>
          <a:bodyPr/>
          <a:lstStyle/>
          <a:p>
            <a:r>
              <a:rPr lang="en-AU" dirty="0" smtClean="0">
                <a:ea typeface="ＭＳ Ｐゴシック" pitchFamily="-84" charset="-128"/>
              </a:rPr>
              <a:t>Lecture 6A: Information Systems Security Management</a:t>
            </a:r>
          </a:p>
        </p:txBody>
      </p:sp>
      <p:sp>
        <p:nvSpPr>
          <p:cNvPr id="16388" name="Rectangle 3"/>
          <p:cNvSpPr txBox="1">
            <a:spLocks noChangeArrowheads="1"/>
          </p:cNvSpPr>
          <p:nvPr/>
        </p:nvSpPr>
        <p:spPr bwMode="auto">
          <a:xfrm>
            <a:off x="1476375" y="4797425"/>
            <a:ext cx="6400800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Dr V. Muthukkumarasamy</a:t>
            </a:r>
          </a:p>
          <a:p>
            <a:pPr algn="ctr"/>
            <a:endParaRPr lang="en-US" sz="1600" b="1">
              <a:solidFill>
                <a:srgbClr val="000000"/>
              </a:solidFill>
              <a:latin typeface="Times New Roman" pitchFamily="18" charset="0"/>
            </a:endParaRPr>
          </a:p>
          <a:p>
            <a:pPr algn="ctr"/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B.Sc.Eng (Hons) (Peradeniya), PhD (Cantab), MIEE, MIEEE</a:t>
            </a:r>
            <a:endParaRPr lang="en-AU" sz="1600" b="1">
              <a:latin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Information Security Standards</a:t>
            </a:r>
            <a:endParaRPr lang="en-AU" smtClean="0">
              <a:ea typeface="ＭＳ Ｐゴシック" pitchFamily="-84" charset="-128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7019925" cy="5132388"/>
          </a:xfrm>
        </p:spPr>
        <p:txBody>
          <a:bodyPr/>
          <a:lstStyle/>
          <a:p>
            <a:r>
              <a:rPr lang="en-US" sz="3000" i="1" dirty="0" smtClean="0">
                <a:ea typeface="ＭＳ Ｐゴシック" pitchFamily="-84" charset="-128"/>
              </a:rPr>
              <a:t>AS/NZS ISO/IEC17799:2001 </a:t>
            </a:r>
            <a:r>
              <a:rPr lang="en-US" sz="3000" dirty="0" smtClean="0">
                <a:ea typeface="ＭＳ Ｐゴシック" pitchFamily="-84" charset="-128"/>
              </a:rPr>
              <a:t>includes</a:t>
            </a:r>
          </a:p>
          <a:p>
            <a:pPr lvl="1"/>
            <a:r>
              <a:rPr lang="en-US" sz="2400" dirty="0" smtClean="0">
                <a:ea typeface="ＭＳ Ｐゴシック" pitchFamily="-84" charset="-128"/>
              </a:rPr>
              <a:t>Security policy</a:t>
            </a:r>
          </a:p>
          <a:p>
            <a:pPr lvl="1"/>
            <a:r>
              <a:rPr lang="en-US" sz="2400" dirty="0" smtClean="0">
                <a:ea typeface="ＭＳ Ｐゴシック" pitchFamily="-84" charset="-128"/>
              </a:rPr>
              <a:t>Organizational security </a:t>
            </a:r>
          </a:p>
          <a:p>
            <a:pPr lvl="1"/>
            <a:r>
              <a:rPr lang="en-AU" sz="2400" dirty="0" smtClean="0">
                <a:ea typeface="ＭＳ Ｐゴシック" pitchFamily="-84" charset="-128"/>
              </a:rPr>
              <a:t>Asset classification and control</a:t>
            </a:r>
          </a:p>
          <a:p>
            <a:pPr lvl="1"/>
            <a:r>
              <a:rPr lang="en-AU" sz="2400" dirty="0" smtClean="0">
                <a:ea typeface="ＭＳ Ｐゴシック" pitchFamily="-84" charset="-128"/>
              </a:rPr>
              <a:t>Personnel security</a:t>
            </a:r>
          </a:p>
          <a:p>
            <a:pPr lvl="1"/>
            <a:r>
              <a:rPr lang="en-AU" sz="2400" dirty="0" smtClean="0">
                <a:ea typeface="ＭＳ Ｐゴシック" pitchFamily="-84" charset="-128"/>
              </a:rPr>
              <a:t>Physical environmental security</a:t>
            </a:r>
          </a:p>
          <a:p>
            <a:pPr lvl="1"/>
            <a:r>
              <a:rPr lang="en-AU" sz="2400" dirty="0" smtClean="0">
                <a:ea typeface="ＭＳ Ｐゴシック" pitchFamily="-84" charset="-128"/>
              </a:rPr>
              <a:t>Communications and operations management</a:t>
            </a:r>
          </a:p>
          <a:p>
            <a:pPr lvl="1"/>
            <a:r>
              <a:rPr lang="en-AU" sz="2400" dirty="0" smtClean="0">
                <a:ea typeface="ＭＳ Ｐゴシック" pitchFamily="-84" charset="-128"/>
              </a:rPr>
              <a:t>Access control</a:t>
            </a:r>
          </a:p>
          <a:p>
            <a:pPr lvl="1"/>
            <a:r>
              <a:rPr lang="en-AU" sz="2400" dirty="0" smtClean="0">
                <a:ea typeface="ＭＳ Ｐゴシック" pitchFamily="-84" charset="-128"/>
              </a:rPr>
              <a:t>Systems development and maintenance</a:t>
            </a:r>
          </a:p>
          <a:p>
            <a:pPr lvl="1"/>
            <a:r>
              <a:rPr lang="en-AU" sz="2400" dirty="0" smtClean="0">
                <a:ea typeface="ＭＳ Ｐゴシック" pitchFamily="-84" charset="-128"/>
              </a:rPr>
              <a:t>Business continuity management</a:t>
            </a:r>
          </a:p>
          <a:p>
            <a:pPr lvl="1"/>
            <a:r>
              <a:rPr lang="en-AU" sz="2400" dirty="0" smtClean="0">
                <a:ea typeface="ＭＳ Ｐゴシック" pitchFamily="-84" charset="-128"/>
              </a:rPr>
              <a:t>Compliance </a:t>
            </a:r>
            <a:endParaRPr lang="en-US" sz="2600" dirty="0" smtClean="0">
              <a:ea typeface="ＭＳ Ｐゴシック" pitchFamily="-84" charset="-128"/>
            </a:endParaRPr>
          </a:p>
          <a:p>
            <a:pPr>
              <a:lnSpc>
                <a:spcPct val="0"/>
              </a:lnSpc>
            </a:pPr>
            <a:endParaRPr lang="en-US" sz="3000" dirty="0" smtClean="0">
              <a:ea typeface="ＭＳ Ｐゴシック" pitchFamily="-84" charset="-128"/>
            </a:endParaRPr>
          </a:p>
        </p:txBody>
      </p:sp>
      <p:graphicFrame>
        <p:nvGraphicFramePr>
          <p:cNvPr id="27652" name="Object 7"/>
          <p:cNvGraphicFramePr>
            <a:graphicFrameLocks noChangeAspect="1"/>
          </p:cNvGraphicFramePr>
          <p:nvPr/>
        </p:nvGraphicFramePr>
        <p:xfrm>
          <a:off x="6659563" y="1052513"/>
          <a:ext cx="2308225" cy="2952750"/>
        </p:xfrm>
        <a:graphic>
          <a:graphicData uri="http://schemas.openxmlformats.org/presentationml/2006/ole">
            <p:oleObj spid="_x0000_s27652" name="Acrobat Document" r:id="rId4" imgW="7563600" imgH="10684800" progId="AcroExch.Document.7">
              <p:embed/>
            </p:oleObj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6884988" cy="1143000"/>
          </a:xfrm>
        </p:spPr>
        <p:txBody>
          <a:bodyPr/>
          <a:lstStyle/>
          <a:p>
            <a:r>
              <a:rPr lang="en-IE" smtClean="0">
                <a:ea typeface="ＭＳ Ｐゴシック" pitchFamily="-84" charset="-128"/>
              </a:rPr>
              <a:t>Security Incidents </a:t>
            </a:r>
            <a:endParaRPr lang="en-GB" smtClean="0">
              <a:ea typeface="ＭＳ Ｐゴシック" pitchFamily="-84" charset="-128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341438"/>
            <a:ext cx="7859712" cy="5059362"/>
          </a:xfrm>
        </p:spPr>
        <p:txBody>
          <a:bodyPr/>
          <a:lstStyle/>
          <a:p>
            <a:r>
              <a:rPr lang="en-IE" smtClean="0">
                <a:ea typeface="ＭＳ Ｐゴシック" pitchFamily="-84" charset="-128"/>
              </a:rPr>
              <a:t>Incidents Happen</a:t>
            </a:r>
          </a:p>
          <a:p>
            <a:pPr lvl="1"/>
            <a:r>
              <a:rPr lang="en-IE" smtClean="0">
                <a:ea typeface="ＭＳ Ｐゴシック" pitchFamily="-84" charset="-128"/>
              </a:rPr>
              <a:t>Protections sometimes break down</a:t>
            </a:r>
          </a:p>
          <a:p>
            <a:pPr lvl="1">
              <a:lnSpc>
                <a:spcPct val="20000"/>
              </a:lnSpc>
            </a:pPr>
            <a:endParaRPr lang="en-IE" smtClean="0">
              <a:ea typeface="ＭＳ Ｐゴシック" pitchFamily="-84" charset="-128"/>
            </a:endParaRPr>
          </a:p>
          <a:p>
            <a:pPr>
              <a:lnSpc>
                <a:spcPct val="114000"/>
              </a:lnSpc>
            </a:pPr>
            <a:r>
              <a:rPr lang="en-IE" smtClean="0">
                <a:ea typeface="ＭＳ Ｐゴシック" pitchFamily="-84" charset="-128"/>
              </a:rPr>
              <a:t>Incident Severity</a:t>
            </a:r>
          </a:p>
          <a:p>
            <a:pPr lvl="1">
              <a:lnSpc>
                <a:spcPct val="114000"/>
              </a:lnSpc>
            </a:pPr>
            <a:r>
              <a:rPr lang="en-IE" smtClean="0">
                <a:ea typeface="ＭＳ Ｐゴシック" pitchFamily="-84" charset="-128"/>
              </a:rPr>
              <a:t>False alarms</a:t>
            </a:r>
          </a:p>
          <a:p>
            <a:pPr lvl="1">
              <a:lnSpc>
                <a:spcPct val="114000"/>
              </a:lnSpc>
            </a:pPr>
            <a:r>
              <a:rPr lang="en-IE" smtClean="0">
                <a:ea typeface="ＭＳ Ｐゴシック" pitchFamily="-84" charset="-128"/>
              </a:rPr>
              <a:t>Minor incidents</a:t>
            </a:r>
          </a:p>
          <a:p>
            <a:pPr lvl="1">
              <a:lnSpc>
                <a:spcPct val="114000"/>
              </a:lnSpc>
            </a:pPr>
            <a:r>
              <a:rPr lang="en-IE" smtClean="0">
                <a:ea typeface="ＭＳ Ｐゴシック" pitchFamily="-84" charset="-128"/>
              </a:rPr>
              <a:t>Major incidents</a:t>
            </a:r>
          </a:p>
          <a:p>
            <a:pPr lvl="1">
              <a:lnSpc>
                <a:spcPct val="114000"/>
              </a:lnSpc>
            </a:pPr>
            <a:r>
              <a:rPr lang="en-IE" smtClean="0">
                <a:ea typeface="ＭＳ Ｐゴシック" pitchFamily="-84" charset="-128"/>
              </a:rPr>
              <a:t>Disasters</a:t>
            </a:r>
            <a:endParaRPr lang="en-GB" smtClean="0">
              <a:ea typeface="ＭＳ Ｐゴシック" pitchFamily="-8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>
                <a:ea typeface="ＭＳ Ｐゴシック" pitchFamily="-84" charset="-128"/>
              </a:rPr>
              <a:t>Backup &amp; Disaster Recovery</a:t>
            </a:r>
            <a:endParaRPr lang="en-GB" smtClean="0">
              <a:ea typeface="ＭＳ Ｐゴシック" pitchFamily="-84" charset="-128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412875"/>
            <a:ext cx="7920038" cy="4876800"/>
          </a:xfrm>
        </p:spPr>
        <p:txBody>
          <a:bodyPr/>
          <a:lstStyle/>
          <a:p>
            <a:r>
              <a:rPr lang="en-IE" smtClean="0">
                <a:ea typeface="ＭＳ Ｐゴシック" pitchFamily="-84" charset="-128"/>
              </a:rPr>
              <a:t>Backup technology – centralized backup</a:t>
            </a:r>
          </a:p>
          <a:p>
            <a:pPr>
              <a:spcBef>
                <a:spcPct val="75000"/>
              </a:spcBef>
            </a:pPr>
            <a:r>
              <a:rPr lang="en-IE" smtClean="0">
                <a:ea typeface="ＭＳ Ｐゴシック" pitchFamily="-84" charset="-128"/>
              </a:rPr>
              <a:t>Business continuity plan</a:t>
            </a:r>
          </a:p>
          <a:p>
            <a:pPr>
              <a:spcBef>
                <a:spcPct val="75000"/>
              </a:spcBef>
            </a:pPr>
            <a:r>
              <a:rPr lang="en-IE" smtClean="0">
                <a:ea typeface="ＭＳ Ｐゴシック" pitchFamily="-84" charset="-128"/>
              </a:rPr>
              <a:t>Disaster recovery </a:t>
            </a:r>
            <a:endParaRPr lang="en-GB" smtClean="0"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GB" smtClean="0">
              <a:ea typeface="ＭＳ Ｐゴシック" pitchFamily="-84" charset="-128"/>
            </a:endParaRPr>
          </a:p>
        </p:txBody>
      </p:sp>
      <p:pic>
        <p:nvPicPr>
          <p:cNvPr id="29700" name="Picture 7" descr="http://www.eisoo.com/en/solutions/images/ps_xtbh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7900" y="3284538"/>
            <a:ext cx="4105275" cy="250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>
                <a:ea typeface="ＭＳ Ｐゴシック" pitchFamily="-84" charset="-128"/>
              </a:rPr>
              <a:t>Backup Technology</a:t>
            </a:r>
            <a:endParaRPr lang="en-GB" smtClean="0">
              <a:ea typeface="ＭＳ Ｐゴシック" pitchFamily="-84" charset="-128"/>
            </a:endParaRPr>
          </a:p>
        </p:txBody>
      </p:sp>
      <p:sp>
        <p:nvSpPr>
          <p:cNvPr id="30723" name="Oval 3"/>
          <p:cNvSpPr>
            <a:spLocks noChangeArrowheads="1"/>
          </p:cNvSpPr>
          <p:nvPr/>
        </p:nvSpPr>
        <p:spPr bwMode="auto">
          <a:xfrm>
            <a:off x="1763713" y="2636838"/>
            <a:ext cx="6400800" cy="32004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Arial" pitchFamily="34" charset="0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679575" y="3962400"/>
            <a:ext cx="9906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725" name="Group 5"/>
          <p:cNvGrpSpPr>
            <a:grpSpLocks/>
          </p:cNvGrpSpPr>
          <p:nvPr/>
        </p:nvGrpSpPr>
        <p:grpSpPr bwMode="auto">
          <a:xfrm>
            <a:off x="1679575" y="3962400"/>
            <a:ext cx="976313" cy="455613"/>
            <a:chOff x="1008" y="2544"/>
            <a:chExt cx="615" cy="287"/>
          </a:xfrm>
        </p:grpSpPr>
        <p:sp>
          <p:nvSpPr>
            <p:cNvPr id="30793" name="Freeform 6"/>
            <p:cNvSpPr>
              <a:spLocks/>
            </p:cNvSpPr>
            <p:nvPr/>
          </p:nvSpPr>
          <p:spPr bwMode="auto">
            <a:xfrm>
              <a:off x="1008" y="2554"/>
              <a:ext cx="604" cy="276"/>
            </a:xfrm>
            <a:custGeom>
              <a:avLst/>
              <a:gdLst>
                <a:gd name="T0" fmla="*/ 604 w 604"/>
                <a:gd name="T1" fmla="*/ 266 h 276"/>
                <a:gd name="T2" fmla="*/ 583 w 604"/>
                <a:gd name="T3" fmla="*/ 276 h 276"/>
                <a:gd name="T4" fmla="*/ 583 w 604"/>
                <a:gd name="T5" fmla="*/ 276 h 276"/>
                <a:gd name="T6" fmla="*/ 0 w 604"/>
                <a:gd name="T7" fmla="*/ 276 h 276"/>
                <a:gd name="T8" fmla="*/ 0 w 604"/>
                <a:gd name="T9" fmla="*/ 194 h 276"/>
                <a:gd name="T10" fmla="*/ 10 w 604"/>
                <a:gd name="T11" fmla="*/ 184 h 276"/>
                <a:gd name="T12" fmla="*/ 10 w 604"/>
                <a:gd name="T13" fmla="*/ 184 h 276"/>
                <a:gd name="T14" fmla="*/ 0 w 604"/>
                <a:gd name="T15" fmla="*/ 174 h 276"/>
                <a:gd name="T16" fmla="*/ 0 w 604"/>
                <a:gd name="T17" fmla="*/ 174 h 276"/>
                <a:gd name="T18" fmla="*/ 0 w 604"/>
                <a:gd name="T19" fmla="*/ 92 h 276"/>
                <a:gd name="T20" fmla="*/ 41 w 604"/>
                <a:gd name="T21" fmla="*/ 0 h 276"/>
                <a:gd name="T22" fmla="*/ 51 w 604"/>
                <a:gd name="T23" fmla="*/ 255 h 276"/>
                <a:gd name="T24" fmla="*/ 604 w 604"/>
                <a:gd name="T25" fmla="*/ 266 h 276"/>
                <a:gd name="T26" fmla="*/ 604 w 604"/>
                <a:gd name="T27" fmla="*/ 266 h 27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04"/>
                <a:gd name="T43" fmla="*/ 0 h 276"/>
                <a:gd name="T44" fmla="*/ 604 w 604"/>
                <a:gd name="T45" fmla="*/ 276 h 27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04" h="276">
                  <a:moveTo>
                    <a:pt x="604" y="266"/>
                  </a:moveTo>
                  <a:lnTo>
                    <a:pt x="583" y="276"/>
                  </a:lnTo>
                  <a:lnTo>
                    <a:pt x="0" y="276"/>
                  </a:lnTo>
                  <a:lnTo>
                    <a:pt x="0" y="194"/>
                  </a:lnTo>
                  <a:lnTo>
                    <a:pt x="10" y="184"/>
                  </a:lnTo>
                  <a:lnTo>
                    <a:pt x="0" y="174"/>
                  </a:lnTo>
                  <a:lnTo>
                    <a:pt x="0" y="92"/>
                  </a:lnTo>
                  <a:lnTo>
                    <a:pt x="41" y="0"/>
                  </a:lnTo>
                  <a:lnTo>
                    <a:pt x="51" y="255"/>
                  </a:lnTo>
                  <a:lnTo>
                    <a:pt x="604" y="266"/>
                  </a:lnTo>
                  <a:close/>
                </a:path>
              </a:pathLst>
            </a:custGeom>
            <a:solidFill>
              <a:srgbClr val="33B3D1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794" name="Freeform 7"/>
            <p:cNvSpPr>
              <a:spLocks/>
            </p:cNvSpPr>
            <p:nvPr/>
          </p:nvSpPr>
          <p:spPr bwMode="auto">
            <a:xfrm>
              <a:off x="1591" y="2820"/>
              <a:ext cx="21" cy="10"/>
            </a:xfrm>
            <a:custGeom>
              <a:avLst/>
              <a:gdLst>
                <a:gd name="T0" fmla="*/ 0 w 21"/>
                <a:gd name="T1" fmla="*/ 10 h 10"/>
                <a:gd name="T2" fmla="*/ 0 w 21"/>
                <a:gd name="T3" fmla="*/ 10 h 10"/>
                <a:gd name="T4" fmla="*/ 21 w 21"/>
                <a:gd name="T5" fmla="*/ 0 h 10"/>
                <a:gd name="T6" fmla="*/ 21 w 21"/>
                <a:gd name="T7" fmla="*/ 0 h 10"/>
                <a:gd name="T8" fmla="*/ 0 w 21"/>
                <a:gd name="T9" fmla="*/ 10 h 10"/>
                <a:gd name="T10" fmla="*/ 0 w 21"/>
                <a:gd name="T11" fmla="*/ 10 h 10"/>
                <a:gd name="T12" fmla="*/ 0 w 21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"/>
                <a:gd name="T22" fmla="*/ 0 h 10"/>
                <a:gd name="T23" fmla="*/ 21 w 2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" h="10">
                  <a:moveTo>
                    <a:pt x="0" y="10"/>
                  </a:moveTo>
                  <a:lnTo>
                    <a:pt x="0" y="10"/>
                  </a:lnTo>
                  <a:lnTo>
                    <a:pt x="21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795" name="Freeform 8"/>
            <p:cNvSpPr>
              <a:spLocks/>
            </p:cNvSpPr>
            <p:nvPr/>
          </p:nvSpPr>
          <p:spPr bwMode="auto">
            <a:xfrm>
              <a:off x="1581" y="2830"/>
              <a:ext cx="10" cy="1"/>
            </a:xfrm>
            <a:custGeom>
              <a:avLst/>
              <a:gdLst>
                <a:gd name="T0" fmla="*/ 10 w 10"/>
                <a:gd name="T1" fmla="*/ 0 h 1"/>
                <a:gd name="T2" fmla="*/ 10 w 10"/>
                <a:gd name="T3" fmla="*/ 0 h 1"/>
                <a:gd name="T4" fmla="*/ 10 w 10"/>
                <a:gd name="T5" fmla="*/ 0 h 1"/>
                <a:gd name="T6" fmla="*/ 10 w 10"/>
                <a:gd name="T7" fmla="*/ 0 h 1"/>
                <a:gd name="T8" fmla="*/ 0 w 10"/>
                <a:gd name="T9" fmla="*/ 0 h 1"/>
                <a:gd name="T10" fmla="*/ 10 w 10"/>
                <a:gd name="T11" fmla="*/ 0 h 1"/>
                <a:gd name="T12" fmla="*/ 10 w 10"/>
                <a:gd name="T13" fmla="*/ 0 h 1"/>
                <a:gd name="T14" fmla="*/ 10 w 10"/>
                <a:gd name="T15" fmla="*/ 0 h 1"/>
                <a:gd name="T16" fmla="*/ 10 w 10"/>
                <a:gd name="T17" fmla="*/ 0 h 1"/>
                <a:gd name="T18" fmla="*/ 10 w 10"/>
                <a:gd name="T19" fmla="*/ 0 h 1"/>
                <a:gd name="T20" fmla="*/ 10 w 10"/>
                <a:gd name="T21" fmla="*/ 0 h 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"/>
                <a:gd name="T34" fmla="*/ 0 h 1"/>
                <a:gd name="T35" fmla="*/ 10 w 10"/>
                <a:gd name="T36" fmla="*/ 1 h 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" h="1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796" name="Freeform 9"/>
            <p:cNvSpPr>
              <a:spLocks/>
            </p:cNvSpPr>
            <p:nvPr/>
          </p:nvSpPr>
          <p:spPr bwMode="auto">
            <a:xfrm>
              <a:off x="1008" y="2830"/>
              <a:ext cx="583" cy="1"/>
            </a:xfrm>
            <a:custGeom>
              <a:avLst/>
              <a:gdLst>
                <a:gd name="T0" fmla="*/ 0 w 583"/>
                <a:gd name="T1" fmla="*/ 0 h 1"/>
                <a:gd name="T2" fmla="*/ 0 w 583"/>
                <a:gd name="T3" fmla="*/ 0 h 1"/>
                <a:gd name="T4" fmla="*/ 583 w 583"/>
                <a:gd name="T5" fmla="*/ 0 h 1"/>
                <a:gd name="T6" fmla="*/ 583 w 583"/>
                <a:gd name="T7" fmla="*/ 0 h 1"/>
                <a:gd name="T8" fmla="*/ 0 w 583"/>
                <a:gd name="T9" fmla="*/ 0 h 1"/>
                <a:gd name="T10" fmla="*/ 0 w 583"/>
                <a:gd name="T11" fmla="*/ 0 h 1"/>
                <a:gd name="T12" fmla="*/ 0 w 583"/>
                <a:gd name="T13" fmla="*/ 0 h 1"/>
                <a:gd name="T14" fmla="*/ 0 w 583"/>
                <a:gd name="T15" fmla="*/ 0 h 1"/>
                <a:gd name="T16" fmla="*/ 0 w 583"/>
                <a:gd name="T17" fmla="*/ 0 h 1"/>
                <a:gd name="T18" fmla="*/ 0 w 583"/>
                <a:gd name="T19" fmla="*/ 0 h 1"/>
                <a:gd name="T20" fmla="*/ 0 w 583"/>
                <a:gd name="T21" fmla="*/ 0 h 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83"/>
                <a:gd name="T34" fmla="*/ 0 h 1"/>
                <a:gd name="T35" fmla="*/ 583 w 583"/>
                <a:gd name="T36" fmla="*/ 1 h 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83" h="1">
                  <a:moveTo>
                    <a:pt x="0" y="0"/>
                  </a:moveTo>
                  <a:lnTo>
                    <a:pt x="0" y="0"/>
                  </a:lnTo>
                  <a:lnTo>
                    <a:pt x="5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797" name="Freeform 10"/>
            <p:cNvSpPr>
              <a:spLocks/>
            </p:cNvSpPr>
            <p:nvPr/>
          </p:nvSpPr>
          <p:spPr bwMode="auto">
            <a:xfrm>
              <a:off x="1008" y="2748"/>
              <a:ext cx="1" cy="82"/>
            </a:xfrm>
            <a:custGeom>
              <a:avLst/>
              <a:gdLst>
                <a:gd name="T0" fmla="*/ 0 w 1"/>
                <a:gd name="T1" fmla="*/ 0 h 82"/>
                <a:gd name="T2" fmla="*/ 0 w 1"/>
                <a:gd name="T3" fmla="*/ 0 h 82"/>
                <a:gd name="T4" fmla="*/ 0 w 1"/>
                <a:gd name="T5" fmla="*/ 82 h 82"/>
                <a:gd name="T6" fmla="*/ 0 w 1"/>
                <a:gd name="T7" fmla="*/ 82 h 82"/>
                <a:gd name="T8" fmla="*/ 0 w 1"/>
                <a:gd name="T9" fmla="*/ 0 h 82"/>
                <a:gd name="T10" fmla="*/ 0 w 1"/>
                <a:gd name="T11" fmla="*/ 0 h 82"/>
                <a:gd name="T12" fmla="*/ 0 w 1"/>
                <a:gd name="T13" fmla="*/ 0 h 82"/>
                <a:gd name="T14" fmla="*/ 0 w 1"/>
                <a:gd name="T15" fmla="*/ 0 h 82"/>
                <a:gd name="T16" fmla="*/ 0 w 1"/>
                <a:gd name="T17" fmla="*/ 0 h 82"/>
                <a:gd name="T18" fmla="*/ 0 w 1"/>
                <a:gd name="T19" fmla="*/ 0 h 82"/>
                <a:gd name="T20" fmla="*/ 0 w 1"/>
                <a:gd name="T21" fmla="*/ 0 h 8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"/>
                <a:gd name="T34" fmla="*/ 0 h 82"/>
                <a:gd name="T35" fmla="*/ 1 w 1"/>
                <a:gd name="T36" fmla="*/ 82 h 8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" h="82">
                  <a:moveTo>
                    <a:pt x="0" y="0"/>
                  </a:moveTo>
                  <a:lnTo>
                    <a:pt x="0" y="0"/>
                  </a:lnTo>
                  <a:lnTo>
                    <a:pt x="0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798" name="Freeform 11"/>
            <p:cNvSpPr>
              <a:spLocks/>
            </p:cNvSpPr>
            <p:nvPr/>
          </p:nvSpPr>
          <p:spPr bwMode="auto">
            <a:xfrm>
              <a:off x="1008" y="2738"/>
              <a:ext cx="10" cy="10"/>
            </a:xfrm>
            <a:custGeom>
              <a:avLst/>
              <a:gdLst>
                <a:gd name="T0" fmla="*/ 0 w 10"/>
                <a:gd name="T1" fmla="*/ 0 h 10"/>
                <a:gd name="T2" fmla="*/ 0 w 10"/>
                <a:gd name="T3" fmla="*/ 0 h 10"/>
                <a:gd name="T4" fmla="*/ 0 w 10"/>
                <a:gd name="T5" fmla="*/ 10 h 10"/>
                <a:gd name="T6" fmla="*/ 0 w 10"/>
                <a:gd name="T7" fmla="*/ 10 h 10"/>
                <a:gd name="T8" fmla="*/ 10 w 10"/>
                <a:gd name="T9" fmla="*/ 0 h 10"/>
                <a:gd name="T10" fmla="*/ 10 w 10"/>
                <a:gd name="T11" fmla="*/ 0 h 10"/>
                <a:gd name="T12" fmla="*/ 10 w 10"/>
                <a:gd name="T13" fmla="*/ 0 h 10"/>
                <a:gd name="T14" fmla="*/ 10 w 10"/>
                <a:gd name="T15" fmla="*/ 0 h 10"/>
                <a:gd name="T16" fmla="*/ 10 w 10"/>
                <a:gd name="T17" fmla="*/ 0 h 10"/>
                <a:gd name="T18" fmla="*/ 0 w 10"/>
                <a:gd name="T19" fmla="*/ 0 h 10"/>
                <a:gd name="T20" fmla="*/ 0 w 10"/>
                <a:gd name="T21" fmla="*/ 0 h 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"/>
                <a:gd name="T34" fmla="*/ 0 h 10"/>
                <a:gd name="T35" fmla="*/ 10 w 10"/>
                <a:gd name="T36" fmla="*/ 10 h 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" h="1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799" name="Freeform 12"/>
            <p:cNvSpPr>
              <a:spLocks/>
            </p:cNvSpPr>
            <p:nvPr/>
          </p:nvSpPr>
          <p:spPr bwMode="auto">
            <a:xfrm>
              <a:off x="1008" y="2738"/>
              <a:ext cx="10" cy="1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0 w 10"/>
                <a:gd name="T5" fmla="*/ 0 h 1"/>
                <a:gd name="T6" fmla="*/ 10 w 10"/>
                <a:gd name="T7" fmla="*/ 0 h 1"/>
                <a:gd name="T8" fmla="*/ 10 w 10"/>
                <a:gd name="T9" fmla="*/ 0 h 1"/>
                <a:gd name="T10" fmla="*/ 10 w 10"/>
                <a:gd name="T11" fmla="*/ 0 h 1"/>
                <a:gd name="T12" fmla="*/ 10 w 10"/>
                <a:gd name="T13" fmla="*/ 0 h 1"/>
                <a:gd name="T14" fmla="*/ 10 w 10"/>
                <a:gd name="T15" fmla="*/ 0 h 1"/>
                <a:gd name="T16" fmla="*/ 10 w 10"/>
                <a:gd name="T17" fmla="*/ 0 h 1"/>
                <a:gd name="T18" fmla="*/ 0 w 10"/>
                <a:gd name="T19" fmla="*/ 0 h 1"/>
                <a:gd name="T20" fmla="*/ 0 w 10"/>
                <a:gd name="T21" fmla="*/ 0 h 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"/>
                <a:gd name="T34" fmla="*/ 0 h 1"/>
                <a:gd name="T35" fmla="*/ 10 w 10"/>
                <a:gd name="T36" fmla="*/ 1 h 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00" name="Freeform 13"/>
            <p:cNvSpPr>
              <a:spLocks/>
            </p:cNvSpPr>
            <p:nvPr/>
          </p:nvSpPr>
          <p:spPr bwMode="auto">
            <a:xfrm>
              <a:off x="1008" y="2728"/>
              <a:ext cx="10" cy="10"/>
            </a:xfrm>
            <a:custGeom>
              <a:avLst/>
              <a:gdLst>
                <a:gd name="T0" fmla="*/ 0 w 10"/>
                <a:gd name="T1" fmla="*/ 0 h 10"/>
                <a:gd name="T2" fmla="*/ 0 w 10"/>
                <a:gd name="T3" fmla="*/ 0 h 10"/>
                <a:gd name="T4" fmla="*/ 0 w 10"/>
                <a:gd name="T5" fmla="*/ 10 h 10"/>
                <a:gd name="T6" fmla="*/ 10 w 10"/>
                <a:gd name="T7" fmla="*/ 10 h 10"/>
                <a:gd name="T8" fmla="*/ 0 w 10"/>
                <a:gd name="T9" fmla="*/ 0 h 10"/>
                <a:gd name="T10" fmla="*/ 0 w 10"/>
                <a:gd name="T11" fmla="*/ 0 h 10"/>
                <a:gd name="T12" fmla="*/ 0 w 10"/>
                <a:gd name="T13" fmla="*/ 0 h 10"/>
                <a:gd name="T14" fmla="*/ 0 w 10"/>
                <a:gd name="T15" fmla="*/ 0 h 10"/>
                <a:gd name="T16" fmla="*/ 0 w 10"/>
                <a:gd name="T17" fmla="*/ 0 h 10"/>
                <a:gd name="T18" fmla="*/ 0 w 10"/>
                <a:gd name="T19" fmla="*/ 0 h 10"/>
                <a:gd name="T20" fmla="*/ 0 w 10"/>
                <a:gd name="T21" fmla="*/ 0 h 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"/>
                <a:gd name="T34" fmla="*/ 0 h 10"/>
                <a:gd name="T35" fmla="*/ 10 w 10"/>
                <a:gd name="T36" fmla="*/ 10 h 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" h="1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01" name="Freeform 14"/>
            <p:cNvSpPr>
              <a:spLocks/>
            </p:cNvSpPr>
            <p:nvPr/>
          </p:nvSpPr>
          <p:spPr bwMode="auto">
            <a:xfrm>
              <a:off x="1008" y="2728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w 1"/>
                <a:gd name="T15" fmla="*/ 0 h 1"/>
                <a:gd name="T16" fmla="*/ 0 w 1"/>
                <a:gd name="T17" fmla="*/ 0 h 1"/>
                <a:gd name="T18" fmla="*/ 0 w 1"/>
                <a:gd name="T19" fmla="*/ 0 h 1"/>
                <a:gd name="T20" fmla="*/ 0 w 1"/>
                <a:gd name="T21" fmla="*/ 0 h 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"/>
                <a:gd name="T34" fmla="*/ 0 h 1"/>
                <a:gd name="T35" fmla="*/ 1 w 1"/>
                <a:gd name="T36" fmla="*/ 1 h 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02" name="Freeform 15"/>
            <p:cNvSpPr>
              <a:spLocks/>
            </p:cNvSpPr>
            <p:nvPr/>
          </p:nvSpPr>
          <p:spPr bwMode="auto">
            <a:xfrm>
              <a:off x="1008" y="2646"/>
              <a:ext cx="1" cy="82"/>
            </a:xfrm>
            <a:custGeom>
              <a:avLst/>
              <a:gdLst>
                <a:gd name="T0" fmla="*/ 0 w 1"/>
                <a:gd name="T1" fmla="*/ 0 h 82"/>
                <a:gd name="T2" fmla="*/ 0 w 1"/>
                <a:gd name="T3" fmla="*/ 0 h 82"/>
                <a:gd name="T4" fmla="*/ 0 w 1"/>
                <a:gd name="T5" fmla="*/ 82 h 82"/>
                <a:gd name="T6" fmla="*/ 0 w 1"/>
                <a:gd name="T7" fmla="*/ 82 h 82"/>
                <a:gd name="T8" fmla="*/ 0 w 1"/>
                <a:gd name="T9" fmla="*/ 0 h 82"/>
                <a:gd name="T10" fmla="*/ 0 w 1"/>
                <a:gd name="T11" fmla="*/ 0 h 82"/>
                <a:gd name="T12" fmla="*/ 0 w 1"/>
                <a:gd name="T13" fmla="*/ 0 h 82"/>
                <a:gd name="T14" fmla="*/ 0 w 1"/>
                <a:gd name="T15" fmla="*/ 0 h 82"/>
                <a:gd name="T16" fmla="*/ 0 w 1"/>
                <a:gd name="T17" fmla="*/ 0 h 82"/>
                <a:gd name="T18" fmla="*/ 0 w 1"/>
                <a:gd name="T19" fmla="*/ 0 h 82"/>
                <a:gd name="T20" fmla="*/ 0 w 1"/>
                <a:gd name="T21" fmla="*/ 0 h 8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"/>
                <a:gd name="T34" fmla="*/ 0 h 82"/>
                <a:gd name="T35" fmla="*/ 1 w 1"/>
                <a:gd name="T36" fmla="*/ 82 h 8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" h="82">
                  <a:moveTo>
                    <a:pt x="0" y="0"/>
                  </a:moveTo>
                  <a:lnTo>
                    <a:pt x="0" y="0"/>
                  </a:lnTo>
                  <a:lnTo>
                    <a:pt x="0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03" name="Freeform 16"/>
            <p:cNvSpPr>
              <a:spLocks/>
            </p:cNvSpPr>
            <p:nvPr/>
          </p:nvSpPr>
          <p:spPr bwMode="auto">
            <a:xfrm>
              <a:off x="1008" y="2544"/>
              <a:ext cx="41" cy="102"/>
            </a:xfrm>
            <a:custGeom>
              <a:avLst/>
              <a:gdLst>
                <a:gd name="T0" fmla="*/ 41 w 41"/>
                <a:gd name="T1" fmla="*/ 10 h 102"/>
                <a:gd name="T2" fmla="*/ 31 w 41"/>
                <a:gd name="T3" fmla="*/ 10 h 102"/>
                <a:gd name="T4" fmla="*/ 0 w 41"/>
                <a:gd name="T5" fmla="*/ 102 h 102"/>
                <a:gd name="T6" fmla="*/ 0 w 41"/>
                <a:gd name="T7" fmla="*/ 102 h 102"/>
                <a:gd name="T8" fmla="*/ 41 w 41"/>
                <a:gd name="T9" fmla="*/ 10 h 102"/>
                <a:gd name="T10" fmla="*/ 31 w 41"/>
                <a:gd name="T11" fmla="*/ 10 h 102"/>
                <a:gd name="T12" fmla="*/ 41 w 41"/>
                <a:gd name="T13" fmla="*/ 10 h 102"/>
                <a:gd name="T14" fmla="*/ 41 w 41"/>
                <a:gd name="T15" fmla="*/ 0 h 102"/>
                <a:gd name="T16" fmla="*/ 31 w 41"/>
                <a:gd name="T17" fmla="*/ 10 h 102"/>
                <a:gd name="T18" fmla="*/ 41 w 41"/>
                <a:gd name="T19" fmla="*/ 10 h 102"/>
                <a:gd name="T20" fmla="*/ 41 w 41"/>
                <a:gd name="T21" fmla="*/ 10 h 1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"/>
                <a:gd name="T34" fmla="*/ 0 h 102"/>
                <a:gd name="T35" fmla="*/ 41 w 41"/>
                <a:gd name="T36" fmla="*/ 102 h 10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" h="102">
                  <a:moveTo>
                    <a:pt x="41" y="10"/>
                  </a:moveTo>
                  <a:lnTo>
                    <a:pt x="31" y="10"/>
                  </a:lnTo>
                  <a:lnTo>
                    <a:pt x="0" y="102"/>
                  </a:lnTo>
                  <a:lnTo>
                    <a:pt x="41" y="10"/>
                  </a:lnTo>
                  <a:lnTo>
                    <a:pt x="31" y="10"/>
                  </a:lnTo>
                  <a:lnTo>
                    <a:pt x="41" y="10"/>
                  </a:lnTo>
                  <a:lnTo>
                    <a:pt x="41" y="0"/>
                  </a:lnTo>
                  <a:lnTo>
                    <a:pt x="31" y="10"/>
                  </a:lnTo>
                  <a:lnTo>
                    <a:pt x="41" y="1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04" name="Freeform 17"/>
            <p:cNvSpPr>
              <a:spLocks/>
            </p:cNvSpPr>
            <p:nvPr/>
          </p:nvSpPr>
          <p:spPr bwMode="auto">
            <a:xfrm>
              <a:off x="1039" y="2554"/>
              <a:ext cx="20" cy="255"/>
            </a:xfrm>
            <a:custGeom>
              <a:avLst/>
              <a:gdLst>
                <a:gd name="T0" fmla="*/ 20 w 20"/>
                <a:gd name="T1" fmla="*/ 255 h 255"/>
                <a:gd name="T2" fmla="*/ 20 w 20"/>
                <a:gd name="T3" fmla="*/ 255 h 255"/>
                <a:gd name="T4" fmla="*/ 10 w 20"/>
                <a:gd name="T5" fmla="*/ 0 h 255"/>
                <a:gd name="T6" fmla="*/ 0 w 20"/>
                <a:gd name="T7" fmla="*/ 0 h 255"/>
                <a:gd name="T8" fmla="*/ 20 w 20"/>
                <a:gd name="T9" fmla="*/ 255 h 255"/>
                <a:gd name="T10" fmla="*/ 20 w 20"/>
                <a:gd name="T11" fmla="*/ 255 h 255"/>
                <a:gd name="T12" fmla="*/ 20 w 20"/>
                <a:gd name="T13" fmla="*/ 255 h 255"/>
                <a:gd name="T14" fmla="*/ 20 w 20"/>
                <a:gd name="T15" fmla="*/ 255 h 255"/>
                <a:gd name="T16" fmla="*/ 20 w 20"/>
                <a:gd name="T17" fmla="*/ 255 h 255"/>
                <a:gd name="T18" fmla="*/ 20 w 20"/>
                <a:gd name="T19" fmla="*/ 255 h 255"/>
                <a:gd name="T20" fmla="*/ 20 w 20"/>
                <a:gd name="T21" fmla="*/ 255 h 25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"/>
                <a:gd name="T34" fmla="*/ 0 h 255"/>
                <a:gd name="T35" fmla="*/ 20 w 20"/>
                <a:gd name="T36" fmla="*/ 255 h 25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" h="255">
                  <a:moveTo>
                    <a:pt x="20" y="255"/>
                  </a:moveTo>
                  <a:lnTo>
                    <a:pt x="20" y="255"/>
                  </a:lnTo>
                  <a:lnTo>
                    <a:pt x="10" y="0"/>
                  </a:lnTo>
                  <a:lnTo>
                    <a:pt x="0" y="0"/>
                  </a:lnTo>
                  <a:lnTo>
                    <a:pt x="20" y="255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05" name="Freeform 18"/>
            <p:cNvSpPr>
              <a:spLocks/>
            </p:cNvSpPr>
            <p:nvPr/>
          </p:nvSpPr>
          <p:spPr bwMode="auto">
            <a:xfrm>
              <a:off x="1059" y="2809"/>
              <a:ext cx="553" cy="11"/>
            </a:xfrm>
            <a:custGeom>
              <a:avLst/>
              <a:gdLst>
                <a:gd name="T0" fmla="*/ 553 w 553"/>
                <a:gd name="T1" fmla="*/ 11 h 11"/>
                <a:gd name="T2" fmla="*/ 553 w 553"/>
                <a:gd name="T3" fmla="*/ 11 h 11"/>
                <a:gd name="T4" fmla="*/ 0 w 553"/>
                <a:gd name="T5" fmla="*/ 0 h 11"/>
                <a:gd name="T6" fmla="*/ 0 w 553"/>
                <a:gd name="T7" fmla="*/ 0 h 11"/>
                <a:gd name="T8" fmla="*/ 553 w 553"/>
                <a:gd name="T9" fmla="*/ 11 h 11"/>
                <a:gd name="T10" fmla="*/ 553 w 553"/>
                <a:gd name="T11" fmla="*/ 11 h 11"/>
                <a:gd name="T12" fmla="*/ 553 w 553"/>
                <a:gd name="T13" fmla="*/ 11 h 11"/>
                <a:gd name="T14" fmla="*/ 553 w 553"/>
                <a:gd name="T15" fmla="*/ 11 h 11"/>
                <a:gd name="T16" fmla="*/ 553 w 553"/>
                <a:gd name="T17" fmla="*/ 11 h 11"/>
                <a:gd name="T18" fmla="*/ 553 w 553"/>
                <a:gd name="T19" fmla="*/ 11 h 11"/>
                <a:gd name="T20" fmla="*/ 553 w 553"/>
                <a:gd name="T21" fmla="*/ 11 h 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53"/>
                <a:gd name="T34" fmla="*/ 0 h 11"/>
                <a:gd name="T35" fmla="*/ 553 w 553"/>
                <a:gd name="T36" fmla="*/ 11 h 1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53" h="11">
                  <a:moveTo>
                    <a:pt x="553" y="11"/>
                  </a:moveTo>
                  <a:lnTo>
                    <a:pt x="553" y="11"/>
                  </a:lnTo>
                  <a:lnTo>
                    <a:pt x="0" y="0"/>
                  </a:lnTo>
                  <a:lnTo>
                    <a:pt x="553" y="11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06" name="Freeform 19"/>
            <p:cNvSpPr>
              <a:spLocks/>
            </p:cNvSpPr>
            <p:nvPr/>
          </p:nvSpPr>
          <p:spPr bwMode="auto">
            <a:xfrm>
              <a:off x="1039" y="2544"/>
              <a:ext cx="583" cy="276"/>
            </a:xfrm>
            <a:custGeom>
              <a:avLst/>
              <a:gdLst>
                <a:gd name="T0" fmla="*/ 30 w 583"/>
                <a:gd name="T1" fmla="*/ 0 h 276"/>
                <a:gd name="T2" fmla="*/ 552 w 583"/>
                <a:gd name="T3" fmla="*/ 0 h 276"/>
                <a:gd name="T4" fmla="*/ 562 w 583"/>
                <a:gd name="T5" fmla="*/ 0 h 276"/>
                <a:gd name="T6" fmla="*/ 562 w 583"/>
                <a:gd name="T7" fmla="*/ 0 h 276"/>
                <a:gd name="T8" fmla="*/ 573 w 583"/>
                <a:gd name="T9" fmla="*/ 0 h 276"/>
                <a:gd name="T10" fmla="*/ 573 w 583"/>
                <a:gd name="T11" fmla="*/ 0 h 276"/>
                <a:gd name="T12" fmla="*/ 573 w 583"/>
                <a:gd name="T13" fmla="*/ 0 h 276"/>
                <a:gd name="T14" fmla="*/ 583 w 583"/>
                <a:gd name="T15" fmla="*/ 10 h 276"/>
                <a:gd name="T16" fmla="*/ 583 w 583"/>
                <a:gd name="T17" fmla="*/ 10 h 276"/>
                <a:gd name="T18" fmla="*/ 583 w 583"/>
                <a:gd name="T19" fmla="*/ 10 h 276"/>
                <a:gd name="T20" fmla="*/ 583 w 583"/>
                <a:gd name="T21" fmla="*/ 255 h 276"/>
                <a:gd name="T22" fmla="*/ 583 w 583"/>
                <a:gd name="T23" fmla="*/ 265 h 276"/>
                <a:gd name="T24" fmla="*/ 583 w 583"/>
                <a:gd name="T25" fmla="*/ 265 h 276"/>
                <a:gd name="T26" fmla="*/ 573 w 583"/>
                <a:gd name="T27" fmla="*/ 265 h 276"/>
                <a:gd name="T28" fmla="*/ 573 w 583"/>
                <a:gd name="T29" fmla="*/ 276 h 276"/>
                <a:gd name="T30" fmla="*/ 573 w 583"/>
                <a:gd name="T31" fmla="*/ 276 h 276"/>
                <a:gd name="T32" fmla="*/ 562 w 583"/>
                <a:gd name="T33" fmla="*/ 276 h 276"/>
                <a:gd name="T34" fmla="*/ 562 w 583"/>
                <a:gd name="T35" fmla="*/ 276 h 276"/>
                <a:gd name="T36" fmla="*/ 552 w 583"/>
                <a:gd name="T37" fmla="*/ 276 h 276"/>
                <a:gd name="T38" fmla="*/ 30 w 583"/>
                <a:gd name="T39" fmla="*/ 276 h 276"/>
                <a:gd name="T40" fmla="*/ 20 w 583"/>
                <a:gd name="T41" fmla="*/ 276 h 276"/>
                <a:gd name="T42" fmla="*/ 20 w 583"/>
                <a:gd name="T43" fmla="*/ 276 h 276"/>
                <a:gd name="T44" fmla="*/ 20 w 583"/>
                <a:gd name="T45" fmla="*/ 276 h 276"/>
                <a:gd name="T46" fmla="*/ 10 w 583"/>
                <a:gd name="T47" fmla="*/ 276 h 276"/>
                <a:gd name="T48" fmla="*/ 10 w 583"/>
                <a:gd name="T49" fmla="*/ 265 h 276"/>
                <a:gd name="T50" fmla="*/ 10 w 583"/>
                <a:gd name="T51" fmla="*/ 265 h 276"/>
                <a:gd name="T52" fmla="*/ 0 w 583"/>
                <a:gd name="T53" fmla="*/ 265 h 276"/>
                <a:gd name="T54" fmla="*/ 0 w 583"/>
                <a:gd name="T55" fmla="*/ 255 h 276"/>
                <a:gd name="T56" fmla="*/ 0 w 583"/>
                <a:gd name="T57" fmla="*/ 10 h 276"/>
                <a:gd name="T58" fmla="*/ 0 w 583"/>
                <a:gd name="T59" fmla="*/ 10 h 276"/>
                <a:gd name="T60" fmla="*/ 10 w 583"/>
                <a:gd name="T61" fmla="*/ 10 h 276"/>
                <a:gd name="T62" fmla="*/ 10 w 583"/>
                <a:gd name="T63" fmla="*/ 0 h 276"/>
                <a:gd name="T64" fmla="*/ 10 w 583"/>
                <a:gd name="T65" fmla="*/ 0 h 276"/>
                <a:gd name="T66" fmla="*/ 20 w 583"/>
                <a:gd name="T67" fmla="*/ 0 h 276"/>
                <a:gd name="T68" fmla="*/ 20 w 583"/>
                <a:gd name="T69" fmla="*/ 0 h 276"/>
                <a:gd name="T70" fmla="*/ 20 w 583"/>
                <a:gd name="T71" fmla="*/ 0 h 276"/>
                <a:gd name="T72" fmla="*/ 30 w 583"/>
                <a:gd name="T73" fmla="*/ 0 h 276"/>
                <a:gd name="T74" fmla="*/ 30 w 583"/>
                <a:gd name="T75" fmla="*/ 0 h 27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83"/>
                <a:gd name="T115" fmla="*/ 0 h 276"/>
                <a:gd name="T116" fmla="*/ 583 w 583"/>
                <a:gd name="T117" fmla="*/ 276 h 27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83" h="276">
                  <a:moveTo>
                    <a:pt x="30" y="0"/>
                  </a:moveTo>
                  <a:lnTo>
                    <a:pt x="552" y="0"/>
                  </a:lnTo>
                  <a:lnTo>
                    <a:pt x="562" y="0"/>
                  </a:lnTo>
                  <a:lnTo>
                    <a:pt x="573" y="0"/>
                  </a:lnTo>
                  <a:lnTo>
                    <a:pt x="583" y="10"/>
                  </a:lnTo>
                  <a:lnTo>
                    <a:pt x="583" y="255"/>
                  </a:lnTo>
                  <a:lnTo>
                    <a:pt x="583" y="265"/>
                  </a:lnTo>
                  <a:lnTo>
                    <a:pt x="573" y="265"/>
                  </a:lnTo>
                  <a:lnTo>
                    <a:pt x="573" y="276"/>
                  </a:lnTo>
                  <a:lnTo>
                    <a:pt x="562" y="276"/>
                  </a:lnTo>
                  <a:lnTo>
                    <a:pt x="552" y="276"/>
                  </a:lnTo>
                  <a:lnTo>
                    <a:pt x="30" y="276"/>
                  </a:lnTo>
                  <a:lnTo>
                    <a:pt x="20" y="276"/>
                  </a:lnTo>
                  <a:lnTo>
                    <a:pt x="10" y="276"/>
                  </a:lnTo>
                  <a:lnTo>
                    <a:pt x="10" y="265"/>
                  </a:lnTo>
                  <a:lnTo>
                    <a:pt x="0" y="265"/>
                  </a:lnTo>
                  <a:lnTo>
                    <a:pt x="0" y="255"/>
                  </a:ln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2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99D9E8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07" name="Freeform 20"/>
            <p:cNvSpPr>
              <a:spLocks/>
            </p:cNvSpPr>
            <p:nvPr/>
          </p:nvSpPr>
          <p:spPr bwMode="auto">
            <a:xfrm>
              <a:off x="1069" y="2544"/>
              <a:ext cx="522" cy="1"/>
            </a:xfrm>
            <a:custGeom>
              <a:avLst/>
              <a:gdLst>
                <a:gd name="T0" fmla="*/ 522 w 522"/>
                <a:gd name="T1" fmla="*/ 0 h 1"/>
                <a:gd name="T2" fmla="*/ 522 w 522"/>
                <a:gd name="T3" fmla="*/ 0 h 1"/>
                <a:gd name="T4" fmla="*/ 0 w 522"/>
                <a:gd name="T5" fmla="*/ 0 h 1"/>
                <a:gd name="T6" fmla="*/ 0 w 522"/>
                <a:gd name="T7" fmla="*/ 0 h 1"/>
                <a:gd name="T8" fmla="*/ 522 w 522"/>
                <a:gd name="T9" fmla="*/ 0 h 1"/>
                <a:gd name="T10" fmla="*/ 522 w 522"/>
                <a:gd name="T11" fmla="*/ 0 h 1"/>
                <a:gd name="T12" fmla="*/ 522 w 522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2"/>
                <a:gd name="T22" fmla="*/ 0 h 1"/>
                <a:gd name="T23" fmla="*/ 522 w 522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2" h="1">
                  <a:moveTo>
                    <a:pt x="522" y="0"/>
                  </a:moveTo>
                  <a:lnTo>
                    <a:pt x="522" y="0"/>
                  </a:lnTo>
                  <a:lnTo>
                    <a:pt x="0" y="0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08" name="Freeform 21"/>
            <p:cNvSpPr>
              <a:spLocks/>
            </p:cNvSpPr>
            <p:nvPr/>
          </p:nvSpPr>
          <p:spPr bwMode="auto">
            <a:xfrm>
              <a:off x="1591" y="2544"/>
              <a:ext cx="31" cy="10"/>
            </a:xfrm>
            <a:custGeom>
              <a:avLst/>
              <a:gdLst>
                <a:gd name="T0" fmla="*/ 31 w 31"/>
                <a:gd name="T1" fmla="*/ 10 h 10"/>
                <a:gd name="T2" fmla="*/ 31 w 31"/>
                <a:gd name="T3" fmla="*/ 10 h 10"/>
                <a:gd name="T4" fmla="*/ 31 w 31"/>
                <a:gd name="T5" fmla="*/ 10 h 10"/>
                <a:gd name="T6" fmla="*/ 31 w 31"/>
                <a:gd name="T7" fmla="*/ 10 h 10"/>
                <a:gd name="T8" fmla="*/ 31 w 31"/>
                <a:gd name="T9" fmla="*/ 0 h 10"/>
                <a:gd name="T10" fmla="*/ 21 w 31"/>
                <a:gd name="T11" fmla="*/ 0 h 10"/>
                <a:gd name="T12" fmla="*/ 21 w 31"/>
                <a:gd name="T13" fmla="*/ 0 h 10"/>
                <a:gd name="T14" fmla="*/ 10 w 31"/>
                <a:gd name="T15" fmla="*/ 0 h 10"/>
                <a:gd name="T16" fmla="*/ 10 w 31"/>
                <a:gd name="T17" fmla="*/ 0 h 10"/>
                <a:gd name="T18" fmla="*/ 0 w 31"/>
                <a:gd name="T19" fmla="*/ 0 h 10"/>
                <a:gd name="T20" fmla="*/ 0 w 31"/>
                <a:gd name="T21" fmla="*/ 0 h 10"/>
                <a:gd name="T22" fmla="*/ 10 w 31"/>
                <a:gd name="T23" fmla="*/ 0 h 10"/>
                <a:gd name="T24" fmla="*/ 10 w 31"/>
                <a:gd name="T25" fmla="*/ 0 h 10"/>
                <a:gd name="T26" fmla="*/ 21 w 31"/>
                <a:gd name="T27" fmla="*/ 0 h 10"/>
                <a:gd name="T28" fmla="*/ 21 w 31"/>
                <a:gd name="T29" fmla="*/ 0 h 10"/>
                <a:gd name="T30" fmla="*/ 21 w 31"/>
                <a:gd name="T31" fmla="*/ 10 h 10"/>
                <a:gd name="T32" fmla="*/ 21 w 31"/>
                <a:gd name="T33" fmla="*/ 10 h 10"/>
                <a:gd name="T34" fmla="*/ 31 w 31"/>
                <a:gd name="T35" fmla="*/ 10 h 10"/>
                <a:gd name="T36" fmla="*/ 31 w 31"/>
                <a:gd name="T37" fmla="*/ 10 h 10"/>
                <a:gd name="T38" fmla="*/ 31 w 31"/>
                <a:gd name="T39" fmla="*/ 10 h 10"/>
                <a:gd name="T40" fmla="*/ 31 w 31"/>
                <a:gd name="T41" fmla="*/ 10 h 1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1"/>
                <a:gd name="T64" fmla="*/ 0 h 10"/>
                <a:gd name="T65" fmla="*/ 31 w 31"/>
                <a:gd name="T66" fmla="*/ 10 h 1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1" h="10">
                  <a:moveTo>
                    <a:pt x="31" y="10"/>
                  </a:moveTo>
                  <a:lnTo>
                    <a:pt x="31" y="10"/>
                  </a:lnTo>
                  <a:lnTo>
                    <a:pt x="31" y="0"/>
                  </a:lnTo>
                  <a:lnTo>
                    <a:pt x="21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0"/>
                  </a:lnTo>
                  <a:lnTo>
                    <a:pt x="21" y="10"/>
                  </a:lnTo>
                  <a:lnTo>
                    <a:pt x="31" y="1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09" name="Freeform 22"/>
            <p:cNvSpPr>
              <a:spLocks/>
            </p:cNvSpPr>
            <p:nvPr/>
          </p:nvSpPr>
          <p:spPr bwMode="auto">
            <a:xfrm>
              <a:off x="1622" y="2554"/>
              <a:ext cx="1" cy="245"/>
            </a:xfrm>
            <a:custGeom>
              <a:avLst/>
              <a:gdLst>
                <a:gd name="T0" fmla="*/ 0 w 1"/>
                <a:gd name="T1" fmla="*/ 245 h 245"/>
                <a:gd name="T2" fmla="*/ 0 w 1"/>
                <a:gd name="T3" fmla="*/ 245 h 245"/>
                <a:gd name="T4" fmla="*/ 0 w 1"/>
                <a:gd name="T5" fmla="*/ 0 h 245"/>
                <a:gd name="T6" fmla="*/ 0 w 1"/>
                <a:gd name="T7" fmla="*/ 0 h 245"/>
                <a:gd name="T8" fmla="*/ 0 w 1"/>
                <a:gd name="T9" fmla="*/ 245 h 245"/>
                <a:gd name="T10" fmla="*/ 0 w 1"/>
                <a:gd name="T11" fmla="*/ 245 h 245"/>
                <a:gd name="T12" fmla="*/ 0 w 1"/>
                <a:gd name="T13" fmla="*/ 245 h 2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245"/>
                <a:gd name="T23" fmla="*/ 1 w 1"/>
                <a:gd name="T24" fmla="*/ 245 h 2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245">
                  <a:moveTo>
                    <a:pt x="0" y="245"/>
                  </a:moveTo>
                  <a:lnTo>
                    <a:pt x="0" y="245"/>
                  </a:lnTo>
                  <a:lnTo>
                    <a:pt x="0" y="0"/>
                  </a:lnTo>
                  <a:lnTo>
                    <a:pt x="0" y="245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10" name="Freeform 23"/>
            <p:cNvSpPr>
              <a:spLocks/>
            </p:cNvSpPr>
            <p:nvPr/>
          </p:nvSpPr>
          <p:spPr bwMode="auto">
            <a:xfrm>
              <a:off x="1591" y="2799"/>
              <a:ext cx="31" cy="21"/>
            </a:xfrm>
            <a:custGeom>
              <a:avLst/>
              <a:gdLst>
                <a:gd name="T0" fmla="*/ 0 w 31"/>
                <a:gd name="T1" fmla="*/ 21 h 21"/>
                <a:gd name="T2" fmla="*/ 0 w 31"/>
                <a:gd name="T3" fmla="*/ 21 h 21"/>
                <a:gd name="T4" fmla="*/ 10 w 31"/>
                <a:gd name="T5" fmla="*/ 21 h 21"/>
                <a:gd name="T6" fmla="*/ 10 w 31"/>
                <a:gd name="T7" fmla="*/ 21 h 21"/>
                <a:gd name="T8" fmla="*/ 21 w 31"/>
                <a:gd name="T9" fmla="*/ 21 h 21"/>
                <a:gd name="T10" fmla="*/ 21 w 31"/>
                <a:gd name="T11" fmla="*/ 21 h 21"/>
                <a:gd name="T12" fmla="*/ 31 w 31"/>
                <a:gd name="T13" fmla="*/ 10 h 21"/>
                <a:gd name="T14" fmla="*/ 31 w 31"/>
                <a:gd name="T15" fmla="*/ 10 h 21"/>
                <a:gd name="T16" fmla="*/ 31 w 31"/>
                <a:gd name="T17" fmla="*/ 10 h 21"/>
                <a:gd name="T18" fmla="*/ 31 w 31"/>
                <a:gd name="T19" fmla="*/ 0 h 21"/>
                <a:gd name="T20" fmla="*/ 31 w 31"/>
                <a:gd name="T21" fmla="*/ 0 h 21"/>
                <a:gd name="T22" fmla="*/ 31 w 31"/>
                <a:gd name="T23" fmla="*/ 10 h 21"/>
                <a:gd name="T24" fmla="*/ 21 w 31"/>
                <a:gd name="T25" fmla="*/ 10 h 21"/>
                <a:gd name="T26" fmla="*/ 21 w 31"/>
                <a:gd name="T27" fmla="*/ 10 h 21"/>
                <a:gd name="T28" fmla="*/ 21 w 31"/>
                <a:gd name="T29" fmla="*/ 21 h 21"/>
                <a:gd name="T30" fmla="*/ 21 w 31"/>
                <a:gd name="T31" fmla="*/ 21 h 21"/>
                <a:gd name="T32" fmla="*/ 10 w 31"/>
                <a:gd name="T33" fmla="*/ 21 h 21"/>
                <a:gd name="T34" fmla="*/ 10 w 31"/>
                <a:gd name="T35" fmla="*/ 21 h 21"/>
                <a:gd name="T36" fmla="*/ 0 w 31"/>
                <a:gd name="T37" fmla="*/ 21 h 21"/>
                <a:gd name="T38" fmla="*/ 0 w 31"/>
                <a:gd name="T39" fmla="*/ 21 h 21"/>
                <a:gd name="T40" fmla="*/ 0 w 31"/>
                <a:gd name="T41" fmla="*/ 21 h 2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1"/>
                <a:gd name="T64" fmla="*/ 0 h 21"/>
                <a:gd name="T65" fmla="*/ 31 w 31"/>
                <a:gd name="T66" fmla="*/ 21 h 2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1" h="21">
                  <a:moveTo>
                    <a:pt x="0" y="21"/>
                  </a:moveTo>
                  <a:lnTo>
                    <a:pt x="0" y="21"/>
                  </a:lnTo>
                  <a:lnTo>
                    <a:pt x="10" y="21"/>
                  </a:lnTo>
                  <a:lnTo>
                    <a:pt x="21" y="21"/>
                  </a:lnTo>
                  <a:lnTo>
                    <a:pt x="31" y="10"/>
                  </a:lnTo>
                  <a:lnTo>
                    <a:pt x="31" y="0"/>
                  </a:lnTo>
                  <a:lnTo>
                    <a:pt x="31" y="10"/>
                  </a:lnTo>
                  <a:lnTo>
                    <a:pt x="21" y="10"/>
                  </a:lnTo>
                  <a:lnTo>
                    <a:pt x="21" y="21"/>
                  </a:lnTo>
                  <a:lnTo>
                    <a:pt x="1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11" name="Freeform 24"/>
            <p:cNvSpPr>
              <a:spLocks/>
            </p:cNvSpPr>
            <p:nvPr/>
          </p:nvSpPr>
          <p:spPr bwMode="auto">
            <a:xfrm>
              <a:off x="1069" y="2820"/>
              <a:ext cx="522" cy="1"/>
            </a:xfrm>
            <a:custGeom>
              <a:avLst/>
              <a:gdLst>
                <a:gd name="T0" fmla="*/ 0 w 522"/>
                <a:gd name="T1" fmla="*/ 0 h 1"/>
                <a:gd name="T2" fmla="*/ 0 w 522"/>
                <a:gd name="T3" fmla="*/ 0 h 1"/>
                <a:gd name="T4" fmla="*/ 522 w 522"/>
                <a:gd name="T5" fmla="*/ 0 h 1"/>
                <a:gd name="T6" fmla="*/ 522 w 522"/>
                <a:gd name="T7" fmla="*/ 0 h 1"/>
                <a:gd name="T8" fmla="*/ 0 w 522"/>
                <a:gd name="T9" fmla="*/ 0 h 1"/>
                <a:gd name="T10" fmla="*/ 0 w 522"/>
                <a:gd name="T11" fmla="*/ 0 h 1"/>
                <a:gd name="T12" fmla="*/ 0 w 522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2"/>
                <a:gd name="T22" fmla="*/ 0 h 1"/>
                <a:gd name="T23" fmla="*/ 522 w 522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2" h="1">
                  <a:moveTo>
                    <a:pt x="0" y="0"/>
                  </a:moveTo>
                  <a:lnTo>
                    <a:pt x="0" y="0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12" name="Freeform 25"/>
            <p:cNvSpPr>
              <a:spLocks/>
            </p:cNvSpPr>
            <p:nvPr/>
          </p:nvSpPr>
          <p:spPr bwMode="auto">
            <a:xfrm>
              <a:off x="1039" y="2799"/>
              <a:ext cx="30" cy="21"/>
            </a:xfrm>
            <a:custGeom>
              <a:avLst/>
              <a:gdLst>
                <a:gd name="T0" fmla="*/ 0 w 30"/>
                <a:gd name="T1" fmla="*/ 0 h 21"/>
                <a:gd name="T2" fmla="*/ 0 w 30"/>
                <a:gd name="T3" fmla="*/ 0 h 21"/>
                <a:gd name="T4" fmla="*/ 0 w 30"/>
                <a:gd name="T5" fmla="*/ 10 h 21"/>
                <a:gd name="T6" fmla="*/ 0 w 30"/>
                <a:gd name="T7" fmla="*/ 10 h 21"/>
                <a:gd name="T8" fmla="*/ 10 w 30"/>
                <a:gd name="T9" fmla="*/ 10 h 21"/>
                <a:gd name="T10" fmla="*/ 10 w 30"/>
                <a:gd name="T11" fmla="*/ 21 h 21"/>
                <a:gd name="T12" fmla="*/ 10 w 30"/>
                <a:gd name="T13" fmla="*/ 21 h 21"/>
                <a:gd name="T14" fmla="*/ 20 w 30"/>
                <a:gd name="T15" fmla="*/ 21 h 21"/>
                <a:gd name="T16" fmla="*/ 20 w 30"/>
                <a:gd name="T17" fmla="*/ 21 h 21"/>
                <a:gd name="T18" fmla="*/ 30 w 30"/>
                <a:gd name="T19" fmla="*/ 21 h 21"/>
                <a:gd name="T20" fmla="*/ 30 w 30"/>
                <a:gd name="T21" fmla="*/ 21 h 21"/>
                <a:gd name="T22" fmla="*/ 30 w 30"/>
                <a:gd name="T23" fmla="*/ 21 h 21"/>
                <a:gd name="T24" fmla="*/ 20 w 30"/>
                <a:gd name="T25" fmla="*/ 21 h 21"/>
                <a:gd name="T26" fmla="*/ 20 w 30"/>
                <a:gd name="T27" fmla="*/ 21 h 21"/>
                <a:gd name="T28" fmla="*/ 10 w 30"/>
                <a:gd name="T29" fmla="*/ 21 h 21"/>
                <a:gd name="T30" fmla="*/ 10 w 30"/>
                <a:gd name="T31" fmla="*/ 10 h 21"/>
                <a:gd name="T32" fmla="*/ 10 w 30"/>
                <a:gd name="T33" fmla="*/ 10 h 21"/>
                <a:gd name="T34" fmla="*/ 10 w 30"/>
                <a:gd name="T35" fmla="*/ 10 h 21"/>
                <a:gd name="T36" fmla="*/ 10 w 30"/>
                <a:gd name="T37" fmla="*/ 0 h 21"/>
                <a:gd name="T38" fmla="*/ 0 w 30"/>
                <a:gd name="T39" fmla="*/ 0 h 21"/>
                <a:gd name="T40" fmla="*/ 0 w 30"/>
                <a:gd name="T41" fmla="*/ 0 h 2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0"/>
                <a:gd name="T64" fmla="*/ 0 h 21"/>
                <a:gd name="T65" fmla="*/ 30 w 30"/>
                <a:gd name="T66" fmla="*/ 21 h 2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0" h="21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0" y="10"/>
                  </a:lnTo>
                  <a:lnTo>
                    <a:pt x="10" y="21"/>
                  </a:lnTo>
                  <a:lnTo>
                    <a:pt x="20" y="21"/>
                  </a:lnTo>
                  <a:lnTo>
                    <a:pt x="30" y="21"/>
                  </a:lnTo>
                  <a:lnTo>
                    <a:pt x="20" y="21"/>
                  </a:lnTo>
                  <a:lnTo>
                    <a:pt x="10" y="21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13" name="Freeform 26"/>
            <p:cNvSpPr>
              <a:spLocks/>
            </p:cNvSpPr>
            <p:nvPr/>
          </p:nvSpPr>
          <p:spPr bwMode="auto">
            <a:xfrm>
              <a:off x="1039" y="2554"/>
              <a:ext cx="10" cy="245"/>
            </a:xfrm>
            <a:custGeom>
              <a:avLst/>
              <a:gdLst>
                <a:gd name="T0" fmla="*/ 0 w 10"/>
                <a:gd name="T1" fmla="*/ 0 h 245"/>
                <a:gd name="T2" fmla="*/ 0 w 10"/>
                <a:gd name="T3" fmla="*/ 0 h 245"/>
                <a:gd name="T4" fmla="*/ 0 w 10"/>
                <a:gd name="T5" fmla="*/ 245 h 245"/>
                <a:gd name="T6" fmla="*/ 10 w 10"/>
                <a:gd name="T7" fmla="*/ 245 h 245"/>
                <a:gd name="T8" fmla="*/ 10 w 10"/>
                <a:gd name="T9" fmla="*/ 0 h 245"/>
                <a:gd name="T10" fmla="*/ 0 w 10"/>
                <a:gd name="T11" fmla="*/ 0 h 245"/>
                <a:gd name="T12" fmla="*/ 0 w 10"/>
                <a:gd name="T13" fmla="*/ 0 h 2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245"/>
                <a:gd name="T23" fmla="*/ 10 w 10"/>
                <a:gd name="T24" fmla="*/ 245 h 2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245">
                  <a:moveTo>
                    <a:pt x="0" y="0"/>
                  </a:moveTo>
                  <a:lnTo>
                    <a:pt x="0" y="0"/>
                  </a:lnTo>
                  <a:lnTo>
                    <a:pt x="0" y="245"/>
                  </a:lnTo>
                  <a:lnTo>
                    <a:pt x="10" y="245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14" name="Freeform 27"/>
            <p:cNvSpPr>
              <a:spLocks/>
            </p:cNvSpPr>
            <p:nvPr/>
          </p:nvSpPr>
          <p:spPr bwMode="auto">
            <a:xfrm>
              <a:off x="1039" y="2544"/>
              <a:ext cx="30" cy="10"/>
            </a:xfrm>
            <a:custGeom>
              <a:avLst/>
              <a:gdLst>
                <a:gd name="T0" fmla="*/ 30 w 30"/>
                <a:gd name="T1" fmla="*/ 0 h 10"/>
                <a:gd name="T2" fmla="*/ 30 w 30"/>
                <a:gd name="T3" fmla="*/ 0 h 10"/>
                <a:gd name="T4" fmla="*/ 20 w 30"/>
                <a:gd name="T5" fmla="*/ 0 h 10"/>
                <a:gd name="T6" fmla="*/ 20 w 30"/>
                <a:gd name="T7" fmla="*/ 0 h 10"/>
                <a:gd name="T8" fmla="*/ 10 w 30"/>
                <a:gd name="T9" fmla="*/ 0 h 10"/>
                <a:gd name="T10" fmla="*/ 10 w 30"/>
                <a:gd name="T11" fmla="*/ 0 h 10"/>
                <a:gd name="T12" fmla="*/ 10 w 30"/>
                <a:gd name="T13" fmla="*/ 0 h 10"/>
                <a:gd name="T14" fmla="*/ 0 w 30"/>
                <a:gd name="T15" fmla="*/ 10 h 10"/>
                <a:gd name="T16" fmla="*/ 0 w 30"/>
                <a:gd name="T17" fmla="*/ 10 h 10"/>
                <a:gd name="T18" fmla="*/ 0 w 30"/>
                <a:gd name="T19" fmla="*/ 10 h 10"/>
                <a:gd name="T20" fmla="*/ 10 w 30"/>
                <a:gd name="T21" fmla="*/ 10 h 10"/>
                <a:gd name="T22" fmla="*/ 10 w 30"/>
                <a:gd name="T23" fmla="*/ 10 h 10"/>
                <a:gd name="T24" fmla="*/ 10 w 30"/>
                <a:gd name="T25" fmla="*/ 10 h 10"/>
                <a:gd name="T26" fmla="*/ 10 w 30"/>
                <a:gd name="T27" fmla="*/ 10 h 10"/>
                <a:gd name="T28" fmla="*/ 10 w 30"/>
                <a:gd name="T29" fmla="*/ 0 h 10"/>
                <a:gd name="T30" fmla="*/ 20 w 30"/>
                <a:gd name="T31" fmla="*/ 0 h 10"/>
                <a:gd name="T32" fmla="*/ 20 w 30"/>
                <a:gd name="T33" fmla="*/ 0 h 10"/>
                <a:gd name="T34" fmla="*/ 30 w 30"/>
                <a:gd name="T35" fmla="*/ 0 h 10"/>
                <a:gd name="T36" fmla="*/ 30 w 30"/>
                <a:gd name="T37" fmla="*/ 0 h 10"/>
                <a:gd name="T38" fmla="*/ 30 w 30"/>
                <a:gd name="T39" fmla="*/ 0 h 10"/>
                <a:gd name="T40" fmla="*/ 30 w 30"/>
                <a:gd name="T41" fmla="*/ 0 h 1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0"/>
                <a:gd name="T64" fmla="*/ 0 h 10"/>
                <a:gd name="T65" fmla="*/ 30 w 30"/>
                <a:gd name="T66" fmla="*/ 10 h 1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0" h="10">
                  <a:moveTo>
                    <a:pt x="30" y="0"/>
                  </a:moveTo>
                  <a:lnTo>
                    <a:pt x="30" y="0"/>
                  </a:lnTo>
                  <a:lnTo>
                    <a:pt x="20" y="0"/>
                  </a:lnTo>
                  <a:lnTo>
                    <a:pt x="10" y="0"/>
                  </a:ln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2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15" name="Rectangle 28"/>
            <p:cNvSpPr>
              <a:spLocks noChangeArrowheads="1"/>
            </p:cNvSpPr>
            <p:nvPr/>
          </p:nvSpPr>
          <p:spPr bwMode="auto">
            <a:xfrm>
              <a:off x="1069" y="2544"/>
              <a:ext cx="1" cy="1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16" name="Freeform 29"/>
            <p:cNvSpPr>
              <a:spLocks/>
            </p:cNvSpPr>
            <p:nvPr/>
          </p:nvSpPr>
          <p:spPr bwMode="auto">
            <a:xfrm>
              <a:off x="1090" y="2554"/>
              <a:ext cx="481" cy="10"/>
            </a:xfrm>
            <a:custGeom>
              <a:avLst/>
              <a:gdLst>
                <a:gd name="T0" fmla="*/ 481 w 481"/>
                <a:gd name="T1" fmla="*/ 0 h 10"/>
                <a:gd name="T2" fmla="*/ 481 w 481"/>
                <a:gd name="T3" fmla="*/ 0 h 10"/>
                <a:gd name="T4" fmla="*/ 0 w 481"/>
                <a:gd name="T5" fmla="*/ 0 h 10"/>
                <a:gd name="T6" fmla="*/ 0 w 481"/>
                <a:gd name="T7" fmla="*/ 10 h 10"/>
                <a:gd name="T8" fmla="*/ 481 w 481"/>
                <a:gd name="T9" fmla="*/ 10 h 10"/>
                <a:gd name="T10" fmla="*/ 481 w 481"/>
                <a:gd name="T11" fmla="*/ 0 h 10"/>
                <a:gd name="T12" fmla="*/ 481 w 481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1"/>
                <a:gd name="T22" fmla="*/ 0 h 10"/>
                <a:gd name="T23" fmla="*/ 481 w 48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1" h="10">
                  <a:moveTo>
                    <a:pt x="481" y="0"/>
                  </a:moveTo>
                  <a:lnTo>
                    <a:pt x="481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481" y="10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FFFFFF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17" name="Freeform 30"/>
            <p:cNvSpPr>
              <a:spLocks/>
            </p:cNvSpPr>
            <p:nvPr/>
          </p:nvSpPr>
          <p:spPr bwMode="auto">
            <a:xfrm>
              <a:off x="1571" y="2554"/>
              <a:ext cx="20" cy="21"/>
            </a:xfrm>
            <a:custGeom>
              <a:avLst/>
              <a:gdLst>
                <a:gd name="T0" fmla="*/ 20 w 20"/>
                <a:gd name="T1" fmla="*/ 21 h 21"/>
                <a:gd name="T2" fmla="*/ 20 w 20"/>
                <a:gd name="T3" fmla="*/ 21 h 21"/>
                <a:gd name="T4" fmla="*/ 20 w 20"/>
                <a:gd name="T5" fmla="*/ 10 h 21"/>
                <a:gd name="T6" fmla="*/ 20 w 20"/>
                <a:gd name="T7" fmla="*/ 10 h 21"/>
                <a:gd name="T8" fmla="*/ 20 w 20"/>
                <a:gd name="T9" fmla="*/ 10 h 21"/>
                <a:gd name="T10" fmla="*/ 20 w 20"/>
                <a:gd name="T11" fmla="*/ 10 h 21"/>
                <a:gd name="T12" fmla="*/ 10 w 20"/>
                <a:gd name="T13" fmla="*/ 10 h 21"/>
                <a:gd name="T14" fmla="*/ 10 w 20"/>
                <a:gd name="T15" fmla="*/ 10 h 21"/>
                <a:gd name="T16" fmla="*/ 10 w 20"/>
                <a:gd name="T17" fmla="*/ 10 h 21"/>
                <a:gd name="T18" fmla="*/ 0 w 20"/>
                <a:gd name="T19" fmla="*/ 0 h 21"/>
                <a:gd name="T20" fmla="*/ 0 w 20"/>
                <a:gd name="T21" fmla="*/ 10 h 21"/>
                <a:gd name="T22" fmla="*/ 10 w 20"/>
                <a:gd name="T23" fmla="*/ 10 h 21"/>
                <a:gd name="T24" fmla="*/ 10 w 20"/>
                <a:gd name="T25" fmla="*/ 10 h 21"/>
                <a:gd name="T26" fmla="*/ 10 w 20"/>
                <a:gd name="T27" fmla="*/ 10 h 21"/>
                <a:gd name="T28" fmla="*/ 10 w 20"/>
                <a:gd name="T29" fmla="*/ 10 h 21"/>
                <a:gd name="T30" fmla="*/ 10 w 20"/>
                <a:gd name="T31" fmla="*/ 10 h 21"/>
                <a:gd name="T32" fmla="*/ 10 w 20"/>
                <a:gd name="T33" fmla="*/ 10 h 21"/>
                <a:gd name="T34" fmla="*/ 20 w 20"/>
                <a:gd name="T35" fmla="*/ 10 h 21"/>
                <a:gd name="T36" fmla="*/ 20 w 20"/>
                <a:gd name="T37" fmla="*/ 21 h 21"/>
                <a:gd name="T38" fmla="*/ 20 w 20"/>
                <a:gd name="T39" fmla="*/ 21 h 21"/>
                <a:gd name="T40" fmla="*/ 20 w 20"/>
                <a:gd name="T41" fmla="*/ 21 h 2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0"/>
                <a:gd name="T64" fmla="*/ 0 h 21"/>
                <a:gd name="T65" fmla="*/ 20 w 20"/>
                <a:gd name="T66" fmla="*/ 21 h 2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0" h="21">
                  <a:moveTo>
                    <a:pt x="20" y="21"/>
                  </a:moveTo>
                  <a:lnTo>
                    <a:pt x="20" y="21"/>
                  </a:lnTo>
                  <a:lnTo>
                    <a:pt x="20" y="10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10" y="10"/>
                  </a:lnTo>
                  <a:lnTo>
                    <a:pt x="20" y="10"/>
                  </a:lnTo>
                  <a:lnTo>
                    <a:pt x="20" y="21"/>
                  </a:lnTo>
                  <a:close/>
                </a:path>
              </a:pathLst>
            </a:custGeom>
            <a:solidFill>
              <a:srgbClr val="FFFFFF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18" name="Freeform 31"/>
            <p:cNvSpPr>
              <a:spLocks/>
            </p:cNvSpPr>
            <p:nvPr/>
          </p:nvSpPr>
          <p:spPr bwMode="auto">
            <a:xfrm>
              <a:off x="1591" y="2575"/>
              <a:ext cx="1" cy="214"/>
            </a:xfrm>
            <a:custGeom>
              <a:avLst/>
              <a:gdLst>
                <a:gd name="T0" fmla="*/ 0 w 1"/>
                <a:gd name="T1" fmla="*/ 214 h 214"/>
                <a:gd name="T2" fmla="*/ 0 w 1"/>
                <a:gd name="T3" fmla="*/ 214 h 214"/>
                <a:gd name="T4" fmla="*/ 0 w 1"/>
                <a:gd name="T5" fmla="*/ 0 h 214"/>
                <a:gd name="T6" fmla="*/ 0 w 1"/>
                <a:gd name="T7" fmla="*/ 0 h 214"/>
                <a:gd name="T8" fmla="*/ 0 w 1"/>
                <a:gd name="T9" fmla="*/ 214 h 214"/>
                <a:gd name="T10" fmla="*/ 0 w 1"/>
                <a:gd name="T11" fmla="*/ 214 h 214"/>
                <a:gd name="T12" fmla="*/ 0 w 1"/>
                <a:gd name="T13" fmla="*/ 214 h 2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214"/>
                <a:gd name="T23" fmla="*/ 1 w 1"/>
                <a:gd name="T24" fmla="*/ 214 h 2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214">
                  <a:moveTo>
                    <a:pt x="0" y="214"/>
                  </a:moveTo>
                  <a:lnTo>
                    <a:pt x="0" y="214"/>
                  </a:lnTo>
                  <a:lnTo>
                    <a:pt x="0" y="0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FFFFFF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19" name="Freeform 32"/>
            <p:cNvSpPr>
              <a:spLocks/>
            </p:cNvSpPr>
            <p:nvPr/>
          </p:nvSpPr>
          <p:spPr bwMode="auto">
            <a:xfrm>
              <a:off x="1571" y="2789"/>
              <a:ext cx="20" cy="10"/>
            </a:xfrm>
            <a:custGeom>
              <a:avLst/>
              <a:gdLst>
                <a:gd name="T0" fmla="*/ 0 w 20"/>
                <a:gd name="T1" fmla="*/ 10 h 10"/>
                <a:gd name="T2" fmla="*/ 0 w 20"/>
                <a:gd name="T3" fmla="*/ 10 h 10"/>
                <a:gd name="T4" fmla="*/ 10 w 20"/>
                <a:gd name="T5" fmla="*/ 10 h 10"/>
                <a:gd name="T6" fmla="*/ 10 w 20"/>
                <a:gd name="T7" fmla="*/ 10 h 10"/>
                <a:gd name="T8" fmla="*/ 10 w 20"/>
                <a:gd name="T9" fmla="*/ 10 h 10"/>
                <a:gd name="T10" fmla="*/ 20 w 20"/>
                <a:gd name="T11" fmla="*/ 10 h 10"/>
                <a:gd name="T12" fmla="*/ 20 w 20"/>
                <a:gd name="T13" fmla="*/ 0 h 10"/>
                <a:gd name="T14" fmla="*/ 20 w 20"/>
                <a:gd name="T15" fmla="*/ 0 h 10"/>
                <a:gd name="T16" fmla="*/ 20 w 20"/>
                <a:gd name="T17" fmla="*/ 0 h 10"/>
                <a:gd name="T18" fmla="*/ 20 w 20"/>
                <a:gd name="T19" fmla="*/ 0 h 10"/>
                <a:gd name="T20" fmla="*/ 20 w 20"/>
                <a:gd name="T21" fmla="*/ 0 h 10"/>
                <a:gd name="T22" fmla="*/ 20 w 20"/>
                <a:gd name="T23" fmla="*/ 0 h 10"/>
                <a:gd name="T24" fmla="*/ 10 w 20"/>
                <a:gd name="T25" fmla="*/ 0 h 10"/>
                <a:gd name="T26" fmla="*/ 10 w 20"/>
                <a:gd name="T27" fmla="*/ 0 h 10"/>
                <a:gd name="T28" fmla="*/ 10 w 20"/>
                <a:gd name="T29" fmla="*/ 0 h 10"/>
                <a:gd name="T30" fmla="*/ 10 w 20"/>
                <a:gd name="T31" fmla="*/ 0 h 10"/>
                <a:gd name="T32" fmla="*/ 10 w 20"/>
                <a:gd name="T33" fmla="*/ 10 h 10"/>
                <a:gd name="T34" fmla="*/ 10 w 20"/>
                <a:gd name="T35" fmla="*/ 10 h 10"/>
                <a:gd name="T36" fmla="*/ 0 w 20"/>
                <a:gd name="T37" fmla="*/ 10 h 10"/>
                <a:gd name="T38" fmla="*/ 0 w 20"/>
                <a:gd name="T39" fmla="*/ 10 h 10"/>
                <a:gd name="T40" fmla="*/ 0 w 20"/>
                <a:gd name="T41" fmla="*/ 10 h 1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0"/>
                <a:gd name="T64" fmla="*/ 0 h 10"/>
                <a:gd name="T65" fmla="*/ 20 w 20"/>
                <a:gd name="T66" fmla="*/ 10 h 1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0" h="10">
                  <a:moveTo>
                    <a:pt x="0" y="1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20" y="10"/>
                  </a:lnTo>
                  <a:lnTo>
                    <a:pt x="20" y="0"/>
                  </a:lnTo>
                  <a:lnTo>
                    <a:pt x="10" y="0"/>
                  </a:lnTo>
                  <a:lnTo>
                    <a:pt x="1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20" name="Freeform 33"/>
            <p:cNvSpPr>
              <a:spLocks/>
            </p:cNvSpPr>
            <p:nvPr/>
          </p:nvSpPr>
          <p:spPr bwMode="auto">
            <a:xfrm>
              <a:off x="1090" y="2799"/>
              <a:ext cx="481" cy="1"/>
            </a:xfrm>
            <a:custGeom>
              <a:avLst/>
              <a:gdLst>
                <a:gd name="T0" fmla="*/ 0 w 481"/>
                <a:gd name="T1" fmla="*/ 0 h 1"/>
                <a:gd name="T2" fmla="*/ 0 w 481"/>
                <a:gd name="T3" fmla="*/ 0 h 1"/>
                <a:gd name="T4" fmla="*/ 481 w 481"/>
                <a:gd name="T5" fmla="*/ 0 h 1"/>
                <a:gd name="T6" fmla="*/ 481 w 481"/>
                <a:gd name="T7" fmla="*/ 0 h 1"/>
                <a:gd name="T8" fmla="*/ 0 w 481"/>
                <a:gd name="T9" fmla="*/ 0 h 1"/>
                <a:gd name="T10" fmla="*/ 0 w 481"/>
                <a:gd name="T11" fmla="*/ 0 h 1"/>
                <a:gd name="T12" fmla="*/ 0 w 48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1"/>
                <a:gd name="T22" fmla="*/ 0 h 1"/>
                <a:gd name="T23" fmla="*/ 481 w 48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1" h="1">
                  <a:moveTo>
                    <a:pt x="0" y="0"/>
                  </a:moveTo>
                  <a:lnTo>
                    <a:pt x="0" y="0"/>
                  </a:lnTo>
                  <a:lnTo>
                    <a:pt x="4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21" name="Freeform 34"/>
            <p:cNvSpPr>
              <a:spLocks/>
            </p:cNvSpPr>
            <p:nvPr/>
          </p:nvSpPr>
          <p:spPr bwMode="auto">
            <a:xfrm>
              <a:off x="1069" y="2789"/>
              <a:ext cx="21" cy="10"/>
            </a:xfrm>
            <a:custGeom>
              <a:avLst/>
              <a:gdLst>
                <a:gd name="T0" fmla="*/ 0 w 21"/>
                <a:gd name="T1" fmla="*/ 0 h 10"/>
                <a:gd name="T2" fmla="*/ 0 w 21"/>
                <a:gd name="T3" fmla="*/ 0 h 10"/>
                <a:gd name="T4" fmla="*/ 0 w 21"/>
                <a:gd name="T5" fmla="*/ 0 h 10"/>
                <a:gd name="T6" fmla="*/ 0 w 21"/>
                <a:gd name="T7" fmla="*/ 0 h 10"/>
                <a:gd name="T8" fmla="*/ 0 w 21"/>
                <a:gd name="T9" fmla="*/ 0 h 10"/>
                <a:gd name="T10" fmla="*/ 11 w 21"/>
                <a:gd name="T11" fmla="*/ 10 h 10"/>
                <a:gd name="T12" fmla="*/ 11 w 21"/>
                <a:gd name="T13" fmla="*/ 10 h 10"/>
                <a:gd name="T14" fmla="*/ 11 w 21"/>
                <a:gd name="T15" fmla="*/ 10 h 10"/>
                <a:gd name="T16" fmla="*/ 11 w 21"/>
                <a:gd name="T17" fmla="*/ 10 h 10"/>
                <a:gd name="T18" fmla="*/ 21 w 21"/>
                <a:gd name="T19" fmla="*/ 10 h 10"/>
                <a:gd name="T20" fmla="*/ 21 w 21"/>
                <a:gd name="T21" fmla="*/ 10 h 10"/>
                <a:gd name="T22" fmla="*/ 21 w 21"/>
                <a:gd name="T23" fmla="*/ 10 h 10"/>
                <a:gd name="T24" fmla="*/ 11 w 21"/>
                <a:gd name="T25" fmla="*/ 10 h 10"/>
                <a:gd name="T26" fmla="*/ 11 w 21"/>
                <a:gd name="T27" fmla="*/ 0 h 10"/>
                <a:gd name="T28" fmla="*/ 11 w 21"/>
                <a:gd name="T29" fmla="*/ 0 h 10"/>
                <a:gd name="T30" fmla="*/ 11 w 21"/>
                <a:gd name="T31" fmla="*/ 0 h 10"/>
                <a:gd name="T32" fmla="*/ 11 w 21"/>
                <a:gd name="T33" fmla="*/ 0 h 10"/>
                <a:gd name="T34" fmla="*/ 11 w 21"/>
                <a:gd name="T35" fmla="*/ 0 h 10"/>
                <a:gd name="T36" fmla="*/ 11 w 21"/>
                <a:gd name="T37" fmla="*/ 0 h 10"/>
                <a:gd name="T38" fmla="*/ 0 w 21"/>
                <a:gd name="T39" fmla="*/ 0 h 10"/>
                <a:gd name="T40" fmla="*/ 0 w 21"/>
                <a:gd name="T41" fmla="*/ 0 h 1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1"/>
                <a:gd name="T64" fmla="*/ 0 h 10"/>
                <a:gd name="T65" fmla="*/ 21 w 21"/>
                <a:gd name="T66" fmla="*/ 10 h 1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1" h="10">
                  <a:moveTo>
                    <a:pt x="0" y="0"/>
                  </a:moveTo>
                  <a:lnTo>
                    <a:pt x="0" y="0"/>
                  </a:lnTo>
                  <a:lnTo>
                    <a:pt x="11" y="10"/>
                  </a:lnTo>
                  <a:lnTo>
                    <a:pt x="21" y="10"/>
                  </a:lnTo>
                  <a:lnTo>
                    <a:pt x="11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22" name="Freeform 35"/>
            <p:cNvSpPr>
              <a:spLocks/>
            </p:cNvSpPr>
            <p:nvPr/>
          </p:nvSpPr>
          <p:spPr bwMode="auto">
            <a:xfrm>
              <a:off x="1069" y="2575"/>
              <a:ext cx="11" cy="214"/>
            </a:xfrm>
            <a:custGeom>
              <a:avLst/>
              <a:gdLst>
                <a:gd name="T0" fmla="*/ 0 w 11"/>
                <a:gd name="T1" fmla="*/ 0 h 214"/>
                <a:gd name="T2" fmla="*/ 0 w 11"/>
                <a:gd name="T3" fmla="*/ 0 h 214"/>
                <a:gd name="T4" fmla="*/ 0 w 11"/>
                <a:gd name="T5" fmla="*/ 214 h 214"/>
                <a:gd name="T6" fmla="*/ 11 w 11"/>
                <a:gd name="T7" fmla="*/ 214 h 214"/>
                <a:gd name="T8" fmla="*/ 11 w 11"/>
                <a:gd name="T9" fmla="*/ 0 h 214"/>
                <a:gd name="T10" fmla="*/ 0 w 11"/>
                <a:gd name="T11" fmla="*/ 0 h 214"/>
                <a:gd name="T12" fmla="*/ 0 w 11"/>
                <a:gd name="T13" fmla="*/ 0 h 2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214"/>
                <a:gd name="T23" fmla="*/ 11 w 11"/>
                <a:gd name="T24" fmla="*/ 214 h 2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214">
                  <a:moveTo>
                    <a:pt x="0" y="0"/>
                  </a:moveTo>
                  <a:lnTo>
                    <a:pt x="0" y="0"/>
                  </a:lnTo>
                  <a:lnTo>
                    <a:pt x="0" y="214"/>
                  </a:lnTo>
                  <a:lnTo>
                    <a:pt x="11" y="214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23" name="Freeform 36"/>
            <p:cNvSpPr>
              <a:spLocks/>
            </p:cNvSpPr>
            <p:nvPr/>
          </p:nvSpPr>
          <p:spPr bwMode="auto">
            <a:xfrm>
              <a:off x="1069" y="2554"/>
              <a:ext cx="21" cy="21"/>
            </a:xfrm>
            <a:custGeom>
              <a:avLst/>
              <a:gdLst>
                <a:gd name="T0" fmla="*/ 21 w 21"/>
                <a:gd name="T1" fmla="*/ 0 h 21"/>
                <a:gd name="T2" fmla="*/ 21 w 21"/>
                <a:gd name="T3" fmla="*/ 0 h 21"/>
                <a:gd name="T4" fmla="*/ 11 w 21"/>
                <a:gd name="T5" fmla="*/ 10 h 21"/>
                <a:gd name="T6" fmla="*/ 11 w 21"/>
                <a:gd name="T7" fmla="*/ 10 h 21"/>
                <a:gd name="T8" fmla="*/ 11 w 21"/>
                <a:gd name="T9" fmla="*/ 10 h 21"/>
                <a:gd name="T10" fmla="*/ 11 w 21"/>
                <a:gd name="T11" fmla="*/ 10 h 21"/>
                <a:gd name="T12" fmla="*/ 0 w 21"/>
                <a:gd name="T13" fmla="*/ 10 h 21"/>
                <a:gd name="T14" fmla="*/ 0 w 21"/>
                <a:gd name="T15" fmla="*/ 10 h 21"/>
                <a:gd name="T16" fmla="*/ 0 w 21"/>
                <a:gd name="T17" fmla="*/ 10 h 21"/>
                <a:gd name="T18" fmla="*/ 0 w 21"/>
                <a:gd name="T19" fmla="*/ 21 h 21"/>
                <a:gd name="T20" fmla="*/ 11 w 21"/>
                <a:gd name="T21" fmla="*/ 21 h 21"/>
                <a:gd name="T22" fmla="*/ 11 w 21"/>
                <a:gd name="T23" fmla="*/ 10 h 21"/>
                <a:gd name="T24" fmla="*/ 11 w 21"/>
                <a:gd name="T25" fmla="*/ 10 h 21"/>
                <a:gd name="T26" fmla="*/ 11 w 21"/>
                <a:gd name="T27" fmla="*/ 10 h 21"/>
                <a:gd name="T28" fmla="*/ 11 w 21"/>
                <a:gd name="T29" fmla="*/ 10 h 21"/>
                <a:gd name="T30" fmla="*/ 11 w 21"/>
                <a:gd name="T31" fmla="*/ 10 h 21"/>
                <a:gd name="T32" fmla="*/ 11 w 21"/>
                <a:gd name="T33" fmla="*/ 10 h 21"/>
                <a:gd name="T34" fmla="*/ 21 w 21"/>
                <a:gd name="T35" fmla="*/ 10 h 21"/>
                <a:gd name="T36" fmla="*/ 21 w 21"/>
                <a:gd name="T37" fmla="*/ 10 h 21"/>
                <a:gd name="T38" fmla="*/ 21 w 21"/>
                <a:gd name="T39" fmla="*/ 0 h 21"/>
                <a:gd name="T40" fmla="*/ 21 w 21"/>
                <a:gd name="T41" fmla="*/ 0 h 2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1"/>
                <a:gd name="T64" fmla="*/ 0 h 21"/>
                <a:gd name="T65" fmla="*/ 21 w 21"/>
                <a:gd name="T66" fmla="*/ 21 h 2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1" h="21">
                  <a:moveTo>
                    <a:pt x="21" y="0"/>
                  </a:moveTo>
                  <a:lnTo>
                    <a:pt x="21" y="0"/>
                  </a:lnTo>
                  <a:lnTo>
                    <a:pt x="11" y="10"/>
                  </a:lnTo>
                  <a:lnTo>
                    <a:pt x="0" y="10"/>
                  </a:lnTo>
                  <a:lnTo>
                    <a:pt x="0" y="21"/>
                  </a:lnTo>
                  <a:lnTo>
                    <a:pt x="11" y="21"/>
                  </a:lnTo>
                  <a:lnTo>
                    <a:pt x="11" y="10"/>
                  </a:lnTo>
                  <a:lnTo>
                    <a:pt x="21" y="1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24" name="Rectangle 37"/>
            <p:cNvSpPr>
              <a:spLocks noChangeArrowheads="1"/>
            </p:cNvSpPr>
            <p:nvPr/>
          </p:nvSpPr>
          <p:spPr bwMode="auto">
            <a:xfrm>
              <a:off x="1090" y="2554"/>
              <a:ext cx="1" cy="1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25" name="Freeform 38"/>
            <p:cNvSpPr>
              <a:spLocks/>
            </p:cNvSpPr>
            <p:nvPr/>
          </p:nvSpPr>
          <p:spPr bwMode="auto">
            <a:xfrm>
              <a:off x="1090" y="2575"/>
              <a:ext cx="429" cy="30"/>
            </a:xfrm>
            <a:custGeom>
              <a:avLst/>
              <a:gdLst>
                <a:gd name="T0" fmla="*/ 0 w 429"/>
                <a:gd name="T1" fmla="*/ 0 h 30"/>
                <a:gd name="T2" fmla="*/ 429 w 429"/>
                <a:gd name="T3" fmla="*/ 0 h 30"/>
                <a:gd name="T4" fmla="*/ 429 w 429"/>
                <a:gd name="T5" fmla="*/ 30 h 30"/>
                <a:gd name="T6" fmla="*/ 0 w 429"/>
                <a:gd name="T7" fmla="*/ 30 h 30"/>
                <a:gd name="T8" fmla="*/ 0 w 429"/>
                <a:gd name="T9" fmla="*/ 0 h 30"/>
                <a:gd name="T10" fmla="*/ 0 w 429"/>
                <a:gd name="T11" fmla="*/ 0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9"/>
                <a:gd name="T19" fmla="*/ 0 h 30"/>
                <a:gd name="T20" fmla="*/ 429 w 429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9" h="30">
                  <a:moveTo>
                    <a:pt x="0" y="0"/>
                  </a:moveTo>
                  <a:lnTo>
                    <a:pt x="429" y="0"/>
                  </a:lnTo>
                  <a:lnTo>
                    <a:pt x="429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26" name="Freeform 39"/>
            <p:cNvSpPr>
              <a:spLocks/>
            </p:cNvSpPr>
            <p:nvPr/>
          </p:nvSpPr>
          <p:spPr bwMode="auto">
            <a:xfrm>
              <a:off x="1202" y="2677"/>
              <a:ext cx="225" cy="30"/>
            </a:xfrm>
            <a:custGeom>
              <a:avLst/>
              <a:gdLst>
                <a:gd name="T0" fmla="*/ 0 w 225"/>
                <a:gd name="T1" fmla="*/ 0 h 30"/>
                <a:gd name="T2" fmla="*/ 225 w 225"/>
                <a:gd name="T3" fmla="*/ 0 h 30"/>
                <a:gd name="T4" fmla="*/ 225 w 225"/>
                <a:gd name="T5" fmla="*/ 30 h 30"/>
                <a:gd name="T6" fmla="*/ 0 w 225"/>
                <a:gd name="T7" fmla="*/ 30 h 30"/>
                <a:gd name="T8" fmla="*/ 0 w 225"/>
                <a:gd name="T9" fmla="*/ 0 h 30"/>
                <a:gd name="T10" fmla="*/ 0 w 225"/>
                <a:gd name="T11" fmla="*/ 0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5"/>
                <a:gd name="T19" fmla="*/ 0 h 30"/>
                <a:gd name="T20" fmla="*/ 225 w 22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5" h="30">
                  <a:moveTo>
                    <a:pt x="0" y="0"/>
                  </a:moveTo>
                  <a:lnTo>
                    <a:pt x="225" y="0"/>
                  </a:lnTo>
                  <a:lnTo>
                    <a:pt x="225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27" name="Freeform 40"/>
            <p:cNvSpPr>
              <a:spLocks/>
            </p:cNvSpPr>
            <p:nvPr/>
          </p:nvSpPr>
          <p:spPr bwMode="auto">
            <a:xfrm>
              <a:off x="1202" y="2677"/>
              <a:ext cx="225" cy="1"/>
            </a:xfrm>
            <a:custGeom>
              <a:avLst/>
              <a:gdLst>
                <a:gd name="T0" fmla="*/ 225 w 225"/>
                <a:gd name="T1" fmla="*/ 0 h 1"/>
                <a:gd name="T2" fmla="*/ 225 w 225"/>
                <a:gd name="T3" fmla="*/ 0 h 1"/>
                <a:gd name="T4" fmla="*/ 0 w 225"/>
                <a:gd name="T5" fmla="*/ 0 h 1"/>
                <a:gd name="T6" fmla="*/ 0 w 225"/>
                <a:gd name="T7" fmla="*/ 0 h 1"/>
                <a:gd name="T8" fmla="*/ 225 w 225"/>
                <a:gd name="T9" fmla="*/ 0 h 1"/>
                <a:gd name="T10" fmla="*/ 215 w 225"/>
                <a:gd name="T11" fmla="*/ 0 h 1"/>
                <a:gd name="T12" fmla="*/ 225 w 225"/>
                <a:gd name="T13" fmla="*/ 0 h 1"/>
                <a:gd name="T14" fmla="*/ 225 w 225"/>
                <a:gd name="T15" fmla="*/ 0 h 1"/>
                <a:gd name="T16" fmla="*/ 225 w 225"/>
                <a:gd name="T17" fmla="*/ 0 h 1"/>
                <a:gd name="T18" fmla="*/ 225 w 225"/>
                <a:gd name="T19" fmla="*/ 0 h 1"/>
                <a:gd name="T20" fmla="*/ 225 w 225"/>
                <a:gd name="T21" fmla="*/ 0 h 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1"/>
                <a:gd name="T35" fmla="*/ 225 w 225"/>
                <a:gd name="T36" fmla="*/ 1 h 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1">
                  <a:moveTo>
                    <a:pt x="225" y="0"/>
                  </a:moveTo>
                  <a:lnTo>
                    <a:pt x="225" y="0"/>
                  </a:lnTo>
                  <a:lnTo>
                    <a:pt x="0" y="0"/>
                  </a:lnTo>
                  <a:lnTo>
                    <a:pt x="225" y="0"/>
                  </a:lnTo>
                  <a:lnTo>
                    <a:pt x="215" y="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FFFFFF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28" name="Freeform 41"/>
            <p:cNvSpPr>
              <a:spLocks/>
            </p:cNvSpPr>
            <p:nvPr/>
          </p:nvSpPr>
          <p:spPr bwMode="auto">
            <a:xfrm>
              <a:off x="1417" y="2677"/>
              <a:ext cx="10" cy="30"/>
            </a:xfrm>
            <a:custGeom>
              <a:avLst/>
              <a:gdLst>
                <a:gd name="T0" fmla="*/ 10 w 10"/>
                <a:gd name="T1" fmla="*/ 30 h 30"/>
                <a:gd name="T2" fmla="*/ 10 w 10"/>
                <a:gd name="T3" fmla="*/ 30 h 30"/>
                <a:gd name="T4" fmla="*/ 10 w 10"/>
                <a:gd name="T5" fmla="*/ 0 h 30"/>
                <a:gd name="T6" fmla="*/ 0 w 10"/>
                <a:gd name="T7" fmla="*/ 0 h 30"/>
                <a:gd name="T8" fmla="*/ 0 w 10"/>
                <a:gd name="T9" fmla="*/ 30 h 30"/>
                <a:gd name="T10" fmla="*/ 10 w 10"/>
                <a:gd name="T11" fmla="*/ 20 h 30"/>
                <a:gd name="T12" fmla="*/ 10 w 10"/>
                <a:gd name="T13" fmla="*/ 30 h 30"/>
                <a:gd name="T14" fmla="*/ 10 w 10"/>
                <a:gd name="T15" fmla="*/ 30 h 30"/>
                <a:gd name="T16" fmla="*/ 10 w 10"/>
                <a:gd name="T17" fmla="*/ 30 h 30"/>
                <a:gd name="T18" fmla="*/ 10 w 10"/>
                <a:gd name="T19" fmla="*/ 30 h 30"/>
                <a:gd name="T20" fmla="*/ 10 w 10"/>
                <a:gd name="T21" fmla="*/ 30 h 3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"/>
                <a:gd name="T34" fmla="*/ 0 h 30"/>
                <a:gd name="T35" fmla="*/ 10 w 10"/>
                <a:gd name="T36" fmla="*/ 30 h 3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" h="30">
                  <a:moveTo>
                    <a:pt x="10" y="30"/>
                  </a:moveTo>
                  <a:lnTo>
                    <a:pt x="10" y="3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30"/>
                  </a:lnTo>
                  <a:lnTo>
                    <a:pt x="10" y="20"/>
                  </a:lnTo>
                  <a:lnTo>
                    <a:pt x="10" y="30"/>
                  </a:lnTo>
                  <a:close/>
                </a:path>
              </a:pathLst>
            </a:custGeom>
            <a:solidFill>
              <a:srgbClr val="FFFFFF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29" name="Freeform 42"/>
            <p:cNvSpPr>
              <a:spLocks/>
            </p:cNvSpPr>
            <p:nvPr/>
          </p:nvSpPr>
          <p:spPr bwMode="auto">
            <a:xfrm>
              <a:off x="1202" y="2697"/>
              <a:ext cx="225" cy="10"/>
            </a:xfrm>
            <a:custGeom>
              <a:avLst/>
              <a:gdLst>
                <a:gd name="T0" fmla="*/ 0 w 225"/>
                <a:gd name="T1" fmla="*/ 10 h 10"/>
                <a:gd name="T2" fmla="*/ 0 w 225"/>
                <a:gd name="T3" fmla="*/ 10 h 10"/>
                <a:gd name="T4" fmla="*/ 225 w 225"/>
                <a:gd name="T5" fmla="*/ 10 h 10"/>
                <a:gd name="T6" fmla="*/ 225 w 225"/>
                <a:gd name="T7" fmla="*/ 0 h 10"/>
                <a:gd name="T8" fmla="*/ 0 w 225"/>
                <a:gd name="T9" fmla="*/ 0 h 10"/>
                <a:gd name="T10" fmla="*/ 0 w 225"/>
                <a:gd name="T11" fmla="*/ 10 h 10"/>
                <a:gd name="T12" fmla="*/ 0 w 225"/>
                <a:gd name="T13" fmla="*/ 10 h 10"/>
                <a:gd name="T14" fmla="*/ 0 w 225"/>
                <a:gd name="T15" fmla="*/ 10 h 10"/>
                <a:gd name="T16" fmla="*/ 0 w 225"/>
                <a:gd name="T17" fmla="*/ 10 h 10"/>
                <a:gd name="T18" fmla="*/ 0 w 225"/>
                <a:gd name="T19" fmla="*/ 10 h 10"/>
                <a:gd name="T20" fmla="*/ 0 w 225"/>
                <a:gd name="T21" fmla="*/ 10 h 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10"/>
                <a:gd name="T35" fmla="*/ 225 w 225"/>
                <a:gd name="T36" fmla="*/ 10 h 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10">
                  <a:moveTo>
                    <a:pt x="0" y="10"/>
                  </a:moveTo>
                  <a:lnTo>
                    <a:pt x="0" y="10"/>
                  </a:lnTo>
                  <a:lnTo>
                    <a:pt x="225" y="10"/>
                  </a:lnTo>
                  <a:lnTo>
                    <a:pt x="22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30" name="Freeform 43"/>
            <p:cNvSpPr>
              <a:spLocks/>
            </p:cNvSpPr>
            <p:nvPr/>
          </p:nvSpPr>
          <p:spPr bwMode="auto">
            <a:xfrm>
              <a:off x="1202" y="2677"/>
              <a:ext cx="1" cy="30"/>
            </a:xfrm>
            <a:custGeom>
              <a:avLst/>
              <a:gdLst>
                <a:gd name="T0" fmla="*/ 0 w 1"/>
                <a:gd name="T1" fmla="*/ 0 h 30"/>
                <a:gd name="T2" fmla="*/ 0 w 1"/>
                <a:gd name="T3" fmla="*/ 0 h 30"/>
                <a:gd name="T4" fmla="*/ 0 w 1"/>
                <a:gd name="T5" fmla="*/ 30 h 30"/>
                <a:gd name="T6" fmla="*/ 0 w 1"/>
                <a:gd name="T7" fmla="*/ 30 h 30"/>
                <a:gd name="T8" fmla="*/ 0 w 1"/>
                <a:gd name="T9" fmla="*/ 0 h 30"/>
                <a:gd name="T10" fmla="*/ 0 w 1"/>
                <a:gd name="T11" fmla="*/ 0 h 30"/>
                <a:gd name="T12" fmla="*/ 0 w 1"/>
                <a:gd name="T13" fmla="*/ 0 h 30"/>
                <a:gd name="T14" fmla="*/ 0 w 1"/>
                <a:gd name="T15" fmla="*/ 0 h 30"/>
                <a:gd name="T16" fmla="*/ 0 w 1"/>
                <a:gd name="T17" fmla="*/ 0 h 30"/>
                <a:gd name="T18" fmla="*/ 0 w 1"/>
                <a:gd name="T19" fmla="*/ 0 h 30"/>
                <a:gd name="T20" fmla="*/ 0 w 1"/>
                <a:gd name="T21" fmla="*/ 0 h 3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"/>
                <a:gd name="T34" fmla="*/ 0 h 30"/>
                <a:gd name="T35" fmla="*/ 1 w 1"/>
                <a:gd name="T36" fmla="*/ 30 h 3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" h="30">
                  <a:moveTo>
                    <a:pt x="0" y="0"/>
                  </a:moveTo>
                  <a:lnTo>
                    <a:pt x="0" y="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31" name="Freeform 44"/>
            <p:cNvSpPr>
              <a:spLocks/>
            </p:cNvSpPr>
            <p:nvPr/>
          </p:nvSpPr>
          <p:spPr bwMode="auto">
            <a:xfrm>
              <a:off x="1202" y="2697"/>
              <a:ext cx="215" cy="10"/>
            </a:xfrm>
            <a:custGeom>
              <a:avLst/>
              <a:gdLst>
                <a:gd name="T0" fmla="*/ 215 w 215"/>
                <a:gd name="T1" fmla="*/ 0 h 10"/>
                <a:gd name="T2" fmla="*/ 215 w 215"/>
                <a:gd name="T3" fmla="*/ 0 h 10"/>
                <a:gd name="T4" fmla="*/ 0 w 215"/>
                <a:gd name="T5" fmla="*/ 0 h 10"/>
                <a:gd name="T6" fmla="*/ 0 w 215"/>
                <a:gd name="T7" fmla="*/ 10 h 10"/>
                <a:gd name="T8" fmla="*/ 215 w 215"/>
                <a:gd name="T9" fmla="*/ 10 h 10"/>
                <a:gd name="T10" fmla="*/ 215 w 215"/>
                <a:gd name="T11" fmla="*/ 0 h 10"/>
                <a:gd name="T12" fmla="*/ 215 w 215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5"/>
                <a:gd name="T22" fmla="*/ 0 h 10"/>
                <a:gd name="T23" fmla="*/ 215 w 215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5" h="10">
                  <a:moveTo>
                    <a:pt x="215" y="0"/>
                  </a:moveTo>
                  <a:lnTo>
                    <a:pt x="215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215" y="10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FFFF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32" name="Freeform 45"/>
            <p:cNvSpPr>
              <a:spLocks/>
            </p:cNvSpPr>
            <p:nvPr/>
          </p:nvSpPr>
          <p:spPr bwMode="auto">
            <a:xfrm>
              <a:off x="1049" y="2820"/>
              <a:ext cx="41" cy="10"/>
            </a:xfrm>
            <a:custGeom>
              <a:avLst/>
              <a:gdLst>
                <a:gd name="T0" fmla="*/ 41 w 41"/>
                <a:gd name="T1" fmla="*/ 0 h 10"/>
                <a:gd name="T2" fmla="*/ 41 w 41"/>
                <a:gd name="T3" fmla="*/ 0 h 10"/>
                <a:gd name="T4" fmla="*/ 0 w 41"/>
                <a:gd name="T5" fmla="*/ 10 h 10"/>
                <a:gd name="T6" fmla="*/ 0 w 41"/>
                <a:gd name="T7" fmla="*/ 10 h 10"/>
                <a:gd name="T8" fmla="*/ 41 w 41"/>
                <a:gd name="T9" fmla="*/ 0 h 10"/>
                <a:gd name="T10" fmla="*/ 41 w 41"/>
                <a:gd name="T11" fmla="*/ 0 h 10"/>
                <a:gd name="T12" fmla="*/ 41 w 41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1"/>
                <a:gd name="T22" fmla="*/ 0 h 10"/>
                <a:gd name="T23" fmla="*/ 41 w 4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1" h="10">
                  <a:moveTo>
                    <a:pt x="41" y="0"/>
                  </a:moveTo>
                  <a:lnTo>
                    <a:pt x="41" y="0"/>
                  </a:lnTo>
                  <a:lnTo>
                    <a:pt x="0" y="1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33" name="Freeform 46"/>
            <p:cNvSpPr>
              <a:spLocks/>
            </p:cNvSpPr>
            <p:nvPr/>
          </p:nvSpPr>
          <p:spPr bwMode="auto">
            <a:xfrm>
              <a:off x="1080" y="2820"/>
              <a:ext cx="41" cy="10"/>
            </a:xfrm>
            <a:custGeom>
              <a:avLst/>
              <a:gdLst>
                <a:gd name="T0" fmla="*/ 41 w 41"/>
                <a:gd name="T1" fmla="*/ 0 h 10"/>
                <a:gd name="T2" fmla="*/ 41 w 41"/>
                <a:gd name="T3" fmla="*/ 0 h 10"/>
                <a:gd name="T4" fmla="*/ 0 w 41"/>
                <a:gd name="T5" fmla="*/ 10 h 10"/>
                <a:gd name="T6" fmla="*/ 0 w 41"/>
                <a:gd name="T7" fmla="*/ 10 h 10"/>
                <a:gd name="T8" fmla="*/ 41 w 41"/>
                <a:gd name="T9" fmla="*/ 0 h 10"/>
                <a:gd name="T10" fmla="*/ 41 w 41"/>
                <a:gd name="T11" fmla="*/ 0 h 10"/>
                <a:gd name="T12" fmla="*/ 41 w 41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1"/>
                <a:gd name="T22" fmla="*/ 0 h 10"/>
                <a:gd name="T23" fmla="*/ 41 w 4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1" h="10">
                  <a:moveTo>
                    <a:pt x="41" y="0"/>
                  </a:moveTo>
                  <a:lnTo>
                    <a:pt x="41" y="0"/>
                  </a:lnTo>
                  <a:lnTo>
                    <a:pt x="0" y="1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34" name="Freeform 47"/>
            <p:cNvSpPr>
              <a:spLocks/>
            </p:cNvSpPr>
            <p:nvPr/>
          </p:nvSpPr>
          <p:spPr bwMode="auto">
            <a:xfrm>
              <a:off x="1110" y="2820"/>
              <a:ext cx="51" cy="10"/>
            </a:xfrm>
            <a:custGeom>
              <a:avLst/>
              <a:gdLst>
                <a:gd name="T0" fmla="*/ 51 w 51"/>
                <a:gd name="T1" fmla="*/ 0 h 10"/>
                <a:gd name="T2" fmla="*/ 51 w 51"/>
                <a:gd name="T3" fmla="*/ 0 h 10"/>
                <a:gd name="T4" fmla="*/ 0 w 51"/>
                <a:gd name="T5" fmla="*/ 10 h 10"/>
                <a:gd name="T6" fmla="*/ 0 w 51"/>
                <a:gd name="T7" fmla="*/ 10 h 10"/>
                <a:gd name="T8" fmla="*/ 51 w 51"/>
                <a:gd name="T9" fmla="*/ 0 h 10"/>
                <a:gd name="T10" fmla="*/ 51 w 51"/>
                <a:gd name="T11" fmla="*/ 0 h 10"/>
                <a:gd name="T12" fmla="*/ 51 w 51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10"/>
                <a:gd name="T23" fmla="*/ 51 w 5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10">
                  <a:moveTo>
                    <a:pt x="51" y="0"/>
                  </a:moveTo>
                  <a:lnTo>
                    <a:pt x="51" y="0"/>
                  </a:lnTo>
                  <a:lnTo>
                    <a:pt x="0" y="1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35" name="Freeform 48"/>
            <p:cNvSpPr>
              <a:spLocks/>
            </p:cNvSpPr>
            <p:nvPr/>
          </p:nvSpPr>
          <p:spPr bwMode="auto">
            <a:xfrm>
              <a:off x="1141" y="2820"/>
              <a:ext cx="51" cy="10"/>
            </a:xfrm>
            <a:custGeom>
              <a:avLst/>
              <a:gdLst>
                <a:gd name="T0" fmla="*/ 51 w 51"/>
                <a:gd name="T1" fmla="*/ 0 h 10"/>
                <a:gd name="T2" fmla="*/ 51 w 51"/>
                <a:gd name="T3" fmla="*/ 0 h 10"/>
                <a:gd name="T4" fmla="*/ 0 w 51"/>
                <a:gd name="T5" fmla="*/ 10 h 10"/>
                <a:gd name="T6" fmla="*/ 0 w 51"/>
                <a:gd name="T7" fmla="*/ 10 h 10"/>
                <a:gd name="T8" fmla="*/ 51 w 51"/>
                <a:gd name="T9" fmla="*/ 0 h 10"/>
                <a:gd name="T10" fmla="*/ 51 w 51"/>
                <a:gd name="T11" fmla="*/ 0 h 10"/>
                <a:gd name="T12" fmla="*/ 51 w 51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10"/>
                <a:gd name="T23" fmla="*/ 51 w 5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10">
                  <a:moveTo>
                    <a:pt x="51" y="0"/>
                  </a:moveTo>
                  <a:lnTo>
                    <a:pt x="51" y="0"/>
                  </a:lnTo>
                  <a:lnTo>
                    <a:pt x="0" y="1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36" name="Freeform 49"/>
            <p:cNvSpPr>
              <a:spLocks/>
            </p:cNvSpPr>
            <p:nvPr/>
          </p:nvSpPr>
          <p:spPr bwMode="auto">
            <a:xfrm>
              <a:off x="1182" y="2820"/>
              <a:ext cx="41" cy="10"/>
            </a:xfrm>
            <a:custGeom>
              <a:avLst/>
              <a:gdLst>
                <a:gd name="T0" fmla="*/ 41 w 41"/>
                <a:gd name="T1" fmla="*/ 0 h 10"/>
                <a:gd name="T2" fmla="*/ 41 w 41"/>
                <a:gd name="T3" fmla="*/ 0 h 10"/>
                <a:gd name="T4" fmla="*/ 0 w 41"/>
                <a:gd name="T5" fmla="*/ 10 h 10"/>
                <a:gd name="T6" fmla="*/ 0 w 41"/>
                <a:gd name="T7" fmla="*/ 10 h 10"/>
                <a:gd name="T8" fmla="*/ 41 w 41"/>
                <a:gd name="T9" fmla="*/ 0 h 10"/>
                <a:gd name="T10" fmla="*/ 41 w 41"/>
                <a:gd name="T11" fmla="*/ 0 h 10"/>
                <a:gd name="T12" fmla="*/ 41 w 41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1"/>
                <a:gd name="T22" fmla="*/ 0 h 10"/>
                <a:gd name="T23" fmla="*/ 41 w 4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1" h="10">
                  <a:moveTo>
                    <a:pt x="41" y="0"/>
                  </a:moveTo>
                  <a:lnTo>
                    <a:pt x="41" y="0"/>
                  </a:lnTo>
                  <a:lnTo>
                    <a:pt x="0" y="1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37" name="Freeform 50"/>
            <p:cNvSpPr>
              <a:spLocks/>
            </p:cNvSpPr>
            <p:nvPr/>
          </p:nvSpPr>
          <p:spPr bwMode="auto">
            <a:xfrm>
              <a:off x="1223" y="2820"/>
              <a:ext cx="41" cy="10"/>
            </a:xfrm>
            <a:custGeom>
              <a:avLst/>
              <a:gdLst>
                <a:gd name="T0" fmla="*/ 41 w 41"/>
                <a:gd name="T1" fmla="*/ 0 h 10"/>
                <a:gd name="T2" fmla="*/ 41 w 41"/>
                <a:gd name="T3" fmla="*/ 0 h 10"/>
                <a:gd name="T4" fmla="*/ 0 w 41"/>
                <a:gd name="T5" fmla="*/ 10 h 10"/>
                <a:gd name="T6" fmla="*/ 0 w 41"/>
                <a:gd name="T7" fmla="*/ 10 h 10"/>
                <a:gd name="T8" fmla="*/ 41 w 41"/>
                <a:gd name="T9" fmla="*/ 0 h 10"/>
                <a:gd name="T10" fmla="*/ 41 w 41"/>
                <a:gd name="T11" fmla="*/ 0 h 10"/>
                <a:gd name="T12" fmla="*/ 41 w 41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1"/>
                <a:gd name="T22" fmla="*/ 0 h 10"/>
                <a:gd name="T23" fmla="*/ 41 w 4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1" h="10">
                  <a:moveTo>
                    <a:pt x="41" y="0"/>
                  </a:moveTo>
                  <a:lnTo>
                    <a:pt x="41" y="0"/>
                  </a:lnTo>
                  <a:lnTo>
                    <a:pt x="0" y="1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38" name="Freeform 51"/>
            <p:cNvSpPr>
              <a:spLocks/>
            </p:cNvSpPr>
            <p:nvPr/>
          </p:nvSpPr>
          <p:spPr bwMode="auto">
            <a:xfrm>
              <a:off x="1254" y="2820"/>
              <a:ext cx="40" cy="10"/>
            </a:xfrm>
            <a:custGeom>
              <a:avLst/>
              <a:gdLst>
                <a:gd name="T0" fmla="*/ 40 w 40"/>
                <a:gd name="T1" fmla="*/ 0 h 10"/>
                <a:gd name="T2" fmla="*/ 40 w 40"/>
                <a:gd name="T3" fmla="*/ 0 h 10"/>
                <a:gd name="T4" fmla="*/ 0 w 40"/>
                <a:gd name="T5" fmla="*/ 10 h 10"/>
                <a:gd name="T6" fmla="*/ 0 w 40"/>
                <a:gd name="T7" fmla="*/ 10 h 10"/>
                <a:gd name="T8" fmla="*/ 40 w 40"/>
                <a:gd name="T9" fmla="*/ 0 h 10"/>
                <a:gd name="T10" fmla="*/ 40 w 40"/>
                <a:gd name="T11" fmla="*/ 0 h 10"/>
                <a:gd name="T12" fmla="*/ 40 w 40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10"/>
                <a:gd name="T23" fmla="*/ 40 w 40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10">
                  <a:moveTo>
                    <a:pt x="40" y="0"/>
                  </a:moveTo>
                  <a:lnTo>
                    <a:pt x="40" y="0"/>
                  </a:lnTo>
                  <a:lnTo>
                    <a:pt x="0" y="1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39" name="Freeform 52"/>
            <p:cNvSpPr>
              <a:spLocks/>
            </p:cNvSpPr>
            <p:nvPr/>
          </p:nvSpPr>
          <p:spPr bwMode="auto">
            <a:xfrm>
              <a:off x="1274" y="2820"/>
              <a:ext cx="51" cy="10"/>
            </a:xfrm>
            <a:custGeom>
              <a:avLst/>
              <a:gdLst>
                <a:gd name="T0" fmla="*/ 51 w 51"/>
                <a:gd name="T1" fmla="*/ 0 h 10"/>
                <a:gd name="T2" fmla="*/ 51 w 51"/>
                <a:gd name="T3" fmla="*/ 0 h 10"/>
                <a:gd name="T4" fmla="*/ 0 w 51"/>
                <a:gd name="T5" fmla="*/ 10 h 10"/>
                <a:gd name="T6" fmla="*/ 0 w 51"/>
                <a:gd name="T7" fmla="*/ 10 h 10"/>
                <a:gd name="T8" fmla="*/ 51 w 51"/>
                <a:gd name="T9" fmla="*/ 0 h 10"/>
                <a:gd name="T10" fmla="*/ 51 w 51"/>
                <a:gd name="T11" fmla="*/ 0 h 10"/>
                <a:gd name="T12" fmla="*/ 51 w 51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10"/>
                <a:gd name="T23" fmla="*/ 51 w 5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10">
                  <a:moveTo>
                    <a:pt x="51" y="0"/>
                  </a:moveTo>
                  <a:lnTo>
                    <a:pt x="51" y="0"/>
                  </a:lnTo>
                  <a:lnTo>
                    <a:pt x="0" y="1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40" name="Freeform 53"/>
            <p:cNvSpPr>
              <a:spLocks/>
            </p:cNvSpPr>
            <p:nvPr/>
          </p:nvSpPr>
          <p:spPr bwMode="auto">
            <a:xfrm>
              <a:off x="1305" y="2820"/>
              <a:ext cx="51" cy="10"/>
            </a:xfrm>
            <a:custGeom>
              <a:avLst/>
              <a:gdLst>
                <a:gd name="T0" fmla="*/ 51 w 51"/>
                <a:gd name="T1" fmla="*/ 0 h 10"/>
                <a:gd name="T2" fmla="*/ 51 w 51"/>
                <a:gd name="T3" fmla="*/ 0 h 10"/>
                <a:gd name="T4" fmla="*/ 0 w 51"/>
                <a:gd name="T5" fmla="*/ 10 h 10"/>
                <a:gd name="T6" fmla="*/ 0 w 51"/>
                <a:gd name="T7" fmla="*/ 10 h 10"/>
                <a:gd name="T8" fmla="*/ 51 w 51"/>
                <a:gd name="T9" fmla="*/ 0 h 10"/>
                <a:gd name="T10" fmla="*/ 51 w 51"/>
                <a:gd name="T11" fmla="*/ 0 h 10"/>
                <a:gd name="T12" fmla="*/ 51 w 51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10"/>
                <a:gd name="T23" fmla="*/ 51 w 5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10">
                  <a:moveTo>
                    <a:pt x="51" y="0"/>
                  </a:moveTo>
                  <a:lnTo>
                    <a:pt x="51" y="0"/>
                  </a:lnTo>
                  <a:lnTo>
                    <a:pt x="0" y="1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41" name="Freeform 54"/>
            <p:cNvSpPr>
              <a:spLocks/>
            </p:cNvSpPr>
            <p:nvPr/>
          </p:nvSpPr>
          <p:spPr bwMode="auto">
            <a:xfrm>
              <a:off x="1346" y="2820"/>
              <a:ext cx="40" cy="10"/>
            </a:xfrm>
            <a:custGeom>
              <a:avLst/>
              <a:gdLst>
                <a:gd name="T0" fmla="*/ 40 w 40"/>
                <a:gd name="T1" fmla="*/ 0 h 10"/>
                <a:gd name="T2" fmla="*/ 40 w 40"/>
                <a:gd name="T3" fmla="*/ 0 h 10"/>
                <a:gd name="T4" fmla="*/ 0 w 40"/>
                <a:gd name="T5" fmla="*/ 10 h 10"/>
                <a:gd name="T6" fmla="*/ 0 w 40"/>
                <a:gd name="T7" fmla="*/ 10 h 10"/>
                <a:gd name="T8" fmla="*/ 40 w 40"/>
                <a:gd name="T9" fmla="*/ 0 h 10"/>
                <a:gd name="T10" fmla="*/ 40 w 40"/>
                <a:gd name="T11" fmla="*/ 0 h 10"/>
                <a:gd name="T12" fmla="*/ 40 w 40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10"/>
                <a:gd name="T23" fmla="*/ 40 w 40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10">
                  <a:moveTo>
                    <a:pt x="40" y="0"/>
                  </a:moveTo>
                  <a:lnTo>
                    <a:pt x="40" y="0"/>
                  </a:lnTo>
                  <a:lnTo>
                    <a:pt x="0" y="1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42" name="Freeform 55"/>
            <p:cNvSpPr>
              <a:spLocks/>
            </p:cNvSpPr>
            <p:nvPr/>
          </p:nvSpPr>
          <p:spPr bwMode="auto">
            <a:xfrm>
              <a:off x="1376" y="2820"/>
              <a:ext cx="41" cy="10"/>
            </a:xfrm>
            <a:custGeom>
              <a:avLst/>
              <a:gdLst>
                <a:gd name="T0" fmla="*/ 41 w 41"/>
                <a:gd name="T1" fmla="*/ 0 h 10"/>
                <a:gd name="T2" fmla="*/ 41 w 41"/>
                <a:gd name="T3" fmla="*/ 0 h 10"/>
                <a:gd name="T4" fmla="*/ 0 w 41"/>
                <a:gd name="T5" fmla="*/ 10 h 10"/>
                <a:gd name="T6" fmla="*/ 0 w 41"/>
                <a:gd name="T7" fmla="*/ 10 h 10"/>
                <a:gd name="T8" fmla="*/ 41 w 41"/>
                <a:gd name="T9" fmla="*/ 0 h 10"/>
                <a:gd name="T10" fmla="*/ 41 w 41"/>
                <a:gd name="T11" fmla="*/ 0 h 10"/>
                <a:gd name="T12" fmla="*/ 41 w 41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1"/>
                <a:gd name="T22" fmla="*/ 0 h 10"/>
                <a:gd name="T23" fmla="*/ 41 w 4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1" h="10">
                  <a:moveTo>
                    <a:pt x="41" y="0"/>
                  </a:moveTo>
                  <a:lnTo>
                    <a:pt x="41" y="0"/>
                  </a:lnTo>
                  <a:lnTo>
                    <a:pt x="0" y="1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43" name="Freeform 56"/>
            <p:cNvSpPr>
              <a:spLocks/>
            </p:cNvSpPr>
            <p:nvPr/>
          </p:nvSpPr>
          <p:spPr bwMode="auto">
            <a:xfrm>
              <a:off x="1407" y="2820"/>
              <a:ext cx="51" cy="10"/>
            </a:xfrm>
            <a:custGeom>
              <a:avLst/>
              <a:gdLst>
                <a:gd name="T0" fmla="*/ 51 w 51"/>
                <a:gd name="T1" fmla="*/ 0 h 10"/>
                <a:gd name="T2" fmla="*/ 51 w 51"/>
                <a:gd name="T3" fmla="*/ 0 h 10"/>
                <a:gd name="T4" fmla="*/ 0 w 51"/>
                <a:gd name="T5" fmla="*/ 10 h 10"/>
                <a:gd name="T6" fmla="*/ 0 w 51"/>
                <a:gd name="T7" fmla="*/ 10 h 10"/>
                <a:gd name="T8" fmla="*/ 51 w 51"/>
                <a:gd name="T9" fmla="*/ 0 h 10"/>
                <a:gd name="T10" fmla="*/ 51 w 51"/>
                <a:gd name="T11" fmla="*/ 0 h 10"/>
                <a:gd name="T12" fmla="*/ 51 w 51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10"/>
                <a:gd name="T23" fmla="*/ 51 w 5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10">
                  <a:moveTo>
                    <a:pt x="51" y="0"/>
                  </a:moveTo>
                  <a:lnTo>
                    <a:pt x="51" y="0"/>
                  </a:lnTo>
                  <a:lnTo>
                    <a:pt x="0" y="1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44" name="Freeform 57"/>
            <p:cNvSpPr>
              <a:spLocks/>
            </p:cNvSpPr>
            <p:nvPr/>
          </p:nvSpPr>
          <p:spPr bwMode="auto">
            <a:xfrm>
              <a:off x="1438" y="2820"/>
              <a:ext cx="51" cy="10"/>
            </a:xfrm>
            <a:custGeom>
              <a:avLst/>
              <a:gdLst>
                <a:gd name="T0" fmla="*/ 51 w 51"/>
                <a:gd name="T1" fmla="*/ 0 h 10"/>
                <a:gd name="T2" fmla="*/ 51 w 51"/>
                <a:gd name="T3" fmla="*/ 0 h 10"/>
                <a:gd name="T4" fmla="*/ 0 w 51"/>
                <a:gd name="T5" fmla="*/ 10 h 10"/>
                <a:gd name="T6" fmla="*/ 0 w 51"/>
                <a:gd name="T7" fmla="*/ 10 h 10"/>
                <a:gd name="T8" fmla="*/ 51 w 51"/>
                <a:gd name="T9" fmla="*/ 0 h 10"/>
                <a:gd name="T10" fmla="*/ 51 w 51"/>
                <a:gd name="T11" fmla="*/ 0 h 10"/>
                <a:gd name="T12" fmla="*/ 51 w 51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10"/>
                <a:gd name="T23" fmla="*/ 51 w 5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10">
                  <a:moveTo>
                    <a:pt x="51" y="0"/>
                  </a:moveTo>
                  <a:lnTo>
                    <a:pt x="51" y="0"/>
                  </a:lnTo>
                  <a:lnTo>
                    <a:pt x="0" y="1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45" name="Freeform 58"/>
            <p:cNvSpPr>
              <a:spLocks/>
            </p:cNvSpPr>
            <p:nvPr/>
          </p:nvSpPr>
          <p:spPr bwMode="auto">
            <a:xfrm>
              <a:off x="1479" y="2820"/>
              <a:ext cx="40" cy="10"/>
            </a:xfrm>
            <a:custGeom>
              <a:avLst/>
              <a:gdLst>
                <a:gd name="T0" fmla="*/ 40 w 40"/>
                <a:gd name="T1" fmla="*/ 0 h 10"/>
                <a:gd name="T2" fmla="*/ 40 w 40"/>
                <a:gd name="T3" fmla="*/ 0 h 10"/>
                <a:gd name="T4" fmla="*/ 0 w 40"/>
                <a:gd name="T5" fmla="*/ 10 h 10"/>
                <a:gd name="T6" fmla="*/ 0 w 40"/>
                <a:gd name="T7" fmla="*/ 10 h 10"/>
                <a:gd name="T8" fmla="*/ 40 w 40"/>
                <a:gd name="T9" fmla="*/ 0 h 10"/>
                <a:gd name="T10" fmla="*/ 40 w 40"/>
                <a:gd name="T11" fmla="*/ 0 h 10"/>
                <a:gd name="T12" fmla="*/ 40 w 40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10"/>
                <a:gd name="T23" fmla="*/ 40 w 40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10">
                  <a:moveTo>
                    <a:pt x="40" y="0"/>
                  </a:moveTo>
                  <a:lnTo>
                    <a:pt x="40" y="0"/>
                  </a:lnTo>
                  <a:lnTo>
                    <a:pt x="0" y="1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46" name="Freeform 59"/>
            <p:cNvSpPr>
              <a:spLocks/>
            </p:cNvSpPr>
            <p:nvPr/>
          </p:nvSpPr>
          <p:spPr bwMode="auto">
            <a:xfrm>
              <a:off x="1509" y="2820"/>
              <a:ext cx="41" cy="10"/>
            </a:xfrm>
            <a:custGeom>
              <a:avLst/>
              <a:gdLst>
                <a:gd name="T0" fmla="*/ 41 w 41"/>
                <a:gd name="T1" fmla="*/ 0 h 10"/>
                <a:gd name="T2" fmla="*/ 41 w 41"/>
                <a:gd name="T3" fmla="*/ 0 h 10"/>
                <a:gd name="T4" fmla="*/ 0 w 41"/>
                <a:gd name="T5" fmla="*/ 10 h 10"/>
                <a:gd name="T6" fmla="*/ 0 w 41"/>
                <a:gd name="T7" fmla="*/ 10 h 10"/>
                <a:gd name="T8" fmla="*/ 41 w 41"/>
                <a:gd name="T9" fmla="*/ 0 h 10"/>
                <a:gd name="T10" fmla="*/ 41 w 41"/>
                <a:gd name="T11" fmla="*/ 0 h 10"/>
                <a:gd name="T12" fmla="*/ 41 w 41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1"/>
                <a:gd name="T22" fmla="*/ 0 h 10"/>
                <a:gd name="T23" fmla="*/ 41 w 4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1" h="10">
                  <a:moveTo>
                    <a:pt x="41" y="0"/>
                  </a:moveTo>
                  <a:lnTo>
                    <a:pt x="41" y="0"/>
                  </a:lnTo>
                  <a:lnTo>
                    <a:pt x="0" y="1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47" name="Freeform 60"/>
            <p:cNvSpPr>
              <a:spLocks/>
            </p:cNvSpPr>
            <p:nvPr/>
          </p:nvSpPr>
          <p:spPr bwMode="auto">
            <a:xfrm>
              <a:off x="1540" y="2820"/>
              <a:ext cx="41" cy="10"/>
            </a:xfrm>
            <a:custGeom>
              <a:avLst/>
              <a:gdLst>
                <a:gd name="T0" fmla="*/ 41 w 41"/>
                <a:gd name="T1" fmla="*/ 0 h 10"/>
                <a:gd name="T2" fmla="*/ 41 w 41"/>
                <a:gd name="T3" fmla="*/ 0 h 10"/>
                <a:gd name="T4" fmla="*/ 0 w 41"/>
                <a:gd name="T5" fmla="*/ 10 h 10"/>
                <a:gd name="T6" fmla="*/ 0 w 41"/>
                <a:gd name="T7" fmla="*/ 10 h 10"/>
                <a:gd name="T8" fmla="*/ 41 w 41"/>
                <a:gd name="T9" fmla="*/ 0 h 10"/>
                <a:gd name="T10" fmla="*/ 41 w 41"/>
                <a:gd name="T11" fmla="*/ 0 h 10"/>
                <a:gd name="T12" fmla="*/ 41 w 41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1"/>
                <a:gd name="T22" fmla="*/ 0 h 10"/>
                <a:gd name="T23" fmla="*/ 41 w 4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1" h="10">
                  <a:moveTo>
                    <a:pt x="41" y="0"/>
                  </a:moveTo>
                  <a:lnTo>
                    <a:pt x="41" y="0"/>
                  </a:lnTo>
                  <a:lnTo>
                    <a:pt x="0" y="1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48" name="Freeform 61"/>
            <p:cNvSpPr>
              <a:spLocks/>
            </p:cNvSpPr>
            <p:nvPr/>
          </p:nvSpPr>
          <p:spPr bwMode="auto">
            <a:xfrm>
              <a:off x="1581" y="2820"/>
              <a:ext cx="20" cy="10"/>
            </a:xfrm>
            <a:custGeom>
              <a:avLst/>
              <a:gdLst>
                <a:gd name="T0" fmla="*/ 20 w 20"/>
                <a:gd name="T1" fmla="*/ 0 h 10"/>
                <a:gd name="T2" fmla="*/ 20 w 20"/>
                <a:gd name="T3" fmla="*/ 0 h 10"/>
                <a:gd name="T4" fmla="*/ 0 w 20"/>
                <a:gd name="T5" fmla="*/ 10 h 10"/>
                <a:gd name="T6" fmla="*/ 0 w 20"/>
                <a:gd name="T7" fmla="*/ 10 h 10"/>
                <a:gd name="T8" fmla="*/ 20 w 20"/>
                <a:gd name="T9" fmla="*/ 0 h 10"/>
                <a:gd name="T10" fmla="*/ 20 w 20"/>
                <a:gd name="T11" fmla="*/ 0 h 10"/>
                <a:gd name="T12" fmla="*/ 20 w 20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"/>
                <a:gd name="T22" fmla="*/ 0 h 10"/>
                <a:gd name="T23" fmla="*/ 20 w 20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" h="10">
                  <a:moveTo>
                    <a:pt x="20" y="0"/>
                  </a:moveTo>
                  <a:lnTo>
                    <a:pt x="20" y="0"/>
                  </a:lnTo>
                  <a:lnTo>
                    <a:pt x="0" y="1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49" name="Freeform 62"/>
            <p:cNvSpPr>
              <a:spLocks/>
            </p:cNvSpPr>
            <p:nvPr/>
          </p:nvSpPr>
          <p:spPr bwMode="auto">
            <a:xfrm>
              <a:off x="1141" y="2585"/>
              <a:ext cx="20" cy="10"/>
            </a:xfrm>
            <a:custGeom>
              <a:avLst/>
              <a:gdLst>
                <a:gd name="T0" fmla="*/ 0 w 20"/>
                <a:gd name="T1" fmla="*/ 0 h 10"/>
                <a:gd name="T2" fmla="*/ 10 w 20"/>
                <a:gd name="T3" fmla="*/ 0 h 10"/>
                <a:gd name="T4" fmla="*/ 10 w 20"/>
                <a:gd name="T5" fmla="*/ 0 h 10"/>
                <a:gd name="T6" fmla="*/ 10 w 20"/>
                <a:gd name="T7" fmla="*/ 0 h 10"/>
                <a:gd name="T8" fmla="*/ 10 w 20"/>
                <a:gd name="T9" fmla="*/ 0 h 10"/>
                <a:gd name="T10" fmla="*/ 20 w 20"/>
                <a:gd name="T11" fmla="*/ 0 h 10"/>
                <a:gd name="T12" fmla="*/ 20 w 20"/>
                <a:gd name="T13" fmla="*/ 0 h 10"/>
                <a:gd name="T14" fmla="*/ 20 w 20"/>
                <a:gd name="T15" fmla="*/ 0 h 10"/>
                <a:gd name="T16" fmla="*/ 20 w 20"/>
                <a:gd name="T17" fmla="*/ 0 h 10"/>
                <a:gd name="T18" fmla="*/ 20 w 20"/>
                <a:gd name="T19" fmla="*/ 0 h 10"/>
                <a:gd name="T20" fmla="*/ 20 w 20"/>
                <a:gd name="T21" fmla="*/ 0 h 10"/>
                <a:gd name="T22" fmla="*/ 20 w 20"/>
                <a:gd name="T23" fmla="*/ 10 h 10"/>
                <a:gd name="T24" fmla="*/ 20 w 20"/>
                <a:gd name="T25" fmla="*/ 10 h 10"/>
                <a:gd name="T26" fmla="*/ 20 w 20"/>
                <a:gd name="T27" fmla="*/ 10 h 10"/>
                <a:gd name="T28" fmla="*/ 20 w 20"/>
                <a:gd name="T29" fmla="*/ 10 h 10"/>
                <a:gd name="T30" fmla="*/ 20 w 20"/>
                <a:gd name="T31" fmla="*/ 10 h 10"/>
                <a:gd name="T32" fmla="*/ 20 w 20"/>
                <a:gd name="T33" fmla="*/ 10 h 10"/>
                <a:gd name="T34" fmla="*/ 20 w 20"/>
                <a:gd name="T35" fmla="*/ 10 h 10"/>
                <a:gd name="T36" fmla="*/ 20 w 20"/>
                <a:gd name="T37" fmla="*/ 10 h 10"/>
                <a:gd name="T38" fmla="*/ 20 w 20"/>
                <a:gd name="T39" fmla="*/ 10 h 10"/>
                <a:gd name="T40" fmla="*/ 20 w 20"/>
                <a:gd name="T41" fmla="*/ 10 h 10"/>
                <a:gd name="T42" fmla="*/ 20 w 20"/>
                <a:gd name="T43" fmla="*/ 10 h 10"/>
                <a:gd name="T44" fmla="*/ 20 w 20"/>
                <a:gd name="T45" fmla="*/ 10 h 10"/>
                <a:gd name="T46" fmla="*/ 20 w 20"/>
                <a:gd name="T47" fmla="*/ 10 h 10"/>
                <a:gd name="T48" fmla="*/ 20 w 20"/>
                <a:gd name="T49" fmla="*/ 10 h 10"/>
                <a:gd name="T50" fmla="*/ 20 w 20"/>
                <a:gd name="T51" fmla="*/ 10 h 10"/>
                <a:gd name="T52" fmla="*/ 20 w 20"/>
                <a:gd name="T53" fmla="*/ 10 h 10"/>
                <a:gd name="T54" fmla="*/ 20 w 20"/>
                <a:gd name="T55" fmla="*/ 10 h 10"/>
                <a:gd name="T56" fmla="*/ 20 w 20"/>
                <a:gd name="T57" fmla="*/ 10 h 10"/>
                <a:gd name="T58" fmla="*/ 20 w 20"/>
                <a:gd name="T59" fmla="*/ 10 h 10"/>
                <a:gd name="T60" fmla="*/ 20 w 20"/>
                <a:gd name="T61" fmla="*/ 10 h 10"/>
                <a:gd name="T62" fmla="*/ 20 w 20"/>
                <a:gd name="T63" fmla="*/ 10 h 10"/>
                <a:gd name="T64" fmla="*/ 20 w 20"/>
                <a:gd name="T65" fmla="*/ 10 h 10"/>
                <a:gd name="T66" fmla="*/ 20 w 20"/>
                <a:gd name="T67" fmla="*/ 10 h 10"/>
                <a:gd name="T68" fmla="*/ 20 w 20"/>
                <a:gd name="T69" fmla="*/ 10 h 10"/>
                <a:gd name="T70" fmla="*/ 20 w 20"/>
                <a:gd name="T71" fmla="*/ 10 h 10"/>
                <a:gd name="T72" fmla="*/ 20 w 20"/>
                <a:gd name="T73" fmla="*/ 10 h 10"/>
                <a:gd name="T74" fmla="*/ 20 w 20"/>
                <a:gd name="T75" fmla="*/ 10 h 10"/>
                <a:gd name="T76" fmla="*/ 20 w 20"/>
                <a:gd name="T77" fmla="*/ 10 h 10"/>
                <a:gd name="T78" fmla="*/ 20 w 20"/>
                <a:gd name="T79" fmla="*/ 10 h 10"/>
                <a:gd name="T80" fmla="*/ 20 w 20"/>
                <a:gd name="T81" fmla="*/ 10 h 10"/>
                <a:gd name="T82" fmla="*/ 20 w 20"/>
                <a:gd name="T83" fmla="*/ 10 h 10"/>
                <a:gd name="T84" fmla="*/ 20 w 20"/>
                <a:gd name="T85" fmla="*/ 10 h 10"/>
                <a:gd name="T86" fmla="*/ 20 w 20"/>
                <a:gd name="T87" fmla="*/ 10 h 10"/>
                <a:gd name="T88" fmla="*/ 20 w 20"/>
                <a:gd name="T89" fmla="*/ 10 h 10"/>
                <a:gd name="T90" fmla="*/ 20 w 20"/>
                <a:gd name="T91" fmla="*/ 10 h 10"/>
                <a:gd name="T92" fmla="*/ 20 w 20"/>
                <a:gd name="T93" fmla="*/ 10 h 10"/>
                <a:gd name="T94" fmla="*/ 10 w 20"/>
                <a:gd name="T95" fmla="*/ 10 h 10"/>
                <a:gd name="T96" fmla="*/ 10 w 20"/>
                <a:gd name="T97" fmla="*/ 10 h 10"/>
                <a:gd name="T98" fmla="*/ 10 w 20"/>
                <a:gd name="T99" fmla="*/ 10 h 10"/>
                <a:gd name="T100" fmla="*/ 10 w 20"/>
                <a:gd name="T101" fmla="*/ 10 h 10"/>
                <a:gd name="T102" fmla="*/ 10 w 20"/>
                <a:gd name="T103" fmla="*/ 10 h 10"/>
                <a:gd name="T104" fmla="*/ 10 w 20"/>
                <a:gd name="T105" fmla="*/ 10 h 10"/>
                <a:gd name="T106" fmla="*/ 10 w 20"/>
                <a:gd name="T107" fmla="*/ 10 h 10"/>
                <a:gd name="T108" fmla="*/ 10 w 20"/>
                <a:gd name="T109" fmla="*/ 10 h 10"/>
                <a:gd name="T110" fmla="*/ 0 w 20"/>
                <a:gd name="T111" fmla="*/ 10 h 10"/>
                <a:gd name="T112" fmla="*/ 0 w 20"/>
                <a:gd name="T113" fmla="*/ 0 h 10"/>
                <a:gd name="T114" fmla="*/ 0 w 20"/>
                <a:gd name="T115" fmla="*/ 0 h 1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0"/>
                <a:gd name="T175" fmla="*/ 0 h 10"/>
                <a:gd name="T176" fmla="*/ 20 w 20"/>
                <a:gd name="T177" fmla="*/ 10 h 1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0" h="10">
                  <a:moveTo>
                    <a:pt x="0" y="0"/>
                  </a:moveTo>
                  <a:lnTo>
                    <a:pt x="10" y="0"/>
                  </a:lnTo>
                  <a:lnTo>
                    <a:pt x="20" y="0"/>
                  </a:lnTo>
                  <a:lnTo>
                    <a:pt x="20" y="10"/>
                  </a:lnTo>
                  <a:lnTo>
                    <a:pt x="10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50" name="Freeform 63"/>
            <p:cNvSpPr>
              <a:spLocks/>
            </p:cNvSpPr>
            <p:nvPr/>
          </p:nvSpPr>
          <p:spPr bwMode="auto">
            <a:xfrm>
              <a:off x="1151" y="2585"/>
              <a:ext cx="10" cy="10"/>
            </a:xfrm>
            <a:custGeom>
              <a:avLst/>
              <a:gdLst>
                <a:gd name="T0" fmla="*/ 0 w 10"/>
                <a:gd name="T1" fmla="*/ 10 h 10"/>
                <a:gd name="T2" fmla="*/ 0 w 10"/>
                <a:gd name="T3" fmla="*/ 10 h 10"/>
                <a:gd name="T4" fmla="*/ 0 w 10"/>
                <a:gd name="T5" fmla="*/ 10 h 10"/>
                <a:gd name="T6" fmla="*/ 0 w 10"/>
                <a:gd name="T7" fmla="*/ 10 h 10"/>
                <a:gd name="T8" fmla="*/ 0 w 10"/>
                <a:gd name="T9" fmla="*/ 10 h 10"/>
                <a:gd name="T10" fmla="*/ 10 w 10"/>
                <a:gd name="T11" fmla="*/ 10 h 10"/>
                <a:gd name="T12" fmla="*/ 10 w 10"/>
                <a:gd name="T13" fmla="*/ 10 h 10"/>
                <a:gd name="T14" fmla="*/ 10 w 10"/>
                <a:gd name="T15" fmla="*/ 10 h 10"/>
                <a:gd name="T16" fmla="*/ 10 w 10"/>
                <a:gd name="T17" fmla="*/ 0 h 10"/>
                <a:gd name="T18" fmla="*/ 10 w 10"/>
                <a:gd name="T19" fmla="*/ 0 h 10"/>
                <a:gd name="T20" fmla="*/ 10 w 10"/>
                <a:gd name="T21" fmla="*/ 0 h 10"/>
                <a:gd name="T22" fmla="*/ 0 w 10"/>
                <a:gd name="T23" fmla="*/ 0 h 10"/>
                <a:gd name="T24" fmla="*/ 0 w 10"/>
                <a:gd name="T25" fmla="*/ 0 h 10"/>
                <a:gd name="T26" fmla="*/ 0 w 10"/>
                <a:gd name="T27" fmla="*/ 0 h 10"/>
                <a:gd name="T28" fmla="*/ 0 w 10"/>
                <a:gd name="T29" fmla="*/ 0 h 10"/>
                <a:gd name="T30" fmla="*/ 0 w 10"/>
                <a:gd name="T31" fmla="*/ 0 h 10"/>
                <a:gd name="T32" fmla="*/ 0 w 10"/>
                <a:gd name="T33" fmla="*/ 0 h 10"/>
                <a:gd name="T34" fmla="*/ 0 w 10"/>
                <a:gd name="T35" fmla="*/ 0 h 10"/>
                <a:gd name="T36" fmla="*/ 0 w 10"/>
                <a:gd name="T37" fmla="*/ 10 h 10"/>
                <a:gd name="T38" fmla="*/ 0 w 10"/>
                <a:gd name="T39" fmla="*/ 10 h 10"/>
                <a:gd name="T40" fmla="*/ 0 w 10"/>
                <a:gd name="T41" fmla="*/ 10 h 1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0"/>
                <a:gd name="T64" fmla="*/ 0 h 10"/>
                <a:gd name="T65" fmla="*/ 10 w 10"/>
                <a:gd name="T66" fmla="*/ 10 h 1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" h="10">
                  <a:moveTo>
                    <a:pt x="0" y="1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51" name="Rectangle 64"/>
            <p:cNvSpPr>
              <a:spLocks noChangeArrowheads="1"/>
            </p:cNvSpPr>
            <p:nvPr/>
          </p:nvSpPr>
          <p:spPr bwMode="auto">
            <a:xfrm>
              <a:off x="1151" y="2595"/>
              <a:ext cx="1" cy="1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2" name="Freeform 65"/>
            <p:cNvSpPr>
              <a:spLocks noEditPoints="1"/>
            </p:cNvSpPr>
            <p:nvPr/>
          </p:nvSpPr>
          <p:spPr bwMode="auto">
            <a:xfrm>
              <a:off x="1151" y="25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53" name="Freeform 66"/>
            <p:cNvSpPr>
              <a:spLocks noEditPoints="1"/>
            </p:cNvSpPr>
            <p:nvPr/>
          </p:nvSpPr>
          <p:spPr bwMode="auto">
            <a:xfrm>
              <a:off x="1151" y="25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54" name="Freeform 67"/>
            <p:cNvSpPr>
              <a:spLocks noEditPoints="1"/>
            </p:cNvSpPr>
            <p:nvPr/>
          </p:nvSpPr>
          <p:spPr bwMode="auto">
            <a:xfrm>
              <a:off x="1151" y="25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55" name="Freeform 68"/>
            <p:cNvSpPr>
              <a:spLocks noEditPoints="1"/>
            </p:cNvSpPr>
            <p:nvPr/>
          </p:nvSpPr>
          <p:spPr bwMode="auto">
            <a:xfrm>
              <a:off x="1151" y="2595"/>
              <a:ext cx="10" cy="1"/>
            </a:xfrm>
            <a:custGeom>
              <a:avLst/>
              <a:gdLst>
                <a:gd name="T0" fmla="*/ 0 w 10"/>
                <a:gd name="T1" fmla="*/ 0 h 1"/>
                <a:gd name="T2" fmla="*/ 10 w 10"/>
                <a:gd name="T3" fmla="*/ 0 h 1"/>
                <a:gd name="T4" fmla="*/ 0 w 10"/>
                <a:gd name="T5" fmla="*/ 0 h 1"/>
                <a:gd name="T6" fmla="*/ 0 w 10"/>
                <a:gd name="T7" fmla="*/ 0 h 1"/>
                <a:gd name="T8" fmla="*/ 0 w 10"/>
                <a:gd name="T9" fmla="*/ 0 h 1"/>
                <a:gd name="T10" fmla="*/ 0 w 10"/>
                <a:gd name="T11" fmla="*/ 0 h 1"/>
                <a:gd name="T12" fmla="*/ 0 w 10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1"/>
                <a:gd name="T23" fmla="*/ 10 w 10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1">
                  <a:moveTo>
                    <a:pt x="0" y="0"/>
                  </a:move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56" name="Freeform 69"/>
            <p:cNvSpPr>
              <a:spLocks noEditPoints="1"/>
            </p:cNvSpPr>
            <p:nvPr/>
          </p:nvSpPr>
          <p:spPr bwMode="auto">
            <a:xfrm>
              <a:off x="1161" y="25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57" name="Freeform 70"/>
            <p:cNvSpPr>
              <a:spLocks noEditPoints="1"/>
            </p:cNvSpPr>
            <p:nvPr/>
          </p:nvSpPr>
          <p:spPr bwMode="auto">
            <a:xfrm>
              <a:off x="1161" y="25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58" name="Freeform 71"/>
            <p:cNvSpPr>
              <a:spLocks noEditPoints="1"/>
            </p:cNvSpPr>
            <p:nvPr/>
          </p:nvSpPr>
          <p:spPr bwMode="auto">
            <a:xfrm>
              <a:off x="1161" y="2585"/>
              <a:ext cx="1" cy="10"/>
            </a:xfrm>
            <a:custGeom>
              <a:avLst/>
              <a:gdLst>
                <a:gd name="T0" fmla="*/ 0 w 1"/>
                <a:gd name="T1" fmla="*/ 10 h 10"/>
                <a:gd name="T2" fmla="*/ 0 w 1"/>
                <a:gd name="T3" fmla="*/ 0 h 10"/>
                <a:gd name="T4" fmla="*/ 0 w 1"/>
                <a:gd name="T5" fmla="*/ 10 h 10"/>
                <a:gd name="T6" fmla="*/ 0 w 1"/>
                <a:gd name="T7" fmla="*/ 10 h 10"/>
                <a:gd name="T8" fmla="*/ 0 w 1"/>
                <a:gd name="T9" fmla="*/ 10 h 10"/>
                <a:gd name="T10" fmla="*/ 0 w 1"/>
                <a:gd name="T11" fmla="*/ 10 h 10"/>
                <a:gd name="T12" fmla="*/ 0 w 1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0"/>
                <a:gd name="T23" fmla="*/ 1 w 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0">
                  <a:moveTo>
                    <a:pt x="0" y="10"/>
                  </a:moveTo>
                  <a:lnTo>
                    <a:pt x="0" y="0"/>
                  </a:lnTo>
                  <a:lnTo>
                    <a:pt x="0" y="10"/>
                  </a:lnTo>
                  <a:close/>
                  <a:moveTo>
                    <a:pt x="0" y="10"/>
                  </a:move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59" name="Freeform 72"/>
            <p:cNvSpPr>
              <a:spLocks noEditPoints="1"/>
            </p:cNvSpPr>
            <p:nvPr/>
          </p:nvSpPr>
          <p:spPr bwMode="auto">
            <a:xfrm>
              <a:off x="1161" y="258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60" name="Freeform 73"/>
            <p:cNvSpPr>
              <a:spLocks noEditPoints="1"/>
            </p:cNvSpPr>
            <p:nvPr/>
          </p:nvSpPr>
          <p:spPr bwMode="auto">
            <a:xfrm>
              <a:off x="1161" y="258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61" name="Freeform 74"/>
            <p:cNvSpPr>
              <a:spLocks noEditPoints="1"/>
            </p:cNvSpPr>
            <p:nvPr/>
          </p:nvSpPr>
          <p:spPr bwMode="auto">
            <a:xfrm>
              <a:off x="1151" y="2585"/>
              <a:ext cx="10" cy="1"/>
            </a:xfrm>
            <a:custGeom>
              <a:avLst/>
              <a:gdLst>
                <a:gd name="T0" fmla="*/ 10 w 10"/>
                <a:gd name="T1" fmla="*/ 0 h 1"/>
                <a:gd name="T2" fmla="*/ 0 w 10"/>
                <a:gd name="T3" fmla="*/ 0 h 1"/>
                <a:gd name="T4" fmla="*/ 10 w 10"/>
                <a:gd name="T5" fmla="*/ 0 h 1"/>
                <a:gd name="T6" fmla="*/ 10 w 10"/>
                <a:gd name="T7" fmla="*/ 0 h 1"/>
                <a:gd name="T8" fmla="*/ 10 w 10"/>
                <a:gd name="T9" fmla="*/ 0 h 1"/>
                <a:gd name="T10" fmla="*/ 10 w 10"/>
                <a:gd name="T11" fmla="*/ 0 h 1"/>
                <a:gd name="T12" fmla="*/ 10 w 10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1"/>
                <a:gd name="T23" fmla="*/ 10 w 10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1">
                  <a:moveTo>
                    <a:pt x="10" y="0"/>
                  </a:moveTo>
                  <a:lnTo>
                    <a:pt x="0" y="0"/>
                  </a:lnTo>
                  <a:lnTo>
                    <a:pt x="10" y="0"/>
                  </a:lnTo>
                  <a:close/>
                  <a:moveTo>
                    <a:pt x="10" y="0"/>
                  </a:move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62" name="Freeform 75"/>
            <p:cNvSpPr>
              <a:spLocks noEditPoints="1"/>
            </p:cNvSpPr>
            <p:nvPr/>
          </p:nvSpPr>
          <p:spPr bwMode="auto">
            <a:xfrm>
              <a:off x="1151" y="258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63" name="Freeform 76"/>
            <p:cNvSpPr>
              <a:spLocks noEditPoints="1"/>
            </p:cNvSpPr>
            <p:nvPr/>
          </p:nvSpPr>
          <p:spPr bwMode="auto">
            <a:xfrm>
              <a:off x="1151" y="258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64" name="Freeform 77"/>
            <p:cNvSpPr>
              <a:spLocks noEditPoints="1"/>
            </p:cNvSpPr>
            <p:nvPr/>
          </p:nvSpPr>
          <p:spPr bwMode="auto">
            <a:xfrm>
              <a:off x="1151" y="258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65" name="Freeform 78"/>
            <p:cNvSpPr>
              <a:spLocks noEditPoints="1"/>
            </p:cNvSpPr>
            <p:nvPr/>
          </p:nvSpPr>
          <p:spPr bwMode="auto">
            <a:xfrm>
              <a:off x="1151" y="258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66" name="Freeform 79"/>
            <p:cNvSpPr>
              <a:spLocks noEditPoints="1"/>
            </p:cNvSpPr>
            <p:nvPr/>
          </p:nvSpPr>
          <p:spPr bwMode="auto">
            <a:xfrm>
              <a:off x="1151" y="258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67" name="Freeform 80"/>
            <p:cNvSpPr>
              <a:spLocks noEditPoints="1"/>
            </p:cNvSpPr>
            <p:nvPr/>
          </p:nvSpPr>
          <p:spPr bwMode="auto">
            <a:xfrm>
              <a:off x="1151" y="258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68" name="Freeform 81"/>
            <p:cNvSpPr>
              <a:spLocks noEditPoints="1"/>
            </p:cNvSpPr>
            <p:nvPr/>
          </p:nvSpPr>
          <p:spPr bwMode="auto">
            <a:xfrm>
              <a:off x="1151" y="2585"/>
              <a:ext cx="1" cy="10"/>
            </a:xfrm>
            <a:custGeom>
              <a:avLst/>
              <a:gdLst>
                <a:gd name="T0" fmla="*/ 0 w 1"/>
                <a:gd name="T1" fmla="*/ 0 h 10"/>
                <a:gd name="T2" fmla="*/ 0 w 1"/>
                <a:gd name="T3" fmla="*/ 10 h 10"/>
                <a:gd name="T4" fmla="*/ 0 w 1"/>
                <a:gd name="T5" fmla="*/ 0 h 10"/>
                <a:gd name="T6" fmla="*/ 0 w 1"/>
                <a:gd name="T7" fmla="*/ 0 h 10"/>
                <a:gd name="T8" fmla="*/ 0 w 1"/>
                <a:gd name="T9" fmla="*/ 0 h 10"/>
                <a:gd name="T10" fmla="*/ 0 w 1"/>
                <a:gd name="T11" fmla="*/ 0 h 10"/>
                <a:gd name="T12" fmla="*/ 0 w 1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0"/>
                <a:gd name="T23" fmla="*/ 1 w 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0">
                  <a:moveTo>
                    <a:pt x="0" y="0"/>
                  </a:moveTo>
                  <a:lnTo>
                    <a:pt x="0" y="1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69" name="Freeform 82"/>
            <p:cNvSpPr>
              <a:spLocks noEditPoints="1"/>
            </p:cNvSpPr>
            <p:nvPr/>
          </p:nvSpPr>
          <p:spPr bwMode="auto">
            <a:xfrm>
              <a:off x="1151" y="25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70" name="Freeform 83"/>
            <p:cNvSpPr>
              <a:spLocks/>
            </p:cNvSpPr>
            <p:nvPr/>
          </p:nvSpPr>
          <p:spPr bwMode="auto">
            <a:xfrm>
              <a:off x="1182" y="2585"/>
              <a:ext cx="10" cy="10"/>
            </a:xfrm>
            <a:custGeom>
              <a:avLst/>
              <a:gdLst>
                <a:gd name="T0" fmla="*/ 0 w 10"/>
                <a:gd name="T1" fmla="*/ 0 h 10"/>
                <a:gd name="T2" fmla="*/ 10 w 10"/>
                <a:gd name="T3" fmla="*/ 0 h 10"/>
                <a:gd name="T4" fmla="*/ 10 w 10"/>
                <a:gd name="T5" fmla="*/ 0 h 10"/>
                <a:gd name="T6" fmla="*/ 0 w 10"/>
                <a:gd name="T7" fmla="*/ 0 h 10"/>
                <a:gd name="T8" fmla="*/ 0 w 10"/>
                <a:gd name="T9" fmla="*/ 10 h 10"/>
                <a:gd name="T10" fmla="*/ 10 w 10"/>
                <a:gd name="T11" fmla="*/ 10 h 10"/>
                <a:gd name="T12" fmla="*/ 10 w 10"/>
                <a:gd name="T13" fmla="*/ 10 h 10"/>
                <a:gd name="T14" fmla="*/ 0 w 10"/>
                <a:gd name="T15" fmla="*/ 10 h 10"/>
                <a:gd name="T16" fmla="*/ 0 w 10"/>
                <a:gd name="T17" fmla="*/ 10 h 10"/>
                <a:gd name="T18" fmla="*/ 10 w 10"/>
                <a:gd name="T19" fmla="*/ 10 h 10"/>
                <a:gd name="T20" fmla="*/ 10 w 10"/>
                <a:gd name="T21" fmla="*/ 10 h 10"/>
                <a:gd name="T22" fmla="*/ 0 w 10"/>
                <a:gd name="T23" fmla="*/ 10 h 10"/>
                <a:gd name="T24" fmla="*/ 0 w 10"/>
                <a:gd name="T25" fmla="*/ 0 h 10"/>
                <a:gd name="T26" fmla="*/ 0 w 10"/>
                <a:gd name="T27" fmla="*/ 0 h 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0"/>
                <a:gd name="T43" fmla="*/ 0 h 10"/>
                <a:gd name="T44" fmla="*/ 10 w 10"/>
                <a:gd name="T45" fmla="*/ 10 h 1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0" h="10">
                  <a:moveTo>
                    <a:pt x="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10" y="10"/>
                  </a:lnTo>
                  <a:lnTo>
                    <a:pt x="0" y="10"/>
                  </a:lnTo>
                  <a:lnTo>
                    <a:pt x="10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71" name="Freeform 84"/>
            <p:cNvSpPr>
              <a:spLocks/>
            </p:cNvSpPr>
            <p:nvPr/>
          </p:nvSpPr>
          <p:spPr bwMode="auto">
            <a:xfrm>
              <a:off x="1202" y="2585"/>
              <a:ext cx="21" cy="10"/>
            </a:xfrm>
            <a:custGeom>
              <a:avLst/>
              <a:gdLst>
                <a:gd name="T0" fmla="*/ 11 w 21"/>
                <a:gd name="T1" fmla="*/ 0 h 10"/>
                <a:gd name="T2" fmla="*/ 11 w 21"/>
                <a:gd name="T3" fmla="*/ 0 h 10"/>
                <a:gd name="T4" fmla="*/ 21 w 21"/>
                <a:gd name="T5" fmla="*/ 10 h 10"/>
                <a:gd name="T6" fmla="*/ 21 w 21"/>
                <a:gd name="T7" fmla="*/ 10 h 10"/>
                <a:gd name="T8" fmla="*/ 11 w 21"/>
                <a:gd name="T9" fmla="*/ 10 h 10"/>
                <a:gd name="T10" fmla="*/ 11 w 21"/>
                <a:gd name="T11" fmla="*/ 10 h 10"/>
                <a:gd name="T12" fmla="*/ 11 w 21"/>
                <a:gd name="T13" fmla="*/ 10 h 10"/>
                <a:gd name="T14" fmla="*/ 0 w 21"/>
                <a:gd name="T15" fmla="*/ 10 h 10"/>
                <a:gd name="T16" fmla="*/ 11 w 21"/>
                <a:gd name="T17" fmla="*/ 0 h 10"/>
                <a:gd name="T18" fmla="*/ 11 w 21"/>
                <a:gd name="T19" fmla="*/ 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1"/>
                <a:gd name="T31" fmla="*/ 0 h 10"/>
                <a:gd name="T32" fmla="*/ 21 w 2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" h="10">
                  <a:moveTo>
                    <a:pt x="11" y="0"/>
                  </a:moveTo>
                  <a:lnTo>
                    <a:pt x="11" y="0"/>
                  </a:lnTo>
                  <a:lnTo>
                    <a:pt x="21" y="10"/>
                  </a:lnTo>
                  <a:lnTo>
                    <a:pt x="11" y="10"/>
                  </a:lnTo>
                  <a:lnTo>
                    <a:pt x="0" y="1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72" name="Freeform 85"/>
            <p:cNvSpPr>
              <a:spLocks/>
            </p:cNvSpPr>
            <p:nvPr/>
          </p:nvSpPr>
          <p:spPr bwMode="auto">
            <a:xfrm>
              <a:off x="1213" y="2585"/>
              <a:ext cx="1" cy="10"/>
            </a:xfrm>
            <a:custGeom>
              <a:avLst/>
              <a:gdLst>
                <a:gd name="T0" fmla="*/ 0 w 1"/>
                <a:gd name="T1" fmla="*/ 10 h 10"/>
                <a:gd name="T2" fmla="*/ 0 w 1"/>
                <a:gd name="T3" fmla="*/ 0 h 10"/>
                <a:gd name="T4" fmla="*/ 0 w 1"/>
                <a:gd name="T5" fmla="*/ 10 h 10"/>
                <a:gd name="T6" fmla="*/ 0 w 1"/>
                <a:gd name="T7" fmla="*/ 10 h 10"/>
                <a:gd name="T8" fmla="*/ 0 w 1"/>
                <a:gd name="T9" fmla="*/ 1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0"/>
                <a:gd name="T17" fmla="*/ 1 w 1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0">
                  <a:moveTo>
                    <a:pt x="0" y="10"/>
                  </a:move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73" name="Freeform 86"/>
            <p:cNvSpPr>
              <a:spLocks/>
            </p:cNvSpPr>
            <p:nvPr/>
          </p:nvSpPr>
          <p:spPr bwMode="auto">
            <a:xfrm>
              <a:off x="1233" y="2585"/>
              <a:ext cx="21" cy="10"/>
            </a:xfrm>
            <a:custGeom>
              <a:avLst/>
              <a:gdLst>
                <a:gd name="T0" fmla="*/ 0 w 21"/>
                <a:gd name="T1" fmla="*/ 0 h 10"/>
                <a:gd name="T2" fmla="*/ 10 w 21"/>
                <a:gd name="T3" fmla="*/ 0 h 10"/>
                <a:gd name="T4" fmla="*/ 10 w 21"/>
                <a:gd name="T5" fmla="*/ 0 h 10"/>
                <a:gd name="T6" fmla="*/ 10 w 21"/>
                <a:gd name="T7" fmla="*/ 0 h 10"/>
                <a:gd name="T8" fmla="*/ 10 w 21"/>
                <a:gd name="T9" fmla="*/ 0 h 10"/>
                <a:gd name="T10" fmla="*/ 21 w 21"/>
                <a:gd name="T11" fmla="*/ 0 h 10"/>
                <a:gd name="T12" fmla="*/ 21 w 21"/>
                <a:gd name="T13" fmla="*/ 0 h 10"/>
                <a:gd name="T14" fmla="*/ 21 w 21"/>
                <a:gd name="T15" fmla="*/ 0 h 10"/>
                <a:gd name="T16" fmla="*/ 21 w 21"/>
                <a:gd name="T17" fmla="*/ 10 h 10"/>
                <a:gd name="T18" fmla="*/ 21 w 21"/>
                <a:gd name="T19" fmla="*/ 10 h 10"/>
                <a:gd name="T20" fmla="*/ 21 w 21"/>
                <a:gd name="T21" fmla="*/ 10 h 10"/>
                <a:gd name="T22" fmla="*/ 21 w 21"/>
                <a:gd name="T23" fmla="*/ 10 h 10"/>
                <a:gd name="T24" fmla="*/ 21 w 21"/>
                <a:gd name="T25" fmla="*/ 10 h 10"/>
                <a:gd name="T26" fmla="*/ 21 w 21"/>
                <a:gd name="T27" fmla="*/ 10 h 10"/>
                <a:gd name="T28" fmla="*/ 21 w 21"/>
                <a:gd name="T29" fmla="*/ 10 h 10"/>
                <a:gd name="T30" fmla="*/ 21 w 21"/>
                <a:gd name="T31" fmla="*/ 10 h 10"/>
                <a:gd name="T32" fmla="*/ 10 w 21"/>
                <a:gd name="T33" fmla="*/ 10 h 10"/>
                <a:gd name="T34" fmla="*/ 10 w 21"/>
                <a:gd name="T35" fmla="*/ 10 h 10"/>
                <a:gd name="T36" fmla="*/ 10 w 21"/>
                <a:gd name="T37" fmla="*/ 10 h 10"/>
                <a:gd name="T38" fmla="*/ 10 w 21"/>
                <a:gd name="T39" fmla="*/ 10 h 10"/>
                <a:gd name="T40" fmla="*/ 10 w 21"/>
                <a:gd name="T41" fmla="*/ 10 h 10"/>
                <a:gd name="T42" fmla="*/ 10 w 21"/>
                <a:gd name="T43" fmla="*/ 10 h 10"/>
                <a:gd name="T44" fmla="*/ 0 w 21"/>
                <a:gd name="T45" fmla="*/ 10 h 10"/>
                <a:gd name="T46" fmla="*/ 0 w 21"/>
                <a:gd name="T47" fmla="*/ 0 h 10"/>
                <a:gd name="T48" fmla="*/ 0 w 21"/>
                <a:gd name="T49" fmla="*/ 0 h 1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1"/>
                <a:gd name="T76" fmla="*/ 0 h 10"/>
                <a:gd name="T77" fmla="*/ 21 w 21"/>
                <a:gd name="T78" fmla="*/ 10 h 1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1" h="10">
                  <a:moveTo>
                    <a:pt x="0" y="0"/>
                  </a:moveTo>
                  <a:lnTo>
                    <a:pt x="10" y="0"/>
                  </a:lnTo>
                  <a:lnTo>
                    <a:pt x="21" y="0"/>
                  </a:lnTo>
                  <a:lnTo>
                    <a:pt x="21" y="10"/>
                  </a:lnTo>
                  <a:lnTo>
                    <a:pt x="10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74" name="Freeform 87"/>
            <p:cNvSpPr>
              <a:spLocks/>
            </p:cNvSpPr>
            <p:nvPr/>
          </p:nvSpPr>
          <p:spPr bwMode="auto">
            <a:xfrm>
              <a:off x="1243" y="2585"/>
              <a:ext cx="11" cy="10"/>
            </a:xfrm>
            <a:custGeom>
              <a:avLst/>
              <a:gdLst>
                <a:gd name="T0" fmla="*/ 0 w 11"/>
                <a:gd name="T1" fmla="*/ 10 h 10"/>
                <a:gd name="T2" fmla="*/ 0 w 11"/>
                <a:gd name="T3" fmla="*/ 10 h 10"/>
                <a:gd name="T4" fmla="*/ 0 w 11"/>
                <a:gd name="T5" fmla="*/ 10 h 10"/>
                <a:gd name="T6" fmla="*/ 0 w 11"/>
                <a:gd name="T7" fmla="*/ 10 h 10"/>
                <a:gd name="T8" fmla="*/ 0 w 11"/>
                <a:gd name="T9" fmla="*/ 10 h 10"/>
                <a:gd name="T10" fmla="*/ 0 w 11"/>
                <a:gd name="T11" fmla="*/ 10 h 10"/>
                <a:gd name="T12" fmla="*/ 0 w 11"/>
                <a:gd name="T13" fmla="*/ 10 h 10"/>
                <a:gd name="T14" fmla="*/ 0 w 11"/>
                <a:gd name="T15" fmla="*/ 10 h 10"/>
                <a:gd name="T16" fmla="*/ 0 w 11"/>
                <a:gd name="T17" fmla="*/ 10 h 10"/>
                <a:gd name="T18" fmla="*/ 0 w 11"/>
                <a:gd name="T19" fmla="*/ 10 h 10"/>
                <a:gd name="T20" fmla="*/ 0 w 11"/>
                <a:gd name="T21" fmla="*/ 10 h 10"/>
                <a:gd name="T22" fmla="*/ 0 w 11"/>
                <a:gd name="T23" fmla="*/ 10 h 10"/>
                <a:gd name="T24" fmla="*/ 0 w 11"/>
                <a:gd name="T25" fmla="*/ 10 h 10"/>
                <a:gd name="T26" fmla="*/ 11 w 11"/>
                <a:gd name="T27" fmla="*/ 10 h 10"/>
                <a:gd name="T28" fmla="*/ 11 w 11"/>
                <a:gd name="T29" fmla="*/ 10 h 10"/>
                <a:gd name="T30" fmla="*/ 11 w 11"/>
                <a:gd name="T31" fmla="*/ 10 h 10"/>
                <a:gd name="T32" fmla="*/ 11 w 11"/>
                <a:gd name="T33" fmla="*/ 10 h 10"/>
                <a:gd name="T34" fmla="*/ 11 w 11"/>
                <a:gd name="T35" fmla="*/ 10 h 10"/>
                <a:gd name="T36" fmla="*/ 0 w 11"/>
                <a:gd name="T37" fmla="*/ 10 h 10"/>
                <a:gd name="T38" fmla="*/ 0 w 11"/>
                <a:gd name="T39" fmla="*/ 0 h 10"/>
                <a:gd name="T40" fmla="*/ 0 w 11"/>
                <a:gd name="T41" fmla="*/ 0 h 10"/>
                <a:gd name="T42" fmla="*/ 0 w 11"/>
                <a:gd name="T43" fmla="*/ 0 h 10"/>
                <a:gd name="T44" fmla="*/ 0 w 11"/>
                <a:gd name="T45" fmla="*/ 0 h 10"/>
                <a:gd name="T46" fmla="*/ 0 w 11"/>
                <a:gd name="T47" fmla="*/ 0 h 10"/>
                <a:gd name="T48" fmla="*/ 0 w 11"/>
                <a:gd name="T49" fmla="*/ 0 h 10"/>
                <a:gd name="T50" fmla="*/ 0 w 11"/>
                <a:gd name="T51" fmla="*/ 0 h 10"/>
                <a:gd name="T52" fmla="*/ 0 w 11"/>
                <a:gd name="T53" fmla="*/ 10 h 10"/>
                <a:gd name="T54" fmla="*/ 0 w 11"/>
                <a:gd name="T55" fmla="*/ 10 h 10"/>
                <a:gd name="T56" fmla="*/ 0 w 11"/>
                <a:gd name="T57" fmla="*/ 10 h 1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10"/>
                <a:gd name="T89" fmla="*/ 11 w 11"/>
                <a:gd name="T90" fmla="*/ 10 h 10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10">
                  <a:moveTo>
                    <a:pt x="0" y="10"/>
                  </a:moveTo>
                  <a:lnTo>
                    <a:pt x="0" y="10"/>
                  </a:lnTo>
                  <a:lnTo>
                    <a:pt x="11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75" name="Rectangle 88"/>
            <p:cNvSpPr>
              <a:spLocks noChangeArrowheads="1"/>
            </p:cNvSpPr>
            <p:nvPr/>
          </p:nvSpPr>
          <p:spPr bwMode="auto">
            <a:xfrm>
              <a:off x="1243" y="2595"/>
              <a:ext cx="1" cy="1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76" name="Freeform 89"/>
            <p:cNvSpPr>
              <a:spLocks noEditPoints="1"/>
            </p:cNvSpPr>
            <p:nvPr/>
          </p:nvSpPr>
          <p:spPr bwMode="auto">
            <a:xfrm>
              <a:off x="1243" y="25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77" name="Freeform 90"/>
            <p:cNvSpPr>
              <a:spLocks noEditPoints="1"/>
            </p:cNvSpPr>
            <p:nvPr/>
          </p:nvSpPr>
          <p:spPr bwMode="auto">
            <a:xfrm>
              <a:off x="1243" y="25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78" name="Freeform 91"/>
            <p:cNvSpPr>
              <a:spLocks noEditPoints="1"/>
            </p:cNvSpPr>
            <p:nvPr/>
          </p:nvSpPr>
          <p:spPr bwMode="auto">
            <a:xfrm>
              <a:off x="1243" y="25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79" name="Freeform 92"/>
            <p:cNvSpPr>
              <a:spLocks noEditPoints="1"/>
            </p:cNvSpPr>
            <p:nvPr/>
          </p:nvSpPr>
          <p:spPr bwMode="auto">
            <a:xfrm>
              <a:off x="1243" y="25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80" name="Freeform 93"/>
            <p:cNvSpPr>
              <a:spLocks noEditPoints="1"/>
            </p:cNvSpPr>
            <p:nvPr/>
          </p:nvSpPr>
          <p:spPr bwMode="auto">
            <a:xfrm>
              <a:off x="1243" y="25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81" name="Freeform 94"/>
            <p:cNvSpPr>
              <a:spLocks noEditPoints="1"/>
            </p:cNvSpPr>
            <p:nvPr/>
          </p:nvSpPr>
          <p:spPr bwMode="auto">
            <a:xfrm>
              <a:off x="1243" y="25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82" name="Freeform 95"/>
            <p:cNvSpPr>
              <a:spLocks noEditPoints="1"/>
            </p:cNvSpPr>
            <p:nvPr/>
          </p:nvSpPr>
          <p:spPr bwMode="auto">
            <a:xfrm>
              <a:off x="1243" y="25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83" name="Freeform 96"/>
            <p:cNvSpPr>
              <a:spLocks noEditPoints="1"/>
            </p:cNvSpPr>
            <p:nvPr/>
          </p:nvSpPr>
          <p:spPr bwMode="auto">
            <a:xfrm>
              <a:off x="1243" y="25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84" name="Freeform 97"/>
            <p:cNvSpPr>
              <a:spLocks noEditPoints="1"/>
            </p:cNvSpPr>
            <p:nvPr/>
          </p:nvSpPr>
          <p:spPr bwMode="auto">
            <a:xfrm>
              <a:off x="1243" y="25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85" name="Freeform 98"/>
            <p:cNvSpPr>
              <a:spLocks noEditPoints="1"/>
            </p:cNvSpPr>
            <p:nvPr/>
          </p:nvSpPr>
          <p:spPr bwMode="auto">
            <a:xfrm>
              <a:off x="1243" y="25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86" name="Freeform 99"/>
            <p:cNvSpPr>
              <a:spLocks noEditPoints="1"/>
            </p:cNvSpPr>
            <p:nvPr/>
          </p:nvSpPr>
          <p:spPr bwMode="auto">
            <a:xfrm>
              <a:off x="1243" y="25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87" name="Freeform 100"/>
            <p:cNvSpPr>
              <a:spLocks noEditPoints="1"/>
            </p:cNvSpPr>
            <p:nvPr/>
          </p:nvSpPr>
          <p:spPr bwMode="auto">
            <a:xfrm>
              <a:off x="1243" y="2595"/>
              <a:ext cx="11" cy="1"/>
            </a:xfrm>
            <a:custGeom>
              <a:avLst/>
              <a:gdLst>
                <a:gd name="T0" fmla="*/ 0 w 11"/>
                <a:gd name="T1" fmla="*/ 0 h 1"/>
                <a:gd name="T2" fmla="*/ 11 w 11"/>
                <a:gd name="T3" fmla="*/ 0 h 1"/>
                <a:gd name="T4" fmla="*/ 0 w 11"/>
                <a:gd name="T5" fmla="*/ 0 h 1"/>
                <a:gd name="T6" fmla="*/ 0 w 11"/>
                <a:gd name="T7" fmla="*/ 0 h 1"/>
                <a:gd name="T8" fmla="*/ 0 w 11"/>
                <a:gd name="T9" fmla="*/ 0 h 1"/>
                <a:gd name="T10" fmla="*/ 0 w 11"/>
                <a:gd name="T11" fmla="*/ 0 h 1"/>
                <a:gd name="T12" fmla="*/ 0 w 1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"/>
                <a:gd name="T23" fmla="*/ 11 w 1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">
                  <a:moveTo>
                    <a:pt x="0" y="0"/>
                  </a:moveTo>
                  <a:lnTo>
                    <a:pt x="11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88" name="Freeform 101"/>
            <p:cNvSpPr>
              <a:spLocks noEditPoints="1"/>
            </p:cNvSpPr>
            <p:nvPr/>
          </p:nvSpPr>
          <p:spPr bwMode="auto">
            <a:xfrm>
              <a:off x="1254" y="25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89" name="Freeform 102"/>
            <p:cNvSpPr>
              <a:spLocks noEditPoints="1"/>
            </p:cNvSpPr>
            <p:nvPr/>
          </p:nvSpPr>
          <p:spPr bwMode="auto">
            <a:xfrm>
              <a:off x="1254" y="25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90" name="Freeform 103"/>
            <p:cNvSpPr>
              <a:spLocks noEditPoints="1"/>
            </p:cNvSpPr>
            <p:nvPr/>
          </p:nvSpPr>
          <p:spPr bwMode="auto">
            <a:xfrm>
              <a:off x="1254" y="25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91" name="Freeform 104"/>
            <p:cNvSpPr>
              <a:spLocks noEditPoints="1"/>
            </p:cNvSpPr>
            <p:nvPr/>
          </p:nvSpPr>
          <p:spPr bwMode="auto">
            <a:xfrm>
              <a:off x="1254" y="25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92" name="Freeform 105"/>
            <p:cNvSpPr>
              <a:spLocks noEditPoints="1"/>
            </p:cNvSpPr>
            <p:nvPr/>
          </p:nvSpPr>
          <p:spPr bwMode="auto">
            <a:xfrm>
              <a:off x="1243" y="2595"/>
              <a:ext cx="11" cy="1"/>
            </a:xfrm>
            <a:custGeom>
              <a:avLst/>
              <a:gdLst>
                <a:gd name="T0" fmla="*/ 11 w 11"/>
                <a:gd name="T1" fmla="*/ 0 h 1"/>
                <a:gd name="T2" fmla="*/ 0 w 11"/>
                <a:gd name="T3" fmla="*/ 0 h 1"/>
                <a:gd name="T4" fmla="*/ 11 w 11"/>
                <a:gd name="T5" fmla="*/ 0 h 1"/>
                <a:gd name="T6" fmla="*/ 11 w 11"/>
                <a:gd name="T7" fmla="*/ 0 h 1"/>
                <a:gd name="T8" fmla="*/ 11 w 11"/>
                <a:gd name="T9" fmla="*/ 0 h 1"/>
                <a:gd name="T10" fmla="*/ 11 w 11"/>
                <a:gd name="T11" fmla="*/ 0 h 1"/>
                <a:gd name="T12" fmla="*/ 11 w 1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"/>
                <a:gd name="T23" fmla="*/ 11 w 1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">
                  <a:moveTo>
                    <a:pt x="11" y="0"/>
                  </a:moveTo>
                  <a:lnTo>
                    <a:pt x="0" y="0"/>
                  </a:lnTo>
                  <a:lnTo>
                    <a:pt x="11" y="0"/>
                  </a:lnTo>
                  <a:close/>
                  <a:moveTo>
                    <a:pt x="11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93" name="Freeform 106"/>
            <p:cNvSpPr>
              <a:spLocks noEditPoints="1"/>
            </p:cNvSpPr>
            <p:nvPr/>
          </p:nvSpPr>
          <p:spPr bwMode="auto">
            <a:xfrm>
              <a:off x="1243" y="2585"/>
              <a:ext cx="1" cy="10"/>
            </a:xfrm>
            <a:custGeom>
              <a:avLst/>
              <a:gdLst>
                <a:gd name="T0" fmla="*/ 0 w 1"/>
                <a:gd name="T1" fmla="*/ 10 h 10"/>
                <a:gd name="T2" fmla="*/ 0 w 1"/>
                <a:gd name="T3" fmla="*/ 0 h 10"/>
                <a:gd name="T4" fmla="*/ 0 w 1"/>
                <a:gd name="T5" fmla="*/ 10 h 10"/>
                <a:gd name="T6" fmla="*/ 0 w 1"/>
                <a:gd name="T7" fmla="*/ 10 h 10"/>
                <a:gd name="T8" fmla="*/ 0 w 1"/>
                <a:gd name="T9" fmla="*/ 10 h 10"/>
                <a:gd name="T10" fmla="*/ 0 w 1"/>
                <a:gd name="T11" fmla="*/ 10 h 10"/>
                <a:gd name="T12" fmla="*/ 0 w 1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0"/>
                <a:gd name="T23" fmla="*/ 1 w 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0">
                  <a:moveTo>
                    <a:pt x="0" y="10"/>
                  </a:moveTo>
                  <a:lnTo>
                    <a:pt x="0" y="0"/>
                  </a:lnTo>
                  <a:lnTo>
                    <a:pt x="0" y="10"/>
                  </a:lnTo>
                  <a:close/>
                  <a:moveTo>
                    <a:pt x="0" y="10"/>
                  </a:move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94" name="Freeform 107"/>
            <p:cNvSpPr>
              <a:spLocks noEditPoints="1"/>
            </p:cNvSpPr>
            <p:nvPr/>
          </p:nvSpPr>
          <p:spPr bwMode="auto">
            <a:xfrm>
              <a:off x="1243" y="258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95" name="Freeform 108"/>
            <p:cNvSpPr>
              <a:spLocks noEditPoints="1"/>
            </p:cNvSpPr>
            <p:nvPr/>
          </p:nvSpPr>
          <p:spPr bwMode="auto">
            <a:xfrm>
              <a:off x="1243" y="258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96" name="Freeform 109"/>
            <p:cNvSpPr>
              <a:spLocks noEditPoints="1"/>
            </p:cNvSpPr>
            <p:nvPr/>
          </p:nvSpPr>
          <p:spPr bwMode="auto">
            <a:xfrm>
              <a:off x="1243" y="258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97" name="Freeform 110"/>
            <p:cNvSpPr>
              <a:spLocks noEditPoints="1"/>
            </p:cNvSpPr>
            <p:nvPr/>
          </p:nvSpPr>
          <p:spPr bwMode="auto">
            <a:xfrm>
              <a:off x="1243" y="258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98" name="Freeform 111"/>
            <p:cNvSpPr>
              <a:spLocks noEditPoints="1"/>
            </p:cNvSpPr>
            <p:nvPr/>
          </p:nvSpPr>
          <p:spPr bwMode="auto">
            <a:xfrm>
              <a:off x="1243" y="258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899" name="Freeform 112"/>
            <p:cNvSpPr>
              <a:spLocks noEditPoints="1"/>
            </p:cNvSpPr>
            <p:nvPr/>
          </p:nvSpPr>
          <p:spPr bwMode="auto">
            <a:xfrm>
              <a:off x="1243" y="258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00" name="Freeform 113"/>
            <p:cNvSpPr>
              <a:spLocks noEditPoints="1"/>
            </p:cNvSpPr>
            <p:nvPr/>
          </p:nvSpPr>
          <p:spPr bwMode="auto">
            <a:xfrm>
              <a:off x="1243" y="2585"/>
              <a:ext cx="1" cy="10"/>
            </a:xfrm>
            <a:custGeom>
              <a:avLst/>
              <a:gdLst>
                <a:gd name="T0" fmla="*/ 0 w 1"/>
                <a:gd name="T1" fmla="*/ 0 h 10"/>
                <a:gd name="T2" fmla="*/ 0 w 1"/>
                <a:gd name="T3" fmla="*/ 10 h 10"/>
                <a:gd name="T4" fmla="*/ 0 w 1"/>
                <a:gd name="T5" fmla="*/ 0 h 10"/>
                <a:gd name="T6" fmla="*/ 0 w 1"/>
                <a:gd name="T7" fmla="*/ 0 h 10"/>
                <a:gd name="T8" fmla="*/ 0 w 1"/>
                <a:gd name="T9" fmla="*/ 0 h 10"/>
                <a:gd name="T10" fmla="*/ 0 w 1"/>
                <a:gd name="T11" fmla="*/ 0 h 10"/>
                <a:gd name="T12" fmla="*/ 0 w 1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0"/>
                <a:gd name="T23" fmla="*/ 1 w 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0">
                  <a:moveTo>
                    <a:pt x="0" y="0"/>
                  </a:moveTo>
                  <a:lnTo>
                    <a:pt x="0" y="1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01" name="Freeform 114"/>
            <p:cNvSpPr>
              <a:spLocks noEditPoints="1"/>
            </p:cNvSpPr>
            <p:nvPr/>
          </p:nvSpPr>
          <p:spPr bwMode="auto">
            <a:xfrm>
              <a:off x="1243" y="25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02" name="Freeform 115"/>
            <p:cNvSpPr>
              <a:spLocks/>
            </p:cNvSpPr>
            <p:nvPr/>
          </p:nvSpPr>
          <p:spPr bwMode="auto">
            <a:xfrm>
              <a:off x="1305" y="2585"/>
              <a:ext cx="10" cy="10"/>
            </a:xfrm>
            <a:custGeom>
              <a:avLst/>
              <a:gdLst>
                <a:gd name="T0" fmla="*/ 0 w 10"/>
                <a:gd name="T1" fmla="*/ 10 h 10"/>
                <a:gd name="T2" fmla="*/ 0 w 10"/>
                <a:gd name="T3" fmla="*/ 10 h 10"/>
                <a:gd name="T4" fmla="*/ 0 w 10"/>
                <a:gd name="T5" fmla="*/ 10 h 10"/>
                <a:gd name="T6" fmla="*/ 0 w 10"/>
                <a:gd name="T7" fmla="*/ 10 h 10"/>
                <a:gd name="T8" fmla="*/ 0 w 10"/>
                <a:gd name="T9" fmla="*/ 10 h 10"/>
                <a:gd name="T10" fmla="*/ 0 w 10"/>
                <a:gd name="T11" fmla="*/ 10 h 10"/>
                <a:gd name="T12" fmla="*/ 0 w 10"/>
                <a:gd name="T13" fmla="*/ 0 h 10"/>
                <a:gd name="T14" fmla="*/ 0 w 10"/>
                <a:gd name="T15" fmla="*/ 0 h 10"/>
                <a:gd name="T16" fmla="*/ 0 w 10"/>
                <a:gd name="T17" fmla="*/ 0 h 10"/>
                <a:gd name="T18" fmla="*/ 0 w 10"/>
                <a:gd name="T19" fmla="*/ 0 h 10"/>
                <a:gd name="T20" fmla="*/ 0 w 10"/>
                <a:gd name="T21" fmla="*/ 0 h 10"/>
                <a:gd name="T22" fmla="*/ 0 w 10"/>
                <a:gd name="T23" fmla="*/ 0 h 10"/>
                <a:gd name="T24" fmla="*/ 0 w 10"/>
                <a:gd name="T25" fmla="*/ 0 h 10"/>
                <a:gd name="T26" fmla="*/ 0 w 10"/>
                <a:gd name="T27" fmla="*/ 0 h 10"/>
                <a:gd name="T28" fmla="*/ 0 w 10"/>
                <a:gd name="T29" fmla="*/ 10 h 10"/>
                <a:gd name="T30" fmla="*/ 0 w 10"/>
                <a:gd name="T31" fmla="*/ 0 h 10"/>
                <a:gd name="T32" fmla="*/ 0 w 10"/>
                <a:gd name="T33" fmla="*/ 0 h 10"/>
                <a:gd name="T34" fmla="*/ 0 w 10"/>
                <a:gd name="T35" fmla="*/ 0 h 10"/>
                <a:gd name="T36" fmla="*/ 0 w 10"/>
                <a:gd name="T37" fmla="*/ 0 h 10"/>
                <a:gd name="T38" fmla="*/ 0 w 10"/>
                <a:gd name="T39" fmla="*/ 0 h 10"/>
                <a:gd name="T40" fmla="*/ 0 w 10"/>
                <a:gd name="T41" fmla="*/ 0 h 10"/>
                <a:gd name="T42" fmla="*/ 10 w 10"/>
                <a:gd name="T43" fmla="*/ 0 h 10"/>
                <a:gd name="T44" fmla="*/ 10 w 10"/>
                <a:gd name="T45" fmla="*/ 0 h 10"/>
                <a:gd name="T46" fmla="*/ 10 w 10"/>
                <a:gd name="T47" fmla="*/ 10 h 10"/>
                <a:gd name="T48" fmla="*/ 10 w 10"/>
                <a:gd name="T49" fmla="*/ 10 h 10"/>
                <a:gd name="T50" fmla="*/ 0 w 10"/>
                <a:gd name="T51" fmla="*/ 10 h 10"/>
                <a:gd name="T52" fmla="*/ 0 w 10"/>
                <a:gd name="T53" fmla="*/ 10 h 10"/>
                <a:gd name="T54" fmla="*/ 0 w 10"/>
                <a:gd name="T55" fmla="*/ 10 h 10"/>
                <a:gd name="T56" fmla="*/ 0 w 10"/>
                <a:gd name="T57" fmla="*/ 10 h 10"/>
                <a:gd name="T58" fmla="*/ 0 w 10"/>
                <a:gd name="T59" fmla="*/ 10 h 10"/>
                <a:gd name="T60" fmla="*/ 0 w 10"/>
                <a:gd name="T61" fmla="*/ 10 h 10"/>
                <a:gd name="T62" fmla="*/ 0 w 10"/>
                <a:gd name="T63" fmla="*/ 10 h 10"/>
                <a:gd name="T64" fmla="*/ 10 w 10"/>
                <a:gd name="T65" fmla="*/ 10 h 10"/>
                <a:gd name="T66" fmla="*/ 0 w 10"/>
                <a:gd name="T67" fmla="*/ 10 h 10"/>
                <a:gd name="T68" fmla="*/ 0 w 10"/>
                <a:gd name="T69" fmla="*/ 10 h 10"/>
                <a:gd name="T70" fmla="*/ 0 w 10"/>
                <a:gd name="T71" fmla="*/ 10 h 1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"/>
                <a:gd name="T109" fmla="*/ 0 h 10"/>
                <a:gd name="T110" fmla="*/ 10 w 10"/>
                <a:gd name="T111" fmla="*/ 10 h 1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" h="10">
                  <a:moveTo>
                    <a:pt x="0" y="1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10"/>
                  </a:lnTo>
                  <a:lnTo>
                    <a:pt x="0" y="10"/>
                  </a:lnTo>
                  <a:lnTo>
                    <a:pt x="1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03" name="Freeform 116"/>
            <p:cNvSpPr>
              <a:spLocks/>
            </p:cNvSpPr>
            <p:nvPr/>
          </p:nvSpPr>
          <p:spPr bwMode="auto">
            <a:xfrm>
              <a:off x="1315" y="2585"/>
              <a:ext cx="10" cy="10"/>
            </a:xfrm>
            <a:custGeom>
              <a:avLst/>
              <a:gdLst>
                <a:gd name="T0" fmla="*/ 0 w 10"/>
                <a:gd name="T1" fmla="*/ 10 h 10"/>
                <a:gd name="T2" fmla="*/ 10 w 10"/>
                <a:gd name="T3" fmla="*/ 10 h 10"/>
                <a:gd name="T4" fmla="*/ 10 w 10"/>
                <a:gd name="T5" fmla="*/ 10 h 10"/>
                <a:gd name="T6" fmla="*/ 10 w 10"/>
                <a:gd name="T7" fmla="*/ 10 h 10"/>
                <a:gd name="T8" fmla="*/ 10 w 10"/>
                <a:gd name="T9" fmla="*/ 10 h 10"/>
                <a:gd name="T10" fmla="*/ 10 w 10"/>
                <a:gd name="T11" fmla="*/ 10 h 10"/>
                <a:gd name="T12" fmla="*/ 10 w 10"/>
                <a:gd name="T13" fmla="*/ 10 h 10"/>
                <a:gd name="T14" fmla="*/ 10 w 10"/>
                <a:gd name="T15" fmla="*/ 10 h 10"/>
                <a:gd name="T16" fmla="*/ 10 w 10"/>
                <a:gd name="T17" fmla="*/ 10 h 10"/>
                <a:gd name="T18" fmla="*/ 10 w 10"/>
                <a:gd name="T19" fmla="*/ 10 h 10"/>
                <a:gd name="T20" fmla="*/ 10 w 10"/>
                <a:gd name="T21" fmla="*/ 10 h 10"/>
                <a:gd name="T22" fmla="*/ 10 w 10"/>
                <a:gd name="T23" fmla="*/ 10 h 10"/>
                <a:gd name="T24" fmla="*/ 10 w 10"/>
                <a:gd name="T25" fmla="*/ 10 h 10"/>
                <a:gd name="T26" fmla="*/ 10 w 10"/>
                <a:gd name="T27" fmla="*/ 10 h 10"/>
                <a:gd name="T28" fmla="*/ 10 w 10"/>
                <a:gd name="T29" fmla="*/ 10 h 10"/>
                <a:gd name="T30" fmla="*/ 0 w 10"/>
                <a:gd name="T31" fmla="*/ 10 h 10"/>
                <a:gd name="T32" fmla="*/ 0 w 10"/>
                <a:gd name="T33" fmla="*/ 10 h 10"/>
                <a:gd name="T34" fmla="*/ 10 w 10"/>
                <a:gd name="T35" fmla="*/ 0 h 10"/>
                <a:gd name="T36" fmla="*/ 10 w 10"/>
                <a:gd name="T37" fmla="*/ 0 h 10"/>
                <a:gd name="T38" fmla="*/ 10 w 10"/>
                <a:gd name="T39" fmla="*/ 10 h 10"/>
                <a:gd name="T40" fmla="*/ 10 w 10"/>
                <a:gd name="T41" fmla="*/ 10 h 10"/>
                <a:gd name="T42" fmla="*/ 10 w 10"/>
                <a:gd name="T43" fmla="*/ 10 h 10"/>
                <a:gd name="T44" fmla="*/ 10 w 10"/>
                <a:gd name="T45" fmla="*/ 10 h 10"/>
                <a:gd name="T46" fmla="*/ 10 w 10"/>
                <a:gd name="T47" fmla="*/ 10 h 10"/>
                <a:gd name="T48" fmla="*/ 10 w 10"/>
                <a:gd name="T49" fmla="*/ 10 h 10"/>
                <a:gd name="T50" fmla="*/ 10 w 10"/>
                <a:gd name="T51" fmla="*/ 10 h 10"/>
                <a:gd name="T52" fmla="*/ 10 w 10"/>
                <a:gd name="T53" fmla="*/ 10 h 10"/>
                <a:gd name="T54" fmla="*/ 10 w 10"/>
                <a:gd name="T55" fmla="*/ 10 h 10"/>
                <a:gd name="T56" fmla="*/ 10 w 10"/>
                <a:gd name="T57" fmla="*/ 10 h 10"/>
                <a:gd name="T58" fmla="*/ 10 w 10"/>
                <a:gd name="T59" fmla="*/ 10 h 10"/>
                <a:gd name="T60" fmla="*/ 10 w 10"/>
                <a:gd name="T61" fmla="*/ 10 h 10"/>
                <a:gd name="T62" fmla="*/ 10 w 10"/>
                <a:gd name="T63" fmla="*/ 10 h 10"/>
                <a:gd name="T64" fmla="*/ 0 w 10"/>
                <a:gd name="T65" fmla="*/ 10 h 10"/>
                <a:gd name="T66" fmla="*/ 0 w 10"/>
                <a:gd name="T67" fmla="*/ 10 h 10"/>
                <a:gd name="T68" fmla="*/ 0 w 10"/>
                <a:gd name="T69" fmla="*/ 10 h 10"/>
                <a:gd name="T70" fmla="*/ 0 w 10"/>
                <a:gd name="T71" fmla="*/ 10 h 1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"/>
                <a:gd name="T109" fmla="*/ 0 h 10"/>
                <a:gd name="T110" fmla="*/ 10 w 10"/>
                <a:gd name="T111" fmla="*/ 10 h 1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" h="10">
                  <a:moveTo>
                    <a:pt x="0" y="1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0" y="10"/>
                  </a:lnTo>
                  <a:lnTo>
                    <a:pt x="1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04" name="Freeform 117"/>
            <p:cNvSpPr>
              <a:spLocks/>
            </p:cNvSpPr>
            <p:nvPr/>
          </p:nvSpPr>
          <p:spPr bwMode="auto">
            <a:xfrm>
              <a:off x="1335" y="2595"/>
              <a:ext cx="1" cy="10"/>
            </a:xfrm>
            <a:custGeom>
              <a:avLst/>
              <a:gdLst>
                <a:gd name="T0" fmla="*/ 0 w 1"/>
                <a:gd name="T1" fmla="*/ 0 h 10"/>
                <a:gd name="T2" fmla="*/ 0 w 1"/>
                <a:gd name="T3" fmla="*/ 0 h 10"/>
                <a:gd name="T4" fmla="*/ 0 w 1"/>
                <a:gd name="T5" fmla="*/ 0 h 10"/>
                <a:gd name="T6" fmla="*/ 0 w 1"/>
                <a:gd name="T7" fmla="*/ 0 h 10"/>
                <a:gd name="T8" fmla="*/ 0 w 1"/>
                <a:gd name="T9" fmla="*/ 0 h 10"/>
                <a:gd name="T10" fmla="*/ 0 w 1"/>
                <a:gd name="T11" fmla="*/ 0 h 10"/>
                <a:gd name="T12" fmla="*/ 0 w 1"/>
                <a:gd name="T13" fmla="*/ 0 h 10"/>
                <a:gd name="T14" fmla="*/ 0 w 1"/>
                <a:gd name="T15" fmla="*/ 0 h 10"/>
                <a:gd name="T16" fmla="*/ 0 w 1"/>
                <a:gd name="T17" fmla="*/ 0 h 10"/>
                <a:gd name="T18" fmla="*/ 0 w 1"/>
                <a:gd name="T19" fmla="*/ 0 h 10"/>
                <a:gd name="T20" fmla="*/ 0 w 1"/>
                <a:gd name="T21" fmla="*/ 0 h 10"/>
                <a:gd name="T22" fmla="*/ 0 w 1"/>
                <a:gd name="T23" fmla="*/ 0 h 10"/>
                <a:gd name="T24" fmla="*/ 0 w 1"/>
                <a:gd name="T25" fmla="*/ 0 h 10"/>
                <a:gd name="T26" fmla="*/ 0 w 1"/>
                <a:gd name="T27" fmla="*/ 0 h 10"/>
                <a:gd name="T28" fmla="*/ 0 w 1"/>
                <a:gd name="T29" fmla="*/ 0 h 10"/>
                <a:gd name="T30" fmla="*/ 0 w 1"/>
                <a:gd name="T31" fmla="*/ 0 h 10"/>
                <a:gd name="T32" fmla="*/ 0 w 1"/>
                <a:gd name="T33" fmla="*/ 0 h 10"/>
                <a:gd name="T34" fmla="*/ 0 w 1"/>
                <a:gd name="T35" fmla="*/ 0 h 10"/>
                <a:gd name="T36" fmla="*/ 0 w 1"/>
                <a:gd name="T37" fmla="*/ 10 h 10"/>
                <a:gd name="T38" fmla="*/ 0 w 1"/>
                <a:gd name="T39" fmla="*/ 10 h 10"/>
                <a:gd name="T40" fmla="*/ 0 w 1"/>
                <a:gd name="T41" fmla="*/ 10 h 10"/>
                <a:gd name="T42" fmla="*/ 0 w 1"/>
                <a:gd name="T43" fmla="*/ 10 h 10"/>
                <a:gd name="T44" fmla="*/ 0 w 1"/>
                <a:gd name="T45" fmla="*/ 0 h 10"/>
                <a:gd name="T46" fmla="*/ 0 w 1"/>
                <a:gd name="T47" fmla="*/ 0 h 1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"/>
                <a:gd name="T73" fmla="*/ 0 h 10"/>
                <a:gd name="T74" fmla="*/ 1 w 1"/>
                <a:gd name="T75" fmla="*/ 10 h 1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" h="1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05" name="Freeform 118"/>
            <p:cNvSpPr>
              <a:spLocks/>
            </p:cNvSpPr>
            <p:nvPr/>
          </p:nvSpPr>
          <p:spPr bwMode="auto">
            <a:xfrm>
              <a:off x="1346" y="2585"/>
              <a:ext cx="10" cy="10"/>
            </a:xfrm>
            <a:custGeom>
              <a:avLst/>
              <a:gdLst>
                <a:gd name="T0" fmla="*/ 10 w 10"/>
                <a:gd name="T1" fmla="*/ 0 h 10"/>
                <a:gd name="T2" fmla="*/ 10 w 10"/>
                <a:gd name="T3" fmla="*/ 0 h 10"/>
                <a:gd name="T4" fmla="*/ 10 w 10"/>
                <a:gd name="T5" fmla="*/ 10 h 10"/>
                <a:gd name="T6" fmla="*/ 10 w 10"/>
                <a:gd name="T7" fmla="*/ 10 h 10"/>
                <a:gd name="T8" fmla="*/ 10 w 10"/>
                <a:gd name="T9" fmla="*/ 10 h 10"/>
                <a:gd name="T10" fmla="*/ 10 w 10"/>
                <a:gd name="T11" fmla="*/ 10 h 10"/>
                <a:gd name="T12" fmla="*/ 10 w 10"/>
                <a:gd name="T13" fmla="*/ 10 h 10"/>
                <a:gd name="T14" fmla="*/ 10 w 10"/>
                <a:gd name="T15" fmla="*/ 10 h 10"/>
                <a:gd name="T16" fmla="*/ 10 w 10"/>
                <a:gd name="T17" fmla="*/ 10 h 10"/>
                <a:gd name="T18" fmla="*/ 10 w 10"/>
                <a:gd name="T19" fmla="*/ 10 h 10"/>
                <a:gd name="T20" fmla="*/ 10 w 10"/>
                <a:gd name="T21" fmla="*/ 10 h 10"/>
                <a:gd name="T22" fmla="*/ 10 w 10"/>
                <a:gd name="T23" fmla="*/ 10 h 10"/>
                <a:gd name="T24" fmla="*/ 10 w 10"/>
                <a:gd name="T25" fmla="*/ 10 h 10"/>
                <a:gd name="T26" fmla="*/ 0 w 10"/>
                <a:gd name="T27" fmla="*/ 10 h 10"/>
                <a:gd name="T28" fmla="*/ 0 w 10"/>
                <a:gd name="T29" fmla="*/ 10 h 10"/>
                <a:gd name="T30" fmla="*/ 0 w 10"/>
                <a:gd name="T31" fmla="*/ 10 h 10"/>
                <a:gd name="T32" fmla="*/ 0 w 10"/>
                <a:gd name="T33" fmla="*/ 10 h 10"/>
                <a:gd name="T34" fmla="*/ 0 w 10"/>
                <a:gd name="T35" fmla="*/ 10 h 10"/>
                <a:gd name="T36" fmla="*/ 0 w 10"/>
                <a:gd name="T37" fmla="*/ 10 h 10"/>
                <a:gd name="T38" fmla="*/ 0 w 10"/>
                <a:gd name="T39" fmla="*/ 10 h 10"/>
                <a:gd name="T40" fmla="*/ 0 w 10"/>
                <a:gd name="T41" fmla="*/ 10 h 10"/>
                <a:gd name="T42" fmla="*/ 0 w 10"/>
                <a:gd name="T43" fmla="*/ 10 h 10"/>
                <a:gd name="T44" fmla="*/ 0 w 10"/>
                <a:gd name="T45" fmla="*/ 10 h 10"/>
                <a:gd name="T46" fmla="*/ 0 w 10"/>
                <a:gd name="T47" fmla="*/ 0 h 10"/>
                <a:gd name="T48" fmla="*/ 0 w 10"/>
                <a:gd name="T49" fmla="*/ 0 h 10"/>
                <a:gd name="T50" fmla="*/ 0 w 10"/>
                <a:gd name="T51" fmla="*/ 0 h 10"/>
                <a:gd name="T52" fmla="*/ 0 w 10"/>
                <a:gd name="T53" fmla="*/ 0 h 10"/>
                <a:gd name="T54" fmla="*/ 0 w 10"/>
                <a:gd name="T55" fmla="*/ 0 h 10"/>
                <a:gd name="T56" fmla="*/ 10 w 10"/>
                <a:gd name="T57" fmla="*/ 0 h 10"/>
                <a:gd name="T58" fmla="*/ 10 w 10"/>
                <a:gd name="T59" fmla="*/ 0 h 10"/>
                <a:gd name="T60" fmla="*/ 10 w 10"/>
                <a:gd name="T61" fmla="*/ 0 h 10"/>
                <a:gd name="T62" fmla="*/ 10 w 10"/>
                <a:gd name="T63" fmla="*/ 0 h 10"/>
                <a:gd name="T64" fmla="*/ 10 w 10"/>
                <a:gd name="T65" fmla="*/ 0 h 10"/>
                <a:gd name="T66" fmla="*/ 10 w 10"/>
                <a:gd name="T67" fmla="*/ 0 h 1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"/>
                <a:gd name="T103" fmla="*/ 0 h 10"/>
                <a:gd name="T104" fmla="*/ 10 w 10"/>
                <a:gd name="T105" fmla="*/ 10 h 1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" h="10">
                  <a:moveTo>
                    <a:pt x="10" y="0"/>
                  </a:moveTo>
                  <a:lnTo>
                    <a:pt x="10" y="0"/>
                  </a:lnTo>
                  <a:lnTo>
                    <a:pt x="10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06" name="Freeform 119"/>
            <p:cNvSpPr>
              <a:spLocks/>
            </p:cNvSpPr>
            <p:nvPr/>
          </p:nvSpPr>
          <p:spPr bwMode="auto">
            <a:xfrm>
              <a:off x="1346" y="2585"/>
              <a:ext cx="10" cy="1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10 h 10"/>
                <a:gd name="T4" fmla="*/ 10 w 10"/>
                <a:gd name="T5" fmla="*/ 10 h 10"/>
                <a:gd name="T6" fmla="*/ 10 w 10"/>
                <a:gd name="T7" fmla="*/ 10 h 10"/>
                <a:gd name="T8" fmla="*/ 10 w 10"/>
                <a:gd name="T9" fmla="*/ 10 h 10"/>
                <a:gd name="T10" fmla="*/ 10 w 10"/>
                <a:gd name="T11" fmla="*/ 10 h 10"/>
                <a:gd name="T12" fmla="*/ 10 w 10"/>
                <a:gd name="T13" fmla="*/ 10 h 10"/>
                <a:gd name="T14" fmla="*/ 10 w 10"/>
                <a:gd name="T15" fmla="*/ 0 h 10"/>
                <a:gd name="T16" fmla="*/ 10 w 10"/>
                <a:gd name="T17" fmla="*/ 0 h 10"/>
                <a:gd name="T18" fmla="*/ 10 w 10"/>
                <a:gd name="T19" fmla="*/ 0 h 10"/>
                <a:gd name="T20" fmla="*/ 10 w 10"/>
                <a:gd name="T21" fmla="*/ 0 h 10"/>
                <a:gd name="T22" fmla="*/ 10 w 10"/>
                <a:gd name="T23" fmla="*/ 0 h 10"/>
                <a:gd name="T24" fmla="*/ 10 w 10"/>
                <a:gd name="T25" fmla="*/ 0 h 10"/>
                <a:gd name="T26" fmla="*/ 0 w 10"/>
                <a:gd name="T27" fmla="*/ 0 h 10"/>
                <a:gd name="T28" fmla="*/ 0 w 10"/>
                <a:gd name="T29" fmla="*/ 0 h 10"/>
                <a:gd name="T30" fmla="*/ 0 w 10"/>
                <a:gd name="T31" fmla="*/ 0 h 10"/>
                <a:gd name="T32" fmla="*/ 0 w 10"/>
                <a:gd name="T33" fmla="*/ 0 h 10"/>
                <a:gd name="T34" fmla="*/ 0 w 10"/>
                <a:gd name="T35" fmla="*/ 0 h 10"/>
                <a:gd name="T36" fmla="*/ 0 w 10"/>
                <a:gd name="T37" fmla="*/ 10 h 10"/>
                <a:gd name="T38" fmla="*/ 0 w 10"/>
                <a:gd name="T39" fmla="*/ 10 h 10"/>
                <a:gd name="T40" fmla="*/ 0 w 10"/>
                <a:gd name="T41" fmla="*/ 10 h 10"/>
                <a:gd name="T42" fmla="*/ 0 w 10"/>
                <a:gd name="T43" fmla="*/ 10 h 10"/>
                <a:gd name="T44" fmla="*/ 0 w 10"/>
                <a:gd name="T45" fmla="*/ 10 h 10"/>
                <a:gd name="T46" fmla="*/ 0 w 10"/>
                <a:gd name="T47" fmla="*/ 10 h 10"/>
                <a:gd name="T48" fmla="*/ 0 w 10"/>
                <a:gd name="T49" fmla="*/ 10 h 10"/>
                <a:gd name="T50" fmla="*/ 0 w 10"/>
                <a:gd name="T51" fmla="*/ 10 h 10"/>
                <a:gd name="T52" fmla="*/ 0 w 10"/>
                <a:gd name="T53" fmla="*/ 10 h 10"/>
                <a:gd name="T54" fmla="*/ 0 w 10"/>
                <a:gd name="T55" fmla="*/ 10 h 10"/>
                <a:gd name="T56" fmla="*/ 10 w 10"/>
                <a:gd name="T57" fmla="*/ 10 h 10"/>
                <a:gd name="T58" fmla="*/ 10 w 10"/>
                <a:gd name="T59" fmla="*/ 10 h 10"/>
                <a:gd name="T60" fmla="*/ 10 w 10"/>
                <a:gd name="T61" fmla="*/ 10 h 10"/>
                <a:gd name="T62" fmla="*/ 10 w 10"/>
                <a:gd name="T63" fmla="*/ 10 h 10"/>
                <a:gd name="T64" fmla="*/ 10 w 10"/>
                <a:gd name="T65" fmla="*/ 10 h 10"/>
                <a:gd name="T66" fmla="*/ 10 w 10"/>
                <a:gd name="T67" fmla="*/ 10 h 1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"/>
                <a:gd name="T103" fmla="*/ 0 h 10"/>
                <a:gd name="T104" fmla="*/ 10 w 10"/>
                <a:gd name="T105" fmla="*/ 10 h 1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" h="10">
                  <a:moveTo>
                    <a:pt x="10" y="10"/>
                  </a:move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10" y="10"/>
                  </a:lnTo>
                  <a:close/>
                </a:path>
              </a:pathLst>
            </a:custGeom>
            <a:solidFill>
              <a:srgbClr val="FFFFFF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07" name="Rectangle 120"/>
            <p:cNvSpPr>
              <a:spLocks noChangeArrowheads="1"/>
            </p:cNvSpPr>
            <p:nvPr/>
          </p:nvSpPr>
          <p:spPr bwMode="auto">
            <a:xfrm>
              <a:off x="1356" y="2595"/>
              <a:ext cx="1" cy="1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08" name="Freeform 121"/>
            <p:cNvSpPr>
              <a:spLocks noEditPoints="1"/>
            </p:cNvSpPr>
            <p:nvPr/>
          </p:nvSpPr>
          <p:spPr bwMode="auto">
            <a:xfrm>
              <a:off x="1356" y="25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09" name="Freeform 122"/>
            <p:cNvSpPr>
              <a:spLocks noEditPoints="1"/>
            </p:cNvSpPr>
            <p:nvPr/>
          </p:nvSpPr>
          <p:spPr bwMode="auto">
            <a:xfrm>
              <a:off x="1356" y="25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10" name="Freeform 123"/>
            <p:cNvSpPr>
              <a:spLocks noEditPoints="1"/>
            </p:cNvSpPr>
            <p:nvPr/>
          </p:nvSpPr>
          <p:spPr bwMode="auto">
            <a:xfrm>
              <a:off x="1356" y="25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11" name="Freeform 124"/>
            <p:cNvSpPr>
              <a:spLocks noEditPoints="1"/>
            </p:cNvSpPr>
            <p:nvPr/>
          </p:nvSpPr>
          <p:spPr bwMode="auto">
            <a:xfrm>
              <a:off x="1356" y="25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12" name="Freeform 125"/>
            <p:cNvSpPr>
              <a:spLocks noEditPoints="1"/>
            </p:cNvSpPr>
            <p:nvPr/>
          </p:nvSpPr>
          <p:spPr bwMode="auto">
            <a:xfrm>
              <a:off x="1356" y="25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13" name="Freeform 126"/>
            <p:cNvSpPr>
              <a:spLocks noEditPoints="1"/>
            </p:cNvSpPr>
            <p:nvPr/>
          </p:nvSpPr>
          <p:spPr bwMode="auto">
            <a:xfrm>
              <a:off x="1356" y="2585"/>
              <a:ext cx="1" cy="10"/>
            </a:xfrm>
            <a:custGeom>
              <a:avLst/>
              <a:gdLst>
                <a:gd name="T0" fmla="*/ 0 w 1"/>
                <a:gd name="T1" fmla="*/ 10 h 10"/>
                <a:gd name="T2" fmla="*/ 0 w 1"/>
                <a:gd name="T3" fmla="*/ 0 h 10"/>
                <a:gd name="T4" fmla="*/ 0 w 1"/>
                <a:gd name="T5" fmla="*/ 10 h 10"/>
                <a:gd name="T6" fmla="*/ 0 w 1"/>
                <a:gd name="T7" fmla="*/ 10 h 10"/>
                <a:gd name="T8" fmla="*/ 0 w 1"/>
                <a:gd name="T9" fmla="*/ 10 h 10"/>
                <a:gd name="T10" fmla="*/ 0 w 1"/>
                <a:gd name="T11" fmla="*/ 10 h 10"/>
                <a:gd name="T12" fmla="*/ 0 w 1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0"/>
                <a:gd name="T23" fmla="*/ 1 w 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0">
                  <a:moveTo>
                    <a:pt x="0" y="10"/>
                  </a:moveTo>
                  <a:lnTo>
                    <a:pt x="0" y="0"/>
                  </a:lnTo>
                  <a:lnTo>
                    <a:pt x="0" y="10"/>
                  </a:lnTo>
                  <a:close/>
                  <a:moveTo>
                    <a:pt x="0" y="10"/>
                  </a:move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14" name="Freeform 127"/>
            <p:cNvSpPr>
              <a:spLocks noEditPoints="1"/>
            </p:cNvSpPr>
            <p:nvPr/>
          </p:nvSpPr>
          <p:spPr bwMode="auto">
            <a:xfrm>
              <a:off x="1356" y="258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15" name="Freeform 128"/>
            <p:cNvSpPr>
              <a:spLocks noEditPoints="1"/>
            </p:cNvSpPr>
            <p:nvPr/>
          </p:nvSpPr>
          <p:spPr bwMode="auto">
            <a:xfrm>
              <a:off x="1356" y="258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16" name="Freeform 129"/>
            <p:cNvSpPr>
              <a:spLocks noEditPoints="1"/>
            </p:cNvSpPr>
            <p:nvPr/>
          </p:nvSpPr>
          <p:spPr bwMode="auto">
            <a:xfrm>
              <a:off x="1356" y="258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17" name="Freeform 130"/>
            <p:cNvSpPr>
              <a:spLocks noEditPoints="1"/>
            </p:cNvSpPr>
            <p:nvPr/>
          </p:nvSpPr>
          <p:spPr bwMode="auto">
            <a:xfrm>
              <a:off x="1356" y="258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18" name="Freeform 131"/>
            <p:cNvSpPr>
              <a:spLocks noEditPoints="1"/>
            </p:cNvSpPr>
            <p:nvPr/>
          </p:nvSpPr>
          <p:spPr bwMode="auto">
            <a:xfrm>
              <a:off x="1356" y="258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19" name="Freeform 132"/>
            <p:cNvSpPr>
              <a:spLocks noEditPoints="1"/>
            </p:cNvSpPr>
            <p:nvPr/>
          </p:nvSpPr>
          <p:spPr bwMode="auto">
            <a:xfrm>
              <a:off x="1346" y="2585"/>
              <a:ext cx="10" cy="1"/>
            </a:xfrm>
            <a:custGeom>
              <a:avLst/>
              <a:gdLst>
                <a:gd name="T0" fmla="*/ 10 w 10"/>
                <a:gd name="T1" fmla="*/ 0 h 1"/>
                <a:gd name="T2" fmla="*/ 0 w 10"/>
                <a:gd name="T3" fmla="*/ 0 h 1"/>
                <a:gd name="T4" fmla="*/ 10 w 10"/>
                <a:gd name="T5" fmla="*/ 0 h 1"/>
                <a:gd name="T6" fmla="*/ 10 w 10"/>
                <a:gd name="T7" fmla="*/ 0 h 1"/>
                <a:gd name="T8" fmla="*/ 10 w 10"/>
                <a:gd name="T9" fmla="*/ 0 h 1"/>
                <a:gd name="T10" fmla="*/ 10 w 10"/>
                <a:gd name="T11" fmla="*/ 0 h 1"/>
                <a:gd name="T12" fmla="*/ 10 w 10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1"/>
                <a:gd name="T23" fmla="*/ 10 w 10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1">
                  <a:moveTo>
                    <a:pt x="10" y="0"/>
                  </a:moveTo>
                  <a:lnTo>
                    <a:pt x="0" y="0"/>
                  </a:lnTo>
                  <a:lnTo>
                    <a:pt x="10" y="0"/>
                  </a:lnTo>
                  <a:close/>
                  <a:moveTo>
                    <a:pt x="10" y="0"/>
                  </a:move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20" name="Freeform 133"/>
            <p:cNvSpPr>
              <a:spLocks noEditPoints="1"/>
            </p:cNvSpPr>
            <p:nvPr/>
          </p:nvSpPr>
          <p:spPr bwMode="auto">
            <a:xfrm>
              <a:off x="1346" y="258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21" name="Freeform 134"/>
            <p:cNvSpPr>
              <a:spLocks noEditPoints="1"/>
            </p:cNvSpPr>
            <p:nvPr/>
          </p:nvSpPr>
          <p:spPr bwMode="auto">
            <a:xfrm>
              <a:off x="1346" y="258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22" name="Freeform 135"/>
            <p:cNvSpPr>
              <a:spLocks noEditPoints="1"/>
            </p:cNvSpPr>
            <p:nvPr/>
          </p:nvSpPr>
          <p:spPr bwMode="auto">
            <a:xfrm>
              <a:off x="1346" y="258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23" name="Freeform 136"/>
            <p:cNvSpPr>
              <a:spLocks noEditPoints="1"/>
            </p:cNvSpPr>
            <p:nvPr/>
          </p:nvSpPr>
          <p:spPr bwMode="auto">
            <a:xfrm>
              <a:off x="1346" y="258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24" name="Freeform 137"/>
            <p:cNvSpPr>
              <a:spLocks noEditPoints="1"/>
            </p:cNvSpPr>
            <p:nvPr/>
          </p:nvSpPr>
          <p:spPr bwMode="auto">
            <a:xfrm>
              <a:off x="1346" y="2585"/>
              <a:ext cx="1" cy="10"/>
            </a:xfrm>
            <a:custGeom>
              <a:avLst/>
              <a:gdLst>
                <a:gd name="T0" fmla="*/ 0 w 1"/>
                <a:gd name="T1" fmla="*/ 0 h 10"/>
                <a:gd name="T2" fmla="*/ 0 w 1"/>
                <a:gd name="T3" fmla="*/ 10 h 10"/>
                <a:gd name="T4" fmla="*/ 0 w 1"/>
                <a:gd name="T5" fmla="*/ 0 h 10"/>
                <a:gd name="T6" fmla="*/ 0 w 1"/>
                <a:gd name="T7" fmla="*/ 0 h 10"/>
                <a:gd name="T8" fmla="*/ 0 w 1"/>
                <a:gd name="T9" fmla="*/ 0 h 10"/>
                <a:gd name="T10" fmla="*/ 0 w 1"/>
                <a:gd name="T11" fmla="*/ 0 h 10"/>
                <a:gd name="T12" fmla="*/ 0 w 1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0"/>
                <a:gd name="T23" fmla="*/ 1 w 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0">
                  <a:moveTo>
                    <a:pt x="0" y="0"/>
                  </a:moveTo>
                  <a:lnTo>
                    <a:pt x="0" y="1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25" name="Freeform 138"/>
            <p:cNvSpPr>
              <a:spLocks noEditPoints="1"/>
            </p:cNvSpPr>
            <p:nvPr/>
          </p:nvSpPr>
          <p:spPr bwMode="auto">
            <a:xfrm>
              <a:off x="1346" y="25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26" name="Freeform 139"/>
            <p:cNvSpPr>
              <a:spLocks noEditPoints="1"/>
            </p:cNvSpPr>
            <p:nvPr/>
          </p:nvSpPr>
          <p:spPr bwMode="auto">
            <a:xfrm>
              <a:off x="1346" y="25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27" name="Freeform 140"/>
            <p:cNvSpPr>
              <a:spLocks noEditPoints="1"/>
            </p:cNvSpPr>
            <p:nvPr/>
          </p:nvSpPr>
          <p:spPr bwMode="auto">
            <a:xfrm>
              <a:off x="1346" y="25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28" name="Freeform 141"/>
            <p:cNvSpPr>
              <a:spLocks noEditPoints="1"/>
            </p:cNvSpPr>
            <p:nvPr/>
          </p:nvSpPr>
          <p:spPr bwMode="auto">
            <a:xfrm>
              <a:off x="1346" y="25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29" name="Freeform 142"/>
            <p:cNvSpPr>
              <a:spLocks noEditPoints="1"/>
            </p:cNvSpPr>
            <p:nvPr/>
          </p:nvSpPr>
          <p:spPr bwMode="auto">
            <a:xfrm>
              <a:off x="1346" y="25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30" name="Freeform 143"/>
            <p:cNvSpPr>
              <a:spLocks noEditPoints="1"/>
            </p:cNvSpPr>
            <p:nvPr/>
          </p:nvSpPr>
          <p:spPr bwMode="auto">
            <a:xfrm>
              <a:off x="1346" y="25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31" name="Freeform 144"/>
            <p:cNvSpPr>
              <a:spLocks noEditPoints="1"/>
            </p:cNvSpPr>
            <p:nvPr/>
          </p:nvSpPr>
          <p:spPr bwMode="auto">
            <a:xfrm>
              <a:off x="1346" y="25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32" name="Freeform 145"/>
            <p:cNvSpPr>
              <a:spLocks noEditPoints="1"/>
            </p:cNvSpPr>
            <p:nvPr/>
          </p:nvSpPr>
          <p:spPr bwMode="auto">
            <a:xfrm>
              <a:off x="1346" y="25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33" name="Freeform 146"/>
            <p:cNvSpPr>
              <a:spLocks noEditPoints="1"/>
            </p:cNvSpPr>
            <p:nvPr/>
          </p:nvSpPr>
          <p:spPr bwMode="auto">
            <a:xfrm>
              <a:off x="1346" y="25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34" name="Freeform 147"/>
            <p:cNvSpPr>
              <a:spLocks noEditPoints="1"/>
            </p:cNvSpPr>
            <p:nvPr/>
          </p:nvSpPr>
          <p:spPr bwMode="auto">
            <a:xfrm>
              <a:off x="1346" y="2595"/>
              <a:ext cx="10" cy="1"/>
            </a:xfrm>
            <a:custGeom>
              <a:avLst/>
              <a:gdLst>
                <a:gd name="T0" fmla="*/ 0 w 10"/>
                <a:gd name="T1" fmla="*/ 0 h 1"/>
                <a:gd name="T2" fmla="*/ 10 w 10"/>
                <a:gd name="T3" fmla="*/ 0 h 1"/>
                <a:gd name="T4" fmla="*/ 0 w 10"/>
                <a:gd name="T5" fmla="*/ 0 h 1"/>
                <a:gd name="T6" fmla="*/ 0 w 10"/>
                <a:gd name="T7" fmla="*/ 0 h 1"/>
                <a:gd name="T8" fmla="*/ 0 w 10"/>
                <a:gd name="T9" fmla="*/ 0 h 1"/>
                <a:gd name="T10" fmla="*/ 0 w 10"/>
                <a:gd name="T11" fmla="*/ 0 h 1"/>
                <a:gd name="T12" fmla="*/ 0 w 10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1"/>
                <a:gd name="T23" fmla="*/ 10 w 10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1">
                  <a:moveTo>
                    <a:pt x="0" y="0"/>
                  </a:move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35" name="Freeform 148"/>
            <p:cNvSpPr>
              <a:spLocks noEditPoints="1"/>
            </p:cNvSpPr>
            <p:nvPr/>
          </p:nvSpPr>
          <p:spPr bwMode="auto">
            <a:xfrm>
              <a:off x="1356" y="25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36" name="Freeform 149"/>
            <p:cNvSpPr>
              <a:spLocks noEditPoints="1"/>
            </p:cNvSpPr>
            <p:nvPr/>
          </p:nvSpPr>
          <p:spPr bwMode="auto">
            <a:xfrm>
              <a:off x="1356" y="25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37" name="Freeform 150"/>
            <p:cNvSpPr>
              <a:spLocks noEditPoints="1"/>
            </p:cNvSpPr>
            <p:nvPr/>
          </p:nvSpPr>
          <p:spPr bwMode="auto">
            <a:xfrm>
              <a:off x="1356" y="25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38" name="Freeform 151"/>
            <p:cNvSpPr>
              <a:spLocks noEditPoints="1"/>
            </p:cNvSpPr>
            <p:nvPr/>
          </p:nvSpPr>
          <p:spPr bwMode="auto">
            <a:xfrm>
              <a:off x="1356" y="25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39" name="Freeform 152"/>
            <p:cNvSpPr>
              <a:spLocks/>
            </p:cNvSpPr>
            <p:nvPr/>
          </p:nvSpPr>
          <p:spPr bwMode="auto">
            <a:xfrm>
              <a:off x="1366" y="2585"/>
              <a:ext cx="10" cy="10"/>
            </a:xfrm>
            <a:custGeom>
              <a:avLst/>
              <a:gdLst>
                <a:gd name="T0" fmla="*/ 10 w 10"/>
                <a:gd name="T1" fmla="*/ 0 h 10"/>
                <a:gd name="T2" fmla="*/ 10 w 10"/>
                <a:gd name="T3" fmla="*/ 0 h 10"/>
                <a:gd name="T4" fmla="*/ 10 w 10"/>
                <a:gd name="T5" fmla="*/ 10 h 10"/>
                <a:gd name="T6" fmla="*/ 10 w 10"/>
                <a:gd name="T7" fmla="*/ 10 h 10"/>
                <a:gd name="T8" fmla="*/ 10 w 10"/>
                <a:gd name="T9" fmla="*/ 10 h 10"/>
                <a:gd name="T10" fmla="*/ 10 w 10"/>
                <a:gd name="T11" fmla="*/ 10 h 10"/>
                <a:gd name="T12" fmla="*/ 10 w 10"/>
                <a:gd name="T13" fmla="*/ 10 h 10"/>
                <a:gd name="T14" fmla="*/ 10 w 10"/>
                <a:gd name="T15" fmla="*/ 10 h 10"/>
                <a:gd name="T16" fmla="*/ 10 w 10"/>
                <a:gd name="T17" fmla="*/ 10 h 10"/>
                <a:gd name="T18" fmla="*/ 10 w 10"/>
                <a:gd name="T19" fmla="*/ 10 h 10"/>
                <a:gd name="T20" fmla="*/ 10 w 10"/>
                <a:gd name="T21" fmla="*/ 10 h 10"/>
                <a:gd name="T22" fmla="*/ 0 w 10"/>
                <a:gd name="T23" fmla="*/ 10 h 10"/>
                <a:gd name="T24" fmla="*/ 0 w 10"/>
                <a:gd name="T25" fmla="*/ 10 h 10"/>
                <a:gd name="T26" fmla="*/ 0 w 10"/>
                <a:gd name="T27" fmla="*/ 10 h 10"/>
                <a:gd name="T28" fmla="*/ 0 w 10"/>
                <a:gd name="T29" fmla="*/ 10 h 10"/>
                <a:gd name="T30" fmla="*/ 0 w 10"/>
                <a:gd name="T31" fmla="*/ 10 h 10"/>
                <a:gd name="T32" fmla="*/ 0 w 10"/>
                <a:gd name="T33" fmla="*/ 10 h 10"/>
                <a:gd name="T34" fmla="*/ 0 w 10"/>
                <a:gd name="T35" fmla="*/ 10 h 10"/>
                <a:gd name="T36" fmla="*/ 0 w 10"/>
                <a:gd name="T37" fmla="*/ 10 h 10"/>
                <a:gd name="T38" fmla="*/ 0 w 10"/>
                <a:gd name="T39" fmla="*/ 10 h 10"/>
                <a:gd name="T40" fmla="*/ 0 w 10"/>
                <a:gd name="T41" fmla="*/ 10 h 10"/>
                <a:gd name="T42" fmla="*/ 0 w 10"/>
                <a:gd name="T43" fmla="*/ 10 h 10"/>
                <a:gd name="T44" fmla="*/ 0 w 10"/>
                <a:gd name="T45" fmla="*/ 10 h 10"/>
                <a:gd name="T46" fmla="*/ 0 w 10"/>
                <a:gd name="T47" fmla="*/ 0 h 10"/>
                <a:gd name="T48" fmla="*/ 0 w 10"/>
                <a:gd name="T49" fmla="*/ 0 h 10"/>
                <a:gd name="T50" fmla="*/ 0 w 10"/>
                <a:gd name="T51" fmla="*/ 0 h 10"/>
                <a:gd name="T52" fmla="*/ 0 w 10"/>
                <a:gd name="T53" fmla="*/ 0 h 10"/>
                <a:gd name="T54" fmla="*/ 0 w 10"/>
                <a:gd name="T55" fmla="*/ 0 h 10"/>
                <a:gd name="T56" fmla="*/ 0 w 10"/>
                <a:gd name="T57" fmla="*/ 0 h 10"/>
                <a:gd name="T58" fmla="*/ 0 w 10"/>
                <a:gd name="T59" fmla="*/ 0 h 10"/>
                <a:gd name="T60" fmla="*/ 10 w 10"/>
                <a:gd name="T61" fmla="*/ 0 h 10"/>
                <a:gd name="T62" fmla="*/ 10 w 10"/>
                <a:gd name="T63" fmla="*/ 0 h 10"/>
                <a:gd name="T64" fmla="*/ 10 w 10"/>
                <a:gd name="T65" fmla="*/ 0 h 10"/>
                <a:gd name="T66" fmla="*/ 10 w 10"/>
                <a:gd name="T67" fmla="*/ 0 h 1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"/>
                <a:gd name="T103" fmla="*/ 0 h 10"/>
                <a:gd name="T104" fmla="*/ 10 w 10"/>
                <a:gd name="T105" fmla="*/ 10 h 1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" h="10">
                  <a:moveTo>
                    <a:pt x="10" y="0"/>
                  </a:moveTo>
                  <a:lnTo>
                    <a:pt x="10" y="0"/>
                  </a:lnTo>
                  <a:lnTo>
                    <a:pt x="10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40" name="Freeform 153"/>
            <p:cNvSpPr>
              <a:spLocks/>
            </p:cNvSpPr>
            <p:nvPr/>
          </p:nvSpPr>
          <p:spPr bwMode="auto">
            <a:xfrm>
              <a:off x="1366" y="2585"/>
              <a:ext cx="10" cy="10"/>
            </a:xfrm>
            <a:custGeom>
              <a:avLst/>
              <a:gdLst>
                <a:gd name="T0" fmla="*/ 0 w 10"/>
                <a:gd name="T1" fmla="*/ 10 h 10"/>
                <a:gd name="T2" fmla="*/ 10 w 10"/>
                <a:gd name="T3" fmla="*/ 10 h 10"/>
                <a:gd name="T4" fmla="*/ 10 w 10"/>
                <a:gd name="T5" fmla="*/ 10 h 10"/>
                <a:gd name="T6" fmla="*/ 10 w 10"/>
                <a:gd name="T7" fmla="*/ 10 h 10"/>
                <a:gd name="T8" fmla="*/ 10 w 10"/>
                <a:gd name="T9" fmla="*/ 10 h 10"/>
                <a:gd name="T10" fmla="*/ 10 w 10"/>
                <a:gd name="T11" fmla="*/ 10 h 10"/>
                <a:gd name="T12" fmla="*/ 10 w 10"/>
                <a:gd name="T13" fmla="*/ 10 h 10"/>
                <a:gd name="T14" fmla="*/ 10 w 10"/>
                <a:gd name="T15" fmla="*/ 0 h 10"/>
                <a:gd name="T16" fmla="*/ 10 w 10"/>
                <a:gd name="T17" fmla="*/ 0 h 10"/>
                <a:gd name="T18" fmla="*/ 0 w 10"/>
                <a:gd name="T19" fmla="*/ 0 h 10"/>
                <a:gd name="T20" fmla="*/ 0 w 10"/>
                <a:gd name="T21" fmla="*/ 0 h 10"/>
                <a:gd name="T22" fmla="*/ 0 w 10"/>
                <a:gd name="T23" fmla="*/ 0 h 10"/>
                <a:gd name="T24" fmla="*/ 0 w 10"/>
                <a:gd name="T25" fmla="*/ 0 h 10"/>
                <a:gd name="T26" fmla="*/ 0 w 10"/>
                <a:gd name="T27" fmla="*/ 0 h 10"/>
                <a:gd name="T28" fmla="*/ 0 w 10"/>
                <a:gd name="T29" fmla="*/ 0 h 10"/>
                <a:gd name="T30" fmla="*/ 0 w 10"/>
                <a:gd name="T31" fmla="*/ 0 h 10"/>
                <a:gd name="T32" fmla="*/ 0 w 10"/>
                <a:gd name="T33" fmla="*/ 0 h 10"/>
                <a:gd name="T34" fmla="*/ 0 w 10"/>
                <a:gd name="T35" fmla="*/ 0 h 10"/>
                <a:gd name="T36" fmla="*/ 0 w 10"/>
                <a:gd name="T37" fmla="*/ 10 h 10"/>
                <a:gd name="T38" fmla="*/ 0 w 10"/>
                <a:gd name="T39" fmla="*/ 10 h 10"/>
                <a:gd name="T40" fmla="*/ 0 w 10"/>
                <a:gd name="T41" fmla="*/ 10 h 10"/>
                <a:gd name="T42" fmla="*/ 0 w 10"/>
                <a:gd name="T43" fmla="*/ 10 h 10"/>
                <a:gd name="T44" fmla="*/ 0 w 10"/>
                <a:gd name="T45" fmla="*/ 10 h 10"/>
                <a:gd name="T46" fmla="*/ 0 w 10"/>
                <a:gd name="T47" fmla="*/ 10 h 10"/>
                <a:gd name="T48" fmla="*/ 0 w 10"/>
                <a:gd name="T49" fmla="*/ 10 h 10"/>
                <a:gd name="T50" fmla="*/ 0 w 10"/>
                <a:gd name="T51" fmla="*/ 10 h 10"/>
                <a:gd name="T52" fmla="*/ 0 w 10"/>
                <a:gd name="T53" fmla="*/ 10 h 10"/>
                <a:gd name="T54" fmla="*/ 0 w 10"/>
                <a:gd name="T55" fmla="*/ 10 h 10"/>
                <a:gd name="T56" fmla="*/ 0 w 10"/>
                <a:gd name="T57" fmla="*/ 10 h 10"/>
                <a:gd name="T58" fmla="*/ 0 w 10"/>
                <a:gd name="T59" fmla="*/ 10 h 10"/>
                <a:gd name="T60" fmla="*/ 0 w 10"/>
                <a:gd name="T61" fmla="*/ 10 h 10"/>
                <a:gd name="T62" fmla="*/ 0 w 10"/>
                <a:gd name="T63" fmla="*/ 10 h 10"/>
                <a:gd name="T64" fmla="*/ 0 w 10"/>
                <a:gd name="T65" fmla="*/ 10 h 10"/>
                <a:gd name="T66" fmla="*/ 0 w 10"/>
                <a:gd name="T67" fmla="*/ 10 h 1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"/>
                <a:gd name="T103" fmla="*/ 0 h 10"/>
                <a:gd name="T104" fmla="*/ 10 w 10"/>
                <a:gd name="T105" fmla="*/ 10 h 1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" h="10">
                  <a:moveTo>
                    <a:pt x="0" y="10"/>
                  </a:move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41" name="Freeform 154"/>
            <p:cNvSpPr>
              <a:spLocks/>
            </p:cNvSpPr>
            <p:nvPr/>
          </p:nvSpPr>
          <p:spPr bwMode="auto">
            <a:xfrm>
              <a:off x="1366" y="2595"/>
              <a:ext cx="10" cy="1"/>
            </a:xfrm>
            <a:custGeom>
              <a:avLst/>
              <a:gdLst>
                <a:gd name="T0" fmla="*/ 0 w 10"/>
                <a:gd name="T1" fmla="*/ 0 h 1"/>
                <a:gd name="T2" fmla="*/ 10 w 10"/>
                <a:gd name="T3" fmla="*/ 0 h 1"/>
                <a:gd name="T4" fmla="*/ 0 w 10"/>
                <a:gd name="T5" fmla="*/ 0 h 1"/>
                <a:gd name="T6" fmla="*/ 0 w 10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"/>
                <a:gd name="T13" fmla="*/ 0 h 1"/>
                <a:gd name="T14" fmla="*/ 10 w 10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" h="1">
                  <a:moveTo>
                    <a:pt x="0" y="0"/>
                  </a:move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42" name="Freeform 155"/>
            <p:cNvSpPr>
              <a:spLocks noEditPoints="1"/>
            </p:cNvSpPr>
            <p:nvPr/>
          </p:nvSpPr>
          <p:spPr bwMode="auto">
            <a:xfrm>
              <a:off x="1376" y="25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43" name="Freeform 156"/>
            <p:cNvSpPr>
              <a:spLocks noEditPoints="1"/>
            </p:cNvSpPr>
            <p:nvPr/>
          </p:nvSpPr>
          <p:spPr bwMode="auto">
            <a:xfrm>
              <a:off x="1376" y="25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44" name="Freeform 157"/>
            <p:cNvSpPr>
              <a:spLocks noEditPoints="1"/>
            </p:cNvSpPr>
            <p:nvPr/>
          </p:nvSpPr>
          <p:spPr bwMode="auto">
            <a:xfrm>
              <a:off x="1376" y="25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45" name="Freeform 158"/>
            <p:cNvSpPr>
              <a:spLocks noEditPoints="1"/>
            </p:cNvSpPr>
            <p:nvPr/>
          </p:nvSpPr>
          <p:spPr bwMode="auto">
            <a:xfrm>
              <a:off x="1376" y="25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46" name="Freeform 159"/>
            <p:cNvSpPr>
              <a:spLocks noEditPoints="1"/>
            </p:cNvSpPr>
            <p:nvPr/>
          </p:nvSpPr>
          <p:spPr bwMode="auto">
            <a:xfrm>
              <a:off x="1376" y="25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47" name="Freeform 160"/>
            <p:cNvSpPr>
              <a:spLocks noEditPoints="1"/>
            </p:cNvSpPr>
            <p:nvPr/>
          </p:nvSpPr>
          <p:spPr bwMode="auto">
            <a:xfrm>
              <a:off x="1376" y="2585"/>
              <a:ext cx="1" cy="10"/>
            </a:xfrm>
            <a:custGeom>
              <a:avLst/>
              <a:gdLst>
                <a:gd name="T0" fmla="*/ 0 w 1"/>
                <a:gd name="T1" fmla="*/ 10 h 10"/>
                <a:gd name="T2" fmla="*/ 0 w 1"/>
                <a:gd name="T3" fmla="*/ 0 h 10"/>
                <a:gd name="T4" fmla="*/ 0 w 1"/>
                <a:gd name="T5" fmla="*/ 10 h 10"/>
                <a:gd name="T6" fmla="*/ 0 w 1"/>
                <a:gd name="T7" fmla="*/ 10 h 10"/>
                <a:gd name="T8" fmla="*/ 0 w 1"/>
                <a:gd name="T9" fmla="*/ 10 h 10"/>
                <a:gd name="T10" fmla="*/ 0 w 1"/>
                <a:gd name="T11" fmla="*/ 10 h 10"/>
                <a:gd name="T12" fmla="*/ 0 w 1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0"/>
                <a:gd name="T23" fmla="*/ 1 w 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0">
                  <a:moveTo>
                    <a:pt x="0" y="10"/>
                  </a:moveTo>
                  <a:lnTo>
                    <a:pt x="0" y="0"/>
                  </a:lnTo>
                  <a:lnTo>
                    <a:pt x="0" y="10"/>
                  </a:lnTo>
                  <a:close/>
                  <a:moveTo>
                    <a:pt x="0" y="10"/>
                  </a:move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48" name="Freeform 161"/>
            <p:cNvSpPr>
              <a:spLocks noEditPoints="1"/>
            </p:cNvSpPr>
            <p:nvPr/>
          </p:nvSpPr>
          <p:spPr bwMode="auto">
            <a:xfrm>
              <a:off x="1376" y="258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49" name="Freeform 162"/>
            <p:cNvSpPr>
              <a:spLocks noEditPoints="1"/>
            </p:cNvSpPr>
            <p:nvPr/>
          </p:nvSpPr>
          <p:spPr bwMode="auto">
            <a:xfrm>
              <a:off x="1366" y="2585"/>
              <a:ext cx="10" cy="1"/>
            </a:xfrm>
            <a:custGeom>
              <a:avLst/>
              <a:gdLst>
                <a:gd name="T0" fmla="*/ 10 w 10"/>
                <a:gd name="T1" fmla="*/ 0 h 1"/>
                <a:gd name="T2" fmla="*/ 0 w 10"/>
                <a:gd name="T3" fmla="*/ 0 h 1"/>
                <a:gd name="T4" fmla="*/ 10 w 10"/>
                <a:gd name="T5" fmla="*/ 0 h 1"/>
                <a:gd name="T6" fmla="*/ 10 w 10"/>
                <a:gd name="T7" fmla="*/ 0 h 1"/>
                <a:gd name="T8" fmla="*/ 10 w 10"/>
                <a:gd name="T9" fmla="*/ 0 h 1"/>
                <a:gd name="T10" fmla="*/ 10 w 10"/>
                <a:gd name="T11" fmla="*/ 0 h 1"/>
                <a:gd name="T12" fmla="*/ 10 w 10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1"/>
                <a:gd name="T23" fmla="*/ 10 w 10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1">
                  <a:moveTo>
                    <a:pt x="10" y="0"/>
                  </a:moveTo>
                  <a:lnTo>
                    <a:pt x="0" y="0"/>
                  </a:lnTo>
                  <a:lnTo>
                    <a:pt x="10" y="0"/>
                  </a:lnTo>
                  <a:close/>
                  <a:moveTo>
                    <a:pt x="10" y="0"/>
                  </a:move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50" name="Freeform 163"/>
            <p:cNvSpPr>
              <a:spLocks noEditPoints="1"/>
            </p:cNvSpPr>
            <p:nvPr/>
          </p:nvSpPr>
          <p:spPr bwMode="auto">
            <a:xfrm>
              <a:off x="1366" y="258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51" name="Freeform 164"/>
            <p:cNvSpPr>
              <a:spLocks noEditPoints="1"/>
            </p:cNvSpPr>
            <p:nvPr/>
          </p:nvSpPr>
          <p:spPr bwMode="auto">
            <a:xfrm>
              <a:off x="1366" y="258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52" name="Freeform 165"/>
            <p:cNvSpPr>
              <a:spLocks noEditPoints="1"/>
            </p:cNvSpPr>
            <p:nvPr/>
          </p:nvSpPr>
          <p:spPr bwMode="auto">
            <a:xfrm>
              <a:off x="1366" y="258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53" name="Freeform 166"/>
            <p:cNvSpPr>
              <a:spLocks noEditPoints="1"/>
            </p:cNvSpPr>
            <p:nvPr/>
          </p:nvSpPr>
          <p:spPr bwMode="auto">
            <a:xfrm>
              <a:off x="1366" y="258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54" name="Freeform 167"/>
            <p:cNvSpPr>
              <a:spLocks noEditPoints="1"/>
            </p:cNvSpPr>
            <p:nvPr/>
          </p:nvSpPr>
          <p:spPr bwMode="auto">
            <a:xfrm>
              <a:off x="1366" y="258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55" name="Freeform 168"/>
            <p:cNvSpPr>
              <a:spLocks noEditPoints="1"/>
            </p:cNvSpPr>
            <p:nvPr/>
          </p:nvSpPr>
          <p:spPr bwMode="auto">
            <a:xfrm>
              <a:off x="1366" y="258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56" name="Freeform 169"/>
            <p:cNvSpPr>
              <a:spLocks noEditPoints="1"/>
            </p:cNvSpPr>
            <p:nvPr/>
          </p:nvSpPr>
          <p:spPr bwMode="auto">
            <a:xfrm>
              <a:off x="1366" y="258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57" name="Freeform 170"/>
            <p:cNvSpPr>
              <a:spLocks noEditPoints="1"/>
            </p:cNvSpPr>
            <p:nvPr/>
          </p:nvSpPr>
          <p:spPr bwMode="auto">
            <a:xfrm>
              <a:off x="1366" y="258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58" name="Freeform 171"/>
            <p:cNvSpPr>
              <a:spLocks noEditPoints="1"/>
            </p:cNvSpPr>
            <p:nvPr/>
          </p:nvSpPr>
          <p:spPr bwMode="auto">
            <a:xfrm>
              <a:off x="1366" y="2585"/>
              <a:ext cx="1" cy="10"/>
            </a:xfrm>
            <a:custGeom>
              <a:avLst/>
              <a:gdLst>
                <a:gd name="T0" fmla="*/ 0 w 1"/>
                <a:gd name="T1" fmla="*/ 0 h 10"/>
                <a:gd name="T2" fmla="*/ 0 w 1"/>
                <a:gd name="T3" fmla="*/ 10 h 10"/>
                <a:gd name="T4" fmla="*/ 0 w 1"/>
                <a:gd name="T5" fmla="*/ 0 h 10"/>
                <a:gd name="T6" fmla="*/ 0 w 1"/>
                <a:gd name="T7" fmla="*/ 0 h 10"/>
                <a:gd name="T8" fmla="*/ 0 w 1"/>
                <a:gd name="T9" fmla="*/ 0 h 10"/>
                <a:gd name="T10" fmla="*/ 0 w 1"/>
                <a:gd name="T11" fmla="*/ 0 h 10"/>
                <a:gd name="T12" fmla="*/ 0 w 1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0"/>
                <a:gd name="T23" fmla="*/ 1 w 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0">
                  <a:moveTo>
                    <a:pt x="0" y="0"/>
                  </a:moveTo>
                  <a:lnTo>
                    <a:pt x="0" y="1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59" name="Freeform 172"/>
            <p:cNvSpPr>
              <a:spLocks noEditPoints="1"/>
            </p:cNvSpPr>
            <p:nvPr/>
          </p:nvSpPr>
          <p:spPr bwMode="auto">
            <a:xfrm>
              <a:off x="1366" y="25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60" name="Freeform 173"/>
            <p:cNvSpPr>
              <a:spLocks noEditPoints="1"/>
            </p:cNvSpPr>
            <p:nvPr/>
          </p:nvSpPr>
          <p:spPr bwMode="auto">
            <a:xfrm>
              <a:off x="1366" y="25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61" name="Freeform 174"/>
            <p:cNvSpPr>
              <a:spLocks noEditPoints="1"/>
            </p:cNvSpPr>
            <p:nvPr/>
          </p:nvSpPr>
          <p:spPr bwMode="auto">
            <a:xfrm>
              <a:off x="1366" y="25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62" name="Freeform 175"/>
            <p:cNvSpPr>
              <a:spLocks noEditPoints="1"/>
            </p:cNvSpPr>
            <p:nvPr/>
          </p:nvSpPr>
          <p:spPr bwMode="auto">
            <a:xfrm>
              <a:off x="1366" y="25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63" name="Freeform 176"/>
            <p:cNvSpPr>
              <a:spLocks noEditPoints="1"/>
            </p:cNvSpPr>
            <p:nvPr/>
          </p:nvSpPr>
          <p:spPr bwMode="auto">
            <a:xfrm>
              <a:off x="1366" y="25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64" name="Freeform 177"/>
            <p:cNvSpPr>
              <a:spLocks noEditPoints="1"/>
            </p:cNvSpPr>
            <p:nvPr/>
          </p:nvSpPr>
          <p:spPr bwMode="auto">
            <a:xfrm>
              <a:off x="1366" y="25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65" name="Freeform 178"/>
            <p:cNvSpPr>
              <a:spLocks noEditPoints="1"/>
            </p:cNvSpPr>
            <p:nvPr/>
          </p:nvSpPr>
          <p:spPr bwMode="auto">
            <a:xfrm>
              <a:off x="1366" y="25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66" name="Freeform 179"/>
            <p:cNvSpPr>
              <a:spLocks noEditPoints="1"/>
            </p:cNvSpPr>
            <p:nvPr/>
          </p:nvSpPr>
          <p:spPr bwMode="auto">
            <a:xfrm>
              <a:off x="1366" y="25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67" name="Freeform 180"/>
            <p:cNvSpPr>
              <a:spLocks noEditPoints="1"/>
            </p:cNvSpPr>
            <p:nvPr/>
          </p:nvSpPr>
          <p:spPr bwMode="auto">
            <a:xfrm>
              <a:off x="1366" y="25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68" name="Freeform 181"/>
            <p:cNvSpPr>
              <a:spLocks noEditPoints="1"/>
            </p:cNvSpPr>
            <p:nvPr/>
          </p:nvSpPr>
          <p:spPr bwMode="auto">
            <a:xfrm>
              <a:off x="1366" y="25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69" name="Freeform 182"/>
            <p:cNvSpPr>
              <a:spLocks noEditPoints="1"/>
            </p:cNvSpPr>
            <p:nvPr/>
          </p:nvSpPr>
          <p:spPr bwMode="auto">
            <a:xfrm>
              <a:off x="1366" y="25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70" name="Freeform 183"/>
            <p:cNvSpPr>
              <a:spLocks noEditPoints="1"/>
            </p:cNvSpPr>
            <p:nvPr/>
          </p:nvSpPr>
          <p:spPr bwMode="auto">
            <a:xfrm>
              <a:off x="1366" y="25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71" name="Freeform 184"/>
            <p:cNvSpPr>
              <a:spLocks noEditPoints="1"/>
            </p:cNvSpPr>
            <p:nvPr/>
          </p:nvSpPr>
          <p:spPr bwMode="auto">
            <a:xfrm>
              <a:off x="1366" y="25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72" name="Freeform 185"/>
            <p:cNvSpPr>
              <a:spLocks noEditPoints="1"/>
            </p:cNvSpPr>
            <p:nvPr/>
          </p:nvSpPr>
          <p:spPr bwMode="auto">
            <a:xfrm>
              <a:off x="1366" y="25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73" name="Freeform 186"/>
            <p:cNvSpPr>
              <a:spLocks/>
            </p:cNvSpPr>
            <p:nvPr/>
          </p:nvSpPr>
          <p:spPr bwMode="auto">
            <a:xfrm>
              <a:off x="1376" y="2585"/>
              <a:ext cx="21" cy="10"/>
            </a:xfrm>
            <a:custGeom>
              <a:avLst/>
              <a:gdLst>
                <a:gd name="T0" fmla="*/ 10 w 21"/>
                <a:gd name="T1" fmla="*/ 0 h 10"/>
                <a:gd name="T2" fmla="*/ 10 w 21"/>
                <a:gd name="T3" fmla="*/ 0 h 10"/>
                <a:gd name="T4" fmla="*/ 10 w 21"/>
                <a:gd name="T5" fmla="*/ 10 h 10"/>
                <a:gd name="T6" fmla="*/ 21 w 21"/>
                <a:gd name="T7" fmla="*/ 10 h 10"/>
                <a:gd name="T8" fmla="*/ 21 w 21"/>
                <a:gd name="T9" fmla="*/ 10 h 10"/>
                <a:gd name="T10" fmla="*/ 21 w 21"/>
                <a:gd name="T11" fmla="*/ 10 h 10"/>
                <a:gd name="T12" fmla="*/ 10 w 21"/>
                <a:gd name="T13" fmla="*/ 10 h 10"/>
                <a:gd name="T14" fmla="*/ 10 w 21"/>
                <a:gd name="T15" fmla="*/ 10 h 10"/>
                <a:gd name="T16" fmla="*/ 10 w 21"/>
                <a:gd name="T17" fmla="*/ 10 h 10"/>
                <a:gd name="T18" fmla="*/ 10 w 21"/>
                <a:gd name="T19" fmla="*/ 10 h 10"/>
                <a:gd name="T20" fmla="*/ 10 w 21"/>
                <a:gd name="T21" fmla="*/ 10 h 10"/>
                <a:gd name="T22" fmla="*/ 10 w 21"/>
                <a:gd name="T23" fmla="*/ 10 h 10"/>
                <a:gd name="T24" fmla="*/ 10 w 21"/>
                <a:gd name="T25" fmla="*/ 10 h 10"/>
                <a:gd name="T26" fmla="*/ 10 w 21"/>
                <a:gd name="T27" fmla="*/ 10 h 10"/>
                <a:gd name="T28" fmla="*/ 10 w 21"/>
                <a:gd name="T29" fmla="*/ 10 h 10"/>
                <a:gd name="T30" fmla="*/ 10 w 21"/>
                <a:gd name="T31" fmla="*/ 10 h 10"/>
                <a:gd name="T32" fmla="*/ 0 w 21"/>
                <a:gd name="T33" fmla="*/ 10 h 10"/>
                <a:gd name="T34" fmla="*/ 0 w 21"/>
                <a:gd name="T35" fmla="*/ 10 h 10"/>
                <a:gd name="T36" fmla="*/ 0 w 21"/>
                <a:gd name="T37" fmla="*/ 10 h 10"/>
                <a:gd name="T38" fmla="*/ 0 w 21"/>
                <a:gd name="T39" fmla="*/ 10 h 10"/>
                <a:gd name="T40" fmla="*/ 0 w 21"/>
                <a:gd name="T41" fmla="*/ 10 h 10"/>
                <a:gd name="T42" fmla="*/ 0 w 21"/>
                <a:gd name="T43" fmla="*/ 10 h 10"/>
                <a:gd name="T44" fmla="*/ 0 w 21"/>
                <a:gd name="T45" fmla="*/ 10 h 10"/>
                <a:gd name="T46" fmla="*/ 0 w 21"/>
                <a:gd name="T47" fmla="*/ 0 h 10"/>
                <a:gd name="T48" fmla="*/ 0 w 21"/>
                <a:gd name="T49" fmla="*/ 0 h 10"/>
                <a:gd name="T50" fmla="*/ 10 w 21"/>
                <a:gd name="T51" fmla="*/ 0 h 10"/>
                <a:gd name="T52" fmla="*/ 10 w 21"/>
                <a:gd name="T53" fmla="*/ 0 h 10"/>
                <a:gd name="T54" fmla="*/ 10 w 21"/>
                <a:gd name="T55" fmla="*/ 0 h 10"/>
                <a:gd name="T56" fmla="*/ 10 w 21"/>
                <a:gd name="T57" fmla="*/ 0 h 10"/>
                <a:gd name="T58" fmla="*/ 10 w 21"/>
                <a:gd name="T59" fmla="*/ 0 h 10"/>
                <a:gd name="T60" fmla="*/ 10 w 21"/>
                <a:gd name="T61" fmla="*/ 0 h 10"/>
                <a:gd name="T62" fmla="*/ 10 w 21"/>
                <a:gd name="T63" fmla="*/ 0 h 10"/>
                <a:gd name="T64" fmla="*/ 10 w 21"/>
                <a:gd name="T65" fmla="*/ 0 h 10"/>
                <a:gd name="T66" fmla="*/ 10 w 21"/>
                <a:gd name="T67" fmla="*/ 0 h 1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1"/>
                <a:gd name="T103" fmla="*/ 0 h 10"/>
                <a:gd name="T104" fmla="*/ 21 w 21"/>
                <a:gd name="T105" fmla="*/ 10 h 1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1" h="10">
                  <a:moveTo>
                    <a:pt x="10" y="0"/>
                  </a:moveTo>
                  <a:lnTo>
                    <a:pt x="10" y="0"/>
                  </a:lnTo>
                  <a:lnTo>
                    <a:pt x="10" y="10"/>
                  </a:lnTo>
                  <a:lnTo>
                    <a:pt x="21" y="10"/>
                  </a:lnTo>
                  <a:lnTo>
                    <a:pt x="10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74" name="Freeform 187"/>
            <p:cNvSpPr>
              <a:spLocks/>
            </p:cNvSpPr>
            <p:nvPr/>
          </p:nvSpPr>
          <p:spPr bwMode="auto">
            <a:xfrm>
              <a:off x="1386" y="2585"/>
              <a:ext cx="1" cy="10"/>
            </a:xfrm>
            <a:custGeom>
              <a:avLst/>
              <a:gdLst>
                <a:gd name="T0" fmla="*/ 0 w 1"/>
                <a:gd name="T1" fmla="*/ 10 h 10"/>
                <a:gd name="T2" fmla="*/ 0 w 1"/>
                <a:gd name="T3" fmla="*/ 10 h 10"/>
                <a:gd name="T4" fmla="*/ 0 w 1"/>
                <a:gd name="T5" fmla="*/ 10 h 10"/>
                <a:gd name="T6" fmla="*/ 0 w 1"/>
                <a:gd name="T7" fmla="*/ 10 h 10"/>
                <a:gd name="T8" fmla="*/ 0 w 1"/>
                <a:gd name="T9" fmla="*/ 10 h 10"/>
                <a:gd name="T10" fmla="*/ 0 w 1"/>
                <a:gd name="T11" fmla="*/ 10 h 10"/>
                <a:gd name="T12" fmla="*/ 0 w 1"/>
                <a:gd name="T13" fmla="*/ 10 h 10"/>
                <a:gd name="T14" fmla="*/ 0 w 1"/>
                <a:gd name="T15" fmla="*/ 0 h 10"/>
                <a:gd name="T16" fmla="*/ 0 w 1"/>
                <a:gd name="T17" fmla="*/ 0 h 10"/>
                <a:gd name="T18" fmla="*/ 0 w 1"/>
                <a:gd name="T19" fmla="*/ 0 h 10"/>
                <a:gd name="T20" fmla="*/ 0 w 1"/>
                <a:gd name="T21" fmla="*/ 0 h 10"/>
                <a:gd name="T22" fmla="*/ 0 w 1"/>
                <a:gd name="T23" fmla="*/ 0 h 10"/>
                <a:gd name="T24" fmla="*/ 0 w 1"/>
                <a:gd name="T25" fmla="*/ 0 h 10"/>
                <a:gd name="T26" fmla="*/ 0 w 1"/>
                <a:gd name="T27" fmla="*/ 0 h 10"/>
                <a:gd name="T28" fmla="*/ 0 w 1"/>
                <a:gd name="T29" fmla="*/ 0 h 10"/>
                <a:gd name="T30" fmla="*/ 0 w 1"/>
                <a:gd name="T31" fmla="*/ 0 h 10"/>
                <a:gd name="T32" fmla="*/ 0 w 1"/>
                <a:gd name="T33" fmla="*/ 0 h 10"/>
                <a:gd name="T34" fmla="*/ 0 w 1"/>
                <a:gd name="T35" fmla="*/ 0 h 10"/>
                <a:gd name="T36" fmla="*/ 0 w 1"/>
                <a:gd name="T37" fmla="*/ 10 h 10"/>
                <a:gd name="T38" fmla="*/ 0 w 1"/>
                <a:gd name="T39" fmla="*/ 10 h 10"/>
                <a:gd name="T40" fmla="*/ 0 w 1"/>
                <a:gd name="T41" fmla="*/ 10 h 10"/>
                <a:gd name="T42" fmla="*/ 0 w 1"/>
                <a:gd name="T43" fmla="*/ 10 h 10"/>
                <a:gd name="T44" fmla="*/ 0 w 1"/>
                <a:gd name="T45" fmla="*/ 10 h 10"/>
                <a:gd name="T46" fmla="*/ 0 w 1"/>
                <a:gd name="T47" fmla="*/ 10 h 10"/>
                <a:gd name="T48" fmla="*/ 0 w 1"/>
                <a:gd name="T49" fmla="*/ 10 h 10"/>
                <a:gd name="T50" fmla="*/ 0 w 1"/>
                <a:gd name="T51" fmla="*/ 10 h 10"/>
                <a:gd name="T52" fmla="*/ 0 w 1"/>
                <a:gd name="T53" fmla="*/ 10 h 10"/>
                <a:gd name="T54" fmla="*/ 0 w 1"/>
                <a:gd name="T55" fmla="*/ 10 h 10"/>
                <a:gd name="T56" fmla="*/ 0 w 1"/>
                <a:gd name="T57" fmla="*/ 10 h 10"/>
                <a:gd name="T58" fmla="*/ 0 w 1"/>
                <a:gd name="T59" fmla="*/ 10 h 10"/>
                <a:gd name="T60" fmla="*/ 0 w 1"/>
                <a:gd name="T61" fmla="*/ 10 h 10"/>
                <a:gd name="T62" fmla="*/ 0 w 1"/>
                <a:gd name="T63" fmla="*/ 10 h 10"/>
                <a:gd name="T64" fmla="*/ 0 w 1"/>
                <a:gd name="T65" fmla="*/ 10 h 10"/>
                <a:gd name="T66" fmla="*/ 0 w 1"/>
                <a:gd name="T67" fmla="*/ 10 h 1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"/>
                <a:gd name="T103" fmla="*/ 0 h 10"/>
                <a:gd name="T104" fmla="*/ 1 w 1"/>
                <a:gd name="T105" fmla="*/ 10 h 1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" h="10">
                  <a:moveTo>
                    <a:pt x="0" y="1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75" name="Rectangle 188"/>
            <p:cNvSpPr>
              <a:spLocks noChangeArrowheads="1"/>
            </p:cNvSpPr>
            <p:nvPr/>
          </p:nvSpPr>
          <p:spPr bwMode="auto">
            <a:xfrm>
              <a:off x="1386" y="2595"/>
              <a:ext cx="1" cy="1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76" name="Freeform 189"/>
            <p:cNvSpPr>
              <a:spLocks noEditPoints="1"/>
            </p:cNvSpPr>
            <p:nvPr/>
          </p:nvSpPr>
          <p:spPr bwMode="auto">
            <a:xfrm>
              <a:off x="1386" y="25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77" name="Freeform 190"/>
            <p:cNvSpPr>
              <a:spLocks noEditPoints="1"/>
            </p:cNvSpPr>
            <p:nvPr/>
          </p:nvSpPr>
          <p:spPr bwMode="auto">
            <a:xfrm>
              <a:off x="1386" y="25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78" name="Freeform 191"/>
            <p:cNvSpPr>
              <a:spLocks noEditPoints="1"/>
            </p:cNvSpPr>
            <p:nvPr/>
          </p:nvSpPr>
          <p:spPr bwMode="auto">
            <a:xfrm>
              <a:off x="1386" y="25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79" name="Freeform 192"/>
            <p:cNvSpPr>
              <a:spLocks noEditPoints="1"/>
            </p:cNvSpPr>
            <p:nvPr/>
          </p:nvSpPr>
          <p:spPr bwMode="auto">
            <a:xfrm>
              <a:off x="1386" y="25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80" name="Freeform 193"/>
            <p:cNvSpPr>
              <a:spLocks noEditPoints="1"/>
            </p:cNvSpPr>
            <p:nvPr/>
          </p:nvSpPr>
          <p:spPr bwMode="auto">
            <a:xfrm>
              <a:off x="1386" y="25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81" name="Freeform 194"/>
            <p:cNvSpPr>
              <a:spLocks noEditPoints="1"/>
            </p:cNvSpPr>
            <p:nvPr/>
          </p:nvSpPr>
          <p:spPr bwMode="auto">
            <a:xfrm>
              <a:off x="1386" y="2585"/>
              <a:ext cx="1" cy="10"/>
            </a:xfrm>
            <a:custGeom>
              <a:avLst/>
              <a:gdLst>
                <a:gd name="T0" fmla="*/ 0 w 1"/>
                <a:gd name="T1" fmla="*/ 10 h 10"/>
                <a:gd name="T2" fmla="*/ 0 w 1"/>
                <a:gd name="T3" fmla="*/ 0 h 10"/>
                <a:gd name="T4" fmla="*/ 0 w 1"/>
                <a:gd name="T5" fmla="*/ 10 h 10"/>
                <a:gd name="T6" fmla="*/ 0 w 1"/>
                <a:gd name="T7" fmla="*/ 10 h 10"/>
                <a:gd name="T8" fmla="*/ 0 w 1"/>
                <a:gd name="T9" fmla="*/ 10 h 10"/>
                <a:gd name="T10" fmla="*/ 0 w 1"/>
                <a:gd name="T11" fmla="*/ 10 h 10"/>
                <a:gd name="T12" fmla="*/ 0 w 1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0"/>
                <a:gd name="T23" fmla="*/ 1 w 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0">
                  <a:moveTo>
                    <a:pt x="0" y="10"/>
                  </a:moveTo>
                  <a:lnTo>
                    <a:pt x="0" y="0"/>
                  </a:lnTo>
                  <a:lnTo>
                    <a:pt x="0" y="10"/>
                  </a:lnTo>
                  <a:close/>
                  <a:moveTo>
                    <a:pt x="0" y="10"/>
                  </a:move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82" name="Freeform 195"/>
            <p:cNvSpPr>
              <a:spLocks noEditPoints="1"/>
            </p:cNvSpPr>
            <p:nvPr/>
          </p:nvSpPr>
          <p:spPr bwMode="auto">
            <a:xfrm>
              <a:off x="1386" y="258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83" name="Freeform 196"/>
            <p:cNvSpPr>
              <a:spLocks noEditPoints="1"/>
            </p:cNvSpPr>
            <p:nvPr/>
          </p:nvSpPr>
          <p:spPr bwMode="auto">
            <a:xfrm>
              <a:off x="1386" y="258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84" name="Freeform 197"/>
            <p:cNvSpPr>
              <a:spLocks noEditPoints="1"/>
            </p:cNvSpPr>
            <p:nvPr/>
          </p:nvSpPr>
          <p:spPr bwMode="auto">
            <a:xfrm>
              <a:off x="1386" y="258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85" name="Freeform 198"/>
            <p:cNvSpPr>
              <a:spLocks noEditPoints="1"/>
            </p:cNvSpPr>
            <p:nvPr/>
          </p:nvSpPr>
          <p:spPr bwMode="auto">
            <a:xfrm>
              <a:off x="1386" y="258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86" name="Freeform 199"/>
            <p:cNvSpPr>
              <a:spLocks noEditPoints="1"/>
            </p:cNvSpPr>
            <p:nvPr/>
          </p:nvSpPr>
          <p:spPr bwMode="auto">
            <a:xfrm>
              <a:off x="1386" y="258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87" name="Freeform 200"/>
            <p:cNvSpPr>
              <a:spLocks noEditPoints="1"/>
            </p:cNvSpPr>
            <p:nvPr/>
          </p:nvSpPr>
          <p:spPr bwMode="auto">
            <a:xfrm>
              <a:off x="1386" y="258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88" name="Freeform 201"/>
            <p:cNvSpPr>
              <a:spLocks noEditPoints="1"/>
            </p:cNvSpPr>
            <p:nvPr/>
          </p:nvSpPr>
          <p:spPr bwMode="auto">
            <a:xfrm>
              <a:off x="1386" y="258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89" name="Freeform 202"/>
            <p:cNvSpPr>
              <a:spLocks noEditPoints="1"/>
            </p:cNvSpPr>
            <p:nvPr/>
          </p:nvSpPr>
          <p:spPr bwMode="auto">
            <a:xfrm>
              <a:off x="1386" y="258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90" name="Freeform 203"/>
            <p:cNvSpPr>
              <a:spLocks noEditPoints="1"/>
            </p:cNvSpPr>
            <p:nvPr/>
          </p:nvSpPr>
          <p:spPr bwMode="auto">
            <a:xfrm>
              <a:off x="1386" y="258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91" name="Freeform 204"/>
            <p:cNvSpPr>
              <a:spLocks noEditPoints="1"/>
            </p:cNvSpPr>
            <p:nvPr/>
          </p:nvSpPr>
          <p:spPr bwMode="auto">
            <a:xfrm>
              <a:off x="1386" y="258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30992" name="Freeform 205"/>
            <p:cNvSpPr>
              <a:spLocks noEditPoints="1"/>
            </p:cNvSpPr>
            <p:nvPr/>
          </p:nvSpPr>
          <p:spPr bwMode="auto">
            <a:xfrm>
              <a:off x="1386" y="2585"/>
              <a:ext cx="1" cy="10"/>
            </a:xfrm>
            <a:custGeom>
              <a:avLst/>
              <a:gdLst>
                <a:gd name="T0" fmla="*/ 0 w 1"/>
                <a:gd name="T1" fmla="*/ 0 h 10"/>
                <a:gd name="T2" fmla="*/ 0 w 1"/>
                <a:gd name="T3" fmla="*/ 10 h 10"/>
                <a:gd name="T4" fmla="*/ 0 w 1"/>
                <a:gd name="T5" fmla="*/ 0 h 10"/>
                <a:gd name="T6" fmla="*/ 0 w 1"/>
                <a:gd name="T7" fmla="*/ 0 h 10"/>
                <a:gd name="T8" fmla="*/ 0 w 1"/>
                <a:gd name="T9" fmla="*/ 0 h 10"/>
                <a:gd name="T10" fmla="*/ 0 w 1"/>
                <a:gd name="T11" fmla="*/ 0 h 10"/>
                <a:gd name="T12" fmla="*/ 0 w 1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0"/>
                <a:gd name="T23" fmla="*/ 1 w 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0">
                  <a:moveTo>
                    <a:pt x="0" y="0"/>
                  </a:moveTo>
                  <a:lnTo>
                    <a:pt x="0" y="1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a-IN"/>
            </a:p>
          </p:txBody>
        </p:sp>
      </p:grpSp>
      <p:sp>
        <p:nvSpPr>
          <p:cNvPr id="30726" name="Freeform 206"/>
          <p:cNvSpPr>
            <a:spLocks noEditPoints="1"/>
          </p:cNvSpPr>
          <p:nvPr/>
        </p:nvSpPr>
        <p:spPr bwMode="auto">
          <a:xfrm>
            <a:off x="2279650" y="4043363"/>
            <a:ext cx="1588" cy="1587"/>
          </a:xfrm>
          <a:custGeom>
            <a:avLst/>
            <a:gdLst>
              <a:gd name="T0" fmla="*/ 0 w 1588"/>
              <a:gd name="T1" fmla="*/ 0 h 1587"/>
              <a:gd name="T2" fmla="*/ 0 w 1588"/>
              <a:gd name="T3" fmla="*/ 0 h 1587"/>
              <a:gd name="T4" fmla="*/ 0 w 1588"/>
              <a:gd name="T5" fmla="*/ 0 h 1587"/>
              <a:gd name="T6" fmla="*/ 0 w 1588"/>
              <a:gd name="T7" fmla="*/ 0 h 1587"/>
              <a:gd name="T8" fmla="*/ 0 w 1588"/>
              <a:gd name="T9" fmla="*/ 0 h 1587"/>
              <a:gd name="T10" fmla="*/ 0 w 1588"/>
              <a:gd name="T11" fmla="*/ 0 h 1587"/>
              <a:gd name="T12" fmla="*/ 0 w 158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8"/>
              <a:gd name="T22" fmla="*/ 0 h 1587"/>
              <a:gd name="T23" fmla="*/ 1588 w 158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8" h="1587">
                <a:moveTo>
                  <a:pt x="0" y="0"/>
                </a:move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a-IN"/>
          </a:p>
        </p:txBody>
      </p:sp>
      <p:sp>
        <p:nvSpPr>
          <p:cNvPr id="30727" name="Freeform 207"/>
          <p:cNvSpPr>
            <a:spLocks noEditPoints="1"/>
          </p:cNvSpPr>
          <p:nvPr/>
        </p:nvSpPr>
        <p:spPr bwMode="auto">
          <a:xfrm>
            <a:off x="2279650" y="4043363"/>
            <a:ext cx="1588" cy="1587"/>
          </a:xfrm>
          <a:custGeom>
            <a:avLst/>
            <a:gdLst>
              <a:gd name="T0" fmla="*/ 0 w 1588"/>
              <a:gd name="T1" fmla="*/ 0 h 1587"/>
              <a:gd name="T2" fmla="*/ 0 w 1588"/>
              <a:gd name="T3" fmla="*/ 0 h 1587"/>
              <a:gd name="T4" fmla="*/ 0 w 1588"/>
              <a:gd name="T5" fmla="*/ 0 h 1587"/>
              <a:gd name="T6" fmla="*/ 0 w 1588"/>
              <a:gd name="T7" fmla="*/ 0 h 1587"/>
              <a:gd name="T8" fmla="*/ 0 w 1588"/>
              <a:gd name="T9" fmla="*/ 0 h 1587"/>
              <a:gd name="T10" fmla="*/ 0 w 1588"/>
              <a:gd name="T11" fmla="*/ 0 h 1587"/>
              <a:gd name="T12" fmla="*/ 0 w 158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8"/>
              <a:gd name="T22" fmla="*/ 0 h 1587"/>
              <a:gd name="T23" fmla="*/ 1588 w 158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8" h="1587">
                <a:moveTo>
                  <a:pt x="0" y="0"/>
                </a:move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a-IN"/>
          </a:p>
        </p:txBody>
      </p:sp>
      <p:sp>
        <p:nvSpPr>
          <p:cNvPr id="30728" name="Freeform 208"/>
          <p:cNvSpPr>
            <a:spLocks noEditPoints="1"/>
          </p:cNvSpPr>
          <p:nvPr/>
        </p:nvSpPr>
        <p:spPr bwMode="auto">
          <a:xfrm>
            <a:off x="2279650" y="4043363"/>
            <a:ext cx="1588" cy="1587"/>
          </a:xfrm>
          <a:custGeom>
            <a:avLst/>
            <a:gdLst>
              <a:gd name="T0" fmla="*/ 0 w 1588"/>
              <a:gd name="T1" fmla="*/ 0 h 1587"/>
              <a:gd name="T2" fmla="*/ 0 w 1588"/>
              <a:gd name="T3" fmla="*/ 0 h 1587"/>
              <a:gd name="T4" fmla="*/ 0 w 1588"/>
              <a:gd name="T5" fmla="*/ 0 h 1587"/>
              <a:gd name="T6" fmla="*/ 0 w 1588"/>
              <a:gd name="T7" fmla="*/ 0 h 1587"/>
              <a:gd name="T8" fmla="*/ 0 w 1588"/>
              <a:gd name="T9" fmla="*/ 0 h 1587"/>
              <a:gd name="T10" fmla="*/ 0 w 1588"/>
              <a:gd name="T11" fmla="*/ 0 h 1587"/>
              <a:gd name="T12" fmla="*/ 0 w 158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8"/>
              <a:gd name="T22" fmla="*/ 0 h 1587"/>
              <a:gd name="T23" fmla="*/ 1588 w 158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8" h="1587">
                <a:moveTo>
                  <a:pt x="0" y="0"/>
                </a:move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a-IN"/>
          </a:p>
        </p:txBody>
      </p:sp>
      <p:sp>
        <p:nvSpPr>
          <p:cNvPr id="30729" name="Freeform 209"/>
          <p:cNvSpPr>
            <a:spLocks noEditPoints="1"/>
          </p:cNvSpPr>
          <p:nvPr/>
        </p:nvSpPr>
        <p:spPr bwMode="auto">
          <a:xfrm>
            <a:off x="2279650" y="4043363"/>
            <a:ext cx="1588" cy="1587"/>
          </a:xfrm>
          <a:custGeom>
            <a:avLst/>
            <a:gdLst>
              <a:gd name="T0" fmla="*/ 0 w 1588"/>
              <a:gd name="T1" fmla="*/ 0 h 1587"/>
              <a:gd name="T2" fmla="*/ 0 w 1588"/>
              <a:gd name="T3" fmla="*/ 0 h 1587"/>
              <a:gd name="T4" fmla="*/ 0 w 1588"/>
              <a:gd name="T5" fmla="*/ 0 h 1587"/>
              <a:gd name="T6" fmla="*/ 0 w 1588"/>
              <a:gd name="T7" fmla="*/ 0 h 1587"/>
              <a:gd name="T8" fmla="*/ 0 w 1588"/>
              <a:gd name="T9" fmla="*/ 0 h 1587"/>
              <a:gd name="T10" fmla="*/ 0 w 1588"/>
              <a:gd name="T11" fmla="*/ 0 h 1587"/>
              <a:gd name="T12" fmla="*/ 0 w 158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8"/>
              <a:gd name="T22" fmla="*/ 0 h 1587"/>
              <a:gd name="T23" fmla="*/ 1588 w 158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8" h="1587">
                <a:moveTo>
                  <a:pt x="0" y="0"/>
                </a:move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a-IN"/>
          </a:p>
        </p:txBody>
      </p:sp>
      <p:sp>
        <p:nvSpPr>
          <p:cNvPr id="30730" name="Freeform 210"/>
          <p:cNvSpPr>
            <a:spLocks noEditPoints="1"/>
          </p:cNvSpPr>
          <p:nvPr/>
        </p:nvSpPr>
        <p:spPr bwMode="auto">
          <a:xfrm>
            <a:off x="2279650" y="4043363"/>
            <a:ext cx="1588" cy="1587"/>
          </a:xfrm>
          <a:custGeom>
            <a:avLst/>
            <a:gdLst>
              <a:gd name="T0" fmla="*/ 0 w 1588"/>
              <a:gd name="T1" fmla="*/ 0 h 1587"/>
              <a:gd name="T2" fmla="*/ 0 w 1588"/>
              <a:gd name="T3" fmla="*/ 0 h 1587"/>
              <a:gd name="T4" fmla="*/ 0 w 1588"/>
              <a:gd name="T5" fmla="*/ 0 h 1587"/>
              <a:gd name="T6" fmla="*/ 0 w 1588"/>
              <a:gd name="T7" fmla="*/ 0 h 1587"/>
              <a:gd name="T8" fmla="*/ 0 w 1588"/>
              <a:gd name="T9" fmla="*/ 0 h 1587"/>
              <a:gd name="T10" fmla="*/ 0 w 1588"/>
              <a:gd name="T11" fmla="*/ 0 h 1587"/>
              <a:gd name="T12" fmla="*/ 0 w 158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8"/>
              <a:gd name="T22" fmla="*/ 0 h 1587"/>
              <a:gd name="T23" fmla="*/ 1588 w 158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8" h="1587">
                <a:moveTo>
                  <a:pt x="0" y="0"/>
                </a:move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a-IN"/>
          </a:p>
        </p:txBody>
      </p:sp>
      <p:sp>
        <p:nvSpPr>
          <p:cNvPr id="30731" name="Freeform 211"/>
          <p:cNvSpPr>
            <a:spLocks noEditPoints="1"/>
          </p:cNvSpPr>
          <p:nvPr/>
        </p:nvSpPr>
        <p:spPr bwMode="auto">
          <a:xfrm>
            <a:off x="2279650" y="4043363"/>
            <a:ext cx="1588" cy="1587"/>
          </a:xfrm>
          <a:custGeom>
            <a:avLst/>
            <a:gdLst>
              <a:gd name="T0" fmla="*/ 0 w 1588"/>
              <a:gd name="T1" fmla="*/ 0 h 1587"/>
              <a:gd name="T2" fmla="*/ 0 w 1588"/>
              <a:gd name="T3" fmla="*/ 0 h 1587"/>
              <a:gd name="T4" fmla="*/ 0 w 1588"/>
              <a:gd name="T5" fmla="*/ 0 h 1587"/>
              <a:gd name="T6" fmla="*/ 0 w 1588"/>
              <a:gd name="T7" fmla="*/ 0 h 1587"/>
              <a:gd name="T8" fmla="*/ 0 w 1588"/>
              <a:gd name="T9" fmla="*/ 0 h 1587"/>
              <a:gd name="T10" fmla="*/ 0 w 1588"/>
              <a:gd name="T11" fmla="*/ 0 h 1587"/>
              <a:gd name="T12" fmla="*/ 0 w 158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8"/>
              <a:gd name="T22" fmla="*/ 0 h 1587"/>
              <a:gd name="T23" fmla="*/ 1588 w 158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8" h="1587">
                <a:moveTo>
                  <a:pt x="0" y="0"/>
                </a:move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a-IN"/>
          </a:p>
        </p:txBody>
      </p:sp>
      <p:sp>
        <p:nvSpPr>
          <p:cNvPr id="30732" name="Freeform 212"/>
          <p:cNvSpPr>
            <a:spLocks noEditPoints="1"/>
          </p:cNvSpPr>
          <p:nvPr/>
        </p:nvSpPr>
        <p:spPr bwMode="auto">
          <a:xfrm>
            <a:off x="2279650" y="4043363"/>
            <a:ext cx="1588" cy="1587"/>
          </a:xfrm>
          <a:custGeom>
            <a:avLst/>
            <a:gdLst>
              <a:gd name="T0" fmla="*/ 0 w 1588"/>
              <a:gd name="T1" fmla="*/ 0 h 1587"/>
              <a:gd name="T2" fmla="*/ 0 w 1588"/>
              <a:gd name="T3" fmla="*/ 0 h 1587"/>
              <a:gd name="T4" fmla="*/ 0 w 1588"/>
              <a:gd name="T5" fmla="*/ 0 h 1587"/>
              <a:gd name="T6" fmla="*/ 0 w 1588"/>
              <a:gd name="T7" fmla="*/ 0 h 1587"/>
              <a:gd name="T8" fmla="*/ 0 w 1588"/>
              <a:gd name="T9" fmla="*/ 0 h 1587"/>
              <a:gd name="T10" fmla="*/ 0 w 1588"/>
              <a:gd name="T11" fmla="*/ 0 h 1587"/>
              <a:gd name="T12" fmla="*/ 0 w 158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8"/>
              <a:gd name="T22" fmla="*/ 0 h 1587"/>
              <a:gd name="T23" fmla="*/ 1588 w 158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8" h="1587">
                <a:moveTo>
                  <a:pt x="0" y="0"/>
                </a:move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a-IN"/>
          </a:p>
        </p:txBody>
      </p:sp>
      <p:sp>
        <p:nvSpPr>
          <p:cNvPr id="30733" name="Freeform 213"/>
          <p:cNvSpPr>
            <a:spLocks noEditPoints="1"/>
          </p:cNvSpPr>
          <p:nvPr/>
        </p:nvSpPr>
        <p:spPr bwMode="auto">
          <a:xfrm>
            <a:off x="2279650" y="4043363"/>
            <a:ext cx="1588" cy="1587"/>
          </a:xfrm>
          <a:custGeom>
            <a:avLst/>
            <a:gdLst>
              <a:gd name="T0" fmla="*/ 0 w 1588"/>
              <a:gd name="T1" fmla="*/ 0 h 1587"/>
              <a:gd name="T2" fmla="*/ 0 w 1588"/>
              <a:gd name="T3" fmla="*/ 0 h 1587"/>
              <a:gd name="T4" fmla="*/ 0 w 1588"/>
              <a:gd name="T5" fmla="*/ 0 h 1587"/>
              <a:gd name="T6" fmla="*/ 0 w 1588"/>
              <a:gd name="T7" fmla="*/ 0 h 1587"/>
              <a:gd name="T8" fmla="*/ 0 w 1588"/>
              <a:gd name="T9" fmla="*/ 0 h 1587"/>
              <a:gd name="T10" fmla="*/ 0 w 1588"/>
              <a:gd name="T11" fmla="*/ 0 h 1587"/>
              <a:gd name="T12" fmla="*/ 0 w 158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8"/>
              <a:gd name="T22" fmla="*/ 0 h 1587"/>
              <a:gd name="T23" fmla="*/ 1588 w 158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8" h="1587">
                <a:moveTo>
                  <a:pt x="0" y="0"/>
                </a:move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a-IN"/>
          </a:p>
        </p:txBody>
      </p:sp>
      <p:sp>
        <p:nvSpPr>
          <p:cNvPr id="30734" name="Freeform 214"/>
          <p:cNvSpPr>
            <a:spLocks noEditPoints="1"/>
          </p:cNvSpPr>
          <p:nvPr/>
        </p:nvSpPr>
        <p:spPr bwMode="auto">
          <a:xfrm>
            <a:off x="2279650" y="4043363"/>
            <a:ext cx="1588" cy="1587"/>
          </a:xfrm>
          <a:custGeom>
            <a:avLst/>
            <a:gdLst>
              <a:gd name="T0" fmla="*/ 0 w 1588"/>
              <a:gd name="T1" fmla="*/ 0 h 1587"/>
              <a:gd name="T2" fmla="*/ 0 w 1588"/>
              <a:gd name="T3" fmla="*/ 0 h 1587"/>
              <a:gd name="T4" fmla="*/ 0 w 1588"/>
              <a:gd name="T5" fmla="*/ 0 h 1587"/>
              <a:gd name="T6" fmla="*/ 0 w 1588"/>
              <a:gd name="T7" fmla="*/ 0 h 1587"/>
              <a:gd name="T8" fmla="*/ 0 w 1588"/>
              <a:gd name="T9" fmla="*/ 0 h 1587"/>
              <a:gd name="T10" fmla="*/ 0 w 1588"/>
              <a:gd name="T11" fmla="*/ 0 h 1587"/>
              <a:gd name="T12" fmla="*/ 0 w 158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8"/>
              <a:gd name="T22" fmla="*/ 0 h 1587"/>
              <a:gd name="T23" fmla="*/ 1588 w 158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8" h="1587">
                <a:moveTo>
                  <a:pt x="0" y="0"/>
                </a:move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a-IN"/>
          </a:p>
        </p:txBody>
      </p:sp>
      <p:sp>
        <p:nvSpPr>
          <p:cNvPr id="30735" name="Freeform 215"/>
          <p:cNvSpPr>
            <a:spLocks noEditPoints="1"/>
          </p:cNvSpPr>
          <p:nvPr/>
        </p:nvSpPr>
        <p:spPr bwMode="auto">
          <a:xfrm>
            <a:off x="2279650" y="4043363"/>
            <a:ext cx="1588" cy="1587"/>
          </a:xfrm>
          <a:custGeom>
            <a:avLst/>
            <a:gdLst>
              <a:gd name="T0" fmla="*/ 0 w 1588"/>
              <a:gd name="T1" fmla="*/ 0 h 1587"/>
              <a:gd name="T2" fmla="*/ 0 w 1588"/>
              <a:gd name="T3" fmla="*/ 0 h 1587"/>
              <a:gd name="T4" fmla="*/ 0 w 1588"/>
              <a:gd name="T5" fmla="*/ 0 h 1587"/>
              <a:gd name="T6" fmla="*/ 0 w 1588"/>
              <a:gd name="T7" fmla="*/ 0 h 1587"/>
              <a:gd name="T8" fmla="*/ 0 w 1588"/>
              <a:gd name="T9" fmla="*/ 0 h 1587"/>
              <a:gd name="T10" fmla="*/ 0 w 1588"/>
              <a:gd name="T11" fmla="*/ 0 h 1587"/>
              <a:gd name="T12" fmla="*/ 0 w 158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8"/>
              <a:gd name="T22" fmla="*/ 0 h 1587"/>
              <a:gd name="T23" fmla="*/ 1588 w 158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8" h="1587">
                <a:moveTo>
                  <a:pt x="0" y="0"/>
                </a:move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a-IN"/>
          </a:p>
        </p:txBody>
      </p:sp>
      <p:sp>
        <p:nvSpPr>
          <p:cNvPr id="30736" name="Freeform 216"/>
          <p:cNvSpPr>
            <a:spLocks noEditPoints="1"/>
          </p:cNvSpPr>
          <p:nvPr/>
        </p:nvSpPr>
        <p:spPr bwMode="auto">
          <a:xfrm>
            <a:off x="2279650" y="4043363"/>
            <a:ext cx="1588" cy="1587"/>
          </a:xfrm>
          <a:custGeom>
            <a:avLst/>
            <a:gdLst>
              <a:gd name="T0" fmla="*/ 0 w 1588"/>
              <a:gd name="T1" fmla="*/ 0 h 1587"/>
              <a:gd name="T2" fmla="*/ 0 w 1588"/>
              <a:gd name="T3" fmla="*/ 0 h 1587"/>
              <a:gd name="T4" fmla="*/ 0 w 1588"/>
              <a:gd name="T5" fmla="*/ 0 h 1587"/>
              <a:gd name="T6" fmla="*/ 0 w 1588"/>
              <a:gd name="T7" fmla="*/ 0 h 1587"/>
              <a:gd name="T8" fmla="*/ 0 w 1588"/>
              <a:gd name="T9" fmla="*/ 0 h 1587"/>
              <a:gd name="T10" fmla="*/ 0 w 1588"/>
              <a:gd name="T11" fmla="*/ 0 h 1587"/>
              <a:gd name="T12" fmla="*/ 0 w 158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8"/>
              <a:gd name="T22" fmla="*/ 0 h 1587"/>
              <a:gd name="T23" fmla="*/ 1588 w 158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8" h="1587">
                <a:moveTo>
                  <a:pt x="0" y="0"/>
                </a:move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a-IN"/>
          </a:p>
        </p:txBody>
      </p:sp>
      <p:sp>
        <p:nvSpPr>
          <p:cNvPr id="30737" name="Freeform 217"/>
          <p:cNvSpPr>
            <a:spLocks noEditPoints="1"/>
          </p:cNvSpPr>
          <p:nvPr/>
        </p:nvSpPr>
        <p:spPr bwMode="auto">
          <a:xfrm>
            <a:off x="2279650" y="4043363"/>
            <a:ext cx="1588" cy="1587"/>
          </a:xfrm>
          <a:custGeom>
            <a:avLst/>
            <a:gdLst>
              <a:gd name="T0" fmla="*/ 0 w 1588"/>
              <a:gd name="T1" fmla="*/ 0 h 1587"/>
              <a:gd name="T2" fmla="*/ 0 w 1588"/>
              <a:gd name="T3" fmla="*/ 0 h 1587"/>
              <a:gd name="T4" fmla="*/ 0 w 1588"/>
              <a:gd name="T5" fmla="*/ 0 h 1587"/>
              <a:gd name="T6" fmla="*/ 0 w 1588"/>
              <a:gd name="T7" fmla="*/ 0 h 1587"/>
              <a:gd name="T8" fmla="*/ 0 w 1588"/>
              <a:gd name="T9" fmla="*/ 0 h 1587"/>
              <a:gd name="T10" fmla="*/ 0 w 1588"/>
              <a:gd name="T11" fmla="*/ 0 h 1587"/>
              <a:gd name="T12" fmla="*/ 0 w 158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8"/>
              <a:gd name="T22" fmla="*/ 0 h 1587"/>
              <a:gd name="T23" fmla="*/ 1588 w 158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8" h="1587">
                <a:moveTo>
                  <a:pt x="0" y="0"/>
                </a:move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a-IN"/>
          </a:p>
        </p:txBody>
      </p:sp>
      <p:sp>
        <p:nvSpPr>
          <p:cNvPr id="30738" name="Freeform 218"/>
          <p:cNvSpPr>
            <a:spLocks noEditPoints="1"/>
          </p:cNvSpPr>
          <p:nvPr/>
        </p:nvSpPr>
        <p:spPr bwMode="auto">
          <a:xfrm>
            <a:off x="2279650" y="4043363"/>
            <a:ext cx="1588" cy="1587"/>
          </a:xfrm>
          <a:custGeom>
            <a:avLst/>
            <a:gdLst>
              <a:gd name="T0" fmla="*/ 0 w 1588"/>
              <a:gd name="T1" fmla="*/ 0 h 1587"/>
              <a:gd name="T2" fmla="*/ 0 w 1588"/>
              <a:gd name="T3" fmla="*/ 0 h 1587"/>
              <a:gd name="T4" fmla="*/ 0 w 1588"/>
              <a:gd name="T5" fmla="*/ 0 h 1587"/>
              <a:gd name="T6" fmla="*/ 0 w 1588"/>
              <a:gd name="T7" fmla="*/ 0 h 1587"/>
              <a:gd name="T8" fmla="*/ 0 w 1588"/>
              <a:gd name="T9" fmla="*/ 0 h 1587"/>
              <a:gd name="T10" fmla="*/ 0 w 1588"/>
              <a:gd name="T11" fmla="*/ 0 h 1587"/>
              <a:gd name="T12" fmla="*/ 0 w 158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8"/>
              <a:gd name="T22" fmla="*/ 0 h 1587"/>
              <a:gd name="T23" fmla="*/ 1588 w 158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8" h="1587">
                <a:moveTo>
                  <a:pt x="0" y="0"/>
                </a:move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a-IN"/>
          </a:p>
        </p:txBody>
      </p:sp>
      <p:sp>
        <p:nvSpPr>
          <p:cNvPr id="30739" name="Freeform 219"/>
          <p:cNvSpPr>
            <a:spLocks noEditPoints="1"/>
          </p:cNvSpPr>
          <p:nvPr/>
        </p:nvSpPr>
        <p:spPr bwMode="auto">
          <a:xfrm>
            <a:off x="2279650" y="4043363"/>
            <a:ext cx="1588" cy="1587"/>
          </a:xfrm>
          <a:custGeom>
            <a:avLst/>
            <a:gdLst>
              <a:gd name="T0" fmla="*/ 0 w 1588"/>
              <a:gd name="T1" fmla="*/ 0 h 1587"/>
              <a:gd name="T2" fmla="*/ 0 w 1588"/>
              <a:gd name="T3" fmla="*/ 0 h 1587"/>
              <a:gd name="T4" fmla="*/ 0 w 1588"/>
              <a:gd name="T5" fmla="*/ 0 h 1587"/>
              <a:gd name="T6" fmla="*/ 0 w 1588"/>
              <a:gd name="T7" fmla="*/ 0 h 1587"/>
              <a:gd name="T8" fmla="*/ 0 w 1588"/>
              <a:gd name="T9" fmla="*/ 0 h 1587"/>
              <a:gd name="T10" fmla="*/ 0 w 1588"/>
              <a:gd name="T11" fmla="*/ 0 h 1587"/>
              <a:gd name="T12" fmla="*/ 0 w 158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8"/>
              <a:gd name="T22" fmla="*/ 0 h 1587"/>
              <a:gd name="T23" fmla="*/ 1588 w 158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8" h="1587">
                <a:moveTo>
                  <a:pt x="0" y="0"/>
                </a:move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a-IN"/>
          </a:p>
        </p:txBody>
      </p:sp>
      <p:sp>
        <p:nvSpPr>
          <p:cNvPr id="30740" name="Freeform 220"/>
          <p:cNvSpPr>
            <a:spLocks/>
          </p:cNvSpPr>
          <p:nvPr/>
        </p:nvSpPr>
        <p:spPr bwMode="auto">
          <a:xfrm>
            <a:off x="2312988" y="4027488"/>
            <a:ext cx="31750" cy="15875"/>
          </a:xfrm>
          <a:custGeom>
            <a:avLst/>
            <a:gdLst>
              <a:gd name="T0" fmla="*/ 0 w 20"/>
              <a:gd name="T1" fmla="*/ 0 h 10"/>
              <a:gd name="T2" fmla="*/ 2147483647 w 20"/>
              <a:gd name="T3" fmla="*/ 0 h 10"/>
              <a:gd name="T4" fmla="*/ 2147483647 w 20"/>
              <a:gd name="T5" fmla="*/ 2147483647 h 10"/>
              <a:gd name="T6" fmla="*/ 2147483647 w 20"/>
              <a:gd name="T7" fmla="*/ 0 h 10"/>
              <a:gd name="T8" fmla="*/ 2147483647 w 20"/>
              <a:gd name="T9" fmla="*/ 0 h 10"/>
              <a:gd name="T10" fmla="*/ 2147483647 w 20"/>
              <a:gd name="T11" fmla="*/ 2147483647 h 10"/>
              <a:gd name="T12" fmla="*/ 2147483647 w 20"/>
              <a:gd name="T13" fmla="*/ 2147483647 h 10"/>
              <a:gd name="T14" fmla="*/ 2147483647 w 20"/>
              <a:gd name="T15" fmla="*/ 2147483647 h 10"/>
              <a:gd name="T16" fmla="*/ 2147483647 w 20"/>
              <a:gd name="T17" fmla="*/ 2147483647 h 10"/>
              <a:gd name="T18" fmla="*/ 2147483647 w 20"/>
              <a:gd name="T19" fmla="*/ 2147483647 h 10"/>
              <a:gd name="T20" fmla="*/ 2147483647 w 20"/>
              <a:gd name="T21" fmla="*/ 2147483647 h 10"/>
              <a:gd name="T22" fmla="*/ 2147483647 w 20"/>
              <a:gd name="T23" fmla="*/ 0 h 10"/>
              <a:gd name="T24" fmla="*/ 2147483647 w 20"/>
              <a:gd name="T25" fmla="*/ 0 h 10"/>
              <a:gd name="T26" fmla="*/ 2147483647 w 20"/>
              <a:gd name="T27" fmla="*/ 0 h 10"/>
              <a:gd name="T28" fmla="*/ 2147483647 w 20"/>
              <a:gd name="T29" fmla="*/ 0 h 10"/>
              <a:gd name="T30" fmla="*/ 2147483647 w 20"/>
              <a:gd name="T31" fmla="*/ 0 h 10"/>
              <a:gd name="T32" fmla="*/ 2147483647 w 20"/>
              <a:gd name="T33" fmla="*/ 2147483647 h 10"/>
              <a:gd name="T34" fmla="*/ 2147483647 w 20"/>
              <a:gd name="T35" fmla="*/ 2147483647 h 10"/>
              <a:gd name="T36" fmla="*/ 0 w 20"/>
              <a:gd name="T37" fmla="*/ 0 h 10"/>
              <a:gd name="T38" fmla="*/ 0 w 20"/>
              <a:gd name="T39" fmla="*/ 0 h 10"/>
              <a:gd name="T40" fmla="*/ 0 w 20"/>
              <a:gd name="T41" fmla="*/ 0 h 10"/>
              <a:gd name="T42" fmla="*/ 0 w 20"/>
              <a:gd name="T43" fmla="*/ 0 h 10"/>
              <a:gd name="T44" fmla="*/ 0 w 20"/>
              <a:gd name="T45" fmla="*/ 0 h 10"/>
              <a:gd name="T46" fmla="*/ 0 w 20"/>
              <a:gd name="T47" fmla="*/ 0 h 10"/>
              <a:gd name="T48" fmla="*/ 0 w 20"/>
              <a:gd name="T49" fmla="*/ 2147483647 h 10"/>
              <a:gd name="T50" fmla="*/ 0 w 20"/>
              <a:gd name="T51" fmla="*/ 2147483647 h 10"/>
              <a:gd name="T52" fmla="*/ 0 w 20"/>
              <a:gd name="T53" fmla="*/ 2147483647 h 10"/>
              <a:gd name="T54" fmla="*/ 0 w 20"/>
              <a:gd name="T55" fmla="*/ 2147483647 h 10"/>
              <a:gd name="T56" fmla="*/ 0 w 20"/>
              <a:gd name="T57" fmla="*/ 2147483647 h 10"/>
              <a:gd name="T58" fmla="*/ 0 w 20"/>
              <a:gd name="T59" fmla="*/ 2147483647 h 10"/>
              <a:gd name="T60" fmla="*/ 0 w 20"/>
              <a:gd name="T61" fmla="*/ 0 h 10"/>
              <a:gd name="T62" fmla="*/ 0 w 20"/>
              <a:gd name="T63" fmla="*/ 0 h 1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0"/>
              <a:gd name="T97" fmla="*/ 0 h 10"/>
              <a:gd name="T98" fmla="*/ 20 w 20"/>
              <a:gd name="T99" fmla="*/ 10 h 10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0" h="10">
                <a:moveTo>
                  <a:pt x="0" y="0"/>
                </a:moveTo>
                <a:lnTo>
                  <a:pt x="10" y="0"/>
                </a:lnTo>
                <a:lnTo>
                  <a:pt x="10" y="10"/>
                </a:lnTo>
                <a:lnTo>
                  <a:pt x="20" y="0"/>
                </a:lnTo>
                <a:lnTo>
                  <a:pt x="20" y="10"/>
                </a:lnTo>
                <a:lnTo>
                  <a:pt x="20" y="0"/>
                </a:lnTo>
                <a:lnTo>
                  <a:pt x="10" y="10"/>
                </a:lnTo>
                <a:lnTo>
                  <a:pt x="0" y="0"/>
                </a:lnTo>
                <a:lnTo>
                  <a:pt x="0" y="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a-IN"/>
          </a:p>
        </p:txBody>
      </p:sp>
      <p:sp>
        <p:nvSpPr>
          <p:cNvPr id="30741" name="Freeform 221"/>
          <p:cNvSpPr>
            <a:spLocks/>
          </p:cNvSpPr>
          <p:nvPr/>
        </p:nvSpPr>
        <p:spPr bwMode="auto">
          <a:xfrm>
            <a:off x="2362200" y="4027488"/>
            <a:ext cx="15875" cy="15875"/>
          </a:xfrm>
          <a:custGeom>
            <a:avLst/>
            <a:gdLst>
              <a:gd name="T0" fmla="*/ 0 w 10"/>
              <a:gd name="T1" fmla="*/ 0 h 10"/>
              <a:gd name="T2" fmla="*/ 0 w 10"/>
              <a:gd name="T3" fmla="*/ 0 h 10"/>
              <a:gd name="T4" fmla="*/ 0 w 10"/>
              <a:gd name="T5" fmla="*/ 0 h 10"/>
              <a:gd name="T6" fmla="*/ 2147483647 w 10"/>
              <a:gd name="T7" fmla="*/ 0 h 10"/>
              <a:gd name="T8" fmla="*/ 2147483647 w 10"/>
              <a:gd name="T9" fmla="*/ 0 h 10"/>
              <a:gd name="T10" fmla="*/ 2147483647 w 10"/>
              <a:gd name="T11" fmla="*/ 0 h 10"/>
              <a:gd name="T12" fmla="*/ 2147483647 w 10"/>
              <a:gd name="T13" fmla="*/ 0 h 10"/>
              <a:gd name="T14" fmla="*/ 2147483647 w 10"/>
              <a:gd name="T15" fmla="*/ 0 h 10"/>
              <a:gd name="T16" fmla="*/ 2147483647 w 10"/>
              <a:gd name="T17" fmla="*/ 0 h 10"/>
              <a:gd name="T18" fmla="*/ 2147483647 w 10"/>
              <a:gd name="T19" fmla="*/ 0 h 10"/>
              <a:gd name="T20" fmla="*/ 2147483647 w 10"/>
              <a:gd name="T21" fmla="*/ 0 h 10"/>
              <a:gd name="T22" fmla="*/ 2147483647 w 10"/>
              <a:gd name="T23" fmla="*/ 2147483647 h 10"/>
              <a:gd name="T24" fmla="*/ 2147483647 w 10"/>
              <a:gd name="T25" fmla="*/ 2147483647 h 10"/>
              <a:gd name="T26" fmla="*/ 2147483647 w 10"/>
              <a:gd name="T27" fmla="*/ 2147483647 h 10"/>
              <a:gd name="T28" fmla="*/ 2147483647 w 10"/>
              <a:gd name="T29" fmla="*/ 2147483647 h 10"/>
              <a:gd name="T30" fmla="*/ 2147483647 w 10"/>
              <a:gd name="T31" fmla="*/ 2147483647 h 10"/>
              <a:gd name="T32" fmla="*/ 2147483647 w 10"/>
              <a:gd name="T33" fmla="*/ 2147483647 h 10"/>
              <a:gd name="T34" fmla="*/ 2147483647 w 10"/>
              <a:gd name="T35" fmla="*/ 2147483647 h 10"/>
              <a:gd name="T36" fmla="*/ 2147483647 w 10"/>
              <a:gd name="T37" fmla="*/ 2147483647 h 10"/>
              <a:gd name="T38" fmla="*/ 2147483647 w 10"/>
              <a:gd name="T39" fmla="*/ 2147483647 h 10"/>
              <a:gd name="T40" fmla="*/ 2147483647 w 10"/>
              <a:gd name="T41" fmla="*/ 2147483647 h 10"/>
              <a:gd name="T42" fmla="*/ 2147483647 w 10"/>
              <a:gd name="T43" fmla="*/ 2147483647 h 10"/>
              <a:gd name="T44" fmla="*/ 2147483647 w 10"/>
              <a:gd name="T45" fmla="*/ 2147483647 h 10"/>
              <a:gd name="T46" fmla="*/ 2147483647 w 10"/>
              <a:gd name="T47" fmla="*/ 2147483647 h 10"/>
              <a:gd name="T48" fmla="*/ 2147483647 w 10"/>
              <a:gd name="T49" fmla="*/ 2147483647 h 10"/>
              <a:gd name="T50" fmla="*/ 2147483647 w 10"/>
              <a:gd name="T51" fmla="*/ 2147483647 h 10"/>
              <a:gd name="T52" fmla="*/ 2147483647 w 10"/>
              <a:gd name="T53" fmla="*/ 2147483647 h 10"/>
              <a:gd name="T54" fmla="*/ 2147483647 w 10"/>
              <a:gd name="T55" fmla="*/ 2147483647 h 10"/>
              <a:gd name="T56" fmla="*/ 2147483647 w 10"/>
              <a:gd name="T57" fmla="*/ 2147483647 h 10"/>
              <a:gd name="T58" fmla="*/ 2147483647 w 10"/>
              <a:gd name="T59" fmla="*/ 2147483647 h 10"/>
              <a:gd name="T60" fmla="*/ 2147483647 w 10"/>
              <a:gd name="T61" fmla="*/ 2147483647 h 10"/>
              <a:gd name="T62" fmla="*/ 2147483647 w 10"/>
              <a:gd name="T63" fmla="*/ 2147483647 h 10"/>
              <a:gd name="T64" fmla="*/ 0 w 10"/>
              <a:gd name="T65" fmla="*/ 2147483647 h 10"/>
              <a:gd name="T66" fmla="*/ 0 w 10"/>
              <a:gd name="T67" fmla="*/ 2147483647 h 10"/>
              <a:gd name="T68" fmla="*/ 0 w 10"/>
              <a:gd name="T69" fmla="*/ 2147483647 h 10"/>
              <a:gd name="T70" fmla="*/ 0 w 10"/>
              <a:gd name="T71" fmla="*/ 0 h 10"/>
              <a:gd name="T72" fmla="*/ 0 w 10"/>
              <a:gd name="T73" fmla="*/ 0 h 1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0"/>
              <a:gd name="T112" fmla="*/ 0 h 10"/>
              <a:gd name="T113" fmla="*/ 10 w 10"/>
              <a:gd name="T114" fmla="*/ 10 h 1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0" h="10">
                <a:moveTo>
                  <a:pt x="0" y="0"/>
                </a:moveTo>
                <a:lnTo>
                  <a:pt x="0" y="0"/>
                </a:lnTo>
                <a:lnTo>
                  <a:pt x="10" y="0"/>
                </a:lnTo>
                <a:lnTo>
                  <a:pt x="10" y="10"/>
                </a:lnTo>
                <a:lnTo>
                  <a:pt x="0" y="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a-IN"/>
          </a:p>
        </p:txBody>
      </p:sp>
      <p:sp>
        <p:nvSpPr>
          <p:cNvPr id="30742" name="Freeform 222"/>
          <p:cNvSpPr>
            <a:spLocks/>
          </p:cNvSpPr>
          <p:nvPr/>
        </p:nvSpPr>
        <p:spPr bwMode="auto">
          <a:xfrm>
            <a:off x="2362200" y="4027488"/>
            <a:ext cx="15875" cy="15875"/>
          </a:xfrm>
          <a:custGeom>
            <a:avLst/>
            <a:gdLst>
              <a:gd name="T0" fmla="*/ 0 w 10"/>
              <a:gd name="T1" fmla="*/ 2147483647 h 10"/>
              <a:gd name="T2" fmla="*/ 0 w 10"/>
              <a:gd name="T3" fmla="*/ 2147483647 h 10"/>
              <a:gd name="T4" fmla="*/ 0 w 10"/>
              <a:gd name="T5" fmla="*/ 2147483647 h 10"/>
              <a:gd name="T6" fmla="*/ 0 w 10"/>
              <a:gd name="T7" fmla="*/ 2147483647 h 10"/>
              <a:gd name="T8" fmla="*/ 0 w 10"/>
              <a:gd name="T9" fmla="*/ 2147483647 h 10"/>
              <a:gd name="T10" fmla="*/ 0 w 10"/>
              <a:gd name="T11" fmla="*/ 2147483647 h 10"/>
              <a:gd name="T12" fmla="*/ 2147483647 w 10"/>
              <a:gd name="T13" fmla="*/ 2147483647 h 10"/>
              <a:gd name="T14" fmla="*/ 2147483647 w 10"/>
              <a:gd name="T15" fmla="*/ 0 h 10"/>
              <a:gd name="T16" fmla="*/ 2147483647 w 10"/>
              <a:gd name="T17" fmla="*/ 0 h 10"/>
              <a:gd name="T18" fmla="*/ 2147483647 w 10"/>
              <a:gd name="T19" fmla="*/ 0 h 10"/>
              <a:gd name="T20" fmla="*/ 2147483647 w 10"/>
              <a:gd name="T21" fmla="*/ 0 h 10"/>
              <a:gd name="T22" fmla="*/ 0 w 10"/>
              <a:gd name="T23" fmla="*/ 0 h 10"/>
              <a:gd name="T24" fmla="*/ 0 w 10"/>
              <a:gd name="T25" fmla="*/ 0 h 10"/>
              <a:gd name="T26" fmla="*/ 0 w 10"/>
              <a:gd name="T27" fmla="*/ 0 h 10"/>
              <a:gd name="T28" fmla="*/ 0 w 10"/>
              <a:gd name="T29" fmla="*/ 0 h 10"/>
              <a:gd name="T30" fmla="*/ 0 w 10"/>
              <a:gd name="T31" fmla="*/ 0 h 10"/>
              <a:gd name="T32" fmla="*/ 0 w 10"/>
              <a:gd name="T33" fmla="*/ 0 h 10"/>
              <a:gd name="T34" fmla="*/ 0 w 10"/>
              <a:gd name="T35" fmla="*/ 0 h 10"/>
              <a:gd name="T36" fmla="*/ 0 w 10"/>
              <a:gd name="T37" fmla="*/ 2147483647 h 10"/>
              <a:gd name="T38" fmla="*/ 0 w 10"/>
              <a:gd name="T39" fmla="*/ 2147483647 h 10"/>
              <a:gd name="T40" fmla="*/ 0 w 10"/>
              <a:gd name="T41" fmla="*/ 2147483647 h 1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0"/>
              <a:gd name="T64" fmla="*/ 0 h 10"/>
              <a:gd name="T65" fmla="*/ 10 w 10"/>
              <a:gd name="T66" fmla="*/ 10 h 1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0" h="10">
                <a:moveTo>
                  <a:pt x="0" y="1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lnTo>
                  <a:pt x="0" y="10"/>
                </a:lnTo>
                <a:close/>
              </a:path>
            </a:pathLst>
          </a:custGeom>
          <a:solidFill>
            <a:srgbClr val="FFFFFF"/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a-IN"/>
          </a:p>
        </p:txBody>
      </p:sp>
      <p:sp>
        <p:nvSpPr>
          <p:cNvPr id="30743" name="Rectangle 223"/>
          <p:cNvSpPr>
            <a:spLocks noChangeArrowheads="1"/>
          </p:cNvSpPr>
          <p:nvPr/>
        </p:nvSpPr>
        <p:spPr bwMode="auto">
          <a:xfrm>
            <a:off x="2362200" y="4043363"/>
            <a:ext cx="1588" cy="1587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4" name="Freeform 224"/>
          <p:cNvSpPr>
            <a:spLocks noEditPoints="1"/>
          </p:cNvSpPr>
          <p:nvPr/>
        </p:nvSpPr>
        <p:spPr bwMode="auto">
          <a:xfrm>
            <a:off x="2362200" y="4043363"/>
            <a:ext cx="1588" cy="1587"/>
          </a:xfrm>
          <a:custGeom>
            <a:avLst/>
            <a:gdLst>
              <a:gd name="T0" fmla="*/ 0 w 1588"/>
              <a:gd name="T1" fmla="*/ 0 h 1587"/>
              <a:gd name="T2" fmla="*/ 0 w 1588"/>
              <a:gd name="T3" fmla="*/ 0 h 1587"/>
              <a:gd name="T4" fmla="*/ 0 w 1588"/>
              <a:gd name="T5" fmla="*/ 0 h 1587"/>
              <a:gd name="T6" fmla="*/ 0 w 1588"/>
              <a:gd name="T7" fmla="*/ 0 h 1587"/>
              <a:gd name="T8" fmla="*/ 0 w 1588"/>
              <a:gd name="T9" fmla="*/ 0 h 1587"/>
              <a:gd name="T10" fmla="*/ 0 w 1588"/>
              <a:gd name="T11" fmla="*/ 0 h 1587"/>
              <a:gd name="T12" fmla="*/ 0 w 158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8"/>
              <a:gd name="T22" fmla="*/ 0 h 1587"/>
              <a:gd name="T23" fmla="*/ 1588 w 158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8" h="1587">
                <a:moveTo>
                  <a:pt x="0" y="0"/>
                </a:move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a-IN"/>
          </a:p>
        </p:txBody>
      </p:sp>
      <p:sp>
        <p:nvSpPr>
          <p:cNvPr id="30745" name="Freeform 225"/>
          <p:cNvSpPr>
            <a:spLocks noEditPoints="1"/>
          </p:cNvSpPr>
          <p:nvPr/>
        </p:nvSpPr>
        <p:spPr bwMode="auto">
          <a:xfrm>
            <a:off x="2362200" y="4043363"/>
            <a:ext cx="1588" cy="1587"/>
          </a:xfrm>
          <a:custGeom>
            <a:avLst/>
            <a:gdLst>
              <a:gd name="T0" fmla="*/ 0 w 1588"/>
              <a:gd name="T1" fmla="*/ 0 h 1587"/>
              <a:gd name="T2" fmla="*/ 0 w 1588"/>
              <a:gd name="T3" fmla="*/ 0 h 1587"/>
              <a:gd name="T4" fmla="*/ 0 w 1588"/>
              <a:gd name="T5" fmla="*/ 0 h 1587"/>
              <a:gd name="T6" fmla="*/ 0 w 1588"/>
              <a:gd name="T7" fmla="*/ 0 h 1587"/>
              <a:gd name="T8" fmla="*/ 0 w 1588"/>
              <a:gd name="T9" fmla="*/ 0 h 1587"/>
              <a:gd name="T10" fmla="*/ 0 w 1588"/>
              <a:gd name="T11" fmla="*/ 0 h 1587"/>
              <a:gd name="T12" fmla="*/ 0 w 158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8"/>
              <a:gd name="T22" fmla="*/ 0 h 1587"/>
              <a:gd name="T23" fmla="*/ 1588 w 158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8" h="1587">
                <a:moveTo>
                  <a:pt x="0" y="0"/>
                </a:move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a-IN"/>
          </a:p>
        </p:txBody>
      </p:sp>
      <p:sp>
        <p:nvSpPr>
          <p:cNvPr id="30746" name="Freeform 226"/>
          <p:cNvSpPr>
            <a:spLocks noEditPoints="1"/>
          </p:cNvSpPr>
          <p:nvPr/>
        </p:nvSpPr>
        <p:spPr bwMode="auto">
          <a:xfrm>
            <a:off x="2362200" y="4043363"/>
            <a:ext cx="1588" cy="1587"/>
          </a:xfrm>
          <a:custGeom>
            <a:avLst/>
            <a:gdLst>
              <a:gd name="T0" fmla="*/ 0 w 1588"/>
              <a:gd name="T1" fmla="*/ 0 h 1587"/>
              <a:gd name="T2" fmla="*/ 0 w 1588"/>
              <a:gd name="T3" fmla="*/ 0 h 1587"/>
              <a:gd name="T4" fmla="*/ 0 w 1588"/>
              <a:gd name="T5" fmla="*/ 0 h 1587"/>
              <a:gd name="T6" fmla="*/ 0 w 1588"/>
              <a:gd name="T7" fmla="*/ 0 h 1587"/>
              <a:gd name="T8" fmla="*/ 0 w 1588"/>
              <a:gd name="T9" fmla="*/ 0 h 1587"/>
              <a:gd name="T10" fmla="*/ 0 w 1588"/>
              <a:gd name="T11" fmla="*/ 0 h 1587"/>
              <a:gd name="T12" fmla="*/ 0 w 158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8"/>
              <a:gd name="T22" fmla="*/ 0 h 1587"/>
              <a:gd name="T23" fmla="*/ 1588 w 158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8" h="1587">
                <a:moveTo>
                  <a:pt x="0" y="0"/>
                </a:move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a-IN"/>
          </a:p>
        </p:txBody>
      </p:sp>
      <p:sp>
        <p:nvSpPr>
          <p:cNvPr id="30747" name="Freeform 227"/>
          <p:cNvSpPr>
            <a:spLocks noEditPoints="1"/>
          </p:cNvSpPr>
          <p:nvPr/>
        </p:nvSpPr>
        <p:spPr bwMode="auto">
          <a:xfrm>
            <a:off x="2362200" y="4043363"/>
            <a:ext cx="1588" cy="1587"/>
          </a:xfrm>
          <a:custGeom>
            <a:avLst/>
            <a:gdLst>
              <a:gd name="T0" fmla="*/ 0 w 1588"/>
              <a:gd name="T1" fmla="*/ 0 h 1587"/>
              <a:gd name="T2" fmla="*/ 0 w 1588"/>
              <a:gd name="T3" fmla="*/ 0 h 1587"/>
              <a:gd name="T4" fmla="*/ 0 w 1588"/>
              <a:gd name="T5" fmla="*/ 0 h 1587"/>
              <a:gd name="T6" fmla="*/ 0 w 1588"/>
              <a:gd name="T7" fmla="*/ 0 h 1587"/>
              <a:gd name="T8" fmla="*/ 0 w 1588"/>
              <a:gd name="T9" fmla="*/ 0 h 1587"/>
              <a:gd name="T10" fmla="*/ 0 w 1588"/>
              <a:gd name="T11" fmla="*/ 0 h 1587"/>
              <a:gd name="T12" fmla="*/ 0 w 158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8"/>
              <a:gd name="T22" fmla="*/ 0 h 1587"/>
              <a:gd name="T23" fmla="*/ 1588 w 158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8" h="1587">
                <a:moveTo>
                  <a:pt x="0" y="0"/>
                </a:move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a-IN"/>
          </a:p>
        </p:txBody>
      </p:sp>
      <p:sp>
        <p:nvSpPr>
          <p:cNvPr id="30748" name="Freeform 228"/>
          <p:cNvSpPr>
            <a:spLocks noEditPoints="1"/>
          </p:cNvSpPr>
          <p:nvPr/>
        </p:nvSpPr>
        <p:spPr bwMode="auto">
          <a:xfrm>
            <a:off x="2362200" y="4043363"/>
            <a:ext cx="15875" cy="1587"/>
          </a:xfrm>
          <a:custGeom>
            <a:avLst/>
            <a:gdLst>
              <a:gd name="T0" fmla="*/ 0 w 10"/>
              <a:gd name="T1" fmla="*/ 0 h 1587"/>
              <a:gd name="T2" fmla="*/ 2147483647 w 10"/>
              <a:gd name="T3" fmla="*/ 0 h 1587"/>
              <a:gd name="T4" fmla="*/ 0 w 10"/>
              <a:gd name="T5" fmla="*/ 0 h 1587"/>
              <a:gd name="T6" fmla="*/ 0 w 10"/>
              <a:gd name="T7" fmla="*/ 0 h 1587"/>
              <a:gd name="T8" fmla="*/ 0 w 10"/>
              <a:gd name="T9" fmla="*/ 0 h 1587"/>
              <a:gd name="T10" fmla="*/ 0 w 10"/>
              <a:gd name="T11" fmla="*/ 0 h 1587"/>
              <a:gd name="T12" fmla="*/ 0 w 10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"/>
              <a:gd name="T22" fmla="*/ 0 h 1587"/>
              <a:gd name="T23" fmla="*/ 10 w 10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" h="1587">
                <a:moveTo>
                  <a:pt x="0" y="0"/>
                </a:moveTo>
                <a:lnTo>
                  <a:pt x="10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a-IN"/>
          </a:p>
        </p:txBody>
      </p:sp>
      <p:sp>
        <p:nvSpPr>
          <p:cNvPr id="30749" name="Freeform 229"/>
          <p:cNvSpPr>
            <a:spLocks noEditPoints="1"/>
          </p:cNvSpPr>
          <p:nvPr/>
        </p:nvSpPr>
        <p:spPr bwMode="auto">
          <a:xfrm>
            <a:off x="2378075" y="4027488"/>
            <a:ext cx="1588" cy="15875"/>
          </a:xfrm>
          <a:custGeom>
            <a:avLst/>
            <a:gdLst>
              <a:gd name="T0" fmla="*/ 0 w 1588"/>
              <a:gd name="T1" fmla="*/ 2147483647 h 10"/>
              <a:gd name="T2" fmla="*/ 0 w 1588"/>
              <a:gd name="T3" fmla="*/ 0 h 10"/>
              <a:gd name="T4" fmla="*/ 0 w 1588"/>
              <a:gd name="T5" fmla="*/ 2147483647 h 10"/>
              <a:gd name="T6" fmla="*/ 0 w 1588"/>
              <a:gd name="T7" fmla="*/ 2147483647 h 10"/>
              <a:gd name="T8" fmla="*/ 0 w 1588"/>
              <a:gd name="T9" fmla="*/ 2147483647 h 10"/>
              <a:gd name="T10" fmla="*/ 0 w 1588"/>
              <a:gd name="T11" fmla="*/ 2147483647 h 10"/>
              <a:gd name="T12" fmla="*/ 0 w 1588"/>
              <a:gd name="T13" fmla="*/ 2147483647 h 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8"/>
              <a:gd name="T22" fmla="*/ 0 h 10"/>
              <a:gd name="T23" fmla="*/ 1588 w 1588"/>
              <a:gd name="T24" fmla="*/ 10 h 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8" h="10">
                <a:moveTo>
                  <a:pt x="0" y="10"/>
                </a:moveTo>
                <a:lnTo>
                  <a:pt x="0" y="0"/>
                </a:lnTo>
                <a:lnTo>
                  <a:pt x="0" y="10"/>
                </a:lnTo>
                <a:close/>
                <a:moveTo>
                  <a:pt x="0" y="10"/>
                </a:move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a-IN"/>
          </a:p>
        </p:txBody>
      </p:sp>
      <p:sp>
        <p:nvSpPr>
          <p:cNvPr id="30750" name="Freeform 230"/>
          <p:cNvSpPr>
            <a:spLocks noEditPoints="1"/>
          </p:cNvSpPr>
          <p:nvPr/>
        </p:nvSpPr>
        <p:spPr bwMode="auto">
          <a:xfrm>
            <a:off x="2378075" y="4027488"/>
            <a:ext cx="1588" cy="1587"/>
          </a:xfrm>
          <a:custGeom>
            <a:avLst/>
            <a:gdLst>
              <a:gd name="T0" fmla="*/ 0 w 1588"/>
              <a:gd name="T1" fmla="*/ 0 h 1587"/>
              <a:gd name="T2" fmla="*/ 0 w 1588"/>
              <a:gd name="T3" fmla="*/ 0 h 1587"/>
              <a:gd name="T4" fmla="*/ 0 w 1588"/>
              <a:gd name="T5" fmla="*/ 0 h 1587"/>
              <a:gd name="T6" fmla="*/ 0 w 1588"/>
              <a:gd name="T7" fmla="*/ 0 h 1587"/>
              <a:gd name="T8" fmla="*/ 0 w 1588"/>
              <a:gd name="T9" fmla="*/ 0 h 1587"/>
              <a:gd name="T10" fmla="*/ 0 w 1588"/>
              <a:gd name="T11" fmla="*/ 0 h 1587"/>
              <a:gd name="T12" fmla="*/ 0 w 158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8"/>
              <a:gd name="T22" fmla="*/ 0 h 1587"/>
              <a:gd name="T23" fmla="*/ 1588 w 158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8" h="1587">
                <a:moveTo>
                  <a:pt x="0" y="0"/>
                </a:move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a-IN"/>
          </a:p>
        </p:txBody>
      </p:sp>
      <p:sp>
        <p:nvSpPr>
          <p:cNvPr id="30751" name="Freeform 231"/>
          <p:cNvSpPr>
            <a:spLocks noEditPoints="1"/>
          </p:cNvSpPr>
          <p:nvPr/>
        </p:nvSpPr>
        <p:spPr bwMode="auto">
          <a:xfrm>
            <a:off x="2378075" y="4027488"/>
            <a:ext cx="1588" cy="1587"/>
          </a:xfrm>
          <a:custGeom>
            <a:avLst/>
            <a:gdLst>
              <a:gd name="T0" fmla="*/ 0 w 1588"/>
              <a:gd name="T1" fmla="*/ 0 h 1587"/>
              <a:gd name="T2" fmla="*/ 0 w 1588"/>
              <a:gd name="T3" fmla="*/ 0 h 1587"/>
              <a:gd name="T4" fmla="*/ 0 w 1588"/>
              <a:gd name="T5" fmla="*/ 0 h 1587"/>
              <a:gd name="T6" fmla="*/ 0 w 1588"/>
              <a:gd name="T7" fmla="*/ 0 h 1587"/>
              <a:gd name="T8" fmla="*/ 0 w 1588"/>
              <a:gd name="T9" fmla="*/ 0 h 1587"/>
              <a:gd name="T10" fmla="*/ 0 w 1588"/>
              <a:gd name="T11" fmla="*/ 0 h 1587"/>
              <a:gd name="T12" fmla="*/ 0 w 158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8"/>
              <a:gd name="T22" fmla="*/ 0 h 1587"/>
              <a:gd name="T23" fmla="*/ 1588 w 158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8" h="1587">
                <a:moveTo>
                  <a:pt x="0" y="0"/>
                </a:move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a-IN"/>
          </a:p>
        </p:txBody>
      </p:sp>
      <p:sp>
        <p:nvSpPr>
          <p:cNvPr id="30752" name="Freeform 232"/>
          <p:cNvSpPr>
            <a:spLocks noEditPoints="1"/>
          </p:cNvSpPr>
          <p:nvPr/>
        </p:nvSpPr>
        <p:spPr bwMode="auto">
          <a:xfrm>
            <a:off x="2378075" y="4027488"/>
            <a:ext cx="1588" cy="1587"/>
          </a:xfrm>
          <a:custGeom>
            <a:avLst/>
            <a:gdLst>
              <a:gd name="T0" fmla="*/ 0 w 1588"/>
              <a:gd name="T1" fmla="*/ 0 h 1587"/>
              <a:gd name="T2" fmla="*/ 0 w 1588"/>
              <a:gd name="T3" fmla="*/ 0 h 1587"/>
              <a:gd name="T4" fmla="*/ 0 w 1588"/>
              <a:gd name="T5" fmla="*/ 0 h 1587"/>
              <a:gd name="T6" fmla="*/ 0 w 1588"/>
              <a:gd name="T7" fmla="*/ 0 h 1587"/>
              <a:gd name="T8" fmla="*/ 0 w 1588"/>
              <a:gd name="T9" fmla="*/ 0 h 1587"/>
              <a:gd name="T10" fmla="*/ 0 w 1588"/>
              <a:gd name="T11" fmla="*/ 0 h 1587"/>
              <a:gd name="T12" fmla="*/ 0 w 158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8"/>
              <a:gd name="T22" fmla="*/ 0 h 1587"/>
              <a:gd name="T23" fmla="*/ 1588 w 158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8" h="1587">
                <a:moveTo>
                  <a:pt x="0" y="0"/>
                </a:move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a-IN"/>
          </a:p>
        </p:txBody>
      </p:sp>
      <p:sp>
        <p:nvSpPr>
          <p:cNvPr id="30753" name="Freeform 233"/>
          <p:cNvSpPr>
            <a:spLocks noEditPoints="1"/>
          </p:cNvSpPr>
          <p:nvPr/>
        </p:nvSpPr>
        <p:spPr bwMode="auto">
          <a:xfrm>
            <a:off x="2362200" y="4027488"/>
            <a:ext cx="15875" cy="1587"/>
          </a:xfrm>
          <a:custGeom>
            <a:avLst/>
            <a:gdLst>
              <a:gd name="T0" fmla="*/ 2147483647 w 10"/>
              <a:gd name="T1" fmla="*/ 0 h 1587"/>
              <a:gd name="T2" fmla="*/ 0 w 10"/>
              <a:gd name="T3" fmla="*/ 0 h 1587"/>
              <a:gd name="T4" fmla="*/ 2147483647 w 10"/>
              <a:gd name="T5" fmla="*/ 0 h 1587"/>
              <a:gd name="T6" fmla="*/ 2147483647 w 10"/>
              <a:gd name="T7" fmla="*/ 0 h 1587"/>
              <a:gd name="T8" fmla="*/ 2147483647 w 10"/>
              <a:gd name="T9" fmla="*/ 0 h 1587"/>
              <a:gd name="T10" fmla="*/ 2147483647 w 10"/>
              <a:gd name="T11" fmla="*/ 0 h 1587"/>
              <a:gd name="T12" fmla="*/ 2147483647 w 10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"/>
              <a:gd name="T22" fmla="*/ 0 h 1587"/>
              <a:gd name="T23" fmla="*/ 10 w 10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" h="1587">
                <a:moveTo>
                  <a:pt x="10" y="0"/>
                </a:moveTo>
                <a:lnTo>
                  <a:pt x="0" y="0"/>
                </a:lnTo>
                <a:lnTo>
                  <a:pt x="10" y="0"/>
                </a:lnTo>
                <a:close/>
                <a:moveTo>
                  <a:pt x="10" y="0"/>
                </a:move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a-IN"/>
          </a:p>
        </p:txBody>
      </p:sp>
      <p:sp>
        <p:nvSpPr>
          <p:cNvPr id="30754" name="Freeform 234"/>
          <p:cNvSpPr>
            <a:spLocks noEditPoints="1"/>
          </p:cNvSpPr>
          <p:nvPr/>
        </p:nvSpPr>
        <p:spPr bwMode="auto">
          <a:xfrm>
            <a:off x="2362200" y="4027488"/>
            <a:ext cx="1588" cy="1587"/>
          </a:xfrm>
          <a:custGeom>
            <a:avLst/>
            <a:gdLst>
              <a:gd name="T0" fmla="*/ 0 w 1588"/>
              <a:gd name="T1" fmla="*/ 0 h 1587"/>
              <a:gd name="T2" fmla="*/ 0 w 1588"/>
              <a:gd name="T3" fmla="*/ 0 h 1587"/>
              <a:gd name="T4" fmla="*/ 0 w 1588"/>
              <a:gd name="T5" fmla="*/ 0 h 1587"/>
              <a:gd name="T6" fmla="*/ 0 w 1588"/>
              <a:gd name="T7" fmla="*/ 0 h 1587"/>
              <a:gd name="T8" fmla="*/ 0 w 1588"/>
              <a:gd name="T9" fmla="*/ 0 h 1587"/>
              <a:gd name="T10" fmla="*/ 0 w 1588"/>
              <a:gd name="T11" fmla="*/ 0 h 1587"/>
              <a:gd name="T12" fmla="*/ 0 w 158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8"/>
              <a:gd name="T22" fmla="*/ 0 h 1587"/>
              <a:gd name="T23" fmla="*/ 1588 w 158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8" h="1587">
                <a:moveTo>
                  <a:pt x="0" y="0"/>
                </a:move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a-IN"/>
          </a:p>
        </p:txBody>
      </p:sp>
      <p:sp>
        <p:nvSpPr>
          <p:cNvPr id="30755" name="Freeform 235"/>
          <p:cNvSpPr>
            <a:spLocks noEditPoints="1"/>
          </p:cNvSpPr>
          <p:nvPr/>
        </p:nvSpPr>
        <p:spPr bwMode="auto">
          <a:xfrm>
            <a:off x="2362200" y="4027488"/>
            <a:ext cx="1588" cy="1587"/>
          </a:xfrm>
          <a:custGeom>
            <a:avLst/>
            <a:gdLst>
              <a:gd name="T0" fmla="*/ 0 w 1588"/>
              <a:gd name="T1" fmla="*/ 0 h 1587"/>
              <a:gd name="T2" fmla="*/ 0 w 1588"/>
              <a:gd name="T3" fmla="*/ 0 h 1587"/>
              <a:gd name="T4" fmla="*/ 0 w 1588"/>
              <a:gd name="T5" fmla="*/ 0 h 1587"/>
              <a:gd name="T6" fmla="*/ 0 w 1588"/>
              <a:gd name="T7" fmla="*/ 0 h 1587"/>
              <a:gd name="T8" fmla="*/ 0 w 1588"/>
              <a:gd name="T9" fmla="*/ 0 h 1587"/>
              <a:gd name="T10" fmla="*/ 0 w 1588"/>
              <a:gd name="T11" fmla="*/ 0 h 1587"/>
              <a:gd name="T12" fmla="*/ 0 w 158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8"/>
              <a:gd name="T22" fmla="*/ 0 h 1587"/>
              <a:gd name="T23" fmla="*/ 1588 w 158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8" h="1587">
                <a:moveTo>
                  <a:pt x="0" y="0"/>
                </a:move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a-IN"/>
          </a:p>
        </p:txBody>
      </p:sp>
      <p:sp>
        <p:nvSpPr>
          <p:cNvPr id="30756" name="Freeform 236"/>
          <p:cNvSpPr>
            <a:spLocks noEditPoints="1"/>
          </p:cNvSpPr>
          <p:nvPr/>
        </p:nvSpPr>
        <p:spPr bwMode="auto">
          <a:xfrm>
            <a:off x="2362200" y="4027488"/>
            <a:ext cx="1588" cy="1587"/>
          </a:xfrm>
          <a:custGeom>
            <a:avLst/>
            <a:gdLst>
              <a:gd name="T0" fmla="*/ 0 w 1588"/>
              <a:gd name="T1" fmla="*/ 0 h 1587"/>
              <a:gd name="T2" fmla="*/ 0 w 1588"/>
              <a:gd name="T3" fmla="*/ 0 h 1587"/>
              <a:gd name="T4" fmla="*/ 0 w 1588"/>
              <a:gd name="T5" fmla="*/ 0 h 1587"/>
              <a:gd name="T6" fmla="*/ 0 w 1588"/>
              <a:gd name="T7" fmla="*/ 0 h 1587"/>
              <a:gd name="T8" fmla="*/ 0 w 1588"/>
              <a:gd name="T9" fmla="*/ 0 h 1587"/>
              <a:gd name="T10" fmla="*/ 0 w 1588"/>
              <a:gd name="T11" fmla="*/ 0 h 1587"/>
              <a:gd name="T12" fmla="*/ 0 w 158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8"/>
              <a:gd name="T22" fmla="*/ 0 h 1587"/>
              <a:gd name="T23" fmla="*/ 1588 w 158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8" h="1587">
                <a:moveTo>
                  <a:pt x="0" y="0"/>
                </a:move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a-IN"/>
          </a:p>
        </p:txBody>
      </p:sp>
      <p:sp>
        <p:nvSpPr>
          <p:cNvPr id="30757" name="Freeform 237"/>
          <p:cNvSpPr>
            <a:spLocks noEditPoints="1"/>
          </p:cNvSpPr>
          <p:nvPr/>
        </p:nvSpPr>
        <p:spPr bwMode="auto">
          <a:xfrm>
            <a:off x="2362200" y="4027488"/>
            <a:ext cx="1588" cy="1587"/>
          </a:xfrm>
          <a:custGeom>
            <a:avLst/>
            <a:gdLst>
              <a:gd name="T0" fmla="*/ 0 w 1588"/>
              <a:gd name="T1" fmla="*/ 0 h 1587"/>
              <a:gd name="T2" fmla="*/ 0 w 1588"/>
              <a:gd name="T3" fmla="*/ 0 h 1587"/>
              <a:gd name="T4" fmla="*/ 0 w 1588"/>
              <a:gd name="T5" fmla="*/ 0 h 1587"/>
              <a:gd name="T6" fmla="*/ 0 w 1588"/>
              <a:gd name="T7" fmla="*/ 0 h 1587"/>
              <a:gd name="T8" fmla="*/ 0 w 1588"/>
              <a:gd name="T9" fmla="*/ 0 h 1587"/>
              <a:gd name="T10" fmla="*/ 0 w 1588"/>
              <a:gd name="T11" fmla="*/ 0 h 1587"/>
              <a:gd name="T12" fmla="*/ 0 w 158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8"/>
              <a:gd name="T22" fmla="*/ 0 h 1587"/>
              <a:gd name="T23" fmla="*/ 1588 w 158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8" h="1587">
                <a:moveTo>
                  <a:pt x="0" y="0"/>
                </a:move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a-IN"/>
          </a:p>
        </p:txBody>
      </p:sp>
      <p:sp>
        <p:nvSpPr>
          <p:cNvPr id="30758" name="Freeform 238"/>
          <p:cNvSpPr>
            <a:spLocks noEditPoints="1"/>
          </p:cNvSpPr>
          <p:nvPr/>
        </p:nvSpPr>
        <p:spPr bwMode="auto">
          <a:xfrm>
            <a:off x="2362200" y="4027488"/>
            <a:ext cx="1588" cy="1587"/>
          </a:xfrm>
          <a:custGeom>
            <a:avLst/>
            <a:gdLst>
              <a:gd name="T0" fmla="*/ 0 w 1588"/>
              <a:gd name="T1" fmla="*/ 0 h 1587"/>
              <a:gd name="T2" fmla="*/ 0 w 1588"/>
              <a:gd name="T3" fmla="*/ 0 h 1587"/>
              <a:gd name="T4" fmla="*/ 0 w 1588"/>
              <a:gd name="T5" fmla="*/ 0 h 1587"/>
              <a:gd name="T6" fmla="*/ 0 w 1588"/>
              <a:gd name="T7" fmla="*/ 0 h 1587"/>
              <a:gd name="T8" fmla="*/ 0 w 1588"/>
              <a:gd name="T9" fmla="*/ 0 h 1587"/>
              <a:gd name="T10" fmla="*/ 0 w 1588"/>
              <a:gd name="T11" fmla="*/ 0 h 1587"/>
              <a:gd name="T12" fmla="*/ 0 w 158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8"/>
              <a:gd name="T22" fmla="*/ 0 h 1587"/>
              <a:gd name="T23" fmla="*/ 1588 w 158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8" h="1587">
                <a:moveTo>
                  <a:pt x="0" y="0"/>
                </a:move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a-IN"/>
          </a:p>
        </p:txBody>
      </p:sp>
      <p:sp>
        <p:nvSpPr>
          <p:cNvPr id="30759" name="Freeform 239"/>
          <p:cNvSpPr>
            <a:spLocks noEditPoints="1"/>
          </p:cNvSpPr>
          <p:nvPr/>
        </p:nvSpPr>
        <p:spPr bwMode="auto">
          <a:xfrm>
            <a:off x="2362200" y="4027488"/>
            <a:ext cx="1588" cy="1587"/>
          </a:xfrm>
          <a:custGeom>
            <a:avLst/>
            <a:gdLst>
              <a:gd name="T0" fmla="*/ 0 w 1588"/>
              <a:gd name="T1" fmla="*/ 0 h 1587"/>
              <a:gd name="T2" fmla="*/ 0 w 1588"/>
              <a:gd name="T3" fmla="*/ 0 h 1587"/>
              <a:gd name="T4" fmla="*/ 0 w 1588"/>
              <a:gd name="T5" fmla="*/ 0 h 1587"/>
              <a:gd name="T6" fmla="*/ 0 w 1588"/>
              <a:gd name="T7" fmla="*/ 0 h 1587"/>
              <a:gd name="T8" fmla="*/ 0 w 1588"/>
              <a:gd name="T9" fmla="*/ 0 h 1587"/>
              <a:gd name="T10" fmla="*/ 0 w 1588"/>
              <a:gd name="T11" fmla="*/ 0 h 1587"/>
              <a:gd name="T12" fmla="*/ 0 w 158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8"/>
              <a:gd name="T22" fmla="*/ 0 h 1587"/>
              <a:gd name="T23" fmla="*/ 1588 w 158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8" h="1587">
                <a:moveTo>
                  <a:pt x="0" y="0"/>
                </a:move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a-IN"/>
          </a:p>
        </p:txBody>
      </p:sp>
      <p:sp>
        <p:nvSpPr>
          <p:cNvPr id="30760" name="Freeform 240"/>
          <p:cNvSpPr>
            <a:spLocks noEditPoints="1"/>
          </p:cNvSpPr>
          <p:nvPr/>
        </p:nvSpPr>
        <p:spPr bwMode="auto">
          <a:xfrm>
            <a:off x="2362200" y="4027488"/>
            <a:ext cx="1588" cy="15875"/>
          </a:xfrm>
          <a:custGeom>
            <a:avLst/>
            <a:gdLst>
              <a:gd name="T0" fmla="*/ 0 w 1588"/>
              <a:gd name="T1" fmla="*/ 0 h 10"/>
              <a:gd name="T2" fmla="*/ 0 w 1588"/>
              <a:gd name="T3" fmla="*/ 2147483647 h 10"/>
              <a:gd name="T4" fmla="*/ 0 w 1588"/>
              <a:gd name="T5" fmla="*/ 0 h 10"/>
              <a:gd name="T6" fmla="*/ 0 w 1588"/>
              <a:gd name="T7" fmla="*/ 0 h 10"/>
              <a:gd name="T8" fmla="*/ 0 w 1588"/>
              <a:gd name="T9" fmla="*/ 0 h 10"/>
              <a:gd name="T10" fmla="*/ 0 w 1588"/>
              <a:gd name="T11" fmla="*/ 0 h 10"/>
              <a:gd name="T12" fmla="*/ 0 w 1588"/>
              <a:gd name="T13" fmla="*/ 0 h 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8"/>
              <a:gd name="T22" fmla="*/ 0 h 10"/>
              <a:gd name="T23" fmla="*/ 1588 w 1588"/>
              <a:gd name="T24" fmla="*/ 10 h 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8" h="10">
                <a:moveTo>
                  <a:pt x="0" y="0"/>
                </a:moveTo>
                <a:lnTo>
                  <a:pt x="0" y="1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a-IN"/>
          </a:p>
        </p:txBody>
      </p:sp>
      <p:sp>
        <p:nvSpPr>
          <p:cNvPr id="30761" name="Freeform 241"/>
          <p:cNvSpPr>
            <a:spLocks noEditPoints="1"/>
          </p:cNvSpPr>
          <p:nvPr/>
        </p:nvSpPr>
        <p:spPr bwMode="auto">
          <a:xfrm>
            <a:off x="2362200" y="4043363"/>
            <a:ext cx="1588" cy="1587"/>
          </a:xfrm>
          <a:custGeom>
            <a:avLst/>
            <a:gdLst>
              <a:gd name="T0" fmla="*/ 0 w 1588"/>
              <a:gd name="T1" fmla="*/ 0 h 1587"/>
              <a:gd name="T2" fmla="*/ 0 w 1588"/>
              <a:gd name="T3" fmla="*/ 0 h 1587"/>
              <a:gd name="T4" fmla="*/ 0 w 1588"/>
              <a:gd name="T5" fmla="*/ 0 h 1587"/>
              <a:gd name="T6" fmla="*/ 0 w 1588"/>
              <a:gd name="T7" fmla="*/ 0 h 1587"/>
              <a:gd name="T8" fmla="*/ 0 w 1588"/>
              <a:gd name="T9" fmla="*/ 0 h 1587"/>
              <a:gd name="T10" fmla="*/ 0 w 1588"/>
              <a:gd name="T11" fmla="*/ 0 h 1587"/>
              <a:gd name="T12" fmla="*/ 0 w 158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8"/>
              <a:gd name="T22" fmla="*/ 0 h 1587"/>
              <a:gd name="T23" fmla="*/ 1588 w 158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8" h="1587">
                <a:moveTo>
                  <a:pt x="0" y="0"/>
                </a:move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a-IN"/>
          </a:p>
        </p:txBody>
      </p:sp>
      <p:sp>
        <p:nvSpPr>
          <p:cNvPr id="30762" name="Freeform 242"/>
          <p:cNvSpPr>
            <a:spLocks/>
          </p:cNvSpPr>
          <p:nvPr/>
        </p:nvSpPr>
        <p:spPr bwMode="auto">
          <a:xfrm>
            <a:off x="2362200" y="4043363"/>
            <a:ext cx="15875" cy="1587"/>
          </a:xfrm>
          <a:custGeom>
            <a:avLst/>
            <a:gdLst>
              <a:gd name="T0" fmla="*/ 0 w 10"/>
              <a:gd name="T1" fmla="*/ 0 h 1587"/>
              <a:gd name="T2" fmla="*/ 0 w 10"/>
              <a:gd name="T3" fmla="*/ 0 h 1587"/>
              <a:gd name="T4" fmla="*/ 0 w 10"/>
              <a:gd name="T5" fmla="*/ 0 h 1587"/>
              <a:gd name="T6" fmla="*/ 2147483647 w 10"/>
              <a:gd name="T7" fmla="*/ 0 h 1587"/>
              <a:gd name="T8" fmla="*/ 2147483647 w 10"/>
              <a:gd name="T9" fmla="*/ 0 h 1587"/>
              <a:gd name="T10" fmla="*/ 2147483647 w 10"/>
              <a:gd name="T11" fmla="*/ 0 h 1587"/>
              <a:gd name="T12" fmla="*/ 2147483647 w 10"/>
              <a:gd name="T13" fmla="*/ 0 h 1587"/>
              <a:gd name="T14" fmla="*/ 2147483647 w 10"/>
              <a:gd name="T15" fmla="*/ 0 h 1587"/>
              <a:gd name="T16" fmla="*/ 2147483647 w 10"/>
              <a:gd name="T17" fmla="*/ 0 h 1587"/>
              <a:gd name="T18" fmla="*/ 2147483647 w 10"/>
              <a:gd name="T19" fmla="*/ 0 h 1587"/>
              <a:gd name="T20" fmla="*/ 2147483647 w 10"/>
              <a:gd name="T21" fmla="*/ 0 h 1587"/>
              <a:gd name="T22" fmla="*/ 2147483647 w 10"/>
              <a:gd name="T23" fmla="*/ 0 h 1587"/>
              <a:gd name="T24" fmla="*/ 0 w 10"/>
              <a:gd name="T25" fmla="*/ 0 h 1587"/>
              <a:gd name="T26" fmla="*/ 0 w 10"/>
              <a:gd name="T27" fmla="*/ 0 h 1587"/>
              <a:gd name="T28" fmla="*/ 0 w 10"/>
              <a:gd name="T29" fmla="*/ 0 h 1587"/>
              <a:gd name="T30" fmla="*/ 0 w 10"/>
              <a:gd name="T31" fmla="*/ 0 h 1587"/>
              <a:gd name="T32" fmla="*/ 0 w 10"/>
              <a:gd name="T33" fmla="*/ 0 h 1587"/>
              <a:gd name="T34" fmla="*/ 0 w 10"/>
              <a:gd name="T35" fmla="*/ 0 h 1587"/>
              <a:gd name="T36" fmla="*/ 0 w 10"/>
              <a:gd name="T37" fmla="*/ 0 h 1587"/>
              <a:gd name="T38" fmla="*/ 0 w 10"/>
              <a:gd name="T39" fmla="*/ 0 h 1587"/>
              <a:gd name="T40" fmla="*/ 0 w 10"/>
              <a:gd name="T41" fmla="*/ 0 h 158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0"/>
              <a:gd name="T64" fmla="*/ 0 h 1587"/>
              <a:gd name="T65" fmla="*/ 10 w 10"/>
              <a:gd name="T66" fmla="*/ 1587 h 158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0" h="1587">
                <a:moveTo>
                  <a:pt x="0" y="0"/>
                </a:moveTo>
                <a:lnTo>
                  <a:pt x="0" y="0"/>
                </a:lnTo>
                <a:lnTo>
                  <a:pt x="1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a-IN"/>
          </a:p>
        </p:txBody>
      </p:sp>
      <p:sp>
        <p:nvSpPr>
          <p:cNvPr id="30763" name="Rectangle 243"/>
          <p:cNvSpPr>
            <a:spLocks noChangeArrowheads="1"/>
          </p:cNvSpPr>
          <p:nvPr/>
        </p:nvSpPr>
        <p:spPr bwMode="auto">
          <a:xfrm>
            <a:off x="2362200" y="4043363"/>
            <a:ext cx="1588" cy="1587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4" name="Freeform 244"/>
          <p:cNvSpPr>
            <a:spLocks noEditPoints="1"/>
          </p:cNvSpPr>
          <p:nvPr/>
        </p:nvSpPr>
        <p:spPr bwMode="auto">
          <a:xfrm>
            <a:off x="2362200" y="4043363"/>
            <a:ext cx="1588" cy="1587"/>
          </a:xfrm>
          <a:custGeom>
            <a:avLst/>
            <a:gdLst>
              <a:gd name="T0" fmla="*/ 0 w 1588"/>
              <a:gd name="T1" fmla="*/ 0 h 1587"/>
              <a:gd name="T2" fmla="*/ 0 w 1588"/>
              <a:gd name="T3" fmla="*/ 0 h 1587"/>
              <a:gd name="T4" fmla="*/ 0 w 1588"/>
              <a:gd name="T5" fmla="*/ 0 h 1587"/>
              <a:gd name="T6" fmla="*/ 0 w 1588"/>
              <a:gd name="T7" fmla="*/ 0 h 1587"/>
              <a:gd name="T8" fmla="*/ 0 w 1588"/>
              <a:gd name="T9" fmla="*/ 0 h 1587"/>
              <a:gd name="T10" fmla="*/ 0 w 1588"/>
              <a:gd name="T11" fmla="*/ 0 h 1587"/>
              <a:gd name="T12" fmla="*/ 0 w 158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8"/>
              <a:gd name="T22" fmla="*/ 0 h 1587"/>
              <a:gd name="T23" fmla="*/ 1588 w 158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8" h="1587">
                <a:moveTo>
                  <a:pt x="0" y="0"/>
                </a:move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a-IN"/>
          </a:p>
        </p:txBody>
      </p:sp>
      <p:sp>
        <p:nvSpPr>
          <p:cNvPr id="30765" name="Freeform 245"/>
          <p:cNvSpPr>
            <a:spLocks noEditPoints="1"/>
          </p:cNvSpPr>
          <p:nvPr/>
        </p:nvSpPr>
        <p:spPr bwMode="auto">
          <a:xfrm>
            <a:off x="2362200" y="4043363"/>
            <a:ext cx="15875" cy="1587"/>
          </a:xfrm>
          <a:custGeom>
            <a:avLst/>
            <a:gdLst>
              <a:gd name="T0" fmla="*/ 0 w 10"/>
              <a:gd name="T1" fmla="*/ 0 h 1587"/>
              <a:gd name="T2" fmla="*/ 2147483647 w 10"/>
              <a:gd name="T3" fmla="*/ 0 h 1587"/>
              <a:gd name="T4" fmla="*/ 0 w 10"/>
              <a:gd name="T5" fmla="*/ 0 h 1587"/>
              <a:gd name="T6" fmla="*/ 0 w 10"/>
              <a:gd name="T7" fmla="*/ 0 h 1587"/>
              <a:gd name="T8" fmla="*/ 0 w 10"/>
              <a:gd name="T9" fmla="*/ 0 h 1587"/>
              <a:gd name="T10" fmla="*/ 0 w 10"/>
              <a:gd name="T11" fmla="*/ 0 h 1587"/>
              <a:gd name="T12" fmla="*/ 0 w 10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"/>
              <a:gd name="T22" fmla="*/ 0 h 1587"/>
              <a:gd name="T23" fmla="*/ 10 w 10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" h="1587">
                <a:moveTo>
                  <a:pt x="0" y="0"/>
                </a:moveTo>
                <a:lnTo>
                  <a:pt x="10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a-IN"/>
          </a:p>
        </p:txBody>
      </p:sp>
      <p:sp>
        <p:nvSpPr>
          <p:cNvPr id="30766" name="Freeform 246"/>
          <p:cNvSpPr>
            <a:spLocks noEditPoints="1"/>
          </p:cNvSpPr>
          <p:nvPr/>
        </p:nvSpPr>
        <p:spPr bwMode="auto">
          <a:xfrm>
            <a:off x="2378075" y="4043363"/>
            <a:ext cx="1588" cy="1587"/>
          </a:xfrm>
          <a:custGeom>
            <a:avLst/>
            <a:gdLst>
              <a:gd name="T0" fmla="*/ 0 w 1588"/>
              <a:gd name="T1" fmla="*/ 0 h 1587"/>
              <a:gd name="T2" fmla="*/ 0 w 1588"/>
              <a:gd name="T3" fmla="*/ 0 h 1587"/>
              <a:gd name="T4" fmla="*/ 0 w 1588"/>
              <a:gd name="T5" fmla="*/ 0 h 1587"/>
              <a:gd name="T6" fmla="*/ 0 w 1588"/>
              <a:gd name="T7" fmla="*/ 0 h 1587"/>
              <a:gd name="T8" fmla="*/ 0 w 1588"/>
              <a:gd name="T9" fmla="*/ 0 h 1587"/>
              <a:gd name="T10" fmla="*/ 0 w 1588"/>
              <a:gd name="T11" fmla="*/ 0 h 1587"/>
              <a:gd name="T12" fmla="*/ 0 w 158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8"/>
              <a:gd name="T22" fmla="*/ 0 h 1587"/>
              <a:gd name="T23" fmla="*/ 1588 w 158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8" h="1587">
                <a:moveTo>
                  <a:pt x="0" y="0"/>
                </a:move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a-IN"/>
          </a:p>
        </p:txBody>
      </p:sp>
      <p:sp>
        <p:nvSpPr>
          <p:cNvPr id="30767" name="Freeform 247"/>
          <p:cNvSpPr>
            <a:spLocks noEditPoints="1"/>
          </p:cNvSpPr>
          <p:nvPr/>
        </p:nvSpPr>
        <p:spPr bwMode="auto">
          <a:xfrm>
            <a:off x="2378075" y="4043363"/>
            <a:ext cx="1588" cy="1587"/>
          </a:xfrm>
          <a:custGeom>
            <a:avLst/>
            <a:gdLst>
              <a:gd name="T0" fmla="*/ 0 w 1588"/>
              <a:gd name="T1" fmla="*/ 0 h 1587"/>
              <a:gd name="T2" fmla="*/ 0 w 1588"/>
              <a:gd name="T3" fmla="*/ 0 h 1587"/>
              <a:gd name="T4" fmla="*/ 0 w 1588"/>
              <a:gd name="T5" fmla="*/ 0 h 1587"/>
              <a:gd name="T6" fmla="*/ 0 w 1588"/>
              <a:gd name="T7" fmla="*/ 0 h 1587"/>
              <a:gd name="T8" fmla="*/ 0 w 1588"/>
              <a:gd name="T9" fmla="*/ 0 h 1587"/>
              <a:gd name="T10" fmla="*/ 0 w 1588"/>
              <a:gd name="T11" fmla="*/ 0 h 1587"/>
              <a:gd name="T12" fmla="*/ 0 w 158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8"/>
              <a:gd name="T22" fmla="*/ 0 h 1587"/>
              <a:gd name="T23" fmla="*/ 1588 w 158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8" h="1587">
                <a:moveTo>
                  <a:pt x="0" y="0"/>
                </a:move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a-IN"/>
          </a:p>
        </p:txBody>
      </p:sp>
      <p:sp>
        <p:nvSpPr>
          <p:cNvPr id="30768" name="Freeform 248"/>
          <p:cNvSpPr>
            <a:spLocks noEditPoints="1"/>
          </p:cNvSpPr>
          <p:nvPr/>
        </p:nvSpPr>
        <p:spPr bwMode="auto">
          <a:xfrm>
            <a:off x="2378075" y="4043363"/>
            <a:ext cx="1588" cy="1587"/>
          </a:xfrm>
          <a:custGeom>
            <a:avLst/>
            <a:gdLst>
              <a:gd name="T0" fmla="*/ 0 w 1588"/>
              <a:gd name="T1" fmla="*/ 0 h 1587"/>
              <a:gd name="T2" fmla="*/ 0 w 1588"/>
              <a:gd name="T3" fmla="*/ 0 h 1587"/>
              <a:gd name="T4" fmla="*/ 0 w 1588"/>
              <a:gd name="T5" fmla="*/ 0 h 1587"/>
              <a:gd name="T6" fmla="*/ 0 w 1588"/>
              <a:gd name="T7" fmla="*/ 0 h 1587"/>
              <a:gd name="T8" fmla="*/ 0 w 1588"/>
              <a:gd name="T9" fmla="*/ 0 h 1587"/>
              <a:gd name="T10" fmla="*/ 0 w 1588"/>
              <a:gd name="T11" fmla="*/ 0 h 1587"/>
              <a:gd name="T12" fmla="*/ 0 w 158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8"/>
              <a:gd name="T22" fmla="*/ 0 h 1587"/>
              <a:gd name="T23" fmla="*/ 1588 w 158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8" h="1587">
                <a:moveTo>
                  <a:pt x="0" y="0"/>
                </a:move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a-IN"/>
          </a:p>
        </p:txBody>
      </p:sp>
      <p:sp>
        <p:nvSpPr>
          <p:cNvPr id="30769" name="Freeform 249"/>
          <p:cNvSpPr>
            <a:spLocks noEditPoints="1"/>
          </p:cNvSpPr>
          <p:nvPr/>
        </p:nvSpPr>
        <p:spPr bwMode="auto">
          <a:xfrm>
            <a:off x="2378075" y="4043363"/>
            <a:ext cx="1588" cy="1587"/>
          </a:xfrm>
          <a:custGeom>
            <a:avLst/>
            <a:gdLst>
              <a:gd name="T0" fmla="*/ 0 w 1588"/>
              <a:gd name="T1" fmla="*/ 0 h 1587"/>
              <a:gd name="T2" fmla="*/ 0 w 1588"/>
              <a:gd name="T3" fmla="*/ 0 h 1587"/>
              <a:gd name="T4" fmla="*/ 0 w 1588"/>
              <a:gd name="T5" fmla="*/ 0 h 1587"/>
              <a:gd name="T6" fmla="*/ 0 w 1588"/>
              <a:gd name="T7" fmla="*/ 0 h 1587"/>
              <a:gd name="T8" fmla="*/ 0 w 1588"/>
              <a:gd name="T9" fmla="*/ 0 h 1587"/>
              <a:gd name="T10" fmla="*/ 0 w 1588"/>
              <a:gd name="T11" fmla="*/ 0 h 1587"/>
              <a:gd name="T12" fmla="*/ 0 w 158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8"/>
              <a:gd name="T22" fmla="*/ 0 h 1587"/>
              <a:gd name="T23" fmla="*/ 1588 w 158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8" h="1587">
                <a:moveTo>
                  <a:pt x="0" y="0"/>
                </a:move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a-IN"/>
          </a:p>
        </p:txBody>
      </p:sp>
      <p:sp>
        <p:nvSpPr>
          <p:cNvPr id="30770" name="Freeform 250"/>
          <p:cNvSpPr>
            <a:spLocks noEditPoints="1"/>
          </p:cNvSpPr>
          <p:nvPr/>
        </p:nvSpPr>
        <p:spPr bwMode="auto">
          <a:xfrm>
            <a:off x="2378075" y="4043363"/>
            <a:ext cx="1588" cy="1587"/>
          </a:xfrm>
          <a:custGeom>
            <a:avLst/>
            <a:gdLst>
              <a:gd name="T0" fmla="*/ 0 w 1588"/>
              <a:gd name="T1" fmla="*/ 0 h 1587"/>
              <a:gd name="T2" fmla="*/ 0 w 1588"/>
              <a:gd name="T3" fmla="*/ 0 h 1587"/>
              <a:gd name="T4" fmla="*/ 0 w 1588"/>
              <a:gd name="T5" fmla="*/ 0 h 1587"/>
              <a:gd name="T6" fmla="*/ 0 w 1588"/>
              <a:gd name="T7" fmla="*/ 0 h 1587"/>
              <a:gd name="T8" fmla="*/ 0 w 1588"/>
              <a:gd name="T9" fmla="*/ 0 h 1587"/>
              <a:gd name="T10" fmla="*/ 0 w 1588"/>
              <a:gd name="T11" fmla="*/ 0 h 1587"/>
              <a:gd name="T12" fmla="*/ 0 w 158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8"/>
              <a:gd name="T22" fmla="*/ 0 h 1587"/>
              <a:gd name="T23" fmla="*/ 1588 w 158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8" h="1587">
                <a:moveTo>
                  <a:pt x="0" y="0"/>
                </a:move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a-IN"/>
          </a:p>
        </p:txBody>
      </p:sp>
      <p:sp>
        <p:nvSpPr>
          <p:cNvPr id="30771" name="Freeform 251"/>
          <p:cNvSpPr>
            <a:spLocks noEditPoints="1"/>
          </p:cNvSpPr>
          <p:nvPr/>
        </p:nvSpPr>
        <p:spPr bwMode="auto">
          <a:xfrm>
            <a:off x="2378075" y="4043363"/>
            <a:ext cx="1588" cy="1587"/>
          </a:xfrm>
          <a:custGeom>
            <a:avLst/>
            <a:gdLst>
              <a:gd name="T0" fmla="*/ 0 w 1588"/>
              <a:gd name="T1" fmla="*/ 0 h 1587"/>
              <a:gd name="T2" fmla="*/ 0 w 1588"/>
              <a:gd name="T3" fmla="*/ 0 h 1587"/>
              <a:gd name="T4" fmla="*/ 0 w 1588"/>
              <a:gd name="T5" fmla="*/ 0 h 1587"/>
              <a:gd name="T6" fmla="*/ 0 w 1588"/>
              <a:gd name="T7" fmla="*/ 0 h 1587"/>
              <a:gd name="T8" fmla="*/ 0 w 1588"/>
              <a:gd name="T9" fmla="*/ 0 h 1587"/>
              <a:gd name="T10" fmla="*/ 0 w 1588"/>
              <a:gd name="T11" fmla="*/ 0 h 1587"/>
              <a:gd name="T12" fmla="*/ 0 w 158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8"/>
              <a:gd name="T22" fmla="*/ 0 h 1587"/>
              <a:gd name="T23" fmla="*/ 1588 w 158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8" h="1587">
                <a:moveTo>
                  <a:pt x="0" y="0"/>
                </a:move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a-IN"/>
          </a:p>
        </p:txBody>
      </p:sp>
      <p:sp>
        <p:nvSpPr>
          <p:cNvPr id="30772" name="Freeform 252"/>
          <p:cNvSpPr>
            <a:spLocks noEditPoints="1"/>
          </p:cNvSpPr>
          <p:nvPr/>
        </p:nvSpPr>
        <p:spPr bwMode="auto">
          <a:xfrm>
            <a:off x="2378075" y="4043363"/>
            <a:ext cx="1588" cy="1587"/>
          </a:xfrm>
          <a:custGeom>
            <a:avLst/>
            <a:gdLst>
              <a:gd name="T0" fmla="*/ 0 w 1588"/>
              <a:gd name="T1" fmla="*/ 0 h 1587"/>
              <a:gd name="T2" fmla="*/ 0 w 1588"/>
              <a:gd name="T3" fmla="*/ 0 h 1587"/>
              <a:gd name="T4" fmla="*/ 0 w 1588"/>
              <a:gd name="T5" fmla="*/ 0 h 1587"/>
              <a:gd name="T6" fmla="*/ 0 w 1588"/>
              <a:gd name="T7" fmla="*/ 0 h 1587"/>
              <a:gd name="T8" fmla="*/ 0 w 1588"/>
              <a:gd name="T9" fmla="*/ 0 h 1587"/>
              <a:gd name="T10" fmla="*/ 0 w 1588"/>
              <a:gd name="T11" fmla="*/ 0 h 1587"/>
              <a:gd name="T12" fmla="*/ 0 w 158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8"/>
              <a:gd name="T22" fmla="*/ 0 h 1587"/>
              <a:gd name="T23" fmla="*/ 1588 w 158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8" h="1587">
                <a:moveTo>
                  <a:pt x="0" y="0"/>
                </a:move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a-IN"/>
          </a:p>
        </p:txBody>
      </p:sp>
      <p:sp>
        <p:nvSpPr>
          <p:cNvPr id="30773" name="Freeform 253"/>
          <p:cNvSpPr>
            <a:spLocks noEditPoints="1"/>
          </p:cNvSpPr>
          <p:nvPr/>
        </p:nvSpPr>
        <p:spPr bwMode="auto">
          <a:xfrm>
            <a:off x="2378075" y="4043363"/>
            <a:ext cx="1588" cy="1587"/>
          </a:xfrm>
          <a:custGeom>
            <a:avLst/>
            <a:gdLst>
              <a:gd name="T0" fmla="*/ 0 w 1588"/>
              <a:gd name="T1" fmla="*/ 0 h 1587"/>
              <a:gd name="T2" fmla="*/ 0 w 1588"/>
              <a:gd name="T3" fmla="*/ 0 h 1587"/>
              <a:gd name="T4" fmla="*/ 0 w 1588"/>
              <a:gd name="T5" fmla="*/ 0 h 1587"/>
              <a:gd name="T6" fmla="*/ 0 w 1588"/>
              <a:gd name="T7" fmla="*/ 0 h 1587"/>
              <a:gd name="T8" fmla="*/ 0 w 1588"/>
              <a:gd name="T9" fmla="*/ 0 h 1587"/>
              <a:gd name="T10" fmla="*/ 0 w 1588"/>
              <a:gd name="T11" fmla="*/ 0 h 1587"/>
              <a:gd name="T12" fmla="*/ 0 w 158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8"/>
              <a:gd name="T22" fmla="*/ 0 h 1587"/>
              <a:gd name="T23" fmla="*/ 1588 w 158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8" h="1587">
                <a:moveTo>
                  <a:pt x="0" y="0"/>
                </a:move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a-IN"/>
          </a:p>
        </p:txBody>
      </p:sp>
      <p:sp>
        <p:nvSpPr>
          <p:cNvPr id="30774" name="Freeform 254"/>
          <p:cNvSpPr>
            <a:spLocks noEditPoints="1"/>
          </p:cNvSpPr>
          <p:nvPr/>
        </p:nvSpPr>
        <p:spPr bwMode="auto">
          <a:xfrm>
            <a:off x="2362200" y="4043363"/>
            <a:ext cx="15875" cy="1587"/>
          </a:xfrm>
          <a:custGeom>
            <a:avLst/>
            <a:gdLst>
              <a:gd name="T0" fmla="*/ 2147483647 w 10"/>
              <a:gd name="T1" fmla="*/ 0 h 1587"/>
              <a:gd name="T2" fmla="*/ 0 w 10"/>
              <a:gd name="T3" fmla="*/ 0 h 1587"/>
              <a:gd name="T4" fmla="*/ 2147483647 w 10"/>
              <a:gd name="T5" fmla="*/ 0 h 1587"/>
              <a:gd name="T6" fmla="*/ 2147483647 w 10"/>
              <a:gd name="T7" fmla="*/ 0 h 1587"/>
              <a:gd name="T8" fmla="*/ 2147483647 w 10"/>
              <a:gd name="T9" fmla="*/ 0 h 1587"/>
              <a:gd name="T10" fmla="*/ 2147483647 w 10"/>
              <a:gd name="T11" fmla="*/ 0 h 1587"/>
              <a:gd name="T12" fmla="*/ 2147483647 w 10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"/>
              <a:gd name="T22" fmla="*/ 0 h 1587"/>
              <a:gd name="T23" fmla="*/ 10 w 10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" h="1587">
                <a:moveTo>
                  <a:pt x="10" y="0"/>
                </a:moveTo>
                <a:lnTo>
                  <a:pt x="0" y="0"/>
                </a:lnTo>
                <a:lnTo>
                  <a:pt x="10" y="0"/>
                </a:lnTo>
                <a:close/>
                <a:moveTo>
                  <a:pt x="10" y="0"/>
                </a:move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a-IN"/>
          </a:p>
        </p:txBody>
      </p:sp>
      <p:sp>
        <p:nvSpPr>
          <p:cNvPr id="30775" name="Freeform 255"/>
          <p:cNvSpPr>
            <a:spLocks noEditPoints="1"/>
          </p:cNvSpPr>
          <p:nvPr/>
        </p:nvSpPr>
        <p:spPr bwMode="auto">
          <a:xfrm>
            <a:off x="2362200" y="4043363"/>
            <a:ext cx="1588" cy="1587"/>
          </a:xfrm>
          <a:custGeom>
            <a:avLst/>
            <a:gdLst>
              <a:gd name="T0" fmla="*/ 0 w 1588"/>
              <a:gd name="T1" fmla="*/ 0 h 1587"/>
              <a:gd name="T2" fmla="*/ 0 w 1588"/>
              <a:gd name="T3" fmla="*/ 0 h 1587"/>
              <a:gd name="T4" fmla="*/ 0 w 1588"/>
              <a:gd name="T5" fmla="*/ 0 h 1587"/>
              <a:gd name="T6" fmla="*/ 0 w 1588"/>
              <a:gd name="T7" fmla="*/ 0 h 1587"/>
              <a:gd name="T8" fmla="*/ 0 w 1588"/>
              <a:gd name="T9" fmla="*/ 0 h 1587"/>
              <a:gd name="T10" fmla="*/ 0 w 1588"/>
              <a:gd name="T11" fmla="*/ 0 h 1587"/>
              <a:gd name="T12" fmla="*/ 0 w 158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8"/>
              <a:gd name="T22" fmla="*/ 0 h 1587"/>
              <a:gd name="T23" fmla="*/ 1588 w 158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8" h="1587">
                <a:moveTo>
                  <a:pt x="0" y="0"/>
                </a:move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a-IN"/>
          </a:p>
        </p:txBody>
      </p:sp>
      <p:sp>
        <p:nvSpPr>
          <p:cNvPr id="30776" name="Freeform 256"/>
          <p:cNvSpPr>
            <a:spLocks noEditPoints="1"/>
          </p:cNvSpPr>
          <p:nvPr/>
        </p:nvSpPr>
        <p:spPr bwMode="auto">
          <a:xfrm>
            <a:off x="2362200" y="4043363"/>
            <a:ext cx="1588" cy="1587"/>
          </a:xfrm>
          <a:custGeom>
            <a:avLst/>
            <a:gdLst>
              <a:gd name="T0" fmla="*/ 0 w 1588"/>
              <a:gd name="T1" fmla="*/ 0 h 1587"/>
              <a:gd name="T2" fmla="*/ 0 w 1588"/>
              <a:gd name="T3" fmla="*/ 0 h 1587"/>
              <a:gd name="T4" fmla="*/ 0 w 1588"/>
              <a:gd name="T5" fmla="*/ 0 h 1587"/>
              <a:gd name="T6" fmla="*/ 0 w 1588"/>
              <a:gd name="T7" fmla="*/ 0 h 1587"/>
              <a:gd name="T8" fmla="*/ 0 w 1588"/>
              <a:gd name="T9" fmla="*/ 0 h 1587"/>
              <a:gd name="T10" fmla="*/ 0 w 1588"/>
              <a:gd name="T11" fmla="*/ 0 h 1587"/>
              <a:gd name="T12" fmla="*/ 0 w 158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8"/>
              <a:gd name="T22" fmla="*/ 0 h 1587"/>
              <a:gd name="T23" fmla="*/ 1588 w 158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8" h="1587">
                <a:moveTo>
                  <a:pt x="0" y="0"/>
                </a:move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a-IN"/>
          </a:p>
        </p:txBody>
      </p:sp>
      <p:sp>
        <p:nvSpPr>
          <p:cNvPr id="30777" name="Freeform 257"/>
          <p:cNvSpPr>
            <a:spLocks noEditPoints="1"/>
          </p:cNvSpPr>
          <p:nvPr/>
        </p:nvSpPr>
        <p:spPr bwMode="auto">
          <a:xfrm>
            <a:off x="2362200" y="4043363"/>
            <a:ext cx="1588" cy="1587"/>
          </a:xfrm>
          <a:custGeom>
            <a:avLst/>
            <a:gdLst>
              <a:gd name="T0" fmla="*/ 0 w 1588"/>
              <a:gd name="T1" fmla="*/ 0 h 1587"/>
              <a:gd name="T2" fmla="*/ 0 w 1588"/>
              <a:gd name="T3" fmla="*/ 0 h 1587"/>
              <a:gd name="T4" fmla="*/ 0 w 1588"/>
              <a:gd name="T5" fmla="*/ 0 h 1587"/>
              <a:gd name="T6" fmla="*/ 0 w 1588"/>
              <a:gd name="T7" fmla="*/ 0 h 1587"/>
              <a:gd name="T8" fmla="*/ 0 w 1588"/>
              <a:gd name="T9" fmla="*/ 0 h 1587"/>
              <a:gd name="T10" fmla="*/ 0 w 1588"/>
              <a:gd name="T11" fmla="*/ 0 h 1587"/>
              <a:gd name="T12" fmla="*/ 0 w 158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8"/>
              <a:gd name="T22" fmla="*/ 0 h 1587"/>
              <a:gd name="T23" fmla="*/ 1588 w 158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8" h="1587">
                <a:moveTo>
                  <a:pt x="0" y="0"/>
                </a:move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a-IN"/>
          </a:p>
        </p:txBody>
      </p:sp>
      <p:sp>
        <p:nvSpPr>
          <p:cNvPr id="30778" name="Freeform 258"/>
          <p:cNvSpPr>
            <a:spLocks noEditPoints="1"/>
          </p:cNvSpPr>
          <p:nvPr/>
        </p:nvSpPr>
        <p:spPr bwMode="auto">
          <a:xfrm>
            <a:off x="2362200" y="4043363"/>
            <a:ext cx="1588" cy="1587"/>
          </a:xfrm>
          <a:custGeom>
            <a:avLst/>
            <a:gdLst>
              <a:gd name="T0" fmla="*/ 0 w 1588"/>
              <a:gd name="T1" fmla="*/ 0 h 1587"/>
              <a:gd name="T2" fmla="*/ 0 w 1588"/>
              <a:gd name="T3" fmla="*/ 0 h 1587"/>
              <a:gd name="T4" fmla="*/ 0 w 1588"/>
              <a:gd name="T5" fmla="*/ 0 h 1587"/>
              <a:gd name="T6" fmla="*/ 0 w 1588"/>
              <a:gd name="T7" fmla="*/ 0 h 1587"/>
              <a:gd name="T8" fmla="*/ 0 w 1588"/>
              <a:gd name="T9" fmla="*/ 0 h 1587"/>
              <a:gd name="T10" fmla="*/ 0 w 1588"/>
              <a:gd name="T11" fmla="*/ 0 h 1587"/>
              <a:gd name="T12" fmla="*/ 0 w 158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8"/>
              <a:gd name="T22" fmla="*/ 0 h 1587"/>
              <a:gd name="T23" fmla="*/ 1588 w 158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8" h="1587">
                <a:moveTo>
                  <a:pt x="0" y="0"/>
                </a:move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a-IN"/>
          </a:p>
        </p:txBody>
      </p:sp>
      <p:sp>
        <p:nvSpPr>
          <p:cNvPr id="30779" name="Freeform 259"/>
          <p:cNvSpPr>
            <a:spLocks noEditPoints="1"/>
          </p:cNvSpPr>
          <p:nvPr/>
        </p:nvSpPr>
        <p:spPr bwMode="auto">
          <a:xfrm>
            <a:off x="2362200" y="4043363"/>
            <a:ext cx="1588" cy="1587"/>
          </a:xfrm>
          <a:custGeom>
            <a:avLst/>
            <a:gdLst>
              <a:gd name="T0" fmla="*/ 0 w 1588"/>
              <a:gd name="T1" fmla="*/ 0 h 1587"/>
              <a:gd name="T2" fmla="*/ 0 w 1588"/>
              <a:gd name="T3" fmla="*/ 0 h 1587"/>
              <a:gd name="T4" fmla="*/ 0 w 1588"/>
              <a:gd name="T5" fmla="*/ 0 h 1587"/>
              <a:gd name="T6" fmla="*/ 0 w 1588"/>
              <a:gd name="T7" fmla="*/ 0 h 1587"/>
              <a:gd name="T8" fmla="*/ 0 w 1588"/>
              <a:gd name="T9" fmla="*/ 0 h 1587"/>
              <a:gd name="T10" fmla="*/ 0 w 1588"/>
              <a:gd name="T11" fmla="*/ 0 h 1587"/>
              <a:gd name="T12" fmla="*/ 0 w 158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8"/>
              <a:gd name="T22" fmla="*/ 0 h 1587"/>
              <a:gd name="T23" fmla="*/ 1588 w 158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8" h="1587">
                <a:moveTo>
                  <a:pt x="0" y="0"/>
                </a:move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a-IN"/>
          </a:p>
        </p:txBody>
      </p:sp>
      <p:sp>
        <p:nvSpPr>
          <p:cNvPr id="30780" name="Freeform 260"/>
          <p:cNvSpPr>
            <a:spLocks noEditPoints="1"/>
          </p:cNvSpPr>
          <p:nvPr/>
        </p:nvSpPr>
        <p:spPr bwMode="auto">
          <a:xfrm>
            <a:off x="2362200" y="4043363"/>
            <a:ext cx="1588" cy="1587"/>
          </a:xfrm>
          <a:custGeom>
            <a:avLst/>
            <a:gdLst>
              <a:gd name="T0" fmla="*/ 0 w 1588"/>
              <a:gd name="T1" fmla="*/ 0 h 1587"/>
              <a:gd name="T2" fmla="*/ 0 w 1588"/>
              <a:gd name="T3" fmla="*/ 0 h 1587"/>
              <a:gd name="T4" fmla="*/ 0 w 1588"/>
              <a:gd name="T5" fmla="*/ 0 h 1587"/>
              <a:gd name="T6" fmla="*/ 0 w 1588"/>
              <a:gd name="T7" fmla="*/ 0 h 1587"/>
              <a:gd name="T8" fmla="*/ 0 w 1588"/>
              <a:gd name="T9" fmla="*/ 0 h 1587"/>
              <a:gd name="T10" fmla="*/ 0 w 1588"/>
              <a:gd name="T11" fmla="*/ 0 h 1587"/>
              <a:gd name="T12" fmla="*/ 0 w 158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8"/>
              <a:gd name="T22" fmla="*/ 0 h 1587"/>
              <a:gd name="T23" fmla="*/ 1588 w 158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8" h="1587">
                <a:moveTo>
                  <a:pt x="0" y="0"/>
                </a:move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a-IN"/>
          </a:p>
        </p:txBody>
      </p:sp>
      <p:sp>
        <p:nvSpPr>
          <p:cNvPr id="30781" name="Freeform 261"/>
          <p:cNvSpPr>
            <a:spLocks noEditPoints="1"/>
          </p:cNvSpPr>
          <p:nvPr/>
        </p:nvSpPr>
        <p:spPr bwMode="auto">
          <a:xfrm>
            <a:off x="2362200" y="4043363"/>
            <a:ext cx="1588" cy="1587"/>
          </a:xfrm>
          <a:custGeom>
            <a:avLst/>
            <a:gdLst>
              <a:gd name="T0" fmla="*/ 0 w 1588"/>
              <a:gd name="T1" fmla="*/ 0 h 1587"/>
              <a:gd name="T2" fmla="*/ 0 w 1588"/>
              <a:gd name="T3" fmla="*/ 0 h 1587"/>
              <a:gd name="T4" fmla="*/ 0 w 1588"/>
              <a:gd name="T5" fmla="*/ 0 h 1587"/>
              <a:gd name="T6" fmla="*/ 0 w 1588"/>
              <a:gd name="T7" fmla="*/ 0 h 1587"/>
              <a:gd name="T8" fmla="*/ 0 w 1588"/>
              <a:gd name="T9" fmla="*/ 0 h 1587"/>
              <a:gd name="T10" fmla="*/ 0 w 1588"/>
              <a:gd name="T11" fmla="*/ 0 h 1587"/>
              <a:gd name="T12" fmla="*/ 0 w 158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8"/>
              <a:gd name="T22" fmla="*/ 0 h 1587"/>
              <a:gd name="T23" fmla="*/ 1588 w 158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8" h="1587">
                <a:moveTo>
                  <a:pt x="0" y="0"/>
                </a:move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a-IN"/>
          </a:p>
        </p:txBody>
      </p:sp>
      <p:sp>
        <p:nvSpPr>
          <p:cNvPr id="30782" name="Line 262"/>
          <p:cNvSpPr>
            <a:spLocks noChangeShapeType="1"/>
          </p:cNvSpPr>
          <p:nvPr/>
        </p:nvSpPr>
        <p:spPr bwMode="auto">
          <a:xfrm flipH="1">
            <a:off x="2746375" y="2971800"/>
            <a:ext cx="22098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ta-IN"/>
          </a:p>
        </p:txBody>
      </p:sp>
      <p:pic>
        <p:nvPicPr>
          <p:cNvPr id="30783" name="Picture 263" descr="MACPOWR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3429000"/>
            <a:ext cx="122396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4" name="Text Box 264"/>
          <p:cNvSpPr txBox="1">
            <a:spLocks noChangeArrowheads="1"/>
          </p:cNvSpPr>
          <p:nvPr/>
        </p:nvSpPr>
        <p:spPr bwMode="auto">
          <a:xfrm>
            <a:off x="381000" y="2133600"/>
            <a:ext cx="16795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Administrator</a:t>
            </a:r>
          </a:p>
          <a:p>
            <a:pPr algn="ctr" eaLnBrk="1" hangingPunct="1"/>
            <a:r>
              <a:rPr lang="en-US" sz="2000">
                <a:latin typeface="Arial" pitchFamily="34" charset="0"/>
              </a:rPr>
              <a:t>PC with </a:t>
            </a:r>
          </a:p>
          <a:p>
            <a:pPr algn="ctr" eaLnBrk="1" hangingPunct="1"/>
            <a:r>
              <a:rPr lang="en-US" sz="2000">
                <a:latin typeface="Arial" pitchFamily="34" charset="0"/>
              </a:rPr>
              <a:t>Backup</a:t>
            </a:r>
          </a:p>
          <a:p>
            <a:pPr algn="ctr" eaLnBrk="1" hangingPunct="1"/>
            <a:r>
              <a:rPr lang="en-US" sz="2000">
                <a:latin typeface="Arial" pitchFamily="34" charset="0"/>
              </a:rPr>
              <a:t>Device</a:t>
            </a:r>
          </a:p>
        </p:txBody>
      </p:sp>
      <p:sp>
        <p:nvSpPr>
          <p:cNvPr id="30785" name="Text Box 265"/>
          <p:cNvSpPr txBox="1">
            <a:spLocks noChangeArrowheads="1"/>
          </p:cNvSpPr>
          <p:nvPr/>
        </p:nvSpPr>
        <p:spPr bwMode="auto">
          <a:xfrm>
            <a:off x="3203575" y="3048000"/>
            <a:ext cx="72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latin typeface="Arial" pitchFamily="34" charset="0"/>
              </a:rPr>
              <a:t>Data</a:t>
            </a:r>
          </a:p>
        </p:txBody>
      </p:sp>
      <p:sp>
        <p:nvSpPr>
          <p:cNvPr id="30786" name="Text Box 266"/>
          <p:cNvSpPr txBox="1">
            <a:spLocks noChangeArrowheads="1"/>
          </p:cNvSpPr>
          <p:nvPr/>
        </p:nvSpPr>
        <p:spPr bwMode="auto">
          <a:xfrm>
            <a:off x="4879975" y="3565525"/>
            <a:ext cx="9318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Mail</a:t>
            </a:r>
          </a:p>
          <a:p>
            <a:pPr algn="ctr" eaLnBrk="1" hangingPunct="1"/>
            <a:r>
              <a:rPr lang="en-US" sz="2000">
                <a:latin typeface="Arial" pitchFamily="34" charset="0"/>
              </a:rPr>
              <a:t>Server</a:t>
            </a:r>
          </a:p>
        </p:txBody>
      </p:sp>
      <p:sp>
        <p:nvSpPr>
          <p:cNvPr id="30787" name="Text Box 267"/>
          <p:cNvSpPr txBox="1">
            <a:spLocks noChangeArrowheads="1"/>
          </p:cNvSpPr>
          <p:nvPr/>
        </p:nvSpPr>
        <p:spPr bwMode="auto">
          <a:xfrm>
            <a:off x="6130925" y="5726113"/>
            <a:ext cx="1412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latin typeface="Arial" pitchFamily="34" charset="0"/>
              </a:rPr>
              <a:t>File Server</a:t>
            </a:r>
          </a:p>
        </p:txBody>
      </p:sp>
      <p:sp>
        <p:nvSpPr>
          <p:cNvPr id="30788" name="Text Box 268"/>
          <p:cNvSpPr txBox="1">
            <a:spLocks noChangeArrowheads="1"/>
          </p:cNvSpPr>
          <p:nvPr/>
        </p:nvSpPr>
        <p:spPr bwMode="auto">
          <a:xfrm>
            <a:off x="7108825" y="2057400"/>
            <a:ext cx="1200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Directory</a:t>
            </a:r>
          </a:p>
          <a:p>
            <a:pPr algn="ctr" eaLnBrk="1" hangingPunct="1"/>
            <a:r>
              <a:rPr lang="en-US" sz="2000">
                <a:latin typeface="Arial" pitchFamily="34" charset="0"/>
              </a:rPr>
              <a:t>Server</a:t>
            </a:r>
          </a:p>
        </p:txBody>
      </p:sp>
      <p:pic>
        <p:nvPicPr>
          <p:cNvPr id="30789" name="Picture 269" descr="FILSERV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3800" y="2276475"/>
            <a:ext cx="685800" cy="118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0" name="Picture 270" descr="FILSERV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2819400"/>
            <a:ext cx="685800" cy="118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1" name="Picture 271" descr="FILSERV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4495800"/>
            <a:ext cx="685800" cy="118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92" name="Line 262"/>
          <p:cNvSpPr>
            <a:spLocks noChangeShapeType="1"/>
          </p:cNvSpPr>
          <p:nvPr/>
        </p:nvSpPr>
        <p:spPr bwMode="auto">
          <a:xfrm flipH="1" flipV="1">
            <a:off x="2843213" y="4581525"/>
            <a:ext cx="3384550" cy="6477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ta-IN"/>
          </a:p>
        </p:txBody>
      </p:sp>
      <p:sp>
        <p:nvSpPr>
          <p:cNvPr id="274" name="Footer Placeholder 2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173913" cy="1143000"/>
          </a:xfrm>
        </p:spPr>
        <p:txBody>
          <a:bodyPr/>
          <a:lstStyle/>
          <a:p>
            <a:r>
              <a:rPr lang="en-IE" smtClean="0">
                <a:ea typeface="ＭＳ Ｐゴシック" pitchFamily="-84" charset="-128"/>
              </a:rPr>
              <a:t>Business Continuity Plan</a:t>
            </a:r>
            <a:endParaRPr lang="en-GB" smtClean="0">
              <a:ea typeface="ＭＳ Ｐゴシック" pitchFamily="-84" charset="-128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8280400" cy="4876800"/>
          </a:xfrm>
        </p:spPr>
        <p:txBody>
          <a:bodyPr/>
          <a:lstStyle/>
          <a:p>
            <a:r>
              <a:rPr lang="en-IE" sz="3000" smtClean="0">
                <a:ea typeface="ＭＳ Ｐゴシック" pitchFamily="-84" charset="-128"/>
              </a:rPr>
              <a:t>A </a:t>
            </a:r>
            <a:r>
              <a:rPr lang="en-IE" sz="3000" b="1" i="1" smtClean="0">
                <a:ea typeface="ＭＳ Ｐゴシック" pitchFamily="-84" charset="-128"/>
              </a:rPr>
              <a:t>business continuity plan</a:t>
            </a:r>
            <a:r>
              <a:rPr lang="en-IE" sz="3000" smtClean="0">
                <a:ea typeface="ＭＳ Ｐゴシック" pitchFamily="-84" charset="-128"/>
              </a:rPr>
              <a:t> specifies how a company plans to restore core business operations when disasters occur</a:t>
            </a:r>
          </a:p>
          <a:p>
            <a:pPr>
              <a:spcBef>
                <a:spcPct val="70000"/>
              </a:spcBef>
            </a:pPr>
            <a:r>
              <a:rPr lang="en-IE" sz="3000" smtClean="0">
                <a:ea typeface="ＭＳ Ｐゴシック" pitchFamily="-84" charset="-128"/>
              </a:rPr>
              <a:t>Prioritizations of business processes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IE" sz="3000" smtClean="0">
                <a:ea typeface="ＭＳ Ｐゴシック" pitchFamily="-84" charset="-128"/>
              </a:rPr>
              <a:t>The plan should be updated frequently, because of the changes of business conditions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IE" sz="2400" smtClean="0">
                <a:ea typeface="ＭＳ Ｐゴシック" pitchFamily="-84" charset="-128"/>
              </a:rPr>
              <a:t>Telephone numbers and contact numbers must be updated even more frequently than the plan as a whole</a:t>
            </a:r>
          </a:p>
          <a:p>
            <a:pPr>
              <a:buFontTx/>
              <a:buNone/>
            </a:pPr>
            <a:endParaRPr lang="en-GB" sz="2800" smtClean="0">
              <a:ea typeface="ＭＳ Ｐゴシック" pitchFamily="-8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>
                <a:ea typeface="ＭＳ Ｐゴシック" pitchFamily="-84" charset="-128"/>
              </a:rPr>
              <a:t>Disaster Recovery</a:t>
            </a:r>
            <a:endParaRPr lang="en-GB" smtClean="0">
              <a:ea typeface="ＭＳ Ｐゴシック" pitchFamily="-84" charset="-128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5554663" cy="4987925"/>
          </a:xfrm>
        </p:spPr>
        <p:txBody>
          <a:bodyPr/>
          <a:lstStyle/>
          <a:p>
            <a:pPr>
              <a:spcBef>
                <a:spcPct val="80000"/>
              </a:spcBef>
            </a:pPr>
            <a:r>
              <a:rPr lang="en-IE" b="1" smtClean="0">
                <a:ea typeface="ＭＳ Ｐゴシック" pitchFamily="-84" charset="-128"/>
              </a:rPr>
              <a:t>Disaster Recovery</a:t>
            </a:r>
          </a:p>
          <a:p>
            <a:pPr>
              <a:lnSpc>
                <a:spcPct val="110000"/>
              </a:lnSpc>
              <a:spcBef>
                <a:spcPct val="60000"/>
              </a:spcBef>
              <a:buFont typeface="Wingdings" pitchFamily="2" charset="2"/>
              <a:buNone/>
            </a:pPr>
            <a:r>
              <a:rPr lang="en-IE" smtClean="0">
                <a:ea typeface="ＭＳ Ｐゴシック" pitchFamily="-84" charset="-128"/>
              </a:rPr>
              <a:t>   Disaster recovery looks specifically at the </a:t>
            </a:r>
            <a:r>
              <a:rPr lang="en-IE" b="1" smtClean="0">
                <a:ea typeface="ＭＳ Ｐゴシック" pitchFamily="-84" charset="-128"/>
              </a:rPr>
              <a:t>technical aspects</a:t>
            </a:r>
            <a:r>
              <a:rPr lang="en-IE" smtClean="0">
                <a:ea typeface="ＭＳ Ｐゴシック" pitchFamily="-84" charset="-128"/>
              </a:rPr>
              <a:t> of how a company can get back into operation, using backup facilities</a:t>
            </a:r>
          </a:p>
        </p:txBody>
      </p:sp>
      <p:pic>
        <p:nvPicPr>
          <p:cNvPr id="32772" name="Picture 8" descr="http://www.nirix.com/need-help-with/img/save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325" y="1557338"/>
            <a:ext cx="2592388" cy="251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10" descr="http://www.rememberingwhoweare.com/wp-content/uploads/2010/10/d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688" y="4076700"/>
            <a:ext cx="2051050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029450" cy="1143000"/>
          </a:xfrm>
        </p:spPr>
        <p:txBody>
          <a:bodyPr/>
          <a:lstStyle/>
          <a:p>
            <a:r>
              <a:rPr lang="en-IE" smtClean="0">
                <a:ea typeface="ＭＳ Ｐゴシック" pitchFamily="-84" charset="-128"/>
              </a:rPr>
              <a:t>Consumer Privacy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84313"/>
            <a:ext cx="8229600" cy="4876800"/>
          </a:xfrm>
        </p:spPr>
        <p:txBody>
          <a:bodyPr/>
          <a:lstStyle/>
          <a:p>
            <a:r>
              <a:rPr lang="en-IE" smtClean="0">
                <a:ea typeface="ＭＳ Ｐゴシック" pitchFamily="-84" charset="-128"/>
              </a:rPr>
              <a:t>Scott McNealy of SUN Microsystems: </a:t>
            </a:r>
          </a:p>
          <a:p>
            <a:pPr>
              <a:buFontTx/>
              <a:buNone/>
            </a:pPr>
            <a:r>
              <a:rPr lang="en-IE" i="1" smtClean="0">
                <a:ea typeface="ＭＳ Ｐゴシック" pitchFamily="-84" charset="-128"/>
              </a:rPr>
              <a:t>   </a:t>
            </a:r>
            <a:r>
              <a:rPr lang="en-IE" altLang="en-US" i="1" smtClean="0">
                <a:ea typeface="ＭＳ Ｐゴシック" pitchFamily="-84" charset="-128"/>
              </a:rPr>
              <a:t>“</a:t>
            </a:r>
            <a:r>
              <a:rPr lang="en-IE" i="1" smtClean="0">
                <a:ea typeface="ＭＳ Ｐゴシック" pitchFamily="-84" charset="-128"/>
              </a:rPr>
              <a:t>You have zero privacy now.  Get over it!</a:t>
            </a:r>
            <a:r>
              <a:rPr lang="en-IE" altLang="en-US" i="1" smtClean="0">
                <a:ea typeface="ＭＳ Ｐゴシック" pitchFamily="-84" charset="-128"/>
              </a:rPr>
              <a:t>”</a:t>
            </a:r>
            <a:endParaRPr lang="en-IE" i="1" smtClean="0">
              <a:ea typeface="ＭＳ Ｐゴシック" pitchFamily="-84" charset="-128"/>
            </a:endParaRPr>
          </a:p>
          <a:p>
            <a:pPr>
              <a:lnSpc>
                <a:spcPct val="0"/>
              </a:lnSpc>
              <a:buFontTx/>
              <a:buNone/>
            </a:pPr>
            <a:endParaRPr lang="en-IE" i="1" smtClean="0">
              <a:ea typeface="ＭＳ Ｐゴシック" pitchFamily="-84" charset="-128"/>
            </a:endParaRPr>
          </a:p>
          <a:p>
            <a:r>
              <a:rPr lang="en-IE" smtClean="0">
                <a:ea typeface="ＭＳ Ｐゴシック" pitchFamily="-84" charset="-128"/>
              </a:rPr>
              <a:t>But privacy is strong in European Union countries and some other countries</a:t>
            </a:r>
          </a:p>
          <a:p>
            <a:pPr>
              <a:lnSpc>
                <a:spcPct val="0"/>
              </a:lnSpc>
            </a:pPr>
            <a:endParaRPr lang="en-IE" smtClean="0">
              <a:ea typeface="ＭＳ Ｐゴシック" pitchFamily="-84" charset="-128"/>
            </a:endParaRPr>
          </a:p>
          <a:p>
            <a:r>
              <a:rPr lang="en-IE" smtClean="0">
                <a:ea typeface="ＭＳ Ｐゴシック" pitchFamily="-84" charset="-128"/>
              </a:rPr>
              <a:t>Australian government </a:t>
            </a:r>
          </a:p>
          <a:p>
            <a:pPr lvl="1"/>
            <a:r>
              <a:rPr lang="en-IE" altLang="en-US" smtClean="0">
                <a:ea typeface="ＭＳ Ｐゴシック" pitchFamily="-84" charset="-128"/>
              </a:rPr>
              <a:t>“</a:t>
            </a:r>
            <a:r>
              <a:rPr lang="en-IE" smtClean="0">
                <a:ea typeface="ＭＳ Ｐゴシック" pitchFamily="-84" charset="-128"/>
              </a:rPr>
              <a:t>Privacy Act 1988</a:t>
            </a:r>
            <a:r>
              <a:rPr lang="en-IE" altLang="en-US" smtClean="0">
                <a:ea typeface="ＭＳ Ｐゴシック" pitchFamily="-84" charset="-128"/>
              </a:rPr>
              <a:t>”</a:t>
            </a:r>
            <a:r>
              <a:rPr lang="en-IE" smtClean="0">
                <a:ea typeface="ＭＳ Ｐゴシック" pitchFamily="-84" charset="-128"/>
              </a:rPr>
              <a:t> 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“</a:t>
            </a:r>
            <a:r>
              <a:rPr lang="en-US" smtClean="0">
                <a:ea typeface="ＭＳ Ｐゴシック" pitchFamily="-84" charset="-128"/>
              </a:rPr>
              <a:t>Privacy Amendment (Private Sector) Act 2000</a:t>
            </a:r>
            <a:r>
              <a:rPr lang="en-US" altLang="en-US" smtClean="0">
                <a:ea typeface="ＭＳ Ｐゴシック" pitchFamily="-84" charset="-128"/>
              </a:rPr>
              <a:t>”</a:t>
            </a:r>
            <a:r>
              <a:rPr lang="en-US" smtClean="0">
                <a:ea typeface="ＭＳ Ｐゴシック" pitchFamily="-84" charset="-128"/>
              </a:rPr>
              <a:t> </a:t>
            </a:r>
          </a:p>
          <a:p>
            <a:pPr lvl="1">
              <a:spcBef>
                <a:spcPct val="80000"/>
              </a:spcBef>
              <a:buFont typeface="Wingdings" pitchFamily="2" charset="2"/>
              <a:buNone/>
            </a:pPr>
            <a:endParaRPr lang="en-IE" smtClean="0">
              <a:ea typeface="ＭＳ Ｐゴシック" pitchFamily="-84" charset="-128"/>
            </a:endParaRPr>
          </a:p>
          <a:p>
            <a:pPr>
              <a:spcBef>
                <a:spcPct val="80000"/>
              </a:spcBef>
              <a:buFontTx/>
              <a:buNone/>
            </a:pPr>
            <a:endParaRPr lang="en-GB" smtClean="0">
              <a:ea typeface="ＭＳ Ｐゴシック" pitchFamily="-8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6813550" cy="1143000"/>
          </a:xfrm>
        </p:spPr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A True Story on Privacy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5638800" cy="5064125"/>
          </a:xfrm>
        </p:spPr>
        <p:txBody>
          <a:bodyPr/>
          <a:lstStyle/>
          <a:p>
            <a:pPr>
              <a:buFont typeface="Times New Roman" pitchFamily="18" charset="0"/>
              <a:buChar char="●"/>
            </a:pPr>
            <a:r>
              <a:rPr lang="en-AU" sz="2000" smtClean="0">
                <a:ea typeface="ＭＳ Ｐゴシック" pitchFamily="-84" charset="-128"/>
              </a:rPr>
              <a:t> </a:t>
            </a:r>
            <a:r>
              <a:rPr lang="en-AU" sz="2200" smtClean="0">
                <a:ea typeface="ＭＳ Ｐゴシック" pitchFamily="-84" charset="-128"/>
              </a:rPr>
              <a:t>In 1989, the California Department of Motor Vehicles (DMV) was selling driver-licence data of state residents. </a:t>
            </a:r>
          </a:p>
          <a:p>
            <a:pPr>
              <a:lnSpc>
                <a:spcPct val="20000"/>
              </a:lnSpc>
              <a:buFont typeface="Times New Roman" pitchFamily="18" charset="0"/>
              <a:buChar char="●"/>
            </a:pPr>
            <a:endParaRPr lang="en-AU" sz="2200" smtClean="0">
              <a:ea typeface="ＭＳ Ｐゴシック" pitchFamily="-84" charset="-128"/>
            </a:endParaRPr>
          </a:p>
          <a:p>
            <a:pPr>
              <a:buFont typeface="Times New Roman" pitchFamily="18" charset="0"/>
              <a:buChar char="●"/>
            </a:pPr>
            <a:r>
              <a:rPr lang="en-AU" sz="2200" smtClean="0">
                <a:ea typeface="ＭＳ Ｐゴシック" pitchFamily="-84" charset="-128"/>
              </a:rPr>
              <a:t> A famous actress </a:t>
            </a:r>
            <a:r>
              <a:rPr lang="en-AU" sz="2200" b="1" smtClean="0">
                <a:ea typeface="ＭＳ Ｐゴシック" pitchFamily="-84" charset="-128"/>
              </a:rPr>
              <a:t>Rebecca Schaeffer </a:t>
            </a:r>
            <a:r>
              <a:rPr lang="en-US" sz="2200" smtClean="0">
                <a:ea typeface="ＭＳ Ｐゴシック" pitchFamily="-84" charset="-128"/>
              </a:rPr>
              <a:t>(1967 – 1989, best known for her role in the sitcom, </a:t>
            </a:r>
            <a:r>
              <a:rPr lang="en-US" sz="2200" i="1" smtClean="0">
                <a:ea typeface="ＭＳ Ｐゴシック" pitchFamily="-84" charset="-128"/>
              </a:rPr>
              <a:t>My Sister Sam</a:t>
            </a:r>
            <a:r>
              <a:rPr lang="en-US" sz="2200" smtClean="0">
                <a:ea typeface="ＭＳ Ｐゴシック" pitchFamily="-84" charset="-128"/>
              </a:rPr>
              <a:t>), was murdered </a:t>
            </a:r>
            <a:endParaRPr lang="en-AU" sz="2200" b="1" smtClean="0">
              <a:ea typeface="ＭＳ Ｐゴシック" pitchFamily="-84" charset="-128"/>
            </a:endParaRPr>
          </a:p>
          <a:p>
            <a:pPr>
              <a:lnSpc>
                <a:spcPct val="20000"/>
              </a:lnSpc>
              <a:buFontTx/>
              <a:buNone/>
            </a:pPr>
            <a:endParaRPr lang="en-AU" sz="2200" smtClean="0">
              <a:ea typeface="ＭＳ Ｐゴシック" pitchFamily="-84" charset="-128"/>
            </a:endParaRPr>
          </a:p>
          <a:p>
            <a:pPr>
              <a:buFont typeface="Times New Roman" pitchFamily="18" charset="0"/>
              <a:buChar char="●"/>
            </a:pPr>
            <a:r>
              <a:rPr lang="en-AU" sz="2200" smtClean="0">
                <a:ea typeface="ＭＳ Ｐゴシック" pitchFamily="-84" charset="-128"/>
              </a:rPr>
              <a:t>The state police later found that</a:t>
            </a:r>
            <a:r>
              <a:rPr lang="en-AU" sz="2200" b="1" i="1" smtClean="0">
                <a:ea typeface="ＭＳ Ｐゴシック" pitchFamily="-84" charset="-128"/>
              </a:rPr>
              <a:t> Robert Bardo </a:t>
            </a:r>
            <a:r>
              <a:rPr lang="en-US" sz="2200" smtClean="0">
                <a:ea typeface="ＭＳ Ｐゴシック" pitchFamily="-84" charset="-128"/>
              </a:rPr>
              <a:t>(Born 1970) was the murderer, who bought Rebecca</a:t>
            </a:r>
            <a:r>
              <a:rPr lang="en-US" altLang="en-US" sz="2200" smtClean="0">
                <a:ea typeface="ＭＳ Ｐゴシック" pitchFamily="-84" charset="-128"/>
              </a:rPr>
              <a:t>’</a:t>
            </a:r>
            <a:r>
              <a:rPr lang="en-US" sz="2200" smtClean="0">
                <a:ea typeface="ＭＳ Ｐゴシック" pitchFamily="-84" charset="-128"/>
              </a:rPr>
              <a:t>s address </a:t>
            </a:r>
          </a:p>
          <a:p>
            <a:pPr>
              <a:lnSpc>
                <a:spcPct val="30000"/>
              </a:lnSpc>
              <a:buFont typeface="Times New Roman" pitchFamily="18" charset="0"/>
              <a:buChar char="●"/>
            </a:pPr>
            <a:endParaRPr lang="en-US" sz="2200" smtClean="0">
              <a:ea typeface="ＭＳ Ｐゴシック" pitchFamily="-84" charset="-128"/>
            </a:endParaRPr>
          </a:p>
          <a:p>
            <a:pPr>
              <a:buFont typeface="Times New Roman" pitchFamily="18" charset="0"/>
              <a:buChar char="●"/>
            </a:pPr>
            <a:r>
              <a:rPr lang="en-US" sz="2200" smtClean="0">
                <a:ea typeface="ＭＳ Ｐゴシック" pitchFamily="-84" charset="-128"/>
              </a:rPr>
              <a:t>California state passed a law to prohibit the DMV from releasing home addresses </a:t>
            </a:r>
            <a:endParaRPr lang="en-AU" sz="2200" smtClean="0">
              <a:ea typeface="ＭＳ Ｐゴシック" pitchFamily="-84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smtClean="0">
              <a:ea typeface="ＭＳ Ｐゴシック" pitchFamily="-84" charset="-128"/>
            </a:endParaRPr>
          </a:p>
        </p:txBody>
      </p:sp>
      <p:pic>
        <p:nvPicPr>
          <p:cNvPr id="34820" name="Picture 5" descr="bardo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9563" y="4292600"/>
            <a:ext cx="1743075" cy="177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AutoShape 2" descr="data:image/jpg;base64,/9j/4AAQSkZJRgABAQAAAQABAAD/2wCEAAkGBhQSERQUExQVFBUWFRcVFRUVFBgXFhgXGhQWFBQYFRgXHCYfFx0jGRQXHy8gIycpLCwsFx4xNTAqNSYrLCkBCQoKDgwOGg8PGiocHCQsKSwpLCwpLCwsLCkpKSksLCwsLCwsLCksKSwsKSkpLCwpKSwsKSwsLCwsLCwsKSwsLP/AABEIAQ4AuwMBIgACEQEDEQH/xAAcAAAABwEBAAAAAAAAAAAAAAAAAQIDBQYHBAj/xABKEAABAwEEBgYGBgcHAwUAAAABAAIRAwQSITEFBkFRYXEHEyKBkaEyQlKxwdEUI3KS0vBTYnOCouHxFRYXM0PC01SysyREg5PD/8QAGgEAAgMBAQAAAAAAAAAAAAAAAQIAAwQFBv/EACQRAAICAQMEAwEBAAAAAAAAAAABAhEDEiExEyJBUQQyYRRS/9oADAMBAAIRAxEAPwDYiUEEFjs1gQQQQIBBBESgQNFKKURKeyUKlEXLnt1uZSYXvcGNGbnGAs+030xUKbrtNjnj2pAHcM0yTfA6jZo3WhKDwsA010vV3uPVm62BAwkHaZGa4tH9KtqaZNR3Im8PAp+lIHbdWejg5CVnWqnStTrXWVxcccA4eiec4haCyqCAQZlI01yRxodRIpRpLFFSjSUoIihoSiQUIGjRIKADRokFADUokJQlIWgQQlFKhA5RSiJRFygaDJUZp3TlOyUXVaphoy3uOxreJTulNKMo03PeYABJnkvO+uuulW21y4mKbSRTbsAynmVbjhqYyVbsf1v16q22p2jDB6LAey0b+J4lVKvXJ288EoVomBM4Qm6gj8+S2xpFU5WhktQCN8lP2GyF5PDFM3StiRxubpD9nLhBErS9Q+kd1nu0qxL6Ww+szv2hZ9RoEHHMbBh/VOhmMA4+WJiD4LPKpG+ONpUz0/ZrU2o0OYQWkSCNy6A5Y50a62OpP6irIY49mfVOOGOwrYKdSVlaopnDSPIAogUaiZUKlBJBSpUbFAjRSgiQMFHKSjUAMIJvrEV9VWX6WOXkLyaLkkvUsOkeLk1WrABJLlCaz6abZrPUquMXRhz2eaidjRhuZ30t6zFxFBpy9Icd3xWUPdgN+PvUtpPSJrVXPJmZM8cD81DtxHJdDFHTGhcnOx32OzgUzVMwDcYOMST3fFddPRJcQMsLxnlMDuUfZZc0ATgfPEq12SwurupsbJLoEnAbB3iEk5UaMOPXRGaJ1VfXqsa0EB5wJyiYJ7lZ9SNWB19opPA7IcwnvgHyWh6lal9SHVHwXRdZwG8c8E3Tots+k3MiOvaXNdOBIEx4grPKcpGiLxxk1HlGX6d1dNIkzEOx4ASoFhvPeRsx8MTh4rWOkaxC4Lol7oAA7xj4rLPo7qdQB4AzG2Bh/VHEyzM9SUkd9U3KjajcnAOBG7CO+VsOo2s4rU7rj2m4EGOELCbS5zOyQbuEHZhgYKsmq+mTRqMe0zODxw2Jpx8mZ91pnoPrUtrlEaG0iKjGkEHD+qkwVRZjlHTsO3kAUiULyNiUOSjDkgFHKIKFygkSjUBRH30L6jdH6SFVgeMAdhXTfWS2jfoOm+klyY6xEaiOsmgcq1oWK9LOsxqvFnaeyztOHE5fnita0laLrHHgV5u07ai+0VCZJc9x7pw8lp+NG5WxMr0QGKLpHGfePmEttm+rDt84bcIC4ZOxXDUnRH0qpdyAENnx/PNb5OtzPi73TIXRuLoaCZ2cZ2rW9S9XnONGrBaWu7TSDDhjiFC0NFvpVqhp0WsfTcwNpmmZqNIhzgcjhsB8FpehBVFNjqjQxxzaMhjAGPDHaseWVs6MX04Uix5AKpa2aKq2o03UG3KtJ95lR0ADwz5K1uxAVY1l0danhvUPuEON4YCRBg3iDtjCFGzHh+13RwaSslVtmcagD6pEuc2cSMcBn3BZfrjYeri8cSy+I2EkkA8Yha1oLRVrDiK7w+mWj0ov3oh2AERKrnSRqt9WHsF4g3jjsEBrW/JCPa7NqyKS0WZa6qW0wZvSACDjB4jcj0ZWi8RjBHDBJoiL5IzEQRwxhO6PoRVaCYD2wCcpEfD3rS94lKVSNV1O0sLoGWW3I7+WxX2zWkOEhYw2uaLAGnHOAcSMvkrDqlrM/rLhMtfiJ2FYnFrcfLjTNOvodYq9p/WJtmp38ycm7Sq/aulqysabxcKgwLA2TKkblwjK4pcmhh6V1iyex9NtnEh4edoIbxyK4NOdN2MWdsje4KxQn6K3o9mz9aEOtXmN3STbDVdV654LsxPZjcArFS6XnwJaZ24qx4Mi4EUoMl7P0g0aDWs6yMJEsO1Wihpao5ocCwgiRyUHbWWetQvspNqA5G7B7pVf0XpIhzqTQ5pjJ0wPslYZpS+vK5OtG19k36LrpTTtWnSLjdbxUfY9dgR2qoy2iFWLfpC+4sLnEjNpGBPNF1bSMgnhjVdwsu7jYsekNZmOY4dcHYHNZJbrETUvxIME9+fFWvSzmU6RMYnAQN6pNW2Gd3DuhbMEKVozZ5RqpEhaa1NlS80A4DZmQMSQrn0X2m9aaeyesvcwJHlHgs160lWDUvSRoW2zumGl4a7dDhd+KuyQbiyjHl7vw9NUqA3IWluAHFCx1gWghHWbJz4DhxWMe3qHwMk9GCZYOKclOUPkDgoHWKlfZdmJIx5EEqdccFROlW0llgqxgTdaMYzcCY7glat0XYaUrM11isDKdZzW79p2YZnYVEsqAEFx9GNsYA448k3StMta+ZJIvY4zjBTtreDTLhG48iOHBXJVsbJPUrQK+lCKt2cMvnCndEOZ2al+7dIMerO9UqpSJAc0y5pIdvkHAjmFN2a3ywXfW2EbZwHvUlHYWE75LxpbTFC0A3qjJLLrTe9HiAqla9TmPYGivSkGb59I88cVC2vSrRI6unjzBBC4TphhONIdziE0MMlujJky426kTR6N6nq1qZ8Uh3RpadjqZ71Ft0yweq8cqhT1LWFo9auP3596urL7Ka+P7Oh/R1axkGnk7+ST/h9bP0Y++E7S1pjKvWHcCuj+9zv+pqfcUayMGjD/AKNAo2eoyyCm27fa3dhyWf6R1gq0XTLL3sgZErQK+mm3iATgQMt6zvpFsDW121GCL7e1zGHuWPF8fG5ccm2fy8sY7DWiNN1X1LtQTfMyRj3cFZuCoeitJXarS+SBIHPYr0ycDgjlhpeyDhy9RW3bI/T0XG3sccvcqRas+atusVsMhm4T35qrWl14kxA2DcrsOyKvlROdjcVIWdpuyMCDIO4jH4Lhp05KlqtcBoAzyy23YKuk/BRijSbZ6H1I06202anUHrNBPBw7Lx3Eea6rZoio6oXNqOg+regDlgsJ1F11dYKkOk0HkXgM2nK8PiF6A0LpRlZgewhzSJBGRBxELFki4Pc0wyNLVHkDNEvuwXu+98YT9k0UGkElziMpcY96kgm3uhIqKnlnLYDysp6brdFka0ZOqgeALlpVauXYDLaVjXTZpdjjSoNMuYS93C82AOasg7kkMo6YSf4UHR9UuYG7dimLO0AEn0XC66fVdiQTwOSrmia8OgZ5t+Ss1KuHNfBwLZE7ie0DyMLRNFuGWqJC1qTmE4ETgRymE31sEbiQfn5qSrPi7e5c4iJXLaLPLQ9sQDdI3HEnu4pSONDdupdq8BgfftUS+nEq3U9GdZTlhlw2DbhkOPzUPabEXD0CHDMBpAPGNh3rRjmvJh+Rjp2Q11GWyug2eNhCBYtBlOa4jhPhqHVqALtpHWWkD9Wb7iMTuPFU3S1tc90uJPP4LlNQg4JurUJVEIKKL55HLcS0q16PtlQhpcAGkYGROW5VYDYM1NU7dTDGM6oB7RBeCZMykyK0Ngk1IetpLqhdPAfBcdazYADf+filU6hvc8BwSqj5OGW1VrZHQk1JBWWy7SNvwlKtFD0B+r3qQwNOBuvE90e9NUReqY7h3YExxyCCbsLjGkR1qoXcxkYHMZrVeillT6OH03kQ4tfTcJYYOBEYsMHZhwVZ1P1Sq2+uS5p+j03EvfEAnAXAdpO3cFoOrNkbZrVXptEUnVYaAMGuLWmBwmQkzPsoTEkpsvdCs4jYO9LNEuzKTZRguqFnRXJ09iL0zaeqouIGMYLzRrXXNS0PcSSScSc16A1+tRp0RslwnlG5eeNMmajjj4K3DHvstk0sLXs4LLSkngJXdZtJkGHZHP8ApvUfQJDhsUp/Zr3mbhmcYBPM+a1szY3tsOaRrXmRMw6RyLQD81y2esZxBF4QdxXZaNGRdgmDvwidkbEp9AtEHFuBBkGDz2Ku0aWnJ2S+rNqugtIOe/hHyUtaLS6Za6Z2cIy8VAV/qw0gzIHjjiPJdbKhfEEj8yVnl7RpxKL2Y+bZV4d4B+CT9MftYw/uBMXKo9YeBRfWb2/nuQ6jNSwYvweNp30qZ/cCT17f0FP7iZJqH2UX1vDyR6r9kfxsf4VsWCQDvxUfVokEqa0ZbGtEPk5RCftVls0Fwc+8cYIwW1zR5/oyavwV+i3EKRFOHSNgxnaVxWQC+2d6sjKI3JnuVw23IGrUgzlj4Los7xjOII/quW0H6wt2Xl309D1MS0OLW+k4NN0cCQllFJF2PI7GqFUgluwi73YfJdFGrDyNswN8nZ4wiZQjE57gMeCRTouY4PcC0NN4DaSMW+YCRLYulJ+D07orRzbNTbRpsu02MAGEY5kkziSZJUPUsZ+kFselVFTkwODwfIBdmrmnWW+zNqUXjGA6cSx8C81wOMg5HapMWQNxxLsi45ndPyWXItgY50zoptSqlXtNbvnyEpTQm6Tbzg/ZdLWjm4Sf4QkSEkyva6aMDqRcSSZAAOIAJGzkD4rz3pizfWkR6xbHf8ivUlvsYqMLXYgrLNZ+jSq95q0oc4EEj2oww2TsWiDGhLamZfo/Qb6naawkNcA7xz8lqWrOhWdZ1hALX/VvaPVMCD3loXLqlY7RZ7QR1ZNO91bmlvpF0xO6AOS0+noCkB2GBhJa50fqmcst6jk7GnpiqIK16kMc0C6HSMQ7Zwa7MLPdYuiy00xNEdYwn0Q4lw2d63JAMlCxFJo8v1aVSm3q6rXNIMQ5pBHGCFZ9WrCWMG0nKdx2c1tWmtX6NppGnVYHNORjtNOOLTsIlYdr5ZrboxwaDNJx+rrDGdt1w2OjZ4KNOexZ1klbLK2m7cPAIGnGbR4BZX/fe1/pT4Bdtj6R7S09q7UG4iPMJP5pewL5cTRbjT6jfuhF1VP2G/dCi9E6xU7U282WuHpM3fyUjeWZpp0zXGSkrRjhfBSn2oFsJLWTiTC53ZrrOCZyY5pRWwppxlWilUkBVwUoG+dylrNVhqYrR1ao6rvt1sFPEMDr1R/stmIHEnAL0TR0HSo02UqbGtaBuBk8cMTxVU6MdWRZ6NOo4fWWgio6dg7RY3ldx5lX+ozEclTObsaKKzb9RrPWMlgEez2SZzkhQtt6LbK6m7skGCWm8ZywxOcLQwIBXPWaLsbyG/nzSaizcpmjNVxolwtFF7jRIi1MdB7HqVWxmWHE7bpO5XprCSZIIJBEfnJKNEEAEAyMQRIOBkHxUbosmi51nJN0C9QJxJpYAtJ2lhMfZLUku5BTaZKVx2DGZw7zh8U42nAAGQwTckkDlj5roVUUFiS1AtAHuQbiZ7vmg0ySN2HxTUKIFnbnAnfGPilhsJZCQ5Sw2BoSw1C6lAIChEKN0zoinaaTqNZgex4IIPLAg7CM5UmkEI2RHk3XjVV2j7ZUoElzRDqbyPSYfRJ45g8Qq8t86etA37NRtLR2qT7jv2b8vB4H3isHr04K2wepWUzjTOzQ2l30H3mHEiMcQpv+/Vfez7oVZstAvcGtEk5BSX9gV/YKSWm9zThlJR2EnRZ3oHRimKgKSKcq4oSSIttjcNy6KFncXAYYkN8THxXbc4Yqd1Z0NfdUqn0bOzrD9q8Lo957krZGblSs4Z1DR6rSB+6wD4rrtDcRj+Z+SbLfrWfYefNgCVaXZcll8ljVIejBMU8XAZxJ8RA96dnspFiGJP5wQJ5OoDBR2mqcCnVA7VKo137riKdX+B58FJBN2ilea5pyIIPggnTGFMCDK0jI5xj70iyVC5oJxO3mE6MUqjRLsUTAQpD5pLzMBOAIihlE0bfBE4pTQlIBwRopRqAAkVcvzyS0h+YHGfBQhxaX0eyvRfSqAFjxDgd2fwXmfpKpWVlr6uysDWtbDyDILs9u5eoyF5G1rsBpW20049CvUHdfMeUK/BuDJwR1mrFhDmmCMiF3f3hr+2VG3Ch1ZWqk/BUpNcFsLOKNowhJe0cfFONaECwLGVrurGrfV6KqSIfXpued8R9WPAT3rN9XNGG0WmlSGTngE/qjF3kCt9tFEdW8DABhAHdgqskqdIathqyvvmmd9GfFwnzCdtDu0PBc9h7Li3bdBbyc4nyMp5wxA24k93NVeQeB2oez3fBOWdkNCaLb0DxXYGpHwOBozRwgEZQRDlszYkbjlM549y6U1SpgEnef5Jb3IsITMTKfTNJqeQbFYnalIgjSgYUI0EFCATbcST3eGfmlVHQJ/M7EVNkCPzxUIJcsI6U9CMbpKq8j/MDHnmWhp82reCFlPS5ZP/U0n+1SI+64/iCtxOmFqzLnaOZuSP7PapR1NJ6kLZYhyuSbyamSlblCGh9EGjb1pqVdlNl0faf/ACBWuVW9l3IqjdEVhu2Rz4xqVHeDeyPOVfH+ieSyTfcOuCPp4VmnfRP8Lx+JKoGXv4BvxJ+CatzrrqZ/VqN8muHuTliElx3kHy/kjVKxfNHdRZtTyJiNVMcMBE9GmbXWLWOcBJDSY3wJAURBcwmw6e9EyoSxpOBIBI3EgEhLaEQjtNqWksSkrFYAlIgEaArElECjKba6G3nYZuPAf0RQRNR0vDd3ad7m+ePcnlz2RhguPpPxPAeqO4e8roUZBDlnXS9Z+zZ3cXt8Q0/BaITiqP0s0z9FpuES2r5Frvknx/YZmTOopBonelgOduHeE4KB3jxC2FVkPdRgf0QlSWrlAVLVZ6bsn1mA8i4IsiN11T0b9HstCnEEU2k/aIvHzKmYTdRmAjCMktrwQsN2Wkdpyn9WD7D2zyMsP/ci0c/G7+q0+8HzC7bbRv03t3tMHjm3zAULomvNZw3U2EfvOeSPJWreAr2lZY2ZI0SMFUNjgKTv7kopM4pqINVz4ApVNJrt96XROCLAh0JYTYKdCRgYaKUJRICAXJaDfe2nswe/kPRb3uE8m8U7bbU2lTfUcYaxjnuPBrS4+5MaIaTTFRwh9QB7h7MgXW9zYHOUyTSsJ2oIQglIIVS6TrPesLv1XsOHOP8Acraqv0l0S7RlpAzDQcOD2H4JofZDsxTqtxyTgpKui0vbnMcV0M0s2Mj4ro0UWALs0Ra+qrUqnsVGP8HArkvImlKxkeoaNS80EZEAjkRgiqNjGOajNWa7zZaPWiH3Gh3OAphYHsy/wNlx2Y4f0VYsVedJPpgAQxpcBjAF5w/8oCtBZGWRzVN1NpmppHSVeZb1jKTf3Rj5NCux8NlUuUXZu5G1HEoBUssCeMlx2uwdY+i6+W9U++WjJ3ZLQHeMrqNRJFIfzRAHWCNuEopSnBQgpgTiJoRpWBgQQQQARenqPWtZQ2VXAP8A2TCH1PHst/eUq3LFcFj7dV9TY36pncZqEc3ED9xSCdvahQJJSkkpAiVCa505sVoBy6t3wKm1C64uix1/2TkY8jGC2lrW7JGzDYuFxpTkV31InEArmLW8PBdJFJFlwK7dAMv2mizfVYDyvAlc1p0eWSb1MgYG68Eg8Qfgl6EcRaaJGfWMjxQGPStOl3LrpSMM1H6Pt4fTa44YCea74J4DzKxS3HQtx3Y8NqqHR5RcylXvek601pjLBwb7wfFWqqMNw4d2aqXR/UdFoa4EOba7QD3vvjyITxXYxZPuReAkucjDsFw17RFW6cJAI8TvVencsZ0up7t6VB7+SU0pDqiARYaltCba5OBLYGKRSgCg4IChpi3Wjq6b3bQMOeTR4kJZqYSo60VS51Km/MuvHiGYjzLfBNFWRkhYqAp02s3CDxO095kp6UQQQZKAggggQCrmv7osFojMsgcyQFYpVT6TLSGWF0+s9jfOfc1NBW0RmICk/IgEzmdi5zZ38FI16t0cTn8AmRV5+C6SKSDtVo62AWMBGJc0XXO54x4AK19HeqVWpXbaiIo0i7tPMS+CBdG2MyVUGCSFtHRfbOtsjWxPVuLP90xv7SSWyGZbdDWQMEmYnAuENG6634lTWO/wURWeQxxk4YEcwpMvhoCyy5HjsKvD+agqjPo9epUpC++u5l6m7ABzRcLg4CRLc8MwFLPBOWA4ZqndIGkjZrHaKjXEOuClTLcCH1MJB33femxq3QJcWRmuvS3VsNoNEWdroDXBxqmHNcM4DcMiO5VrWDpp+k2dzWWc0qzmll/rA5oB9IgXQZ3c1m7q16Zk4bcTn8yfFcpadi1rCl4Knkky6at9KVussAVuuZEdXWJeNwh3pCOanbT02WwiAyg07CGvMeLoKy5rk6yoRvTdKN7oGt+zSbN0024Z9SedM/BwU1o/pyq/61BjhvpktPg6QfFZA2oNq6WPA2puhB+Aa5I3yx9L9jdF91SlPt05b95hPuUm/pMsDf8A3DHbYYHuPeLuC86ttDgcBI24px9TbgJ2kqv+WA3VZuVfpdsQOAqvH7OB/EVxaK6Sadqt1KixpZShxBqEXr3ZAaIJgEHyWMOtI9omdwU/qBoZ9qtkAOusY9xcBi0kFtMyf1se5R4IRVgeST2PSoKNRuhbS9zLtT/MZ2XEZO2Ne3gY8ZCklzGqdGhAQQQQIM1KwDg2MSqR0tgmy0on/Nxj7BwV7LVn/SxW+roN3ue7wDQP+4qzH9iPgydjInMnaZSTW/MLoqvE44DkuU1AugikgDVWgdEWsrKVd9nqmBWg0ydlQYR3j3KhijSMQavgxACnsNT+H3pG01QUek67SH8HAeLTt7ipFj7xAWKaG6VKlCmGVmmvAAa4kB2UC8Y7WG1TNn6bKbAJsryYAJ61o3/qKmUGMnRrTiAPzKxXpttrw6hSGDD1lQje6QATyBIUu7p1p/8ASvn9s38CpevGttPSTqZFN1I0w4GSHzeu5REZIYrjLcaTi4P2Uylx4IqIz24rpp2du8xPsg7Yyn4o22MNycTiQMI27cSuh1ImbgZdTCbubl3CgwtBvuvTlcERPtX58kt1npgEh78sJpDvn6zio8kPZKOECPzgnqZ5FL+jM2udH2B+NKbZqQONSp/9Lf8AlU6kSaWFQxy9y6WsJw+CbpWakJio8GYwpCP/ACpxoYP9R/D6oD/9E3Vj7JpZ3aN0RUr1W0aTZe8wJ3DNx3ADMrdNStS6dhZUDJLn3A5xMklrBJ4donBZJqVrbZrA+pUqCtVe4BoIYwQwYkYvOJcWnkFeqfTpZP0Foxx/0/xLFny6nUSzGl5NJcyACPV920fFPgrMj08WMf6Fo8Kf40v/ABzsgw6m0eFP8ax6Jei40qUJWa/472P9Dafu0/xoh08WP9Dafu0/+RBwl6CaQSsn6TNIh9rDMxTpgH7R7R94Xc7p3sf6G0/dp7f/AJFnelNbGVatR/bl7nOMsG0/b3K7DFp2xJNVsCpUB3JvrOS43aUpO2PB3hoH+4rmNsb7T/uD8S2FZ//Z"/>
          <p:cNvSpPr>
            <a:spLocks noChangeAspect="1" noChangeArrowheads="1"/>
          </p:cNvSpPr>
          <p:nvPr/>
        </p:nvSpPr>
        <p:spPr bwMode="auto">
          <a:xfrm>
            <a:off x="87313" y="-1233488"/>
            <a:ext cx="1781175" cy="2571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2" name="AutoShape 4" descr="data:image/jpg;base64,/9j/4AAQSkZJRgABAQAAAQABAAD/2wCEAAkGBhQSERQUExQVFBUWFRcVFRUVFBgXFhgXGhQWFBQYFRgXHCYfFx0jGRQXHy8gIycpLCwsFx4xNTAqNSYrLCkBCQoKDgwOGg8PGiocHCQsKSwpLCwpLCwsLCkpKSksLCwsLCwsLCksKSwsKSkpLCwpKSwsKSwsLCwsLCwsKSwsLP/AABEIAQ4AuwMBIgACEQEDEQH/xAAcAAAABwEBAAAAAAAAAAAAAAAAAQIDBQYHBAj/xABKEAABAwEEBgYGBgcHAwUAAAABAAIRAwQSITEFBkFRYXEHEyKBkaEyQlKxwdEUI3KS0vBTYnOCouHxFRYXM0PC01SysyREg5PD/8QAGgEAAgMBAQAAAAAAAAAAAAAAAQIAAwQFBv/EACQRAAICAQMEAwEBAAAAAAAAAAABAhEDEiExEyJBUQQyYRRS/9oADAMBAAIRAxEAPwDYiUEEFjs1gQQQQIBBBESgQNFKKURKeyUKlEXLnt1uZSYXvcGNGbnGAs+030xUKbrtNjnj2pAHcM0yTfA6jZo3WhKDwsA010vV3uPVm62BAwkHaZGa4tH9KtqaZNR3Im8PAp+lIHbdWejg5CVnWqnStTrXWVxcccA4eiec4haCyqCAQZlI01yRxodRIpRpLFFSjSUoIihoSiQUIGjRIKADRokFADUokJQlIWgQQlFKhA5RSiJRFygaDJUZp3TlOyUXVaphoy3uOxreJTulNKMo03PeYABJnkvO+uuulW21y4mKbSRTbsAynmVbjhqYyVbsf1v16q22p2jDB6LAey0b+J4lVKvXJ288EoVomBM4Qm6gj8+S2xpFU5WhktQCN8lP2GyF5PDFM3StiRxubpD9nLhBErS9Q+kd1nu0qxL6Ww+szv2hZ9RoEHHMbBh/VOhmMA4+WJiD4LPKpG+ONpUz0/ZrU2o0OYQWkSCNy6A5Y50a62OpP6irIY49mfVOOGOwrYKdSVlaopnDSPIAogUaiZUKlBJBSpUbFAjRSgiQMFHKSjUAMIJvrEV9VWX6WOXkLyaLkkvUsOkeLk1WrABJLlCaz6abZrPUquMXRhz2eaidjRhuZ30t6zFxFBpy9Icd3xWUPdgN+PvUtpPSJrVXPJmZM8cD81DtxHJdDFHTGhcnOx32OzgUzVMwDcYOMST3fFddPRJcQMsLxnlMDuUfZZc0ATgfPEq12SwurupsbJLoEnAbB3iEk5UaMOPXRGaJ1VfXqsa0EB5wJyiYJ7lZ9SNWB19opPA7IcwnvgHyWh6lal9SHVHwXRdZwG8c8E3Tots+k3MiOvaXNdOBIEx4grPKcpGiLxxk1HlGX6d1dNIkzEOx4ASoFhvPeRsx8MTh4rWOkaxC4Lol7oAA7xj4rLPo7qdQB4AzG2Bh/VHEyzM9SUkd9U3KjajcnAOBG7CO+VsOo2s4rU7rj2m4EGOELCbS5zOyQbuEHZhgYKsmq+mTRqMe0zODxw2Jpx8mZ91pnoPrUtrlEaG0iKjGkEHD+qkwVRZjlHTsO3kAUiULyNiUOSjDkgFHKIKFygkSjUBRH30L6jdH6SFVgeMAdhXTfWS2jfoOm+klyY6xEaiOsmgcq1oWK9LOsxqvFnaeyztOHE5fnita0laLrHHgV5u07ai+0VCZJc9x7pw8lp+NG5WxMr0QGKLpHGfePmEttm+rDt84bcIC4ZOxXDUnRH0qpdyAENnx/PNb5OtzPi73TIXRuLoaCZ2cZ2rW9S9XnONGrBaWu7TSDDhjiFC0NFvpVqhp0WsfTcwNpmmZqNIhzgcjhsB8FpehBVFNjqjQxxzaMhjAGPDHaseWVs6MX04Uix5AKpa2aKq2o03UG3KtJ95lR0ADwz5K1uxAVY1l0danhvUPuEON4YCRBg3iDtjCFGzHh+13RwaSslVtmcagD6pEuc2cSMcBn3BZfrjYeri8cSy+I2EkkA8Yha1oLRVrDiK7w+mWj0ov3oh2AERKrnSRqt9WHsF4g3jjsEBrW/JCPa7NqyKS0WZa6qW0wZvSACDjB4jcj0ZWi8RjBHDBJoiL5IzEQRwxhO6PoRVaCYD2wCcpEfD3rS94lKVSNV1O0sLoGWW3I7+WxX2zWkOEhYw2uaLAGnHOAcSMvkrDqlrM/rLhMtfiJ2FYnFrcfLjTNOvodYq9p/WJtmp38ycm7Sq/aulqysabxcKgwLA2TKkblwjK4pcmhh6V1iyex9NtnEh4edoIbxyK4NOdN2MWdsje4KxQn6K3o9mz9aEOtXmN3STbDVdV654LsxPZjcArFS6XnwJaZ24qx4Mi4EUoMl7P0g0aDWs6yMJEsO1Wihpao5ocCwgiRyUHbWWetQvspNqA5G7B7pVf0XpIhzqTQ5pjJ0wPslYZpS+vK5OtG19k36LrpTTtWnSLjdbxUfY9dgR2qoy2iFWLfpC+4sLnEjNpGBPNF1bSMgnhjVdwsu7jYsekNZmOY4dcHYHNZJbrETUvxIME9+fFWvSzmU6RMYnAQN6pNW2Gd3DuhbMEKVozZ5RqpEhaa1NlS80A4DZmQMSQrn0X2m9aaeyesvcwJHlHgs160lWDUvSRoW2zumGl4a7dDhd+KuyQbiyjHl7vw9NUqA3IWluAHFCx1gWghHWbJz4DhxWMe3qHwMk9GCZYOKclOUPkDgoHWKlfZdmJIx5EEqdccFROlW0llgqxgTdaMYzcCY7glat0XYaUrM11isDKdZzW79p2YZnYVEsqAEFx9GNsYA448k3StMta+ZJIvY4zjBTtreDTLhG48iOHBXJVsbJPUrQK+lCKt2cMvnCndEOZ2al+7dIMerO9UqpSJAc0y5pIdvkHAjmFN2a3ywXfW2EbZwHvUlHYWE75LxpbTFC0A3qjJLLrTe9HiAqla9TmPYGivSkGb59I88cVC2vSrRI6unjzBBC4TphhONIdziE0MMlujJky426kTR6N6nq1qZ8Uh3RpadjqZ71Ft0yweq8cqhT1LWFo9auP3596urL7Ka+P7Oh/R1axkGnk7+ST/h9bP0Y++E7S1pjKvWHcCuj+9zv+pqfcUayMGjD/AKNAo2eoyyCm27fa3dhyWf6R1gq0XTLL3sgZErQK+mm3iATgQMt6zvpFsDW121GCL7e1zGHuWPF8fG5ccm2fy8sY7DWiNN1X1LtQTfMyRj3cFZuCoeitJXarS+SBIHPYr0ycDgjlhpeyDhy9RW3bI/T0XG3sccvcqRas+atusVsMhm4T35qrWl14kxA2DcrsOyKvlROdjcVIWdpuyMCDIO4jH4Lhp05KlqtcBoAzyy23YKuk/BRijSbZ6H1I06202anUHrNBPBw7Lx3Eea6rZoio6oXNqOg+regDlgsJ1F11dYKkOk0HkXgM2nK8PiF6A0LpRlZgewhzSJBGRBxELFki4Pc0wyNLVHkDNEvuwXu+98YT9k0UGkElziMpcY96kgm3uhIqKnlnLYDysp6brdFka0ZOqgeALlpVauXYDLaVjXTZpdjjSoNMuYS93C82AOasg7kkMo6YSf4UHR9UuYG7dimLO0AEn0XC66fVdiQTwOSrmia8OgZ5t+Ss1KuHNfBwLZE7ie0DyMLRNFuGWqJC1qTmE4ETgRymE31sEbiQfn5qSrPi7e5c4iJXLaLPLQ9sQDdI3HEnu4pSONDdupdq8BgfftUS+nEq3U9GdZTlhlw2DbhkOPzUPabEXD0CHDMBpAPGNh3rRjmvJh+Rjp2Q11GWyug2eNhCBYtBlOa4jhPhqHVqALtpHWWkD9Wb7iMTuPFU3S1tc90uJPP4LlNQg4JurUJVEIKKL55HLcS0q16PtlQhpcAGkYGROW5VYDYM1NU7dTDGM6oB7RBeCZMykyK0Ngk1IetpLqhdPAfBcdazYADf+filU6hvc8BwSqj5OGW1VrZHQk1JBWWy7SNvwlKtFD0B+r3qQwNOBuvE90e9NUReqY7h3YExxyCCbsLjGkR1qoXcxkYHMZrVeillT6OH03kQ4tfTcJYYOBEYsMHZhwVZ1P1Sq2+uS5p+j03EvfEAnAXAdpO3cFoOrNkbZrVXptEUnVYaAMGuLWmBwmQkzPsoTEkpsvdCs4jYO9LNEuzKTZRguqFnRXJ09iL0zaeqouIGMYLzRrXXNS0PcSSScSc16A1+tRp0RslwnlG5eeNMmajjj4K3DHvstk0sLXs4LLSkngJXdZtJkGHZHP8ApvUfQJDhsUp/Zr3mbhmcYBPM+a1szY3tsOaRrXmRMw6RyLQD81y2esZxBF4QdxXZaNGRdgmDvwidkbEp9AtEHFuBBkGDz2Ku0aWnJ2S+rNqugtIOe/hHyUtaLS6Za6Z2cIy8VAV/qw0gzIHjjiPJdbKhfEEj8yVnl7RpxKL2Y+bZV4d4B+CT9MftYw/uBMXKo9YeBRfWb2/nuQ6jNSwYvweNp30qZ/cCT17f0FP7iZJqH2UX1vDyR6r9kfxsf4VsWCQDvxUfVokEqa0ZbGtEPk5RCftVls0Fwc+8cYIwW1zR5/oyavwV+i3EKRFOHSNgxnaVxWQC+2d6sjKI3JnuVw23IGrUgzlj4Los7xjOII/quW0H6wt2Xl309D1MS0OLW+k4NN0cCQllFJF2PI7GqFUgluwi73YfJdFGrDyNswN8nZ4wiZQjE57gMeCRTouY4PcC0NN4DaSMW+YCRLYulJ+D07orRzbNTbRpsu02MAGEY5kkziSZJUPUsZ+kFselVFTkwODwfIBdmrmnWW+zNqUXjGA6cSx8C81wOMg5HapMWQNxxLsi45ndPyWXItgY50zoptSqlXtNbvnyEpTQm6Tbzg/ZdLWjm4Sf4QkSEkyva6aMDqRcSSZAAOIAJGzkD4rz3pizfWkR6xbHf8ivUlvsYqMLXYgrLNZ+jSq95q0oc4EEj2oww2TsWiDGhLamZfo/Qb6naawkNcA7xz8lqWrOhWdZ1hALX/VvaPVMCD3loXLqlY7RZ7QR1ZNO91bmlvpF0xO6AOS0+noCkB2GBhJa50fqmcst6jk7GnpiqIK16kMc0C6HSMQ7Zwa7MLPdYuiy00xNEdYwn0Q4lw2d63JAMlCxFJo8v1aVSm3q6rXNIMQ5pBHGCFZ9WrCWMG0nKdx2c1tWmtX6NppGnVYHNORjtNOOLTsIlYdr5ZrboxwaDNJx+rrDGdt1w2OjZ4KNOexZ1klbLK2m7cPAIGnGbR4BZX/fe1/pT4Bdtj6R7S09q7UG4iPMJP5pewL5cTRbjT6jfuhF1VP2G/dCi9E6xU7U282WuHpM3fyUjeWZpp0zXGSkrRjhfBSn2oFsJLWTiTC53ZrrOCZyY5pRWwppxlWilUkBVwUoG+dylrNVhqYrR1ao6rvt1sFPEMDr1R/stmIHEnAL0TR0HSo02UqbGtaBuBk8cMTxVU6MdWRZ6NOo4fWWgio6dg7RY3ldx5lX+ozEclTObsaKKzb9RrPWMlgEez2SZzkhQtt6LbK6m7skGCWm8ZywxOcLQwIBXPWaLsbyG/nzSaizcpmjNVxolwtFF7jRIi1MdB7HqVWxmWHE7bpO5XprCSZIIJBEfnJKNEEAEAyMQRIOBkHxUbosmi51nJN0C9QJxJpYAtJ2lhMfZLUku5BTaZKVx2DGZw7zh8U42nAAGQwTckkDlj5roVUUFiS1AtAHuQbiZ7vmg0ySN2HxTUKIFnbnAnfGPilhsJZCQ5Sw2BoSw1C6lAIChEKN0zoinaaTqNZgex4IIPLAg7CM5UmkEI2RHk3XjVV2j7ZUoElzRDqbyPSYfRJ45g8Qq8t86etA37NRtLR2qT7jv2b8vB4H3isHr04K2wepWUzjTOzQ2l30H3mHEiMcQpv+/Vfez7oVZstAvcGtEk5BSX9gV/YKSWm9zThlJR2EnRZ3oHRimKgKSKcq4oSSIttjcNy6KFncXAYYkN8THxXbc4Yqd1Z0NfdUqn0bOzrD9q8Lo957krZGblSs4Z1DR6rSB+6wD4rrtDcRj+Z+SbLfrWfYefNgCVaXZcll8ljVIejBMU8XAZxJ8RA96dnspFiGJP5wQJ5OoDBR2mqcCnVA7VKo137riKdX+B58FJBN2ilea5pyIIPggnTGFMCDK0jI5xj70iyVC5oJxO3mE6MUqjRLsUTAQpD5pLzMBOAIihlE0bfBE4pTQlIBwRopRqAAkVcvzyS0h+YHGfBQhxaX0eyvRfSqAFjxDgd2fwXmfpKpWVlr6uysDWtbDyDILs9u5eoyF5G1rsBpW20049CvUHdfMeUK/BuDJwR1mrFhDmmCMiF3f3hr+2VG3Ch1ZWqk/BUpNcFsLOKNowhJe0cfFONaECwLGVrurGrfV6KqSIfXpued8R9WPAT3rN9XNGG0WmlSGTngE/qjF3kCt9tFEdW8DABhAHdgqskqdIathqyvvmmd9GfFwnzCdtDu0PBc9h7Li3bdBbyc4nyMp5wxA24k93NVeQeB2oez3fBOWdkNCaLb0DxXYGpHwOBozRwgEZQRDlszYkbjlM549y6U1SpgEnef5Jb3IsITMTKfTNJqeQbFYnalIgjSgYUI0EFCATbcST3eGfmlVHQJ/M7EVNkCPzxUIJcsI6U9CMbpKq8j/MDHnmWhp82reCFlPS5ZP/U0n+1SI+64/iCtxOmFqzLnaOZuSP7PapR1NJ6kLZYhyuSbyamSlblCGh9EGjb1pqVdlNl0faf/ACBWuVW9l3IqjdEVhu2Rz4xqVHeDeyPOVfH+ieSyTfcOuCPp4VmnfRP8Lx+JKoGXv4BvxJ+CatzrrqZ/VqN8muHuTliElx3kHy/kjVKxfNHdRZtTyJiNVMcMBE9GmbXWLWOcBJDSY3wJAURBcwmw6e9EyoSxpOBIBI3EgEhLaEQjtNqWksSkrFYAlIgEaArElECjKba6G3nYZuPAf0RQRNR0vDd3ad7m+ePcnlz2RhguPpPxPAeqO4e8roUZBDlnXS9Z+zZ3cXt8Q0/BaITiqP0s0z9FpuES2r5Frvknx/YZmTOopBonelgOduHeE4KB3jxC2FVkPdRgf0QlSWrlAVLVZ6bsn1mA8i4IsiN11T0b9HstCnEEU2k/aIvHzKmYTdRmAjCMktrwQsN2Wkdpyn9WD7D2zyMsP/ci0c/G7+q0+8HzC7bbRv03t3tMHjm3zAULomvNZw3U2EfvOeSPJWreAr2lZY2ZI0SMFUNjgKTv7kopM4pqINVz4ApVNJrt96XROCLAh0JYTYKdCRgYaKUJRICAXJaDfe2nswe/kPRb3uE8m8U7bbU2lTfUcYaxjnuPBrS4+5MaIaTTFRwh9QB7h7MgXW9zYHOUyTSsJ2oIQglIIVS6TrPesLv1XsOHOP8Acraqv0l0S7RlpAzDQcOD2H4JofZDsxTqtxyTgpKui0vbnMcV0M0s2Mj4ro0UWALs0Ra+qrUqnsVGP8HArkvImlKxkeoaNS80EZEAjkRgiqNjGOajNWa7zZaPWiH3Gh3OAphYHsy/wNlx2Y4f0VYsVedJPpgAQxpcBjAF5w/8oCtBZGWRzVN1NpmppHSVeZb1jKTf3Rj5NCux8NlUuUXZu5G1HEoBUssCeMlx2uwdY+i6+W9U++WjJ3ZLQHeMrqNRJFIfzRAHWCNuEopSnBQgpgTiJoRpWBgQQQQARenqPWtZQ2VXAP8A2TCH1PHst/eUq3LFcFj7dV9TY36pncZqEc3ED9xSCdvahQJJSkkpAiVCa505sVoBy6t3wKm1C64uix1/2TkY8jGC2lrW7JGzDYuFxpTkV31InEArmLW8PBdJFJFlwK7dAMv2mizfVYDyvAlc1p0eWSb1MgYG68Eg8Qfgl6EcRaaJGfWMjxQGPStOl3LrpSMM1H6Pt4fTa44YCea74J4DzKxS3HQtx3Y8NqqHR5RcylXvek601pjLBwb7wfFWqqMNw4d2aqXR/UdFoa4EOba7QD3vvjyITxXYxZPuReAkucjDsFw17RFW6cJAI8TvVencsZ0up7t6VB7+SU0pDqiARYaltCba5OBLYGKRSgCg4IChpi3Wjq6b3bQMOeTR4kJZqYSo60VS51Km/MuvHiGYjzLfBNFWRkhYqAp02s3CDxO095kp6UQQQZKAggggQCrmv7osFojMsgcyQFYpVT6TLSGWF0+s9jfOfc1NBW0RmICk/IgEzmdi5zZ38FI16t0cTn8AmRV5+C6SKSDtVo62AWMBGJc0XXO54x4AK19HeqVWpXbaiIo0i7tPMS+CBdG2MyVUGCSFtHRfbOtsjWxPVuLP90xv7SSWyGZbdDWQMEmYnAuENG6634lTWO/wURWeQxxk4YEcwpMvhoCyy5HjsKvD+agqjPo9epUpC++u5l6m7ABzRcLg4CRLc8MwFLPBOWA4ZqndIGkjZrHaKjXEOuClTLcCH1MJB33femxq3QJcWRmuvS3VsNoNEWdroDXBxqmHNcM4DcMiO5VrWDpp+k2dzWWc0qzmll/rA5oB9IgXQZ3c1m7q16Zk4bcTn8yfFcpadi1rCl4Knkky6at9KVussAVuuZEdXWJeNwh3pCOanbT02WwiAyg07CGvMeLoKy5rk6yoRvTdKN7oGt+zSbN0024Z9SedM/BwU1o/pyq/61BjhvpktPg6QfFZA2oNq6WPA2puhB+Aa5I3yx9L9jdF91SlPt05b95hPuUm/pMsDf8A3DHbYYHuPeLuC86ttDgcBI24px9TbgJ2kqv+WA3VZuVfpdsQOAqvH7OB/EVxaK6Sadqt1KixpZShxBqEXr3ZAaIJgEHyWMOtI9omdwU/qBoZ9qtkAOusY9xcBi0kFtMyf1se5R4IRVgeST2PSoKNRuhbS9zLtT/MZ2XEZO2Ne3gY8ZCklzGqdGhAQQQQIM1KwDg2MSqR0tgmy0on/Nxj7BwV7LVn/SxW+roN3ue7wDQP+4qzH9iPgydjInMnaZSTW/MLoqvE44DkuU1AugikgDVWgdEWsrKVd9nqmBWg0ydlQYR3j3KhijSMQavgxACnsNT+H3pG01QUek67SH8HAeLTt7ipFj7xAWKaG6VKlCmGVmmvAAa4kB2UC8Y7WG1TNn6bKbAJsryYAJ61o3/qKmUGMnRrTiAPzKxXpttrw6hSGDD1lQje6QATyBIUu7p1p/8ASvn9s38CpevGttPSTqZFN1I0w4GSHzeu5REZIYrjLcaTi4P2Uylx4IqIz24rpp2du8xPsg7Yyn4o22MNycTiQMI27cSuh1ImbgZdTCbubl3CgwtBvuvTlcERPtX58kt1npgEh78sJpDvn6zio8kPZKOECPzgnqZ5FL+jM2udH2B+NKbZqQONSp/9Lf8AlU6kSaWFQxy9y6WsJw+CbpWakJio8GYwpCP/ACpxoYP9R/D6oD/9E3Vj7JpZ3aN0RUr1W0aTZe8wJ3DNx3ADMrdNStS6dhZUDJLn3A5xMklrBJ4donBZJqVrbZrA+pUqCtVe4BoIYwQwYkYvOJcWnkFeqfTpZP0Foxx/0/xLFny6nUSzGl5NJcyACPV920fFPgrMj08WMf6Fo8Kf40v/ABzsgw6m0eFP8ax6Jei40qUJWa/472P9Dafu0/xoh08WP9Dafu0/+RBwl6CaQSsn6TNIh9rDMxTpgH7R7R94Xc7p3sf6G0/dp7f/AJFnelNbGVatR/bl7nOMsG0/b3K7DFp2xJNVsCpUB3JvrOS43aUpO2PB3hoH+4rmNsb7T/uD8S2FZ//Z"/>
          <p:cNvSpPr>
            <a:spLocks noChangeAspect="1" noChangeArrowheads="1"/>
          </p:cNvSpPr>
          <p:nvPr/>
        </p:nvSpPr>
        <p:spPr bwMode="auto">
          <a:xfrm>
            <a:off x="87313" y="-1233488"/>
            <a:ext cx="1781175" cy="2571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4823" name="Picture 6" descr="mysisterschaeff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25" y="1412875"/>
            <a:ext cx="1655763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4" name="Rectangle 9"/>
          <p:cNvSpPr>
            <a:spLocks noChangeArrowheads="1"/>
          </p:cNvSpPr>
          <p:nvPr/>
        </p:nvSpPr>
        <p:spPr bwMode="auto">
          <a:xfrm>
            <a:off x="7451725" y="4365625"/>
            <a:ext cx="576263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5" name="Rectangle 10"/>
          <p:cNvSpPr>
            <a:spLocks noChangeArrowheads="1"/>
          </p:cNvSpPr>
          <p:nvPr/>
        </p:nvSpPr>
        <p:spPr bwMode="auto">
          <a:xfrm>
            <a:off x="6156325" y="3644900"/>
            <a:ext cx="23034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AU" sz="2000"/>
              <a:t>Rebecca Schaeffer </a:t>
            </a:r>
          </a:p>
        </p:txBody>
      </p:sp>
      <p:sp>
        <p:nvSpPr>
          <p:cNvPr id="34826" name="Rectangle 11"/>
          <p:cNvSpPr>
            <a:spLocks noChangeArrowheads="1"/>
          </p:cNvSpPr>
          <p:nvPr/>
        </p:nvSpPr>
        <p:spPr bwMode="auto">
          <a:xfrm>
            <a:off x="6732588" y="6165850"/>
            <a:ext cx="16795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sz="2000"/>
              <a:t>Robert Bardo 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748713" cy="1268413"/>
          </a:xfrm>
        </p:spPr>
        <p:txBody>
          <a:bodyPr/>
          <a:lstStyle/>
          <a:p>
            <a:r>
              <a:rPr lang="en-AU" smtClean="0">
                <a:ea typeface="ＭＳ Ｐゴシック" pitchFamily="-84" charset="-128"/>
              </a:rPr>
              <a:t>Australian 10 National Privacy Principles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8077200" cy="4960937"/>
          </a:xfrm>
        </p:spPr>
        <p:txBody>
          <a:bodyPr/>
          <a:lstStyle/>
          <a:p>
            <a:r>
              <a:rPr lang="en-AU" sz="2100" smtClean="0">
                <a:ea typeface="ＭＳ Ｐゴシック" pitchFamily="-84" charset="-128"/>
              </a:rPr>
              <a:t>Principle 1 - Collection </a:t>
            </a:r>
          </a:p>
          <a:p>
            <a:r>
              <a:rPr lang="en-AU" sz="2100" smtClean="0">
                <a:ea typeface="ＭＳ Ｐゴシック" pitchFamily="-84" charset="-128"/>
              </a:rPr>
              <a:t>Principle 2 - Use and disclosure </a:t>
            </a:r>
          </a:p>
          <a:p>
            <a:r>
              <a:rPr lang="en-AU" sz="2100" smtClean="0">
                <a:ea typeface="ＭＳ Ｐゴシック" pitchFamily="-84" charset="-128"/>
              </a:rPr>
              <a:t>Principle 3 - Data quality </a:t>
            </a:r>
          </a:p>
          <a:p>
            <a:r>
              <a:rPr lang="en-AU" sz="2100" smtClean="0">
                <a:ea typeface="ＭＳ Ｐゴシック" pitchFamily="-84" charset="-128"/>
              </a:rPr>
              <a:t>Principle 4 - Data security </a:t>
            </a:r>
          </a:p>
          <a:p>
            <a:r>
              <a:rPr lang="en-AU" sz="2100" smtClean="0">
                <a:ea typeface="ＭＳ Ｐゴシック" pitchFamily="-84" charset="-128"/>
              </a:rPr>
              <a:t>Principle 5 - Openness </a:t>
            </a:r>
          </a:p>
          <a:p>
            <a:r>
              <a:rPr lang="en-AU" sz="2100" smtClean="0">
                <a:ea typeface="ＭＳ Ｐゴシック" pitchFamily="-84" charset="-128"/>
              </a:rPr>
              <a:t>Principle 6 - Access and correction </a:t>
            </a:r>
          </a:p>
          <a:p>
            <a:r>
              <a:rPr lang="en-AU" sz="2100" smtClean="0">
                <a:ea typeface="ＭＳ Ｐゴシック" pitchFamily="-84" charset="-128"/>
              </a:rPr>
              <a:t>Principle 7 - Identifiers </a:t>
            </a:r>
          </a:p>
          <a:p>
            <a:r>
              <a:rPr lang="en-AU" sz="2100" smtClean="0">
                <a:ea typeface="ＭＳ Ｐゴシック" pitchFamily="-84" charset="-128"/>
              </a:rPr>
              <a:t>Principle 8 - Anonymity </a:t>
            </a:r>
          </a:p>
          <a:p>
            <a:r>
              <a:rPr lang="en-AU" sz="2100" smtClean="0">
                <a:ea typeface="ＭＳ Ｐゴシック" pitchFamily="-84" charset="-128"/>
              </a:rPr>
              <a:t>Principle 9 - Transborder data flows </a:t>
            </a:r>
          </a:p>
          <a:p>
            <a:r>
              <a:rPr lang="en-AU" sz="2100" smtClean="0">
                <a:ea typeface="ＭＳ Ｐゴシック" pitchFamily="-84" charset="-128"/>
              </a:rPr>
              <a:t>Principle 10 - Sensitive information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AU" sz="2100" smtClean="0">
              <a:ea typeface="ＭＳ Ｐゴシック" pitchFamily="-84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AU" sz="2100" smtClean="0">
                <a:solidFill>
                  <a:srgbClr val="0066FF"/>
                </a:solidFill>
                <a:ea typeface="ＭＳ Ｐゴシック" pitchFamily="-84" charset="-128"/>
              </a:rPr>
              <a:t>   </a:t>
            </a:r>
            <a:r>
              <a:rPr lang="en-AU" sz="2100" smtClean="0">
                <a:solidFill>
                  <a:srgbClr val="0000CC"/>
                </a:solidFill>
                <a:ea typeface="ＭＳ Ｐゴシック" pitchFamily="-84" charset="-128"/>
              </a:rPr>
              <a:t>[Extracted from The Privacy Amendment (Private Sector) Act 2000 ]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404813"/>
            <a:ext cx="7486650" cy="790575"/>
          </a:xfrm>
        </p:spPr>
        <p:txBody>
          <a:bodyPr/>
          <a:lstStyle/>
          <a:p>
            <a:r>
              <a:rPr lang="en-AU" smtClean="0">
                <a:ea typeface="ＭＳ Ｐゴシック" pitchFamily="-84" charset="-128"/>
              </a:rPr>
              <a:t>Principle for Data Collection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57338"/>
            <a:ext cx="8229600" cy="4876800"/>
          </a:xfrm>
        </p:spPr>
        <p:txBody>
          <a:bodyPr/>
          <a:lstStyle/>
          <a:p>
            <a:r>
              <a:rPr lang="en-AU" smtClean="0">
                <a:ea typeface="ＭＳ Ｐゴシック" pitchFamily="-84" charset="-128"/>
              </a:rPr>
              <a:t>1.1 An organisation must not collect personal information unless the information is necessary for one or more of its functions or activities. </a:t>
            </a:r>
          </a:p>
          <a:p>
            <a:pPr>
              <a:lnSpc>
                <a:spcPct val="0"/>
              </a:lnSpc>
            </a:pPr>
            <a:endParaRPr lang="en-AU" smtClean="0">
              <a:ea typeface="ＭＳ Ｐゴシック" pitchFamily="-84" charset="-128"/>
            </a:endParaRPr>
          </a:p>
          <a:p>
            <a:r>
              <a:rPr lang="en-AU" smtClean="0">
                <a:ea typeface="ＭＳ Ｐゴシック" pitchFamily="-84" charset="-128"/>
              </a:rPr>
              <a:t>1.2 An organisation must collect personal information only by lawful and fair means and not in an unreasonably intrusive way.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6381750" cy="1143000"/>
          </a:xfrm>
        </p:spPr>
        <p:txBody>
          <a:bodyPr/>
          <a:lstStyle/>
          <a:p>
            <a:r>
              <a:rPr lang="en-AU" smtClean="0">
                <a:ea typeface="ＭＳ Ｐゴシック" pitchFamily="-84" charset="-128"/>
              </a:rPr>
              <a:t>Previous Lecture..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>
                <a:ea typeface="ＭＳ Ｐゴシック" pitchFamily="-84" charset="-128"/>
              </a:rPr>
              <a:t>We have studied;</a:t>
            </a:r>
          </a:p>
          <a:p>
            <a:pPr lvl="1"/>
            <a:r>
              <a:rPr lang="en-US" dirty="0" smtClean="0">
                <a:ea typeface="ＭＳ Ｐゴシック" pitchFamily="-84" charset="-128"/>
              </a:rPr>
              <a:t>Malicious programs</a:t>
            </a:r>
          </a:p>
          <a:p>
            <a:pPr lvl="1"/>
            <a:r>
              <a:rPr lang="en-US" dirty="0" smtClean="0">
                <a:ea typeface="ＭＳ Ｐゴシック" pitchFamily="-84" charset="-128"/>
              </a:rPr>
              <a:t>Trapdoor, logic bomb, </a:t>
            </a:r>
            <a:r>
              <a:rPr lang="en-US" dirty="0" err="1" smtClean="0">
                <a:ea typeface="ＭＳ Ｐゴシック" pitchFamily="-84" charset="-128"/>
              </a:rPr>
              <a:t>trojan</a:t>
            </a:r>
            <a:r>
              <a:rPr lang="en-US" dirty="0" smtClean="0">
                <a:ea typeface="ＭＳ Ｐゴシック" pitchFamily="-84" charset="-128"/>
              </a:rPr>
              <a:t> horse, zombie, viruses, worms</a:t>
            </a:r>
          </a:p>
          <a:p>
            <a:pPr lvl="1"/>
            <a:r>
              <a:rPr lang="en-US" dirty="0" smtClean="0">
                <a:ea typeface="ＭＳ Ｐゴシック" pitchFamily="-84" charset="-128"/>
              </a:rPr>
              <a:t>Countermeasures</a:t>
            </a:r>
          </a:p>
          <a:p>
            <a:pPr lvl="1"/>
            <a:r>
              <a:rPr lang="en-US" dirty="0" smtClean="0">
                <a:ea typeface="ＭＳ Ｐゴシック" pitchFamily="-84" charset="-128"/>
              </a:rPr>
              <a:t>Types of firewalls</a:t>
            </a:r>
          </a:p>
          <a:p>
            <a:pPr lvl="1"/>
            <a:r>
              <a:rPr lang="en-AU" dirty="0" smtClean="0">
                <a:ea typeface="ＭＳ Ｐゴシック" pitchFamily="-84" charset="-128"/>
              </a:rPr>
              <a:t>Firewall configurations</a:t>
            </a:r>
            <a:endParaRPr lang="en-US" dirty="0" smtClean="0">
              <a:ea typeface="ＭＳ Ｐゴシック" pitchFamily="-8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>
                <a:ea typeface="ＭＳ Ｐゴシック" pitchFamily="-84" charset="-128"/>
              </a:rPr>
              <a:t>Principle for Use and Disclosure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12875"/>
            <a:ext cx="8229600" cy="4876800"/>
          </a:xfrm>
        </p:spPr>
        <p:txBody>
          <a:bodyPr/>
          <a:lstStyle/>
          <a:p>
            <a:r>
              <a:rPr lang="en-AU" smtClean="0">
                <a:ea typeface="ＭＳ Ｐゴシック" pitchFamily="-84" charset="-128"/>
              </a:rPr>
              <a:t>2.1 An organisation must not use or disclose personal information about an individual for a purpose other than the primary purpose of collection.</a:t>
            </a:r>
          </a:p>
          <a:p>
            <a:pPr>
              <a:lnSpc>
                <a:spcPct val="0"/>
              </a:lnSpc>
            </a:pPr>
            <a:endParaRPr lang="en-AU" smtClean="0">
              <a:ea typeface="ＭＳ Ｐゴシック" pitchFamily="-84" charset="-128"/>
            </a:endParaRPr>
          </a:p>
          <a:p>
            <a:r>
              <a:rPr lang="en-AU" smtClean="0">
                <a:ea typeface="ＭＳ Ｐゴシック" pitchFamily="-84" charset="-128"/>
              </a:rPr>
              <a:t>2.2 If an organisation uses or discloses personal information it must make a written note of the use or disclosure.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0500"/>
            <a:ext cx="8229600" cy="1077913"/>
          </a:xfrm>
        </p:spPr>
        <p:txBody>
          <a:bodyPr/>
          <a:lstStyle/>
          <a:p>
            <a:r>
              <a:rPr lang="en-AU" smtClean="0">
                <a:ea typeface="ＭＳ Ｐゴシック" pitchFamily="-84" charset="-128"/>
              </a:rPr>
              <a:t>Principle for Data Security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mtClean="0">
                <a:ea typeface="ＭＳ Ｐゴシック" pitchFamily="-84" charset="-128"/>
              </a:rPr>
              <a:t>4.1 An organisation must take reasonable steps to protect the personal information it holds from misuse and loss and from unauthorised access, modification or disclosure.</a:t>
            </a:r>
          </a:p>
          <a:p>
            <a:pPr>
              <a:lnSpc>
                <a:spcPct val="50000"/>
              </a:lnSpc>
              <a:buFont typeface="Wingdings" pitchFamily="2" charset="2"/>
              <a:buNone/>
            </a:pPr>
            <a:endParaRPr lang="en-AU" smtClean="0">
              <a:ea typeface="ＭＳ Ｐゴシック" pitchFamily="-84" charset="-128"/>
            </a:endParaRPr>
          </a:p>
          <a:p>
            <a:r>
              <a:rPr lang="en-AU" smtClean="0">
                <a:ea typeface="ＭＳ Ｐゴシック" pitchFamily="-84" charset="-128"/>
              </a:rPr>
              <a:t>4.2 An organisation must take reasonable steps to destroy or permanently de-identify personal information if it is no longer needed for any purpose.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>
                <a:ea typeface="ＭＳ Ｐゴシック" pitchFamily="-84" charset="-128"/>
              </a:rPr>
              <a:t>Cyberterror and Cyberwar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268413"/>
            <a:ext cx="7931150" cy="5132387"/>
          </a:xfrm>
        </p:spPr>
        <p:txBody>
          <a:bodyPr/>
          <a:lstStyle/>
          <a:p>
            <a:r>
              <a:rPr lang="en-IE" sz="2800" smtClean="0">
                <a:ea typeface="ＭＳ Ｐゴシック" pitchFamily="-84" charset="-128"/>
              </a:rPr>
              <a:t>Cyberterror </a:t>
            </a:r>
          </a:p>
          <a:p>
            <a:pPr lvl="1"/>
            <a:r>
              <a:rPr lang="en-IE" sz="2400" smtClean="0">
                <a:ea typeface="ＭＳ Ｐゴシック" pitchFamily="-84" charset="-128"/>
              </a:rPr>
              <a:t>Attacking the IT infrastructure</a:t>
            </a:r>
          </a:p>
          <a:p>
            <a:pPr lvl="1"/>
            <a:r>
              <a:rPr lang="en-IE" sz="2400" smtClean="0">
                <a:ea typeface="ＭＳ Ｐゴシック" pitchFamily="-84" charset="-128"/>
              </a:rPr>
              <a:t>Using computers to attack the physical infrastructure (electrical power, sewage, etc.)</a:t>
            </a:r>
          </a:p>
          <a:p>
            <a:pPr lvl="1"/>
            <a:r>
              <a:rPr lang="en-IE" sz="2400" smtClean="0">
                <a:ea typeface="ＭＳ Ｐゴシック" pitchFamily="-84" charset="-128"/>
              </a:rPr>
              <a:t>Using the Internet to coordinate attacks</a:t>
            </a:r>
          </a:p>
          <a:p>
            <a:pPr lvl="1">
              <a:lnSpc>
                <a:spcPct val="50000"/>
              </a:lnSpc>
            </a:pPr>
            <a:endParaRPr lang="en-IE" sz="2000" smtClean="0">
              <a:ea typeface="ＭＳ Ｐゴシック" pitchFamily="-84" charset="-128"/>
            </a:endParaRPr>
          </a:p>
          <a:p>
            <a:r>
              <a:rPr lang="en-IE" sz="2800" smtClean="0">
                <a:ea typeface="ＭＳ Ｐゴシック" pitchFamily="-84" charset="-128"/>
              </a:rPr>
              <a:t>Cyberwar</a:t>
            </a:r>
          </a:p>
          <a:p>
            <a:pPr lvl="1">
              <a:lnSpc>
                <a:spcPct val="120000"/>
              </a:lnSpc>
            </a:pPr>
            <a:r>
              <a:rPr lang="en-IE" sz="2400" smtClean="0">
                <a:ea typeface="ＭＳ Ｐゴシック" pitchFamily="-84" charset="-128"/>
              </a:rPr>
              <a:t>Conducted by organizations or governments</a:t>
            </a:r>
          </a:p>
          <a:p>
            <a:pPr lvl="1">
              <a:lnSpc>
                <a:spcPct val="120000"/>
              </a:lnSpc>
            </a:pPr>
            <a:r>
              <a:rPr lang="en-IE" sz="2400" smtClean="0">
                <a:ea typeface="ＭＳ Ｐゴシック" pitchFamily="-84" charset="-128"/>
              </a:rPr>
              <a:t>Intelligence gathering or propaganda</a:t>
            </a:r>
          </a:p>
          <a:p>
            <a:pPr lvl="1">
              <a:lnSpc>
                <a:spcPct val="120000"/>
              </a:lnSpc>
            </a:pPr>
            <a:r>
              <a:rPr lang="en-IE" sz="2400" smtClean="0">
                <a:ea typeface="ＭＳ Ｐゴシック" pitchFamily="-84" charset="-128"/>
              </a:rPr>
              <a:t>Industrial espionage</a:t>
            </a:r>
          </a:p>
          <a:p>
            <a:pPr lvl="1"/>
            <a:endParaRPr lang="en-GB" smtClean="0">
              <a:ea typeface="ＭＳ Ｐゴシック" pitchFamily="-8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0"/>
            <a:ext cx="7029450" cy="1143000"/>
          </a:xfrm>
        </p:spPr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Computer Forensics</a:t>
            </a:r>
            <a:endParaRPr lang="en-AU" smtClean="0">
              <a:ea typeface="ＭＳ Ｐゴシック" pitchFamily="-84" charset="-128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268413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>
                <a:ea typeface="ＭＳ Ｐゴシック" pitchFamily="-84" charset="-128"/>
              </a:rPr>
              <a:t>Process of extracting information from computer storage media and guaranteeing its accuracy &amp; reliability</a:t>
            </a:r>
          </a:p>
          <a:p>
            <a:pPr>
              <a:lnSpc>
                <a:spcPct val="20000"/>
              </a:lnSpc>
            </a:pPr>
            <a:endParaRPr lang="en-US" sz="2800" smtClean="0">
              <a:ea typeface="ＭＳ Ｐゴシック" pitchFamily="-84" charset="-128"/>
            </a:endParaRPr>
          </a:p>
          <a:p>
            <a:pPr>
              <a:lnSpc>
                <a:spcPct val="90000"/>
              </a:lnSpc>
            </a:pPr>
            <a:r>
              <a:rPr lang="en-US" sz="2800" smtClean="0">
                <a:ea typeface="ＭＳ Ｐゴシック" pitchFamily="-84" charset="-128"/>
              </a:rPr>
              <a:t>Structured computer science discipline</a:t>
            </a:r>
          </a:p>
          <a:p>
            <a:pPr>
              <a:lnSpc>
                <a:spcPct val="20000"/>
              </a:lnSpc>
            </a:pPr>
            <a:endParaRPr lang="en-US" sz="2800" smtClean="0">
              <a:ea typeface="ＭＳ Ｐゴシック" pitchFamily="-84" charset="-128"/>
            </a:endParaRPr>
          </a:p>
          <a:p>
            <a:pPr>
              <a:lnSpc>
                <a:spcPct val="90000"/>
              </a:lnSpc>
            </a:pPr>
            <a:r>
              <a:rPr lang="en-US" sz="2800" smtClean="0">
                <a:ea typeface="ＭＳ Ｐゴシック" pitchFamily="-84" charset="-128"/>
              </a:rPr>
              <a:t>Involves deductive reasoning and investigative skills</a:t>
            </a:r>
          </a:p>
          <a:p>
            <a:pPr>
              <a:lnSpc>
                <a:spcPct val="20000"/>
              </a:lnSpc>
            </a:pPr>
            <a:endParaRPr lang="en-US" sz="2800" smtClean="0">
              <a:ea typeface="ＭＳ Ｐゴシック" pitchFamily="-84" charset="-128"/>
            </a:endParaRPr>
          </a:p>
          <a:p>
            <a:pPr>
              <a:lnSpc>
                <a:spcPct val="90000"/>
              </a:lnSpc>
            </a:pPr>
            <a:r>
              <a:rPr lang="en-US" sz="2800" smtClean="0">
                <a:ea typeface="ＭＳ Ｐゴシック" pitchFamily="-84" charset="-128"/>
              </a:rPr>
              <a:t>Carefully planned methodology that combines physical and technical investigations</a:t>
            </a:r>
          </a:p>
          <a:p>
            <a:pPr>
              <a:lnSpc>
                <a:spcPct val="20000"/>
              </a:lnSpc>
            </a:pPr>
            <a:endParaRPr lang="en-US" sz="2800" smtClean="0">
              <a:ea typeface="ＭＳ Ｐゴシック" pitchFamily="-84" charset="-128"/>
            </a:endParaRPr>
          </a:p>
          <a:p>
            <a:pPr>
              <a:lnSpc>
                <a:spcPct val="90000"/>
              </a:lnSpc>
            </a:pPr>
            <a:r>
              <a:rPr lang="en-US" sz="2800" smtClean="0">
                <a:ea typeface="ＭＳ Ｐゴシック" pitchFamily="-84" charset="-128"/>
              </a:rPr>
              <a:t>View the computer as a crime scene</a:t>
            </a:r>
            <a:endParaRPr lang="en-AU" sz="2800" smtClean="0">
              <a:ea typeface="ＭＳ Ｐゴシック" pitchFamily="-8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Summary</a:t>
            </a:r>
            <a:endParaRPr lang="en-AU" smtClean="0">
              <a:ea typeface="ＭＳ Ｐゴシック" pitchFamily="-84" charset="-128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987925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smtClean="0">
                <a:ea typeface="ＭＳ Ｐゴシック" pitchFamily="-84" charset="-128"/>
              </a:rPr>
              <a:t>We have studied:</a:t>
            </a:r>
          </a:p>
          <a:p>
            <a:pPr lvl="1">
              <a:lnSpc>
                <a:spcPct val="115000"/>
              </a:lnSpc>
            </a:pPr>
            <a:r>
              <a:rPr lang="en-US" smtClean="0">
                <a:ea typeface="ＭＳ Ｐゴシック" pitchFamily="-84" charset="-128"/>
              </a:rPr>
              <a:t>network management functions </a:t>
            </a:r>
          </a:p>
          <a:p>
            <a:pPr lvl="1">
              <a:lnSpc>
                <a:spcPct val="115000"/>
              </a:lnSpc>
            </a:pPr>
            <a:r>
              <a:rPr lang="en-US" smtClean="0">
                <a:ea typeface="ＭＳ Ｐゴシック" pitchFamily="-84" charset="-128"/>
              </a:rPr>
              <a:t>security policy</a:t>
            </a:r>
          </a:p>
          <a:p>
            <a:pPr lvl="1">
              <a:lnSpc>
                <a:spcPct val="115000"/>
              </a:lnSpc>
            </a:pPr>
            <a:r>
              <a:rPr lang="en-US" smtClean="0">
                <a:ea typeface="ＭＳ Ｐゴシック" pitchFamily="-84" charset="-128"/>
              </a:rPr>
              <a:t>security incidents, backup, business continuity planning, and disaster recovery</a:t>
            </a:r>
          </a:p>
          <a:p>
            <a:pPr lvl="1">
              <a:lnSpc>
                <a:spcPct val="115000"/>
              </a:lnSpc>
            </a:pPr>
            <a:r>
              <a:rPr lang="en-US" smtClean="0">
                <a:ea typeface="ＭＳ Ｐゴシック" pitchFamily="-84" charset="-128"/>
              </a:rPr>
              <a:t>consumer privacy &amp; computer forensic </a:t>
            </a:r>
          </a:p>
          <a:p>
            <a:pPr lvl="1"/>
            <a:endParaRPr lang="en-US" smtClean="0">
              <a:ea typeface="ＭＳ Ｐゴシック" pitchFamily="-84" charset="-128"/>
            </a:endParaRPr>
          </a:p>
          <a:p>
            <a:pPr lvl="1">
              <a:buFont typeface="Wingdings" pitchFamily="2" charset="2"/>
              <a:buNone/>
            </a:pPr>
            <a:endParaRPr lang="en-US" smtClean="0">
              <a:ea typeface="ＭＳ Ｐゴシック" pitchFamily="-84" charset="-128"/>
            </a:endParaRPr>
          </a:p>
          <a:p>
            <a:pPr lvl="1"/>
            <a:endParaRPr lang="en-US" smtClean="0">
              <a:ea typeface="ＭＳ Ｐゴシック" pitchFamily="-84" charset="-128"/>
            </a:endParaRPr>
          </a:p>
          <a:p>
            <a:pPr lvl="1"/>
            <a:endParaRPr lang="en-AU" smtClean="0">
              <a:ea typeface="ＭＳ Ｐゴシック" pitchFamily="-8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Content Placeholder 2"/>
          <p:cNvSpPr>
            <a:spLocks noGrp="1"/>
          </p:cNvSpPr>
          <p:nvPr>
            <p:ph idx="4294967295"/>
          </p:nvPr>
        </p:nvSpPr>
        <p:spPr>
          <a:xfrm>
            <a:off x="755650" y="981075"/>
            <a:ext cx="7920038" cy="4752975"/>
          </a:xfrm>
        </p:spPr>
        <p:txBody>
          <a:bodyPr/>
          <a:lstStyle/>
          <a:p>
            <a:pPr marL="273050" indent="-273050">
              <a:buFontTx/>
              <a:buNone/>
            </a:pPr>
            <a:endParaRPr lang="en-AU" smtClean="0">
              <a:ea typeface="ＭＳ Ｐゴシック" pitchFamily="-84" charset="-128"/>
            </a:endParaRPr>
          </a:p>
          <a:p>
            <a:pPr marL="273050" indent="-273050">
              <a:buFontTx/>
              <a:buNone/>
            </a:pPr>
            <a:r>
              <a:rPr lang="en-AU" smtClean="0">
                <a:ea typeface="ＭＳ Ｐゴシック" pitchFamily="-84" charset="-128"/>
              </a:rPr>
              <a:t>      </a:t>
            </a:r>
            <a:r>
              <a:rPr lang="en-AU" sz="5200" b="1" smtClean="0">
                <a:latin typeface="Arial" pitchFamily="34" charset="0"/>
                <a:ea typeface="ＭＳ Ｐゴシック" pitchFamily="-84" charset="-128"/>
                <a:cs typeface="Arial" pitchFamily="34" charset="0"/>
              </a:rPr>
              <a:t>Questions?</a:t>
            </a:r>
            <a:r>
              <a:rPr lang="en-AU" sz="4400" smtClean="0">
                <a:latin typeface="Arial" pitchFamily="34" charset="0"/>
                <a:ea typeface="ＭＳ Ｐゴシック" pitchFamily="-84" charset="-128"/>
                <a:cs typeface="Arial" pitchFamily="34" charset="0"/>
              </a:rPr>
              <a:t>  </a:t>
            </a:r>
          </a:p>
        </p:txBody>
      </p:sp>
      <p:pic>
        <p:nvPicPr>
          <p:cNvPr id="43010" name="Picture 3" descr="hands-up-color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3800" y="2708275"/>
            <a:ext cx="33337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1" name="Slide Number Placeholder 6"/>
          <p:cNvSpPr txBox="1">
            <a:spLocks noGrp="1"/>
          </p:cNvSpPr>
          <p:nvPr/>
        </p:nvSpPr>
        <p:spPr bwMode="auto">
          <a:xfrm>
            <a:off x="6400800" y="6400800"/>
            <a:ext cx="259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5B683482-31AA-46DE-B590-5A9F1037950A}" type="slidenum">
              <a:rPr lang="en-US" sz="1400">
                <a:solidFill>
                  <a:srgbClr val="DF0029"/>
                </a:solidFill>
                <a:latin typeface="Times New Roman" pitchFamily="18" charset="0"/>
              </a:rPr>
              <a:pPr algn="r"/>
              <a:t>25</a:t>
            </a:fld>
            <a:endParaRPr lang="en-US" sz="1400">
              <a:solidFill>
                <a:srgbClr val="DF0029"/>
              </a:solidFill>
              <a:latin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188913"/>
            <a:ext cx="6884988" cy="1143000"/>
          </a:xfrm>
        </p:spPr>
        <p:txBody>
          <a:bodyPr/>
          <a:lstStyle/>
          <a:p>
            <a:r>
              <a:rPr lang="en-AU" smtClean="0">
                <a:ea typeface="ＭＳ Ｐゴシック" pitchFamily="-84" charset="-128"/>
              </a:rPr>
              <a:t>Today</a:t>
            </a:r>
            <a:r>
              <a:rPr lang="en-AU" altLang="en-US" smtClean="0">
                <a:ea typeface="ＭＳ Ｐゴシック" pitchFamily="-84" charset="-128"/>
              </a:rPr>
              <a:t>’</a:t>
            </a:r>
            <a:r>
              <a:rPr lang="en-AU" altLang="ja-JP" smtClean="0">
                <a:ea typeface="ＭＳ Ｐゴシック" pitchFamily="-84" charset="-128"/>
              </a:rPr>
              <a:t>s Objectives</a:t>
            </a:r>
            <a:endParaRPr lang="en-AU" smtClean="0">
              <a:ea typeface="ＭＳ Ｐゴシック" pitchFamily="-84" charset="-128"/>
            </a:endParaRP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557338"/>
            <a:ext cx="7786688" cy="4876800"/>
          </a:xfrm>
        </p:spPr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To understand network management functions </a:t>
            </a:r>
          </a:p>
          <a:p>
            <a:pPr>
              <a:lnSpc>
                <a:spcPct val="0"/>
              </a:lnSpc>
            </a:pPr>
            <a:endParaRPr lang="en-US" smtClean="0">
              <a:ea typeface="ＭＳ Ｐゴシック" pitchFamily="-84" charset="-128"/>
            </a:endParaRPr>
          </a:p>
          <a:p>
            <a:r>
              <a:rPr lang="en-US" smtClean="0">
                <a:ea typeface="ＭＳ Ｐゴシック" pitchFamily="-84" charset="-128"/>
              </a:rPr>
              <a:t>To study about security policy</a:t>
            </a:r>
          </a:p>
          <a:p>
            <a:pPr>
              <a:lnSpc>
                <a:spcPct val="0"/>
              </a:lnSpc>
            </a:pPr>
            <a:endParaRPr lang="en-US" smtClean="0">
              <a:ea typeface="ＭＳ Ｐゴシック" pitchFamily="-84" charset="-128"/>
            </a:endParaRPr>
          </a:p>
          <a:p>
            <a:r>
              <a:rPr lang="en-US" smtClean="0">
                <a:ea typeface="ＭＳ Ｐゴシック" pitchFamily="-84" charset="-128"/>
              </a:rPr>
              <a:t>To understand security incidents, backup, system continuity planning, and disaster recovery</a:t>
            </a:r>
          </a:p>
          <a:p>
            <a:pPr>
              <a:lnSpc>
                <a:spcPct val="0"/>
              </a:lnSpc>
            </a:pPr>
            <a:endParaRPr lang="en-US" smtClean="0">
              <a:ea typeface="ＭＳ Ｐゴシック" pitchFamily="-84" charset="-128"/>
            </a:endParaRPr>
          </a:p>
          <a:p>
            <a:r>
              <a:rPr lang="en-US" smtClean="0">
                <a:ea typeface="ＭＳ Ｐゴシック" pitchFamily="-84" charset="-128"/>
              </a:rPr>
              <a:t>To understand consumer privacy &amp; computer forensics </a:t>
            </a:r>
            <a:endParaRPr lang="en-AU" smtClean="0"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AU" smtClean="0">
              <a:ea typeface="ＭＳ Ｐゴシック" pitchFamily="-8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173913" cy="1143000"/>
          </a:xfrm>
        </p:spPr>
        <p:txBody>
          <a:bodyPr/>
          <a:lstStyle/>
          <a:p>
            <a:r>
              <a:rPr lang="en-AU" smtClean="0">
                <a:ea typeface="ＭＳ Ｐゴシック" pitchFamily="-84" charset="-128"/>
              </a:rPr>
              <a:t>References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4843462"/>
          </a:xfrm>
        </p:spPr>
        <p:txBody>
          <a:bodyPr/>
          <a:lstStyle/>
          <a:p>
            <a:pPr>
              <a:lnSpc>
                <a:spcPct val="120000"/>
              </a:lnSpc>
              <a:buClrTx/>
            </a:pPr>
            <a:r>
              <a:rPr lang="en-US" b="1" i="1" dirty="0" smtClean="0"/>
              <a:t>Computer Security Principles and Practice,                  </a:t>
            </a:r>
            <a:r>
              <a:rPr lang="en-US" dirty="0" smtClean="0"/>
              <a:t>(2</a:t>
            </a:r>
            <a:r>
              <a:rPr lang="en-US" baseline="30000" dirty="0" smtClean="0"/>
              <a:t>nd</a:t>
            </a:r>
            <a:r>
              <a:rPr lang="en-US" dirty="0" smtClean="0"/>
              <a:t> Edition),  W. Stallings &amp; L. Brown,  </a:t>
            </a:r>
          </a:p>
          <a:p>
            <a:pPr>
              <a:lnSpc>
                <a:spcPct val="120000"/>
              </a:lnSpc>
              <a:buClrTx/>
              <a:buFontTx/>
              <a:buNone/>
            </a:pPr>
            <a:r>
              <a:rPr lang="en-US" dirty="0" smtClean="0"/>
              <a:t>    Chapter </a:t>
            </a:r>
            <a:r>
              <a:rPr lang="en-US" dirty="0" smtClean="0"/>
              <a:t>14</a:t>
            </a:r>
            <a:endParaRPr lang="en-US" dirty="0" smtClean="0"/>
          </a:p>
          <a:p>
            <a:pPr>
              <a:buFontTx/>
              <a:buNone/>
            </a:pPr>
            <a:endParaRPr lang="en-US" dirty="0" smtClean="0">
              <a:ea typeface="ＭＳ Ｐゴシック" pitchFamily="-8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30213" y="0"/>
            <a:ext cx="8601075" cy="1693863"/>
          </a:xfrm>
        </p:spPr>
        <p:txBody>
          <a:bodyPr lIns="90000" tIns="46800" rIns="90000" bIns="46800"/>
          <a:lstStyle/>
          <a:p>
            <a:pPr defTabSz="4572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>
                <a:ea typeface="ＭＳ Ｐゴシック" pitchFamily="-84" charset="-128"/>
              </a:rPr>
              <a:t>Balancing Security and Access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557338"/>
            <a:ext cx="8153400" cy="4268787"/>
          </a:xfrm>
        </p:spPr>
        <p:txBody>
          <a:bodyPr lIns="90000" tIns="46800" rIns="90000" bIns="46800"/>
          <a:lstStyle/>
          <a:p>
            <a:pPr marL="430213" indent="-323850" defTabSz="457200">
              <a:spcBef>
                <a:spcPts val="8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>
                <a:ea typeface="ＭＳ Ｐゴシック" pitchFamily="-84" charset="-128"/>
              </a:rPr>
              <a:t>It is impossible to obtain perfect security - it is not an absolute; it is a process</a:t>
            </a:r>
          </a:p>
          <a:p>
            <a:pPr marL="430213" indent="-323850" defTabSz="457200">
              <a:lnSpc>
                <a:spcPct val="0"/>
              </a:lnSpc>
              <a:spcBef>
                <a:spcPts val="8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>
              <a:ea typeface="ＭＳ Ｐゴシック" pitchFamily="-84" charset="-128"/>
            </a:endParaRPr>
          </a:p>
          <a:p>
            <a:pPr marL="430213" indent="-323850" defTabSz="457200">
              <a:spcBef>
                <a:spcPts val="8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>
                <a:ea typeface="ＭＳ Ｐゴシック" pitchFamily="-84" charset="-128"/>
              </a:rPr>
              <a:t>Security should be considered </a:t>
            </a:r>
            <a:r>
              <a:rPr lang="en-GB" b="1" i="1" smtClean="0">
                <a:ea typeface="ＭＳ Ｐゴシック" pitchFamily="-84" charset="-128"/>
              </a:rPr>
              <a:t>a balance between protection and availability</a:t>
            </a:r>
          </a:p>
          <a:p>
            <a:pPr marL="430213" indent="-323850" defTabSz="457200">
              <a:lnSpc>
                <a:spcPct val="0"/>
              </a:lnSpc>
              <a:spcBef>
                <a:spcPts val="8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b="1" i="1" smtClean="0">
              <a:ea typeface="ＭＳ Ｐゴシック" pitchFamily="-84" charset="-128"/>
            </a:endParaRPr>
          </a:p>
          <a:p>
            <a:pPr marL="430213" indent="-323850" defTabSz="457200">
              <a:spcBef>
                <a:spcPts val="8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>
                <a:ea typeface="ＭＳ Ｐゴシック" pitchFamily="-84" charset="-128"/>
              </a:rPr>
              <a:t>To achieve balance, the level of security must allow reasonable access, yet protect against threats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260350"/>
            <a:ext cx="7705725" cy="560388"/>
          </a:xfrm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  <a:ea typeface="ＭＳ Ｐゴシック" pitchFamily="-84" charset="-128"/>
              </a:rPr>
              <a:t>Network Management Functions</a:t>
            </a:r>
            <a:endParaRPr lang="en-AU" smtClean="0">
              <a:solidFill>
                <a:schemeClr val="tx1"/>
              </a:solidFill>
              <a:ea typeface="ＭＳ Ｐゴシック" pitchFamily="-84" charset="-128"/>
            </a:endParaRPr>
          </a:p>
        </p:txBody>
      </p:sp>
      <p:sp>
        <p:nvSpPr>
          <p:cNvPr id="114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315325" cy="5222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pitchFamily="-84" charset="-128"/>
              </a:rPr>
              <a:t>Configuration management: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ea typeface="ＭＳ Ｐゴシック" pitchFamily="-84" charset="-128"/>
              </a:rPr>
              <a:t>Knowing what hardware &amp; software are where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pitchFamily="-84" charset="-128"/>
              </a:rPr>
              <a:t>Performance &amp; fault management: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ea typeface="ＭＳ Ｐゴシック" pitchFamily="-84" charset="-128"/>
              </a:rPr>
              <a:t>Making sure the system operates as desired</a:t>
            </a:r>
          </a:p>
          <a:p>
            <a:pPr>
              <a:lnSpc>
                <a:spcPct val="90000"/>
              </a:lnSpc>
            </a:pPr>
            <a:r>
              <a:rPr lang="en-US" b="1" u="sng" dirty="0" smtClean="0">
                <a:ea typeface="ＭＳ Ｐゴシック" pitchFamily="-84" charset="-128"/>
              </a:rPr>
              <a:t>Security management: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ea typeface="ＭＳ Ｐゴシック" pitchFamily="-84" charset="-128"/>
              </a:rPr>
              <a:t>Security (policy, technology, processes) implementation, maintenance, etc.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pitchFamily="-84" charset="-128"/>
              </a:rPr>
              <a:t>End user support: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ea typeface="ＭＳ Ｐゴシック" pitchFamily="-84" charset="-128"/>
              </a:rPr>
              <a:t>Assisting end users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pitchFamily="-84" charset="-128"/>
              </a:rPr>
              <a:t>Cost management: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ea typeface="ＭＳ Ｐゴシック" pitchFamily="-84" charset="-128"/>
              </a:rPr>
              <a:t>Minimizing the cost of providing network services</a:t>
            </a:r>
          </a:p>
          <a:p>
            <a:pPr>
              <a:lnSpc>
                <a:spcPct val="90000"/>
              </a:lnSpc>
            </a:pPr>
            <a:endParaRPr lang="en-US" dirty="0" smtClean="0">
              <a:ea typeface="ＭＳ Ｐゴシック" pitchFamily="-8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88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6669088" cy="1143000"/>
          </a:xfrm>
        </p:spPr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Security Policy</a:t>
            </a:r>
            <a:endParaRPr lang="en-AU" smtClean="0">
              <a:ea typeface="ＭＳ Ｐゴシック" pitchFamily="-84" charset="-128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5059362"/>
          </a:xfrm>
        </p:spPr>
        <p:txBody>
          <a:bodyPr/>
          <a:lstStyle/>
          <a:p>
            <a:r>
              <a:rPr lang="en-US" b="1" i="1" smtClean="0">
                <a:ea typeface="ＭＳ Ｐゴシック" pitchFamily="-84" charset="-128"/>
              </a:rPr>
              <a:t>Security policy </a:t>
            </a:r>
            <a:r>
              <a:rPr lang="en-US" smtClean="0">
                <a:ea typeface="ＭＳ Ｐゴシック" pitchFamily="-84" charset="-128"/>
              </a:rPr>
              <a:t>is the foundation &amp; structure in which you can ensure your security program</a:t>
            </a:r>
          </a:p>
          <a:p>
            <a:pPr>
              <a:lnSpc>
                <a:spcPct val="20000"/>
              </a:lnSpc>
            </a:pPr>
            <a:endParaRPr lang="en-US" smtClean="0">
              <a:ea typeface="ＭＳ Ｐゴシック" pitchFamily="-84" charset="-128"/>
            </a:endParaRPr>
          </a:p>
          <a:p>
            <a:r>
              <a:rPr lang="en-US" smtClean="0">
                <a:ea typeface="ＭＳ Ｐゴシック" pitchFamily="-84" charset="-128"/>
              </a:rPr>
              <a:t>Policy is a form of document that is created to enforce procedures revolving around security</a:t>
            </a:r>
          </a:p>
          <a:p>
            <a:pPr>
              <a:lnSpc>
                <a:spcPct val="10000"/>
              </a:lnSpc>
            </a:pPr>
            <a:endParaRPr lang="en-AU" smtClean="0">
              <a:ea typeface="ＭＳ Ｐゴシック" pitchFamily="-84" charset="-128"/>
            </a:endParaRPr>
          </a:p>
          <a:p>
            <a:r>
              <a:rPr lang="en-US" smtClean="0">
                <a:ea typeface="ＭＳ Ｐゴシック" pitchFamily="-84" charset="-128"/>
              </a:rPr>
              <a:t>Without it, you leave the system open and  vulnerable</a:t>
            </a:r>
          </a:p>
          <a:p>
            <a:pPr>
              <a:lnSpc>
                <a:spcPct val="20000"/>
              </a:lnSpc>
            </a:pPr>
            <a:endParaRPr lang="en-US" smtClean="0">
              <a:ea typeface="ＭＳ Ｐゴシック" pitchFamily="-84" charset="-128"/>
            </a:endParaRPr>
          </a:p>
          <a:p>
            <a:r>
              <a:rPr lang="en-US" smtClean="0">
                <a:ea typeface="ＭＳ Ｐゴシック" pitchFamily="-84" charset="-128"/>
              </a:rPr>
              <a:t>Policy is customizable to each organization</a:t>
            </a:r>
          </a:p>
          <a:p>
            <a:pPr>
              <a:lnSpc>
                <a:spcPct val="20000"/>
              </a:lnSpc>
            </a:pPr>
            <a:endParaRPr lang="en-US" smtClean="0">
              <a:ea typeface="ＭＳ Ｐゴシック" pitchFamily="-8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52475" y="5805488"/>
            <a:ext cx="83915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                                                 </a:t>
            </a:r>
            <a:r>
              <a:rPr lang="en-US" sz="2000" b="1">
                <a:latin typeface="Times New Roman" pitchFamily="18" charset="0"/>
              </a:rPr>
              <a:t>Security Policy Development Life Cycle</a:t>
            </a:r>
          </a:p>
        </p:txBody>
      </p:sp>
      <p:pic>
        <p:nvPicPr>
          <p:cNvPr id="24579" name="Picture 3"/>
          <p:cNvPicPr>
            <a:picLocks noChangeArrowheads="1"/>
          </p:cNvPicPr>
          <p:nvPr/>
        </p:nvPicPr>
        <p:blipFill>
          <a:blip r:embed="rId3" cstate="print"/>
          <a:srcRect b="10353"/>
          <a:stretch>
            <a:fillRect/>
          </a:stretch>
        </p:blipFill>
        <p:spPr bwMode="auto">
          <a:xfrm>
            <a:off x="539750" y="620713"/>
            <a:ext cx="8181975" cy="5086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Information Security Standards</a:t>
            </a:r>
            <a:endParaRPr lang="en-AU" smtClean="0">
              <a:ea typeface="ＭＳ Ｐゴシック" pitchFamily="-84" charset="-128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975"/>
            <a:ext cx="5364163" cy="5132388"/>
          </a:xfrm>
        </p:spPr>
        <p:txBody>
          <a:bodyPr/>
          <a:lstStyle/>
          <a:p>
            <a:r>
              <a:rPr lang="en-US" sz="3000" smtClean="0">
                <a:ea typeface="ＭＳ Ｐゴシック" pitchFamily="-84" charset="-128"/>
              </a:rPr>
              <a:t>AS/NZS ISO/IEC17799:2001</a:t>
            </a:r>
          </a:p>
          <a:p>
            <a:pPr>
              <a:lnSpc>
                <a:spcPct val="0"/>
              </a:lnSpc>
            </a:pPr>
            <a:endParaRPr lang="en-US" sz="3000" smtClean="0">
              <a:ea typeface="ＭＳ Ｐゴシック" pitchFamily="-84" charset="-128"/>
            </a:endParaRPr>
          </a:p>
          <a:p>
            <a:pPr lvl="1"/>
            <a:r>
              <a:rPr lang="en-US" sz="2500" smtClean="0">
                <a:ea typeface="ＭＳ Ｐゴシック" pitchFamily="-84" charset="-128"/>
              </a:rPr>
              <a:t>By Standards Australia &amp; Standards New Zealand  </a:t>
            </a:r>
          </a:p>
          <a:p>
            <a:pPr lvl="1">
              <a:lnSpc>
                <a:spcPct val="15000"/>
              </a:lnSpc>
            </a:pPr>
            <a:endParaRPr lang="en-US" sz="2500" smtClean="0">
              <a:ea typeface="ＭＳ Ｐゴシック" pitchFamily="-84" charset="-128"/>
            </a:endParaRPr>
          </a:p>
          <a:p>
            <a:pPr lvl="1"/>
            <a:r>
              <a:rPr lang="en-US" sz="2500" smtClean="0">
                <a:ea typeface="ＭＳ Ｐゴシック" pitchFamily="-84" charset="-128"/>
              </a:rPr>
              <a:t>A code of practice for information security management</a:t>
            </a:r>
          </a:p>
          <a:p>
            <a:pPr lvl="1">
              <a:lnSpc>
                <a:spcPct val="10000"/>
              </a:lnSpc>
            </a:pPr>
            <a:endParaRPr lang="en-US" sz="2500" smtClean="0">
              <a:ea typeface="ＭＳ Ｐゴシック" pitchFamily="-84" charset="-128"/>
            </a:endParaRPr>
          </a:p>
          <a:p>
            <a:pPr lvl="1"/>
            <a:r>
              <a:rPr lang="en-AU" sz="2500" smtClean="0">
                <a:ea typeface="ＭＳ Ｐゴシック" pitchFamily="-84" charset="-128"/>
              </a:rPr>
              <a:t>It provides recommendations for information security management for use by those who are responsible for initiating, implementing or maintaining security in their organization</a:t>
            </a:r>
            <a:endParaRPr lang="en-US" sz="2400" smtClean="0">
              <a:ea typeface="ＭＳ Ｐゴシック" pitchFamily="-84" charset="-128"/>
            </a:endParaRPr>
          </a:p>
        </p:txBody>
      </p:sp>
      <p:graphicFrame>
        <p:nvGraphicFramePr>
          <p:cNvPr id="26628" name="Object 7"/>
          <p:cNvGraphicFramePr>
            <a:graphicFrameLocks noChangeAspect="1"/>
          </p:cNvGraphicFramePr>
          <p:nvPr/>
        </p:nvGraphicFramePr>
        <p:xfrm>
          <a:off x="5364163" y="1268413"/>
          <a:ext cx="3779837" cy="5040312"/>
        </p:xfrm>
        <a:graphic>
          <a:graphicData uri="http://schemas.openxmlformats.org/presentationml/2006/ole">
            <p:oleObj spid="_x0000_s26628" name="Acrobat Document" r:id="rId3" imgW="7563600" imgH="10684800" progId="AcroExch.Document.7">
              <p:embed/>
            </p:oleObj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UGC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000099"/>
      </a:accent2>
      <a:accent3>
        <a:srgbClr val="FFFFFF"/>
      </a:accent3>
      <a:accent4>
        <a:srgbClr val="000000"/>
      </a:accent4>
      <a:accent5>
        <a:srgbClr val="AAE2CA"/>
      </a:accent5>
      <a:accent6>
        <a:srgbClr val="00008A"/>
      </a:accent6>
      <a:hlink>
        <a:srgbClr val="0000CC"/>
      </a:hlink>
      <a:folHlink>
        <a:srgbClr val="B2B2B2"/>
      </a:folHlink>
    </a:clrScheme>
    <a:fontScheme name="GUGC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lnDef>
  </a:objectDefaults>
  <a:extraClrSchemeLst>
    <a:extraClrScheme>
      <a:clrScheme name="GUG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UG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UG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UG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UG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UG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UG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UGC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6699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UGC 8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6699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Settings\user\Application Data\Microsoft\Templates\GUGC.pot</Template>
  <TotalTime>4056</TotalTime>
  <Words>1157</Words>
  <Application>Microsoft Office PowerPoint</Application>
  <PresentationFormat>On-screen Show (4:3)</PresentationFormat>
  <Paragraphs>226</Paragraphs>
  <Slides>25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GUGC</vt:lpstr>
      <vt:lpstr>Acrobat Document</vt:lpstr>
      <vt:lpstr>3413ICT  Network Security</vt:lpstr>
      <vt:lpstr>Previous Lecture..</vt:lpstr>
      <vt:lpstr>Today’s Objectives</vt:lpstr>
      <vt:lpstr>References</vt:lpstr>
      <vt:lpstr>Balancing Security and Access</vt:lpstr>
      <vt:lpstr>Network Management Functions</vt:lpstr>
      <vt:lpstr>Security Policy</vt:lpstr>
      <vt:lpstr>Slide 8</vt:lpstr>
      <vt:lpstr>Information Security Standards</vt:lpstr>
      <vt:lpstr>Information Security Standards</vt:lpstr>
      <vt:lpstr>Security Incidents </vt:lpstr>
      <vt:lpstr>Backup &amp; Disaster Recovery</vt:lpstr>
      <vt:lpstr>Backup Technology</vt:lpstr>
      <vt:lpstr>Business Continuity Plan</vt:lpstr>
      <vt:lpstr>Disaster Recovery</vt:lpstr>
      <vt:lpstr>Consumer Privacy</vt:lpstr>
      <vt:lpstr>A True Story on Privacy </vt:lpstr>
      <vt:lpstr>Australian 10 National Privacy Principles</vt:lpstr>
      <vt:lpstr>Principle for Data Collection</vt:lpstr>
      <vt:lpstr>Principle for Use and Disclosure</vt:lpstr>
      <vt:lpstr>Principle for Data Security</vt:lpstr>
      <vt:lpstr>Cyberterror and Cyberwar</vt:lpstr>
      <vt:lpstr>Computer Forensics</vt:lpstr>
      <vt:lpstr>Summary</vt:lpstr>
      <vt:lpstr>Slide 25</vt:lpstr>
    </vt:vector>
  </TitlesOfParts>
  <Company>Griffith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1. Introduction</dc:title>
  <dc:subject>6216/3112INT Network Security</dc:subject>
  <dc:creator>Ian Graham</dc:creator>
  <cp:lastModifiedBy>s995689</cp:lastModifiedBy>
  <cp:revision>125</cp:revision>
  <dcterms:created xsi:type="dcterms:W3CDTF">2003-01-15T03:46:17Z</dcterms:created>
  <dcterms:modified xsi:type="dcterms:W3CDTF">2014-04-08T06:58:33Z</dcterms:modified>
</cp:coreProperties>
</file>