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26.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5"/>
  </p:notesMasterIdLst>
  <p:handoutMasterIdLst>
    <p:handoutMasterId r:id="rId46"/>
  </p:handoutMasterIdLst>
  <p:sldIdLst>
    <p:sldId id="344" r:id="rId2"/>
    <p:sldId id="462" r:id="rId3"/>
    <p:sldId id="443" r:id="rId4"/>
    <p:sldId id="463" r:id="rId5"/>
    <p:sldId id="378" r:id="rId6"/>
    <p:sldId id="448" r:id="rId7"/>
    <p:sldId id="380" r:id="rId8"/>
    <p:sldId id="381" r:id="rId9"/>
    <p:sldId id="449" r:id="rId10"/>
    <p:sldId id="382" r:id="rId11"/>
    <p:sldId id="383" r:id="rId12"/>
    <p:sldId id="384" r:id="rId13"/>
    <p:sldId id="385" r:id="rId14"/>
    <p:sldId id="450" r:id="rId15"/>
    <p:sldId id="386" r:id="rId16"/>
    <p:sldId id="387" r:id="rId17"/>
    <p:sldId id="388" r:id="rId18"/>
    <p:sldId id="391" r:id="rId19"/>
    <p:sldId id="393" r:id="rId20"/>
    <p:sldId id="394" r:id="rId21"/>
    <p:sldId id="397" r:id="rId22"/>
    <p:sldId id="398" r:id="rId23"/>
    <p:sldId id="399" r:id="rId24"/>
    <p:sldId id="402" r:id="rId25"/>
    <p:sldId id="423" r:id="rId26"/>
    <p:sldId id="424" r:id="rId27"/>
    <p:sldId id="425" r:id="rId28"/>
    <p:sldId id="426" r:id="rId29"/>
    <p:sldId id="429" r:id="rId30"/>
    <p:sldId id="430" r:id="rId31"/>
    <p:sldId id="457" r:id="rId32"/>
    <p:sldId id="459" r:id="rId33"/>
    <p:sldId id="451" r:id="rId34"/>
    <p:sldId id="435" r:id="rId35"/>
    <p:sldId id="453" r:id="rId36"/>
    <p:sldId id="455" r:id="rId37"/>
    <p:sldId id="456" r:id="rId38"/>
    <p:sldId id="454" r:id="rId39"/>
    <p:sldId id="437" r:id="rId40"/>
    <p:sldId id="438" r:id="rId41"/>
    <p:sldId id="442" r:id="rId42"/>
    <p:sldId id="460" r:id="rId43"/>
    <p:sldId id="458" r:id="rId44"/>
  </p:sldIdLst>
  <p:sldSz cx="9144000" cy="6858000" type="screen4x3"/>
  <p:notesSz cx="6794500" cy="9931400"/>
  <p:defaultTextStyle>
    <a:defPPr>
      <a:defRPr lang="en-AU"/>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00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576" y="-11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880" y="-12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wmf"/><Relationship Id="rId4" Type="http://schemas.openxmlformats.org/officeDocument/2006/relationships/image" Target="../media/image19.wmf"/><Relationship Id="rId1" Type="http://schemas.openxmlformats.org/officeDocument/2006/relationships/image" Target="../media/image16.wmf"/><Relationship Id="rId2"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1" Type="http://schemas.openxmlformats.org/officeDocument/2006/relationships/image" Target="../media/image30.wmf"/><Relationship Id="rId12" Type="http://schemas.openxmlformats.org/officeDocument/2006/relationships/image" Target="../media/image31.wmf"/><Relationship Id="rId13" Type="http://schemas.openxmlformats.org/officeDocument/2006/relationships/image" Target="../media/image32.wmf"/><Relationship Id="rId14" Type="http://schemas.openxmlformats.org/officeDocument/2006/relationships/image" Target="../media/image33.wmf"/><Relationship Id="rId1" Type="http://schemas.openxmlformats.org/officeDocument/2006/relationships/image" Target="../media/image20.wmf"/><Relationship Id="rId2" Type="http://schemas.openxmlformats.org/officeDocument/2006/relationships/image" Target="../media/image21.wmf"/><Relationship Id="rId3" Type="http://schemas.openxmlformats.org/officeDocument/2006/relationships/image" Target="../media/image22.wmf"/><Relationship Id="rId4" Type="http://schemas.openxmlformats.org/officeDocument/2006/relationships/image" Target="../media/image23.wmf"/><Relationship Id="rId5" Type="http://schemas.openxmlformats.org/officeDocument/2006/relationships/image" Target="../media/image24.wmf"/><Relationship Id="rId6" Type="http://schemas.openxmlformats.org/officeDocument/2006/relationships/image" Target="../media/image25.wmf"/><Relationship Id="rId7" Type="http://schemas.openxmlformats.org/officeDocument/2006/relationships/image" Target="../media/image26.wmf"/><Relationship Id="rId8" Type="http://schemas.openxmlformats.org/officeDocument/2006/relationships/image" Target="../media/image27.wmf"/><Relationship Id="rId9" Type="http://schemas.openxmlformats.org/officeDocument/2006/relationships/image" Target="../media/image28.wmf"/><Relationship Id="rId10"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AU"/>
              <a:t>Griffith University, School of ICT</a:t>
            </a:r>
          </a:p>
        </p:txBody>
      </p:sp>
      <p:sp>
        <p:nvSpPr>
          <p:cNvPr id="6147" name="Rectangle 3"/>
          <p:cNvSpPr>
            <a:spLocks noGrp="1" noChangeArrowheads="1"/>
          </p:cNvSpPr>
          <p:nvPr>
            <p:ph type="dt" sz="quarter" idx="1"/>
          </p:nvPr>
        </p:nvSpPr>
        <p:spPr bwMode="auto">
          <a:xfrm>
            <a:off x="3849688" y="0"/>
            <a:ext cx="294481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r>
              <a:rPr lang="en-AU"/>
              <a:t>2010/1</a:t>
            </a:r>
          </a:p>
        </p:txBody>
      </p:sp>
      <p:sp>
        <p:nvSpPr>
          <p:cNvPr id="6148" name="Rectangle 4"/>
          <p:cNvSpPr>
            <a:spLocks noGrp="1" noChangeArrowheads="1"/>
          </p:cNvSpPr>
          <p:nvPr>
            <p:ph type="ftr" sz="quarter" idx="2"/>
          </p:nvPr>
        </p:nvSpPr>
        <p:spPr bwMode="auto">
          <a:xfrm>
            <a:off x="0" y="9434513"/>
            <a:ext cx="294481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AU"/>
              <a:t>3400ICT Information System Security</a:t>
            </a:r>
          </a:p>
        </p:txBody>
      </p:sp>
      <p:sp>
        <p:nvSpPr>
          <p:cNvPr id="6149" name="Rectangle 5"/>
          <p:cNvSpPr>
            <a:spLocks noGrp="1" noChangeArrowheads="1"/>
          </p:cNvSpPr>
          <p:nvPr>
            <p:ph type="sldNum" sz="quarter" idx="3"/>
          </p:nvPr>
        </p:nvSpPr>
        <p:spPr bwMode="auto">
          <a:xfrm>
            <a:off x="3849688" y="9434513"/>
            <a:ext cx="294481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r>
              <a:rPr lang="en-AU"/>
              <a:t>Lecture 1. Introduction - </a:t>
            </a:r>
            <a:fld id="{C574A527-F6F6-4465-89A3-7F0E493CF936}" type="slidenum">
              <a:rPr lang="en-AU"/>
              <a:pPr/>
              <a:t>‹#›</a:t>
            </a:fld>
            <a:endParaRPr lang="en-AU"/>
          </a:p>
        </p:txBody>
      </p:sp>
    </p:spTree>
    <p:extLst>
      <p:ext uri="{BB962C8B-B14F-4D97-AF65-F5344CB8AC3E}">
        <p14:creationId xmlns:p14="http://schemas.microsoft.com/office/powerpoint/2010/main" val="3902909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AU"/>
              <a:t>Griffith University, School of ICT</a:t>
            </a:r>
          </a:p>
        </p:txBody>
      </p:sp>
      <p:sp>
        <p:nvSpPr>
          <p:cNvPr id="1027" name="Rectangle 3"/>
          <p:cNvSpPr>
            <a:spLocks noGrp="1" noChangeArrowheads="1"/>
          </p:cNvSpPr>
          <p:nvPr>
            <p:ph type="dt" idx="1"/>
          </p:nvPr>
        </p:nvSpPr>
        <p:spPr bwMode="auto">
          <a:xfrm>
            <a:off x="3849688" y="0"/>
            <a:ext cx="294481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r>
              <a:rPr lang="en-AU"/>
              <a:t>2010/1</a:t>
            </a:r>
          </a:p>
        </p:txBody>
      </p:sp>
      <p:sp>
        <p:nvSpPr>
          <p:cNvPr id="46084" name="Rectangle 4"/>
          <p:cNvSpPr>
            <a:spLocks noGrp="1" noRot="1" noChangeAspect="1" noChangeArrowheads="1" noTextEdit="1"/>
          </p:cNvSpPr>
          <p:nvPr>
            <p:ph type="sldImg" idx="2"/>
          </p:nvPr>
        </p:nvSpPr>
        <p:spPr bwMode="auto">
          <a:xfrm>
            <a:off x="914400" y="742950"/>
            <a:ext cx="4965700" cy="3725863"/>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08050" y="4718050"/>
            <a:ext cx="4978400" cy="447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1030" name="Rectangle 6"/>
          <p:cNvSpPr>
            <a:spLocks noGrp="1" noChangeArrowheads="1"/>
          </p:cNvSpPr>
          <p:nvPr>
            <p:ph type="ftr" sz="quarter" idx="4"/>
          </p:nvPr>
        </p:nvSpPr>
        <p:spPr bwMode="auto">
          <a:xfrm>
            <a:off x="0" y="9434513"/>
            <a:ext cx="294481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AU"/>
              <a:t>3400ICT Information System Security</a:t>
            </a:r>
          </a:p>
        </p:txBody>
      </p:sp>
      <p:sp>
        <p:nvSpPr>
          <p:cNvPr id="1031" name="Rectangle 7"/>
          <p:cNvSpPr>
            <a:spLocks noGrp="1" noChangeArrowheads="1"/>
          </p:cNvSpPr>
          <p:nvPr>
            <p:ph type="sldNum" sz="quarter" idx="5"/>
          </p:nvPr>
        </p:nvSpPr>
        <p:spPr bwMode="auto">
          <a:xfrm>
            <a:off x="3849688" y="9434513"/>
            <a:ext cx="294481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86CD28F-176F-4094-94AB-52C17F784561}" type="slidenum">
              <a:rPr lang="en-AU"/>
              <a:pPr/>
              <a:t>‹#›</a:t>
            </a:fld>
            <a:endParaRPr lang="en-AU"/>
          </a:p>
        </p:txBody>
      </p:sp>
    </p:spTree>
    <p:extLst>
      <p:ext uri="{BB962C8B-B14F-4D97-AF65-F5344CB8AC3E}">
        <p14:creationId xmlns:p14="http://schemas.microsoft.com/office/powerpoint/2010/main" val="1967435162"/>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AU" smtClean="0"/>
              <a:t>Griffith University, School of ICT</a:t>
            </a:r>
          </a:p>
        </p:txBody>
      </p:sp>
      <p:sp>
        <p:nvSpPr>
          <p:cNvPr id="47107" name="Rectangle 3"/>
          <p:cNvSpPr>
            <a:spLocks noGrp="1" noChangeArrowheads="1"/>
          </p:cNvSpPr>
          <p:nvPr>
            <p:ph type="dt" sz="quarter" idx="1"/>
          </p:nvPr>
        </p:nvSpPr>
        <p:spPr>
          <a:noFill/>
        </p:spPr>
        <p:txBody>
          <a:bodyPr/>
          <a:lstStyle/>
          <a:p>
            <a:r>
              <a:rPr lang="en-AU" smtClean="0"/>
              <a:t>2010/1</a:t>
            </a:r>
          </a:p>
        </p:txBody>
      </p:sp>
      <p:sp>
        <p:nvSpPr>
          <p:cNvPr id="47108" name="Rectangle 6"/>
          <p:cNvSpPr>
            <a:spLocks noGrp="1" noChangeArrowheads="1"/>
          </p:cNvSpPr>
          <p:nvPr>
            <p:ph type="ftr" sz="quarter" idx="4"/>
          </p:nvPr>
        </p:nvSpPr>
        <p:spPr>
          <a:noFill/>
        </p:spPr>
        <p:txBody>
          <a:bodyPr/>
          <a:lstStyle/>
          <a:p>
            <a:r>
              <a:rPr lang="en-AU" smtClean="0"/>
              <a:t>3400ICT Information System Security</a:t>
            </a:r>
          </a:p>
        </p:txBody>
      </p:sp>
      <p:sp>
        <p:nvSpPr>
          <p:cNvPr id="47109" name="Rectangle 7"/>
          <p:cNvSpPr>
            <a:spLocks noGrp="1" noChangeArrowheads="1"/>
          </p:cNvSpPr>
          <p:nvPr>
            <p:ph type="sldNum" sz="quarter" idx="5"/>
          </p:nvPr>
        </p:nvSpPr>
        <p:spPr>
          <a:noFill/>
        </p:spPr>
        <p:txBody>
          <a:bodyPr/>
          <a:lstStyle/>
          <a:p>
            <a:fld id="{8D0EFB1A-A49F-43C6-B06B-7392F09C5D03}" type="slidenum">
              <a:rPr lang="en-AU"/>
              <a:pPr/>
              <a:t>1</a:t>
            </a:fld>
            <a:endParaRPr lang="en-AU"/>
          </a:p>
        </p:txBody>
      </p:sp>
      <p:sp>
        <p:nvSpPr>
          <p:cNvPr id="47110" name="Rectangle 2"/>
          <p:cNvSpPr>
            <a:spLocks noGrp="1" noRot="1" noChangeAspect="1" noChangeArrowheads="1" noTextEdit="1"/>
          </p:cNvSpPr>
          <p:nvPr>
            <p:ph type="sldImg"/>
          </p:nvPr>
        </p:nvSpPr>
        <p:spPr>
          <a:xfrm>
            <a:off x="914400" y="744538"/>
            <a:ext cx="4965700" cy="3725862"/>
          </a:xfrm>
          <a:ln/>
        </p:spPr>
      </p:sp>
      <p:sp>
        <p:nvSpPr>
          <p:cNvPr id="47111" name="Rectangle 3"/>
          <p:cNvSpPr>
            <a:spLocks noGrp="1" noChangeArrowheads="1"/>
          </p:cNvSpPr>
          <p:nvPr>
            <p:ph type="body" idx="1"/>
          </p:nvPr>
        </p:nvSpPr>
        <p:spPr>
          <a:xfrm>
            <a:off x="904875" y="4718050"/>
            <a:ext cx="4984750" cy="4468813"/>
          </a:xfr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AU" smtClean="0"/>
              <a:t>Griffith University, School of ICT</a:t>
            </a:r>
          </a:p>
        </p:txBody>
      </p:sp>
      <p:sp>
        <p:nvSpPr>
          <p:cNvPr id="55299" name="Rectangle 3"/>
          <p:cNvSpPr>
            <a:spLocks noGrp="1" noChangeArrowheads="1"/>
          </p:cNvSpPr>
          <p:nvPr>
            <p:ph type="dt" sz="quarter" idx="1"/>
          </p:nvPr>
        </p:nvSpPr>
        <p:spPr>
          <a:noFill/>
        </p:spPr>
        <p:txBody>
          <a:bodyPr/>
          <a:lstStyle/>
          <a:p>
            <a:r>
              <a:rPr lang="en-AU" smtClean="0"/>
              <a:t>2010/1</a:t>
            </a:r>
          </a:p>
        </p:txBody>
      </p:sp>
      <p:sp>
        <p:nvSpPr>
          <p:cNvPr id="55300" name="Rectangle 6"/>
          <p:cNvSpPr>
            <a:spLocks noGrp="1" noChangeArrowheads="1"/>
          </p:cNvSpPr>
          <p:nvPr>
            <p:ph type="ftr" sz="quarter" idx="4"/>
          </p:nvPr>
        </p:nvSpPr>
        <p:spPr>
          <a:noFill/>
        </p:spPr>
        <p:txBody>
          <a:bodyPr/>
          <a:lstStyle/>
          <a:p>
            <a:r>
              <a:rPr lang="en-AU" smtClean="0"/>
              <a:t>3400ICT Information System Security</a:t>
            </a:r>
          </a:p>
        </p:txBody>
      </p:sp>
      <p:sp>
        <p:nvSpPr>
          <p:cNvPr id="55301" name="Rectangle 7"/>
          <p:cNvSpPr>
            <a:spLocks noGrp="1" noChangeArrowheads="1"/>
          </p:cNvSpPr>
          <p:nvPr>
            <p:ph type="sldNum" sz="quarter" idx="5"/>
          </p:nvPr>
        </p:nvSpPr>
        <p:spPr>
          <a:noFill/>
        </p:spPr>
        <p:txBody>
          <a:bodyPr/>
          <a:lstStyle/>
          <a:p>
            <a:fld id="{A5D607D3-CAAE-4344-9450-96AB2D950B84}" type="slidenum">
              <a:rPr lang="en-AU"/>
              <a:pPr/>
              <a:t>11</a:t>
            </a:fld>
            <a:endParaRPr lang="en-AU"/>
          </a:p>
        </p:txBody>
      </p:sp>
      <p:sp>
        <p:nvSpPr>
          <p:cNvPr id="55302" name="Rectangle 2"/>
          <p:cNvSpPr>
            <a:spLocks noGrp="1" noRot="1" noChangeAspect="1" noChangeArrowheads="1" noTextEdit="1"/>
          </p:cNvSpPr>
          <p:nvPr>
            <p:ph type="sldImg"/>
          </p:nvPr>
        </p:nvSpPr>
        <p:spPr>
          <a:xfrm>
            <a:off x="927100" y="752475"/>
            <a:ext cx="4943475" cy="3708400"/>
          </a:xfrm>
          <a:ln w="12700" cap="flat">
            <a:solidFill>
              <a:schemeClr val="tx1"/>
            </a:solidFill>
          </a:ln>
        </p:spPr>
      </p:sp>
      <p:sp>
        <p:nvSpPr>
          <p:cNvPr id="55303" name="Rectangle 3"/>
          <p:cNvSpPr>
            <a:spLocks noGrp="1" noChangeArrowheads="1"/>
          </p:cNvSpPr>
          <p:nvPr>
            <p:ph type="body" idx="1"/>
          </p:nvPr>
        </p:nvSpPr>
        <p:spPr>
          <a:xfrm>
            <a:off x="904875" y="4718050"/>
            <a:ext cx="4984750" cy="4467225"/>
          </a:xfrm>
          <a:noFill/>
          <a:ln/>
        </p:spPr>
        <p:txBody>
          <a:bodyPr lIns="97112" tIns="48556" rIns="97112" bIns="48556"/>
          <a:lstStyle/>
          <a:p>
            <a:pPr defTabSz="762000" eaLnBrk="1" hangingPunct="1"/>
            <a:r>
              <a:rPr lang="en-US" dirty="0" smtClean="0"/>
              <a:t>(make sure you can draw this for exams)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AU" smtClean="0"/>
              <a:t>Griffith University, School of ICT</a:t>
            </a:r>
            <a:endParaRPr lang="en-AU"/>
          </a:p>
        </p:txBody>
      </p:sp>
      <p:sp>
        <p:nvSpPr>
          <p:cNvPr id="5" name="Date Placeholder 4"/>
          <p:cNvSpPr>
            <a:spLocks noGrp="1"/>
          </p:cNvSpPr>
          <p:nvPr>
            <p:ph type="dt" idx="11"/>
          </p:nvPr>
        </p:nvSpPr>
        <p:spPr/>
        <p:txBody>
          <a:bodyPr/>
          <a:lstStyle/>
          <a:p>
            <a:pPr>
              <a:defRPr/>
            </a:pPr>
            <a:r>
              <a:rPr lang="en-AU" smtClean="0"/>
              <a:t>2010/1</a:t>
            </a:r>
            <a:endParaRPr lang="en-AU"/>
          </a:p>
        </p:txBody>
      </p:sp>
      <p:sp>
        <p:nvSpPr>
          <p:cNvPr id="6" name="Footer Placeholder 5"/>
          <p:cNvSpPr>
            <a:spLocks noGrp="1"/>
          </p:cNvSpPr>
          <p:nvPr>
            <p:ph type="ftr" sz="quarter" idx="12"/>
          </p:nvPr>
        </p:nvSpPr>
        <p:spPr/>
        <p:txBody>
          <a:bodyPr/>
          <a:lstStyle/>
          <a:p>
            <a:pPr>
              <a:defRPr/>
            </a:pPr>
            <a:r>
              <a:rPr lang="en-AU" smtClean="0"/>
              <a:t>3400ICT Information System Security</a:t>
            </a:r>
            <a:endParaRPr lang="en-AU"/>
          </a:p>
        </p:txBody>
      </p:sp>
      <p:sp>
        <p:nvSpPr>
          <p:cNvPr id="7" name="Slide Number Placeholder 6"/>
          <p:cNvSpPr>
            <a:spLocks noGrp="1"/>
          </p:cNvSpPr>
          <p:nvPr>
            <p:ph type="sldNum" sz="quarter" idx="13"/>
          </p:nvPr>
        </p:nvSpPr>
        <p:spPr/>
        <p:txBody>
          <a:bodyPr/>
          <a:lstStyle/>
          <a:p>
            <a:fld id="{886CD28F-176F-4094-94AB-52C17F784561}" type="slidenum">
              <a:rPr lang="en-AU" smtClean="0"/>
              <a:pPr/>
              <a:t>12</a:t>
            </a:fld>
            <a:endParaRPr lang="en-AU"/>
          </a:p>
        </p:txBody>
      </p:sp>
    </p:spTree>
    <p:extLst>
      <p:ext uri="{BB962C8B-B14F-4D97-AF65-F5344CB8AC3E}">
        <p14:creationId xmlns:p14="http://schemas.microsoft.com/office/powerpoint/2010/main" val="508369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AU" smtClean="0"/>
              <a:t>Griffith University, School of ICT</a:t>
            </a:r>
            <a:endParaRPr lang="en-AU"/>
          </a:p>
        </p:txBody>
      </p:sp>
      <p:sp>
        <p:nvSpPr>
          <p:cNvPr id="5" name="Date Placeholder 4"/>
          <p:cNvSpPr>
            <a:spLocks noGrp="1"/>
          </p:cNvSpPr>
          <p:nvPr>
            <p:ph type="dt" idx="11"/>
          </p:nvPr>
        </p:nvSpPr>
        <p:spPr/>
        <p:txBody>
          <a:bodyPr/>
          <a:lstStyle/>
          <a:p>
            <a:pPr>
              <a:defRPr/>
            </a:pPr>
            <a:r>
              <a:rPr lang="en-AU" smtClean="0"/>
              <a:t>2010/1</a:t>
            </a:r>
            <a:endParaRPr lang="en-AU"/>
          </a:p>
        </p:txBody>
      </p:sp>
      <p:sp>
        <p:nvSpPr>
          <p:cNvPr id="6" name="Footer Placeholder 5"/>
          <p:cNvSpPr>
            <a:spLocks noGrp="1"/>
          </p:cNvSpPr>
          <p:nvPr>
            <p:ph type="ftr" sz="quarter" idx="12"/>
          </p:nvPr>
        </p:nvSpPr>
        <p:spPr/>
        <p:txBody>
          <a:bodyPr/>
          <a:lstStyle/>
          <a:p>
            <a:pPr>
              <a:defRPr/>
            </a:pPr>
            <a:r>
              <a:rPr lang="en-AU" smtClean="0"/>
              <a:t>3400ICT Information System Security</a:t>
            </a:r>
            <a:endParaRPr lang="en-AU"/>
          </a:p>
        </p:txBody>
      </p:sp>
      <p:sp>
        <p:nvSpPr>
          <p:cNvPr id="7" name="Slide Number Placeholder 6"/>
          <p:cNvSpPr>
            <a:spLocks noGrp="1"/>
          </p:cNvSpPr>
          <p:nvPr>
            <p:ph type="sldNum" sz="quarter" idx="13"/>
          </p:nvPr>
        </p:nvSpPr>
        <p:spPr/>
        <p:txBody>
          <a:bodyPr/>
          <a:lstStyle/>
          <a:p>
            <a:fld id="{886CD28F-176F-4094-94AB-52C17F784561}" type="slidenum">
              <a:rPr lang="en-AU" smtClean="0"/>
              <a:pPr/>
              <a:t>13</a:t>
            </a:fld>
            <a:endParaRPr lang="en-AU"/>
          </a:p>
        </p:txBody>
      </p:sp>
    </p:spTree>
    <p:extLst>
      <p:ext uri="{BB962C8B-B14F-4D97-AF65-F5344CB8AC3E}">
        <p14:creationId xmlns:p14="http://schemas.microsoft.com/office/powerpoint/2010/main" val="3603941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31"/>
          <p:cNvSpPr>
            <a:spLocks noGrp="1" noChangeArrowheads="1"/>
          </p:cNvSpPr>
          <p:nvPr>
            <p:ph type="sldNum" sz="quarter" idx="5"/>
          </p:nvPr>
        </p:nvSpPr>
        <p:spPr>
          <a:noFill/>
        </p:spPr>
        <p:txBody>
          <a:bodyPr/>
          <a:lstStyle/>
          <a:p>
            <a:fld id="{891426ED-1621-4315-A14A-41E5C0553008}" type="slidenum">
              <a:rPr lang="en-AU"/>
              <a:pPr/>
              <a:t>14</a:t>
            </a:fld>
            <a:endParaRPr lang="en-AU"/>
          </a:p>
        </p:txBody>
      </p:sp>
      <p:sp>
        <p:nvSpPr>
          <p:cNvPr id="56323" name="Rectangle 1026"/>
          <p:cNvSpPr>
            <a:spLocks noGrp="1" noRot="1" noChangeAspect="1" noChangeArrowheads="1" noTextEdit="1"/>
          </p:cNvSpPr>
          <p:nvPr>
            <p:ph type="sldImg"/>
          </p:nvPr>
        </p:nvSpPr>
        <p:spPr>
          <a:ln/>
        </p:spPr>
      </p:sp>
      <p:sp>
        <p:nvSpPr>
          <p:cNvPr id="56324" name="Rectangle 1027"/>
          <p:cNvSpPr>
            <a:spLocks noGrp="1" noChangeArrowheads="1"/>
          </p:cNvSpPr>
          <p:nvPr>
            <p:ph type="body" idx="1"/>
          </p:nvPr>
        </p:nvSpPr>
        <p:spPr>
          <a:noFill/>
          <a:ln/>
        </p:spPr>
        <p:txBody>
          <a:bodyPr/>
          <a:lstStyle/>
          <a:p>
            <a:pPr eaLnBrk="1" hangingPunct="1"/>
            <a:r>
              <a:rPr lang="en-US" smtClean="0"/>
              <a:t>In the late 1960s, IBM set up a research project in computer cryptography led by Horst Feistel. The project concluded in 1971 with the development of the LUCIFER algorithm. </a:t>
            </a:r>
            <a:r>
              <a:rPr lang="en-US" smtClean="0">
                <a:latin typeface="Times-Roman" charset="0"/>
              </a:rPr>
              <a:t>LUCIFER is a Feistel block cipher that operates on blocks of 64 bits, using a key size of 128 bits.</a:t>
            </a:r>
            <a:endParaRPr lang="en-US" smtClean="0"/>
          </a:p>
          <a:p>
            <a:pPr eaLnBrk="1" hangingPunct="1"/>
            <a:r>
              <a:rPr lang="en-US" smtClean="0"/>
              <a:t>Because of the promising results produced by the LUCIFER project, IBM embarked on an effort, headed by Walter Tuchman and Carl Meyer, to develop a marketable commercial encryption product that ideally could be implemented on a single chip.  It involved not only IBM researchers but also outside consultants and technical advice from NSA. The outcome of this effort was a refined version of LUCIFER that was more resistant to cryptanalysis but that had a reduced key size of 56 bits, to fit on a single chip. </a:t>
            </a:r>
          </a:p>
          <a:p>
            <a:pPr eaLnBrk="1" hangingPunct="1"/>
            <a:r>
              <a:rPr lang="en-US" smtClean="0"/>
              <a:t>In 1973, the National Bureau of Standards (NBS) issued a request for proposals for a national cipher standard. IBM submitted the modified LUCIFER. It was by far the best algorithm proposed and was adopted in 1977 as the Data Encryption Standard. </a:t>
            </a:r>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AU" smtClean="0"/>
              <a:t>Griffith University, School of ICT</a:t>
            </a:r>
          </a:p>
        </p:txBody>
      </p:sp>
      <p:sp>
        <p:nvSpPr>
          <p:cNvPr id="57347" name="Rectangle 3"/>
          <p:cNvSpPr>
            <a:spLocks noGrp="1" noChangeArrowheads="1"/>
          </p:cNvSpPr>
          <p:nvPr>
            <p:ph type="dt" sz="quarter" idx="1"/>
          </p:nvPr>
        </p:nvSpPr>
        <p:spPr>
          <a:noFill/>
        </p:spPr>
        <p:txBody>
          <a:bodyPr/>
          <a:lstStyle/>
          <a:p>
            <a:r>
              <a:rPr lang="en-AU" smtClean="0"/>
              <a:t>2010/1</a:t>
            </a:r>
          </a:p>
        </p:txBody>
      </p:sp>
      <p:sp>
        <p:nvSpPr>
          <p:cNvPr id="57348" name="Rectangle 6"/>
          <p:cNvSpPr>
            <a:spLocks noGrp="1" noChangeArrowheads="1"/>
          </p:cNvSpPr>
          <p:nvPr>
            <p:ph type="ftr" sz="quarter" idx="4"/>
          </p:nvPr>
        </p:nvSpPr>
        <p:spPr>
          <a:noFill/>
        </p:spPr>
        <p:txBody>
          <a:bodyPr/>
          <a:lstStyle/>
          <a:p>
            <a:r>
              <a:rPr lang="en-AU" smtClean="0"/>
              <a:t>3400ICT Information System Security</a:t>
            </a:r>
          </a:p>
        </p:txBody>
      </p:sp>
      <p:sp>
        <p:nvSpPr>
          <p:cNvPr id="57349" name="Rectangle 7"/>
          <p:cNvSpPr>
            <a:spLocks noGrp="1" noChangeArrowheads="1"/>
          </p:cNvSpPr>
          <p:nvPr>
            <p:ph type="sldNum" sz="quarter" idx="5"/>
          </p:nvPr>
        </p:nvSpPr>
        <p:spPr>
          <a:noFill/>
        </p:spPr>
        <p:txBody>
          <a:bodyPr/>
          <a:lstStyle/>
          <a:p>
            <a:fld id="{D2D5516F-34E6-46D5-B0CB-B9ACBF9A3E4D}" type="slidenum">
              <a:rPr lang="en-AU"/>
              <a:pPr/>
              <a:t>16</a:t>
            </a:fld>
            <a:endParaRPr lang="en-AU"/>
          </a:p>
        </p:txBody>
      </p:sp>
      <p:sp>
        <p:nvSpPr>
          <p:cNvPr id="57350" name="Rectangle 2"/>
          <p:cNvSpPr>
            <a:spLocks noGrp="1" noRot="1" noChangeAspect="1" noChangeArrowheads="1" noTextEdit="1"/>
          </p:cNvSpPr>
          <p:nvPr>
            <p:ph type="sldImg"/>
          </p:nvPr>
        </p:nvSpPr>
        <p:spPr>
          <a:xfrm>
            <a:off x="917575" y="746125"/>
            <a:ext cx="4960938" cy="3722688"/>
          </a:xfrm>
          <a:ln/>
        </p:spPr>
      </p:sp>
      <p:sp>
        <p:nvSpPr>
          <p:cNvPr id="57351" name="Rectangle 3"/>
          <p:cNvSpPr>
            <a:spLocks noGrp="1" noChangeArrowheads="1"/>
          </p:cNvSpPr>
          <p:nvPr>
            <p:ph type="body" idx="1"/>
          </p:nvPr>
        </p:nvSpPr>
        <p:spPr>
          <a:xfrm>
            <a:off x="679450" y="4718050"/>
            <a:ext cx="5435600" cy="4467225"/>
          </a:xfrm>
          <a:noFill/>
          <a:ln/>
        </p:spPr>
        <p:txBody>
          <a:bodyPr lIns="96442" tIns="48221" rIns="96442" bIns="48221"/>
          <a:lstStyle/>
          <a:p>
            <a:pPr eaLnBrk="1" hangingPunct="1"/>
            <a:r>
              <a:rPr lang="en-US" smtClean="0"/>
              <a:t>Stallings Fig 3.9</a:t>
            </a:r>
            <a:endParaRPr lang="en-AU"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p>
            <a:r>
              <a:rPr lang="en-AU" smtClean="0"/>
              <a:t>Griffith University, School of ICT</a:t>
            </a:r>
          </a:p>
        </p:txBody>
      </p:sp>
      <p:sp>
        <p:nvSpPr>
          <p:cNvPr id="58371" name="Rectangle 3"/>
          <p:cNvSpPr>
            <a:spLocks noGrp="1" noChangeArrowheads="1"/>
          </p:cNvSpPr>
          <p:nvPr>
            <p:ph type="dt" sz="quarter" idx="1"/>
          </p:nvPr>
        </p:nvSpPr>
        <p:spPr>
          <a:noFill/>
        </p:spPr>
        <p:txBody>
          <a:bodyPr/>
          <a:lstStyle/>
          <a:p>
            <a:r>
              <a:rPr lang="en-AU" smtClean="0"/>
              <a:t>2010/1</a:t>
            </a:r>
          </a:p>
        </p:txBody>
      </p:sp>
      <p:sp>
        <p:nvSpPr>
          <p:cNvPr id="58372" name="Rectangle 6"/>
          <p:cNvSpPr>
            <a:spLocks noGrp="1" noChangeArrowheads="1"/>
          </p:cNvSpPr>
          <p:nvPr>
            <p:ph type="ftr" sz="quarter" idx="4"/>
          </p:nvPr>
        </p:nvSpPr>
        <p:spPr>
          <a:noFill/>
        </p:spPr>
        <p:txBody>
          <a:bodyPr/>
          <a:lstStyle/>
          <a:p>
            <a:r>
              <a:rPr lang="en-AU" smtClean="0"/>
              <a:t>3400ICT Information System Security</a:t>
            </a:r>
          </a:p>
        </p:txBody>
      </p:sp>
      <p:sp>
        <p:nvSpPr>
          <p:cNvPr id="58373" name="Rectangle 7"/>
          <p:cNvSpPr>
            <a:spLocks noGrp="1" noChangeArrowheads="1"/>
          </p:cNvSpPr>
          <p:nvPr>
            <p:ph type="sldNum" sz="quarter" idx="5"/>
          </p:nvPr>
        </p:nvSpPr>
        <p:spPr>
          <a:noFill/>
        </p:spPr>
        <p:txBody>
          <a:bodyPr/>
          <a:lstStyle/>
          <a:p>
            <a:fld id="{375688C1-E3DA-4D7F-BD86-7663C0F87367}" type="slidenum">
              <a:rPr lang="en-AU"/>
              <a:pPr/>
              <a:t>18</a:t>
            </a:fld>
            <a:endParaRPr lang="en-AU"/>
          </a:p>
        </p:txBody>
      </p:sp>
      <p:sp>
        <p:nvSpPr>
          <p:cNvPr id="58374" name="Rectangle 2"/>
          <p:cNvSpPr>
            <a:spLocks noGrp="1" noRot="1" noChangeAspect="1" noChangeArrowheads="1" noTextEdit="1"/>
          </p:cNvSpPr>
          <p:nvPr>
            <p:ph type="sldImg"/>
          </p:nvPr>
        </p:nvSpPr>
        <p:spPr>
          <a:xfrm>
            <a:off x="917575" y="746125"/>
            <a:ext cx="4960938" cy="3722688"/>
          </a:xfrm>
          <a:ln/>
        </p:spPr>
      </p:sp>
      <p:sp>
        <p:nvSpPr>
          <p:cNvPr id="58375" name="Rectangle 3"/>
          <p:cNvSpPr>
            <a:spLocks noGrp="1" noChangeArrowheads="1"/>
          </p:cNvSpPr>
          <p:nvPr>
            <p:ph type="body" idx="1"/>
          </p:nvPr>
        </p:nvSpPr>
        <p:spPr>
          <a:xfrm>
            <a:off x="679450" y="4718050"/>
            <a:ext cx="5435600" cy="4467225"/>
          </a:xfrm>
          <a:noFill/>
          <a:ln/>
        </p:spPr>
        <p:txBody>
          <a:bodyPr lIns="96442" tIns="48221" rIns="96442" bIns="48221"/>
          <a:lstStyle/>
          <a:p>
            <a:pPr eaLnBrk="1" hangingPunct="1"/>
            <a:r>
              <a:rPr lang="en-AU" smtClean="0"/>
              <a:t>DES finally and definitively proved insecure in July 1998, when the Electronic Frontier Foundation (EFF) announced that it had broken a DES encryption using a special-purpose "DES cracker" machine that was built for less than $250,000. The attack took less than three days. The</a:t>
            </a:r>
          </a:p>
          <a:p>
            <a:pPr eaLnBrk="1" hangingPunct="1"/>
            <a:r>
              <a:rPr lang="en-AU" smtClean="0"/>
              <a:t>EFF has published a detailed description of the machine, enabling others to build their own cracker [EFF98].</a:t>
            </a:r>
          </a:p>
          <a:p>
            <a:pPr eaLnBrk="1" hangingPunct="1"/>
            <a:endParaRPr lang="en-AU"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p:spPr>
        <p:txBody>
          <a:bodyPr/>
          <a:lstStyle/>
          <a:p>
            <a:r>
              <a:rPr lang="en-AU" smtClean="0"/>
              <a:t>Griffith University, School of ICT</a:t>
            </a:r>
          </a:p>
        </p:txBody>
      </p:sp>
      <p:sp>
        <p:nvSpPr>
          <p:cNvPr id="59395" name="Rectangle 3"/>
          <p:cNvSpPr>
            <a:spLocks noGrp="1" noChangeArrowheads="1"/>
          </p:cNvSpPr>
          <p:nvPr>
            <p:ph type="dt" sz="quarter" idx="1"/>
          </p:nvPr>
        </p:nvSpPr>
        <p:spPr>
          <a:noFill/>
        </p:spPr>
        <p:txBody>
          <a:bodyPr/>
          <a:lstStyle/>
          <a:p>
            <a:r>
              <a:rPr lang="en-AU" smtClean="0"/>
              <a:t>2010/1</a:t>
            </a:r>
          </a:p>
        </p:txBody>
      </p:sp>
      <p:sp>
        <p:nvSpPr>
          <p:cNvPr id="59396" name="Rectangle 6"/>
          <p:cNvSpPr>
            <a:spLocks noGrp="1" noChangeArrowheads="1"/>
          </p:cNvSpPr>
          <p:nvPr>
            <p:ph type="ftr" sz="quarter" idx="4"/>
          </p:nvPr>
        </p:nvSpPr>
        <p:spPr>
          <a:noFill/>
        </p:spPr>
        <p:txBody>
          <a:bodyPr/>
          <a:lstStyle/>
          <a:p>
            <a:r>
              <a:rPr lang="en-AU" smtClean="0"/>
              <a:t>3400ICT Information System Security</a:t>
            </a:r>
          </a:p>
        </p:txBody>
      </p:sp>
      <p:sp>
        <p:nvSpPr>
          <p:cNvPr id="59397" name="Rectangle 7"/>
          <p:cNvSpPr>
            <a:spLocks noGrp="1" noChangeArrowheads="1"/>
          </p:cNvSpPr>
          <p:nvPr>
            <p:ph type="sldNum" sz="quarter" idx="5"/>
          </p:nvPr>
        </p:nvSpPr>
        <p:spPr>
          <a:noFill/>
        </p:spPr>
        <p:txBody>
          <a:bodyPr/>
          <a:lstStyle/>
          <a:p>
            <a:fld id="{764AE976-A788-4B8D-A90E-DA2443E8ADD5}" type="slidenum">
              <a:rPr lang="en-AU"/>
              <a:pPr/>
              <a:t>19</a:t>
            </a:fld>
            <a:endParaRPr lang="en-AU"/>
          </a:p>
        </p:txBody>
      </p:sp>
      <p:sp>
        <p:nvSpPr>
          <p:cNvPr id="59398" name="Rectangle 2"/>
          <p:cNvSpPr>
            <a:spLocks noGrp="1" noRot="1" noChangeAspect="1" noChangeArrowheads="1" noTextEdit="1"/>
          </p:cNvSpPr>
          <p:nvPr>
            <p:ph type="sldImg"/>
          </p:nvPr>
        </p:nvSpPr>
        <p:spPr>
          <a:xfrm>
            <a:off x="917575" y="746125"/>
            <a:ext cx="4960938" cy="3722688"/>
          </a:xfrm>
          <a:ln/>
        </p:spPr>
      </p:sp>
      <p:sp>
        <p:nvSpPr>
          <p:cNvPr id="59399" name="Rectangle 3"/>
          <p:cNvSpPr>
            <a:spLocks noGrp="1" noChangeArrowheads="1"/>
          </p:cNvSpPr>
          <p:nvPr>
            <p:ph type="body" idx="1"/>
          </p:nvPr>
        </p:nvSpPr>
        <p:spPr>
          <a:xfrm>
            <a:off x="679450" y="4718050"/>
            <a:ext cx="5435600" cy="4467225"/>
          </a:xfrm>
          <a:noFill/>
          <a:ln/>
        </p:spPr>
        <p:txBody>
          <a:bodyPr lIns="96442" tIns="48221" rIns="96442" bIns="48221"/>
          <a:lstStyle/>
          <a:p>
            <a:pPr eaLnBrk="1" hangingPunct="1"/>
            <a:r>
              <a:rPr lang="en-AU" smtClean="0"/>
              <a:t>The AES candidates are the latest generation of block ciphers, and now we see a significant increase in the block size - from the old standard of 64-bits up to 128-bits; and keys from 128 to 256-bits. In part this has been driven by the public demonstrations of exhaustive key searches of DES. Whilst triple-DES is regarded as secure and well understood, it is slow, especially in s/w.</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know key sizes </a:t>
            </a:r>
            <a:r>
              <a:rPr lang="en-US" smtClean="0"/>
              <a:t>for test</a:t>
            </a:r>
            <a:endParaRPr lang="en-US"/>
          </a:p>
        </p:txBody>
      </p:sp>
      <p:sp>
        <p:nvSpPr>
          <p:cNvPr id="4" name="Header Placeholder 3"/>
          <p:cNvSpPr>
            <a:spLocks noGrp="1"/>
          </p:cNvSpPr>
          <p:nvPr>
            <p:ph type="hdr" sz="quarter" idx="10"/>
          </p:nvPr>
        </p:nvSpPr>
        <p:spPr/>
        <p:txBody>
          <a:bodyPr/>
          <a:lstStyle/>
          <a:p>
            <a:pPr>
              <a:defRPr/>
            </a:pPr>
            <a:r>
              <a:rPr lang="en-AU" smtClean="0"/>
              <a:t>Griffith University, School of ICT</a:t>
            </a:r>
            <a:endParaRPr lang="en-AU"/>
          </a:p>
        </p:txBody>
      </p:sp>
      <p:sp>
        <p:nvSpPr>
          <p:cNvPr id="5" name="Date Placeholder 4"/>
          <p:cNvSpPr>
            <a:spLocks noGrp="1"/>
          </p:cNvSpPr>
          <p:nvPr>
            <p:ph type="dt" idx="11"/>
          </p:nvPr>
        </p:nvSpPr>
        <p:spPr/>
        <p:txBody>
          <a:bodyPr/>
          <a:lstStyle/>
          <a:p>
            <a:pPr>
              <a:defRPr/>
            </a:pPr>
            <a:r>
              <a:rPr lang="en-AU" smtClean="0"/>
              <a:t>2010/1</a:t>
            </a:r>
            <a:endParaRPr lang="en-AU"/>
          </a:p>
        </p:txBody>
      </p:sp>
      <p:sp>
        <p:nvSpPr>
          <p:cNvPr id="6" name="Footer Placeholder 5"/>
          <p:cNvSpPr>
            <a:spLocks noGrp="1"/>
          </p:cNvSpPr>
          <p:nvPr>
            <p:ph type="ftr" sz="quarter" idx="12"/>
          </p:nvPr>
        </p:nvSpPr>
        <p:spPr/>
        <p:txBody>
          <a:bodyPr/>
          <a:lstStyle/>
          <a:p>
            <a:pPr>
              <a:defRPr/>
            </a:pPr>
            <a:r>
              <a:rPr lang="en-AU" smtClean="0"/>
              <a:t>3400ICT Information System Security</a:t>
            </a:r>
            <a:endParaRPr lang="en-AU"/>
          </a:p>
        </p:txBody>
      </p:sp>
      <p:sp>
        <p:nvSpPr>
          <p:cNvPr id="7" name="Slide Number Placeholder 6"/>
          <p:cNvSpPr>
            <a:spLocks noGrp="1"/>
          </p:cNvSpPr>
          <p:nvPr>
            <p:ph type="sldNum" sz="quarter" idx="13"/>
          </p:nvPr>
        </p:nvSpPr>
        <p:spPr/>
        <p:txBody>
          <a:bodyPr/>
          <a:lstStyle/>
          <a:p>
            <a:fld id="{886CD28F-176F-4094-94AB-52C17F784561}" type="slidenum">
              <a:rPr lang="en-AU" smtClean="0"/>
              <a:pPr/>
              <a:t>20</a:t>
            </a:fld>
            <a:endParaRPr lang="en-AU"/>
          </a:p>
        </p:txBody>
      </p:sp>
    </p:spTree>
    <p:extLst>
      <p:ext uri="{BB962C8B-B14F-4D97-AF65-F5344CB8AC3E}">
        <p14:creationId xmlns:p14="http://schemas.microsoft.com/office/powerpoint/2010/main" val="239555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AU" smtClean="0"/>
              <a:t>Griffith University, School of ICT</a:t>
            </a:r>
          </a:p>
        </p:txBody>
      </p:sp>
      <p:sp>
        <p:nvSpPr>
          <p:cNvPr id="60419" name="Rectangle 3"/>
          <p:cNvSpPr>
            <a:spLocks noGrp="1" noChangeArrowheads="1"/>
          </p:cNvSpPr>
          <p:nvPr>
            <p:ph type="dt" sz="quarter" idx="1"/>
          </p:nvPr>
        </p:nvSpPr>
        <p:spPr>
          <a:noFill/>
        </p:spPr>
        <p:txBody>
          <a:bodyPr/>
          <a:lstStyle/>
          <a:p>
            <a:r>
              <a:rPr lang="en-AU" smtClean="0"/>
              <a:t>2010/1</a:t>
            </a:r>
          </a:p>
        </p:txBody>
      </p:sp>
      <p:sp>
        <p:nvSpPr>
          <p:cNvPr id="60420" name="Rectangle 6"/>
          <p:cNvSpPr>
            <a:spLocks noGrp="1" noChangeArrowheads="1"/>
          </p:cNvSpPr>
          <p:nvPr>
            <p:ph type="ftr" sz="quarter" idx="4"/>
          </p:nvPr>
        </p:nvSpPr>
        <p:spPr>
          <a:noFill/>
        </p:spPr>
        <p:txBody>
          <a:bodyPr/>
          <a:lstStyle/>
          <a:p>
            <a:r>
              <a:rPr lang="en-AU" smtClean="0"/>
              <a:t>3400ICT Information System Security</a:t>
            </a:r>
          </a:p>
        </p:txBody>
      </p:sp>
      <p:sp>
        <p:nvSpPr>
          <p:cNvPr id="60421" name="Rectangle 7"/>
          <p:cNvSpPr>
            <a:spLocks noGrp="1" noChangeArrowheads="1"/>
          </p:cNvSpPr>
          <p:nvPr>
            <p:ph type="sldNum" sz="quarter" idx="5"/>
          </p:nvPr>
        </p:nvSpPr>
        <p:spPr>
          <a:noFill/>
        </p:spPr>
        <p:txBody>
          <a:bodyPr/>
          <a:lstStyle/>
          <a:p>
            <a:fld id="{0B4FEBBD-1FFE-4F1F-9588-5BB6FCC92A60}" type="slidenum">
              <a:rPr lang="en-AU"/>
              <a:pPr/>
              <a:t>21</a:t>
            </a:fld>
            <a:endParaRPr lang="en-AU"/>
          </a:p>
        </p:txBody>
      </p:sp>
      <p:sp>
        <p:nvSpPr>
          <p:cNvPr id="60422" name="Rectangle 2"/>
          <p:cNvSpPr>
            <a:spLocks noGrp="1" noRot="1" noChangeAspect="1" noChangeArrowheads="1" noTextEdit="1"/>
          </p:cNvSpPr>
          <p:nvPr>
            <p:ph type="sldImg"/>
          </p:nvPr>
        </p:nvSpPr>
        <p:spPr>
          <a:xfrm>
            <a:off x="917575" y="746125"/>
            <a:ext cx="4960938" cy="3722688"/>
          </a:xfrm>
          <a:ln/>
        </p:spPr>
      </p:sp>
      <p:sp>
        <p:nvSpPr>
          <p:cNvPr id="60423" name="Rectangle 3"/>
          <p:cNvSpPr>
            <a:spLocks noGrp="1" noChangeArrowheads="1"/>
          </p:cNvSpPr>
          <p:nvPr>
            <p:ph type="body" idx="1"/>
          </p:nvPr>
        </p:nvSpPr>
        <p:spPr>
          <a:xfrm>
            <a:off x="679450" y="4718050"/>
            <a:ext cx="5435600" cy="4467225"/>
          </a:xfrm>
          <a:noFill/>
          <a:ln/>
        </p:spPr>
        <p:txBody>
          <a:bodyPr lIns="96442" tIns="48221" rIns="96442" bIns="48221"/>
          <a:lstStyle/>
          <a:p>
            <a:pPr eaLnBrk="1" hangingPunct="1"/>
            <a:r>
              <a:rPr lang="en-US" smtClean="0"/>
              <a:t>Rijndael is an academic submission, based on the earlier Square cipher, from Belgium academics Dr Joan Daemen and Dr Vincent Rijmen.</a:t>
            </a:r>
          </a:p>
          <a:p>
            <a:pPr eaLnBrk="1" hangingPunct="1"/>
            <a:endParaRPr lang="en-US" smtClean="0"/>
          </a:p>
          <a:p>
            <a:pPr eaLnBrk="1" hangingPunct="1"/>
            <a:r>
              <a:rPr lang="en-US" smtClean="0"/>
              <a:t>It is an iterative cipher (operates on entire data block in every round) rather than feistel (operate on halves at a time). cf IDEA cipher</a:t>
            </a:r>
          </a:p>
          <a:p>
            <a:pPr eaLnBrk="1" hangingPunct="1"/>
            <a:endParaRPr lang="en-US" smtClean="0"/>
          </a:p>
          <a:p>
            <a:pPr eaLnBrk="1" hangingPunct="1"/>
            <a:endParaRPr lang="en-AU"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p>
            <a:r>
              <a:rPr lang="en-AU" smtClean="0"/>
              <a:t>Griffith University, School of ICT</a:t>
            </a:r>
          </a:p>
        </p:txBody>
      </p:sp>
      <p:sp>
        <p:nvSpPr>
          <p:cNvPr id="61443" name="Rectangle 3"/>
          <p:cNvSpPr>
            <a:spLocks noGrp="1" noChangeArrowheads="1"/>
          </p:cNvSpPr>
          <p:nvPr>
            <p:ph type="dt" sz="quarter" idx="1"/>
          </p:nvPr>
        </p:nvSpPr>
        <p:spPr>
          <a:noFill/>
        </p:spPr>
        <p:txBody>
          <a:bodyPr/>
          <a:lstStyle/>
          <a:p>
            <a:r>
              <a:rPr lang="en-AU" smtClean="0"/>
              <a:t>2010/1</a:t>
            </a:r>
          </a:p>
        </p:txBody>
      </p:sp>
      <p:sp>
        <p:nvSpPr>
          <p:cNvPr id="61444" name="Rectangle 6"/>
          <p:cNvSpPr>
            <a:spLocks noGrp="1" noChangeArrowheads="1"/>
          </p:cNvSpPr>
          <p:nvPr>
            <p:ph type="ftr" sz="quarter" idx="4"/>
          </p:nvPr>
        </p:nvSpPr>
        <p:spPr>
          <a:noFill/>
        </p:spPr>
        <p:txBody>
          <a:bodyPr/>
          <a:lstStyle/>
          <a:p>
            <a:r>
              <a:rPr lang="en-AU" smtClean="0"/>
              <a:t>3400ICT Information System Security</a:t>
            </a:r>
          </a:p>
        </p:txBody>
      </p:sp>
      <p:sp>
        <p:nvSpPr>
          <p:cNvPr id="61445" name="Rectangle 7"/>
          <p:cNvSpPr>
            <a:spLocks noGrp="1" noChangeArrowheads="1"/>
          </p:cNvSpPr>
          <p:nvPr>
            <p:ph type="sldNum" sz="quarter" idx="5"/>
          </p:nvPr>
        </p:nvSpPr>
        <p:spPr>
          <a:noFill/>
        </p:spPr>
        <p:txBody>
          <a:bodyPr/>
          <a:lstStyle/>
          <a:p>
            <a:fld id="{6CA43FB3-AF85-47B0-8B95-5ED2863361FB}" type="slidenum">
              <a:rPr lang="en-AU"/>
              <a:pPr/>
              <a:t>22</a:t>
            </a:fld>
            <a:endParaRPr lang="en-AU"/>
          </a:p>
        </p:txBody>
      </p:sp>
      <p:sp>
        <p:nvSpPr>
          <p:cNvPr id="61446" name="Rectangle 2"/>
          <p:cNvSpPr>
            <a:spLocks noGrp="1" noRot="1" noChangeAspect="1" noChangeArrowheads="1" noTextEdit="1"/>
          </p:cNvSpPr>
          <p:nvPr>
            <p:ph type="sldImg"/>
          </p:nvPr>
        </p:nvSpPr>
        <p:spPr>
          <a:xfrm>
            <a:off x="917575" y="746125"/>
            <a:ext cx="4960938" cy="3722688"/>
          </a:xfrm>
          <a:ln/>
        </p:spPr>
      </p:sp>
      <p:sp>
        <p:nvSpPr>
          <p:cNvPr id="61447" name="Rectangle 3"/>
          <p:cNvSpPr>
            <a:spLocks noGrp="1" noChangeArrowheads="1"/>
          </p:cNvSpPr>
          <p:nvPr>
            <p:ph type="body" idx="1"/>
          </p:nvPr>
        </p:nvSpPr>
        <p:spPr>
          <a:xfrm>
            <a:off x="679450" y="4718050"/>
            <a:ext cx="5435600" cy="4467225"/>
          </a:xfrm>
          <a:noFill/>
          <a:ln/>
        </p:spPr>
        <p:txBody>
          <a:bodyPr lIns="96442" tIns="48221" rIns="96442" bIns="48221"/>
          <a:lstStyle/>
          <a:p>
            <a:pPr eaLnBrk="1" hangingPunct="1"/>
            <a:r>
              <a:rPr lang="en-US" smtClean="0"/>
              <a:t>Data is written into the state matrix by columns; this matrix is manipulated at stage of the en/decryption process, and is then finally copied to the output.</a:t>
            </a:r>
          </a:p>
          <a:p>
            <a:pPr eaLnBrk="1" hangingPunct="1"/>
            <a:endParaRPr lang="en-US" smtClean="0"/>
          </a:p>
          <a:p>
            <a:pPr eaLnBrk="1" hangingPunct="1"/>
            <a:r>
              <a:rPr lang="en-US" smtClean="0"/>
              <a:t>The key is expanded into 44/52/60 lots of 32-bit words (see later), with 4 used in each round.</a:t>
            </a:r>
          </a:p>
          <a:p>
            <a:pPr eaLnBrk="1" hangingPunct="1"/>
            <a:endParaRPr lang="en-US" smtClean="0"/>
          </a:p>
          <a:p>
            <a:pPr eaLnBrk="1" hangingPunct="1"/>
            <a:r>
              <a:rPr lang="en-US" smtClean="0"/>
              <a:t>The data computation then consists of an “add round key” step, then 9/11/13 rounds with all 4 steps, and a final 10</a:t>
            </a:r>
            <a:r>
              <a:rPr lang="en-US" baseline="30000" smtClean="0"/>
              <a:t>th</a:t>
            </a:r>
            <a:r>
              <a:rPr lang="en-US" smtClean="0"/>
              <a:t>/12</a:t>
            </a:r>
            <a:r>
              <a:rPr lang="en-US" baseline="30000" smtClean="0"/>
              <a:t>th</a:t>
            </a:r>
            <a:r>
              <a:rPr lang="en-US" smtClean="0"/>
              <a:t>/14</a:t>
            </a:r>
            <a:r>
              <a:rPr lang="en-US" baseline="30000" smtClean="0"/>
              <a:t>th</a:t>
            </a:r>
            <a:r>
              <a:rPr lang="en-US" smtClean="0"/>
              <a:t> step of byte subs + mix cols + add round key. All steps are easily reversed.</a:t>
            </a:r>
          </a:p>
          <a:p>
            <a:pPr eaLnBrk="1" hangingPunct="1"/>
            <a:endParaRPr lang="en-US" smtClean="0"/>
          </a:p>
          <a:p>
            <a:pPr eaLnBrk="1" hangingPunct="1"/>
            <a:r>
              <a:rPr lang="en-US" smtClean="0"/>
              <a:t>Note only the “add round key” step makes use of the key and obscures the result, hence MUST be used at start and end of each round, since otherwise could undo effect of other steps. But the other steps provide confusion/diffusion/non-linearity. ie can look at cipher as a series of XOR with key then scramble/permute block repeated. This is efficient and highly secure it is believed.</a:t>
            </a:r>
          </a:p>
          <a:p>
            <a:pPr eaLnBrk="1" hangingPunct="1"/>
            <a:endParaRPr lang="en-A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AU" smtClean="0"/>
              <a:t>Griffith University, School of ICT</a:t>
            </a:r>
            <a:endParaRPr lang="en-AU"/>
          </a:p>
        </p:txBody>
      </p:sp>
      <p:sp>
        <p:nvSpPr>
          <p:cNvPr id="5" name="Date Placeholder 4"/>
          <p:cNvSpPr>
            <a:spLocks noGrp="1"/>
          </p:cNvSpPr>
          <p:nvPr>
            <p:ph type="dt" idx="11"/>
          </p:nvPr>
        </p:nvSpPr>
        <p:spPr/>
        <p:txBody>
          <a:bodyPr/>
          <a:lstStyle/>
          <a:p>
            <a:pPr>
              <a:defRPr/>
            </a:pPr>
            <a:r>
              <a:rPr lang="en-AU" smtClean="0"/>
              <a:t>2010/1</a:t>
            </a:r>
            <a:endParaRPr lang="en-AU"/>
          </a:p>
        </p:txBody>
      </p:sp>
      <p:sp>
        <p:nvSpPr>
          <p:cNvPr id="6" name="Footer Placeholder 5"/>
          <p:cNvSpPr>
            <a:spLocks noGrp="1"/>
          </p:cNvSpPr>
          <p:nvPr>
            <p:ph type="ftr" sz="quarter" idx="12"/>
          </p:nvPr>
        </p:nvSpPr>
        <p:spPr/>
        <p:txBody>
          <a:bodyPr/>
          <a:lstStyle/>
          <a:p>
            <a:pPr>
              <a:defRPr/>
            </a:pPr>
            <a:r>
              <a:rPr lang="en-AU" smtClean="0"/>
              <a:t>3400ICT Information System Security</a:t>
            </a:r>
            <a:endParaRPr lang="en-AU"/>
          </a:p>
        </p:txBody>
      </p:sp>
      <p:sp>
        <p:nvSpPr>
          <p:cNvPr id="7" name="Slide Number Placeholder 6"/>
          <p:cNvSpPr>
            <a:spLocks noGrp="1"/>
          </p:cNvSpPr>
          <p:nvPr>
            <p:ph type="sldNum" sz="quarter" idx="13"/>
          </p:nvPr>
        </p:nvSpPr>
        <p:spPr/>
        <p:txBody>
          <a:bodyPr/>
          <a:lstStyle/>
          <a:p>
            <a:fld id="{886CD28F-176F-4094-94AB-52C17F784561}" type="slidenum">
              <a:rPr lang="en-AU" smtClean="0"/>
              <a:pPr/>
              <a:t>2</a:t>
            </a:fld>
            <a:endParaRPr lang="en-AU"/>
          </a:p>
        </p:txBody>
      </p:sp>
    </p:spTree>
    <p:extLst>
      <p:ext uri="{BB962C8B-B14F-4D97-AF65-F5344CB8AC3E}">
        <p14:creationId xmlns:p14="http://schemas.microsoft.com/office/powerpoint/2010/main" val="3633515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p:spPr>
        <p:txBody>
          <a:bodyPr/>
          <a:lstStyle/>
          <a:p>
            <a:r>
              <a:rPr lang="en-AU" smtClean="0"/>
              <a:t>Griffith University, School of ICT</a:t>
            </a:r>
          </a:p>
        </p:txBody>
      </p:sp>
      <p:sp>
        <p:nvSpPr>
          <p:cNvPr id="62467" name="Rectangle 3"/>
          <p:cNvSpPr>
            <a:spLocks noGrp="1" noChangeArrowheads="1"/>
          </p:cNvSpPr>
          <p:nvPr>
            <p:ph type="dt" sz="quarter" idx="1"/>
          </p:nvPr>
        </p:nvSpPr>
        <p:spPr>
          <a:noFill/>
        </p:spPr>
        <p:txBody>
          <a:bodyPr/>
          <a:lstStyle/>
          <a:p>
            <a:r>
              <a:rPr lang="en-AU" smtClean="0"/>
              <a:t>2010/1</a:t>
            </a:r>
          </a:p>
        </p:txBody>
      </p:sp>
      <p:sp>
        <p:nvSpPr>
          <p:cNvPr id="62468" name="Rectangle 6"/>
          <p:cNvSpPr>
            <a:spLocks noGrp="1" noChangeArrowheads="1"/>
          </p:cNvSpPr>
          <p:nvPr>
            <p:ph type="ftr" sz="quarter" idx="4"/>
          </p:nvPr>
        </p:nvSpPr>
        <p:spPr>
          <a:noFill/>
        </p:spPr>
        <p:txBody>
          <a:bodyPr/>
          <a:lstStyle/>
          <a:p>
            <a:r>
              <a:rPr lang="en-AU" smtClean="0"/>
              <a:t>3400ICT Information System Security</a:t>
            </a:r>
          </a:p>
        </p:txBody>
      </p:sp>
      <p:sp>
        <p:nvSpPr>
          <p:cNvPr id="62469" name="Rectangle 7"/>
          <p:cNvSpPr>
            <a:spLocks noGrp="1" noChangeArrowheads="1"/>
          </p:cNvSpPr>
          <p:nvPr>
            <p:ph type="sldNum" sz="quarter" idx="5"/>
          </p:nvPr>
        </p:nvSpPr>
        <p:spPr>
          <a:noFill/>
        </p:spPr>
        <p:txBody>
          <a:bodyPr/>
          <a:lstStyle/>
          <a:p>
            <a:fld id="{21CB782E-41AF-450E-8717-077EC4FE8380}" type="slidenum">
              <a:rPr lang="en-AU"/>
              <a:pPr/>
              <a:t>25</a:t>
            </a:fld>
            <a:endParaRPr lang="en-AU"/>
          </a:p>
        </p:txBody>
      </p:sp>
      <p:sp>
        <p:nvSpPr>
          <p:cNvPr id="62470" name="Rectangle 2"/>
          <p:cNvSpPr>
            <a:spLocks noGrp="1" noRot="1" noChangeAspect="1" noChangeArrowheads="1" noTextEdit="1"/>
          </p:cNvSpPr>
          <p:nvPr>
            <p:ph type="sldImg"/>
          </p:nvPr>
        </p:nvSpPr>
        <p:spPr>
          <a:xfrm>
            <a:off x="917575" y="746125"/>
            <a:ext cx="4960938" cy="3722688"/>
          </a:xfrm>
          <a:ln/>
        </p:spPr>
      </p:sp>
      <p:sp>
        <p:nvSpPr>
          <p:cNvPr id="62471" name="Rectangle 3"/>
          <p:cNvSpPr>
            <a:spLocks noGrp="1" noChangeArrowheads="1"/>
          </p:cNvSpPr>
          <p:nvPr>
            <p:ph type="body" idx="1"/>
          </p:nvPr>
        </p:nvSpPr>
        <p:spPr>
          <a:xfrm>
            <a:off x="679450" y="4718050"/>
            <a:ext cx="5435600" cy="4467225"/>
          </a:xfrm>
          <a:noFill/>
          <a:ln/>
        </p:spPr>
        <p:txBody>
          <a:bodyPr lIns="96442" tIns="48221" rIns="96442" bIns="48221"/>
          <a:lstStyle/>
          <a:p>
            <a:pPr eaLnBrk="1" hangingPunct="1"/>
            <a:r>
              <a:rPr lang="en-US" smtClean="0"/>
              <a:t>Have many locations where attacks can occur in typical scenarios.</a:t>
            </a:r>
          </a:p>
          <a:p>
            <a:pPr eaLnBrk="1" hangingPunct="1"/>
            <a:endParaRPr lang="en-US" smtClean="0"/>
          </a:p>
          <a:p>
            <a:pPr eaLnBrk="1" hangingPunct="1"/>
            <a:endParaRPr lang="en-AU"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p:spPr>
        <p:txBody>
          <a:bodyPr/>
          <a:lstStyle/>
          <a:p>
            <a:r>
              <a:rPr lang="en-AU" smtClean="0"/>
              <a:t>Griffith University, School of ICT</a:t>
            </a:r>
          </a:p>
        </p:txBody>
      </p:sp>
      <p:sp>
        <p:nvSpPr>
          <p:cNvPr id="63491" name="Rectangle 3"/>
          <p:cNvSpPr>
            <a:spLocks noGrp="1" noChangeArrowheads="1"/>
          </p:cNvSpPr>
          <p:nvPr>
            <p:ph type="dt" sz="quarter" idx="1"/>
          </p:nvPr>
        </p:nvSpPr>
        <p:spPr>
          <a:noFill/>
        </p:spPr>
        <p:txBody>
          <a:bodyPr/>
          <a:lstStyle/>
          <a:p>
            <a:r>
              <a:rPr lang="en-AU" smtClean="0"/>
              <a:t>2010/1</a:t>
            </a:r>
          </a:p>
        </p:txBody>
      </p:sp>
      <p:sp>
        <p:nvSpPr>
          <p:cNvPr id="63492" name="Rectangle 6"/>
          <p:cNvSpPr>
            <a:spLocks noGrp="1" noChangeArrowheads="1"/>
          </p:cNvSpPr>
          <p:nvPr>
            <p:ph type="ftr" sz="quarter" idx="4"/>
          </p:nvPr>
        </p:nvSpPr>
        <p:spPr>
          <a:noFill/>
        </p:spPr>
        <p:txBody>
          <a:bodyPr/>
          <a:lstStyle/>
          <a:p>
            <a:r>
              <a:rPr lang="en-AU" smtClean="0"/>
              <a:t>3400ICT Information System Security</a:t>
            </a:r>
          </a:p>
        </p:txBody>
      </p:sp>
      <p:sp>
        <p:nvSpPr>
          <p:cNvPr id="63493" name="Rectangle 7"/>
          <p:cNvSpPr>
            <a:spLocks noGrp="1" noChangeArrowheads="1"/>
          </p:cNvSpPr>
          <p:nvPr>
            <p:ph type="sldNum" sz="quarter" idx="5"/>
          </p:nvPr>
        </p:nvSpPr>
        <p:spPr>
          <a:noFill/>
        </p:spPr>
        <p:txBody>
          <a:bodyPr/>
          <a:lstStyle/>
          <a:p>
            <a:fld id="{FA71A65D-08F1-48FD-9205-144305DA9705}" type="slidenum">
              <a:rPr lang="en-AU"/>
              <a:pPr/>
              <a:t>29</a:t>
            </a:fld>
            <a:endParaRPr lang="en-AU"/>
          </a:p>
        </p:txBody>
      </p:sp>
      <p:sp>
        <p:nvSpPr>
          <p:cNvPr id="63494" name="Rectangle 2"/>
          <p:cNvSpPr>
            <a:spLocks noGrp="1" noRot="1" noChangeAspect="1" noChangeArrowheads="1" noTextEdit="1"/>
          </p:cNvSpPr>
          <p:nvPr>
            <p:ph type="sldImg"/>
          </p:nvPr>
        </p:nvSpPr>
        <p:spPr>
          <a:xfrm>
            <a:off x="917575" y="746125"/>
            <a:ext cx="4960938" cy="3722688"/>
          </a:xfrm>
          <a:ln/>
        </p:spPr>
      </p:sp>
      <p:sp>
        <p:nvSpPr>
          <p:cNvPr id="63495" name="Rectangle 3"/>
          <p:cNvSpPr>
            <a:spLocks noGrp="1" noChangeArrowheads="1"/>
          </p:cNvSpPr>
          <p:nvPr>
            <p:ph type="body" idx="1"/>
          </p:nvPr>
        </p:nvSpPr>
        <p:spPr>
          <a:xfrm>
            <a:off x="679450" y="4718050"/>
            <a:ext cx="5435600" cy="4467225"/>
          </a:xfrm>
          <a:noFill/>
          <a:ln/>
        </p:spPr>
        <p:txBody>
          <a:bodyPr lIns="96442" tIns="48221" rIns="96442" bIns="48221"/>
          <a:lstStyle/>
          <a:p>
            <a:pPr eaLnBrk="1" hangingPunct="1"/>
            <a:r>
              <a:rPr lang="en-AU" smtClean="0"/>
              <a:t>This is one of the most critical areas in security systems - on many occasions systems have been broken, not because of a poor encryption algorithm, but because of poor key selection or management. It is </a:t>
            </a:r>
            <a:r>
              <a:rPr lang="en-AU" b="1" smtClean="0"/>
              <a:t>absolutely critical</a:t>
            </a:r>
            <a:r>
              <a:rPr lang="en-AU" smtClean="0"/>
              <a:t> to get this right!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p:spPr>
        <p:txBody>
          <a:bodyPr/>
          <a:lstStyle/>
          <a:p>
            <a:r>
              <a:rPr lang="en-AU" smtClean="0"/>
              <a:t>Griffith University, School of ICT</a:t>
            </a:r>
          </a:p>
        </p:txBody>
      </p:sp>
      <p:sp>
        <p:nvSpPr>
          <p:cNvPr id="64515" name="Rectangle 3"/>
          <p:cNvSpPr>
            <a:spLocks noGrp="1" noChangeArrowheads="1"/>
          </p:cNvSpPr>
          <p:nvPr>
            <p:ph type="dt" sz="quarter" idx="1"/>
          </p:nvPr>
        </p:nvSpPr>
        <p:spPr>
          <a:noFill/>
        </p:spPr>
        <p:txBody>
          <a:bodyPr/>
          <a:lstStyle/>
          <a:p>
            <a:r>
              <a:rPr lang="en-AU" smtClean="0"/>
              <a:t>2010/1</a:t>
            </a:r>
          </a:p>
        </p:txBody>
      </p:sp>
      <p:sp>
        <p:nvSpPr>
          <p:cNvPr id="64516" name="Rectangle 6"/>
          <p:cNvSpPr>
            <a:spLocks noGrp="1" noChangeArrowheads="1"/>
          </p:cNvSpPr>
          <p:nvPr>
            <p:ph type="ftr" sz="quarter" idx="4"/>
          </p:nvPr>
        </p:nvSpPr>
        <p:spPr>
          <a:noFill/>
        </p:spPr>
        <p:txBody>
          <a:bodyPr/>
          <a:lstStyle/>
          <a:p>
            <a:r>
              <a:rPr lang="en-AU" smtClean="0"/>
              <a:t>3400ICT Information System Security</a:t>
            </a:r>
          </a:p>
        </p:txBody>
      </p:sp>
      <p:sp>
        <p:nvSpPr>
          <p:cNvPr id="64517" name="Rectangle 7"/>
          <p:cNvSpPr>
            <a:spLocks noGrp="1" noChangeArrowheads="1"/>
          </p:cNvSpPr>
          <p:nvPr>
            <p:ph type="sldNum" sz="quarter" idx="5"/>
          </p:nvPr>
        </p:nvSpPr>
        <p:spPr>
          <a:noFill/>
        </p:spPr>
        <p:txBody>
          <a:bodyPr/>
          <a:lstStyle/>
          <a:p>
            <a:fld id="{F33AAD07-7FE7-4852-A106-15F6ADD23531}" type="slidenum">
              <a:rPr lang="en-AU"/>
              <a:pPr/>
              <a:t>30</a:t>
            </a:fld>
            <a:endParaRPr lang="en-AU"/>
          </a:p>
        </p:txBody>
      </p:sp>
      <p:sp>
        <p:nvSpPr>
          <p:cNvPr id="64518" name="Rectangle 2"/>
          <p:cNvSpPr>
            <a:spLocks noGrp="1" noRot="1" noChangeAspect="1" noChangeArrowheads="1" noTextEdit="1"/>
          </p:cNvSpPr>
          <p:nvPr>
            <p:ph type="sldImg"/>
          </p:nvPr>
        </p:nvSpPr>
        <p:spPr>
          <a:xfrm>
            <a:off x="917575" y="746125"/>
            <a:ext cx="4960938" cy="3722688"/>
          </a:xfrm>
          <a:ln/>
        </p:spPr>
      </p:sp>
      <p:sp>
        <p:nvSpPr>
          <p:cNvPr id="64519" name="Rectangle 3"/>
          <p:cNvSpPr>
            <a:spLocks noGrp="1" noChangeArrowheads="1"/>
          </p:cNvSpPr>
          <p:nvPr>
            <p:ph type="body" idx="1"/>
          </p:nvPr>
        </p:nvSpPr>
        <p:spPr>
          <a:xfrm>
            <a:off x="679450" y="4718050"/>
            <a:ext cx="5435600" cy="4467225"/>
          </a:xfrm>
          <a:noFill/>
          <a:ln/>
        </p:spPr>
        <p:txBody>
          <a:bodyPr lIns="96442" tIns="48221" rIns="96442" bIns="48221"/>
          <a:lstStyle/>
          <a:p>
            <a:pPr eaLnBrk="1" hangingPunct="1"/>
            <a:r>
              <a:rPr lang="en-US" smtClean="0"/>
              <a:t>Physical delivery (1 &amp; 2) is </a:t>
            </a:r>
            <a:r>
              <a:rPr lang="en-AU" smtClean="0"/>
              <a:t>simplest - but only applicable when there is personal contact between recipient and key issuer. Is fine for link encryption where devices &amp; keys occur in pairs, but does not scale as number of parties who wish to communicate grows.</a:t>
            </a:r>
          </a:p>
          <a:p>
            <a:pPr eaLnBrk="1" hangingPunct="1"/>
            <a:endParaRPr lang="en-US" smtClean="0"/>
          </a:p>
          <a:p>
            <a:pPr eaLnBrk="1" hangingPunct="1"/>
            <a:r>
              <a:rPr lang="en-US" smtClean="0"/>
              <a:t>A third party is </a:t>
            </a:r>
            <a:r>
              <a:rPr lang="en-AU" smtClean="0"/>
              <a:t>a </a:t>
            </a:r>
            <a:r>
              <a:rPr lang="en-AU" b="1" smtClean="0"/>
              <a:t>trusted intermediary</a:t>
            </a:r>
            <a:r>
              <a:rPr lang="en-AU" smtClean="0"/>
              <a:t>, whom all parties trust, to mediate the establishment of secure communications between them. Must trust intermediary not to abuse the knowledge of all session keys. </a:t>
            </a:r>
          </a:p>
          <a:p>
            <a:pPr eaLnBrk="1" hangingPunct="1"/>
            <a:r>
              <a:rPr lang="en-US" smtClean="0"/>
              <a:t>As number of parties grow, some variant of 4 is only practical solution.</a:t>
            </a:r>
          </a:p>
          <a:p>
            <a:pPr eaLnBrk="1" hangingPunct="1"/>
            <a:endParaRPr lang="en-AU"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 = </a:t>
            </a:r>
            <a:r>
              <a:rPr lang="en-US" dirty="0" err="1" smtClean="0"/>
              <a:t>nons</a:t>
            </a:r>
            <a:r>
              <a:rPr lang="en-US" dirty="0"/>
              <a:t> </a:t>
            </a:r>
            <a:r>
              <a:rPr lang="en-US" dirty="0" smtClean="0"/>
              <a:t>(random number that has been generated to sequencing)</a:t>
            </a:r>
            <a:endParaRPr lang="en-US" dirty="0"/>
          </a:p>
        </p:txBody>
      </p:sp>
      <p:sp>
        <p:nvSpPr>
          <p:cNvPr id="4" name="Header Placeholder 3"/>
          <p:cNvSpPr>
            <a:spLocks noGrp="1"/>
          </p:cNvSpPr>
          <p:nvPr>
            <p:ph type="hdr" sz="quarter" idx="10"/>
          </p:nvPr>
        </p:nvSpPr>
        <p:spPr/>
        <p:txBody>
          <a:bodyPr/>
          <a:lstStyle/>
          <a:p>
            <a:pPr>
              <a:defRPr/>
            </a:pPr>
            <a:r>
              <a:rPr lang="en-AU" smtClean="0"/>
              <a:t>Griffith University, School of ICT</a:t>
            </a:r>
            <a:endParaRPr lang="en-AU"/>
          </a:p>
        </p:txBody>
      </p:sp>
      <p:sp>
        <p:nvSpPr>
          <p:cNvPr id="5" name="Date Placeholder 4"/>
          <p:cNvSpPr>
            <a:spLocks noGrp="1"/>
          </p:cNvSpPr>
          <p:nvPr>
            <p:ph type="dt" idx="11"/>
          </p:nvPr>
        </p:nvSpPr>
        <p:spPr/>
        <p:txBody>
          <a:bodyPr/>
          <a:lstStyle/>
          <a:p>
            <a:pPr>
              <a:defRPr/>
            </a:pPr>
            <a:r>
              <a:rPr lang="en-AU" smtClean="0"/>
              <a:t>2010/1</a:t>
            </a:r>
            <a:endParaRPr lang="en-AU"/>
          </a:p>
        </p:txBody>
      </p:sp>
      <p:sp>
        <p:nvSpPr>
          <p:cNvPr id="6" name="Footer Placeholder 5"/>
          <p:cNvSpPr>
            <a:spLocks noGrp="1"/>
          </p:cNvSpPr>
          <p:nvPr>
            <p:ph type="ftr" sz="quarter" idx="12"/>
          </p:nvPr>
        </p:nvSpPr>
        <p:spPr/>
        <p:txBody>
          <a:bodyPr/>
          <a:lstStyle/>
          <a:p>
            <a:pPr>
              <a:defRPr/>
            </a:pPr>
            <a:r>
              <a:rPr lang="en-AU" smtClean="0"/>
              <a:t>3400ICT Information System Security</a:t>
            </a:r>
            <a:endParaRPr lang="en-AU"/>
          </a:p>
        </p:txBody>
      </p:sp>
      <p:sp>
        <p:nvSpPr>
          <p:cNvPr id="7" name="Slide Number Placeholder 6"/>
          <p:cNvSpPr>
            <a:spLocks noGrp="1"/>
          </p:cNvSpPr>
          <p:nvPr>
            <p:ph type="sldNum" sz="quarter" idx="13"/>
          </p:nvPr>
        </p:nvSpPr>
        <p:spPr/>
        <p:txBody>
          <a:bodyPr/>
          <a:lstStyle/>
          <a:p>
            <a:fld id="{886CD28F-176F-4094-94AB-52C17F784561}" type="slidenum">
              <a:rPr lang="en-AU" smtClean="0"/>
              <a:pPr/>
              <a:t>31</a:t>
            </a:fld>
            <a:endParaRPr lang="en-AU"/>
          </a:p>
        </p:txBody>
      </p:sp>
    </p:spTree>
    <p:extLst>
      <p:ext uri="{BB962C8B-B14F-4D97-AF65-F5344CB8AC3E}">
        <p14:creationId xmlns:p14="http://schemas.microsoft.com/office/powerpoint/2010/main" val="1285654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31"/>
          <p:cNvSpPr>
            <a:spLocks noGrp="1" noChangeArrowheads="1"/>
          </p:cNvSpPr>
          <p:nvPr>
            <p:ph type="sldNum" sz="quarter" idx="5"/>
          </p:nvPr>
        </p:nvSpPr>
        <p:spPr>
          <a:noFill/>
        </p:spPr>
        <p:txBody>
          <a:bodyPr/>
          <a:lstStyle/>
          <a:p>
            <a:fld id="{1BB15FCD-C62D-459E-9F21-F98DA5C9EFCF}" type="slidenum">
              <a:rPr lang="en-AU"/>
              <a:pPr/>
              <a:t>33</a:t>
            </a:fld>
            <a:endParaRPr lang="en-AU"/>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smtClean="0"/>
              <a:t>The use of a key distribution center is based on the use of a hierarchy of keys. At a minimum, two levels of keys are used: a session key, used for the duration of a logical connection; and a master key shared by the key distribution center and an end system or user and used to encrypt the session key.</a:t>
            </a:r>
          </a:p>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p>
            <a:r>
              <a:rPr lang="en-AU" smtClean="0"/>
              <a:t>Griffith University, School of ICT</a:t>
            </a:r>
          </a:p>
        </p:txBody>
      </p:sp>
      <p:sp>
        <p:nvSpPr>
          <p:cNvPr id="66563" name="Rectangle 3"/>
          <p:cNvSpPr>
            <a:spLocks noGrp="1" noChangeArrowheads="1"/>
          </p:cNvSpPr>
          <p:nvPr>
            <p:ph type="dt" sz="quarter" idx="1"/>
          </p:nvPr>
        </p:nvSpPr>
        <p:spPr>
          <a:noFill/>
        </p:spPr>
        <p:txBody>
          <a:bodyPr/>
          <a:lstStyle/>
          <a:p>
            <a:r>
              <a:rPr lang="en-AU" smtClean="0"/>
              <a:t>2010/1</a:t>
            </a:r>
          </a:p>
        </p:txBody>
      </p:sp>
      <p:sp>
        <p:nvSpPr>
          <p:cNvPr id="66564" name="Rectangle 6"/>
          <p:cNvSpPr>
            <a:spLocks noGrp="1" noChangeArrowheads="1"/>
          </p:cNvSpPr>
          <p:nvPr>
            <p:ph type="ftr" sz="quarter" idx="4"/>
          </p:nvPr>
        </p:nvSpPr>
        <p:spPr>
          <a:noFill/>
        </p:spPr>
        <p:txBody>
          <a:bodyPr/>
          <a:lstStyle/>
          <a:p>
            <a:r>
              <a:rPr lang="en-AU" smtClean="0"/>
              <a:t>3400ICT Information System Security</a:t>
            </a:r>
          </a:p>
        </p:txBody>
      </p:sp>
      <p:sp>
        <p:nvSpPr>
          <p:cNvPr id="66565" name="Rectangle 7"/>
          <p:cNvSpPr>
            <a:spLocks noGrp="1" noChangeArrowheads="1"/>
          </p:cNvSpPr>
          <p:nvPr>
            <p:ph type="sldNum" sz="quarter" idx="5"/>
          </p:nvPr>
        </p:nvSpPr>
        <p:spPr>
          <a:noFill/>
        </p:spPr>
        <p:txBody>
          <a:bodyPr/>
          <a:lstStyle/>
          <a:p>
            <a:fld id="{FE2F0438-1EC9-47E1-8B81-CD23D53467E8}" type="slidenum">
              <a:rPr lang="en-AU"/>
              <a:pPr/>
              <a:t>34</a:t>
            </a:fld>
            <a:endParaRPr lang="en-AU"/>
          </a:p>
        </p:txBody>
      </p:sp>
      <p:sp>
        <p:nvSpPr>
          <p:cNvPr id="66566" name="Rectangle 2"/>
          <p:cNvSpPr>
            <a:spLocks noGrp="1" noRot="1" noChangeAspect="1" noChangeArrowheads="1" noTextEdit="1"/>
          </p:cNvSpPr>
          <p:nvPr>
            <p:ph type="sldImg"/>
          </p:nvPr>
        </p:nvSpPr>
        <p:spPr>
          <a:xfrm>
            <a:off x="917575" y="746125"/>
            <a:ext cx="4960938" cy="3722688"/>
          </a:xfrm>
          <a:ln/>
        </p:spPr>
      </p:sp>
      <p:sp>
        <p:nvSpPr>
          <p:cNvPr id="66567" name="Rectangle 3"/>
          <p:cNvSpPr>
            <a:spLocks noGrp="1" noChangeArrowheads="1"/>
          </p:cNvSpPr>
          <p:nvPr>
            <p:ph type="body" idx="1"/>
          </p:nvPr>
        </p:nvSpPr>
        <p:spPr>
          <a:xfrm>
            <a:off x="679450" y="4718050"/>
            <a:ext cx="5435600" cy="4467225"/>
          </a:xfrm>
          <a:noFill/>
          <a:ln/>
        </p:spPr>
        <p:txBody>
          <a:bodyPr lIns="96442" tIns="48221" rIns="96442" bIns="48221"/>
          <a:lstStyle/>
          <a:p>
            <a:pPr eaLnBrk="1" hangingPunct="1"/>
            <a:r>
              <a:rPr lang="en-AU" smtClean="0"/>
              <a:t>Getting good random numbers is important, but difficult. You don't want someone guessing the key you're using to protect your communications because your "random numbers" weren't (as happened in an early release of Netscape SSL).</a:t>
            </a:r>
          </a:p>
          <a:p>
            <a:pPr eaLnBrk="1" hangingPunct="1"/>
            <a:endParaRPr lang="en-US" smtClean="0"/>
          </a:p>
          <a:p>
            <a:pPr eaLnBrk="1" hangingPunct="1"/>
            <a:r>
              <a:rPr lang="en-US" smtClean="0"/>
              <a:t>Although have well-defined tests for determining that a sequence of numbers match uniform distribution, there is no such test to "prove“ independence. Rather, use a number of tests to demonstrate that a sequence does not</a:t>
            </a:r>
          </a:p>
          <a:p>
            <a:pPr eaLnBrk="1" hangingPunct="1"/>
            <a:r>
              <a:rPr lang="en-US" smtClean="0"/>
              <a:t>exhibit independence, until the confidence that independence exists is sufficiently strong.</a:t>
            </a:r>
          </a:p>
          <a:p>
            <a:pPr eaLnBrk="1" hangingPunct="1"/>
            <a:endParaRPr lang="en-US" i="1" smtClean="0"/>
          </a:p>
          <a:p>
            <a:pPr eaLnBrk="1" hangingPunct="1"/>
            <a:r>
              <a:rPr lang="en-US" smtClean="0"/>
              <a:t>Since often use pseudo-random number, must ensure cannot </a:t>
            </a:r>
            <a:r>
              <a:rPr lang="en-AU" smtClean="0"/>
              <a:t>predict future elements of sequence on basis of</a:t>
            </a:r>
          </a:p>
          <a:p>
            <a:pPr eaLnBrk="1" hangingPunct="1"/>
            <a:r>
              <a:rPr lang="en-AU" smtClean="0"/>
              <a:t>earlier elements.</a:t>
            </a:r>
          </a:p>
          <a:p>
            <a:pPr eaLnBrk="1" hangingPunct="1"/>
            <a:endParaRPr lang="en-AU"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p>
            <a:r>
              <a:rPr lang="en-AU" smtClean="0"/>
              <a:t>Griffith University, School of ICT</a:t>
            </a:r>
          </a:p>
        </p:txBody>
      </p:sp>
      <p:sp>
        <p:nvSpPr>
          <p:cNvPr id="67587" name="Rectangle 3"/>
          <p:cNvSpPr>
            <a:spLocks noGrp="1" noChangeArrowheads="1"/>
          </p:cNvSpPr>
          <p:nvPr>
            <p:ph type="dt" sz="quarter" idx="1"/>
          </p:nvPr>
        </p:nvSpPr>
        <p:spPr>
          <a:noFill/>
        </p:spPr>
        <p:txBody>
          <a:bodyPr/>
          <a:lstStyle/>
          <a:p>
            <a:r>
              <a:rPr lang="en-AU" smtClean="0"/>
              <a:t>2010/1</a:t>
            </a:r>
          </a:p>
        </p:txBody>
      </p:sp>
      <p:sp>
        <p:nvSpPr>
          <p:cNvPr id="67588" name="Rectangle 6"/>
          <p:cNvSpPr>
            <a:spLocks noGrp="1" noChangeArrowheads="1"/>
          </p:cNvSpPr>
          <p:nvPr>
            <p:ph type="ftr" sz="quarter" idx="4"/>
          </p:nvPr>
        </p:nvSpPr>
        <p:spPr>
          <a:noFill/>
        </p:spPr>
        <p:txBody>
          <a:bodyPr/>
          <a:lstStyle/>
          <a:p>
            <a:r>
              <a:rPr lang="en-AU" smtClean="0"/>
              <a:t>3400ICT Information System Security</a:t>
            </a:r>
          </a:p>
        </p:txBody>
      </p:sp>
      <p:sp>
        <p:nvSpPr>
          <p:cNvPr id="67589" name="Rectangle 7"/>
          <p:cNvSpPr>
            <a:spLocks noGrp="1" noChangeArrowheads="1"/>
          </p:cNvSpPr>
          <p:nvPr>
            <p:ph type="sldNum" sz="quarter" idx="5"/>
          </p:nvPr>
        </p:nvSpPr>
        <p:spPr>
          <a:noFill/>
        </p:spPr>
        <p:txBody>
          <a:bodyPr/>
          <a:lstStyle/>
          <a:p>
            <a:fld id="{4E17FEE9-0554-4E3D-B9CB-8A80895CD095}" type="slidenum">
              <a:rPr lang="en-AU"/>
              <a:pPr/>
              <a:t>35</a:t>
            </a:fld>
            <a:endParaRPr lang="en-AU"/>
          </a:p>
        </p:txBody>
      </p:sp>
      <p:sp>
        <p:nvSpPr>
          <p:cNvPr id="67590" name="Rectangle 2"/>
          <p:cNvSpPr>
            <a:spLocks noGrp="1" noRot="1" noChangeAspect="1" noChangeArrowheads="1" noTextEdit="1"/>
          </p:cNvSpPr>
          <p:nvPr>
            <p:ph type="sldImg"/>
          </p:nvPr>
        </p:nvSpPr>
        <p:spPr>
          <a:xfrm>
            <a:off x="917575" y="746125"/>
            <a:ext cx="4960938" cy="3722688"/>
          </a:xfrm>
          <a:ln/>
        </p:spPr>
      </p:sp>
      <p:sp>
        <p:nvSpPr>
          <p:cNvPr id="67591" name="Rectangle 3"/>
          <p:cNvSpPr>
            <a:spLocks noGrp="1" noChangeArrowheads="1"/>
          </p:cNvSpPr>
          <p:nvPr>
            <p:ph type="body" idx="1"/>
          </p:nvPr>
        </p:nvSpPr>
        <p:spPr>
          <a:xfrm>
            <a:off x="679450" y="4718050"/>
            <a:ext cx="5435600" cy="4467225"/>
          </a:xfrm>
          <a:noFill/>
          <a:ln/>
        </p:spPr>
        <p:txBody>
          <a:bodyPr lIns="96442" tIns="48221" rIns="96442" bIns="48221"/>
          <a:lstStyle/>
          <a:p>
            <a:pPr eaLnBrk="1" hangingPunct="1"/>
            <a:r>
              <a:rPr lang="en-AU" dirty="0" smtClean="0"/>
              <a:t>Getting good random numbers is important, but difficult. You don't want someone guessing the key you're using to protect your communications because your "random numbers" weren't (as happened in an early release of Netscape SSL).</a:t>
            </a:r>
          </a:p>
          <a:p>
            <a:pPr eaLnBrk="1" hangingPunct="1"/>
            <a:endParaRPr lang="en-US" dirty="0" smtClean="0"/>
          </a:p>
          <a:p>
            <a:pPr eaLnBrk="1" hangingPunct="1"/>
            <a:r>
              <a:rPr lang="en-US" dirty="0" smtClean="0"/>
              <a:t>Although have well-defined tests for determining that a sequence of numbers match uniform distribution, there is no such test to "prove“ independence. Rather, use a number of tests to demonstrate that a sequence does not</a:t>
            </a:r>
          </a:p>
          <a:p>
            <a:pPr eaLnBrk="1" hangingPunct="1"/>
            <a:r>
              <a:rPr lang="en-US" dirty="0" smtClean="0"/>
              <a:t>exhibit independence, until the confidence that independence exists is sufficiently strong.</a:t>
            </a:r>
          </a:p>
          <a:p>
            <a:pPr eaLnBrk="1" hangingPunct="1"/>
            <a:endParaRPr lang="en-US" i="1" dirty="0" smtClean="0"/>
          </a:p>
          <a:p>
            <a:pPr eaLnBrk="1" hangingPunct="1"/>
            <a:r>
              <a:rPr lang="en-US" dirty="0" smtClean="0"/>
              <a:t>Since often use pseudo-random number, must ensure cannot </a:t>
            </a:r>
            <a:r>
              <a:rPr lang="en-AU" dirty="0" smtClean="0"/>
              <a:t>predict future elements of sequence on basis of</a:t>
            </a:r>
          </a:p>
          <a:p>
            <a:pPr eaLnBrk="1" hangingPunct="1"/>
            <a:r>
              <a:rPr lang="en-AU" dirty="0" smtClean="0"/>
              <a:t>earlier elements.</a:t>
            </a:r>
          </a:p>
          <a:p>
            <a:pPr eaLnBrk="1" hangingPunct="1"/>
            <a:r>
              <a:rPr lang="en-AU" dirty="0" smtClean="0"/>
              <a:t/>
            </a:r>
            <a:br>
              <a:rPr lang="en-AU" dirty="0" smtClean="0"/>
            </a:br>
            <a:r>
              <a:rPr lang="en-AU" dirty="0" smtClean="0"/>
              <a:t>(Make sure you can draw this)</a:t>
            </a:r>
            <a:endParaRPr lang="en-AU"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p>
            <a:r>
              <a:rPr lang="en-AU" smtClean="0"/>
              <a:t>Griffith University, School of ICT</a:t>
            </a:r>
          </a:p>
        </p:txBody>
      </p:sp>
      <p:sp>
        <p:nvSpPr>
          <p:cNvPr id="68611" name="Rectangle 3"/>
          <p:cNvSpPr>
            <a:spLocks noGrp="1" noChangeArrowheads="1"/>
          </p:cNvSpPr>
          <p:nvPr>
            <p:ph type="dt" sz="quarter" idx="1"/>
          </p:nvPr>
        </p:nvSpPr>
        <p:spPr>
          <a:noFill/>
        </p:spPr>
        <p:txBody>
          <a:bodyPr/>
          <a:lstStyle/>
          <a:p>
            <a:r>
              <a:rPr lang="en-AU" smtClean="0"/>
              <a:t>2010/1</a:t>
            </a:r>
          </a:p>
        </p:txBody>
      </p:sp>
      <p:sp>
        <p:nvSpPr>
          <p:cNvPr id="68612" name="Rectangle 6"/>
          <p:cNvSpPr>
            <a:spLocks noGrp="1" noChangeArrowheads="1"/>
          </p:cNvSpPr>
          <p:nvPr>
            <p:ph type="ftr" sz="quarter" idx="4"/>
          </p:nvPr>
        </p:nvSpPr>
        <p:spPr>
          <a:noFill/>
        </p:spPr>
        <p:txBody>
          <a:bodyPr/>
          <a:lstStyle/>
          <a:p>
            <a:r>
              <a:rPr lang="en-AU" smtClean="0"/>
              <a:t>3400ICT Information System Security</a:t>
            </a:r>
          </a:p>
        </p:txBody>
      </p:sp>
      <p:sp>
        <p:nvSpPr>
          <p:cNvPr id="68613" name="Rectangle 7"/>
          <p:cNvSpPr>
            <a:spLocks noGrp="1" noChangeArrowheads="1"/>
          </p:cNvSpPr>
          <p:nvPr>
            <p:ph type="sldNum" sz="quarter" idx="5"/>
          </p:nvPr>
        </p:nvSpPr>
        <p:spPr>
          <a:noFill/>
        </p:spPr>
        <p:txBody>
          <a:bodyPr/>
          <a:lstStyle/>
          <a:p>
            <a:fld id="{E8170A0B-FE2B-4DEB-A4F5-D4CC1B9FE435}" type="slidenum">
              <a:rPr lang="en-AU"/>
              <a:pPr/>
              <a:t>38</a:t>
            </a:fld>
            <a:endParaRPr lang="en-AU"/>
          </a:p>
        </p:txBody>
      </p:sp>
      <p:sp>
        <p:nvSpPr>
          <p:cNvPr id="68614" name="Rectangle 2"/>
          <p:cNvSpPr>
            <a:spLocks noGrp="1" noRot="1" noChangeAspect="1" noChangeArrowheads="1" noTextEdit="1"/>
          </p:cNvSpPr>
          <p:nvPr>
            <p:ph type="sldImg"/>
          </p:nvPr>
        </p:nvSpPr>
        <p:spPr>
          <a:xfrm>
            <a:off x="917575" y="746125"/>
            <a:ext cx="4960938" cy="3722688"/>
          </a:xfrm>
          <a:ln/>
        </p:spPr>
      </p:sp>
      <p:sp>
        <p:nvSpPr>
          <p:cNvPr id="68615" name="Rectangle 3"/>
          <p:cNvSpPr>
            <a:spLocks noGrp="1" noChangeArrowheads="1"/>
          </p:cNvSpPr>
          <p:nvPr>
            <p:ph type="body" idx="1"/>
          </p:nvPr>
        </p:nvSpPr>
        <p:spPr>
          <a:xfrm>
            <a:off x="679450" y="4718050"/>
            <a:ext cx="5435600" cy="4467225"/>
          </a:xfrm>
          <a:noFill/>
          <a:ln/>
        </p:spPr>
        <p:txBody>
          <a:bodyPr lIns="96442" tIns="48221" rIns="96442" bIns="48221"/>
          <a:lstStyle/>
          <a:p>
            <a:pPr eaLnBrk="1" hangingPunct="1"/>
            <a:r>
              <a:rPr lang="en-AU" smtClean="0"/>
              <a:t>Getting good random numbers is important, but difficult. You don't want someone guessing the key you're using to protect your communications because your "random numbers" weren't (as happened in an early release of Netscape SSL).</a:t>
            </a:r>
          </a:p>
          <a:p>
            <a:pPr eaLnBrk="1" hangingPunct="1"/>
            <a:endParaRPr lang="en-US" smtClean="0"/>
          </a:p>
          <a:p>
            <a:pPr eaLnBrk="1" hangingPunct="1"/>
            <a:r>
              <a:rPr lang="en-US" smtClean="0"/>
              <a:t>Although have well-defined tests for determining that a sequence of numbers match uniform distribution, there is no such test to "prove“ independence. Rather, use a number of tests to demonstrate that a sequence does not</a:t>
            </a:r>
          </a:p>
          <a:p>
            <a:pPr eaLnBrk="1" hangingPunct="1"/>
            <a:r>
              <a:rPr lang="en-US" smtClean="0"/>
              <a:t>exhibit independence, until the confidence that independence exists is sufficiently strong.</a:t>
            </a:r>
          </a:p>
          <a:p>
            <a:pPr eaLnBrk="1" hangingPunct="1"/>
            <a:endParaRPr lang="en-US" i="1" smtClean="0"/>
          </a:p>
          <a:p>
            <a:pPr eaLnBrk="1" hangingPunct="1"/>
            <a:r>
              <a:rPr lang="en-US" smtClean="0"/>
              <a:t>Since often use pseudo-random number, must ensure cannot </a:t>
            </a:r>
            <a:r>
              <a:rPr lang="en-AU" smtClean="0"/>
              <a:t>predict future elements of sequence on basis of</a:t>
            </a:r>
          </a:p>
          <a:p>
            <a:pPr eaLnBrk="1" hangingPunct="1"/>
            <a:r>
              <a:rPr lang="en-AU" smtClean="0"/>
              <a:t>earlier elements.</a:t>
            </a:r>
          </a:p>
          <a:p>
            <a:pPr eaLnBrk="1" hangingPunct="1"/>
            <a:endParaRPr lang="en-AU"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AU" smtClean="0"/>
              <a:t>Griffith University, School of ICT</a:t>
            </a:r>
            <a:endParaRPr lang="en-AU"/>
          </a:p>
        </p:txBody>
      </p:sp>
      <p:sp>
        <p:nvSpPr>
          <p:cNvPr id="5" name="Date Placeholder 4"/>
          <p:cNvSpPr>
            <a:spLocks noGrp="1"/>
          </p:cNvSpPr>
          <p:nvPr>
            <p:ph type="dt" idx="11"/>
          </p:nvPr>
        </p:nvSpPr>
        <p:spPr/>
        <p:txBody>
          <a:bodyPr/>
          <a:lstStyle/>
          <a:p>
            <a:pPr>
              <a:defRPr/>
            </a:pPr>
            <a:r>
              <a:rPr lang="en-AU" dirty="0" smtClean="0"/>
              <a:t>2014/1</a:t>
            </a:r>
            <a:endParaRPr lang="en-AU" dirty="0"/>
          </a:p>
        </p:txBody>
      </p:sp>
      <p:sp>
        <p:nvSpPr>
          <p:cNvPr id="6" name="Footer Placeholder 5"/>
          <p:cNvSpPr>
            <a:spLocks noGrp="1"/>
          </p:cNvSpPr>
          <p:nvPr>
            <p:ph type="ftr" sz="quarter" idx="12"/>
          </p:nvPr>
        </p:nvSpPr>
        <p:spPr/>
        <p:txBody>
          <a:bodyPr/>
          <a:lstStyle/>
          <a:p>
            <a:pPr>
              <a:defRPr/>
            </a:pPr>
            <a:r>
              <a:rPr lang="en-AU" smtClean="0"/>
              <a:t>3413ICT Network Security</a:t>
            </a:r>
            <a:endParaRPr lang="en-AU"/>
          </a:p>
        </p:txBody>
      </p:sp>
      <p:sp>
        <p:nvSpPr>
          <p:cNvPr id="7" name="Slide Number Placeholder 6"/>
          <p:cNvSpPr>
            <a:spLocks noGrp="1"/>
          </p:cNvSpPr>
          <p:nvPr>
            <p:ph type="sldNum" sz="quarter" idx="13"/>
          </p:nvPr>
        </p:nvSpPr>
        <p:spPr/>
        <p:txBody>
          <a:bodyPr/>
          <a:lstStyle/>
          <a:p>
            <a:fld id="{886CD28F-176F-4094-94AB-52C17F784561}" type="slidenum">
              <a:rPr lang="en-AU" smtClean="0"/>
              <a:pPr/>
              <a:t>42</a:t>
            </a:fld>
            <a:endParaRPr lang="en-AU"/>
          </a:p>
        </p:txBody>
      </p:sp>
    </p:spTree>
    <p:extLst>
      <p:ext uri="{BB962C8B-B14F-4D97-AF65-F5344CB8AC3E}">
        <p14:creationId xmlns:p14="http://schemas.microsoft.com/office/powerpoint/2010/main" val="1078051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AU" smtClean="0"/>
              <a:t>Griffith University, School of ICT</a:t>
            </a:r>
          </a:p>
        </p:txBody>
      </p:sp>
      <p:sp>
        <p:nvSpPr>
          <p:cNvPr id="48131" name="Rectangle 3"/>
          <p:cNvSpPr>
            <a:spLocks noGrp="1" noChangeArrowheads="1"/>
          </p:cNvSpPr>
          <p:nvPr>
            <p:ph type="dt" sz="quarter" idx="1"/>
          </p:nvPr>
        </p:nvSpPr>
        <p:spPr>
          <a:noFill/>
        </p:spPr>
        <p:txBody>
          <a:bodyPr/>
          <a:lstStyle/>
          <a:p>
            <a:r>
              <a:rPr lang="en-AU" smtClean="0"/>
              <a:t>2010/1</a:t>
            </a:r>
          </a:p>
        </p:txBody>
      </p:sp>
      <p:sp>
        <p:nvSpPr>
          <p:cNvPr id="48132" name="Rectangle 6"/>
          <p:cNvSpPr>
            <a:spLocks noGrp="1" noChangeArrowheads="1"/>
          </p:cNvSpPr>
          <p:nvPr>
            <p:ph type="ftr" sz="quarter" idx="4"/>
          </p:nvPr>
        </p:nvSpPr>
        <p:spPr>
          <a:noFill/>
        </p:spPr>
        <p:txBody>
          <a:bodyPr/>
          <a:lstStyle/>
          <a:p>
            <a:r>
              <a:rPr lang="en-AU" smtClean="0"/>
              <a:t>3400ICT Information System Security</a:t>
            </a:r>
          </a:p>
        </p:txBody>
      </p:sp>
      <p:sp>
        <p:nvSpPr>
          <p:cNvPr id="48133" name="Rectangle 7"/>
          <p:cNvSpPr>
            <a:spLocks noGrp="1" noChangeArrowheads="1"/>
          </p:cNvSpPr>
          <p:nvPr>
            <p:ph type="sldNum" sz="quarter" idx="5"/>
          </p:nvPr>
        </p:nvSpPr>
        <p:spPr>
          <a:noFill/>
        </p:spPr>
        <p:txBody>
          <a:bodyPr/>
          <a:lstStyle/>
          <a:p>
            <a:fld id="{8D908354-37B6-4730-AAF0-2755AB850D76}" type="slidenum">
              <a:rPr lang="en-AU"/>
              <a:pPr/>
              <a:t>4</a:t>
            </a:fld>
            <a:endParaRPr lang="en-AU"/>
          </a:p>
        </p:txBody>
      </p:sp>
      <p:sp>
        <p:nvSpPr>
          <p:cNvPr id="48134" name="Rectangle 2"/>
          <p:cNvSpPr>
            <a:spLocks noGrp="1" noRot="1" noChangeAspect="1" noChangeArrowheads="1" noTextEdit="1"/>
          </p:cNvSpPr>
          <p:nvPr>
            <p:ph type="sldImg"/>
          </p:nvPr>
        </p:nvSpPr>
        <p:spPr>
          <a:ln/>
        </p:spPr>
      </p:sp>
      <p:sp>
        <p:nvSpPr>
          <p:cNvPr id="4813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AU" smtClean="0"/>
              <a:t>Griffith University, School of ICT</a:t>
            </a:r>
          </a:p>
        </p:txBody>
      </p:sp>
      <p:sp>
        <p:nvSpPr>
          <p:cNvPr id="49155" name="Rectangle 3"/>
          <p:cNvSpPr>
            <a:spLocks noGrp="1" noChangeArrowheads="1"/>
          </p:cNvSpPr>
          <p:nvPr>
            <p:ph type="dt" sz="quarter" idx="1"/>
          </p:nvPr>
        </p:nvSpPr>
        <p:spPr>
          <a:noFill/>
        </p:spPr>
        <p:txBody>
          <a:bodyPr/>
          <a:lstStyle/>
          <a:p>
            <a:r>
              <a:rPr lang="en-AU" smtClean="0"/>
              <a:t>2010/1</a:t>
            </a:r>
          </a:p>
        </p:txBody>
      </p:sp>
      <p:sp>
        <p:nvSpPr>
          <p:cNvPr id="49156" name="Rectangle 6"/>
          <p:cNvSpPr>
            <a:spLocks noGrp="1" noChangeArrowheads="1"/>
          </p:cNvSpPr>
          <p:nvPr>
            <p:ph type="ftr" sz="quarter" idx="4"/>
          </p:nvPr>
        </p:nvSpPr>
        <p:spPr>
          <a:noFill/>
        </p:spPr>
        <p:txBody>
          <a:bodyPr/>
          <a:lstStyle/>
          <a:p>
            <a:r>
              <a:rPr lang="en-AU" smtClean="0"/>
              <a:t>3400ICT Information System Security</a:t>
            </a:r>
          </a:p>
        </p:txBody>
      </p:sp>
      <p:sp>
        <p:nvSpPr>
          <p:cNvPr id="49157" name="Rectangle 7"/>
          <p:cNvSpPr>
            <a:spLocks noGrp="1" noChangeArrowheads="1"/>
          </p:cNvSpPr>
          <p:nvPr>
            <p:ph type="sldNum" sz="quarter" idx="5"/>
          </p:nvPr>
        </p:nvSpPr>
        <p:spPr>
          <a:noFill/>
        </p:spPr>
        <p:txBody>
          <a:bodyPr/>
          <a:lstStyle/>
          <a:p>
            <a:fld id="{F04A0D14-FE46-437A-80FA-B0474047AE93}" type="slidenum">
              <a:rPr lang="en-AU"/>
              <a:pPr/>
              <a:t>5</a:t>
            </a:fld>
            <a:endParaRPr lang="en-AU"/>
          </a:p>
        </p:txBody>
      </p:sp>
      <p:sp>
        <p:nvSpPr>
          <p:cNvPr id="49158" name="Rectangle 2"/>
          <p:cNvSpPr>
            <a:spLocks noGrp="1" noRot="1" noChangeAspect="1" noChangeArrowheads="1" noTextEdit="1"/>
          </p:cNvSpPr>
          <p:nvPr>
            <p:ph type="sldImg"/>
          </p:nvPr>
        </p:nvSpPr>
        <p:spPr>
          <a:xfrm>
            <a:off x="917575" y="746125"/>
            <a:ext cx="4960938" cy="3722688"/>
          </a:xfrm>
          <a:ln/>
        </p:spPr>
      </p:sp>
      <p:sp>
        <p:nvSpPr>
          <p:cNvPr id="49159" name="Rectangle 3"/>
          <p:cNvSpPr>
            <a:spLocks noGrp="1" noChangeArrowheads="1"/>
          </p:cNvSpPr>
          <p:nvPr>
            <p:ph type="body" idx="1"/>
          </p:nvPr>
        </p:nvSpPr>
        <p:spPr>
          <a:xfrm>
            <a:off x="679450" y="4718050"/>
            <a:ext cx="5435600" cy="4467225"/>
          </a:xfrm>
          <a:noFill/>
          <a:ln/>
        </p:spPr>
        <p:txBody>
          <a:bodyPr lIns="96442" tIns="48221" rIns="96442" bIns="48221"/>
          <a:lstStyle/>
          <a:p>
            <a:pPr eaLnBrk="1" hangingPunct="1"/>
            <a:r>
              <a:rPr lang="en-AU" dirty="0" smtClean="0"/>
              <a:t>Modern block ciphers are widely used to provide encryption of quantities of information, and/or a cryptographic checksum to ensure the contents have not been altered. We continue to use block ciphers because they are comparatively fast, and because we know a fair amount about how to design them. </a:t>
            </a:r>
            <a:br>
              <a:rPr lang="en-AU" dirty="0" smtClean="0"/>
            </a:br>
            <a:r>
              <a:rPr lang="en-AU" dirty="0" smtClean="0"/>
              <a:t/>
            </a:r>
            <a:br>
              <a:rPr lang="en-AU" dirty="0" smtClean="0"/>
            </a:br>
            <a:r>
              <a:rPr lang="en-AU" dirty="0" smtClean="0"/>
              <a:t>(workshop material)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p:cNvSpPr>
            <a:spLocks noGrp="1" noChangeArrowheads="1"/>
          </p:cNvSpPr>
          <p:nvPr>
            <p:ph type="sldNum" sz="quarter" idx="5"/>
          </p:nvPr>
        </p:nvSpPr>
        <p:spPr>
          <a:noFill/>
        </p:spPr>
        <p:txBody>
          <a:bodyPr/>
          <a:lstStyle/>
          <a:p>
            <a:fld id="{1EF22EA6-287B-4B66-AF39-B63DCE1E98DF}" type="slidenum">
              <a:rPr lang="en-AU"/>
              <a:pPr/>
              <a:t>6</a:t>
            </a:fld>
            <a:endParaRPr lang="en-AU"/>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AU" smtClean="0"/>
              <a:t>Block ciphers work a on block / word at a time, which is some number of bits. All of these bits have to be available before the block can be processed. Stream ciphers work on a bit or byte of the message at a time, hence process it as a “stream”. Block ciphers are currently better analysed, and seem to have a broader range of applications, hence focus on them.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AU" smtClean="0"/>
              <a:t>Griffith University, School of ICT</a:t>
            </a:r>
          </a:p>
        </p:txBody>
      </p:sp>
      <p:sp>
        <p:nvSpPr>
          <p:cNvPr id="51203" name="Rectangle 3"/>
          <p:cNvSpPr>
            <a:spLocks noGrp="1" noChangeArrowheads="1"/>
          </p:cNvSpPr>
          <p:nvPr>
            <p:ph type="dt" sz="quarter" idx="1"/>
          </p:nvPr>
        </p:nvSpPr>
        <p:spPr>
          <a:noFill/>
        </p:spPr>
        <p:txBody>
          <a:bodyPr/>
          <a:lstStyle/>
          <a:p>
            <a:r>
              <a:rPr lang="en-AU" smtClean="0"/>
              <a:t>2010/1</a:t>
            </a:r>
          </a:p>
        </p:txBody>
      </p:sp>
      <p:sp>
        <p:nvSpPr>
          <p:cNvPr id="51204" name="Rectangle 6"/>
          <p:cNvSpPr>
            <a:spLocks noGrp="1" noChangeArrowheads="1"/>
          </p:cNvSpPr>
          <p:nvPr>
            <p:ph type="ftr" sz="quarter" idx="4"/>
          </p:nvPr>
        </p:nvSpPr>
        <p:spPr>
          <a:noFill/>
        </p:spPr>
        <p:txBody>
          <a:bodyPr/>
          <a:lstStyle/>
          <a:p>
            <a:r>
              <a:rPr lang="en-AU" smtClean="0"/>
              <a:t>3400ICT Information System Security</a:t>
            </a:r>
          </a:p>
        </p:txBody>
      </p:sp>
      <p:sp>
        <p:nvSpPr>
          <p:cNvPr id="51205" name="Rectangle 7"/>
          <p:cNvSpPr>
            <a:spLocks noGrp="1" noChangeArrowheads="1"/>
          </p:cNvSpPr>
          <p:nvPr>
            <p:ph type="sldNum" sz="quarter" idx="5"/>
          </p:nvPr>
        </p:nvSpPr>
        <p:spPr>
          <a:noFill/>
        </p:spPr>
        <p:txBody>
          <a:bodyPr/>
          <a:lstStyle/>
          <a:p>
            <a:fld id="{78711765-AC25-4CA2-A28E-1DB6D50430FA}" type="slidenum">
              <a:rPr lang="en-AU"/>
              <a:pPr/>
              <a:t>7</a:t>
            </a:fld>
            <a:endParaRPr lang="en-AU"/>
          </a:p>
        </p:txBody>
      </p:sp>
      <p:sp>
        <p:nvSpPr>
          <p:cNvPr id="51206" name="Rectangle 2"/>
          <p:cNvSpPr>
            <a:spLocks noGrp="1" noRot="1" noChangeAspect="1" noChangeArrowheads="1" noTextEdit="1"/>
          </p:cNvSpPr>
          <p:nvPr>
            <p:ph type="sldImg"/>
          </p:nvPr>
        </p:nvSpPr>
        <p:spPr>
          <a:xfrm>
            <a:off x="917575" y="746125"/>
            <a:ext cx="4960938" cy="3722688"/>
          </a:xfrm>
          <a:ln/>
        </p:spPr>
      </p:sp>
      <p:sp>
        <p:nvSpPr>
          <p:cNvPr id="51207" name="Rectangle 3"/>
          <p:cNvSpPr>
            <a:spLocks noGrp="1" noChangeArrowheads="1"/>
          </p:cNvSpPr>
          <p:nvPr>
            <p:ph type="body" idx="1"/>
          </p:nvPr>
        </p:nvSpPr>
        <p:spPr>
          <a:xfrm>
            <a:off x="679450" y="4718050"/>
            <a:ext cx="5435600" cy="4467225"/>
          </a:xfrm>
          <a:noFill/>
          <a:ln/>
        </p:spPr>
        <p:txBody>
          <a:bodyPr lIns="96442" tIns="48221" rIns="96442" bIns="48221"/>
          <a:lstStyle/>
          <a:p>
            <a:pPr eaLnBrk="1" hangingPunct="1"/>
            <a:r>
              <a:rPr lang="en-AU" smtClean="0"/>
              <a:t>Claude Shannon’s 1949 paper has the key ideas that led to the development of modern block ciphers. Critically, it was the technique of layering groups of S-boxes separated by a larger P-box to form the S-P network, a complex form of a product cipher. He also introduced the ideas of </a:t>
            </a:r>
            <a:r>
              <a:rPr lang="en-AU" i="1" smtClean="0"/>
              <a:t>confusion</a:t>
            </a:r>
            <a:r>
              <a:rPr lang="en-AU" smtClean="0"/>
              <a:t> and </a:t>
            </a:r>
            <a:r>
              <a:rPr lang="en-AU" i="1" smtClean="0"/>
              <a:t>diffusion</a:t>
            </a:r>
            <a:r>
              <a:rPr lang="en-AU" smtClean="0"/>
              <a:t>, notionally provided by S-boxes and P-boxes (in conjunction with S-boxes).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AU" smtClean="0"/>
              <a:t>Griffith University, School of ICT</a:t>
            </a:r>
          </a:p>
        </p:txBody>
      </p:sp>
      <p:sp>
        <p:nvSpPr>
          <p:cNvPr id="52227" name="Rectangle 3"/>
          <p:cNvSpPr>
            <a:spLocks noGrp="1" noChangeArrowheads="1"/>
          </p:cNvSpPr>
          <p:nvPr>
            <p:ph type="dt" sz="quarter" idx="1"/>
          </p:nvPr>
        </p:nvSpPr>
        <p:spPr>
          <a:noFill/>
        </p:spPr>
        <p:txBody>
          <a:bodyPr/>
          <a:lstStyle/>
          <a:p>
            <a:r>
              <a:rPr lang="en-AU" smtClean="0"/>
              <a:t>2010/1</a:t>
            </a:r>
          </a:p>
        </p:txBody>
      </p:sp>
      <p:sp>
        <p:nvSpPr>
          <p:cNvPr id="52228" name="Rectangle 6"/>
          <p:cNvSpPr>
            <a:spLocks noGrp="1" noChangeArrowheads="1"/>
          </p:cNvSpPr>
          <p:nvPr>
            <p:ph type="ftr" sz="quarter" idx="4"/>
          </p:nvPr>
        </p:nvSpPr>
        <p:spPr>
          <a:noFill/>
        </p:spPr>
        <p:txBody>
          <a:bodyPr/>
          <a:lstStyle/>
          <a:p>
            <a:r>
              <a:rPr lang="en-AU" smtClean="0"/>
              <a:t>3400ICT Information System Security</a:t>
            </a:r>
          </a:p>
        </p:txBody>
      </p:sp>
      <p:sp>
        <p:nvSpPr>
          <p:cNvPr id="52229" name="Rectangle 7"/>
          <p:cNvSpPr>
            <a:spLocks noGrp="1" noChangeArrowheads="1"/>
          </p:cNvSpPr>
          <p:nvPr>
            <p:ph type="sldNum" sz="quarter" idx="5"/>
          </p:nvPr>
        </p:nvSpPr>
        <p:spPr>
          <a:noFill/>
        </p:spPr>
        <p:txBody>
          <a:bodyPr/>
          <a:lstStyle/>
          <a:p>
            <a:fld id="{C513440E-C47A-447A-970B-34AFC10A25AB}" type="slidenum">
              <a:rPr lang="en-AU"/>
              <a:pPr/>
              <a:t>8</a:t>
            </a:fld>
            <a:endParaRPr lang="en-AU"/>
          </a:p>
        </p:txBody>
      </p:sp>
      <p:sp>
        <p:nvSpPr>
          <p:cNvPr id="52230" name="Rectangle 2"/>
          <p:cNvSpPr>
            <a:spLocks noGrp="1" noRot="1" noChangeAspect="1" noChangeArrowheads="1" noTextEdit="1"/>
          </p:cNvSpPr>
          <p:nvPr>
            <p:ph type="sldImg"/>
          </p:nvPr>
        </p:nvSpPr>
        <p:spPr>
          <a:xfrm>
            <a:off x="917575" y="746125"/>
            <a:ext cx="4960938" cy="3722688"/>
          </a:xfrm>
          <a:ln/>
        </p:spPr>
      </p:sp>
      <p:sp>
        <p:nvSpPr>
          <p:cNvPr id="52231" name="Rectangle 3"/>
          <p:cNvSpPr>
            <a:spLocks noGrp="1" noChangeArrowheads="1"/>
          </p:cNvSpPr>
          <p:nvPr>
            <p:ph type="body" idx="1"/>
          </p:nvPr>
        </p:nvSpPr>
        <p:spPr>
          <a:xfrm>
            <a:off x="679450" y="4718050"/>
            <a:ext cx="5435600" cy="4467225"/>
          </a:xfrm>
          <a:noFill/>
          <a:ln/>
        </p:spPr>
        <p:txBody>
          <a:bodyPr lIns="96442" tIns="48221" rIns="96442" bIns="48221"/>
          <a:lstStyle/>
          <a:p>
            <a:pPr eaLnBrk="1" hangingPunct="1"/>
            <a:r>
              <a:rPr lang="en-AU" dirty="0" smtClean="0"/>
              <a:t>Every block cipher involves a transformation of a block of plaintext into a block of </a:t>
            </a:r>
            <a:r>
              <a:rPr lang="en-AU" dirty="0" err="1" smtClean="0"/>
              <a:t>ciphertext</a:t>
            </a:r>
            <a:r>
              <a:rPr lang="en-AU" dirty="0" smtClean="0"/>
              <a:t>, where the transformation depends on the key. The mechanism of diffusion seeks to make the statistical relationship between the plaintext and </a:t>
            </a:r>
            <a:r>
              <a:rPr lang="en-AU" dirty="0" err="1" smtClean="0"/>
              <a:t>ciphertext</a:t>
            </a:r>
            <a:r>
              <a:rPr lang="en-AU" dirty="0" smtClean="0"/>
              <a:t> as complex as possible in order to thwart attempts to deduce the key. confusion</a:t>
            </a:r>
            <a:r>
              <a:rPr lang="en-AU" b="1" dirty="0" smtClean="0"/>
              <a:t> </a:t>
            </a:r>
            <a:r>
              <a:rPr lang="en-AU" dirty="0" smtClean="0"/>
              <a:t>seeks to make the relationship between the statistics of the </a:t>
            </a:r>
            <a:r>
              <a:rPr lang="en-AU" dirty="0" err="1" smtClean="0"/>
              <a:t>ciphertext</a:t>
            </a:r>
            <a:r>
              <a:rPr lang="en-AU" dirty="0" smtClean="0"/>
              <a:t> and the value of the encryption key as complex as possible, again to thwart attempts to discover the key.</a:t>
            </a:r>
          </a:p>
          <a:p>
            <a:pPr eaLnBrk="1" hangingPunct="1"/>
            <a:endParaRPr lang="en-US" dirty="0" smtClean="0"/>
          </a:p>
          <a:p>
            <a:pPr eaLnBrk="1" hangingPunct="1"/>
            <a:r>
              <a:rPr lang="en-AU" dirty="0" smtClean="0"/>
              <a:t>So successful are diffusion and confusion in capturing the essence of the desired attributes of a block cipher that they have become the cornerstone of modern block cipher design.</a:t>
            </a:r>
          </a:p>
          <a:p>
            <a:pPr eaLnBrk="1" hangingPunct="1"/>
            <a:endParaRPr lang="en-AU" dirty="0"/>
          </a:p>
          <a:p>
            <a:pPr eaLnBrk="1" hangingPunct="1"/>
            <a:r>
              <a:rPr lang="en-AU" dirty="0" smtClean="0"/>
              <a:t>(exam material)</a:t>
            </a:r>
          </a:p>
          <a:p>
            <a:pPr eaLnBrk="1" hangingPunct="1"/>
            <a:endParaRPr lang="en-AU" dirty="0" smtClean="0"/>
          </a:p>
          <a:p>
            <a:pPr eaLnBrk="1" hangingPunct="1"/>
            <a:endParaRPr lang="en-AU" dirty="0" smtClean="0"/>
          </a:p>
          <a:p>
            <a:pPr eaLnBrk="1" hangingPunct="1"/>
            <a:endParaRPr lang="en-AU"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p:spPr>
        <p:txBody>
          <a:bodyPr/>
          <a:lstStyle/>
          <a:p>
            <a:fld id="{8E269AC9-1900-46AC-8B8C-E0A34A47F81D}" type="slidenum">
              <a:rPr lang="en-AU"/>
              <a:pPr/>
              <a:t>9</a:t>
            </a:fld>
            <a:endParaRPr lang="en-AU"/>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US" smtClean="0">
                <a:latin typeface="Times-Roman" charset="0"/>
              </a:rPr>
              <a:t>Most symmetric block encryption algorithms in current use are based on a structure referred to as a Feistel block cipher. A block cipher operates on a plaintext block of n bits to produce a ciphertext block of n bits. </a:t>
            </a:r>
            <a:r>
              <a:rPr lang="en-AU" smtClean="0"/>
              <a:t>An arbitrary reversible substitution cipher for a large block size is not practical, however, from an implementation and performance point of view. In general, for an </a:t>
            </a:r>
            <a:r>
              <a:rPr lang="en-AU" i="1" smtClean="0"/>
              <a:t>n</a:t>
            </a:r>
            <a:r>
              <a:rPr lang="en-AU" smtClean="0"/>
              <a:t>-bit general substitution block cipher, the size of the key is </a:t>
            </a:r>
            <a:r>
              <a:rPr lang="en-AU" i="1" smtClean="0"/>
              <a:t>n x</a:t>
            </a:r>
            <a:r>
              <a:rPr lang="en-AU" smtClean="0"/>
              <a:t> 2</a:t>
            </a:r>
            <a:r>
              <a:rPr lang="en-AU" i="1" baseline="30000" smtClean="0"/>
              <a:t>n</a:t>
            </a:r>
            <a:r>
              <a:rPr lang="en-AU" smtClean="0"/>
              <a:t>. For a 64-bit block, which is a desirable length to thwart statistical attacks, the key size is 64 x 2</a:t>
            </a:r>
            <a:r>
              <a:rPr lang="en-AU" baseline="30000" smtClean="0"/>
              <a:t>64</a:t>
            </a:r>
            <a:r>
              <a:rPr lang="en-AU" smtClean="0"/>
              <a:t> = 2</a:t>
            </a:r>
            <a:r>
              <a:rPr lang="en-AU" baseline="30000" smtClean="0"/>
              <a:t>70</a:t>
            </a:r>
            <a:r>
              <a:rPr lang="en-AU" smtClean="0"/>
              <a:t> = 10</a:t>
            </a:r>
            <a:r>
              <a:rPr lang="en-AU" baseline="30000" smtClean="0"/>
              <a:t>21</a:t>
            </a:r>
            <a:r>
              <a:rPr lang="en-AU" smtClean="0"/>
              <a:t> bits. </a:t>
            </a:r>
            <a:r>
              <a:rPr lang="en-US" smtClean="0">
                <a:latin typeface="Times-Roman" charset="0"/>
              </a:rPr>
              <a:t>In considering these difficulties, Feistel points out that what is needed is an approximation to the ideal block cipher system for large n, built up out of components that are easily realizable.</a:t>
            </a:r>
            <a:endParaRPr lang="en-AU" smtClean="0"/>
          </a:p>
          <a:p>
            <a:pPr eaLnBrk="1" hangingPunct="1"/>
            <a:endParaRPr lang="en-AU" smtClean="0"/>
          </a:p>
          <a:p>
            <a:pPr eaLnBrk="1" hangingPunct="1"/>
            <a:endParaRPr lang="en-AU"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AU" smtClean="0"/>
              <a:t>Griffith University, School of ICT</a:t>
            </a:r>
          </a:p>
        </p:txBody>
      </p:sp>
      <p:sp>
        <p:nvSpPr>
          <p:cNvPr id="54275" name="Rectangle 3"/>
          <p:cNvSpPr>
            <a:spLocks noGrp="1" noChangeArrowheads="1"/>
          </p:cNvSpPr>
          <p:nvPr>
            <p:ph type="dt" sz="quarter" idx="1"/>
          </p:nvPr>
        </p:nvSpPr>
        <p:spPr>
          <a:noFill/>
        </p:spPr>
        <p:txBody>
          <a:bodyPr/>
          <a:lstStyle/>
          <a:p>
            <a:r>
              <a:rPr lang="en-AU" smtClean="0"/>
              <a:t>2010/1</a:t>
            </a:r>
          </a:p>
        </p:txBody>
      </p:sp>
      <p:sp>
        <p:nvSpPr>
          <p:cNvPr id="54276" name="Rectangle 6"/>
          <p:cNvSpPr>
            <a:spLocks noGrp="1" noChangeArrowheads="1"/>
          </p:cNvSpPr>
          <p:nvPr>
            <p:ph type="ftr" sz="quarter" idx="4"/>
          </p:nvPr>
        </p:nvSpPr>
        <p:spPr>
          <a:noFill/>
        </p:spPr>
        <p:txBody>
          <a:bodyPr/>
          <a:lstStyle/>
          <a:p>
            <a:r>
              <a:rPr lang="en-AU" smtClean="0"/>
              <a:t>3400ICT Information System Security</a:t>
            </a:r>
          </a:p>
        </p:txBody>
      </p:sp>
      <p:sp>
        <p:nvSpPr>
          <p:cNvPr id="54277" name="Rectangle 7"/>
          <p:cNvSpPr>
            <a:spLocks noGrp="1" noChangeArrowheads="1"/>
          </p:cNvSpPr>
          <p:nvPr>
            <p:ph type="sldNum" sz="quarter" idx="5"/>
          </p:nvPr>
        </p:nvSpPr>
        <p:spPr>
          <a:noFill/>
        </p:spPr>
        <p:txBody>
          <a:bodyPr/>
          <a:lstStyle/>
          <a:p>
            <a:fld id="{182A6BD4-940F-4425-A0EB-21BB4FA1D8F0}" type="slidenum">
              <a:rPr lang="en-AU"/>
              <a:pPr/>
              <a:t>10</a:t>
            </a:fld>
            <a:endParaRPr lang="en-AU"/>
          </a:p>
        </p:txBody>
      </p:sp>
      <p:sp>
        <p:nvSpPr>
          <p:cNvPr id="54278" name="Rectangle 2"/>
          <p:cNvSpPr>
            <a:spLocks noGrp="1" noRot="1" noChangeAspect="1" noChangeArrowheads="1" noTextEdit="1"/>
          </p:cNvSpPr>
          <p:nvPr>
            <p:ph type="sldImg"/>
          </p:nvPr>
        </p:nvSpPr>
        <p:spPr>
          <a:xfrm>
            <a:off x="917575" y="746125"/>
            <a:ext cx="4960938" cy="3722688"/>
          </a:xfrm>
          <a:ln/>
        </p:spPr>
      </p:sp>
      <p:sp>
        <p:nvSpPr>
          <p:cNvPr id="54279" name="Rectangle 3"/>
          <p:cNvSpPr>
            <a:spLocks noGrp="1" noChangeArrowheads="1"/>
          </p:cNvSpPr>
          <p:nvPr>
            <p:ph type="body" idx="1"/>
          </p:nvPr>
        </p:nvSpPr>
        <p:spPr>
          <a:xfrm>
            <a:off x="679450" y="4718050"/>
            <a:ext cx="5435600" cy="4467225"/>
          </a:xfrm>
          <a:noFill/>
          <a:ln/>
        </p:spPr>
        <p:txBody>
          <a:bodyPr lIns="96442" tIns="48221" rIns="96442" bIns="48221"/>
          <a:lstStyle/>
          <a:p>
            <a:pPr eaLnBrk="1" hangingPunct="1"/>
            <a:r>
              <a:rPr lang="en-AU" dirty="0" smtClean="0"/>
              <a:t>Horst </a:t>
            </a:r>
            <a:r>
              <a:rPr lang="en-AU" dirty="0" err="1" smtClean="0"/>
              <a:t>Feistel</a:t>
            </a:r>
            <a:r>
              <a:rPr lang="en-AU" dirty="0" smtClean="0"/>
              <a:t>, working at IBM Thomas J Watson Research Labs devised a suitable invertible cipher structure in early 70's.</a:t>
            </a:r>
          </a:p>
          <a:p>
            <a:pPr eaLnBrk="1" hangingPunct="1"/>
            <a:r>
              <a:rPr lang="en-AU" dirty="0" smtClean="0"/>
              <a:t>One of </a:t>
            </a:r>
            <a:r>
              <a:rPr lang="en-AU" dirty="0" err="1" smtClean="0"/>
              <a:t>Feistel's</a:t>
            </a:r>
            <a:r>
              <a:rPr lang="en-AU" dirty="0" smtClean="0"/>
              <a:t> main contributions was the invention of a suitable structure which adapted Shannon's S-P network in an easily inverted structure. Essentially the same h/w or s/w is used for both encryption and decryption, with just a slight change in how the keys are used. One layer of S-boxes and the following P-box are used to form the round function. </a:t>
            </a:r>
            <a:endParaRPr lang="en-AU" dirty="0"/>
          </a:p>
          <a:p>
            <a:pPr eaLnBrk="1" hangingPunct="1"/>
            <a:r>
              <a:rPr lang="en-AU" dirty="0" smtClean="0"/>
              <a:t>(exam question)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41288" y="609600"/>
            <a:ext cx="4029075" cy="304800"/>
          </a:xfrm>
          <a:prstGeom prst="rect">
            <a:avLst/>
          </a:prstGeom>
          <a:noFill/>
          <a:ln w="9525">
            <a:noFill/>
            <a:miter lim="800000"/>
            <a:headEnd/>
            <a:tailEnd/>
          </a:ln>
        </p:spPr>
        <p:txBody>
          <a:bodyPr wrap="none">
            <a:spAutoFit/>
          </a:bodyPr>
          <a:lstStyle/>
          <a:p>
            <a:r>
              <a:rPr lang="en-US" sz="1400">
                <a:latin typeface="Times New Roman" pitchFamily="18" charset="0"/>
              </a:rPr>
              <a:t>School of Information &amp; Communication Technology</a:t>
            </a:r>
            <a:endParaRPr lang="en-AU" sz="1400">
              <a:latin typeface="Times New Roman" pitchFamily="18" charset="0"/>
            </a:endParaRPr>
          </a:p>
        </p:txBody>
      </p:sp>
      <p:pic>
        <p:nvPicPr>
          <p:cNvPr id="5" name="Picture 8"/>
          <p:cNvPicPr>
            <a:picLocks noChangeAspect="1" noChangeArrowheads="1"/>
          </p:cNvPicPr>
          <p:nvPr/>
        </p:nvPicPr>
        <p:blipFill>
          <a:blip r:embed="rId3" cstate="print"/>
          <a:srcRect/>
          <a:stretch>
            <a:fillRect/>
          </a:stretch>
        </p:blipFill>
        <p:spPr bwMode="auto">
          <a:xfrm>
            <a:off x="141288" y="152400"/>
            <a:ext cx="3446462" cy="501650"/>
          </a:xfrm>
          <a:prstGeom prst="rect">
            <a:avLst/>
          </a:prstGeom>
          <a:noFill/>
          <a:ln w="9525">
            <a:noFill/>
            <a:miter lim="800000"/>
            <a:headEnd/>
            <a:tailEnd/>
          </a:ln>
        </p:spPr>
      </p:pic>
      <p:sp>
        <p:nvSpPr>
          <p:cNvPr id="4098" name="Rectangle 2"/>
          <p:cNvSpPr>
            <a:spLocks noGrp="1" noChangeArrowheads="1"/>
          </p:cNvSpPr>
          <p:nvPr>
            <p:ph type="ctrTitle"/>
          </p:nvPr>
        </p:nvSpPr>
        <p:spPr>
          <a:xfrm>
            <a:off x="685800" y="1905000"/>
            <a:ext cx="7772400" cy="1295400"/>
          </a:xfrm>
        </p:spPr>
        <p:txBody>
          <a:bodyPr/>
          <a:lstStyle>
            <a:lvl1pPr>
              <a:defRPr b="1">
                <a:solidFill>
                  <a:srgbClr val="DF0029"/>
                </a:solidFill>
              </a:defRPr>
            </a:lvl1pPr>
          </a:lstStyle>
          <a:p>
            <a:r>
              <a:rPr lang="en-US"/>
              <a:t>Click to edit Master Title style</a:t>
            </a:r>
          </a:p>
        </p:txBody>
      </p:sp>
      <p:sp>
        <p:nvSpPr>
          <p:cNvPr id="4099" name="Rectangle 3"/>
          <p:cNvSpPr>
            <a:spLocks noGrp="1" noChangeArrowheads="1"/>
          </p:cNvSpPr>
          <p:nvPr>
            <p:ph type="subTitle" idx="1"/>
          </p:nvPr>
        </p:nvSpPr>
        <p:spPr>
          <a:xfrm>
            <a:off x="1371600" y="3657600"/>
            <a:ext cx="6400800" cy="1752600"/>
          </a:xfrm>
        </p:spPr>
        <p:txBody>
          <a:bodyPr/>
          <a:lstStyle>
            <a:lvl1pPr marL="0" indent="0" algn="ctr">
              <a:buFontTx/>
              <a:buNone/>
              <a:defRPr b="1"/>
            </a:lvl1pPr>
          </a:lstStyle>
          <a:p>
            <a:r>
              <a:rPr lang="en-US"/>
              <a:t>Click to edit Master subtitle style</a:t>
            </a:r>
          </a:p>
        </p:txBody>
      </p:sp>
      <p:sp>
        <p:nvSpPr>
          <p:cNvPr id="6" name="Rectangle 4"/>
          <p:cNvSpPr>
            <a:spLocks noGrp="1" noChangeArrowheads="1"/>
          </p:cNvSpPr>
          <p:nvPr>
            <p:ph type="dt" sz="half" idx="10"/>
          </p:nvPr>
        </p:nvSpPr>
        <p:spPr/>
        <p:txBody>
          <a:bodyPr/>
          <a:lstStyle>
            <a:lvl1pPr>
              <a:defRPr smtClean="0"/>
            </a:lvl1pPr>
          </a:lstStyle>
          <a:p>
            <a:pPr>
              <a:defRPr/>
            </a:pPr>
            <a:r>
              <a:rPr lang="en-US"/>
              <a:t>2010/1</a:t>
            </a:r>
          </a:p>
        </p:txBody>
      </p:sp>
      <p:sp>
        <p:nvSpPr>
          <p:cNvPr id="7" name="Rectangle 5"/>
          <p:cNvSpPr>
            <a:spLocks noGrp="1" noChangeArrowheads="1"/>
          </p:cNvSpPr>
          <p:nvPr>
            <p:ph type="ftr" sz="quarter" idx="11"/>
          </p:nvPr>
        </p:nvSpPr>
        <p:spPr>
          <a:xfrm>
            <a:off x="2339975" y="6381750"/>
            <a:ext cx="3384550" cy="304800"/>
          </a:xfrm>
        </p:spPr>
        <p:txBody>
          <a:bodyPr/>
          <a:lstStyle>
            <a:lvl1pPr>
              <a:defRPr/>
            </a:lvl1pPr>
          </a:lstStyle>
          <a:p>
            <a:pPr>
              <a:defRPr/>
            </a:pPr>
            <a:r>
              <a:rPr lang="en-US"/>
              <a:t>3400ICT Information Systems Security</a:t>
            </a:r>
          </a:p>
        </p:txBody>
      </p:sp>
      <p:sp>
        <p:nvSpPr>
          <p:cNvPr id="8" name="Rectangle 6"/>
          <p:cNvSpPr>
            <a:spLocks noGrp="1" noChangeArrowheads="1"/>
          </p:cNvSpPr>
          <p:nvPr>
            <p:ph type="sldNum" sz="quarter" idx="12"/>
          </p:nvPr>
        </p:nvSpPr>
        <p:spPr>
          <a:xfrm>
            <a:off x="5867400" y="6400800"/>
            <a:ext cx="3124200" cy="304800"/>
          </a:xfrm>
        </p:spPr>
        <p:txBody>
          <a:bodyPr/>
          <a:lstStyle>
            <a:lvl1pPr>
              <a:defRPr>
                <a:solidFill>
                  <a:schemeClr val="tx1"/>
                </a:solidFill>
              </a:defRPr>
            </a:lvl1pPr>
          </a:lstStyle>
          <a:p>
            <a:fld id="{FE1BE093-6303-4EB0-9321-AC8CC62CBB97}" type="slidenum">
              <a:rPr lang="en-US"/>
              <a:pPr/>
              <a:t>‹#›</a:t>
            </a:fld>
            <a:r>
              <a:rPr lang="en-US"/>
              <a:t>© V. Muthu, Griffith University</a:t>
            </a:r>
          </a:p>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028"/>
          <p:cNvSpPr>
            <a:spLocks noGrp="1" noChangeArrowheads="1"/>
          </p:cNvSpPr>
          <p:nvPr>
            <p:ph type="dt" sz="half" idx="10"/>
          </p:nvPr>
        </p:nvSpPr>
        <p:spPr>
          <a:ln/>
        </p:spPr>
        <p:txBody>
          <a:bodyPr/>
          <a:lstStyle>
            <a:lvl1pPr>
              <a:defRPr/>
            </a:lvl1pPr>
          </a:lstStyle>
          <a:p>
            <a:pPr>
              <a:defRPr/>
            </a:pPr>
            <a:r>
              <a:rPr lang="en-US"/>
              <a:t>2010/1</a:t>
            </a:r>
          </a:p>
        </p:txBody>
      </p:sp>
      <p:sp>
        <p:nvSpPr>
          <p:cNvPr id="5" name="Rectangle 1029"/>
          <p:cNvSpPr>
            <a:spLocks noGrp="1" noChangeArrowheads="1"/>
          </p:cNvSpPr>
          <p:nvPr>
            <p:ph type="ftr" sz="quarter" idx="11"/>
          </p:nvPr>
        </p:nvSpPr>
        <p:spPr>
          <a:ln/>
        </p:spPr>
        <p:txBody>
          <a:bodyPr/>
          <a:lstStyle>
            <a:lvl1pPr>
              <a:defRPr/>
            </a:lvl1pPr>
          </a:lstStyle>
          <a:p>
            <a:pPr>
              <a:defRPr/>
            </a:pPr>
            <a:r>
              <a:rPr lang="en-US"/>
              <a:t>3400ICT Information Systems Security</a:t>
            </a:r>
          </a:p>
        </p:txBody>
      </p:sp>
      <p:sp>
        <p:nvSpPr>
          <p:cNvPr id="6" name="Rectangle 1030"/>
          <p:cNvSpPr>
            <a:spLocks noGrp="1" noChangeArrowheads="1"/>
          </p:cNvSpPr>
          <p:nvPr>
            <p:ph type="sldNum" sz="quarter" idx="12"/>
          </p:nvPr>
        </p:nvSpPr>
        <p:spPr>
          <a:ln/>
        </p:spPr>
        <p:txBody>
          <a:bodyPr/>
          <a:lstStyle>
            <a:lvl1pPr>
              <a:defRPr/>
            </a:lvl1pPr>
          </a:lstStyle>
          <a:p>
            <a:r>
              <a:rPr lang="en-US"/>
              <a:t>Lecture 2 - </a:t>
            </a:r>
            <a:fld id="{D05A34B0-1F2A-48AD-8374-CB93A5626F3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076450" cy="6248400"/>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152400"/>
            <a:ext cx="60769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028"/>
          <p:cNvSpPr>
            <a:spLocks noGrp="1" noChangeArrowheads="1"/>
          </p:cNvSpPr>
          <p:nvPr>
            <p:ph type="dt" sz="half" idx="10"/>
          </p:nvPr>
        </p:nvSpPr>
        <p:spPr>
          <a:ln/>
        </p:spPr>
        <p:txBody>
          <a:bodyPr/>
          <a:lstStyle>
            <a:lvl1pPr>
              <a:defRPr/>
            </a:lvl1pPr>
          </a:lstStyle>
          <a:p>
            <a:pPr>
              <a:defRPr/>
            </a:pPr>
            <a:r>
              <a:rPr lang="en-US"/>
              <a:t>2010/1</a:t>
            </a:r>
          </a:p>
        </p:txBody>
      </p:sp>
      <p:sp>
        <p:nvSpPr>
          <p:cNvPr id="5" name="Rectangle 1029"/>
          <p:cNvSpPr>
            <a:spLocks noGrp="1" noChangeArrowheads="1"/>
          </p:cNvSpPr>
          <p:nvPr>
            <p:ph type="ftr" sz="quarter" idx="11"/>
          </p:nvPr>
        </p:nvSpPr>
        <p:spPr>
          <a:ln/>
        </p:spPr>
        <p:txBody>
          <a:bodyPr/>
          <a:lstStyle>
            <a:lvl1pPr>
              <a:defRPr/>
            </a:lvl1pPr>
          </a:lstStyle>
          <a:p>
            <a:pPr>
              <a:defRPr/>
            </a:pPr>
            <a:r>
              <a:rPr lang="en-US"/>
              <a:t>3400ICT Information Systems Security</a:t>
            </a:r>
          </a:p>
        </p:txBody>
      </p:sp>
      <p:sp>
        <p:nvSpPr>
          <p:cNvPr id="6" name="Rectangle 1030"/>
          <p:cNvSpPr>
            <a:spLocks noGrp="1" noChangeArrowheads="1"/>
          </p:cNvSpPr>
          <p:nvPr>
            <p:ph type="sldNum" sz="quarter" idx="12"/>
          </p:nvPr>
        </p:nvSpPr>
        <p:spPr>
          <a:ln/>
        </p:spPr>
        <p:txBody>
          <a:bodyPr/>
          <a:lstStyle>
            <a:lvl1pPr>
              <a:defRPr/>
            </a:lvl1pPr>
          </a:lstStyle>
          <a:p>
            <a:r>
              <a:rPr lang="en-US"/>
              <a:t>Lecture 2 - </a:t>
            </a:r>
            <a:fld id="{DFAA6532-B8DD-4E1D-8E50-5DE25F689E4F}"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quarter" idx="2"/>
          </p:nvPr>
        </p:nvSpPr>
        <p:spPr>
          <a:xfrm>
            <a:off x="5145088" y="20177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Content Placeholder 4"/>
          <p:cNvSpPr>
            <a:spLocks noGrp="1"/>
          </p:cNvSpPr>
          <p:nvPr>
            <p:ph sz="quarter" idx="3"/>
          </p:nvPr>
        </p:nvSpPr>
        <p:spPr>
          <a:xfrm>
            <a:off x="5145088" y="41513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Date Placeholder 5"/>
          <p:cNvSpPr>
            <a:spLocks noGrp="1"/>
          </p:cNvSpPr>
          <p:nvPr>
            <p:ph type="dt" sz="half" idx="10"/>
          </p:nvPr>
        </p:nvSpPr>
        <p:spPr>
          <a:xfrm>
            <a:off x="1162050" y="6243638"/>
            <a:ext cx="1905000" cy="457200"/>
          </a:xfrm>
        </p:spPr>
        <p:txBody>
          <a:bodyPr/>
          <a:lstStyle>
            <a:lvl1pPr>
              <a:defRPr>
                <a:ea typeface="宋体" charset="-122"/>
              </a:defRPr>
            </a:lvl1pPr>
          </a:lstStyle>
          <a:p>
            <a:r>
              <a:rPr lang="en-US" altLang="zh-CN"/>
              <a:t>2010/1</a:t>
            </a:r>
            <a:endParaRPr lang="en-AU" altLang="zh-CN"/>
          </a:p>
        </p:txBody>
      </p:sp>
      <p:sp>
        <p:nvSpPr>
          <p:cNvPr id="7" name="Footer Placeholder 6"/>
          <p:cNvSpPr>
            <a:spLocks noGrp="1"/>
          </p:cNvSpPr>
          <p:nvPr>
            <p:ph type="ftr" sz="quarter" idx="11"/>
          </p:nvPr>
        </p:nvSpPr>
        <p:spPr>
          <a:xfrm>
            <a:off x="3657600" y="6243638"/>
            <a:ext cx="2895600" cy="457200"/>
          </a:xfrm>
        </p:spPr>
        <p:txBody>
          <a:bodyPr/>
          <a:lstStyle>
            <a:lvl1pPr>
              <a:defRPr smtClean="0"/>
            </a:lvl1pPr>
          </a:lstStyle>
          <a:p>
            <a:pPr>
              <a:defRPr/>
            </a:pPr>
            <a:r>
              <a:rPr lang="en-AU" altLang="zh-CN"/>
              <a:t>3400ICT Information Systems Security</a:t>
            </a:r>
          </a:p>
        </p:txBody>
      </p:sp>
      <p:sp>
        <p:nvSpPr>
          <p:cNvPr id="8" name="Slide Number Placeholder 7"/>
          <p:cNvSpPr>
            <a:spLocks noGrp="1"/>
          </p:cNvSpPr>
          <p:nvPr>
            <p:ph type="sldNum" sz="quarter" idx="12"/>
          </p:nvPr>
        </p:nvSpPr>
        <p:spPr>
          <a:xfrm>
            <a:off x="7042150" y="6243638"/>
            <a:ext cx="1905000" cy="457200"/>
          </a:xfrm>
        </p:spPr>
        <p:txBody>
          <a:bodyPr/>
          <a:lstStyle>
            <a:lvl1pPr>
              <a:defRPr>
                <a:ea typeface="宋体" charset="-122"/>
              </a:defRPr>
            </a:lvl1pPr>
          </a:lstStyle>
          <a:p>
            <a:fld id="{398CEDF8-232D-4342-A6F4-A35C063745E2}" type="slidenum">
              <a:rPr lang="zh-CN" altLang="en-AU"/>
              <a:pPr/>
              <a:t>‹#›</a:t>
            </a:fld>
            <a:endParaRPr lang="en-AU"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028"/>
          <p:cNvSpPr>
            <a:spLocks noGrp="1" noChangeArrowheads="1"/>
          </p:cNvSpPr>
          <p:nvPr>
            <p:ph type="dt" sz="half" idx="10"/>
          </p:nvPr>
        </p:nvSpPr>
        <p:spPr>
          <a:ln/>
        </p:spPr>
        <p:txBody>
          <a:bodyPr/>
          <a:lstStyle>
            <a:lvl1pPr>
              <a:defRPr/>
            </a:lvl1pPr>
          </a:lstStyle>
          <a:p>
            <a:pPr>
              <a:defRPr/>
            </a:pPr>
            <a:r>
              <a:rPr lang="en-US"/>
              <a:t>2010/1</a:t>
            </a:r>
          </a:p>
        </p:txBody>
      </p:sp>
      <p:sp>
        <p:nvSpPr>
          <p:cNvPr id="5" name="Rectangle 1029"/>
          <p:cNvSpPr>
            <a:spLocks noGrp="1" noChangeArrowheads="1"/>
          </p:cNvSpPr>
          <p:nvPr>
            <p:ph type="ftr" sz="quarter" idx="11"/>
          </p:nvPr>
        </p:nvSpPr>
        <p:spPr>
          <a:ln/>
        </p:spPr>
        <p:txBody>
          <a:bodyPr/>
          <a:lstStyle>
            <a:lvl1pPr>
              <a:defRPr/>
            </a:lvl1pPr>
          </a:lstStyle>
          <a:p>
            <a:pPr>
              <a:defRPr/>
            </a:pPr>
            <a:r>
              <a:rPr lang="en-US"/>
              <a:t>3400ICT Information Systems Security</a:t>
            </a:r>
          </a:p>
        </p:txBody>
      </p:sp>
      <p:sp>
        <p:nvSpPr>
          <p:cNvPr id="6" name="Rectangle 1030"/>
          <p:cNvSpPr>
            <a:spLocks noGrp="1" noChangeArrowheads="1"/>
          </p:cNvSpPr>
          <p:nvPr>
            <p:ph type="sldNum" sz="quarter" idx="12"/>
          </p:nvPr>
        </p:nvSpPr>
        <p:spPr>
          <a:ln/>
        </p:spPr>
        <p:txBody>
          <a:bodyPr/>
          <a:lstStyle>
            <a:lvl1pPr>
              <a:defRPr/>
            </a:lvl1pPr>
          </a:lstStyle>
          <a:p>
            <a:r>
              <a:rPr lang="en-US"/>
              <a:t>Lecture 2 - </a:t>
            </a:r>
            <a:fld id="{9124DBF9-C88E-4474-969C-E4A3E74DC6F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8"/>
          <p:cNvSpPr>
            <a:spLocks noGrp="1" noChangeArrowheads="1"/>
          </p:cNvSpPr>
          <p:nvPr>
            <p:ph type="dt" sz="half" idx="10"/>
          </p:nvPr>
        </p:nvSpPr>
        <p:spPr>
          <a:ln/>
        </p:spPr>
        <p:txBody>
          <a:bodyPr/>
          <a:lstStyle>
            <a:lvl1pPr>
              <a:defRPr/>
            </a:lvl1pPr>
          </a:lstStyle>
          <a:p>
            <a:pPr>
              <a:defRPr/>
            </a:pPr>
            <a:r>
              <a:rPr lang="en-US"/>
              <a:t>2010/1</a:t>
            </a:r>
          </a:p>
        </p:txBody>
      </p:sp>
      <p:sp>
        <p:nvSpPr>
          <p:cNvPr id="5" name="Rectangle 1029"/>
          <p:cNvSpPr>
            <a:spLocks noGrp="1" noChangeArrowheads="1"/>
          </p:cNvSpPr>
          <p:nvPr>
            <p:ph type="ftr" sz="quarter" idx="11"/>
          </p:nvPr>
        </p:nvSpPr>
        <p:spPr>
          <a:ln/>
        </p:spPr>
        <p:txBody>
          <a:bodyPr/>
          <a:lstStyle>
            <a:lvl1pPr>
              <a:defRPr/>
            </a:lvl1pPr>
          </a:lstStyle>
          <a:p>
            <a:pPr>
              <a:defRPr/>
            </a:pPr>
            <a:r>
              <a:rPr lang="en-US"/>
              <a:t>3400ICT Information Systems Security</a:t>
            </a:r>
          </a:p>
        </p:txBody>
      </p:sp>
      <p:sp>
        <p:nvSpPr>
          <p:cNvPr id="6" name="Rectangle 1030"/>
          <p:cNvSpPr>
            <a:spLocks noGrp="1" noChangeArrowheads="1"/>
          </p:cNvSpPr>
          <p:nvPr>
            <p:ph type="sldNum" sz="quarter" idx="12"/>
          </p:nvPr>
        </p:nvSpPr>
        <p:spPr>
          <a:ln/>
        </p:spPr>
        <p:txBody>
          <a:bodyPr/>
          <a:lstStyle>
            <a:lvl1pPr>
              <a:defRPr/>
            </a:lvl1pPr>
          </a:lstStyle>
          <a:p>
            <a:r>
              <a:rPr lang="en-US"/>
              <a:t>Lecture 2 - </a:t>
            </a:r>
            <a:fld id="{6A83B6B2-57BD-4619-970B-C8FD02D22A8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1028"/>
          <p:cNvSpPr>
            <a:spLocks noGrp="1" noChangeArrowheads="1"/>
          </p:cNvSpPr>
          <p:nvPr>
            <p:ph type="dt" sz="half" idx="10"/>
          </p:nvPr>
        </p:nvSpPr>
        <p:spPr>
          <a:ln/>
        </p:spPr>
        <p:txBody>
          <a:bodyPr/>
          <a:lstStyle>
            <a:lvl1pPr>
              <a:defRPr/>
            </a:lvl1pPr>
          </a:lstStyle>
          <a:p>
            <a:pPr>
              <a:defRPr/>
            </a:pPr>
            <a:r>
              <a:rPr lang="en-US"/>
              <a:t>2010/1</a:t>
            </a:r>
          </a:p>
        </p:txBody>
      </p:sp>
      <p:sp>
        <p:nvSpPr>
          <p:cNvPr id="6" name="Rectangle 1029"/>
          <p:cNvSpPr>
            <a:spLocks noGrp="1" noChangeArrowheads="1"/>
          </p:cNvSpPr>
          <p:nvPr>
            <p:ph type="ftr" sz="quarter" idx="11"/>
          </p:nvPr>
        </p:nvSpPr>
        <p:spPr>
          <a:ln/>
        </p:spPr>
        <p:txBody>
          <a:bodyPr/>
          <a:lstStyle>
            <a:lvl1pPr>
              <a:defRPr/>
            </a:lvl1pPr>
          </a:lstStyle>
          <a:p>
            <a:pPr>
              <a:defRPr/>
            </a:pPr>
            <a:r>
              <a:rPr lang="en-US"/>
              <a:t>3400ICT Information Systems Security</a:t>
            </a:r>
          </a:p>
        </p:txBody>
      </p:sp>
      <p:sp>
        <p:nvSpPr>
          <p:cNvPr id="7" name="Rectangle 1030"/>
          <p:cNvSpPr>
            <a:spLocks noGrp="1" noChangeArrowheads="1"/>
          </p:cNvSpPr>
          <p:nvPr>
            <p:ph type="sldNum" sz="quarter" idx="12"/>
          </p:nvPr>
        </p:nvSpPr>
        <p:spPr>
          <a:ln/>
        </p:spPr>
        <p:txBody>
          <a:bodyPr/>
          <a:lstStyle>
            <a:lvl1pPr>
              <a:defRPr/>
            </a:lvl1pPr>
          </a:lstStyle>
          <a:p>
            <a:r>
              <a:rPr lang="en-US"/>
              <a:t>Lecture 2 - </a:t>
            </a:r>
            <a:fld id="{EC9CAB40-20BF-46BA-AAC1-F3B595058C7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1028"/>
          <p:cNvSpPr>
            <a:spLocks noGrp="1" noChangeArrowheads="1"/>
          </p:cNvSpPr>
          <p:nvPr>
            <p:ph type="dt" sz="half" idx="10"/>
          </p:nvPr>
        </p:nvSpPr>
        <p:spPr>
          <a:ln/>
        </p:spPr>
        <p:txBody>
          <a:bodyPr/>
          <a:lstStyle>
            <a:lvl1pPr>
              <a:defRPr/>
            </a:lvl1pPr>
          </a:lstStyle>
          <a:p>
            <a:pPr>
              <a:defRPr/>
            </a:pPr>
            <a:r>
              <a:rPr lang="en-US"/>
              <a:t>2010/1</a:t>
            </a:r>
          </a:p>
        </p:txBody>
      </p:sp>
      <p:sp>
        <p:nvSpPr>
          <p:cNvPr id="8" name="Rectangle 1029"/>
          <p:cNvSpPr>
            <a:spLocks noGrp="1" noChangeArrowheads="1"/>
          </p:cNvSpPr>
          <p:nvPr>
            <p:ph type="ftr" sz="quarter" idx="11"/>
          </p:nvPr>
        </p:nvSpPr>
        <p:spPr>
          <a:ln/>
        </p:spPr>
        <p:txBody>
          <a:bodyPr/>
          <a:lstStyle>
            <a:lvl1pPr>
              <a:defRPr/>
            </a:lvl1pPr>
          </a:lstStyle>
          <a:p>
            <a:pPr>
              <a:defRPr/>
            </a:pPr>
            <a:r>
              <a:rPr lang="en-US"/>
              <a:t>3400ICT Information Systems Security</a:t>
            </a:r>
          </a:p>
        </p:txBody>
      </p:sp>
      <p:sp>
        <p:nvSpPr>
          <p:cNvPr id="9" name="Rectangle 1030"/>
          <p:cNvSpPr>
            <a:spLocks noGrp="1" noChangeArrowheads="1"/>
          </p:cNvSpPr>
          <p:nvPr>
            <p:ph type="sldNum" sz="quarter" idx="12"/>
          </p:nvPr>
        </p:nvSpPr>
        <p:spPr>
          <a:ln/>
        </p:spPr>
        <p:txBody>
          <a:bodyPr/>
          <a:lstStyle>
            <a:lvl1pPr>
              <a:defRPr/>
            </a:lvl1pPr>
          </a:lstStyle>
          <a:p>
            <a:r>
              <a:rPr lang="en-US"/>
              <a:t>Lecture 2 - </a:t>
            </a:r>
            <a:fld id="{EA911323-D912-4BB3-A355-7B30802CB51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1028"/>
          <p:cNvSpPr>
            <a:spLocks noGrp="1" noChangeArrowheads="1"/>
          </p:cNvSpPr>
          <p:nvPr>
            <p:ph type="dt" sz="half" idx="10"/>
          </p:nvPr>
        </p:nvSpPr>
        <p:spPr>
          <a:ln/>
        </p:spPr>
        <p:txBody>
          <a:bodyPr/>
          <a:lstStyle>
            <a:lvl1pPr>
              <a:defRPr/>
            </a:lvl1pPr>
          </a:lstStyle>
          <a:p>
            <a:pPr>
              <a:defRPr/>
            </a:pPr>
            <a:r>
              <a:rPr lang="en-US"/>
              <a:t>2010/1</a:t>
            </a:r>
          </a:p>
        </p:txBody>
      </p:sp>
      <p:sp>
        <p:nvSpPr>
          <p:cNvPr id="4" name="Rectangle 1029"/>
          <p:cNvSpPr>
            <a:spLocks noGrp="1" noChangeArrowheads="1"/>
          </p:cNvSpPr>
          <p:nvPr>
            <p:ph type="ftr" sz="quarter" idx="11"/>
          </p:nvPr>
        </p:nvSpPr>
        <p:spPr>
          <a:ln/>
        </p:spPr>
        <p:txBody>
          <a:bodyPr/>
          <a:lstStyle>
            <a:lvl1pPr>
              <a:defRPr/>
            </a:lvl1pPr>
          </a:lstStyle>
          <a:p>
            <a:pPr>
              <a:defRPr/>
            </a:pPr>
            <a:r>
              <a:rPr lang="en-US"/>
              <a:t>3400ICT Information Systems Security</a:t>
            </a:r>
          </a:p>
        </p:txBody>
      </p:sp>
      <p:sp>
        <p:nvSpPr>
          <p:cNvPr id="5" name="Rectangle 1030"/>
          <p:cNvSpPr>
            <a:spLocks noGrp="1" noChangeArrowheads="1"/>
          </p:cNvSpPr>
          <p:nvPr>
            <p:ph type="sldNum" sz="quarter" idx="12"/>
          </p:nvPr>
        </p:nvSpPr>
        <p:spPr>
          <a:ln/>
        </p:spPr>
        <p:txBody>
          <a:bodyPr/>
          <a:lstStyle>
            <a:lvl1pPr>
              <a:defRPr/>
            </a:lvl1pPr>
          </a:lstStyle>
          <a:p>
            <a:r>
              <a:rPr lang="en-US"/>
              <a:t>Lecture 2 - </a:t>
            </a:r>
            <a:fld id="{21D53A7D-C846-4D6D-B24B-9A8993207CF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dt" sz="half" idx="10"/>
          </p:nvPr>
        </p:nvSpPr>
        <p:spPr>
          <a:ln/>
        </p:spPr>
        <p:txBody>
          <a:bodyPr/>
          <a:lstStyle>
            <a:lvl1pPr>
              <a:defRPr/>
            </a:lvl1pPr>
          </a:lstStyle>
          <a:p>
            <a:pPr>
              <a:defRPr/>
            </a:pPr>
            <a:r>
              <a:rPr lang="en-US"/>
              <a:t>2010/1</a:t>
            </a:r>
          </a:p>
        </p:txBody>
      </p:sp>
      <p:sp>
        <p:nvSpPr>
          <p:cNvPr id="3" name="Rectangle 1029"/>
          <p:cNvSpPr>
            <a:spLocks noGrp="1" noChangeArrowheads="1"/>
          </p:cNvSpPr>
          <p:nvPr>
            <p:ph type="ftr" sz="quarter" idx="11"/>
          </p:nvPr>
        </p:nvSpPr>
        <p:spPr>
          <a:ln/>
        </p:spPr>
        <p:txBody>
          <a:bodyPr/>
          <a:lstStyle>
            <a:lvl1pPr>
              <a:defRPr/>
            </a:lvl1pPr>
          </a:lstStyle>
          <a:p>
            <a:pPr>
              <a:defRPr/>
            </a:pPr>
            <a:r>
              <a:rPr lang="en-US"/>
              <a:t>3400ICT Information Systems Security</a:t>
            </a:r>
          </a:p>
        </p:txBody>
      </p:sp>
      <p:sp>
        <p:nvSpPr>
          <p:cNvPr id="4" name="Rectangle 1030"/>
          <p:cNvSpPr>
            <a:spLocks noGrp="1" noChangeArrowheads="1"/>
          </p:cNvSpPr>
          <p:nvPr>
            <p:ph type="sldNum" sz="quarter" idx="12"/>
          </p:nvPr>
        </p:nvSpPr>
        <p:spPr>
          <a:ln/>
        </p:spPr>
        <p:txBody>
          <a:bodyPr/>
          <a:lstStyle>
            <a:lvl1pPr>
              <a:defRPr/>
            </a:lvl1pPr>
          </a:lstStyle>
          <a:p>
            <a:r>
              <a:rPr lang="en-US"/>
              <a:t>Lecture 2 - </a:t>
            </a:r>
            <a:fld id="{AD8A727E-7097-46CB-A55B-FC4DC5440E1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8"/>
          <p:cNvSpPr>
            <a:spLocks noGrp="1" noChangeArrowheads="1"/>
          </p:cNvSpPr>
          <p:nvPr>
            <p:ph type="dt" sz="half" idx="10"/>
          </p:nvPr>
        </p:nvSpPr>
        <p:spPr>
          <a:ln/>
        </p:spPr>
        <p:txBody>
          <a:bodyPr/>
          <a:lstStyle>
            <a:lvl1pPr>
              <a:defRPr/>
            </a:lvl1pPr>
          </a:lstStyle>
          <a:p>
            <a:pPr>
              <a:defRPr/>
            </a:pPr>
            <a:r>
              <a:rPr lang="en-US"/>
              <a:t>2010/1</a:t>
            </a:r>
          </a:p>
        </p:txBody>
      </p:sp>
      <p:sp>
        <p:nvSpPr>
          <p:cNvPr id="6" name="Rectangle 1029"/>
          <p:cNvSpPr>
            <a:spLocks noGrp="1" noChangeArrowheads="1"/>
          </p:cNvSpPr>
          <p:nvPr>
            <p:ph type="ftr" sz="quarter" idx="11"/>
          </p:nvPr>
        </p:nvSpPr>
        <p:spPr>
          <a:ln/>
        </p:spPr>
        <p:txBody>
          <a:bodyPr/>
          <a:lstStyle>
            <a:lvl1pPr>
              <a:defRPr/>
            </a:lvl1pPr>
          </a:lstStyle>
          <a:p>
            <a:pPr>
              <a:defRPr/>
            </a:pPr>
            <a:r>
              <a:rPr lang="en-US"/>
              <a:t>3400ICT Information Systems Security</a:t>
            </a:r>
          </a:p>
        </p:txBody>
      </p:sp>
      <p:sp>
        <p:nvSpPr>
          <p:cNvPr id="7" name="Rectangle 1030"/>
          <p:cNvSpPr>
            <a:spLocks noGrp="1" noChangeArrowheads="1"/>
          </p:cNvSpPr>
          <p:nvPr>
            <p:ph type="sldNum" sz="quarter" idx="12"/>
          </p:nvPr>
        </p:nvSpPr>
        <p:spPr>
          <a:ln/>
        </p:spPr>
        <p:txBody>
          <a:bodyPr/>
          <a:lstStyle>
            <a:lvl1pPr>
              <a:defRPr/>
            </a:lvl1pPr>
          </a:lstStyle>
          <a:p>
            <a:r>
              <a:rPr lang="en-US"/>
              <a:t>Lecture 2 - </a:t>
            </a:r>
            <a:fld id="{E607273C-C65A-4055-8883-BBE398A623B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8"/>
          <p:cNvSpPr>
            <a:spLocks noGrp="1" noChangeArrowheads="1"/>
          </p:cNvSpPr>
          <p:nvPr>
            <p:ph type="dt" sz="half" idx="10"/>
          </p:nvPr>
        </p:nvSpPr>
        <p:spPr>
          <a:ln/>
        </p:spPr>
        <p:txBody>
          <a:bodyPr/>
          <a:lstStyle>
            <a:lvl1pPr>
              <a:defRPr/>
            </a:lvl1pPr>
          </a:lstStyle>
          <a:p>
            <a:pPr>
              <a:defRPr/>
            </a:pPr>
            <a:r>
              <a:rPr lang="en-US"/>
              <a:t>2010/1</a:t>
            </a:r>
          </a:p>
        </p:txBody>
      </p:sp>
      <p:sp>
        <p:nvSpPr>
          <p:cNvPr id="6" name="Rectangle 1029"/>
          <p:cNvSpPr>
            <a:spLocks noGrp="1" noChangeArrowheads="1"/>
          </p:cNvSpPr>
          <p:nvPr>
            <p:ph type="ftr" sz="quarter" idx="11"/>
          </p:nvPr>
        </p:nvSpPr>
        <p:spPr>
          <a:ln/>
        </p:spPr>
        <p:txBody>
          <a:bodyPr/>
          <a:lstStyle>
            <a:lvl1pPr>
              <a:defRPr/>
            </a:lvl1pPr>
          </a:lstStyle>
          <a:p>
            <a:pPr>
              <a:defRPr/>
            </a:pPr>
            <a:r>
              <a:rPr lang="en-US"/>
              <a:t>3400ICT Information Systems Security</a:t>
            </a:r>
          </a:p>
        </p:txBody>
      </p:sp>
      <p:sp>
        <p:nvSpPr>
          <p:cNvPr id="7" name="Rectangle 1030"/>
          <p:cNvSpPr>
            <a:spLocks noGrp="1" noChangeArrowheads="1"/>
          </p:cNvSpPr>
          <p:nvPr>
            <p:ph type="sldNum" sz="quarter" idx="12"/>
          </p:nvPr>
        </p:nvSpPr>
        <p:spPr>
          <a:ln/>
        </p:spPr>
        <p:txBody>
          <a:bodyPr/>
          <a:lstStyle>
            <a:lvl1pPr>
              <a:defRPr/>
            </a:lvl1pPr>
          </a:lstStyle>
          <a:p>
            <a:r>
              <a:rPr lang="en-US"/>
              <a:t>Lecture 2 - </a:t>
            </a:r>
            <a:fld id="{5AF38B4C-313D-41B3-92F3-1B747EE6A55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bwMode="auto">
          <a:xfrm>
            <a:off x="1143000" y="152400"/>
            <a:ext cx="7620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1027"/>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76" name="Rectangle 1028"/>
          <p:cNvSpPr>
            <a:spLocks noGrp="1" noChangeArrowheads="1"/>
          </p:cNvSpPr>
          <p:nvPr>
            <p:ph type="dt" sz="half" idx="2"/>
          </p:nvPr>
        </p:nvSpPr>
        <p:spPr bwMode="auto">
          <a:xfrm>
            <a:off x="1524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rgbClr val="DF0029"/>
                </a:solidFill>
                <a:latin typeface="+mn-lt"/>
              </a:defRPr>
            </a:lvl1pPr>
          </a:lstStyle>
          <a:p>
            <a:pPr>
              <a:defRPr/>
            </a:pPr>
            <a:r>
              <a:rPr lang="en-US" dirty="0" smtClean="0"/>
              <a:t>2014/</a:t>
            </a:r>
            <a:r>
              <a:rPr lang="en-US" dirty="0"/>
              <a:t>1</a:t>
            </a:r>
          </a:p>
        </p:txBody>
      </p:sp>
      <p:sp>
        <p:nvSpPr>
          <p:cNvPr id="3077" name="Rectangle 1029"/>
          <p:cNvSpPr>
            <a:spLocks noGrp="1" noChangeArrowheads="1"/>
          </p:cNvSpPr>
          <p:nvPr>
            <p:ph type="ftr" sz="quarter" idx="3"/>
          </p:nvPr>
        </p:nvSpPr>
        <p:spPr bwMode="auto">
          <a:xfrm>
            <a:off x="2627313" y="6400800"/>
            <a:ext cx="360045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DF0029"/>
                </a:solidFill>
                <a:latin typeface="+mn-lt"/>
              </a:defRPr>
            </a:lvl1pPr>
          </a:lstStyle>
          <a:p>
            <a:pPr>
              <a:defRPr/>
            </a:pPr>
            <a:r>
              <a:rPr lang="en-US" dirty="0" smtClean="0"/>
              <a:t>3413ICT Network </a:t>
            </a:r>
            <a:r>
              <a:rPr lang="en-US" dirty="0"/>
              <a:t>Security</a:t>
            </a:r>
          </a:p>
        </p:txBody>
      </p:sp>
      <p:sp>
        <p:nvSpPr>
          <p:cNvPr id="3078" name="Rectangle 1030"/>
          <p:cNvSpPr>
            <a:spLocks noGrp="1" noChangeArrowheads="1"/>
          </p:cNvSpPr>
          <p:nvPr>
            <p:ph type="sldNum" sz="quarter" idx="4"/>
          </p:nvPr>
        </p:nvSpPr>
        <p:spPr bwMode="auto">
          <a:xfrm>
            <a:off x="6400800" y="6400800"/>
            <a:ext cx="2590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DF0029"/>
                </a:solidFill>
                <a:latin typeface="Times New Roman" pitchFamily="18" charset="0"/>
              </a:defRPr>
            </a:lvl1pPr>
          </a:lstStyle>
          <a:p>
            <a:r>
              <a:rPr lang="en-US"/>
              <a:t>Lecture 2 - </a:t>
            </a:r>
            <a:fld id="{6EA40CDE-1FBE-4A5D-80B4-063DFDEEA9A6}" type="slidenum">
              <a:rPr lang="en-US"/>
              <a:pPr/>
              <a:t>‹#›</a:t>
            </a:fld>
            <a:endParaRPr lang="en-US"/>
          </a:p>
        </p:txBody>
      </p:sp>
      <p:pic>
        <p:nvPicPr>
          <p:cNvPr id="1031" name="Picture 1033"/>
          <p:cNvPicPr>
            <a:picLocks noChangeAspect="1" noChangeArrowheads="1"/>
          </p:cNvPicPr>
          <p:nvPr/>
        </p:nvPicPr>
        <p:blipFill>
          <a:blip r:embed="rId14" cstate="print"/>
          <a:srcRect/>
          <a:stretch>
            <a:fillRect/>
          </a:stretch>
        </p:blipFill>
        <p:spPr bwMode="auto">
          <a:xfrm>
            <a:off x="141288" y="95250"/>
            <a:ext cx="990600" cy="8239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0"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1" r:id="rId12"/>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5pPr>
      <a:lvl6pPr marL="4572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6pPr>
      <a:lvl7pPr marL="9144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7pPr>
      <a:lvl8pPr marL="13716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8pPr>
      <a:lvl9pPr marL="18288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rgbClr val="DF0029"/>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DF0029"/>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DF0029"/>
        </a:buClr>
        <a:buChar char="•"/>
        <a:defRPr sz="2400">
          <a:solidFill>
            <a:schemeClr val="tx1"/>
          </a:solidFill>
          <a:latin typeface="+mn-lt"/>
        </a:defRPr>
      </a:lvl3pPr>
      <a:lvl4pPr marL="1600200" indent="-228600" algn="l" rtl="0" eaLnBrk="0" fontAlgn="base" hangingPunct="0">
        <a:spcBef>
          <a:spcPct val="20000"/>
        </a:spcBef>
        <a:spcAft>
          <a:spcPct val="0"/>
        </a:spcAft>
        <a:buClr>
          <a:srgbClr val="DF0029"/>
        </a:buClr>
        <a:buChar char="•"/>
        <a:defRPr sz="2000">
          <a:solidFill>
            <a:schemeClr val="tx1"/>
          </a:solidFill>
          <a:latin typeface="+mn-lt"/>
        </a:defRPr>
      </a:lvl4pPr>
      <a:lvl5pPr marL="2057400" indent="-228600" algn="l" rtl="0" eaLnBrk="0" fontAlgn="base" hangingPunct="0">
        <a:spcBef>
          <a:spcPct val="20000"/>
        </a:spcBef>
        <a:spcAft>
          <a:spcPct val="0"/>
        </a:spcAft>
        <a:buClr>
          <a:srgbClr val="DF0029"/>
        </a:buClr>
        <a:buChar char="»"/>
        <a:defRPr sz="2000">
          <a:solidFill>
            <a:schemeClr val="tx1"/>
          </a:solidFill>
          <a:latin typeface="+mn-lt"/>
        </a:defRPr>
      </a:lvl5pPr>
      <a:lvl6pPr marL="2514600" indent="-228600" algn="l" rtl="0" eaLnBrk="0" fontAlgn="base" hangingPunct="0">
        <a:spcBef>
          <a:spcPct val="20000"/>
        </a:spcBef>
        <a:spcAft>
          <a:spcPct val="0"/>
        </a:spcAft>
        <a:buClr>
          <a:srgbClr val="DF0029"/>
        </a:buClr>
        <a:buChar char="»"/>
        <a:defRPr sz="2000">
          <a:solidFill>
            <a:schemeClr val="tx1"/>
          </a:solidFill>
          <a:latin typeface="+mn-lt"/>
        </a:defRPr>
      </a:lvl6pPr>
      <a:lvl7pPr marL="2971800" indent="-228600" algn="l" rtl="0" eaLnBrk="0" fontAlgn="base" hangingPunct="0">
        <a:spcBef>
          <a:spcPct val="20000"/>
        </a:spcBef>
        <a:spcAft>
          <a:spcPct val="0"/>
        </a:spcAft>
        <a:buClr>
          <a:srgbClr val="DF0029"/>
        </a:buClr>
        <a:buChar char="»"/>
        <a:defRPr sz="2000">
          <a:solidFill>
            <a:schemeClr val="tx1"/>
          </a:solidFill>
          <a:latin typeface="+mn-lt"/>
        </a:defRPr>
      </a:lvl7pPr>
      <a:lvl8pPr marL="3429000" indent="-228600" algn="l" rtl="0" eaLnBrk="0" fontAlgn="base" hangingPunct="0">
        <a:spcBef>
          <a:spcPct val="20000"/>
        </a:spcBef>
        <a:spcAft>
          <a:spcPct val="0"/>
        </a:spcAft>
        <a:buClr>
          <a:srgbClr val="DF0029"/>
        </a:buClr>
        <a:buChar char="»"/>
        <a:defRPr sz="2000">
          <a:solidFill>
            <a:schemeClr val="tx1"/>
          </a:solidFill>
          <a:latin typeface="+mn-lt"/>
        </a:defRPr>
      </a:lvl8pPr>
      <a:lvl9pPr marL="3886200" indent="-228600" algn="l" rtl="0" eaLnBrk="0" fontAlgn="base" hangingPunct="0">
        <a:spcBef>
          <a:spcPct val="20000"/>
        </a:spcBef>
        <a:spcAft>
          <a:spcPct val="0"/>
        </a:spcAft>
        <a:buClr>
          <a:srgbClr val="DF0029"/>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1.bin"/><Relationship Id="rId5" Type="http://schemas.openxmlformats.org/officeDocument/2006/relationships/image" Target="../media/image13.wmf"/><Relationship Id="rId6" Type="http://schemas.openxmlformats.org/officeDocument/2006/relationships/oleObject" Target="../embeddings/oleObject2.bin"/><Relationship Id="rId7" Type="http://schemas.openxmlformats.org/officeDocument/2006/relationships/image" Target="../media/image1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6.wmf"/><Relationship Id="rId5" Type="http://schemas.openxmlformats.org/officeDocument/2006/relationships/oleObject" Target="../embeddings/oleObject4.bin"/><Relationship Id="rId6" Type="http://schemas.openxmlformats.org/officeDocument/2006/relationships/image" Target="../media/image17.wmf"/><Relationship Id="rId7" Type="http://schemas.openxmlformats.org/officeDocument/2006/relationships/oleObject" Target="../embeddings/oleObject5.bin"/><Relationship Id="rId8" Type="http://schemas.openxmlformats.org/officeDocument/2006/relationships/image" Target="../media/image18.wmf"/><Relationship Id="rId9" Type="http://schemas.openxmlformats.org/officeDocument/2006/relationships/oleObject" Target="../embeddings/oleObject6.bin"/><Relationship Id="rId10" Type="http://schemas.openxmlformats.org/officeDocument/2006/relationships/image" Target="../media/image19.wmf"/><Relationship Id="rId1" Type="http://schemas.openxmlformats.org/officeDocument/2006/relationships/vmlDrawing" Target="../drawings/vmlDrawing2.vml"/><Relationship Id="rId2"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10.bin"/><Relationship Id="rId20" Type="http://schemas.openxmlformats.org/officeDocument/2006/relationships/image" Target="../media/image28.wmf"/><Relationship Id="rId21" Type="http://schemas.openxmlformats.org/officeDocument/2006/relationships/oleObject" Target="../embeddings/oleObject16.bin"/><Relationship Id="rId22" Type="http://schemas.openxmlformats.org/officeDocument/2006/relationships/image" Target="../media/image29.wmf"/><Relationship Id="rId23" Type="http://schemas.openxmlformats.org/officeDocument/2006/relationships/oleObject" Target="../embeddings/oleObject17.bin"/><Relationship Id="rId24" Type="http://schemas.openxmlformats.org/officeDocument/2006/relationships/image" Target="../media/image30.wmf"/><Relationship Id="rId25" Type="http://schemas.openxmlformats.org/officeDocument/2006/relationships/oleObject" Target="../embeddings/oleObject18.bin"/><Relationship Id="rId26" Type="http://schemas.openxmlformats.org/officeDocument/2006/relationships/image" Target="../media/image31.wmf"/><Relationship Id="rId27" Type="http://schemas.openxmlformats.org/officeDocument/2006/relationships/oleObject" Target="../embeddings/oleObject19.bin"/><Relationship Id="rId28" Type="http://schemas.openxmlformats.org/officeDocument/2006/relationships/oleObject" Target="../embeddings/oleObject20.bin"/><Relationship Id="rId29" Type="http://schemas.openxmlformats.org/officeDocument/2006/relationships/image" Target="../media/image32.wmf"/><Relationship Id="rId30" Type="http://schemas.openxmlformats.org/officeDocument/2006/relationships/oleObject" Target="../embeddings/oleObject21.bin"/><Relationship Id="rId31" Type="http://schemas.openxmlformats.org/officeDocument/2006/relationships/image" Target="../media/image33.wmf"/><Relationship Id="rId10" Type="http://schemas.openxmlformats.org/officeDocument/2006/relationships/image" Target="../media/image23.wmf"/><Relationship Id="rId11" Type="http://schemas.openxmlformats.org/officeDocument/2006/relationships/oleObject" Target="../embeddings/oleObject11.bin"/><Relationship Id="rId12" Type="http://schemas.openxmlformats.org/officeDocument/2006/relationships/image" Target="../media/image24.wmf"/><Relationship Id="rId13" Type="http://schemas.openxmlformats.org/officeDocument/2006/relationships/oleObject" Target="../embeddings/oleObject12.bin"/><Relationship Id="rId14" Type="http://schemas.openxmlformats.org/officeDocument/2006/relationships/image" Target="../media/image25.wmf"/><Relationship Id="rId15" Type="http://schemas.openxmlformats.org/officeDocument/2006/relationships/oleObject" Target="../embeddings/oleObject13.bin"/><Relationship Id="rId16" Type="http://schemas.openxmlformats.org/officeDocument/2006/relationships/image" Target="../media/image26.wmf"/><Relationship Id="rId17" Type="http://schemas.openxmlformats.org/officeDocument/2006/relationships/oleObject" Target="../embeddings/oleObject14.bin"/><Relationship Id="rId18" Type="http://schemas.openxmlformats.org/officeDocument/2006/relationships/image" Target="../media/image27.wmf"/><Relationship Id="rId19" Type="http://schemas.openxmlformats.org/officeDocument/2006/relationships/oleObject" Target="../embeddings/oleObject15.bin"/><Relationship Id="rId1" Type="http://schemas.openxmlformats.org/officeDocument/2006/relationships/vmlDrawing" Target="../drawings/vmlDrawing3.vml"/><Relationship Id="rId2" Type="http://schemas.openxmlformats.org/officeDocument/2006/relationships/slideLayout" Target="../slideLayouts/slideLayout12.xml"/><Relationship Id="rId3" Type="http://schemas.openxmlformats.org/officeDocument/2006/relationships/oleObject" Target="../embeddings/oleObject7.bin"/><Relationship Id="rId4" Type="http://schemas.openxmlformats.org/officeDocument/2006/relationships/image" Target="../media/image20.wmf"/><Relationship Id="rId5" Type="http://schemas.openxmlformats.org/officeDocument/2006/relationships/oleObject" Target="../embeddings/oleObject8.bin"/><Relationship Id="rId6" Type="http://schemas.openxmlformats.org/officeDocument/2006/relationships/image" Target="../media/image21.wmf"/><Relationship Id="rId7" Type="http://schemas.openxmlformats.org/officeDocument/2006/relationships/oleObject" Target="../embeddings/oleObject9.bin"/><Relationship Id="rId8" Type="http://schemas.openxmlformats.org/officeDocument/2006/relationships/image" Target="../media/image22.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ctrTitle"/>
          </p:nvPr>
        </p:nvSpPr>
        <p:spPr>
          <a:xfrm>
            <a:off x="683568" y="1556792"/>
            <a:ext cx="7772400" cy="1295400"/>
          </a:xfrm>
        </p:spPr>
        <p:txBody>
          <a:bodyPr/>
          <a:lstStyle/>
          <a:p>
            <a:r>
              <a:rPr lang="en-AU" sz="3600" dirty="0" smtClean="0"/>
              <a:t>3413ICT </a:t>
            </a:r>
            <a:r>
              <a:rPr lang="en-AU" dirty="0" smtClean="0"/>
              <a:t/>
            </a:r>
            <a:br>
              <a:rPr lang="en-AU" dirty="0" smtClean="0"/>
            </a:br>
            <a:r>
              <a:rPr lang="en-AU" dirty="0" smtClean="0"/>
              <a:t>Network Security</a:t>
            </a:r>
          </a:p>
        </p:txBody>
      </p:sp>
      <p:sp>
        <p:nvSpPr>
          <p:cNvPr id="4099" name="Rectangle 3"/>
          <p:cNvSpPr>
            <a:spLocks noGrp="1" noChangeArrowheads="1"/>
          </p:cNvSpPr>
          <p:nvPr>
            <p:ph type="subTitle" idx="1"/>
          </p:nvPr>
        </p:nvSpPr>
        <p:spPr>
          <a:xfrm>
            <a:off x="323528" y="3212976"/>
            <a:ext cx="8424862" cy="1752600"/>
          </a:xfrm>
        </p:spPr>
        <p:txBody>
          <a:bodyPr/>
          <a:lstStyle/>
          <a:p>
            <a:r>
              <a:rPr lang="en-AU" sz="3600" dirty="0" smtClean="0"/>
              <a:t>Lecture 01B       </a:t>
            </a:r>
          </a:p>
          <a:p>
            <a:r>
              <a:rPr lang="en-AU" sz="3600" dirty="0" smtClean="0"/>
              <a:t>Symmetric Encryption &amp; Confidentiality</a:t>
            </a:r>
          </a:p>
        </p:txBody>
      </p:sp>
      <p:sp>
        <p:nvSpPr>
          <p:cNvPr id="4" name="Rectangle 3"/>
          <p:cNvSpPr txBox="1">
            <a:spLocks noChangeArrowheads="1"/>
          </p:cNvSpPr>
          <p:nvPr/>
        </p:nvSpPr>
        <p:spPr bwMode="auto">
          <a:xfrm>
            <a:off x="1547664" y="5301208"/>
            <a:ext cx="6400800" cy="12039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mn-lt"/>
                <a:ea typeface="+mn-ea"/>
                <a:cs typeface="+mn-cs"/>
              </a:rPr>
              <a:t>Dr V. Muthukkumarasamy</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1" i="0" u="none" strike="noStrike" kern="0" cap="none" spc="0" normalizeH="0" baseline="0" noProof="0" dirty="0" smtClean="0">
              <a:ln>
                <a:noFill/>
              </a:ln>
              <a:solidFill>
                <a:srgbClr val="000000"/>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err="1" smtClean="0">
                <a:ln>
                  <a:noFill/>
                </a:ln>
                <a:solidFill>
                  <a:srgbClr val="000000"/>
                </a:solidFill>
                <a:effectLst/>
                <a:uLnTx/>
                <a:uFillTx/>
                <a:latin typeface="+mn-lt"/>
                <a:ea typeface="+mn-ea"/>
                <a:cs typeface="+mn-cs"/>
              </a:rPr>
              <a:t>B.Sc.Eng</a:t>
            </a:r>
            <a:r>
              <a:rPr kumimoji="0" lang="en-US" sz="1600" b="1" i="0" u="none" strike="noStrike" kern="0" cap="none" spc="0" normalizeH="0" baseline="0" noProof="0" dirty="0" smtClean="0">
                <a:ln>
                  <a:noFill/>
                </a:ln>
                <a:solidFill>
                  <a:srgbClr val="000000"/>
                </a:solidFill>
                <a:effectLst/>
                <a:uLnTx/>
                <a:uFillTx/>
                <a:latin typeface="+mn-lt"/>
                <a:ea typeface="+mn-ea"/>
                <a:cs typeface="+mn-cs"/>
              </a:rPr>
              <a:t> (</a:t>
            </a:r>
            <a:r>
              <a:rPr kumimoji="0" lang="en-US" sz="1600" b="1" i="0" u="none" strike="noStrike" kern="0" cap="none" spc="0" normalizeH="0" baseline="0" noProof="0" dirty="0" err="1" smtClean="0">
                <a:ln>
                  <a:noFill/>
                </a:ln>
                <a:solidFill>
                  <a:srgbClr val="000000"/>
                </a:solidFill>
                <a:effectLst/>
                <a:uLnTx/>
                <a:uFillTx/>
                <a:latin typeface="+mn-lt"/>
                <a:ea typeface="+mn-ea"/>
                <a:cs typeface="+mn-cs"/>
              </a:rPr>
              <a:t>Hons</a:t>
            </a:r>
            <a:r>
              <a:rPr kumimoji="0" lang="en-US" sz="1600" b="1" i="0" u="none" strike="noStrike" kern="0" cap="none" spc="0" normalizeH="0" baseline="0" noProof="0" dirty="0" smtClean="0">
                <a:ln>
                  <a:noFill/>
                </a:ln>
                <a:solidFill>
                  <a:srgbClr val="000000"/>
                </a:solidFill>
                <a:effectLst/>
                <a:uLnTx/>
                <a:uFillTx/>
                <a:latin typeface="+mn-lt"/>
                <a:ea typeface="+mn-ea"/>
                <a:cs typeface="+mn-cs"/>
              </a:rPr>
              <a:t>) (</a:t>
            </a:r>
            <a:r>
              <a:rPr kumimoji="0" lang="en-US" sz="1600" b="1" i="0" u="none" strike="noStrike" kern="0" cap="none" spc="0" normalizeH="0" baseline="0" noProof="0" dirty="0" err="1" smtClean="0">
                <a:ln>
                  <a:noFill/>
                </a:ln>
                <a:solidFill>
                  <a:srgbClr val="000000"/>
                </a:solidFill>
                <a:effectLst/>
                <a:uLnTx/>
                <a:uFillTx/>
                <a:latin typeface="+mn-lt"/>
                <a:ea typeface="+mn-ea"/>
                <a:cs typeface="+mn-cs"/>
              </a:rPr>
              <a:t>Peradeniya</a:t>
            </a:r>
            <a:r>
              <a:rPr kumimoji="0" lang="en-US" sz="1600" b="1" i="0" u="none" strike="noStrike" kern="0" cap="none" spc="0" normalizeH="0" baseline="0" noProof="0" dirty="0" smtClean="0">
                <a:ln>
                  <a:noFill/>
                </a:ln>
                <a:solidFill>
                  <a:srgbClr val="000000"/>
                </a:solidFill>
                <a:effectLst/>
                <a:uLnTx/>
                <a:uFillTx/>
                <a:latin typeface="+mn-lt"/>
                <a:ea typeface="+mn-ea"/>
                <a:cs typeface="+mn-cs"/>
              </a:rPr>
              <a:t>), PhD (</a:t>
            </a:r>
            <a:r>
              <a:rPr kumimoji="0" lang="en-US" sz="1600" b="1" i="0" u="none" strike="noStrike" kern="0" cap="none" spc="0" normalizeH="0" baseline="0" noProof="0" dirty="0" err="1" smtClean="0">
                <a:ln>
                  <a:noFill/>
                </a:ln>
                <a:solidFill>
                  <a:srgbClr val="000000"/>
                </a:solidFill>
                <a:effectLst/>
                <a:uLnTx/>
                <a:uFillTx/>
                <a:latin typeface="+mn-lt"/>
                <a:ea typeface="+mn-ea"/>
                <a:cs typeface="+mn-cs"/>
              </a:rPr>
              <a:t>Cantab</a:t>
            </a:r>
            <a:r>
              <a:rPr kumimoji="0" lang="en-US" sz="1600" b="1" i="0" u="none" strike="noStrike" kern="0" cap="none" spc="0" normalizeH="0" baseline="0" noProof="0" dirty="0" smtClean="0">
                <a:ln>
                  <a:noFill/>
                </a:ln>
                <a:solidFill>
                  <a:srgbClr val="000000"/>
                </a:solidFill>
                <a:effectLst/>
                <a:uLnTx/>
                <a:uFillTx/>
                <a:latin typeface="+mn-lt"/>
                <a:ea typeface="+mn-ea"/>
                <a:cs typeface="+mn-cs"/>
              </a:rPr>
              <a:t>), MIEE, MIEEE</a:t>
            </a:r>
            <a:endParaRPr kumimoji="0" lang="en-AU" sz="16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1143000" y="152400"/>
            <a:ext cx="7316788" cy="1143000"/>
          </a:xfrm>
        </p:spPr>
        <p:txBody>
          <a:bodyPr/>
          <a:lstStyle/>
          <a:p>
            <a:pPr>
              <a:defRPr/>
            </a:pPr>
            <a:r>
              <a:rPr lang="en-AU" dirty="0" err="1" smtClean="0"/>
              <a:t>Feistel</a:t>
            </a:r>
            <a:r>
              <a:rPr lang="en-AU" dirty="0" smtClean="0"/>
              <a:t> Cipher Structure</a:t>
            </a:r>
          </a:p>
        </p:txBody>
      </p:sp>
      <p:sp>
        <p:nvSpPr>
          <p:cNvPr id="12291" name="Rectangle 3"/>
          <p:cNvSpPr>
            <a:spLocks noGrp="1" noChangeArrowheads="1"/>
          </p:cNvSpPr>
          <p:nvPr>
            <p:ph type="body" idx="1"/>
          </p:nvPr>
        </p:nvSpPr>
        <p:spPr>
          <a:xfrm>
            <a:off x="827088" y="1341438"/>
            <a:ext cx="8229600" cy="5059362"/>
          </a:xfrm>
        </p:spPr>
        <p:txBody>
          <a:bodyPr/>
          <a:lstStyle/>
          <a:p>
            <a:r>
              <a:rPr lang="en-AU" smtClean="0"/>
              <a:t>Partition data into blocks</a:t>
            </a:r>
          </a:p>
          <a:p>
            <a:pPr>
              <a:lnSpc>
                <a:spcPct val="20000"/>
              </a:lnSpc>
            </a:pPr>
            <a:endParaRPr lang="en-AU" smtClean="0"/>
          </a:p>
          <a:p>
            <a:r>
              <a:rPr lang="en-AU" smtClean="0"/>
              <a:t>Each block has two halves</a:t>
            </a:r>
          </a:p>
          <a:p>
            <a:pPr lvl="1">
              <a:lnSpc>
                <a:spcPct val="15000"/>
              </a:lnSpc>
            </a:pPr>
            <a:endParaRPr lang="en-US" smtClean="0"/>
          </a:p>
          <a:p>
            <a:pPr lvl="1"/>
            <a:r>
              <a:rPr lang="en-US" smtClean="0"/>
              <a:t>A substitution on the left half, </a:t>
            </a:r>
            <a:r>
              <a:rPr lang="en-AU" smtClean="0"/>
              <a:t>based on a function of the right half (&amp; a sub-key) </a:t>
            </a:r>
          </a:p>
          <a:p>
            <a:pPr lvl="1">
              <a:lnSpc>
                <a:spcPct val="15000"/>
              </a:lnSpc>
            </a:pPr>
            <a:endParaRPr lang="en-AU" smtClean="0"/>
          </a:p>
          <a:p>
            <a:pPr lvl="1"/>
            <a:r>
              <a:rPr lang="en-AU" smtClean="0"/>
              <a:t>Then have permutation swapping halves</a:t>
            </a:r>
          </a:p>
          <a:p>
            <a:pPr lvl="2">
              <a:lnSpc>
                <a:spcPct val="15000"/>
              </a:lnSpc>
            </a:pPr>
            <a:endParaRPr lang="en-AU" smtClean="0"/>
          </a:p>
          <a:p>
            <a:r>
              <a:rPr lang="en-AU" smtClean="0"/>
              <a:t>Process data by multiple rounds</a:t>
            </a:r>
          </a:p>
        </p:txBody>
      </p:sp>
      <p:sp>
        <p:nvSpPr>
          <p:cNvPr id="2" name="Slide Number Placeholder 1"/>
          <p:cNvSpPr>
            <a:spLocks noGrp="1"/>
          </p:cNvSpPr>
          <p:nvPr>
            <p:ph type="sldNum" sz="quarter" idx="12"/>
          </p:nvPr>
        </p:nvSpPr>
        <p:spPr/>
        <p:txBody>
          <a:bodyPr/>
          <a:lstStyle/>
          <a:p>
            <a:r>
              <a:rPr lang="en-US"/>
              <a:t>Lecture 2 - </a:t>
            </a:r>
            <a:fld id="{7F413044-190F-4529-A03E-FE1865DEBD09}" type="slidenum">
              <a:rPr lang="en-US"/>
              <a:pPr/>
              <a:t>10</a:t>
            </a:fld>
            <a:endParaRPr lang="en-US"/>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43000" y="152400"/>
            <a:ext cx="7245350" cy="1143000"/>
          </a:xfrm>
        </p:spPr>
        <p:txBody>
          <a:bodyPr lIns="92075" tIns="46038" rIns="92075" bIns="46038"/>
          <a:lstStyle/>
          <a:p>
            <a:pPr defTabSz="762000">
              <a:defRPr/>
            </a:pPr>
            <a:r>
              <a:rPr lang="en-AU" dirty="0" err="1" smtClean="0"/>
              <a:t>Feistel</a:t>
            </a:r>
            <a:r>
              <a:rPr lang="en-AU" dirty="0" smtClean="0"/>
              <a:t> Cipher Structure  </a:t>
            </a:r>
          </a:p>
        </p:txBody>
      </p:sp>
      <p:pic>
        <p:nvPicPr>
          <p:cNvPr id="13315" name="Picture 78" descr="Picture1.png"/>
          <p:cNvPicPr>
            <a:picLocks noChangeAspect="1"/>
          </p:cNvPicPr>
          <p:nvPr/>
        </p:nvPicPr>
        <p:blipFill>
          <a:blip r:embed="rId3" cstate="print"/>
          <a:srcRect/>
          <a:stretch>
            <a:fillRect/>
          </a:stretch>
        </p:blipFill>
        <p:spPr bwMode="auto">
          <a:xfrm>
            <a:off x="1116013" y="1412875"/>
            <a:ext cx="7700962" cy="4824413"/>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r>
              <a:rPr lang="en-US"/>
              <a:t>Lecture 2 - </a:t>
            </a:r>
            <a:fld id="{5234122B-D03E-49C9-91F8-BA54C828ED3E}" type="slidenum">
              <a:rPr lang="en-US"/>
              <a:pPr/>
              <a:t>11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a:defRPr/>
            </a:pPr>
            <a:r>
              <a:rPr lang="en-AU" dirty="0" err="1" smtClean="0"/>
              <a:t>Feistel</a:t>
            </a:r>
            <a:r>
              <a:rPr lang="en-AU" dirty="0" smtClean="0"/>
              <a:t> Cipher Design Principles</a:t>
            </a:r>
          </a:p>
        </p:txBody>
      </p:sp>
      <p:sp>
        <p:nvSpPr>
          <p:cNvPr id="14339" name="Rectangle 3"/>
          <p:cNvSpPr>
            <a:spLocks noGrp="1" noChangeArrowheads="1"/>
          </p:cNvSpPr>
          <p:nvPr>
            <p:ph type="body" idx="1"/>
          </p:nvPr>
        </p:nvSpPr>
        <p:spPr>
          <a:xfrm>
            <a:off x="827088" y="1268413"/>
            <a:ext cx="8147050" cy="5113337"/>
          </a:xfrm>
        </p:spPr>
        <p:txBody>
          <a:bodyPr/>
          <a:lstStyle/>
          <a:p>
            <a:pPr>
              <a:lnSpc>
                <a:spcPct val="80000"/>
              </a:lnSpc>
            </a:pPr>
            <a:r>
              <a:rPr lang="en-AU" sz="2400" b="1" smtClean="0"/>
              <a:t>Block size</a:t>
            </a:r>
            <a:r>
              <a:rPr lang="en-AU" sz="2400" smtClean="0"/>
              <a:t> </a:t>
            </a:r>
          </a:p>
          <a:p>
            <a:pPr lvl="1">
              <a:lnSpc>
                <a:spcPct val="80000"/>
              </a:lnSpc>
            </a:pPr>
            <a:r>
              <a:rPr lang="en-AU" sz="2000" smtClean="0"/>
              <a:t>increasing block size provides greater security, but reduces speed of encryption and decryption </a:t>
            </a:r>
          </a:p>
          <a:p>
            <a:pPr lvl="1">
              <a:lnSpc>
                <a:spcPct val="0"/>
              </a:lnSpc>
            </a:pPr>
            <a:endParaRPr lang="en-AU" sz="2000" smtClean="0"/>
          </a:p>
          <a:p>
            <a:pPr>
              <a:lnSpc>
                <a:spcPct val="80000"/>
              </a:lnSpc>
            </a:pPr>
            <a:r>
              <a:rPr lang="en-AU" sz="2400" b="1" smtClean="0"/>
              <a:t>Key size</a:t>
            </a:r>
            <a:r>
              <a:rPr lang="en-AU" sz="2400" smtClean="0"/>
              <a:t> </a:t>
            </a:r>
          </a:p>
          <a:p>
            <a:pPr lvl="1">
              <a:lnSpc>
                <a:spcPct val="80000"/>
              </a:lnSpc>
            </a:pPr>
            <a:r>
              <a:rPr lang="en-AU" sz="2000" smtClean="0"/>
              <a:t>increasing key size improves security, makes exhaustive key  searching harder, but may slow cipher </a:t>
            </a:r>
          </a:p>
          <a:p>
            <a:pPr lvl="1">
              <a:lnSpc>
                <a:spcPct val="0"/>
              </a:lnSpc>
            </a:pPr>
            <a:endParaRPr lang="en-AU" sz="2000" smtClean="0"/>
          </a:p>
          <a:p>
            <a:pPr>
              <a:lnSpc>
                <a:spcPct val="80000"/>
              </a:lnSpc>
            </a:pPr>
            <a:r>
              <a:rPr lang="en-AU" sz="2400" b="1" smtClean="0"/>
              <a:t>Number of rounds</a:t>
            </a:r>
            <a:r>
              <a:rPr lang="en-AU" sz="2400" smtClean="0"/>
              <a:t> </a:t>
            </a:r>
          </a:p>
          <a:p>
            <a:pPr lvl="1">
              <a:lnSpc>
                <a:spcPct val="80000"/>
              </a:lnSpc>
            </a:pPr>
            <a:r>
              <a:rPr lang="en-AU" sz="2000" smtClean="0"/>
              <a:t>increasing number improves security, but makes the cipher less efficient. A typical size is 16 rounds </a:t>
            </a:r>
          </a:p>
          <a:p>
            <a:pPr lvl="1">
              <a:lnSpc>
                <a:spcPct val="0"/>
              </a:lnSpc>
            </a:pPr>
            <a:endParaRPr lang="en-AU" sz="2000" smtClean="0"/>
          </a:p>
          <a:p>
            <a:pPr>
              <a:lnSpc>
                <a:spcPct val="80000"/>
              </a:lnSpc>
            </a:pPr>
            <a:r>
              <a:rPr lang="en-AU" sz="2400" b="1" smtClean="0"/>
              <a:t>Sub-key generation</a:t>
            </a:r>
            <a:r>
              <a:rPr lang="en-AU" sz="2400" smtClean="0"/>
              <a:t> </a:t>
            </a:r>
          </a:p>
          <a:p>
            <a:pPr lvl="1">
              <a:lnSpc>
                <a:spcPct val="80000"/>
              </a:lnSpc>
            </a:pPr>
            <a:r>
              <a:rPr lang="en-AU" sz="2000" smtClean="0"/>
              <a:t>greater complexity can make analysis harder, but slows cipher </a:t>
            </a:r>
          </a:p>
          <a:p>
            <a:pPr lvl="1">
              <a:lnSpc>
                <a:spcPct val="0"/>
              </a:lnSpc>
            </a:pPr>
            <a:endParaRPr lang="en-AU" sz="2000" smtClean="0"/>
          </a:p>
          <a:p>
            <a:pPr>
              <a:lnSpc>
                <a:spcPct val="80000"/>
              </a:lnSpc>
            </a:pPr>
            <a:r>
              <a:rPr lang="en-AU" sz="2400" b="1" smtClean="0"/>
              <a:t>Round function</a:t>
            </a:r>
            <a:r>
              <a:rPr lang="en-AU" sz="2400" smtClean="0"/>
              <a:t> </a:t>
            </a:r>
          </a:p>
          <a:p>
            <a:pPr lvl="1">
              <a:lnSpc>
                <a:spcPct val="80000"/>
              </a:lnSpc>
            </a:pPr>
            <a:r>
              <a:rPr lang="en-AU" sz="2000" smtClean="0"/>
              <a:t>greater complexity can make analysis harder, but slows cipher </a:t>
            </a:r>
          </a:p>
          <a:p>
            <a:pPr lvl="1">
              <a:lnSpc>
                <a:spcPct val="0"/>
              </a:lnSpc>
            </a:pPr>
            <a:endParaRPr lang="en-AU" sz="2000" smtClean="0"/>
          </a:p>
          <a:p>
            <a:pPr>
              <a:lnSpc>
                <a:spcPct val="80000"/>
              </a:lnSpc>
            </a:pPr>
            <a:r>
              <a:rPr lang="en-US" sz="2400" b="1" smtClean="0"/>
              <a:t>Fast software en/decryption and ease of analysis</a:t>
            </a:r>
          </a:p>
          <a:p>
            <a:pPr lvl="1">
              <a:lnSpc>
                <a:spcPct val="80000"/>
              </a:lnSpc>
            </a:pPr>
            <a:r>
              <a:rPr lang="en-US" sz="2000" smtClean="0"/>
              <a:t>are more recent concerns for practical use and testing</a:t>
            </a:r>
            <a:endParaRPr lang="en-AU" sz="2000" smtClean="0"/>
          </a:p>
        </p:txBody>
      </p:sp>
      <p:sp>
        <p:nvSpPr>
          <p:cNvPr id="2" name="Slide Number Placeholder 1"/>
          <p:cNvSpPr>
            <a:spLocks noGrp="1"/>
          </p:cNvSpPr>
          <p:nvPr>
            <p:ph type="sldNum" sz="quarter" idx="12"/>
          </p:nvPr>
        </p:nvSpPr>
        <p:spPr/>
        <p:txBody>
          <a:bodyPr/>
          <a:lstStyle/>
          <a:p>
            <a:r>
              <a:rPr lang="en-US"/>
              <a:t>Lecture 2 - </a:t>
            </a:r>
            <a:fld id="{9BD54FC0-8E39-4F12-BB24-0138F1DDC663}" type="slidenum">
              <a:rPr lang="en-US"/>
              <a:pPr/>
              <a:t>12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a:xfrm>
            <a:off x="1143000" y="152400"/>
            <a:ext cx="7173913" cy="1143000"/>
          </a:xfrm>
        </p:spPr>
        <p:txBody>
          <a:bodyPr/>
          <a:lstStyle/>
          <a:p>
            <a:pPr>
              <a:defRPr/>
            </a:pPr>
            <a:r>
              <a:rPr lang="en-AU" sz="4000" dirty="0" smtClean="0"/>
              <a:t>Data Encryption Standard (DES)</a:t>
            </a:r>
          </a:p>
        </p:txBody>
      </p:sp>
      <p:sp>
        <p:nvSpPr>
          <p:cNvPr id="15363" name="Rectangle 3"/>
          <p:cNvSpPr>
            <a:spLocks noGrp="1" noChangeArrowheads="1"/>
          </p:cNvSpPr>
          <p:nvPr>
            <p:ph type="body" idx="1"/>
          </p:nvPr>
        </p:nvSpPr>
        <p:spPr>
          <a:xfrm>
            <a:off x="900113" y="1341438"/>
            <a:ext cx="8085137" cy="4732337"/>
          </a:xfrm>
        </p:spPr>
        <p:txBody>
          <a:bodyPr/>
          <a:lstStyle/>
          <a:p>
            <a:r>
              <a:rPr lang="en-AU" smtClean="0"/>
              <a:t>Most widely used encryption standard based block ciphers </a:t>
            </a:r>
          </a:p>
          <a:p>
            <a:pPr>
              <a:lnSpc>
                <a:spcPct val="15000"/>
              </a:lnSpc>
            </a:pPr>
            <a:endParaRPr lang="en-AU" smtClean="0"/>
          </a:p>
          <a:p>
            <a:r>
              <a:rPr lang="en-US" smtClean="0"/>
              <a:t>Useful in commercial applications</a:t>
            </a:r>
          </a:p>
          <a:p>
            <a:pPr>
              <a:lnSpc>
                <a:spcPct val="15000"/>
              </a:lnSpc>
            </a:pPr>
            <a:endParaRPr lang="en-AU" smtClean="0"/>
          </a:p>
          <a:p>
            <a:r>
              <a:rPr lang="en-AU" smtClean="0"/>
              <a:t>Adopted in 1977 by the NBS (National Bureau of Standard, USA) </a:t>
            </a:r>
          </a:p>
          <a:p>
            <a:pPr lvl="1"/>
            <a:r>
              <a:rPr lang="en-AU" smtClean="0"/>
              <a:t>now NIST (</a:t>
            </a:r>
            <a:r>
              <a:rPr lang="en-US" smtClean="0"/>
              <a:t>National Institute of Standards and Technology) after 1988 </a:t>
            </a:r>
            <a:endParaRPr lang="en-AU" smtClean="0"/>
          </a:p>
          <a:p>
            <a:pPr>
              <a:lnSpc>
                <a:spcPct val="15000"/>
              </a:lnSpc>
            </a:pPr>
            <a:endParaRPr lang="en-AU" smtClean="0"/>
          </a:p>
          <a:p>
            <a:r>
              <a:rPr lang="en-US" smtClean="0"/>
              <a:t>Encrypts 64-bit data using 56-bit key</a:t>
            </a:r>
          </a:p>
          <a:p>
            <a:pPr>
              <a:buFontTx/>
              <a:buNone/>
            </a:pPr>
            <a:endParaRPr lang="en-US" smtClean="0"/>
          </a:p>
          <a:p>
            <a:pPr>
              <a:buFontTx/>
              <a:buNone/>
            </a:pPr>
            <a:endParaRPr lang="en-AU" smtClean="0"/>
          </a:p>
        </p:txBody>
      </p:sp>
      <p:sp>
        <p:nvSpPr>
          <p:cNvPr id="2" name="Slide Number Placeholder 1"/>
          <p:cNvSpPr>
            <a:spLocks noGrp="1"/>
          </p:cNvSpPr>
          <p:nvPr>
            <p:ph type="sldNum" sz="quarter" idx="12"/>
          </p:nvPr>
        </p:nvSpPr>
        <p:spPr/>
        <p:txBody>
          <a:bodyPr/>
          <a:lstStyle/>
          <a:p>
            <a:r>
              <a:rPr lang="en-US"/>
              <a:t>Lecture 2 - </a:t>
            </a:r>
            <a:fld id="{39D4B94C-0F2C-4D71-B56B-B83508238353}" type="slidenum">
              <a:rPr lang="en-US"/>
              <a:pPr/>
              <a:t>13</a:t>
            </a:fld>
            <a:endParaRPr lang="en-US"/>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143000" y="152400"/>
            <a:ext cx="6453188" cy="1143000"/>
          </a:xfrm>
        </p:spPr>
        <p:txBody>
          <a:bodyPr/>
          <a:lstStyle/>
          <a:p>
            <a:r>
              <a:rPr lang="en-US" smtClean="0"/>
              <a:t>DES History</a:t>
            </a:r>
            <a:endParaRPr lang="en-AU" smtClean="0"/>
          </a:p>
        </p:txBody>
      </p:sp>
      <p:sp>
        <p:nvSpPr>
          <p:cNvPr id="16387" name="Rectangle 3"/>
          <p:cNvSpPr>
            <a:spLocks noGrp="1" noChangeArrowheads="1"/>
          </p:cNvSpPr>
          <p:nvPr>
            <p:ph type="body" idx="1"/>
          </p:nvPr>
        </p:nvSpPr>
        <p:spPr>
          <a:xfrm>
            <a:off x="755650" y="1196975"/>
            <a:ext cx="8229600" cy="5183188"/>
          </a:xfrm>
        </p:spPr>
        <p:txBody>
          <a:bodyPr/>
          <a:lstStyle/>
          <a:p>
            <a:r>
              <a:rPr lang="en-US" sz="2800" dirty="0" smtClean="0"/>
              <a:t>IBM developed a cipher (called </a:t>
            </a:r>
            <a:r>
              <a:rPr lang="en-US" sz="2800" b="1" dirty="0" smtClean="0"/>
              <a:t>Lucifer cipher</a:t>
            </a:r>
            <a:r>
              <a:rPr lang="en-US" sz="2800" dirty="0" smtClean="0"/>
              <a:t>)</a:t>
            </a:r>
          </a:p>
          <a:p>
            <a:pPr lvl="1"/>
            <a:r>
              <a:rPr lang="en-US" sz="2200" dirty="0" smtClean="0"/>
              <a:t>By a team led by </a:t>
            </a:r>
            <a:r>
              <a:rPr lang="en-US" sz="2200" dirty="0" err="1" smtClean="0"/>
              <a:t>Feistel</a:t>
            </a:r>
            <a:r>
              <a:rPr lang="en-US" sz="2200" dirty="0" smtClean="0"/>
              <a:t> in late 60’s</a:t>
            </a:r>
          </a:p>
          <a:p>
            <a:pPr lvl="1"/>
            <a:r>
              <a:rPr lang="en-US" sz="2200" dirty="0" smtClean="0"/>
              <a:t>Encrypting 64-bit data blocks with 128-bit key</a:t>
            </a:r>
          </a:p>
          <a:p>
            <a:pPr lvl="1">
              <a:lnSpc>
                <a:spcPct val="20000"/>
              </a:lnSpc>
            </a:pPr>
            <a:endParaRPr lang="en-US" sz="2400" dirty="0" smtClean="0"/>
          </a:p>
          <a:p>
            <a:r>
              <a:rPr lang="en-US" sz="2800" dirty="0" smtClean="0"/>
              <a:t>Then re-developed as a commercial cipher with input from NSA (National Security Agency) and others, with a reduced key size of 56 bits</a:t>
            </a:r>
          </a:p>
          <a:p>
            <a:pPr>
              <a:lnSpc>
                <a:spcPct val="20000"/>
              </a:lnSpc>
            </a:pPr>
            <a:endParaRPr lang="en-AU" sz="2800" dirty="0" smtClean="0"/>
          </a:p>
          <a:p>
            <a:r>
              <a:rPr lang="en-US" sz="2800" dirty="0" smtClean="0"/>
              <a:t>In 1973 NBS issued request for proposals for a national cipher standard</a:t>
            </a:r>
          </a:p>
          <a:p>
            <a:pPr>
              <a:lnSpc>
                <a:spcPct val="20000"/>
              </a:lnSpc>
            </a:pPr>
            <a:endParaRPr lang="en-US" sz="2800" dirty="0" smtClean="0"/>
          </a:p>
          <a:p>
            <a:r>
              <a:rPr lang="en-US" sz="2800" dirty="0" smtClean="0"/>
              <a:t>IBM submitted their revised version which was eventually accepted as the DES</a:t>
            </a:r>
          </a:p>
        </p:txBody>
      </p:sp>
      <p:sp>
        <p:nvSpPr>
          <p:cNvPr id="2" name="Slide Number Placeholder 1"/>
          <p:cNvSpPr>
            <a:spLocks noGrp="1"/>
          </p:cNvSpPr>
          <p:nvPr>
            <p:ph type="sldNum" sz="quarter" idx="12"/>
          </p:nvPr>
        </p:nvSpPr>
        <p:spPr/>
        <p:txBody>
          <a:bodyPr/>
          <a:lstStyle/>
          <a:p>
            <a:r>
              <a:rPr lang="en-US"/>
              <a:t>Lecture 2 - </a:t>
            </a:r>
            <a:fld id="{2A2EFDE7-7E97-46FF-80BD-A8588543A0A7}" type="slidenum">
              <a:rPr lang="en-US"/>
              <a:pPr/>
              <a:t>14</a:t>
            </a:fld>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1042988" y="115888"/>
            <a:ext cx="7620000" cy="963612"/>
          </a:xfrm>
        </p:spPr>
        <p:txBody>
          <a:bodyPr/>
          <a:lstStyle/>
          <a:p>
            <a:pPr>
              <a:defRPr/>
            </a:pPr>
            <a:r>
              <a:rPr lang="en-AU" dirty="0" smtClean="0"/>
              <a:t>Single Round of DES</a:t>
            </a:r>
          </a:p>
        </p:txBody>
      </p:sp>
      <p:pic>
        <p:nvPicPr>
          <p:cNvPr id="17411" name="Picture 3"/>
          <p:cNvPicPr>
            <a:picLocks noChangeAspect="1" noChangeArrowheads="1"/>
          </p:cNvPicPr>
          <p:nvPr/>
        </p:nvPicPr>
        <p:blipFill>
          <a:blip r:embed="rId2" cstate="print"/>
          <a:srcRect/>
          <a:stretch>
            <a:fillRect/>
          </a:stretch>
        </p:blipFill>
        <p:spPr bwMode="auto">
          <a:xfrm>
            <a:off x="1371600" y="1143000"/>
            <a:ext cx="7467600" cy="5314950"/>
          </a:xfrm>
          <a:prstGeom prst="rect">
            <a:avLst/>
          </a:prstGeom>
          <a:noFill/>
          <a:ln w="9525">
            <a:noFill/>
            <a:miter lim="800000"/>
            <a:headEnd/>
            <a:tailEnd/>
          </a:ln>
        </p:spPr>
      </p:pic>
      <p:sp>
        <p:nvSpPr>
          <p:cNvPr id="17412" name="Text Box 4"/>
          <p:cNvSpPr txBox="1">
            <a:spLocks noChangeArrowheads="1"/>
          </p:cNvSpPr>
          <p:nvPr/>
        </p:nvSpPr>
        <p:spPr bwMode="auto">
          <a:xfrm rot="-5400000">
            <a:off x="-632618" y="3442494"/>
            <a:ext cx="2576512" cy="400050"/>
          </a:xfrm>
          <a:prstGeom prst="rect">
            <a:avLst/>
          </a:prstGeom>
          <a:noFill/>
          <a:ln w="9525">
            <a:noFill/>
            <a:miter lim="800000"/>
            <a:headEnd/>
            <a:tailEnd/>
          </a:ln>
        </p:spPr>
        <p:txBody>
          <a:bodyPr wrap="none">
            <a:spAutoFit/>
          </a:bodyPr>
          <a:lstStyle/>
          <a:p>
            <a:pPr algn="ctr"/>
            <a:r>
              <a:rPr lang="en-AU" sz="2000" i="1">
                <a:latin typeface="Times New Roman" pitchFamily="18" charset="0"/>
              </a:rPr>
              <a:t>(Stallings – Figure 3.6)</a:t>
            </a:r>
          </a:p>
        </p:txBody>
      </p:sp>
      <p:sp>
        <p:nvSpPr>
          <p:cNvPr id="17413" name="Text Box 5"/>
          <p:cNvSpPr txBox="1">
            <a:spLocks noChangeArrowheads="1"/>
          </p:cNvSpPr>
          <p:nvPr/>
        </p:nvSpPr>
        <p:spPr bwMode="auto">
          <a:xfrm>
            <a:off x="6248400" y="3886200"/>
            <a:ext cx="1952625" cy="457200"/>
          </a:xfrm>
          <a:prstGeom prst="rect">
            <a:avLst/>
          </a:prstGeom>
          <a:noFill/>
          <a:ln w="9525">
            <a:noFill/>
            <a:miter lim="800000"/>
            <a:headEnd/>
            <a:tailEnd/>
          </a:ln>
        </p:spPr>
        <p:txBody>
          <a:bodyPr wrap="none">
            <a:spAutoFit/>
          </a:bodyPr>
          <a:lstStyle/>
          <a:p>
            <a:r>
              <a:rPr lang="en-AU" b="1">
                <a:latin typeface="Times New Roman" pitchFamily="18" charset="0"/>
              </a:rPr>
              <a:t>Key Schedule</a:t>
            </a:r>
          </a:p>
        </p:txBody>
      </p:sp>
      <p:sp>
        <p:nvSpPr>
          <p:cNvPr id="17414" name="Text Box 6"/>
          <p:cNvSpPr txBox="1">
            <a:spLocks noChangeArrowheads="1"/>
          </p:cNvSpPr>
          <p:nvPr/>
        </p:nvSpPr>
        <p:spPr bwMode="auto">
          <a:xfrm>
            <a:off x="990600" y="5257800"/>
            <a:ext cx="811213" cy="457200"/>
          </a:xfrm>
          <a:prstGeom prst="rect">
            <a:avLst/>
          </a:prstGeom>
          <a:noFill/>
          <a:ln w="9525">
            <a:noFill/>
            <a:miter lim="800000"/>
            <a:headEnd/>
            <a:tailEnd/>
          </a:ln>
        </p:spPr>
        <p:txBody>
          <a:bodyPr wrap="none">
            <a:spAutoFit/>
          </a:bodyPr>
          <a:lstStyle/>
          <a:p>
            <a:r>
              <a:rPr lang="en-AU" b="1">
                <a:latin typeface="Times New Roman" pitchFamily="18" charset="0"/>
              </a:rPr>
              <a:t>Data</a:t>
            </a:r>
          </a:p>
        </p:txBody>
      </p:sp>
      <p:sp>
        <p:nvSpPr>
          <p:cNvPr id="2" name="Slide Number Placeholder 1"/>
          <p:cNvSpPr>
            <a:spLocks noGrp="1"/>
          </p:cNvSpPr>
          <p:nvPr>
            <p:ph type="sldNum" sz="quarter" idx="12"/>
          </p:nvPr>
        </p:nvSpPr>
        <p:spPr/>
        <p:txBody>
          <a:bodyPr/>
          <a:lstStyle/>
          <a:p>
            <a:r>
              <a:rPr lang="en-US"/>
              <a:t>Lecture 2 - </a:t>
            </a:r>
            <a:fld id="{308734DD-C66F-429B-AC1E-6615FFCB53C5}" type="slidenum">
              <a:rPr lang="en-US"/>
              <a:pPr/>
              <a:t>15</a:t>
            </a:fld>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en-US" smtClean="0"/>
              <a:t>DES Round Structure</a:t>
            </a:r>
            <a:endParaRPr lang="en-AU" smtClean="0"/>
          </a:p>
        </p:txBody>
      </p:sp>
      <p:pic>
        <p:nvPicPr>
          <p:cNvPr id="18435" name="Picture 3"/>
          <p:cNvPicPr>
            <a:picLocks noChangeAspect="1" noChangeArrowheads="1"/>
          </p:cNvPicPr>
          <p:nvPr/>
        </p:nvPicPr>
        <p:blipFill>
          <a:blip r:embed="rId3" cstate="print"/>
          <a:srcRect/>
          <a:stretch>
            <a:fillRect/>
          </a:stretch>
        </p:blipFill>
        <p:spPr bwMode="auto">
          <a:xfrm>
            <a:off x="990600" y="1143000"/>
            <a:ext cx="7239000" cy="5108575"/>
          </a:xfrm>
          <a:prstGeom prst="rect">
            <a:avLst/>
          </a:prstGeom>
          <a:noFill/>
          <a:ln w="9525">
            <a:noFill/>
            <a:miter lim="800000"/>
            <a:headEnd/>
            <a:tailEnd/>
          </a:ln>
        </p:spPr>
      </p:pic>
      <p:sp>
        <p:nvSpPr>
          <p:cNvPr id="18436" name="Text Box 4"/>
          <p:cNvSpPr txBox="1">
            <a:spLocks noChangeArrowheads="1"/>
          </p:cNvSpPr>
          <p:nvPr/>
        </p:nvSpPr>
        <p:spPr bwMode="auto">
          <a:xfrm>
            <a:off x="5784850" y="5410200"/>
            <a:ext cx="2576513" cy="400050"/>
          </a:xfrm>
          <a:prstGeom prst="rect">
            <a:avLst/>
          </a:prstGeom>
          <a:noFill/>
          <a:ln w="9525">
            <a:noFill/>
            <a:miter lim="800000"/>
            <a:headEnd/>
            <a:tailEnd/>
          </a:ln>
        </p:spPr>
        <p:txBody>
          <a:bodyPr wrap="none">
            <a:spAutoFit/>
          </a:bodyPr>
          <a:lstStyle/>
          <a:p>
            <a:pPr algn="ctr"/>
            <a:r>
              <a:rPr lang="en-AU" sz="2000" i="1">
                <a:latin typeface="Times New Roman" pitchFamily="18" charset="0"/>
              </a:rPr>
              <a:t>(Stallings – Figure 3.7)</a:t>
            </a:r>
          </a:p>
        </p:txBody>
      </p:sp>
      <p:sp>
        <p:nvSpPr>
          <p:cNvPr id="2" name="Slide Number Placeholder 1"/>
          <p:cNvSpPr>
            <a:spLocks noGrp="1"/>
          </p:cNvSpPr>
          <p:nvPr>
            <p:ph type="sldNum" sz="quarter" idx="12"/>
          </p:nvPr>
        </p:nvSpPr>
        <p:spPr/>
        <p:txBody>
          <a:bodyPr/>
          <a:lstStyle/>
          <a:p>
            <a:r>
              <a:rPr lang="en-US"/>
              <a:t>Lecture 2 - </a:t>
            </a:r>
            <a:fld id="{46527BC8-89D9-4544-9C61-222DF8433217}" type="slidenum">
              <a:rPr lang="en-US"/>
              <a:pPr/>
              <a:t>16</a:t>
            </a:fld>
            <a:endParaRPr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1143000" y="152400"/>
            <a:ext cx="7389813" cy="1143000"/>
          </a:xfrm>
        </p:spPr>
        <p:txBody>
          <a:bodyPr/>
          <a:lstStyle/>
          <a:p>
            <a:pPr>
              <a:defRPr/>
            </a:pPr>
            <a:r>
              <a:rPr lang="en-AU" dirty="0" smtClean="0"/>
              <a:t>DES Decryption</a:t>
            </a:r>
          </a:p>
        </p:txBody>
      </p:sp>
      <p:sp>
        <p:nvSpPr>
          <p:cNvPr id="19459" name="Rectangle 3"/>
          <p:cNvSpPr>
            <a:spLocks noGrp="1" noChangeArrowheads="1"/>
          </p:cNvSpPr>
          <p:nvPr>
            <p:ph type="body" idx="1"/>
          </p:nvPr>
        </p:nvSpPr>
        <p:spPr>
          <a:xfrm>
            <a:off x="900113" y="1341438"/>
            <a:ext cx="7993062" cy="4876800"/>
          </a:xfrm>
        </p:spPr>
        <p:txBody>
          <a:bodyPr/>
          <a:lstStyle/>
          <a:p>
            <a:r>
              <a:rPr lang="en-AU" sz="2800" dirty="0" smtClean="0"/>
              <a:t>With </a:t>
            </a:r>
            <a:r>
              <a:rPr lang="en-AU" sz="2800" dirty="0" err="1" smtClean="0"/>
              <a:t>Feistel</a:t>
            </a:r>
            <a:r>
              <a:rPr lang="en-AU" sz="2800" dirty="0" smtClean="0"/>
              <a:t> design, decryption steps will use sub-keys in the reverse order (SK16 … SK1)</a:t>
            </a:r>
          </a:p>
          <a:p>
            <a:pPr>
              <a:lnSpc>
                <a:spcPct val="20000"/>
              </a:lnSpc>
            </a:pPr>
            <a:endParaRPr lang="en-AU" sz="2800" dirty="0" smtClean="0"/>
          </a:p>
          <a:p>
            <a:pPr lvl="1"/>
            <a:r>
              <a:rPr lang="en-AU" sz="2400" dirty="0" smtClean="0"/>
              <a:t>The first decryption round undo the 16th encrypt round, using the key SK16 </a:t>
            </a:r>
          </a:p>
          <a:p>
            <a:pPr lvl="1">
              <a:lnSpc>
                <a:spcPct val="20000"/>
              </a:lnSpc>
            </a:pPr>
            <a:endParaRPr lang="en-AU" sz="2400" dirty="0" smtClean="0"/>
          </a:p>
          <a:p>
            <a:pPr lvl="1">
              <a:buFont typeface="Wingdings" pitchFamily="2" charset="2"/>
              <a:buNone/>
            </a:pPr>
            <a:r>
              <a:rPr lang="en-US" sz="2400" dirty="0" smtClean="0"/>
              <a:t>                              ……</a:t>
            </a:r>
          </a:p>
          <a:p>
            <a:pPr lvl="1"/>
            <a:endParaRPr lang="en-AU" sz="2400" dirty="0" smtClean="0"/>
          </a:p>
          <a:p>
            <a:pPr lvl="1"/>
            <a:r>
              <a:rPr lang="en-AU" sz="2400" dirty="0" smtClean="0"/>
              <a:t>The 16th decryption round undo the 1st encrypt round, using SK1 </a:t>
            </a:r>
          </a:p>
        </p:txBody>
      </p:sp>
      <p:sp>
        <p:nvSpPr>
          <p:cNvPr id="2" name="Slide Number Placeholder 1"/>
          <p:cNvSpPr>
            <a:spLocks noGrp="1"/>
          </p:cNvSpPr>
          <p:nvPr>
            <p:ph type="sldNum" sz="quarter" idx="12"/>
          </p:nvPr>
        </p:nvSpPr>
        <p:spPr/>
        <p:txBody>
          <a:bodyPr/>
          <a:lstStyle/>
          <a:p>
            <a:r>
              <a:rPr lang="en-US"/>
              <a:t>Lecture 2 - </a:t>
            </a:r>
            <a:fld id="{80CBCCD7-9AC0-4831-8B7E-9AB14FD6D412}" type="slidenum">
              <a:rPr lang="en-US"/>
              <a:pPr/>
              <a:t>17</a:t>
            </a:fld>
            <a:endParaRPr 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1143000" y="152400"/>
            <a:ext cx="6524625" cy="1143000"/>
          </a:xfrm>
        </p:spPr>
        <p:txBody>
          <a:bodyPr/>
          <a:lstStyle/>
          <a:p>
            <a:r>
              <a:rPr lang="en-US" smtClean="0"/>
              <a:t>Strength of DES</a:t>
            </a:r>
            <a:endParaRPr lang="en-AU" smtClean="0"/>
          </a:p>
        </p:txBody>
      </p:sp>
      <p:sp>
        <p:nvSpPr>
          <p:cNvPr id="23557" name="Rectangle 3"/>
          <p:cNvSpPr>
            <a:spLocks noGrp="1" noChangeArrowheads="1"/>
          </p:cNvSpPr>
          <p:nvPr>
            <p:ph type="body" idx="1"/>
          </p:nvPr>
        </p:nvSpPr>
        <p:spPr>
          <a:xfrm>
            <a:off x="971550" y="1412875"/>
            <a:ext cx="7993063" cy="4876800"/>
          </a:xfrm>
        </p:spPr>
        <p:txBody>
          <a:bodyPr/>
          <a:lstStyle/>
          <a:p>
            <a:pPr>
              <a:lnSpc>
                <a:spcPct val="90000"/>
              </a:lnSpc>
            </a:pPr>
            <a:r>
              <a:rPr lang="en-US" sz="2800" smtClean="0"/>
              <a:t>56-bit keys have 2</a:t>
            </a:r>
            <a:r>
              <a:rPr lang="en-US" sz="2800" baseline="30000" smtClean="0"/>
              <a:t>56</a:t>
            </a:r>
            <a:r>
              <a:rPr lang="en-US" sz="2800" smtClean="0"/>
              <a:t> = 7.2 x 10</a:t>
            </a:r>
            <a:r>
              <a:rPr lang="en-US" sz="2800" baseline="30000" smtClean="0"/>
              <a:t>16</a:t>
            </a:r>
            <a:r>
              <a:rPr lang="en-US" sz="2800" smtClean="0"/>
              <a:t> values</a:t>
            </a:r>
          </a:p>
          <a:p>
            <a:pPr>
              <a:lnSpc>
                <a:spcPct val="5000"/>
              </a:lnSpc>
            </a:pPr>
            <a:endParaRPr lang="en-US" sz="2800" smtClean="0"/>
          </a:p>
          <a:p>
            <a:pPr>
              <a:lnSpc>
                <a:spcPct val="90000"/>
              </a:lnSpc>
            </a:pPr>
            <a:r>
              <a:rPr lang="en-US" sz="2800" smtClean="0"/>
              <a:t>Brute force search looks hard, but</a:t>
            </a:r>
          </a:p>
          <a:p>
            <a:pPr>
              <a:lnSpc>
                <a:spcPct val="5000"/>
              </a:lnSpc>
            </a:pPr>
            <a:endParaRPr lang="en-US" sz="2800" smtClean="0"/>
          </a:p>
          <a:p>
            <a:pPr>
              <a:lnSpc>
                <a:spcPct val="115000"/>
              </a:lnSpc>
            </a:pPr>
            <a:r>
              <a:rPr lang="en-US" sz="2800" smtClean="0"/>
              <a:t>Recent advances have shown it is possible</a:t>
            </a:r>
          </a:p>
          <a:p>
            <a:pPr lvl="1">
              <a:lnSpc>
                <a:spcPct val="115000"/>
              </a:lnSpc>
            </a:pPr>
            <a:r>
              <a:rPr lang="en-AU" sz="2300" smtClean="0">
                <a:solidFill>
                  <a:srgbClr val="2929FF"/>
                </a:solidFill>
              </a:rPr>
              <a:t>As far back as 1977, an attack based on parallel computing was reported (but expensive &amp; time consuming)</a:t>
            </a:r>
            <a:endParaRPr lang="en-AU" sz="2300" b="1" smtClean="0">
              <a:solidFill>
                <a:srgbClr val="2929FF"/>
              </a:solidFill>
            </a:endParaRPr>
          </a:p>
          <a:p>
            <a:pPr lvl="1">
              <a:lnSpc>
                <a:spcPct val="115000"/>
              </a:lnSpc>
            </a:pPr>
            <a:r>
              <a:rPr lang="en-AU" sz="2300" smtClean="0">
                <a:solidFill>
                  <a:srgbClr val="2929FF"/>
                </a:solidFill>
              </a:rPr>
              <a:t>In 1998 on dedicated h/w in </a:t>
            </a:r>
            <a:r>
              <a:rPr lang="en-AU" sz="2300" b="1" smtClean="0">
                <a:solidFill>
                  <a:srgbClr val="2929FF"/>
                </a:solidFill>
              </a:rPr>
              <a:t>a few days</a:t>
            </a:r>
          </a:p>
          <a:p>
            <a:pPr lvl="1">
              <a:lnSpc>
                <a:spcPct val="115000"/>
              </a:lnSpc>
            </a:pPr>
            <a:r>
              <a:rPr lang="en-AU" sz="2300" smtClean="0">
                <a:solidFill>
                  <a:srgbClr val="2929FF"/>
                </a:solidFill>
              </a:rPr>
              <a:t>In 1999 above combined in </a:t>
            </a:r>
            <a:r>
              <a:rPr lang="en-AU" sz="2300" b="1" smtClean="0">
                <a:solidFill>
                  <a:srgbClr val="2929FF"/>
                </a:solidFill>
              </a:rPr>
              <a:t>22 hrs!</a:t>
            </a:r>
          </a:p>
          <a:p>
            <a:pPr lvl="1">
              <a:lnSpc>
                <a:spcPct val="20000"/>
              </a:lnSpc>
            </a:pPr>
            <a:endParaRPr lang="en-AU" smtClean="0"/>
          </a:p>
          <a:p>
            <a:pPr>
              <a:lnSpc>
                <a:spcPct val="115000"/>
              </a:lnSpc>
            </a:pPr>
            <a:r>
              <a:rPr lang="en-US" sz="2800" smtClean="0"/>
              <a:t>Still must be able to recognize plaintext</a:t>
            </a:r>
          </a:p>
        </p:txBody>
      </p:sp>
      <p:sp>
        <p:nvSpPr>
          <p:cNvPr id="2" name="Slide Number Placeholder 1"/>
          <p:cNvSpPr>
            <a:spLocks noGrp="1"/>
          </p:cNvSpPr>
          <p:nvPr>
            <p:ph type="sldNum" sz="quarter" idx="12"/>
          </p:nvPr>
        </p:nvSpPr>
        <p:spPr/>
        <p:txBody>
          <a:bodyPr/>
          <a:lstStyle/>
          <a:p>
            <a:r>
              <a:rPr lang="en-US"/>
              <a:t>Lecture 2 - </a:t>
            </a:r>
            <a:fld id="{608B6065-96DF-40D1-AB9D-F1A0A54F415D}" type="slidenum">
              <a:rPr lang="en-US"/>
              <a:pPr/>
              <a:t>18</a:t>
            </a:fld>
            <a:endParaRPr lang="en-US"/>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1116013" y="188913"/>
            <a:ext cx="6813550" cy="1035050"/>
          </a:xfrm>
        </p:spPr>
        <p:txBody>
          <a:bodyPr/>
          <a:lstStyle/>
          <a:p>
            <a:r>
              <a:rPr lang="en-US" smtClean="0"/>
              <a:t>Origins of AES</a:t>
            </a:r>
            <a:endParaRPr lang="en-AU" smtClean="0"/>
          </a:p>
        </p:txBody>
      </p:sp>
      <p:sp>
        <p:nvSpPr>
          <p:cNvPr id="21507" name="Rectangle 3"/>
          <p:cNvSpPr>
            <a:spLocks noGrp="1" noChangeArrowheads="1"/>
          </p:cNvSpPr>
          <p:nvPr>
            <p:ph type="body" idx="1"/>
          </p:nvPr>
        </p:nvSpPr>
        <p:spPr>
          <a:xfrm>
            <a:off x="900113" y="1196975"/>
            <a:ext cx="8064500" cy="4876800"/>
          </a:xfrm>
        </p:spPr>
        <p:txBody>
          <a:bodyPr/>
          <a:lstStyle/>
          <a:p>
            <a:pPr>
              <a:lnSpc>
                <a:spcPct val="90000"/>
              </a:lnSpc>
            </a:pPr>
            <a:r>
              <a:rPr lang="en-AU" sz="2800" smtClean="0"/>
              <a:t>Replacement for DES was needed:</a:t>
            </a:r>
          </a:p>
          <a:p>
            <a:pPr lvl="1">
              <a:lnSpc>
                <a:spcPct val="90000"/>
              </a:lnSpc>
            </a:pPr>
            <a:r>
              <a:rPr lang="en-US" sz="2400" smtClean="0"/>
              <a:t>have demonstrated exhaustive key search attacks</a:t>
            </a:r>
            <a:endParaRPr lang="en-AU" sz="2400" smtClean="0"/>
          </a:p>
          <a:p>
            <a:pPr lvl="1">
              <a:lnSpc>
                <a:spcPct val="90000"/>
              </a:lnSpc>
            </a:pPr>
            <a:r>
              <a:rPr lang="en-US" sz="2400" smtClean="0"/>
              <a:t>have theoretical attacks that can break it</a:t>
            </a:r>
          </a:p>
          <a:p>
            <a:pPr lvl="1">
              <a:lnSpc>
                <a:spcPct val="15000"/>
              </a:lnSpc>
              <a:buFont typeface="Wingdings" pitchFamily="2" charset="2"/>
              <a:buNone/>
            </a:pPr>
            <a:endParaRPr lang="en-AU" sz="2400" smtClean="0"/>
          </a:p>
          <a:p>
            <a:pPr>
              <a:lnSpc>
                <a:spcPct val="90000"/>
              </a:lnSpc>
            </a:pPr>
            <a:r>
              <a:rPr lang="en-AU" sz="2800" smtClean="0"/>
              <a:t>Can use </a:t>
            </a:r>
            <a:r>
              <a:rPr lang="en-AU" sz="2800" b="1" smtClean="0"/>
              <a:t>Triple-DES</a:t>
            </a:r>
            <a:r>
              <a:rPr lang="en-AU" sz="2800" smtClean="0"/>
              <a:t> – but it is slow</a:t>
            </a:r>
          </a:p>
          <a:p>
            <a:pPr>
              <a:lnSpc>
                <a:spcPct val="20000"/>
              </a:lnSpc>
            </a:pPr>
            <a:endParaRPr lang="en-AU" sz="2800" smtClean="0"/>
          </a:p>
          <a:p>
            <a:pPr>
              <a:lnSpc>
                <a:spcPct val="90000"/>
              </a:lnSpc>
            </a:pPr>
            <a:r>
              <a:rPr lang="en-AU" sz="2800" smtClean="0"/>
              <a:t>NIST issued call for new ciphers in 1997</a:t>
            </a:r>
          </a:p>
          <a:p>
            <a:pPr>
              <a:lnSpc>
                <a:spcPct val="15000"/>
              </a:lnSpc>
            </a:pPr>
            <a:endParaRPr lang="en-AU" sz="2800" smtClean="0"/>
          </a:p>
          <a:p>
            <a:pPr>
              <a:lnSpc>
                <a:spcPct val="90000"/>
              </a:lnSpc>
            </a:pPr>
            <a:r>
              <a:rPr lang="en-AU" sz="2800" smtClean="0"/>
              <a:t>15 candidates accepted in Jun 1998</a:t>
            </a:r>
          </a:p>
          <a:p>
            <a:pPr>
              <a:lnSpc>
                <a:spcPct val="15000"/>
              </a:lnSpc>
            </a:pPr>
            <a:endParaRPr lang="en-AU" sz="2800" smtClean="0"/>
          </a:p>
          <a:p>
            <a:pPr>
              <a:lnSpc>
                <a:spcPct val="90000"/>
              </a:lnSpc>
            </a:pPr>
            <a:r>
              <a:rPr lang="en-AU" sz="2800" smtClean="0"/>
              <a:t>5 were short listed in August 1999 </a:t>
            </a:r>
          </a:p>
          <a:p>
            <a:pPr>
              <a:lnSpc>
                <a:spcPct val="15000"/>
              </a:lnSpc>
            </a:pPr>
            <a:endParaRPr lang="en-AU" sz="2800" smtClean="0"/>
          </a:p>
          <a:p>
            <a:pPr>
              <a:lnSpc>
                <a:spcPct val="90000"/>
              </a:lnSpc>
            </a:pPr>
            <a:r>
              <a:rPr lang="en-AU" sz="2800" b="1" i="1" smtClean="0"/>
              <a:t>Rijndael</a:t>
            </a:r>
            <a:r>
              <a:rPr lang="en-AU" sz="2800" smtClean="0"/>
              <a:t> was selected as the AES in October 2000</a:t>
            </a:r>
          </a:p>
          <a:p>
            <a:pPr>
              <a:lnSpc>
                <a:spcPct val="10000"/>
              </a:lnSpc>
            </a:pPr>
            <a:endParaRPr lang="en-AU" sz="2800" smtClean="0"/>
          </a:p>
          <a:p>
            <a:pPr>
              <a:lnSpc>
                <a:spcPct val="90000"/>
              </a:lnSpc>
            </a:pPr>
            <a:r>
              <a:rPr lang="en-AU" sz="2800" smtClean="0"/>
              <a:t>Issued as a standard in November 2001 </a:t>
            </a:r>
          </a:p>
        </p:txBody>
      </p:sp>
      <p:sp>
        <p:nvSpPr>
          <p:cNvPr id="2" name="Slide Number Placeholder 1"/>
          <p:cNvSpPr>
            <a:spLocks noGrp="1"/>
          </p:cNvSpPr>
          <p:nvPr>
            <p:ph type="sldNum" sz="quarter" idx="12"/>
          </p:nvPr>
        </p:nvSpPr>
        <p:spPr/>
        <p:txBody>
          <a:bodyPr/>
          <a:lstStyle/>
          <a:p>
            <a:r>
              <a:rPr lang="en-US"/>
              <a:t>Lecture 2 - </a:t>
            </a:r>
            <a:fld id="{BE4651EF-F63E-487C-AA67-527C68556D79}" type="slidenum">
              <a:rPr lang="en-US"/>
              <a:pPr/>
              <a:t>19</a:t>
            </a:fld>
            <a:endParaRPr lang="en-US"/>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dirty="0" smtClean="0"/>
              <a:t>Lecture </a:t>
            </a:r>
            <a:r>
              <a:rPr lang="en-US" dirty="0"/>
              <a:t>- </a:t>
            </a:r>
            <a:fld id="{C053B6D7-2295-4D94-84F9-6A969F66F414}" type="slidenum">
              <a:rPr lang="en-US"/>
              <a:pPr/>
              <a:t>2</a:t>
            </a:fld>
            <a:endParaRPr lang="en-US" dirty="0"/>
          </a:p>
        </p:txBody>
      </p:sp>
      <p:sp>
        <p:nvSpPr>
          <p:cNvPr id="149506" name="Rectangle 2"/>
          <p:cNvSpPr>
            <a:spLocks noGrp="1" noChangeArrowheads="1"/>
          </p:cNvSpPr>
          <p:nvPr>
            <p:ph type="title"/>
          </p:nvPr>
        </p:nvSpPr>
        <p:spPr>
          <a:xfrm>
            <a:off x="1143000" y="152400"/>
            <a:ext cx="6381750" cy="1143000"/>
          </a:xfrm>
        </p:spPr>
        <p:txBody>
          <a:bodyPr/>
          <a:lstStyle/>
          <a:p>
            <a:r>
              <a:rPr lang="en-AU" dirty="0" smtClean="0"/>
              <a:t>Previous Lecture..</a:t>
            </a:r>
          </a:p>
        </p:txBody>
      </p:sp>
      <p:sp>
        <p:nvSpPr>
          <p:cNvPr id="55300" name="Rectangle 3"/>
          <p:cNvSpPr>
            <a:spLocks noGrp="1" noChangeArrowheads="1"/>
          </p:cNvSpPr>
          <p:nvPr>
            <p:ph type="body" idx="1"/>
          </p:nvPr>
        </p:nvSpPr>
        <p:spPr/>
        <p:txBody>
          <a:bodyPr/>
          <a:lstStyle/>
          <a:p>
            <a:pPr>
              <a:buFontTx/>
              <a:buNone/>
            </a:pPr>
            <a:r>
              <a:rPr lang="en-US" sz="2800" dirty="0" smtClean="0"/>
              <a:t>We considered:</a:t>
            </a:r>
          </a:p>
          <a:p>
            <a:r>
              <a:rPr lang="en-US" sz="2800" dirty="0" smtClean="0"/>
              <a:t>Course details, contents, </a:t>
            </a:r>
            <a:r>
              <a:rPr lang="en-US" sz="2800" dirty="0" err="1" smtClean="0"/>
              <a:t>convenor</a:t>
            </a:r>
            <a:r>
              <a:rPr lang="en-US" sz="2800" dirty="0" smtClean="0"/>
              <a:t>… </a:t>
            </a:r>
          </a:p>
          <a:p>
            <a:r>
              <a:rPr lang="en-US" sz="2800" dirty="0" smtClean="0"/>
              <a:t>Computer, network, internet security definitions</a:t>
            </a:r>
          </a:p>
          <a:p>
            <a:r>
              <a:rPr lang="en-US" sz="2800" dirty="0" smtClean="0"/>
              <a:t>Security services, mechanisms, attacks</a:t>
            </a:r>
          </a:p>
          <a:p>
            <a:r>
              <a:rPr lang="en-US" sz="2800" dirty="0" smtClean="0"/>
              <a:t>Classical cipher techniques and terminology:</a:t>
            </a:r>
          </a:p>
          <a:p>
            <a:pPr lvl="1"/>
            <a:r>
              <a:rPr lang="en-US" sz="2400" dirty="0" smtClean="0"/>
              <a:t>Substitution ciphers</a:t>
            </a:r>
          </a:p>
          <a:p>
            <a:pPr lvl="1"/>
            <a:r>
              <a:rPr lang="en-US" sz="2400" dirty="0" smtClean="0"/>
              <a:t>Cryptanalysis using letter frequencies</a:t>
            </a:r>
          </a:p>
          <a:p>
            <a:pPr lvl="1"/>
            <a:r>
              <a:rPr lang="en-US" sz="2400" dirty="0" smtClean="0"/>
              <a:t>Poly-alphabetic ciphers</a:t>
            </a:r>
          </a:p>
          <a:p>
            <a:pPr lvl="1"/>
            <a:r>
              <a:rPr lang="en-US" sz="2400" dirty="0" smtClean="0"/>
              <a:t>Transposition ciphers</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pPr>
              <a:defRPr/>
            </a:pPr>
            <a:r>
              <a:rPr lang="en-AU" smtClean="0"/>
              <a:t>AES Requirements</a:t>
            </a:r>
          </a:p>
        </p:txBody>
      </p:sp>
      <p:sp>
        <p:nvSpPr>
          <p:cNvPr id="22531" name="Rectangle 3"/>
          <p:cNvSpPr>
            <a:spLocks noGrp="1" noChangeArrowheads="1"/>
          </p:cNvSpPr>
          <p:nvPr>
            <p:ph type="body" idx="1"/>
          </p:nvPr>
        </p:nvSpPr>
        <p:spPr>
          <a:xfrm>
            <a:off x="1042988" y="1196975"/>
            <a:ext cx="7993062" cy="5184775"/>
          </a:xfrm>
        </p:spPr>
        <p:txBody>
          <a:bodyPr/>
          <a:lstStyle/>
          <a:p>
            <a:pPr>
              <a:lnSpc>
                <a:spcPct val="115000"/>
              </a:lnSpc>
            </a:pPr>
            <a:r>
              <a:rPr lang="en-AU" smtClean="0"/>
              <a:t>Symmetric key block cipher </a:t>
            </a:r>
          </a:p>
          <a:p>
            <a:pPr>
              <a:lnSpc>
                <a:spcPct val="115000"/>
              </a:lnSpc>
            </a:pPr>
            <a:r>
              <a:rPr lang="en-AU" smtClean="0"/>
              <a:t>128-bit data, 128/192/256-bit keys </a:t>
            </a:r>
          </a:p>
          <a:p>
            <a:pPr>
              <a:lnSpc>
                <a:spcPct val="115000"/>
              </a:lnSpc>
            </a:pPr>
            <a:r>
              <a:rPr lang="en-AU" smtClean="0"/>
              <a:t>Stronger &amp; faster than Triple-DES </a:t>
            </a:r>
          </a:p>
          <a:p>
            <a:pPr>
              <a:lnSpc>
                <a:spcPct val="115000"/>
              </a:lnSpc>
            </a:pPr>
            <a:r>
              <a:rPr lang="en-AU" smtClean="0"/>
              <a:t>Active life of 20-30 years </a:t>
            </a:r>
          </a:p>
          <a:p>
            <a:pPr>
              <a:lnSpc>
                <a:spcPct val="115000"/>
              </a:lnSpc>
            </a:pPr>
            <a:r>
              <a:rPr lang="en-AU" smtClean="0"/>
              <a:t>Provide full specification &amp; design details </a:t>
            </a:r>
          </a:p>
          <a:p>
            <a:pPr>
              <a:lnSpc>
                <a:spcPct val="115000"/>
              </a:lnSpc>
            </a:pPr>
            <a:r>
              <a:rPr lang="en-AU" smtClean="0"/>
              <a:t>Both C &amp; Java implementations</a:t>
            </a:r>
          </a:p>
          <a:p>
            <a:pPr>
              <a:lnSpc>
                <a:spcPct val="115000"/>
              </a:lnSpc>
            </a:pPr>
            <a:r>
              <a:rPr lang="en-AU" smtClean="0"/>
              <a:t>NIST released all submissions for public analyses</a:t>
            </a:r>
          </a:p>
        </p:txBody>
      </p:sp>
      <p:sp>
        <p:nvSpPr>
          <p:cNvPr id="2" name="Slide Number Placeholder 1"/>
          <p:cNvSpPr>
            <a:spLocks noGrp="1"/>
          </p:cNvSpPr>
          <p:nvPr>
            <p:ph type="sldNum" sz="quarter" idx="12"/>
          </p:nvPr>
        </p:nvSpPr>
        <p:spPr/>
        <p:txBody>
          <a:bodyPr/>
          <a:lstStyle/>
          <a:p>
            <a:r>
              <a:rPr lang="en-US"/>
              <a:t>Lecture 2 - </a:t>
            </a:r>
            <a:fld id="{E35576CA-B029-48FB-9B3C-67EAE968B2A5}" type="slidenum">
              <a:rPr lang="en-US"/>
              <a:pPr/>
              <a:t>20</a:t>
            </a:fld>
            <a:endParaRPr lang="en-US"/>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pPr>
              <a:defRPr/>
            </a:pPr>
            <a:r>
              <a:rPr lang="en-AU" dirty="0" smtClean="0"/>
              <a:t>The AES Cipher - </a:t>
            </a:r>
            <a:r>
              <a:rPr lang="en-AU" dirty="0" err="1" smtClean="0"/>
              <a:t>Rijndael</a:t>
            </a:r>
            <a:r>
              <a:rPr lang="en-AU" dirty="0" smtClean="0"/>
              <a:t> </a:t>
            </a:r>
          </a:p>
        </p:txBody>
      </p:sp>
      <p:sp>
        <p:nvSpPr>
          <p:cNvPr id="23555" name="Rectangle 3"/>
          <p:cNvSpPr>
            <a:spLocks noGrp="1" noChangeArrowheads="1"/>
          </p:cNvSpPr>
          <p:nvPr>
            <p:ph type="body" idx="1"/>
          </p:nvPr>
        </p:nvSpPr>
        <p:spPr>
          <a:xfrm>
            <a:off x="755650" y="1557338"/>
            <a:ext cx="8229600" cy="4876800"/>
          </a:xfrm>
        </p:spPr>
        <p:txBody>
          <a:bodyPr/>
          <a:lstStyle/>
          <a:p>
            <a:pPr>
              <a:lnSpc>
                <a:spcPct val="90000"/>
              </a:lnSpc>
            </a:pPr>
            <a:r>
              <a:rPr lang="en-AU" sz="3000" smtClean="0"/>
              <a:t>Designed by Vincent </a:t>
            </a:r>
            <a:r>
              <a:rPr lang="en-AU" sz="3000" b="1" smtClean="0"/>
              <a:t>Rij</a:t>
            </a:r>
            <a:r>
              <a:rPr lang="en-AU" sz="3000" smtClean="0"/>
              <a:t>me</a:t>
            </a:r>
            <a:r>
              <a:rPr lang="en-AU" sz="3000" b="1" smtClean="0"/>
              <a:t>n</a:t>
            </a:r>
            <a:r>
              <a:rPr lang="en-AU" sz="3000" smtClean="0"/>
              <a:t> &amp; Joan </a:t>
            </a:r>
            <a:r>
              <a:rPr lang="en-AU" sz="3000" b="1" smtClean="0"/>
              <a:t>Dae</a:t>
            </a:r>
            <a:r>
              <a:rPr lang="en-AU" sz="3000" smtClean="0"/>
              <a:t>men from Belgium </a:t>
            </a:r>
          </a:p>
          <a:p>
            <a:pPr>
              <a:lnSpc>
                <a:spcPct val="10000"/>
              </a:lnSpc>
            </a:pPr>
            <a:endParaRPr lang="en-AU" sz="3000" smtClean="0"/>
          </a:p>
          <a:p>
            <a:pPr>
              <a:lnSpc>
                <a:spcPct val="90000"/>
              </a:lnSpc>
            </a:pPr>
            <a:r>
              <a:rPr lang="en-AU" sz="3000" smtClean="0"/>
              <a:t>128/192/256 bit keys,128 bit data </a:t>
            </a:r>
          </a:p>
          <a:p>
            <a:pPr>
              <a:lnSpc>
                <a:spcPct val="10000"/>
              </a:lnSpc>
            </a:pPr>
            <a:endParaRPr lang="en-AU" sz="3000" smtClean="0"/>
          </a:p>
          <a:p>
            <a:pPr>
              <a:lnSpc>
                <a:spcPct val="90000"/>
              </a:lnSpc>
            </a:pPr>
            <a:r>
              <a:rPr lang="en-US" sz="3000" smtClean="0"/>
              <a:t>Designed to be:</a:t>
            </a:r>
          </a:p>
          <a:p>
            <a:pPr lvl="1">
              <a:lnSpc>
                <a:spcPct val="90000"/>
              </a:lnSpc>
            </a:pPr>
            <a:r>
              <a:rPr lang="en-US" sz="2600" smtClean="0"/>
              <a:t>Resistant against known attacks</a:t>
            </a:r>
          </a:p>
          <a:p>
            <a:pPr lvl="1">
              <a:lnSpc>
                <a:spcPct val="90000"/>
              </a:lnSpc>
            </a:pPr>
            <a:r>
              <a:rPr lang="en-US" sz="2600" smtClean="0"/>
              <a:t>Speed and code compactness on                              many CPUs</a:t>
            </a:r>
          </a:p>
          <a:p>
            <a:pPr lvl="1">
              <a:lnSpc>
                <a:spcPct val="90000"/>
              </a:lnSpc>
            </a:pPr>
            <a:r>
              <a:rPr lang="en-US" sz="2600" smtClean="0"/>
              <a:t>Design simplicity</a:t>
            </a:r>
            <a:r>
              <a:rPr lang="en-AU" sz="2400" smtClean="0"/>
              <a:t>                                     </a:t>
            </a:r>
            <a:r>
              <a:rPr lang="en-AU" sz="2300" smtClean="0"/>
              <a:t>Vincent Rijmen</a:t>
            </a:r>
          </a:p>
          <a:p>
            <a:pPr lvl="1">
              <a:lnSpc>
                <a:spcPct val="90000"/>
              </a:lnSpc>
              <a:buFont typeface="Wingdings" pitchFamily="2" charset="2"/>
              <a:buNone/>
            </a:pPr>
            <a:r>
              <a:rPr lang="en-AU" sz="2300" smtClean="0"/>
              <a:t>                                                                           (born in1970) </a:t>
            </a:r>
          </a:p>
        </p:txBody>
      </p:sp>
      <p:pic>
        <p:nvPicPr>
          <p:cNvPr id="23556" name="Picture 6" descr="220px-Vincent-Rijmen.jpg"/>
          <p:cNvPicPr>
            <a:picLocks noChangeAspect="1"/>
          </p:cNvPicPr>
          <p:nvPr/>
        </p:nvPicPr>
        <p:blipFill>
          <a:blip r:embed="rId3" cstate="print"/>
          <a:srcRect/>
          <a:stretch>
            <a:fillRect/>
          </a:stretch>
        </p:blipFill>
        <p:spPr bwMode="auto">
          <a:xfrm>
            <a:off x="6489700" y="2205038"/>
            <a:ext cx="2043113" cy="2592387"/>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r>
              <a:rPr lang="en-US"/>
              <a:t>Lecture 2 - </a:t>
            </a:r>
            <a:fld id="{F82E36F4-4EF2-421F-843D-9559EF1BD0FD}" type="slidenum">
              <a:rPr lang="en-US"/>
              <a:pPr/>
              <a:t>21</a:t>
            </a:fld>
            <a:endParaRPr lang="en-US"/>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1143000" y="152400"/>
            <a:ext cx="6453188" cy="1143000"/>
          </a:xfrm>
        </p:spPr>
        <p:txBody>
          <a:bodyPr/>
          <a:lstStyle/>
          <a:p>
            <a:pPr>
              <a:defRPr/>
            </a:pPr>
            <a:r>
              <a:rPr lang="en-AU" dirty="0" err="1" smtClean="0"/>
              <a:t>Rijndael</a:t>
            </a:r>
            <a:endParaRPr lang="en-AU" dirty="0" smtClean="0"/>
          </a:p>
        </p:txBody>
      </p:sp>
      <p:sp>
        <p:nvSpPr>
          <p:cNvPr id="24579" name="Rectangle 3"/>
          <p:cNvSpPr>
            <a:spLocks noGrp="1" noChangeArrowheads="1"/>
          </p:cNvSpPr>
          <p:nvPr>
            <p:ph type="body" idx="1"/>
          </p:nvPr>
        </p:nvSpPr>
        <p:spPr>
          <a:xfrm>
            <a:off x="827088" y="1341438"/>
            <a:ext cx="7921625" cy="4876800"/>
          </a:xfrm>
        </p:spPr>
        <p:txBody>
          <a:bodyPr/>
          <a:lstStyle/>
          <a:p>
            <a:r>
              <a:rPr lang="en-US" sz="2800" smtClean="0"/>
              <a:t>Processes data as </a:t>
            </a:r>
            <a:r>
              <a:rPr lang="en-AU" sz="2800" smtClean="0"/>
              <a:t>4 groups of 4 bytes (states)</a:t>
            </a:r>
          </a:p>
          <a:p>
            <a:pPr>
              <a:lnSpc>
                <a:spcPct val="15000"/>
              </a:lnSpc>
            </a:pPr>
            <a:endParaRPr lang="en-AU" sz="2800" smtClean="0"/>
          </a:p>
          <a:p>
            <a:r>
              <a:rPr lang="en-AU" sz="2800" smtClean="0"/>
              <a:t>Has 9/11/13 rounds in which state undergoes </a:t>
            </a:r>
          </a:p>
          <a:p>
            <a:pPr lvl="1"/>
            <a:r>
              <a:rPr lang="en-AU" sz="2400" smtClean="0"/>
              <a:t>Byte substitution (1 S-box used on every byte) </a:t>
            </a:r>
          </a:p>
          <a:p>
            <a:pPr lvl="1"/>
            <a:r>
              <a:rPr lang="en-AU" sz="2400" smtClean="0"/>
              <a:t>Shift rows (permute bytes between groups/columns) </a:t>
            </a:r>
          </a:p>
          <a:p>
            <a:pPr lvl="1"/>
            <a:r>
              <a:rPr lang="en-AU" sz="2400" smtClean="0"/>
              <a:t>Mix columns (using matrix multiplication) </a:t>
            </a:r>
          </a:p>
          <a:p>
            <a:pPr lvl="1"/>
            <a:r>
              <a:rPr lang="en-AU" sz="2400" smtClean="0"/>
              <a:t>Add round key (</a:t>
            </a:r>
            <a:r>
              <a:rPr lang="en-AU" sz="2400" b="1" smtClean="0">
                <a:latin typeface="Courier New" pitchFamily="49" charset="0"/>
              </a:rPr>
              <a:t>XOR</a:t>
            </a:r>
            <a:r>
              <a:rPr lang="en-AU" sz="2400" smtClean="0"/>
              <a:t> state with key) </a:t>
            </a:r>
          </a:p>
          <a:p>
            <a:pPr lvl="1">
              <a:lnSpc>
                <a:spcPct val="15000"/>
              </a:lnSpc>
            </a:pPr>
            <a:endParaRPr lang="en-AU" sz="2400" smtClean="0"/>
          </a:p>
          <a:p>
            <a:r>
              <a:rPr lang="en-AU" sz="2800" smtClean="0"/>
              <a:t>All operations can be combined into </a:t>
            </a:r>
            <a:r>
              <a:rPr lang="en-AU" sz="2800" b="1" smtClean="0">
                <a:latin typeface="Courier New" pitchFamily="49" charset="0"/>
              </a:rPr>
              <a:t>XOR</a:t>
            </a:r>
            <a:r>
              <a:rPr lang="en-AU" sz="2800" smtClean="0"/>
              <a:t> and table lookups - hence very fast &amp; efficient.</a:t>
            </a:r>
          </a:p>
        </p:txBody>
      </p:sp>
      <p:sp>
        <p:nvSpPr>
          <p:cNvPr id="2" name="Slide Number Placeholder 1"/>
          <p:cNvSpPr>
            <a:spLocks noGrp="1"/>
          </p:cNvSpPr>
          <p:nvPr>
            <p:ph type="sldNum" sz="quarter" idx="12"/>
          </p:nvPr>
        </p:nvSpPr>
        <p:spPr/>
        <p:txBody>
          <a:bodyPr/>
          <a:lstStyle/>
          <a:p>
            <a:r>
              <a:rPr lang="en-US"/>
              <a:t>Lecture 2 - </a:t>
            </a:r>
            <a:fld id="{7937D0E2-001E-4164-A004-EBB86796DD9C}" type="slidenum">
              <a:rPr lang="en-US"/>
              <a:pPr/>
              <a:t>22</a:t>
            </a:fld>
            <a:endParaRPr lang="en-US"/>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1143000" y="152400"/>
            <a:ext cx="7100888" cy="1143000"/>
          </a:xfrm>
        </p:spPr>
        <p:txBody>
          <a:bodyPr/>
          <a:lstStyle/>
          <a:p>
            <a:pPr>
              <a:defRPr/>
            </a:pPr>
            <a:r>
              <a:rPr lang="en-AU" dirty="0" err="1" smtClean="0"/>
              <a:t>Rijndael</a:t>
            </a:r>
            <a:r>
              <a:rPr lang="en-AU" dirty="0" smtClean="0"/>
              <a:t> Single Round</a:t>
            </a:r>
          </a:p>
        </p:txBody>
      </p:sp>
      <p:pic>
        <p:nvPicPr>
          <p:cNvPr id="25603" name="Picture 3"/>
          <p:cNvPicPr>
            <a:picLocks noChangeAspect="1" noChangeArrowheads="1"/>
          </p:cNvPicPr>
          <p:nvPr/>
        </p:nvPicPr>
        <p:blipFill>
          <a:blip r:embed="rId2" cstate="print"/>
          <a:srcRect/>
          <a:stretch>
            <a:fillRect/>
          </a:stretch>
        </p:blipFill>
        <p:spPr bwMode="auto">
          <a:xfrm>
            <a:off x="457200" y="1127125"/>
            <a:ext cx="8153400" cy="522922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r>
              <a:rPr lang="en-US"/>
              <a:t>Lecture 2 - </a:t>
            </a:r>
            <a:fld id="{D8EA61AC-C988-4810-A5C1-61228EF842C6}" type="slidenum">
              <a:rPr lang="en-US"/>
              <a:pPr/>
              <a:t>23</a:t>
            </a:fld>
            <a:endParaRPr lang="en-US"/>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1143000" y="152400"/>
            <a:ext cx="6884988" cy="1143000"/>
          </a:xfrm>
        </p:spPr>
        <p:txBody>
          <a:bodyPr/>
          <a:lstStyle/>
          <a:p>
            <a:r>
              <a:rPr lang="en-US" smtClean="0"/>
              <a:t>Implementation Aspects</a:t>
            </a:r>
            <a:endParaRPr lang="en-AU" smtClean="0"/>
          </a:p>
        </p:txBody>
      </p:sp>
      <p:sp>
        <p:nvSpPr>
          <p:cNvPr id="26627" name="Rectangle 3"/>
          <p:cNvSpPr>
            <a:spLocks noGrp="1" noChangeArrowheads="1"/>
          </p:cNvSpPr>
          <p:nvPr>
            <p:ph type="body" idx="1"/>
          </p:nvPr>
        </p:nvSpPr>
        <p:spPr>
          <a:xfrm>
            <a:off x="457200" y="1524000"/>
            <a:ext cx="8507413" cy="4876800"/>
          </a:xfrm>
        </p:spPr>
        <p:txBody>
          <a:bodyPr/>
          <a:lstStyle/>
          <a:p>
            <a:r>
              <a:rPr lang="en-US" smtClean="0"/>
              <a:t>Can efficiently implement on 8-bit and/or 32-bit CPU</a:t>
            </a:r>
          </a:p>
          <a:p>
            <a:pPr>
              <a:lnSpc>
                <a:spcPct val="20000"/>
              </a:lnSpc>
            </a:pPr>
            <a:endParaRPr lang="en-US" smtClean="0"/>
          </a:p>
          <a:p>
            <a:r>
              <a:rPr lang="en-US" smtClean="0"/>
              <a:t>Designers believe the efficient implementation was a key factor in its selection as the AES cipher</a:t>
            </a:r>
          </a:p>
        </p:txBody>
      </p:sp>
      <p:sp>
        <p:nvSpPr>
          <p:cNvPr id="2" name="Slide Number Placeholder 1"/>
          <p:cNvSpPr>
            <a:spLocks noGrp="1"/>
          </p:cNvSpPr>
          <p:nvPr>
            <p:ph type="sldNum" sz="quarter" idx="12"/>
          </p:nvPr>
        </p:nvSpPr>
        <p:spPr/>
        <p:txBody>
          <a:bodyPr/>
          <a:lstStyle/>
          <a:p>
            <a:r>
              <a:rPr lang="en-US"/>
              <a:t>Lecture 2 - </a:t>
            </a:r>
            <a:fld id="{B4355806-7611-4AD7-97A5-C99607331495}" type="slidenum">
              <a:rPr lang="en-US"/>
              <a:pPr/>
              <a:t>24</a:t>
            </a:fld>
            <a:endParaRPr lang="en-US"/>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sz="3600" smtClean="0"/>
              <a:t>Confidentiality by Symmetric Cipher</a:t>
            </a:r>
            <a:endParaRPr lang="en-AU" sz="3600" smtClean="0"/>
          </a:p>
        </p:txBody>
      </p:sp>
      <p:sp>
        <p:nvSpPr>
          <p:cNvPr id="27651" name="Rectangle 3"/>
          <p:cNvSpPr>
            <a:spLocks noGrp="1" noChangeArrowheads="1"/>
          </p:cNvSpPr>
          <p:nvPr>
            <p:ph type="body" idx="1"/>
          </p:nvPr>
        </p:nvSpPr>
        <p:spPr>
          <a:xfrm>
            <a:off x="971550" y="1196975"/>
            <a:ext cx="8002588" cy="5092700"/>
          </a:xfrm>
        </p:spPr>
        <p:txBody>
          <a:bodyPr/>
          <a:lstStyle/>
          <a:p>
            <a:r>
              <a:rPr lang="en-US" sz="2800" smtClean="0"/>
              <a:t>Symmetric encryption is used to provide message </a:t>
            </a:r>
            <a:r>
              <a:rPr lang="en-US" sz="2800" b="1" smtClean="0"/>
              <a:t>confidentiality</a:t>
            </a:r>
          </a:p>
          <a:p>
            <a:pPr>
              <a:lnSpc>
                <a:spcPct val="0"/>
              </a:lnSpc>
            </a:pPr>
            <a:endParaRPr lang="en-US" sz="2800" smtClean="0"/>
          </a:p>
          <a:p>
            <a:pPr>
              <a:lnSpc>
                <a:spcPct val="110000"/>
              </a:lnSpc>
            </a:pPr>
            <a:r>
              <a:rPr lang="en-US" sz="2800" smtClean="0"/>
              <a:t>Consider the importance of confidentiality in a typical scenario:</a:t>
            </a:r>
          </a:p>
          <a:p>
            <a:pPr lvl="1">
              <a:lnSpc>
                <a:spcPct val="110000"/>
              </a:lnSpc>
            </a:pPr>
            <a:r>
              <a:rPr lang="en-US" sz="2400" smtClean="0"/>
              <a:t>LANs interconnected using switches/routers, with external lines or radio/satellite links</a:t>
            </a:r>
          </a:p>
          <a:p>
            <a:pPr lvl="1">
              <a:lnSpc>
                <a:spcPct val="0"/>
              </a:lnSpc>
            </a:pPr>
            <a:endParaRPr lang="en-US" sz="2400" smtClean="0"/>
          </a:p>
          <a:p>
            <a:pPr>
              <a:lnSpc>
                <a:spcPct val="110000"/>
              </a:lnSpc>
            </a:pPr>
            <a:r>
              <a:rPr lang="en-US" sz="2800" smtClean="0"/>
              <a:t>Consider attacks and placement in this scenario:</a:t>
            </a:r>
          </a:p>
          <a:p>
            <a:pPr lvl="1">
              <a:lnSpc>
                <a:spcPct val="110000"/>
              </a:lnSpc>
            </a:pPr>
            <a:r>
              <a:rPr lang="en-US" sz="2400" smtClean="0"/>
              <a:t>Snooping from another workstation</a:t>
            </a:r>
          </a:p>
          <a:p>
            <a:pPr lvl="1">
              <a:lnSpc>
                <a:spcPct val="110000"/>
              </a:lnSpc>
            </a:pPr>
            <a:r>
              <a:rPr lang="en-US" sz="2400" smtClean="0"/>
              <a:t>Use external router link to enter &amp; snoop</a:t>
            </a:r>
          </a:p>
          <a:p>
            <a:pPr lvl="1">
              <a:lnSpc>
                <a:spcPct val="110000"/>
              </a:lnSpc>
            </a:pPr>
            <a:r>
              <a:rPr lang="en-US" sz="2400" smtClean="0"/>
              <a:t>Monitor and/or modify data traffic </a:t>
            </a:r>
            <a:endParaRPr lang="en-AU" sz="2400" smtClean="0"/>
          </a:p>
        </p:txBody>
      </p:sp>
      <p:sp>
        <p:nvSpPr>
          <p:cNvPr id="2" name="Slide Number Placeholder 1"/>
          <p:cNvSpPr>
            <a:spLocks noGrp="1"/>
          </p:cNvSpPr>
          <p:nvPr>
            <p:ph type="sldNum" sz="quarter" idx="12"/>
          </p:nvPr>
        </p:nvSpPr>
        <p:spPr/>
        <p:txBody>
          <a:bodyPr/>
          <a:lstStyle/>
          <a:p>
            <a:r>
              <a:rPr lang="en-US"/>
              <a:t>Lecture 2 - </a:t>
            </a:r>
            <a:fld id="{F6E8C49B-FCB3-41A7-81FD-8772BB186A3C}" type="slidenum">
              <a:rPr lang="en-US"/>
              <a:pPr/>
              <a:t>25</a:t>
            </a:fld>
            <a:endParaRPr lang="en-US"/>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en-US" sz="3600" smtClean="0"/>
              <a:t>Confidentiality by Symmetric Cipher</a:t>
            </a:r>
            <a:endParaRPr lang="en-AU" sz="3600" smtClean="0"/>
          </a:p>
        </p:txBody>
      </p:sp>
      <p:sp>
        <p:nvSpPr>
          <p:cNvPr id="28675" name="Rectangle 3"/>
          <p:cNvSpPr>
            <a:spLocks noGrp="1" noChangeArrowheads="1"/>
          </p:cNvSpPr>
          <p:nvPr>
            <p:ph type="body" idx="1"/>
          </p:nvPr>
        </p:nvSpPr>
        <p:spPr>
          <a:xfrm>
            <a:off x="684213" y="1341438"/>
            <a:ext cx="8229600" cy="4876800"/>
          </a:xfrm>
        </p:spPr>
        <p:txBody>
          <a:bodyPr/>
          <a:lstStyle/>
          <a:p>
            <a:pPr>
              <a:buFontTx/>
              <a:buNone/>
            </a:pPr>
            <a:r>
              <a:rPr lang="en-US" smtClean="0"/>
              <a:t>Have two major encryption alternatives:</a:t>
            </a:r>
          </a:p>
          <a:p>
            <a:r>
              <a:rPr lang="en-US" b="1" smtClean="0"/>
              <a:t>Link encryption:</a:t>
            </a:r>
          </a:p>
          <a:p>
            <a:pPr lvl="1"/>
            <a:r>
              <a:rPr lang="en-US" smtClean="0"/>
              <a:t>Encryption occurs independently on every link</a:t>
            </a:r>
          </a:p>
          <a:p>
            <a:pPr lvl="1"/>
            <a:r>
              <a:rPr lang="en-US" smtClean="0"/>
              <a:t>Requires many devices (may cause efficiency issues)</a:t>
            </a:r>
          </a:p>
          <a:p>
            <a:pPr lvl="1">
              <a:lnSpc>
                <a:spcPct val="20000"/>
              </a:lnSpc>
            </a:pPr>
            <a:endParaRPr lang="en-US" smtClean="0"/>
          </a:p>
          <a:p>
            <a:r>
              <a:rPr lang="en-US" b="1" smtClean="0"/>
              <a:t>End-to-end encryption:</a:t>
            </a:r>
          </a:p>
          <a:p>
            <a:pPr lvl="1"/>
            <a:r>
              <a:rPr lang="en-US" smtClean="0"/>
              <a:t>Encryption occurs between original source and final destination</a:t>
            </a:r>
          </a:p>
          <a:p>
            <a:pPr lvl="1"/>
            <a:r>
              <a:rPr lang="en-US" smtClean="0"/>
              <a:t>Need devices at each end with shared keys</a:t>
            </a:r>
            <a:endParaRPr lang="en-AU" smtClean="0"/>
          </a:p>
        </p:txBody>
      </p:sp>
      <p:sp>
        <p:nvSpPr>
          <p:cNvPr id="2" name="Slide Number Placeholder 1"/>
          <p:cNvSpPr>
            <a:spLocks noGrp="1"/>
          </p:cNvSpPr>
          <p:nvPr>
            <p:ph type="sldNum" sz="quarter" idx="12"/>
          </p:nvPr>
        </p:nvSpPr>
        <p:spPr/>
        <p:txBody>
          <a:bodyPr/>
          <a:lstStyle/>
          <a:p>
            <a:r>
              <a:rPr lang="en-US"/>
              <a:t>Lecture 2 - </a:t>
            </a:r>
            <a:fld id="{C052E56E-6791-4074-B2D6-3D9A96EE8FAD}" type="slidenum">
              <a:rPr lang="en-US"/>
              <a:pPr/>
              <a:t>26</a:t>
            </a:fld>
            <a:endParaRPr lang="en-US"/>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381000" y="1143000"/>
            <a:ext cx="8305800" cy="5318125"/>
          </a:xfrm>
          <a:prstGeom prst="rect">
            <a:avLst/>
          </a:prstGeom>
          <a:noFill/>
          <a:ln w="9525">
            <a:noFill/>
            <a:miter lim="800000"/>
            <a:headEnd/>
            <a:tailEnd/>
          </a:ln>
        </p:spPr>
      </p:pic>
      <p:sp>
        <p:nvSpPr>
          <p:cNvPr id="379907" name="Rectangle 3"/>
          <p:cNvSpPr>
            <a:spLocks noGrp="1" noChangeArrowheads="1"/>
          </p:cNvSpPr>
          <p:nvPr>
            <p:ph type="title"/>
          </p:nvPr>
        </p:nvSpPr>
        <p:spPr/>
        <p:txBody>
          <a:bodyPr/>
          <a:lstStyle/>
          <a:p>
            <a:pPr>
              <a:defRPr/>
            </a:pPr>
            <a:r>
              <a:rPr lang="en-AU" smtClean="0"/>
              <a:t>Encryption Across PSN</a:t>
            </a:r>
          </a:p>
        </p:txBody>
      </p:sp>
      <p:sp>
        <p:nvSpPr>
          <p:cNvPr id="2" name="Slide Number Placeholder 1"/>
          <p:cNvSpPr>
            <a:spLocks noGrp="1"/>
          </p:cNvSpPr>
          <p:nvPr>
            <p:ph type="sldNum" sz="quarter" idx="12"/>
          </p:nvPr>
        </p:nvSpPr>
        <p:spPr/>
        <p:txBody>
          <a:bodyPr/>
          <a:lstStyle/>
          <a:p>
            <a:r>
              <a:rPr lang="en-US"/>
              <a:t>Lecture 2 - </a:t>
            </a:r>
            <a:fld id="{1F8C816A-09AB-48FA-B656-2045641DE430}" type="slidenum">
              <a:rPr lang="en-US"/>
              <a:pPr/>
              <a:t>27</a:t>
            </a:fld>
            <a:endParaRPr lang="en-US"/>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1143000" y="152400"/>
            <a:ext cx="6597650" cy="1143000"/>
          </a:xfrm>
        </p:spPr>
        <p:txBody>
          <a:bodyPr/>
          <a:lstStyle/>
          <a:p>
            <a:r>
              <a:rPr lang="en-US" smtClean="0"/>
              <a:t>Traffic Analysis</a:t>
            </a:r>
            <a:endParaRPr lang="en-AU" smtClean="0"/>
          </a:p>
        </p:txBody>
      </p:sp>
      <p:sp>
        <p:nvSpPr>
          <p:cNvPr id="30723" name="Rectangle 3"/>
          <p:cNvSpPr>
            <a:spLocks noGrp="1" noChangeArrowheads="1"/>
          </p:cNvSpPr>
          <p:nvPr>
            <p:ph type="body" idx="1"/>
          </p:nvPr>
        </p:nvSpPr>
        <p:spPr>
          <a:xfrm>
            <a:off x="611188" y="1412875"/>
            <a:ext cx="8229600" cy="4876800"/>
          </a:xfrm>
        </p:spPr>
        <p:txBody>
          <a:bodyPr/>
          <a:lstStyle/>
          <a:p>
            <a:r>
              <a:rPr lang="en-US" sz="2800" smtClean="0"/>
              <a:t>When using end-to-end encryption, it leaves headers in clear so network can correctly route information</a:t>
            </a:r>
          </a:p>
          <a:p>
            <a:pPr>
              <a:lnSpc>
                <a:spcPct val="20000"/>
              </a:lnSpc>
            </a:pPr>
            <a:endParaRPr lang="en-US" sz="2800" smtClean="0"/>
          </a:p>
          <a:p>
            <a:r>
              <a:rPr lang="en-US" sz="2800" smtClean="0"/>
              <a:t>Hence, although contents protected, traffic pattern flows are not </a:t>
            </a:r>
          </a:p>
          <a:p>
            <a:pPr>
              <a:lnSpc>
                <a:spcPct val="20000"/>
              </a:lnSpc>
            </a:pPr>
            <a:endParaRPr lang="en-US" sz="2800" smtClean="0"/>
          </a:p>
          <a:p>
            <a:r>
              <a:rPr lang="en-US" sz="2800" b="1" i="1" smtClean="0"/>
              <a:t>End-to-end encryption</a:t>
            </a:r>
            <a:r>
              <a:rPr lang="en-US" sz="2800" smtClean="0"/>
              <a:t> protects data contents over entire path and provides authentication</a:t>
            </a:r>
          </a:p>
          <a:p>
            <a:pPr>
              <a:lnSpc>
                <a:spcPct val="20000"/>
              </a:lnSpc>
            </a:pPr>
            <a:endParaRPr lang="en-US" sz="2800" smtClean="0"/>
          </a:p>
          <a:p>
            <a:r>
              <a:rPr lang="en-US" sz="2800" b="1" i="1" smtClean="0"/>
              <a:t>Link</a:t>
            </a:r>
            <a:r>
              <a:rPr lang="en-US" sz="2800" smtClean="0"/>
              <a:t> </a:t>
            </a:r>
            <a:r>
              <a:rPr lang="en-US" sz="2800" b="1" i="1" smtClean="0"/>
              <a:t>encryption</a:t>
            </a:r>
            <a:r>
              <a:rPr lang="en-US" sz="2800" smtClean="0"/>
              <a:t> also protects traffic flows from monitoring</a:t>
            </a:r>
            <a:endParaRPr lang="en-AU" sz="2800" smtClean="0"/>
          </a:p>
        </p:txBody>
      </p:sp>
      <p:sp>
        <p:nvSpPr>
          <p:cNvPr id="2" name="Slide Number Placeholder 1"/>
          <p:cNvSpPr>
            <a:spLocks noGrp="1"/>
          </p:cNvSpPr>
          <p:nvPr>
            <p:ph type="sldNum" sz="quarter" idx="12"/>
          </p:nvPr>
        </p:nvSpPr>
        <p:spPr/>
        <p:txBody>
          <a:bodyPr/>
          <a:lstStyle/>
          <a:p>
            <a:r>
              <a:rPr lang="en-US"/>
              <a:t>Lecture 2 - </a:t>
            </a:r>
            <a:fld id="{9D7BEFDE-E76C-4F09-B03B-F3662B9171A4}" type="slidenum">
              <a:rPr lang="en-US"/>
              <a:pPr/>
              <a:t>28</a:t>
            </a:fld>
            <a:endParaRPr lang="en-US"/>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1143000" y="152400"/>
            <a:ext cx="7029450" cy="1143000"/>
          </a:xfrm>
        </p:spPr>
        <p:txBody>
          <a:bodyPr/>
          <a:lstStyle/>
          <a:p>
            <a:r>
              <a:rPr lang="en-US" smtClean="0"/>
              <a:t>Key Distribution</a:t>
            </a:r>
            <a:endParaRPr lang="en-AU" smtClean="0"/>
          </a:p>
        </p:txBody>
      </p:sp>
      <p:sp>
        <p:nvSpPr>
          <p:cNvPr id="31747" name="Rectangle 3"/>
          <p:cNvSpPr>
            <a:spLocks noGrp="1" noChangeArrowheads="1"/>
          </p:cNvSpPr>
          <p:nvPr>
            <p:ph type="body" idx="1"/>
          </p:nvPr>
        </p:nvSpPr>
        <p:spPr>
          <a:xfrm>
            <a:off x="684213" y="1412875"/>
            <a:ext cx="8229600" cy="4876800"/>
          </a:xfrm>
        </p:spPr>
        <p:txBody>
          <a:bodyPr/>
          <a:lstStyle/>
          <a:p>
            <a:r>
              <a:rPr lang="en-US" smtClean="0"/>
              <a:t>Symmetric schemes require both parties to share a common secret key</a:t>
            </a:r>
          </a:p>
          <a:p>
            <a:pPr>
              <a:lnSpc>
                <a:spcPct val="15000"/>
              </a:lnSpc>
            </a:pPr>
            <a:endParaRPr lang="en-AU" smtClean="0"/>
          </a:p>
          <a:p>
            <a:r>
              <a:rPr lang="en-AU" smtClean="0"/>
              <a:t>Issue is how to securely distribute the key</a:t>
            </a:r>
          </a:p>
          <a:p>
            <a:pPr>
              <a:lnSpc>
                <a:spcPct val="25000"/>
              </a:lnSpc>
            </a:pPr>
            <a:endParaRPr lang="en-AU" smtClean="0"/>
          </a:p>
          <a:p>
            <a:r>
              <a:rPr lang="en-AU" smtClean="0"/>
              <a:t>Often secure system failure due to a break in the key distribution scheme</a:t>
            </a:r>
          </a:p>
        </p:txBody>
      </p:sp>
      <p:sp>
        <p:nvSpPr>
          <p:cNvPr id="2" name="Slide Number Placeholder 1"/>
          <p:cNvSpPr>
            <a:spLocks noGrp="1"/>
          </p:cNvSpPr>
          <p:nvPr>
            <p:ph type="sldNum" sz="quarter" idx="12"/>
          </p:nvPr>
        </p:nvSpPr>
        <p:spPr/>
        <p:txBody>
          <a:bodyPr/>
          <a:lstStyle/>
          <a:p>
            <a:r>
              <a:rPr lang="en-US"/>
              <a:t>Lecture 2 - </a:t>
            </a:r>
            <a:fld id="{9F7E1B73-5038-4941-80E4-B9D7912987E5}" type="slidenum">
              <a:rPr lang="en-US"/>
              <a:pPr/>
              <a:t>29</a:t>
            </a:fld>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1187450" y="188913"/>
            <a:ext cx="6884988" cy="1143000"/>
          </a:xfrm>
        </p:spPr>
        <p:txBody>
          <a:bodyPr/>
          <a:lstStyle/>
          <a:p>
            <a:pPr>
              <a:defRPr/>
            </a:pPr>
            <a:r>
              <a:rPr lang="en-AU" dirty="0" smtClean="0"/>
              <a:t> Objectives of this lecture..</a:t>
            </a:r>
          </a:p>
        </p:txBody>
      </p:sp>
      <p:sp>
        <p:nvSpPr>
          <p:cNvPr id="6147" name="Rectangle 3"/>
          <p:cNvSpPr>
            <a:spLocks noGrp="1" noChangeArrowheads="1"/>
          </p:cNvSpPr>
          <p:nvPr>
            <p:ph type="body" idx="1"/>
          </p:nvPr>
        </p:nvSpPr>
        <p:spPr>
          <a:xfrm>
            <a:off x="971550" y="1557338"/>
            <a:ext cx="7786688" cy="4876800"/>
          </a:xfrm>
        </p:spPr>
        <p:txBody>
          <a:bodyPr/>
          <a:lstStyle/>
          <a:p>
            <a:r>
              <a:rPr lang="en-AU" dirty="0" smtClean="0"/>
              <a:t>To understand the operations of modern symmetric ciphers</a:t>
            </a:r>
          </a:p>
          <a:p>
            <a:pPr>
              <a:lnSpc>
                <a:spcPct val="30000"/>
              </a:lnSpc>
            </a:pPr>
            <a:endParaRPr lang="en-AU" dirty="0" smtClean="0"/>
          </a:p>
          <a:p>
            <a:r>
              <a:rPr lang="en-AU" dirty="0" smtClean="0"/>
              <a:t>To study two standards: DES and AES</a:t>
            </a:r>
          </a:p>
          <a:p>
            <a:pPr>
              <a:lnSpc>
                <a:spcPct val="30000"/>
              </a:lnSpc>
            </a:pPr>
            <a:endParaRPr lang="en-AU" dirty="0" smtClean="0"/>
          </a:p>
          <a:p>
            <a:r>
              <a:rPr lang="en-AU" dirty="0" smtClean="0"/>
              <a:t>To study stream ciphers and random number generator </a:t>
            </a:r>
          </a:p>
          <a:p>
            <a:pPr>
              <a:buFontTx/>
              <a:buNone/>
            </a:pPr>
            <a:endParaRPr lang="en-AU" dirty="0" smtClean="0"/>
          </a:p>
        </p:txBody>
      </p:sp>
      <p:sp>
        <p:nvSpPr>
          <p:cNvPr id="2" name="Slide Number Placeholder 1"/>
          <p:cNvSpPr>
            <a:spLocks noGrp="1"/>
          </p:cNvSpPr>
          <p:nvPr>
            <p:ph type="sldNum" sz="quarter" idx="12"/>
          </p:nvPr>
        </p:nvSpPr>
        <p:spPr/>
        <p:txBody>
          <a:bodyPr/>
          <a:lstStyle/>
          <a:p>
            <a:r>
              <a:rPr lang="en-US"/>
              <a:t>Lecture 2 - </a:t>
            </a:r>
            <a:fld id="{1CB266F7-4925-4124-8922-68FBCD028829}" type="slidenum">
              <a:rPr lang="en-US"/>
              <a:pPr/>
              <a:t>3</a:t>
            </a:fld>
            <a:endParaRPr lang="en-US"/>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smtClean="0"/>
              <a:t>Key Distribution</a:t>
            </a:r>
            <a:endParaRPr lang="en-AU" smtClean="0"/>
          </a:p>
        </p:txBody>
      </p:sp>
      <p:sp>
        <p:nvSpPr>
          <p:cNvPr id="32771" name="Rectangle 3"/>
          <p:cNvSpPr>
            <a:spLocks noGrp="1" noChangeArrowheads="1"/>
          </p:cNvSpPr>
          <p:nvPr>
            <p:ph type="body" idx="1"/>
          </p:nvPr>
        </p:nvSpPr>
        <p:spPr>
          <a:xfrm>
            <a:off x="755650" y="1341438"/>
            <a:ext cx="8229600" cy="4876800"/>
          </a:xfrm>
        </p:spPr>
        <p:txBody>
          <a:bodyPr/>
          <a:lstStyle/>
          <a:p>
            <a:pPr marL="609600" indent="-609600"/>
            <a:r>
              <a:rPr lang="en-US" smtClean="0"/>
              <a:t>Given parties </a:t>
            </a:r>
            <a:r>
              <a:rPr lang="en-US" b="1" smtClean="0"/>
              <a:t>A</a:t>
            </a:r>
            <a:r>
              <a:rPr lang="en-US" smtClean="0"/>
              <a:t> and </a:t>
            </a:r>
            <a:r>
              <a:rPr lang="en-US" b="1" smtClean="0"/>
              <a:t>B</a:t>
            </a:r>
            <a:r>
              <a:rPr lang="en-US" smtClean="0"/>
              <a:t>, have various key distribution alternatives</a:t>
            </a:r>
          </a:p>
          <a:p>
            <a:pPr marL="609600" indent="-609600">
              <a:lnSpc>
                <a:spcPct val="15000"/>
              </a:lnSpc>
            </a:pPr>
            <a:endParaRPr lang="en-US" smtClean="0"/>
          </a:p>
          <a:p>
            <a:pPr marL="990600" lvl="1" indent="-533400">
              <a:buFont typeface="Wingdings" pitchFamily="2" charset="2"/>
              <a:buAutoNum type="arabicParenR"/>
            </a:pPr>
            <a:r>
              <a:rPr lang="en-US" b="1" smtClean="0"/>
              <a:t>A</a:t>
            </a:r>
            <a:r>
              <a:rPr lang="en-US" smtClean="0"/>
              <a:t> can select key and physically deliver to </a:t>
            </a:r>
            <a:r>
              <a:rPr lang="en-US" b="1" smtClean="0"/>
              <a:t>B</a:t>
            </a:r>
          </a:p>
          <a:p>
            <a:pPr marL="990600" lvl="1" indent="-533400">
              <a:lnSpc>
                <a:spcPct val="20000"/>
              </a:lnSpc>
              <a:buFont typeface="Wingdings" pitchFamily="2" charset="2"/>
              <a:buAutoNum type="arabicParenR"/>
            </a:pPr>
            <a:endParaRPr lang="en-US" smtClean="0"/>
          </a:p>
          <a:p>
            <a:pPr marL="990600" lvl="1" indent="-533400">
              <a:buFont typeface="Wingdings" pitchFamily="2" charset="2"/>
              <a:buAutoNum type="arabicParenR"/>
            </a:pPr>
            <a:r>
              <a:rPr lang="en-US" smtClean="0"/>
              <a:t>3</a:t>
            </a:r>
            <a:r>
              <a:rPr lang="en-US" baseline="30000" smtClean="0"/>
              <a:t>rd</a:t>
            </a:r>
            <a:r>
              <a:rPr lang="en-US" smtClean="0"/>
              <a:t>  party can select &amp; deliver key to </a:t>
            </a:r>
            <a:r>
              <a:rPr lang="en-US" b="1" smtClean="0"/>
              <a:t>A</a:t>
            </a:r>
            <a:r>
              <a:rPr lang="en-US" smtClean="0"/>
              <a:t> &amp; </a:t>
            </a:r>
            <a:r>
              <a:rPr lang="en-US" b="1" smtClean="0"/>
              <a:t>B</a:t>
            </a:r>
          </a:p>
          <a:p>
            <a:pPr marL="990600" lvl="1" indent="-533400">
              <a:lnSpc>
                <a:spcPct val="15000"/>
              </a:lnSpc>
              <a:buFont typeface="Wingdings" pitchFamily="2" charset="2"/>
              <a:buAutoNum type="arabicParenR"/>
            </a:pPr>
            <a:endParaRPr lang="en-US" smtClean="0"/>
          </a:p>
          <a:p>
            <a:pPr marL="990600" lvl="1" indent="-533400">
              <a:buFont typeface="Wingdings" pitchFamily="2" charset="2"/>
              <a:buAutoNum type="arabicParenR"/>
            </a:pPr>
            <a:r>
              <a:rPr lang="en-US" smtClean="0"/>
              <a:t>If </a:t>
            </a:r>
            <a:r>
              <a:rPr lang="en-US" b="1" smtClean="0"/>
              <a:t>A</a:t>
            </a:r>
            <a:r>
              <a:rPr lang="en-US" smtClean="0"/>
              <a:t> &amp; </a:t>
            </a:r>
            <a:r>
              <a:rPr lang="en-US" b="1" smtClean="0"/>
              <a:t>B</a:t>
            </a:r>
            <a:r>
              <a:rPr lang="en-US" smtClean="0"/>
              <a:t> have communicated previously can use previous key to encrypt/decrypt a new key</a:t>
            </a:r>
          </a:p>
          <a:p>
            <a:pPr marL="990600" lvl="1" indent="-533400">
              <a:lnSpc>
                <a:spcPct val="15000"/>
              </a:lnSpc>
              <a:buFont typeface="Wingdings" pitchFamily="2" charset="2"/>
              <a:buAutoNum type="arabicParenR"/>
            </a:pPr>
            <a:endParaRPr lang="en-US" smtClean="0"/>
          </a:p>
          <a:p>
            <a:pPr marL="990600" lvl="1" indent="-533400">
              <a:buFont typeface="Wingdings" pitchFamily="2" charset="2"/>
              <a:buAutoNum type="arabicParenR"/>
            </a:pPr>
            <a:r>
              <a:rPr lang="en-US" smtClean="0"/>
              <a:t>If </a:t>
            </a:r>
            <a:r>
              <a:rPr lang="en-US" b="1" smtClean="0"/>
              <a:t>A</a:t>
            </a:r>
            <a:r>
              <a:rPr lang="en-US" smtClean="0"/>
              <a:t> &amp; </a:t>
            </a:r>
            <a:r>
              <a:rPr lang="en-US" b="1" smtClean="0"/>
              <a:t>B</a:t>
            </a:r>
            <a:r>
              <a:rPr lang="en-US" smtClean="0"/>
              <a:t> have secure communications with a third party </a:t>
            </a:r>
            <a:r>
              <a:rPr lang="en-US" b="1" smtClean="0"/>
              <a:t>C</a:t>
            </a:r>
            <a:r>
              <a:rPr lang="en-US" smtClean="0"/>
              <a:t>, </a:t>
            </a:r>
            <a:r>
              <a:rPr lang="en-US" b="1" smtClean="0"/>
              <a:t>C</a:t>
            </a:r>
            <a:r>
              <a:rPr lang="en-US" smtClean="0"/>
              <a:t> can relay key between </a:t>
            </a:r>
            <a:r>
              <a:rPr lang="en-US" b="1" smtClean="0"/>
              <a:t>A</a:t>
            </a:r>
            <a:r>
              <a:rPr lang="en-US" smtClean="0"/>
              <a:t> &amp; </a:t>
            </a:r>
            <a:r>
              <a:rPr lang="en-US" b="1" smtClean="0"/>
              <a:t>B</a:t>
            </a:r>
            <a:endParaRPr lang="en-AU" b="1" smtClean="0"/>
          </a:p>
        </p:txBody>
      </p:sp>
      <p:sp>
        <p:nvSpPr>
          <p:cNvPr id="2" name="Slide Number Placeholder 1"/>
          <p:cNvSpPr>
            <a:spLocks noGrp="1"/>
          </p:cNvSpPr>
          <p:nvPr>
            <p:ph type="sldNum" sz="quarter" idx="12"/>
          </p:nvPr>
        </p:nvSpPr>
        <p:spPr/>
        <p:txBody>
          <a:bodyPr/>
          <a:lstStyle/>
          <a:p>
            <a:r>
              <a:rPr lang="en-US"/>
              <a:t>Lecture 2 - </a:t>
            </a:r>
            <a:fld id="{286978D8-51EE-49E4-A584-E941E70545C2}" type="slidenum">
              <a:rPr lang="en-US"/>
              <a:pPr/>
              <a:t>30</a:t>
            </a:fld>
            <a:endParaRPr lang="en-US"/>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a:defRPr/>
            </a:pPr>
            <a:r>
              <a:rPr lang="en-AU" dirty="0" smtClean="0"/>
              <a:t>Decentralized Key Distribution</a:t>
            </a:r>
          </a:p>
        </p:txBody>
      </p:sp>
      <p:pic>
        <p:nvPicPr>
          <p:cNvPr id="33795" name="Picture 3"/>
          <p:cNvPicPr>
            <a:picLocks noChangeAspect="1" noChangeArrowheads="1"/>
          </p:cNvPicPr>
          <p:nvPr/>
        </p:nvPicPr>
        <p:blipFill>
          <a:blip r:embed="rId3" cstate="print"/>
          <a:srcRect/>
          <a:stretch>
            <a:fillRect/>
          </a:stretch>
        </p:blipFill>
        <p:spPr bwMode="auto">
          <a:xfrm>
            <a:off x="304800" y="1828800"/>
            <a:ext cx="8534400" cy="2471738"/>
          </a:xfrm>
          <a:prstGeom prst="rect">
            <a:avLst/>
          </a:prstGeom>
          <a:noFill/>
          <a:ln w="9525">
            <a:noFill/>
            <a:miter lim="800000"/>
            <a:headEnd/>
            <a:tailEnd/>
          </a:ln>
        </p:spPr>
      </p:pic>
      <p:sp>
        <p:nvSpPr>
          <p:cNvPr id="36870" name="Text Box 5"/>
          <p:cNvSpPr txBox="1">
            <a:spLocks noChangeArrowheads="1"/>
          </p:cNvSpPr>
          <p:nvPr/>
        </p:nvSpPr>
        <p:spPr bwMode="auto">
          <a:xfrm>
            <a:off x="684213" y="4797425"/>
            <a:ext cx="7991475" cy="1384300"/>
          </a:xfrm>
          <a:prstGeom prst="rect">
            <a:avLst/>
          </a:prstGeom>
          <a:noFill/>
          <a:ln w="9525">
            <a:noFill/>
            <a:miter lim="800000"/>
            <a:headEnd/>
            <a:tailEnd/>
          </a:ln>
        </p:spPr>
        <p:txBody>
          <a:bodyPr>
            <a:spAutoFit/>
          </a:bodyPr>
          <a:lstStyle/>
          <a:p>
            <a:pPr>
              <a:buClr>
                <a:srgbClr val="DF0029"/>
              </a:buClr>
              <a:buFont typeface="Times New Roman" pitchFamily="18" charset="0"/>
              <a:buChar char="●"/>
            </a:pPr>
            <a:r>
              <a:rPr lang="en-AU" dirty="0">
                <a:latin typeface="Times New Roman" pitchFamily="18" charset="0"/>
              </a:rPr>
              <a:t>  No need of having a trusted KDC </a:t>
            </a:r>
          </a:p>
          <a:p>
            <a:pPr>
              <a:lnSpc>
                <a:spcPct val="50000"/>
              </a:lnSpc>
              <a:buClr>
                <a:srgbClr val="DF0029"/>
              </a:buClr>
              <a:buFont typeface="Times New Roman" pitchFamily="18" charset="0"/>
              <a:buChar char="●"/>
            </a:pPr>
            <a:endParaRPr lang="en-AU" dirty="0">
              <a:latin typeface="Times New Roman" pitchFamily="18" charset="0"/>
            </a:endParaRPr>
          </a:p>
          <a:p>
            <a:pPr>
              <a:buClr>
                <a:srgbClr val="DF0029"/>
              </a:buClr>
              <a:buFont typeface="Times New Roman" pitchFamily="18" charset="0"/>
              <a:buChar char="●"/>
            </a:pPr>
            <a:r>
              <a:rPr lang="en-AU" dirty="0">
                <a:latin typeface="Times New Roman" pitchFamily="18" charset="0"/>
              </a:rPr>
              <a:t>  </a:t>
            </a:r>
            <a:r>
              <a:rPr lang="en-AU" b="1" dirty="0">
                <a:solidFill>
                  <a:srgbClr val="2020FF"/>
                </a:solidFill>
                <a:latin typeface="Times New Roman" pitchFamily="18" charset="0"/>
              </a:rPr>
              <a:t>How many keys are required for a system of n users?  </a:t>
            </a:r>
          </a:p>
          <a:p>
            <a:pPr>
              <a:buClr>
                <a:srgbClr val="DF0029"/>
              </a:buClr>
            </a:pPr>
            <a:r>
              <a:rPr lang="en-AU" dirty="0">
                <a:solidFill>
                  <a:srgbClr val="2020FF"/>
                </a:solidFill>
                <a:latin typeface="Times New Roman" pitchFamily="18" charset="0"/>
              </a:rPr>
              <a:t>      </a:t>
            </a:r>
          </a:p>
        </p:txBody>
      </p:sp>
      <p:sp>
        <p:nvSpPr>
          <p:cNvPr id="2" name="Slide Number Placeholder 1"/>
          <p:cNvSpPr>
            <a:spLocks noGrp="1"/>
          </p:cNvSpPr>
          <p:nvPr>
            <p:ph type="sldNum" sz="quarter" idx="12"/>
          </p:nvPr>
        </p:nvSpPr>
        <p:spPr/>
        <p:txBody>
          <a:bodyPr/>
          <a:lstStyle/>
          <a:p>
            <a:r>
              <a:rPr lang="en-US"/>
              <a:t>Lecture 2 - </a:t>
            </a:r>
            <a:fld id="{33FF3C8A-BCC0-4CEF-8C63-A1D8A162153F}" type="slidenum">
              <a:rPr lang="en-US"/>
              <a:pPr/>
              <a:t>31</a:t>
            </a:fld>
            <a:endParaRPr lang="en-US"/>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a:defRPr/>
            </a:pPr>
            <a:r>
              <a:rPr lang="en-AU" smtClean="0"/>
              <a:t>Decentralized Key Distribution</a:t>
            </a:r>
          </a:p>
        </p:txBody>
      </p:sp>
      <p:pic>
        <p:nvPicPr>
          <p:cNvPr id="34819" name="Picture 3"/>
          <p:cNvPicPr>
            <a:picLocks noChangeAspect="1" noChangeArrowheads="1"/>
          </p:cNvPicPr>
          <p:nvPr/>
        </p:nvPicPr>
        <p:blipFill>
          <a:blip r:embed="rId2" cstate="print"/>
          <a:srcRect/>
          <a:stretch>
            <a:fillRect/>
          </a:stretch>
        </p:blipFill>
        <p:spPr bwMode="auto">
          <a:xfrm>
            <a:off x="304800" y="1828800"/>
            <a:ext cx="8534400" cy="2471738"/>
          </a:xfrm>
          <a:prstGeom prst="rect">
            <a:avLst/>
          </a:prstGeom>
          <a:noFill/>
          <a:ln w="9525">
            <a:noFill/>
            <a:miter lim="800000"/>
            <a:headEnd/>
            <a:tailEnd/>
          </a:ln>
        </p:spPr>
      </p:pic>
      <p:sp>
        <p:nvSpPr>
          <p:cNvPr id="36870" name="Text Box 5"/>
          <p:cNvSpPr txBox="1">
            <a:spLocks noChangeArrowheads="1"/>
          </p:cNvSpPr>
          <p:nvPr/>
        </p:nvSpPr>
        <p:spPr bwMode="auto">
          <a:xfrm>
            <a:off x="684213" y="4797425"/>
            <a:ext cx="7991475" cy="1384300"/>
          </a:xfrm>
          <a:prstGeom prst="rect">
            <a:avLst/>
          </a:prstGeom>
          <a:noFill/>
          <a:ln w="9525">
            <a:noFill/>
            <a:miter lim="800000"/>
            <a:headEnd/>
            <a:tailEnd/>
          </a:ln>
        </p:spPr>
        <p:txBody>
          <a:bodyPr>
            <a:spAutoFit/>
          </a:bodyPr>
          <a:lstStyle/>
          <a:p>
            <a:pPr>
              <a:buClr>
                <a:srgbClr val="DF0029"/>
              </a:buClr>
              <a:buFont typeface="Times New Roman" pitchFamily="18" charset="0"/>
              <a:buChar char="●"/>
            </a:pPr>
            <a:r>
              <a:rPr lang="en-AU">
                <a:latin typeface="Times New Roman" pitchFamily="18" charset="0"/>
              </a:rPr>
              <a:t>  No need of having a trusted KDC </a:t>
            </a:r>
          </a:p>
          <a:p>
            <a:pPr>
              <a:lnSpc>
                <a:spcPct val="50000"/>
              </a:lnSpc>
              <a:buClr>
                <a:srgbClr val="DF0029"/>
              </a:buClr>
              <a:buFont typeface="Times New Roman" pitchFamily="18" charset="0"/>
              <a:buChar char="●"/>
            </a:pPr>
            <a:endParaRPr lang="en-AU">
              <a:latin typeface="Times New Roman" pitchFamily="18" charset="0"/>
            </a:endParaRPr>
          </a:p>
          <a:p>
            <a:pPr>
              <a:buClr>
                <a:srgbClr val="DF0029"/>
              </a:buClr>
              <a:buFont typeface="Times New Roman" pitchFamily="18" charset="0"/>
              <a:buChar char="●"/>
            </a:pPr>
            <a:r>
              <a:rPr lang="en-AU">
                <a:latin typeface="Times New Roman" pitchFamily="18" charset="0"/>
              </a:rPr>
              <a:t>  </a:t>
            </a:r>
            <a:r>
              <a:rPr lang="en-AU" b="1">
                <a:solidFill>
                  <a:srgbClr val="2020FF"/>
                </a:solidFill>
                <a:latin typeface="Times New Roman" pitchFamily="18" charset="0"/>
              </a:rPr>
              <a:t>How many keys are required for a system of n users?  </a:t>
            </a:r>
          </a:p>
          <a:p>
            <a:pPr>
              <a:buClr>
                <a:srgbClr val="DF0029"/>
              </a:buClr>
            </a:pPr>
            <a:r>
              <a:rPr lang="en-AU">
                <a:solidFill>
                  <a:srgbClr val="2020FF"/>
                </a:solidFill>
                <a:latin typeface="Times New Roman" pitchFamily="18" charset="0"/>
              </a:rPr>
              <a:t>     Answer:   </a:t>
            </a:r>
            <a:r>
              <a:rPr lang="en-AU" b="1" i="1">
                <a:solidFill>
                  <a:srgbClr val="2020FF"/>
                </a:solidFill>
                <a:latin typeface="Times New Roman" pitchFamily="18" charset="0"/>
              </a:rPr>
              <a:t>n(n-1)/2</a:t>
            </a:r>
            <a:r>
              <a:rPr lang="en-AU">
                <a:solidFill>
                  <a:srgbClr val="2020FF"/>
                </a:solidFill>
                <a:latin typeface="Times New Roman" pitchFamily="18" charset="0"/>
              </a:rPr>
              <a:t>  </a:t>
            </a:r>
          </a:p>
        </p:txBody>
      </p:sp>
      <p:sp>
        <p:nvSpPr>
          <p:cNvPr id="2" name="Slide Number Placeholder 1"/>
          <p:cNvSpPr>
            <a:spLocks noGrp="1"/>
          </p:cNvSpPr>
          <p:nvPr>
            <p:ph type="sldNum" sz="quarter" idx="12"/>
          </p:nvPr>
        </p:nvSpPr>
        <p:spPr/>
        <p:txBody>
          <a:bodyPr/>
          <a:lstStyle/>
          <a:p>
            <a:r>
              <a:rPr lang="en-US"/>
              <a:t>Lecture 2 - </a:t>
            </a:r>
            <a:fld id="{ECDB9C46-408D-4448-86AF-77445DF52645}" type="slidenum">
              <a:rPr lang="en-US"/>
              <a:pPr/>
              <a:t>32</a:t>
            </a:fld>
            <a:endParaRPr lang="en-US"/>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p:cNvSpPr>
            <a:spLocks noGrp="1" noChangeArrowheads="1"/>
          </p:cNvSpPr>
          <p:nvPr>
            <p:ph type="title"/>
          </p:nvPr>
        </p:nvSpPr>
        <p:spPr>
          <a:xfrm>
            <a:off x="1143000" y="152400"/>
            <a:ext cx="7029450" cy="1143000"/>
          </a:xfrm>
        </p:spPr>
        <p:txBody>
          <a:bodyPr/>
          <a:lstStyle/>
          <a:p>
            <a:pPr>
              <a:defRPr/>
            </a:pPr>
            <a:r>
              <a:rPr lang="en-US" dirty="0" smtClean="0"/>
              <a:t>Key Hierarchy</a:t>
            </a:r>
          </a:p>
        </p:txBody>
      </p:sp>
      <p:sp>
        <p:nvSpPr>
          <p:cNvPr id="35843" name="Rectangle 1027"/>
          <p:cNvSpPr>
            <a:spLocks noGrp="1" noChangeArrowheads="1"/>
          </p:cNvSpPr>
          <p:nvPr>
            <p:ph type="body" idx="1"/>
          </p:nvPr>
        </p:nvSpPr>
        <p:spPr>
          <a:xfrm>
            <a:off x="914400" y="1412875"/>
            <a:ext cx="8229600" cy="4876800"/>
          </a:xfrm>
        </p:spPr>
        <p:txBody>
          <a:bodyPr/>
          <a:lstStyle/>
          <a:p>
            <a:r>
              <a:rPr lang="en-US" sz="2800" smtClean="0"/>
              <a:t>A KDC (key distribution center) for large networks, but must </a:t>
            </a:r>
            <a:r>
              <a:rPr lang="en-US" sz="2800" i="1" smtClean="0"/>
              <a:t>trust</a:t>
            </a:r>
            <a:r>
              <a:rPr lang="en-US" sz="2800" smtClean="0"/>
              <a:t> each other</a:t>
            </a:r>
          </a:p>
          <a:p>
            <a:r>
              <a:rPr lang="en-US" sz="2800" smtClean="0"/>
              <a:t>Typically have a hierarchy of keys</a:t>
            </a:r>
          </a:p>
          <a:p>
            <a:r>
              <a:rPr lang="en-US" sz="2800" smtClean="0"/>
              <a:t>Session key</a:t>
            </a:r>
          </a:p>
          <a:p>
            <a:pPr lvl="1"/>
            <a:r>
              <a:rPr lang="en-US" sz="2400" smtClean="0"/>
              <a:t>temporary key</a:t>
            </a:r>
          </a:p>
          <a:p>
            <a:pPr lvl="1"/>
            <a:r>
              <a:rPr lang="en-US" sz="2400" smtClean="0"/>
              <a:t>used for encryption of data between users</a:t>
            </a:r>
          </a:p>
          <a:p>
            <a:pPr lvl="1"/>
            <a:r>
              <a:rPr lang="en-US" sz="2400" smtClean="0"/>
              <a:t>for one logical session then discarded</a:t>
            </a:r>
          </a:p>
          <a:p>
            <a:r>
              <a:rPr lang="en-US" sz="2800" smtClean="0"/>
              <a:t>Master key</a:t>
            </a:r>
          </a:p>
          <a:p>
            <a:pPr lvl="1"/>
            <a:r>
              <a:rPr lang="en-US" sz="2400" smtClean="0"/>
              <a:t>used to encrypt session keys</a:t>
            </a:r>
          </a:p>
          <a:p>
            <a:pPr lvl="1"/>
            <a:r>
              <a:rPr lang="en-US" sz="2400" smtClean="0"/>
              <a:t>shared by user &amp; KDC</a:t>
            </a:r>
          </a:p>
        </p:txBody>
      </p:sp>
      <p:sp>
        <p:nvSpPr>
          <p:cNvPr id="2" name="Slide Number Placeholder 1"/>
          <p:cNvSpPr>
            <a:spLocks noGrp="1"/>
          </p:cNvSpPr>
          <p:nvPr>
            <p:ph type="sldNum" sz="quarter" idx="12"/>
          </p:nvPr>
        </p:nvSpPr>
        <p:spPr/>
        <p:txBody>
          <a:bodyPr/>
          <a:lstStyle/>
          <a:p>
            <a:r>
              <a:rPr lang="en-US"/>
              <a:t>Lecture 2 - </a:t>
            </a:r>
            <a:fld id="{4A7BB9A1-EBCD-44FE-BA0E-387BA4F30916}" type="slidenum">
              <a:rPr lang="en-US"/>
              <a:pPr/>
              <a:t>33</a:t>
            </a:fld>
            <a:endParaRPr lang="en-US"/>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a:xfrm>
            <a:off x="1143000" y="152400"/>
            <a:ext cx="7029450" cy="1143000"/>
          </a:xfrm>
        </p:spPr>
        <p:txBody>
          <a:bodyPr/>
          <a:lstStyle/>
          <a:p>
            <a:pPr>
              <a:defRPr/>
            </a:pPr>
            <a:r>
              <a:rPr lang="en-AU" dirty="0" smtClean="0"/>
              <a:t>Stream Ciphers </a:t>
            </a:r>
          </a:p>
        </p:txBody>
      </p:sp>
      <p:sp>
        <p:nvSpPr>
          <p:cNvPr id="36867" name="Rectangle 3"/>
          <p:cNvSpPr>
            <a:spLocks noGrp="1" noChangeArrowheads="1"/>
          </p:cNvSpPr>
          <p:nvPr>
            <p:ph type="body" idx="1"/>
          </p:nvPr>
        </p:nvSpPr>
        <p:spPr>
          <a:xfrm>
            <a:off x="684213" y="1341438"/>
            <a:ext cx="8229600" cy="4876800"/>
          </a:xfrm>
        </p:spPr>
        <p:txBody>
          <a:bodyPr/>
          <a:lstStyle/>
          <a:p>
            <a:pPr>
              <a:lnSpc>
                <a:spcPct val="120000"/>
              </a:lnSpc>
              <a:buFont typeface="Times New Roman" pitchFamily="18" charset="0"/>
              <a:buChar char="●"/>
            </a:pPr>
            <a:r>
              <a:rPr lang="en-US" sz="2600" smtClean="0"/>
              <a:t>Process message bit by bit (as a stream)</a:t>
            </a:r>
          </a:p>
          <a:p>
            <a:pPr>
              <a:lnSpc>
                <a:spcPct val="120000"/>
              </a:lnSpc>
              <a:buFont typeface="Times New Roman" pitchFamily="18" charset="0"/>
              <a:buChar char="●"/>
            </a:pPr>
            <a:r>
              <a:rPr lang="en-US" sz="2600" smtClean="0"/>
              <a:t>Have a random (or pseudo random) </a:t>
            </a:r>
            <a:r>
              <a:rPr lang="en-US" sz="2600" b="1" smtClean="0"/>
              <a:t>keystream</a:t>
            </a:r>
          </a:p>
          <a:p>
            <a:pPr>
              <a:lnSpc>
                <a:spcPct val="120000"/>
              </a:lnSpc>
              <a:buFont typeface="Times New Roman" pitchFamily="18" charset="0"/>
              <a:buChar char="●"/>
            </a:pPr>
            <a:r>
              <a:rPr lang="en-US" sz="2600" smtClean="0"/>
              <a:t>Combined (XOR) with plaintext bit by bit</a:t>
            </a:r>
          </a:p>
          <a:p>
            <a:pPr>
              <a:lnSpc>
                <a:spcPct val="120000"/>
              </a:lnSpc>
              <a:buFont typeface="Times New Roman" pitchFamily="18" charset="0"/>
              <a:buChar char="●"/>
            </a:pPr>
            <a:r>
              <a:rPr lang="en-AU" sz="2600" smtClean="0"/>
              <a:t>Encryption / Decryption: </a:t>
            </a:r>
          </a:p>
          <a:p>
            <a:pPr lvl="1">
              <a:buFont typeface="Wingdings" pitchFamily="2" charset="2"/>
              <a:buNone/>
            </a:pPr>
            <a:endParaRPr lang="en-AU" sz="2600" smtClean="0"/>
          </a:p>
        </p:txBody>
      </p:sp>
      <p:graphicFrame>
        <p:nvGraphicFramePr>
          <p:cNvPr id="36868" name="Object 4"/>
          <p:cNvGraphicFramePr>
            <a:graphicFrameLocks noChangeAspect="1"/>
          </p:cNvGraphicFramePr>
          <p:nvPr/>
        </p:nvGraphicFramePr>
        <p:xfrm>
          <a:off x="2051050" y="3933825"/>
          <a:ext cx="3960813" cy="504825"/>
        </p:xfrm>
        <a:graphic>
          <a:graphicData uri="http://schemas.openxmlformats.org/presentationml/2006/ole">
            <mc:AlternateContent xmlns:mc="http://schemas.openxmlformats.org/markup-compatibility/2006">
              <mc:Choice xmlns:v="urn:schemas-microsoft-com:vml" Requires="v">
                <p:oleObj spid="_x0000_s36893" name="Equation" r:id="rId4" imgW="1892300" imgH="228600" progId="">
                  <p:embed/>
                </p:oleObj>
              </mc:Choice>
              <mc:Fallback>
                <p:oleObj name="Equation" r:id="rId4" imgW="1892300" imgH="22860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3933825"/>
                        <a:ext cx="3960813"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9" name="Object 5"/>
          <p:cNvGraphicFramePr>
            <a:graphicFrameLocks noChangeAspect="1"/>
          </p:cNvGraphicFramePr>
          <p:nvPr/>
        </p:nvGraphicFramePr>
        <p:xfrm>
          <a:off x="2051050" y="4581525"/>
          <a:ext cx="3960813" cy="504825"/>
        </p:xfrm>
        <a:graphic>
          <a:graphicData uri="http://schemas.openxmlformats.org/presentationml/2006/ole">
            <mc:AlternateContent xmlns:mc="http://schemas.openxmlformats.org/markup-compatibility/2006">
              <mc:Choice xmlns:v="urn:schemas-microsoft-com:vml" Requires="v">
                <p:oleObj spid="_x0000_s36894" name="Equation" r:id="rId6" imgW="1892300" imgH="228600" progId="">
                  <p:embed/>
                </p:oleObj>
              </mc:Choice>
              <mc:Fallback>
                <p:oleObj name="Equation" r:id="rId6" imgW="1892300" imgH="228600" progId="">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050" y="4581525"/>
                        <a:ext cx="3960813"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r>
              <a:rPr lang="en-US"/>
              <a:t>Lecture 2 - </a:t>
            </a:r>
            <a:fld id="{A3E040A8-CE48-4AE4-89EB-AF2DB135A253}" type="slidenum">
              <a:rPr lang="en-US"/>
              <a:pPr/>
              <a:t>34</a:t>
            </a:fld>
            <a:endParaRPr lang="en-US"/>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a:xfrm>
            <a:off x="1143000" y="152400"/>
            <a:ext cx="7029450" cy="1143000"/>
          </a:xfrm>
        </p:spPr>
        <p:txBody>
          <a:bodyPr/>
          <a:lstStyle/>
          <a:p>
            <a:pPr>
              <a:defRPr/>
            </a:pPr>
            <a:r>
              <a:rPr lang="en-AU" dirty="0" smtClean="0"/>
              <a:t>Stream Cipher Structure</a:t>
            </a:r>
          </a:p>
        </p:txBody>
      </p:sp>
      <p:pic>
        <p:nvPicPr>
          <p:cNvPr id="37891" name="Picture 2"/>
          <p:cNvPicPr>
            <a:picLocks noChangeAspect="1" noChangeArrowheads="1"/>
          </p:cNvPicPr>
          <p:nvPr/>
        </p:nvPicPr>
        <p:blipFill>
          <a:blip r:embed="rId3" cstate="print"/>
          <a:srcRect/>
          <a:stretch>
            <a:fillRect/>
          </a:stretch>
        </p:blipFill>
        <p:spPr bwMode="auto">
          <a:xfrm>
            <a:off x="611188" y="1412875"/>
            <a:ext cx="7921625" cy="4176713"/>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r>
              <a:rPr lang="en-US"/>
              <a:t>Lecture 2 - </a:t>
            </a:r>
            <a:fld id="{038AE92F-D222-44E0-AF79-F5665C90A9F7}" type="slidenum">
              <a:rPr lang="en-US"/>
              <a:pPr/>
              <a:t>35</a:t>
            </a:fld>
            <a:endParaRPr lang="en-US"/>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1150938" y="214313"/>
            <a:ext cx="6805612" cy="1462087"/>
          </a:xfrm>
        </p:spPr>
        <p:txBody>
          <a:bodyPr/>
          <a:lstStyle/>
          <a:p>
            <a:pPr>
              <a:defRPr/>
            </a:pPr>
            <a:r>
              <a:rPr lang="en-US" sz="3600" b="1" dirty="0" smtClean="0"/>
              <a:t>An Example of Stream Cipher</a:t>
            </a:r>
          </a:p>
        </p:txBody>
      </p:sp>
      <p:sp>
        <p:nvSpPr>
          <p:cNvPr id="38915" name="Rectangle 3"/>
          <p:cNvSpPr>
            <a:spLocks noGrp="1" noChangeArrowheads="1"/>
          </p:cNvSpPr>
          <p:nvPr>
            <p:ph type="body" sz="half" idx="1"/>
          </p:nvPr>
        </p:nvSpPr>
        <p:spPr>
          <a:xfrm>
            <a:off x="468313" y="1844675"/>
            <a:ext cx="8280400" cy="4824413"/>
          </a:xfrm>
        </p:spPr>
        <p:txBody>
          <a:bodyPr/>
          <a:lstStyle/>
          <a:p>
            <a:pPr>
              <a:buFont typeface="Wingdings" pitchFamily="2" charset="2"/>
              <a:buNone/>
            </a:pPr>
            <a:r>
              <a:rPr lang="en-US" sz="2800" smtClean="0"/>
              <a:t>                </a:t>
            </a:r>
            <a:endParaRPr lang="en-US" sz="2200" smtClean="0">
              <a:solidFill>
                <a:srgbClr val="0000FF"/>
              </a:solidFill>
            </a:endParaRPr>
          </a:p>
          <a:p>
            <a:endParaRPr lang="en-US" sz="2400" smtClean="0"/>
          </a:p>
          <a:p>
            <a:pPr>
              <a:buFont typeface="Wingdings" pitchFamily="2" charset="2"/>
              <a:buNone/>
            </a:pPr>
            <a:r>
              <a:rPr lang="en-US" sz="2400" smtClean="0"/>
              <a:t>                       LFSR </a:t>
            </a:r>
          </a:p>
          <a:p>
            <a:pPr>
              <a:buFont typeface="Wingdings" pitchFamily="2" charset="2"/>
              <a:buNone/>
            </a:pPr>
            <a:r>
              <a:rPr lang="en-US" sz="2400" smtClean="0"/>
              <a:t>         </a:t>
            </a:r>
          </a:p>
          <a:p>
            <a:pPr>
              <a:buFont typeface="Wingdings" pitchFamily="2" charset="2"/>
              <a:buNone/>
            </a:pPr>
            <a:r>
              <a:rPr lang="en-US" sz="2400" smtClean="0"/>
              <a:t>         </a:t>
            </a:r>
          </a:p>
          <a:p>
            <a:pPr>
              <a:buFont typeface="Wingdings" pitchFamily="2" charset="2"/>
              <a:buNone/>
            </a:pPr>
            <a:r>
              <a:rPr lang="en-US" sz="2400" smtClean="0"/>
              <a:t>              </a:t>
            </a:r>
          </a:p>
          <a:p>
            <a:pPr>
              <a:buFont typeface="Wingdings" pitchFamily="2" charset="2"/>
              <a:buNone/>
            </a:pPr>
            <a:r>
              <a:rPr lang="en-US" sz="2400" smtClean="0"/>
              <a:t>                 </a:t>
            </a:r>
            <a:endParaRPr lang="en-US" sz="2200" smtClean="0">
              <a:solidFill>
                <a:srgbClr val="0000FF"/>
              </a:solidFill>
            </a:endParaRPr>
          </a:p>
          <a:p>
            <a:pPr>
              <a:buFont typeface="Wingdings" pitchFamily="2" charset="2"/>
              <a:buNone/>
            </a:pPr>
            <a:endParaRPr lang="en-US" sz="2400" smtClean="0"/>
          </a:p>
          <a:p>
            <a:pPr>
              <a:buFont typeface="Wingdings" pitchFamily="2" charset="2"/>
              <a:buNone/>
            </a:pPr>
            <a:r>
              <a:rPr lang="en-US" sz="2400" smtClean="0"/>
              <a:t>                                     </a:t>
            </a:r>
          </a:p>
        </p:txBody>
      </p:sp>
      <p:graphicFrame>
        <p:nvGraphicFramePr>
          <p:cNvPr id="38916" name="Object 2"/>
          <p:cNvGraphicFramePr>
            <a:graphicFrameLocks noGrp="1" noChangeAspect="1"/>
          </p:cNvGraphicFramePr>
          <p:nvPr>
            <p:ph sz="quarter" idx="2"/>
          </p:nvPr>
        </p:nvGraphicFramePr>
        <p:xfrm>
          <a:off x="4140200" y="3213100"/>
          <a:ext cx="538163" cy="576263"/>
        </p:xfrm>
        <a:graphic>
          <a:graphicData uri="http://schemas.openxmlformats.org/presentationml/2006/ole">
            <mc:AlternateContent xmlns:mc="http://schemas.openxmlformats.org/markup-compatibility/2006">
              <mc:Choice xmlns:v="urn:schemas-microsoft-com:vml" Requires="v">
                <p:oleObj spid="_x0000_s38972" name="Equation" r:id="rId3" imgW="164814" imgH="177492" progId="">
                  <p:embed/>
                </p:oleObj>
              </mc:Choice>
              <mc:Fallback>
                <p:oleObj name="Equation" r:id="rId3" imgW="164814" imgH="177492"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3213100"/>
                        <a:ext cx="538163"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7" name="Rectangle 5"/>
          <p:cNvSpPr>
            <a:spLocks noChangeArrowheads="1"/>
          </p:cNvSpPr>
          <p:nvPr/>
        </p:nvSpPr>
        <p:spPr bwMode="auto">
          <a:xfrm>
            <a:off x="1835150" y="2852738"/>
            <a:ext cx="1512888" cy="360362"/>
          </a:xfrm>
          <a:prstGeom prst="rect">
            <a:avLst/>
          </a:prstGeom>
          <a:noFill/>
          <a:ln w="19050" algn="ctr">
            <a:solidFill>
              <a:schemeClr val="tx1"/>
            </a:solidFill>
            <a:miter lim="800000"/>
            <a:headEnd/>
            <a:tailEnd/>
          </a:ln>
        </p:spPr>
        <p:txBody>
          <a:bodyPr wrap="none" anchor="ctr"/>
          <a:lstStyle/>
          <a:p>
            <a:endParaRPr lang="en-US"/>
          </a:p>
        </p:txBody>
      </p:sp>
      <p:sp>
        <p:nvSpPr>
          <p:cNvPr id="38918" name="Line 9"/>
          <p:cNvSpPr>
            <a:spLocks noChangeShapeType="1"/>
          </p:cNvSpPr>
          <p:nvPr/>
        </p:nvSpPr>
        <p:spPr bwMode="auto">
          <a:xfrm>
            <a:off x="3348038" y="3068638"/>
            <a:ext cx="1079500" cy="0"/>
          </a:xfrm>
          <a:prstGeom prst="line">
            <a:avLst/>
          </a:prstGeom>
          <a:noFill/>
          <a:ln w="19050">
            <a:solidFill>
              <a:schemeClr val="tx1"/>
            </a:solidFill>
            <a:round/>
            <a:headEnd/>
            <a:tailEnd/>
          </a:ln>
        </p:spPr>
        <p:txBody>
          <a:bodyPr wrap="none" anchor="ctr"/>
          <a:lstStyle/>
          <a:p>
            <a:endParaRPr lang="ta-IN"/>
          </a:p>
        </p:txBody>
      </p:sp>
      <p:sp>
        <p:nvSpPr>
          <p:cNvPr id="38919" name="Line 10"/>
          <p:cNvSpPr>
            <a:spLocks noChangeShapeType="1"/>
          </p:cNvSpPr>
          <p:nvPr/>
        </p:nvSpPr>
        <p:spPr bwMode="auto">
          <a:xfrm>
            <a:off x="4427538" y="3068638"/>
            <a:ext cx="0" cy="288925"/>
          </a:xfrm>
          <a:prstGeom prst="line">
            <a:avLst/>
          </a:prstGeom>
          <a:noFill/>
          <a:ln w="19050">
            <a:solidFill>
              <a:schemeClr val="tx1"/>
            </a:solidFill>
            <a:round/>
            <a:headEnd/>
            <a:tailEnd type="triangle" w="med" len="med"/>
          </a:ln>
        </p:spPr>
        <p:txBody>
          <a:bodyPr wrap="none" anchor="ctr"/>
          <a:lstStyle/>
          <a:p>
            <a:endParaRPr lang="ta-IN"/>
          </a:p>
        </p:txBody>
      </p:sp>
      <p:sp>
        <p:nvSpPr>
          <p:cNvPr id="38920" name="Line 11"/>
          <p:cNvSpPr>
            <a:spLocks noChangeShapeType="1"/>
          </p:cNvSpPr>
          <p:nvPr/>
        </p:nvSpPr>
        <p:spPr bwMode="auto">
          <a:xfrm flipV="1">
            <a:off x="3851275" y="2565400"/>
            <a:ext cx="0" cy="503238"/>
          </a:xfrm>
          <a:prstGeom prst="line">
            <a:avLst/>
          </a:prstGeom>
          <a:noFill/>
          <a:ln w="19050">
            <a:solidFill>
              <a:schemeClr val="tx1"/>
            </a:solidFill>
            <a:round/>
            <a:headEnd/>
            <a:tailEnd/>
          </a:ln>
        </p:spPr>
        <p:txBody>
          <a:bodyPr wrap="none" anchor="ctr"/>
          <a:lstStyle/>
          <a:p>
            <a:endParaRPr lang="ta-IN"/>
          </a:p>
        </p:txBody>
      </p:sp>
      <p:sp>
        <p:nvSpPr>
          <p:cNvPr id="38921" name="Line 12"/>
          <p:cNvSpPr>
            <a:spLocks noChangeShapeType="1"/>
          </p:cNvSpPr>
          <p:nvPr/>
        </p:nvSpPr>
        <p:spPr bwMode="auto">
          <a:xfrm flipH="1">
            <a:off x="1476375" y="2565400"/>
            <a:ext cx="2374900" cy="0"/>
          </a:xfrm>
          <a:prstGeom prst="line">
            <a:avLst/>
          </a:prstGeom>
          <a:noFill/>
          <a:ln w="19050">
            <a:solidFill>
              <a:schemeClr val="tx1"/>
            </a:solidFill>
            <a:round/>
            <a:headEnd/>
            <a:tailEnd/>
          </a:ln>
        </p:spPr>
        <p:txBody>
          <a:bodyPr wrap="none" anchor="ctr"/>
          <a:lstStyle/>
          <a:p>
            <a:endParaRPr lang="ta-IN"/>
          </a:p>
        </p:txBody>
      </p:sp>
      <p:sp>
        <p:nvSpPr>
          <p:cNvPr id="38922" name="Line 13"/>
          <p:cNvSpPr>
            <a:spLocks noChangeShapeType="1"/>
          </p:cNvSpPr>
          <p:nvPr/>
        </p:nvSpPr>
        <p:spPr bwMode="auto">
          <a:xfrm>
            <a:off x="1476375" y="2565400"/>
            <a:ext cx="0" cy="503238"/>
          </a:xfrm>
          <a:prstGeom prst="line">
            <a:avLst/>
          </a:prstGeom>
          <a:noFill/>
          <a:ln w="19050">
            <a:solidFill>
              <a:schemeClr val="tx1"/>
            </a:solidFill>
            <a:round/>
            <a:headEnd/>
            <a:tailEnd/>
          </a:ln>
        </p:spPr>
        <p:txBody>
          <a:bodyPr wrap="none" anchor="ctr"/>
          <a:lstStyle/>
          <a:p>
            <a:endParaRPr lang="ta-IN"/>
          </a:p>
        </p:txBody>
      </p:sp>
      <p:sp>
        <p:nvSpPr>
          <p:cNvPr id="38923" name="Line 14"/>
          <p:cNvSpPr>
            <a:spLocks noChangeShapeType="1"/>
          </p:cNvSpPr>
          <p:nvPr/>
        </p:nvSpPr>
        <p:spPr bwMode="auto">
          <a:xfrm>
            <a:off x="1476375" y="3068638"/>
            <a:ext cx="358775" cy="0"/>
          </a:xfrm>
          <a:prstGeom prst="line">
            <a:avLst/>
          </a:prstGeom>
          <a:noFill/>
          <a:ln w="19050">
            <a:solidFill>
              <a:schemeClr val="tx1"/>
            </a:solidFill>
            <a:round/>
            <a:headEnd/>
            <a:tailEnd type="triangle" w="med" len="med"/>
          </a:ln>
        </p:spPr>
        <p:txBody>
          <a:bodyPr wrap="none" anchor="ctr"/>
          <a:lstStyle/>
          <a:p>
            <a:endParaRPr lang="ta-IN"/>
          </a:p>
        </p:txBody>
      </p:sp>
      <p:sp>
        <p:nvSpPr>
          <p:cNvPr id="38924" name="Line 16"/>
          <p:cNvSpPr>
            <a:spLocks noChangeShapeType="1"/>
          </p:cNvSpPr>
          <p:nvPr/>
        </p:nvSpPr>
        <p:spPr bwMode="auto">
          <a:xfrm>
            <a:off x="900113" y="3500438"/>
            <a:ext cx="3311525" cy="0"/>
          </a:xfrm>
          <a:prstGeom prst="line">
            <a:avLst/>
          </a:prstGeom>
          <a:noFill/>
          <a:ln w="19050">
            <a:solidFill>
              <a:schemeClr val="tx1"/>
            </a:solidFill>
            <a:round/>
            <a:headEnd/>
            <a:tailEnd type="triangle" w="med" len="med"/>
          </a:ln>
        </p:spPr>
        <p:txBody>
          <a:bodyPr wrap="none" anchor="ctr"/>
          <a:lstStyle/>
          <a:p>
            <a:endParaRPr lang="ta-IN"/>
          </a:p>
        </p:txBody>
      </p:sp>
      <p:sp>
        <p:nvSpPr>
          <p:cNvPr id="38925" name="Line 17"/>
          <p:cNvSpPr>
            <a:spLocks noChangeShapeType="1"/>
          </p:cNvSpPr>
          <p:nvPr/>
        </p:nvSpPr>
        <p:spPr bwMode="auto">
          <a:xfrm>
            <a:off x="4572000" y="3500438"/>
            <a:ext cx="2305050" cy="0"/>
          </a:xfrm>
          <a:prstGeom prst="line">
            <a:avLst/>
          </a:prstGeom>
          <a:noFill/>
          <a:ln w="19050">
            <a:solidFill>
              <a:schemeClr val="tx1"/>
            </a:solidFill>
            <a:round/>
            <a:headEnd/>
            <a:tailEnd type="triangle" w="med" len="med"/>
          </a:ln>
        </p:spPr>
        <p:txBody>
          <a:bodyPr wrap="none" anchor="ctr"/>
          <a:lstStyle/>
          <a:p>
            <a:endParaRPr lang="ta-IN"/>
          </a:p>
        </p:txBody>
      </p:sp>
      <p:graphicFrame>
        <p:nvGraphicFramePr>
          <p:cNvPr id="38926" name="Object 4"/>
          <p:cNvGraphicFramePr>
            <a:graphicFrameLocks noChangeAspect="1"/>
          </p:cNvGraphicFramePr>
          <p:nvPr/>
        </p:nvGraphicFramePr>
        <p:xfrm>
          <a:off x="468313" y="3141663"/>
          <a:ext cx="461962" cy="576262"/>
        </p:xfrm>
        <a:graphic>
          <a:graphicData uri="http://schemas.openxmlformats.org/presentationml/2006/ole">
            <mc:AlternateContent xmlns:mc="http://schemas.openxmlformats.org/markup-compatibility/2006">
              <mc:Choice xmlns:v="urn:schemas-microsoft-com:vml" Requires="v">
                <p:oleObj spid="_x0000_s38973" name="Equation" r:id="rId5" imgW="152334" imgH="228501" progId="">
                  <p:embed/>
                </p:oleObj>
              </mc:Choice>
              <mc:Fallback>
                <p:oleObj name="Equation" r:id="rId5" imgW="152334" imgH="228501"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3141663"/>
                        <a:ext cx="461962"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27" name="Object 5"/>
          <p:cNvGraphicFramePr>
            <a:graphicFrameLocks noChangeAspect="1"/>
          </p:cNvGraphicFramePr>
          <p:nvPr/>
        </p:nvGraphicFramePr>
        <p:xfrm>
          <a:off x="7019925" y="3141663"/>
          <a:ext cx="415925" cy="576262"/>
        </p:xfrm>
        <a:graphic>
          <a:graphicData uri="http://schemas.openxmlformats.org/presentationml/2006/ole">
            <mc:AlternateContent xmlns:mc="http://schemas.openxmlformats.org/markup-compatibility/2006">
              <mc:Choice xmlns:v="urn:schemas-microsoft-com:vml" Requires="v">
                <p:oleObj spid="_x0000_s38974" name="Equation" r:id="rId7" imgW="165028" imgH="228501" progId="">
                  <p:embed/>
                </p:oleObj>
              </mc:Choice>
              <mc:Fallback>
                <p:oleObj name="Equation" r:id="rId7" imgW="165028" imgH="228501" progId="">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9925" y="3141663"/>
                        <a:ext cx="415925"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28" name="Object 8"/>
          <p:cNvGraphicFramePr>
            <a:graphicFrameLocks noChangeAspect="1"/>
          </p:cNvGraphicFramePr>
          <p:nvPr/>
        </p:nvGraphicFramePr>
        <p:xfrm>
          <a:off x="4500563" y="2852738"/>
          <a:ext cx="358775" cy="576262"/>
        </p:xfrm>
        <a:graphic>
          <a:graphicData uri="http://schemas.openxmlformats.org/presentationml/2006/ole">
            <mc:AlternateContent xmlns:mc="http://schemas.openxmlformats.org/markup-compatibility/2006">
              <mc:Choice xmlns:v="urn:schemas-microsoft-com:vml" Requires="v">
                <p:oleObj spid="_x0000_s38975" name="Equation" r:id="rId9" imgW="139700" imgH="228600" progId="">
                  <p:embed/>
                </p:oleObj>
              </mc:Choice>
              <mc:Fallback>
                <p:oleObj name="Equation" r:id="rId9" imgW="139700" imgH="228600" progId="">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0563" y="2852738"/>
                        <a:ext cx="358775"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541F200B-F889-4175-8B57-6907A7A15559}" type="slidenum">
              <a:rPr lang="zh-CN" altLang="en-AU"/>
              <a:pPr/>
              <a:t>36</a:t>
            </a:fld>
            <a:endParaRPr lang="en-AU" altLang="zh-CN"/>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a:xfrm>
            <a:off x="900113" y="260350"/>
            <a:ext cx="7993062" cy="1271588"/>
          </a:xfrm>
        </p:spPr>
        <p:txBody>
          <a:bodyPr/>
          <a:lstStyle/>
          <a:p>
            <a:pPr>
              <a:defRPr/>
            </a:pPr>
            <a:r>
              <a:rPr lang="en-US" sz="3200" b="1" smtClean="0"/>
              <a:t>Linear Feedback Shift Register (LFSR)</a:t>
            </a:r>
            <a:r>
              <a:rPr lang="en-US" sz="3600" b="1" smtClean="0"/>
              <a:t> </a:t>
            </a:r>
          </a:p>
        </p:txBody>
      </p:sp>
      <p:sp>
        <p:nvSpPr>
          <p:cNvPr id="39939" name="Rectangle 3"/>
          <p:cNvSpPr>
            <a:spLocks noGrp="1" noChangeArrowheads="1"/>
          </p:cNvSpPr>
          <p:nvPr>
            <p:ph type="body" sz="half" idx="1"/>
          </p:nvPr>
        </p:nvSpPr>
        <p:spPr>
          <a:xfrm>
            <a:off x="1042988" y="1916113"/>
            <a:ext cx="7777162" cy="4941887"/>
          </a:xfrm>
        </p:spPr>
        <p:txBody>
          <a:bodyPr/>
          <a:lstStyle/>
          <a:p>
            <a:pPr marL="609600" indent="-609600">
              <a:buFont typeface="Wingdings" pitchFamily="2" charset="2"/>
              <a:buNone/>
            </a:pPr>
            <a:endParaRPr lang="en-US" sz="2800" smtClean="0"/>
          </a:p>
          <a:p>
            <a:pPr marL="609600" indent="-609600">
              <a:lnSpc>
                <a:spcPct val="30000"/>
              </a:lnSpc>
            </a:pPr>
            <a:endParaRPr lang="en-US" sz="2800" smtClean="0"/>
          </a:p>
          <a:p>
            <a:pPr marL="609600" indent="-609600">
              <a:lnSpc>
                <a:spcPct val="30000"/>
              </a:lnSpc>
            </a:pPr>
            <a:endParaRPr lang="en-US" sz="2800" smtClean="0"/>
          </a:p>
          <a:p>
            <a:pPr marL="609600" indent="-609600">
              <a:lnSpc>
                <a:spcPct val="30000"/>
              </a:lnSpc>
            </a:pPr>
            <a:endParaRPr lang="en-US" sz="2800" smtClean="0"/>
          </a:p>
          <a:p>
            <a:pPr marL="609600" indent="-609600">
              <a:lnSpc>
                <a:spcPct val="30000"/>
              </a:lnSpc>
            </a:pPr>
            <a:endParaRPr lang="en-US" sz="2800" smtClean="0"/>
          </a:p>
          <a:p>
            <a:pPr marL="609600" indent="-609600">
              <a:lnSpc>
                <a:spcPct val="30000"/>
              </a:lnSpc>
            </a:pPr>
            <a:endParaRPr lang="en-US" sz="2800" smtClean="0"/>
          </a:p>
          <a:p>
            <a:pPr marL="609600" indent="-609600">
              <a:lnSpc>
                <a:spcPct val="30000"/>
              </a:lnSpc>
            </a:pPr>
            <a:endParaRPr lang="en-US" sz="2800" smtClean="0"/>
          </a:p>
          <a:p>
            <a:pPr marL="609600" indent="-609600">
              <a:lnSpc>
                <a:spcPct val="30000"/>
              </a:lnSpc>
            </a:pPr>
            <a:endParaRPr lang="en-US" sz="2800" smtClean="0"/>
          </a:p>
          <a:p>
            <a:pPr marL="609600" indent="-609600">
              <a:lnSpc>
                <a:spcPct val="30000"/>
              </a:lnSpc>
            </a:pPr>
            <a:endParaRPr lang="en-US" sz="2800" smtClean="0"/>
          </a:p>
          <a:p>
            <a:pPr marL="609600" indent="-609600">
              <a:lnSpc>
                <a:spcPct val="30000"/>
              </a:lnSpc>
            </a:pPr>
            <a:endParaRPr lang="en-US" sz="2800" smtClean="0"/>
          </a:p>
          <a:p>
            <a:pPr marL="609600" indent="-609600">
              <a:lnSpc>
                <a:spcPct val="30000"/>
              </a:lnSpc>
            </a:pPr>
            <a:endParaRPr lang="en-US" sz="2800" smtClean="0"/>
          </a:p>
          <a:p>
            <a:pPr marL="609600" indent="-609600">
              <a:lnSpc>
                <a:spcPct val="30000"/>
              </a:lnSpc>
            </a:pPr>
            <a:endParaRPr lang="en-US" sz="2800" smtClean="0"/>
          </a:p>
          <a:p>
            <a:pPr marL="609600" indent="-609600">
              <a:lnSpc>
                <a:spcPct val="30000"/>
              </a:lnSpc>
            </a:pPr>
            <a:endParaRPr lang="en-US" sz="2800" smtClean="0"/>
          </a:p>
          <a:p>
            <a:pPr marL="609600" indent="-609600">
              <a:lnSpc>
                <a:spcPct val="30000"/>
              </a:lnSpc>
            </a:pPr>
            <a:endParaRPr lang="en-US" sz="2800" smtClean="0"/>
          </a:p>
          <a:p>
            <a:pPr marL="609600" indent="-609600">
              <a:lnSpc>
                <a:spcPct val="30000"/>
              </a:lnSpc>
            </a:pPr>
            <a:endParaRPr lang="en-US" sz="2800" smtClean="0"/>
          </a:p>
          <a:p>
            <a:pPr marL="609600" indent="-609600">
              <a:lnSpc>
                <a:spcPct val="30000"/>
              </a:lnSpc>
            </a:pPr>
            <a:endParaRPr lang="en-US" sz="2800" smtClean="0"/>
          </a:p>
          <a:p>
            <a:pPr marL="609600" indent="-609600">
              <a:lnSpc>
                <a:spcPct val="30000"/>
              </a:lnSpc>
            </a:pPr>
            <a:endParaRPr lang="en-US" sz="2200" smtClean="0"/>
          </a:p>
          <a:p>
            <a:pPr marL="609600" indent="-609600">
              <a:lnSpc>
                <a:spcPct val="30000"/>
              </a:lnSpc>
              <a:buFont typeface="Wingdings" pitchFamily="2" charset="2"/>
              <a:buNone/>
            </a:pPr>
            <a:endParaRPr lang="en-US" sz="2200" smtClean="0"/>
          </a:p>
          <a:p>
            <a:pPr marL="609600" indent="-609600">
              <a:lnSpc>
                <a:spcPct val="30000"/>
              </a:lnSpc>
              <a:buFont typeface="Wingdings" pitchFamily="2" charset="2"/>
              <a:buNone/>
            </a:pPr>
            <a:r>
              <a:rPr lang="en-US" sz="2200" smtClean="0"/>
              <a:t>     Feedback polynomial:</a:t>
            </a:r>
            <a:r>
              <a:rPr lang="en-US" sz="2800" smtClean="0"/>
              <a:t> </a:t>
            </a:r>
          </a:p>
        </p:txBody>
      </p:sp>
      <p:graphicFrame>
        <p:nvGraphicFramePr>
          <p:cNvPr id="39940" name="Object 2"/>
          <p:cNvGraphicFramePr>
            <a:graphicFrameLocks noGrp="1" noChangeAspect="1"/>
          </p:cNvGraphicFramePr>
          <p:nvPr>
            <p:ph sz="quarter" idx="2"/>
          </p:nvPr>
        </p:nvGraphicFramePr>
        <p:xfrm>
          <a:off x="1476375" y="3500438"/>
          <a:ext cx="649288" cy="450850"/>
        </p:xfrm>
        <a:graphic>
          <a:graphicData uri="http://schemas.openxmlformats.org/presentationml/2006/ole">
            <mc:AlternateContent xmlns:mc="http://schemas.openxmlformats.org/markup-compatibility/2006">
              <mc:Choice xmlns:v="urn:schemas-microsoft-com:vml" Requires="v">
                <p:oleObj spid="_x0000_s40108" name="Equation" r:id="rId3" imgW="330200" imgH="228600" progId="">
                  <p:embed/>
                </p:oleObj>
              </mc:Choice>
              <mc:Fallback>
                <p:oleObj name="Equation" r:id="rId3" imgW="330200" imgH="2286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500438"/>
                        <a:ext cx="649288"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1" name="Object 3"/>
          <p:cNvGraphicFramePr>
            <a:graphicFrameLocks noGrp="1" noChangeAspect="1"/>
          </p:cNvGraphicFramePr>
          <p:nvPr>
            <p:ph sz="quarter" idx="3"/>
          </p:nvPr>
        </p:nvGraphicFramePr>
        <p:xfrm>
          <a:off x="755650" y="3716338"/>
          <a:ext cx="503238" cy="504825"/>
        </p:xfrm>
        <a:graphic>
          <a:graphicData uri="http://schemas.openxmlformats.org/presentationml/2006/ole">
            <mc:AlternateContent xmlns:mc="http://schemas.openxmlformats.org/markup-compatibility/2006">
              <mc:Choice xmlns:v="urn:schemas-microsoft-com:vml" Requires="v">
                <p:oleObj spid="_x0000_s40109" name="Equation" r:id="rId5" imgW="253890" imgH="228501" progId="">
                  <p:embed/>
                </p:oleObj>
              </mc:Choice>
              <mc:Fallback>
                <p:oleObj name="Equation" r:id="rId5" imgW="253890" imgH="228501"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716338"/>
                        <a:ext cx="503238"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2" name="Object 4"/>
          <p:cNvGraphicFramePr>
            <a:graphicFrameLocks noChangeAspect="1"/>
          </p:cNvGraphicFramePr>
          <p:nvPr/>
        </p:nvGraphicFramePr>
        <p:xfrm>
          <a:off x="2916238" y="3500438"/>
          <a:ext cx="700087" cy="450850"/>
        </p:xfrm>
        <a:graphic>
          <a:graphicData uri="http://schemas.openxmlformats.org/presentationml/2006/ole">
            <mc:AlternateContent xmlns:mc="http://schemas.openxmlformats.org/markup-compatibility/2006">
              <mc:Choice xmlns:v="urn:schemas-microsoft-com:vml" Requires="v">
                <p:oleObj spid="_x0000_s40110" name="Equation" r:id="rId7" imgW="355446" imgH="228501" progId="">
                  <p:embed/>
                </p:oleObj>
              </mc:Choice>
              <mc:Fallback>
                <p:oleObj name="Equation" r:id="rId7" imgW="355446" imgH="228501" progId="">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6238" y="3500438"/>
                        <a:ext cx="700087"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3" name="Object 5"/>
          <p:cNvGraphicFramePr>
            <a:graphicFrameLocks noChangeAspect="1"/>
          </p:cNvGraphicFramePr>
          <p:nvPr/>
        </p:nvGraphicFramePr>
        <p:xfrm>
          <a:off x="4140200" y="3573463"/>
          <a:ext cx="665163" cy="360362"/>
        </p:xfrm>
        <a:graphic>
          <a:graphicData uri="http://schemas.openxmlformats.org/presentationml/2006/ole">
            <mc:AlternateContent xmlns:mc="http://schemas.openxmlformats.org/markup-compatibility/2006">
              <mc:Choice xmlns:v="urn:schemas-microsoft-com:vml" Requires="v">
                <p:oleObj spid="_x0000_s40111" name="Equation" r:id="rId9" imgW="177569" imgH="101468" progId="">
                  <p:embed/>
                </p:oleObj>
              </mc:Choice>
              <mc:Fallback>
                <p:oleObj name="Equation" r:id="rId9" imgW="177569" imgH="101468" progId="">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40200" y="3573463"/>
                        <a:ext cx="665163"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4" name="Object 6"/>
          <p:cNvGraphicFramePr>
            <a:graphicFrameLocks noChangeAspect="1"/>
          </p:cNvGraphicFramePr>
          <p:nvPr/>
        </p:nvGraphicFramePr>
        <p:xfrm>
          <a:off x="5219700" y="3500438"/>
          <a:ext cx="649288" cy="520700"/>
        </p:xfrm>
        <a:graphic>
          <a:graphicData uri="http://schemas.openxmlformats.org/presentationml/2006/ole">
            <mc:AlternateContent xmlns:mc="http://schemas.openxmlformats.org/markup-compatibility/2006">
              <mc:Choice xmlns:v="urn:schemas-microsoft-com:vml" Requires="v">
                <p:oleObj spid="_x0000_s40112" name="Equation" r:id="rId11" imgW="228600" imgH="228600" progId="">
                  <p:embed/>
                </p:oleObj>
              </mc:Choice>
              <mc:Fallback>
                <p:oleObj name="Equation" r:id="rId11" imgW="228600" imgH="228600" progId="">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19700" y="3500438"/>
                        <a:ext cx="649288"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5" name="Object 7"/>
          <p:cNvGraphicFramePr>
            <a:graphicFrameLocks noChangeAspect="1"/>
          </p:cNvGraphicFramePr>
          <p:nvPr/>
        </p:nvGraphicFramePr>
        <p:xfrm>
          <a:off x="6659563" y="3500438"/>
          <a:ext cx="504825" cy="520700"/>
        </p:xfrm>
        <a:graphic>
          <a:graphicData uri="http://schemas.openxmlformats.org/presentationml/2006/ole">
            <mc:AlternateContent xmlns:mc="http://schemas.openxmlformats.org/markup-compatibility/2006">
              <mc:Choice xmlns:v="urn:schemas-microsoft-com:vml" Requires="v">
                <p:oleObj spid="_x0000_s40113" name="Equation" r:id="rId13" imgW="139700" imgH="228600" progId="">
                  <p:embed/>
                </p:oleObj>
              </mc:Choice>
              <mc:Fallback>
                <p:oleObj name="Equation" r:id="rId13" imgW="139700" imgH="228600" progId="">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59563" y="3500438"/>
                        <a:ext cx="504825"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6" name="Object 8"/>
          <p:cNvGraphicFramePr>
            <a:graphicFrameLocks noChangeAspect="1"/>
          </p:cNvGraphicFramePr>
          <p:nvPr/>
        </p:nvGraphicFramePr>
        <p:xfrm>
          <a:off x="1619250" y="2565400"/>
          <a:ext cx="423863" cy="547688"/>
        </p:xfrm>
        <a:graphic>
          <a:graphicData uri="http://schemas.openxmlformats.org/presentationml/2006/ole">
            <mc:AlternateContent xmlns:mc="http://schemas.openxmlformats.org/markup-compatibility/2006">
              <mc:Choice xmlns:v="urn:schemas-microsoft-com:vml" Requires="v">
                <p:oleObj spid="_x0000_s40114" name="Equation" r:id="rId15" imgW="139700" imgH="228600" progId="">
                  <p:embed/>
                </p:oleObj>
              </mc:Choice>
              <mc:Fallback>
                <p:oleObj name="Equation" r:id="rId15" imgW="139700" imgH="228600" progId="">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19250" y="2565400"/>
                        <a:ext cx="42386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7" name="Object 9"/>
          <p:cNvGraphicFramePr>
            <a:graphicFrameLocks noChangeAspect="1"/>
          </p:cNvGraphicFramePr>
          <p:nvPr/>
        </p:nvGraphicFramePr>
        <p:xfrm>
          <a:off x="3059113" y="2565400"/>
          <a:ext cx="431800" cy="576263"/>
        </p:xfrm>
        <a:graphic>
          <a:graphicData uri="http://schemas.openxmlformats.org/presentationml/2006/ole">
            <mc:AlternateContent xmlns:mc="http://schemas.openxmlformats.org/markup-compatibility/2006">
              <mc:Choice xmlns:v="urn:schemas-microsoft-com:vml" Requires="v">
                <p:oleObj spid="_x0000_s40115" name="Equation" r:id="rId17" imgW="152334" imgH="228501" progId="">
                  <p:embed/>
                </p:oleObj>
              </mc:Choice>
              <mc:Fallback>
                <p:oleObj name="Equation" r:id="rId17" imgW="152334" imgH="228501" progId="">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59113" y="2565400"/>
                        <a:ext cx="4318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8" name="Object 10"/>
          <p:cNvGraphicFramePr>
            <a:graphicFrameLocks noChangeAspect="1"/>
          </p:cNvGraphicFramePr>
          <p:nvPr/>
        </p:nvGraphicFramePr>
        <p:xfrm>
          <a:off x="5148263" y="2565400"/>
          <a:ext cx="647700" cy="576263"/>
        </p:xfrm>
        <a:graphic>
          <a:graphicData uri="http://schemas.openxmlformats.org/presentationml/2006/ole">
            <mc:AlternateContent xmlns:mc="http://schemas.openxmlformats.org/markup-compatibility/2006">
              <mc:Choice xmlns:v="urn:schemas-microsoft-com:vml" Requires="v">
                <p:oleObj spid="_x0000_s40116" name="Equation" r:id="rId19" imgW="253890" imgH="228501" progId="">
                  <p:embed/>
                </p:oleObj>
              </mc:Choice>
              <mc:Fallback>
                <p:oleObj name="Equation" r:id="rId19" imgW="253890" imgH="228501" progId="">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48263" y="2565400"/>
                        <a:ext cx="6477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9" name="Object 11"/>
          <p:cNvGraphicFramePr>
            <a:graphicFrameLocks noChangeAspect="1"/>
          </p:cNvGraphicFramePr>
          <p:nvPr/>
        </p:nvGraphicFramePr>
        <p:xfrm>
          <a:off x="6588125" y="2565400"/>
          <a:ext cx="500063" cy="574675"/>
        </p:xfrm>
        <a:graphic>
          <a:graphicData uri="http://schemas.openxmlformats.org/presentationml/2006/ole">
            <mc:AlternateContent xmlns:mc="http://schemas.openxmlformats.org/markup-compatibility/2006">
              <mc:Choice xmlns:v="urn:schemas-microsoft-com:vml" Requires="v">
                <p:oleObj spid="_x0000_s40117" name="Equation" r:id="rId21" imgW="165028" imgH="228501" progId="">
                  <p:embed/>
                </p:oleObj>
              </mc:Choice>
              <mc:Fallback>
                <p:oleObj name="Equation" r:id="rId21" imgW="165028" imgH="228501" progId="">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588125" y="2565400"/>
                        <a:ext cx="500063"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50" name="Object 12"/>
          <p:cNvGraphicFramePr>
            <a:graphicFrameLocks noChangeAspect="1"/>
          </p:cNvGraphicFramePr>
          <p:nvPr/>
        </p:nvGraphicFramePr>
        <p:xfrm>
          <a:off x="1619250" y="1916113"/>
          <a:ext cx="576263" cy="466725"/>
        </p:xfrm>
        <a:graphic>
          <a:graphicData uri="http://schemas.openxmlformats.org/presentationml/2006/ole">
            <mc:AlternateContent xmlns:mc="http://schemas.openxmlformats.org/markup-compatibility/2006">
              <mc:Choice xmlns:v="urn:schemas-microsoft-com:vml" Requires="v">
                <p:oleObj spid="_x0000_s40118" name="Equation" r:id="rId23" imgW="164814" imgH="177492" progId="">
                  <p:embed/>
                </p:oleObj>
              </mc:Choice>
              <mc:Fallback>
                <p:oleObj name="Equation" r:id="rId23" imgW="164814" imgH="177492" progId="">
                  <p:embed/>
                  <p:pic>
                    <p:nvPicPr>
                      <p:cNvPr id="0"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19250" y="1916113"/>
                        <a:ext cx="576263"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51" name="Object 13"/>
          <p:cNvGraphicFramePr>
            <a:graphicFrameLocks noChangeAspect="1"/>
          </p:cNvGraphicFramePr>
          <p:nvPr/>
        </p:nvGraphicFramePr>
        <p:xfrm>
          <a:off x="3059113" y="1916113"/>
          <a:ext cx="506412" cy="466725"/>
        </p:xfrm>
        <a:graphic>
          <a:graphicData uri="http://schemas.openxmlformats.org/presentationml/2006/ole">
            <mc:AlternateContent xmlns:mc="http://schemas.openxmlformats.org/markup-compatibility/2006">
              <mc:Choice xmlns:v="urn:schemas-microsoft-com:vml" Requires="v">
                <p:oleObj spid="_x0000_s40119" name="Equation" r:id="rId25" imgW="164814" imgH="177492" progId="">
                  <p:embed/>
                </p:oleObj>
              </mc:Choice>
              <mc:Fallback>
                <p:oleObj name="Equation" r:id="rId25" imgW="164814" imgH="177492" progId="">
                  <p:embed/>
                  <p:pic>
                    <p:nvPicPr>
                      <p:cNvPr id="0" name="Object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059113" y="1916113"/>
                        <a:ext cx="506412"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52" name="Object 14"/>
          <p:cNvGraphicFramePr>
            <a:graphicFrameLocks noChangeAspect="1"/>
          </p:cNvGraphicFramePr>
          <p:nvPr/>
        </p:nvGraphicFramePr>
        <p:xfrm>
          <a:off x="5292725" y="1916113"/>
          <a:ext cx="430213" cy="465137"/>
        </p:xfrm>
        <a:graphic>
          <a:graphicData uri="http://schemas.openxmlformats.org/presentationml/2006/ole">
            <mc:AlternateContent xmlns:mc="http://schemas.openxmlformats.org/markup-compatibility/2006">
              <mc:Choice xmlns:v="urn:schemas-microsoft-com:vml" Requires="v">
                <p:oleObj spid="_x0000_s40120" name="Equation" r:id="rId27" imgW="164814" imgH="177492" progId="">
                  <p:embed/>
                </p:oleObj>
              </mc:Choice>
              <mc:Fallback>
                <p:oleObj name="Equation" r:id="rId27" imgW="164814" imgH="177492" progId="">
                  <p:embed/>
                  <p:pic>
                    <p:nvPicPr>
                      <p:cNvPr id="0" name="Object 1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292725" y="1916113"/>
                        <a:ext cx="430213"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53" name="Object 15"/>
          <p:cNvGraphicFramePr>
            <a:graphicFrameLocks noChangeAspect="1"/>
          </p:cNvGraphicFramePr>
          <p:nvPr/>
        </p:nvGraphicFramePr>
        <p:xfrm>
          <a:off x="2484438" y="4437063"/>
          <a:ext cx="4392612" cy="968375"/>
        </p:xfrm>
        <a:graphic>
          <a:graphicData uri="http://schemas.openxmlformats.org/presentationml/2006/ole">
            <mc:AlternateContent xmlns:mc="http://schemas.openxmlformats.org/markup-compatibility/2006">
              <mc:Choice xmlns:v="urn:schemas-microsoft-com:vml" Requires="v">
                <p:oleObj spid="_x0000_s40121" name="Equation" r:id="rId28" imgW="2006600" imgH="431800" progId="">
                  <p:embed/>
                </p:oleObj>
              </mc:Choice>
              <mc:Fallback>
                <p:oleObj name="Equation" r:id="rId28" imgW="2006600" imgH="431800" progId="">
                  <p:embed/>
                  <p:pic>
                    <p:nvPicPr>
                      <p:cNvPr id="0" name="Object 1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484438" y="4437063"/>
                        <a:ext cx="4392612"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54" name="Object 16"/>
          <p:cNvGraphicFramePr>
            <a:graphicFrameLocks noChangeAspect="1"/>
          </p:cNvGraphicFramePr>
          <p:nvPr/>
        </p:nvGraphicFramePr>
        <p:xfrm>
          <a:off x="4572000" y="5516563"/>
          <a:ext cx="3097213" cy="1079500"/>
        </p:xfrm>
        <a:graphic>
          <a:graphicData uri="http://schemas.openxmlformats.org/presentationml/2006/ole">
            <mc:AlternateContent xmlns:mc="http://schemas.openxmlformats.org/markup-compatibility/2006">
              <mc:Choice xmlns:v="urn:schemas-microsoft-com:vml" Requires="v">
                <p:oleObj spid="_x0000_s40122" name="Equation" r:id="rId30" imgW="1167893" imgH="431613" progId="">
                  <p:embed/>
                </p:oleObj>
              </mc:Choice>
              <mc:Fallback>
                <p:oleObj name="Equation" r:id="rId30" imgW="1167893" imgH="431613" progId="">
                  <p:embed/>
                  <p:pic>
                    <p:nvPicPr>
                      <p:cNvPr id="0" name="Object 1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572000" y="5516563"/>
                        <a:ext cx="3097213"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55" name="Rectangle 21"/>
          <p:cNvSpPr>
            <a:spLocks noChangeArrowheads="1"/>
          </p:cNvSpPr>
          <p:nvPr/>
        </p:nvSpPr>
        <p:spPr bwMode="auto">
          <a:xfrm>
            <a:off x="1476375" y="3500438"/>
            <a:ext cx="719138" cy="504825"/>
          </a:xfrm>
          <a:prstGeom prst="rect">
            <a:avLst/>
          </a:prstGeom>
          <a:noFill/>
          <a:ln w="19050" algn="ctr">
            <a:solidFill>
              <a:schemeClr val="tx1"/>
            </a:solidFill>
            <a:miter lim="800000"/>
            <a:headEnd/>
            <a:tailEnd/>
          </a:ln>
        </p:spPr>
        <p:txBody>
          <a:bodyPr wrap="none" anchor="ctr"/>
          <a:lstStyle/>
          <a:p>
            <a:endParaRPr lang="en-US"/>
          </a:p>
        </p:txBody>
      </p:sp>
      <p:sp>
        <p:nvSpPr>
          <p:cNvPr id="39956" name="Rectangle 22"/>
          <p:cNvSpPr>
            <a:spLocks noChangeArrowheads="1"/>
          </p:cNvSpPr>
          <p:nvPr/>
        </p:nvSpPr>
        <p:spPr bwMode="auto">
          <a:xfrm>
            <a:off x="6516688" y="3500438"/>
            <a:ext cx="719137" cy="504825"/>
          </a:xfrm>
          <a:prstGeom prst="rect">
            <a:avLst/>
          </a:prstGeom>
          <a:noFill/>
          <a:ln w="19050" algn="ctr">
            <a:solidFill>
              <a:schemeClr val="tx1"/>
            </a:solidFill>
            <a:miter lim="800000"/>
            <a:headEnd/>
            <a:tailEnd/>
          </a:ln>
        </p:spPr>
        <p:txBody>
          <a:bodyPr wrap="none" anchor="ctr"/>
          <a:lstStyle/>
          <a:p>
            <a:endParaRPr lang="en-US"/>
          </a:p>
        </p:txBody>
      </p:sp>
      <p:sp>
        <p:nvSpPr>
          <p:cNvPr id="39957" name="Rectangle 23"/>
          <p:cNvSpPr>
            <a:spLocks noChangeArrowheads="1"/>
          </p:cNvSpPr>
          <p:nvPr/>
        </p:nvSpPr>
        <p:spPr bwMode="auto">
          <a:xfrm>
            <a:off x="2916238" y="3500438"/>
            <a:ext cx="719137" cy="504825"/>
          </a:xfrm>
          <a:prstGeom prst="rect">
            <a:avLst/>
          </a:prstGeom>
          <a:noFill/>
          <a:ln w="19050" algn="ctr">
            <a:solidFill>
              <a:schemeClr val="tx1"/>
            </a:solidFill>
            <a:miter lim="800000"/>
            <a:headEnd/>
            <a:tailEnd/>
          </a:ln>
        </p:spPr>
        <p:txBody>
          <a:bodyPr wrap="none" anchor="ctr"/>
          <a:lstStyle/>
          <a:p>
            <a:endParaRPr lang="en-US"/>
          </a:p>
        </p:txBody>
      </p:sp>
      <p:sp>
        <p:nvSpPr>
          <p:cNvPr id="39958" name="Rectangle 24"/>
          <p:cNvSpPr>
            <a:spLocks noChangeArrowheads="1"/>
          </p:cNvSpPr>
          <p:nvPr/>
        </p:nvSpPr>
        <p:spPr bwMode="auto">
          <a:xfrm>
            <a:off x="5148263" y="3500438"/>
            <a:ext cx="719137" cy="504825"/>
          </a:xfrm>
          <a:prstGeom prst="rect">
            <a:avLst/>
          </a:prstGeom>
          <a:noFill/>
          <a:ln w="19050" algn="ctr">
            <a:solidFill>
              <a:schemeClr val="tx1"/>
            </a:solidFill>
            <a:miter lim="800000"/>
            <a:headEnd/>
            <a:tailEnd/>
          </a:ln>
        </p:spPr>
        <p:txBody>
          <a:bodyPr wrap="none" anchor="ctr"/>
          <a:lstStyle/>
          <a:p>
            <a:endParaRPr lang="en-US"/>
          </a:p>
        </p:txBody>
      </p:sp>
      <p:sp>
        <p:nvSpPr>
          <p:cNvPr id="39959" name="Oval 25"/>
          <p:cNvSpPr>
            <a:spLocks noChangeArrowheads="1"/>
          </p:cNvSpPr>
          <p:nvPr/>
        </p:nvSpPr>
        <p:spPr bwMode="auto">
          <a:xfrm>
            <a:off x="1476375" y="2565400"/>
            <a:ext cx="647700" cy="647700"/>
          </a:xfrm>
          <a:prstGeom prst="ellipse">
            <a:avLst/>
          </a:prstGeom>
          <a:noFill/>
          <a:ln w="19050" algn="ctr">
            <a:solidFill>
              <a:schemeClr val="tx1"/>
            </a:solidFill>
            <a:round/>
            <a:headEnd/>
            <a:tailEnd/>
          </a:ln>
        </p:spPr>
        <p:txBody>
          <a:bodyPr wrap="none" anchor="ctr"/>
          <a:lstStyle/>
          <a:p>
            <a:endParaRPr lang="en-US"/>
          </a:p>
        </p:txBody>
      </p:sp>
      <p:sp>
        <p:nvSpPr>
          <p:cNvPr id="39960" name="Oval 26"/>
          <p:cNvSpPr>
            <a:spLocks noChangeArrowheads="1"/>
          </p:cNvSpPr>
          <p:nvPr/>
        </p:nvSpPr>
        <p:spPr bwMode="auto">
          <a:xfrm>
            <a:off x="2916238" y="2565400"/>
            <a:ext cx="647700" cy="647700"/>
          </a:xfrm>
          <a:prstGeom prst="ellipse">
            <a:avLst/>
          </a:prstGeom>
          <a:noFill/>
          <a:ln w="19050" algn="ctr">
            <a:solidFill>
              <a:schemeClr val="tx1"/>
            </a:solidFill>
            <a:round/>
            <a:headEnd/>
            <a:tailEnd/>
          </a:ln>
        </p:spPr>
        <p:txBody>
          <a:bodyPr wrap="none" anchor="ctr"/>
          <a:lstStyle/>
          <a:p>
            <a:endParaRPr lang="en-US"/>
          </a:p>
        </p:txBody>
      </p:sp>
      <p:sp>
        <p:nvSpPr>
          <p:cNvPr id="39961" name="Oval 27"/>
          <p:cNvSpPr>
            <a:spLocks noChangeArrowheads="1"/>
          </p:cNvSpPr>
          <p:nvPr/>
        </p:nvSpPr>
        <p:spPr bwMode="auto">
          <a:xfrm>
            <a:off x="5148263" y="2565400"/>
            <a:ext cx="647700" cy="647700"/>
          </a:xfrm>
          <a:prstGeom prst="ellipse">
            <a:avLst/>
          </a:prstGeom>
          <a:noFill/>
          <a:ln w="19050" algn="ctr">
            <a:solidFill>
              <a:schemeClr val="tx1"/>
            </a:solidFill>
            <a:round/>
            <a:headEnd/>
            <a:tailEnd/>
          </a:ln>
        </p:spPr>
        <p:txBody>
          <a:bodyPr wrap="none" anchor="ctr"/>
          <a:lstStyle/>
          <a:p>
            <a:endParaRPr lang="en-US"/>
          </a:p>
        </p:txBody>
      </p:sp>
      <p:sp>
        <p:nvSpPr>
          <p:cNvPr id="39962" name="Oval 28"/>
          <p:cNvSpPr>
            <a:spLocks noChangeArrowheads="1"/>
          </p:cNvSpPr>
          <p:nvPr/>
        </p:nvSpPr>
        <p:spPr bwMode="auto">
          <a:xfrm>
            <a:off x="6516688" y="2565400"/>
            <a:ext cx="647700" cy="647700"/>
          </a:xfrm>
          <a:prstGeom prst="ellipse">
            <a:avLst/>
          </a:prstGeom>
          <a:noFill/>
          <a:ln w="19050" algn="ctr">
            <a:solidFill>
              <a:schemeClr val="tx1"/>
            </a:solidFill>
            <a:round/>
            <a:headEnd/>
            <a:tailEnd/>
          </a:ln>
        </p:spPr>
        <p:txBody>
          <a:bodyPr wrap="none" anchor="ctr"/>
          <a:lstStyle/>
          <a:p>
            <a:endParaRPr lang="en-US"/>
          </a:p>
        </p:txBody>
      </p:sp>
      <p:sp>
        <p:nvSpPr>
          <p:cNvPr id="39963" name="Line 31"/>
          <p:cNvSpPr>
            <a:spLocks noChangeShapeType="1"/>
          </p:cNvSpPr>
          <p:nvPr/>
        </p:nvSpPr>
        <p:spPr bwMode="auto">
          <a:xfrm flipV="1">
            <a:off x="1835150" y="3213100"/>
            <a:ext cx="0" cy="287338"/>
          </a:xfrm>
          <a:prstGeom prst="line">
            <a:avLst/>
          </a:prstGeom>
          <a:noFill/>
          <a:ln w="9525">
            <a:solidFill>
              <a:schemeClr val="tx1"/>
            </a:solidFill>
            <a:round/>
            <a:headEnd/>
            <a:tailEnd type="triangle" w="med" len="med"/>
          </a:ln>
        </p:spPr>
        <p:txBody>
          <a:bodyPr wrap="none" anchor="ctr"/>
          <a:lstStyle/>
          <a:p>
            <a:endParaRPr lang="ta-IN"/>
          </a:p>
        </p:txBody>
      </p:sp>
      <p:sp>
        <p:nvSpPr>
          <p:cNvPr id="39964" name="Line 32"/>
          <p:cNvSpPr>
            <a:spLocks noChangeShapeType="1"/>
          </p:cNvSpPr>
          <p:nvPr/>
        </p:nvSpPr>
        <p:spPr bwMode="auto">
          <a:xfrm flipV="1">
            <a:off x="1835150" y="2276475"/>
            <a:ext cx="0" cy="288925"/>
          </a:xfrm>
          <a:prstGeom prst="line">
            <a:avLst/>
          </a:prstGeom>
          <a:noFill/>
          <a:ln w="9525">
            <a:solidFill>
              <a:schemeClr val="tx1"/>
            </a:solidFill>
            <a:round/>
            <a:headEnd/>
            <a:tailEnd type="triangle" w="med" len="med"/>
          </a:ln>
        </p:spPr>
        <p:txBody>
          <a:bodyPr wrap="none" anchor="ctr"/>
          <a:lstStyle/>
          <a:p>
            <a:endParaRPr lang="ta-IN"/>
          </a:p>
        </p:txBody>
      </p:sp>
      <p:sp>
        <p:nvSpPr>
          <p:cNvPr id="39965" name="Line 33"/>
          <p:cNvSpPr>
            <a:spLocks noChangeShapeType="1"/>
          </p:cNvSpPr>
          <p:nvPr/>
        </p:nvSpPr>
        <p:spPr bwMode="auto">
          <a:xfrm>
            <a:off x="2195513" y="3716338"/>
            <a:ext cx="720725" cy="0"/>
          </a:xfrm>
          <a:prstGeom prst="line">
            <a:avLst/>
          </a:prstGeom>
          <a:noFill/>
          <a:ln w="9525">
            <a:solidFill>
              <a:schemeClr val="tx1"/>
            </a:solidFill>
            <a:round/>
            <a:headEnd/>
            <a:tailEnd type="triangle" w="med" len="med"/>
          </a:ln>
        </p:spPr>
        <p:txBody>
          <a:bodyPr wrap="none" anchor="ctr"/>
          <a:lstStyle/>
          <a:p>
            <a:endParaRPr lang="ta-IN"/>
          </a:p>
        </p:txBody>
      </p:sp>
      <p:sp>
        <p:nvSpPr>
          <p:cNvPr id="39966" name="Line 34"/>
          <p:cNvSpPr>
            <a:spLocks noChangeShapeType="1"/>
          </p:cNvSpPr>
          <p:nvPr/>
        </p:nvSpPr>
        <p:spPr bwMode="auto">
          <a:xfrm>
            <a:off x="3635375" y="3716338"/>
            <a:ext cx="504825" cy="0"/>
          </a:xfrm>
          <a:prstGeom prst="line">
            <a:avLst/>
          </a:prstGeom>
          <a:noFill/>
          <a:ln w="9525">
            <a:solidFill>
              <a:schemeClr val="tx1"/>
            </a:solidFill>
            <a:round/>
            <a:headEnd/>
            <a:tailEnd type="triangle" w="med" len="med"/>
          </a:ln>
        </p:spPr>
        <p:txBody>
          <a:bodyPr wrap="none" anchor="ctr"/>
          <a:lstStyle/>
          <a:p>
            <a:endParaRPr lang="ta-IN"/>
          </a:p>
        </p:txBody>
      </p:sp>
      <p:sp>
        <p:nvSpPr>
          <p:cNvPr id="39967" name="Line 35"/>
          <p:cNvSpPr>
            <a:spLocks noChangeShapeType="1"/>
          </p:cNvSpPr>
          <p:nvPr/>
        </p:nvSpPr>
        <p:spPr bwMode="auto">
          <a:xfrm>
            <a:off x="4787900" y="3716338"/>
            <a:ext cx="360363" cy="0"/>
          </a:xfrm>
          <a:prstGeom prst="line">
            <a:avLst/>
          </a:prstGeom>
          <a:noFill/>
          <a:ln w="9525">
            <a:solidFill>
              <a:schemeClr val="tx1"/>
            </a:solidFill>
            <a:round/>
            <a:headEnd/>
            <a:tailEnd type="triangle" w="med" len="med"/>
          </a:ln>
        </p:spPr>
        <p:txBody>
          <a:bodyPr wrap="none" anchor="ctr"/>
          <a:lstStyle/>
          <a:p>
            <a:endParaRPr lang="ta-IN"/>
          </a:p>
        </p:txBody>
      </p:sp>
      <p:sp>
        <p:nvSpPr>
          <p:cNvPr id="39968" name="Line 36"/>
          <p:cNvSpPr>
            <a:spLocks noChangeShapeType="1"/>
          </p:cNvSpPr>
          <p:nvPr/>
        </p:nvSpPr>
        <p:spPr bwMode="auto">
          <a:xfrm>
            <a:off x="5867400" y="3716338"/>
            <a:ext cx="649288" cy="0"/>
          </a:xfrm>
          <a:prstGeom prst="line">
            <a:avLst/>
          </a:prstGeom>
          <a:noFill/>
          <a:ln w="9525">
            <a:solidFill>
              <a:schemeClr val="tx1"/>
            </a:solidFill>
            <a:round/>
            <a:headEnd/>
            <a:tailEnd type="triangle" w="med" len="med"/>
          </a:ln>
        </p:spPr>
        <p:txBody>
          <a:bodyPr wrap="none" anchor="ctr"/>
          <a:lstStyle/>
          <a:p>
            <a:endParaRPr lang="ta-IN"/>
          </a:p>
        </p:txBody>
      </p:sp>
      <p:sp>
        <p:nvSpPr>
          <p:cNvPr id="39969" name="Line 37"/>
          <p:cNvSpPr>
            <a:spLocks noChangeShapeType="1"/>
          </p:cNvSpPr>
          <p:nvPr/>
        </p:nvSpPr>
        <p:spPr bwMode="auto">
          <a:xfrm>
            <a:off x="7235825" y="3716338"/>
            <a:ext cx="0" cy="0"/>
          </a:xfrm>
          <a:prstGeom prst="line">
            <a:avLst/>
          </a:prstGeom>
          <a:noFill/>
          <a:ln w="9525">
            <a:solidFill>
              <a:schemeClr val="tx1"/>
            </a:solidFill>
            <a:round/>
            <a:headEnd/>
            <a:tailEnd type="triangle" w="med" len="med"/>
          </a:ln>
        </p:spPr>
        <p:txBody>
          <a:bodyPr wrap="none" anchor="ctr"/>
          <a:lstStyle/>
          <a:p>
            <a:endParaRPr lang="ta-IN"/>
          </a:p>
        </p:txBody>
      </p:sp>
      <p:sp>
        <p:nvSpPr>
          <p:cNvPr id="39970" name="Line 38"/>
          <p:cNvSpPr>
            <a:spLocks noChangeShapeType="1"/>
          </p:cNvSpPr>
          <p:nvPr/>
        </p:nvSpPr>
        <p:spPr bwMode="auto">
          <a:xfrm>
            <a:off x="7235825" y="3716338"/>
            <a:ext cx="1439863" cy="0"/>
          </a:xfrm>
          <a:prstGeom prst="line">
            <a:avLst/>
          </a:prstGeom>
          <a:noFill/>
          <a:ln w="9525">
            <a:solidFill>
              <a:schemeClr val="tx1"/>
            </a:solidFill>
            <a:round/>
            <a:headEnd/>
            <a:tailEnd type="triangle" w="med" len="med"/>
          </a:ln>
        </p:spPr>
        <p:txBody>
          <a:bodyPr wrap="none" anchor="ctr"/>
          <a:lstStyle/>
          <a:p>
            <a:endParaRPr lang="ta-IN"/>
          </a:p>
        </p:txBody>
      </p:sp>
      <p:sp>
        <p:nvSpPr>
          <p:cNvPr id="39971" name="Line 40"/>
          <p:cNvSpPr>
            <a:spLocks noChangeShapeType="1"/>
          </p:cNvSpPr>
          <p:nvPr/>
        </p:nvSpPr>
        <p:spPr bwMode="auto">
          <a:xfrm flipV="1">
            <a:off x="3276600" y="3213100"/>
            <a:ext cx="0" cy="287338"/>
          </a:xfrm>
          <a:prstGeom prst="line">
            <a:avLst/>
          </a:prstGeom>
          <a:noFill/>
          <a:ln w="9525">
            <a:solidFill>
              <a:schemeClr val="tx1"/>
            </a:solidFill>
            <a:round/>
            <a:headEnd/>
            <a:tailEnd type="triangle" w="med" len="med"/>
          </a:ln>
        </p:spPr>
        <p:txBody>
          <a:bodyPr wrap="none" anchor="ctr"/>
          <a:lstStyle/>
          <a:p>
            <a:endParaRPr lang="ta-IN"/>
          </a:p>
        </p:txBody>
      </p:sp>
      <p:sp>
        <p:nvSpPr>
          <p:cNvPr id="39972" name="Line 41"/>
          <p:cNvSpPr>
            <a:spLocks noChangeShapeType="1"/>
          </p:cNvSpPr>
          <p:nvPr/>
        </p:nvSpPr>
        <p:spPr bwMode="auto">
          <a:xfrm flipV="1">
            <a:off x="3276600" y="2276475"/>
            <a:ext cx="0" cy="288925"/>
          </a:xfrm>
          <a:prstGeom prst="line">
            <a:avLst/>
          </a:prstGeom>
          <a:noFill/>
          <a:ln w="9525">
            <a:solidFill>
              <a:schemeClr val="tx1"/>
            </a:solidFill>
            <a:round/>
            <a:headEnd/>
            <a:tailEnd type="triangle" w="med" len="med"/>
          </a:ln>
        </p:spPr>
        <p:txBody>
          <a:bodyPr wrap="none" anchor="ctr"/>
          <a:lstStyle/>
          <a:p>
            <a:endParaRPr lang="ta-IN"/>
          </a:p>
        </p:txBody>
      </p:sp>
      <p:sp>
        <p:nvSpPr>
          <p:cNvPr id="39973" name="Line 42"/>
          <p:cNvSpPr>
            <a:spLocks noChangeShapeType="1"/>
          </p:cNvSpPr>
          <p:nvPr/>
        </p:nvSpPr>
        <p:spPr bwMode="auto">
          <a:xfrm flipV="1">
            <a:off x="5508625" y="3213100"/>
            <a:ext cx="0" cy="287338"/>
          </a:xfrm>
          <a:prstGeom prst="line">
            <a:avLst/>
          </a:prstGeom>
          <a:noFill/>
          <a:ln w="9525">
            <a:solidFill>
              <a:schemeClr val="tx1"/>
            </a:solidFill>
            <a:round/>
            <a:headEnd/>
            <a:tailEnd type="triangle" w="med" len="med"/>
          </a:ln>
        </p:spPr>
        <p:txBody>
          <a:bodyPr wrap="none" anchor="ctr"/>
          <a:lstStyle/>
          <a:p>
            <a:endParaRPr lang="ta-IN"/>
          </a:p>
        </p:txBody>
      </p:sp>
      <p:sp>
        <p:nvSpPr>
          <p:cNvPr id="39974" name="Line 43"/>
          <p:cNvSpPr>
            <a:spLocks noChangeShapeType="1"/>
          </p:cNvSpPr>
          <p:nvPr/>
        </p:nvSpPr>
        <p:spPr bwMode="auto">
          <a:xfrm flipV="1">
            <a:off x="5508625" y="2276475"/>
            <a:ext cx="0" cy="288925"/>
          </a:xfrm>
          <a:prstGeom prst="line">
            <a:avLst/>
          </a:prstGeom>
          <a:noFill/>
          <a:ln w="9525">
            <a:solidFill>
              <a:schemeClr val="tx1"/>
            </a:solidFill>
            <a:round/>
            <a:headEnd/>
            <a:tailEnd type="triangle" w="med" len="med"/>
          </a:ln>
        </p:spPr>
        <p:txBody>
          <a:bodyPr wrap="none" anchor="ctr"/>
          <a:lstStyle/>
          <a:p>
            <a:endParaRPr lang="ta-IN"/>
          </a:p>
        </p:txBody>
      </p:sp>
      <p:sp>
        <p:nvSpPr>
          <p:cNvPr id="39975" name="Line 44"/>
          <p:cNvSpPr>
            <a:spLocks noChangeShapeType="1"/>
          </p:cNvSpPr>
          <p:nvPr/>
        </p:nvSpPr>
        <p:spPr bwMode="auto">
          <a:xfrm flipV="1">
            <a:off x="6877050" y="3213100"/>
            <a:ext cx="0" cy="287338"/>
          </a:xfrm>
          <a:prstGeom prst="line">
            <a:avLst/>
          </a:prstGeom>
          <a:noFill/>
          <a:ln w="9525">
            <a:solidFill>
              <a:schemeClr val="tx1"/>
            </a:solidFill>
            <a:round/>
            <a:headEnd/>
            <a:tailEnd type="triangle" w="med" len="med"/>
          </a:ln>
        </p:spPr>
        <p:txBody>
          <a:bodyPr wrap="none" anchor="ctr"/>
          <a:lstStyle/>
          <a:p>
            <a:endParaRPr lang="ta-IN"/>
          </a:p>
        </p:txBody>
      </p:sp>
      <p:sp>
        <p:nvSpPr>
          <p:cNvPr id="39976" name="Line 46"/>
          <p:cNvSpPr>
            <a:spLocks noChangeShapeType="1"/>
          </p:cNvSpPr>
          <p:nvPr/>
        </p:nvSpPr>
        <p:spPr bwMode="auto">
          <a:xfrm flipV="1">
            <a:off x="6877050" y="2133600"/>
            <a:ext cx="0" cy="431800"/>
          </a:xfrm>
          <a:prstGeom prst="line">
            <a:avLst/>
          </a:prstGeom>
          <a:noFill/>
          <a:ln w="9525">
            <a:solidFill>
              <a:schemeClr val="tx1"/>
            </a:solidFill>
            <a:round/>
            <a:headEnd/>
            <a:tailEnd/>
          </a:ln>
        </p:spPr>
        <p:txBody>
          <a:bodyPr wrap="none" anchor="ctr"/>
          <a:lstStyle/>
          <a:p>
            <a:endParaRPr lang="ta-IN"/>
          </a:p>
        </p:txBody>
      </p:sp>
      <p:sp>
        <p:nvSpPr>
          <p:cNvPr id="39977" name="Line 47"/>
          <p:cNvSpPr>
            <a:spLocks noChangeShapeType="1"/>
          </p:cNvSpPr>
          <p:nvPr/>
        </p:nvSpPr>
        <p:spPr bwMode="auto">
          <a:xfrm flipH="1">
            <a:off x="5651500" y="2133600"/>
            <a:ext cx="1225550" cy="0"/>
          </a:xfrm>
          <a:prstGeom prst="line">
            <a:avLst/>
          </a:prstGeom>
          <a:noFill/>
          <a:ln w="9525">
            <a:solidFill>
              <a:schemeClr val="tx1"/>
            </a:solidFill>
            <a:round/>
            <a:headEnd/>
            <a:tailEnd type="triangle" w="med" len="med"/>
          </a:ln>
        </p:spPr>
        <p:txBody>
          <a:bodyPr wrap="none" anchor="ctr"/>
          <a:lstStyle/>
          <a:p>
            <a:endParaRPr lang="ta-IN"/>
          </a:p>
        </p:txBody>
      </p:sp>
      <p:sp>
        <p:nvSpPr>
          <p:cNvPr id="39978" name="Line 48"/>
          <p:cNvSpPr>
            <a:spLocks noChangeShapeType="1"/>
          </p:cNvSpPr>
          <p:nvPr/>
        </p:nvSpPr>
        <p:spPr bwMode="auto">
          <a:xfrm flipH="1">
            <a:off x="3419475" y="2133600"/>
            <a:ext cx="1944688" cy="0"/>
          </a:xfrm>
          <a:prstGeom prst="line">
            <a:avLst/>
          </a:prstGeom>
          <a:noFill/>
          <a:ln w="9525">
            <a:solidFill>
              <a:schemeClr val="tx1"/>
            </a:solidFill>
            <a:round/>
            <a:headEnd/>
            <a:tailEnd type="triangle" w="med" len="med"/>
          </a:ln>
        </p:spPr>
        <p:txBody>
          <a:bodyPr wrap="none" anchor="ctr"/>
          <a:lstStyle/>
          <a:p>
            <a:endParaRPr lang="ta-IN"/>
          </a:p>
        </p:txBody>
      </p:sp>
      <p:sp>
        <p:nvSpPr>
          <p:cNvPr id="39979" name="Line 49"/>
          <p:cNvSpPr>
            <a:spLocks noChangeShapeType="1"/>
          </p:cNvSpPr>
          <p:nvPr/>
        </p:nvSpPr>
        <p:spPr bwMode="auto">
          <a:xfrm flipH="1">
            <a:off x="1979613" y="2133600"/>
            <a:ext cx="1152525" cy="0"/>
          </a:xfrm>
          <a:prstGeom prst="line">
            <a:avLst/>
          </a:prstGeom>
          <a:noFill/>
          <a:ln w="9525">
            <a:solidFill>
              <a:schemeClr val="tx1"/>
            </a:solidFill>
            <a:round/>
            <a:headEnd/>
            <a:tailEnd type="triangle" w="med" len="med"/>
          </a:ln>
        </p:spPr>
        <p:txBody>
          <a:bodyPr wrap="none" anchor="ctr"/>
          <a:lstStyle/>
          <a:p>
            <a:endParaRPr lang="ta-IN"/>
          </a:p>
        </p:txBody>
      </p:sp>
      <p:sp>
        <p:nvSpPr>
          <p:cNvPr id="39980" name="Line 50"/>
          <p:cNvSpPr>
            <a:spLocks noChangeShapeType="1"/>
          </p:cNvSpPr>
          <p:nvPr/>
        </p:nvSpPr>
        <p:spPr bwMode="auto">
          <a:xfrm flipH="1">
            <a:off x="900113" y="2133600"/>
            <a:ext cx="792162" cy="0"/>
          </a:xfrm>
          <a:prstGeom prst="line">
            <a:avLst/>
          </a:prstGeom>
          <a:noFill/>
          <a:ln w="9525">
            <a:solidFill>
              <a:schemeClr val="tx1"/>
            </a:solidFill>
            <a:round/>
            <a:headEnd/>
            <a:tailEnd/>
          </a:ln>
        </p:spPr>
        <p:txBody>
          <a:bodyPr wrap="none" anchor="ctr"/>
          <a:lstStyle/>
          <a:p>
            <a:endParaRPr lang="ta-IN"/>
          </a:p>
        </p:txBody>
      </p:sp>
      <p:sp>
        <p:nvSpPr>
          <p:cNvPr id="39981" name="Line 51"/>
          <p:cNvSpPr>
            <a:spLocks noChangeShapeType="1"/>
          </p:cNvSpPr>
          <p:nvPr/>
        </p:nvSpPr>
        <p:spPr bwMode="auto">
          <a:xfrm>
            <a:off x="900113" y="2133600"/>
            <a:ext cx="0" cy="1582738"/>
          </a:xfrm>
          <a:prstGeom prst="line">
            <a:avLst/>
          </a:prstGeom>
          <a:noFill/>
          <a:ln w="9525">
            <a:solidFill>
              <a:schemeClr val="tx1"/>
            </a:solidFill>
            <a:round/>
            <a:headEnd/>
            <a:tailEnd/>
          </a:ln>
        </p:spPr>
        <p:txBody>
          <a:bodyPr wrap="none" anchor="ctr"/>
          <a:lstStyle/>
          <a:p>
            <a:endParaRPr lang="ta-IN"/>
          </a:p>
        </p:txBody>
      </p:sp>
      <p:sp>
        <p:nvSpPr>
          <p:cNvPr id="39982" name="Line 52"/>
          <p:cNvSpPr>
            <a:spLocks noChangeShapeType="1"/>
          </p:cNvSpPr>
          <p:nvPr/>
        </p:nvSpPr>
        <p:spPr bwMode="auto">
          <a:xfrm>
            <a:off x="900113" y="3716338"/>
            <a:ext cx="576262" cy="0"/>
          </a:xfrm>
          <a:prstGeom prst="line">
            <a:avLst/>
          </a:prstGeom>
          <a:noFill/>
          <a:ln w="9525">
            <a:solidFill>
              <a:schemeClr val="tx1"/>
            </a:solidFill>
            <a:round/>
            <a:headEnd/>
            <a:tailEnd type="triangle" w="med" len="med"/>
          </a:ln>
        </p:spPr>
        <p:txBody>
          <a:bodyPr wrap="none" anchor="ctr"/>
          <a:lstStyle/>
          <a:p>
            <a:endParaRPr lang="ta-IN"/>
          </a:p>
        </p:txBody>
      </p:sp>
      <p:sp>
        <p:nvSpPr>
          <p:cNvPr id="2" name="Slide Number Placeholder 1"/>
          <p:cNvSpPr>
            <a:spLocks noGrp="1"/>
          </p:cNvSpPr>
          <p:nvPr>
            <p:ph type="sldNum" sz="quarter" idx="12"/>
          </p:nvPr>
        </p:nvSpPr>
        <p:spPr/>
        <p:txBody>
          <a:bodyPr/>
          <a:lstStyle/>
          <a:p>
            <a:fld id="{53F5853C-1698-430D-A9A0-F0C9D3C4C9B0}" type="slidenum">
              <a:rPr lang="zh-CN" altLang="en-AU"/>
              <a:pPr/>
              <a:t>37</a:t>
            </a:fld>
            <a:endParaRPr lang="en-AU" altLang="zh-CN"/>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a:xfrm>
            <a:off x="1143000" y="152400"/>
            <a:ext cx="7029450" cy="1143000"/>
          </a:xfrm>
        </p:spPr>
        <p:txBody>
          <a:bodyPr/>
          <a:lstStyle/>
          <a:p>
            <a:pPr>
              <a:defRPr/>
            </a:pPr>
            <a:r>
              <a:rPr lang="en-AU" dirty="0" smtClean="0"/>
              <a:t>Random Numbers</a:t>
            </a:r>
          </a:p>
        </p:txBody>
      </p:sp>
      <p:sp>
        <p:nvSpPr>
          <p:cNvPr id="40963" name="Rectangle 3"/>
          <p:cNvSpPr>
            <a:spLocks noGrp="1" noChangeArrowheads="1"/>
          </p:cNvSpPr>
          <p:nvPr>
            <p:ph type="body" idx="1"/>
          </p:nvPr>
        </p:nvSpPr>
        <p:spPr>
          <a:xfrm>
            <a:off x="684213" y="1412875"/>
            <a:ext cx="8229600" cy="4987925"/>
          </a:xfrm>
        </p:spPr>
        <p:txBody>
          <a:bodyPr/>
          <a:lstStyle/>
          <a:p>
            <a:r>
              <a:rPr lang="en-AU" sz="2800" smtClean="0"/>
              <a:t>Many uses of </a:t>
            </a:r>
            <a:r>
              <a:rPr lang="en-AU" sz="2800" b="1" smtClean="0"/>
              <a:t>random numbers</a:t>
            </a:r>
            <a:r>
              <a:rPr lang="en-AU" sz="2800" smtClean="0"/>
              <a:t> in cryptography: </a:t>
            </a:r>
          </a:p>
          <a:p>
            <a:pPr lvl="1"/>
            <a:r>
              <a:rPr lang="en-AU" sz="2400" smtClean="0"/>
              <a:t>Generating session keys</a:t>
            </a:r>
          </a:p>
          <a:p>
            <a:pPr lvl="1"/>
            <a:r>
              <a:rPr lang="en-AU" sz="2400" smtClean="0"/>
              <a:t>Public key generation</a:t>
            </a:r>
          </a:p>
          <a:p>
            <a:pPr lvl="1"/>
            <a:r>
              <a:rPr lang="en-AU" sz="2400" smtClean="0"/>
              <a:t>Keystream for a stream cipher</a:t>
            </a:r>
          </a:p>
          <a:p>
            <a:r>
              <a:rPr lang="en-AU" sz="2800" smtClean="0"/>
              <a:t>In all cases it is critical that these values be </a:t>
            </a:r>
          </a:p>
          <a:p>
            <a:pPr lvl="1"/>
            <a:r>
              <a:rPr lang="en-AU" sz="2400" smtClean="0"/>
              <a:t>Statistically random with</a:t>
            </a:r>
          </a:p>
          <a:p>
            <a:pPr lvl="2"/>
            <a:r>
              <a:rPr lang="en-AU" sz="2000" smtClean="0"/>
              <a:t>Uniform distribution</a:t>
            </a:r>
          </a:p>
          <a:p>
            <a:pPr lvl="2"/>
            <a:r>
              <a:rPr lang="en-AU" sz="2000" smtClean="0"/>
              <a:t> Independence</a:t>
            </a:r>
          </a:p>
          <a:p>
            <a:pPr lvl="1"/>
            <a:r>
              <a:rPr lang="en-AU" sz="2400" smtClean="0"/>
              <a:t>Unpredictable: </a:t>
            </a:r>
            <a:r>
              <a:rPr lang="en-US" sz="2400" smtClean="0"/>
              <a:t>cannot infer future sequence on previous values</a:t>
            </a:r>
            <a:endParaRPr lang="en-AU" sz="2400" smtClean="0"/>
          </a:p>
        </p:txBody>
      </p:sp>
      <p:sp>
        <p:nvSpPr>
          <p:cNvPr id="2" name="Slide Number Placeholder 1"/>
          <p:cNvSpPr>
            <a:spLocks noGrp="1"/>
          </p:cNvSpPr>
          <p:nvPr>
            <p:ph type="sldNum" sz="quarter" idx="12"/>
          </p:nvPr>
        </p:nvSpPr>
        <p:spPr/>
        <p:txBody>
          <a:bodyPr/>
          <a:lstStyle/>
          <a:p>
            <a:r>
              <a:rPr lang="en-US"/>
              <a:t>Lecture 2 - </a:t>
            </a:r>
            <a:fld id="{577ABA1C-49E1-4DB6-A3A7-5DE0D0A5A1B6}" type="slidenum">
              <a:rPr lang="en-US"/>
              <a:pPr/>
              <a:t>38</a:t>
            </a:fld>
            <a:endParaRPr lang="en-US"/>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pPr>
              <a:defRPr/>
            </a:pPr>
            <a:r>
              <a:rPr lang="en-AU" smtClean="0"/>
              <a:t>Published Sources</a:t>
            </a:r>
          </a:p>
        </p:txBody>
      </p:sp>
      <p:sp>
        <p:nvSpPr>
          <p:cNvPr id="41987" name="Rectangle 3"/>
          <p:cNvSpPr>
            <a:spLocks noGrp="1" noChangeArrowheads="1"/>
          </p:cNvSpPr>
          <p:nvPr>
            <p:ph type="body" idx="1"/>
          </p:nvPr>
        </p:nvSpPr>
        <p:spPr>
          <a:xfrm>
            <a:off x="755650" y="1412875"/>
            <a:ext cx="8229600" cy="4876800"/>
          </a:xfrm>
        </p:spPr>
        <p:txBody>
          <a:bodyPr/>
          <a:lstStyle/>
          <a:p>
            <a:r>
              <a:rPr lang="en-AU" smtClean="0"/>
              <a:t>Some published collections of random numbers: </a:t>
            </a:r>
          </a:p>
          <a:p>
            <a:pPr lvl="1"/>
            <a:r>
              <a:rPr lang="en-AU" smtClean="0"/>
              <a:t>Rand Co, in 1955, published 1 million numbers generated using an electronic roulette wheel </a:t>
            </a:r>
          </a:p>
          <a:p>
            <a:pPr lvl="1"/>
            <a:r>
              <a:rPr lang="en-AU" smtClean="0"/>
              <a:t>Earlier Tippett published a collection in 1927</a:t>
            </a:r>
          </a:p>
          <a:p>
            <a:pPr lvl="1">
              <a:lnSpc>
                <a:spcPct val="20000"/>
              </a:lnSpc>
            </a:pPr>
            <a:endParaRPr lang="en-AU" smtClean="0"/>
          </a:p>
          <a:p>
            <a:r>
              <a:rPr lang="en-AU" smtClean="0"/>
              <a:t>Issues are that:</a:t>
            </a:r>
          </a:p>
          <a:p>
            <a:pPr lvl="1"/>
            <a:r>
              <a:rPr lang="en-AU" smtClean="0"/>
              <a:t>These are limited</a:t>
            </a:r>
          </a:p>
          <a:p>
            <a:pPr lvl="1"/>
            <a:r>
              <a:rPr lang="en-AU" smtClean="0"/>
              <a:t>Too well-known for most uses</a:t>
            </a:r>
          </a:p>
          <a:p>
            <a:pPr lvl="1">
              <a:buFont typeface="Wingdings" pitchFamily="2" charset="2"/>
              <a:buNone/>
            </a:pPr>
            <a:endParaRPr lang="en-AU" smtClean="0"/>
          </a:p>
        </p:txBody>
      </p:sp>
      <p:sp>
        <p:nvSpPr>
          <p:cNvPr id="2" name="Slide Number Placeholder 1"/>
          <p:cNvSpPr>
            <a:spLocks noGrp="1"/>
          </p:cNvSpPr>
          <p:nvPr>
            <p:ph type="sldNum" sz="quarter" idx="12"/>
          </p:nvPr>
        </p:nvSpPr>
        <p:spPr/>
        <p:txBody>
          <a:bodyPr/>
          <a:lstStyle/>
          <a:p>
            <a:r>
              <a:rPr lang="en-US"/>
              <a:t>Lecture 2 - </a:t>
            </a:r>
            <a:fld id="{E2E4CB92-E520-408E-A327-423FFA34A7A9}" type="slidenum">
              <a:rPr lang="en-US"/>
              <a:pPr/>
              <a:t>39</a:t>
            </a:fld>
            <a:endParaRPr lang="en-US"/>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1143000" y="152400"/>
            <a:ext cx="7100888" cy="1143000"/>
          </a:xfrm>
        </p:spPr>
        <p:txBody>
          <a:bodyPr/>
          <a:lstStyle/>
          <a:p>
            <a:pPr>
              <a:defRPr/>
            </a:pPr>
            <a:r>
              <a:rPr lang="en-AU" dirty="0" smtClean="0"/>
              <a:t>References</a:t>
            </a:r>
          </a:p>
        </p:txBody>
      </p:sp>
      <p:sp>
        <p:nvSpPr>
          <p:cNvPr id="5123" name="Rectangle 3"/>
          <p:cNvSpPr>
            <a:spLocks noGrp="1" noChangeArrowheads="1"/>
          </p:cNvSpPr>
          <p:nvPr>
            <p:ph type="body" idx="1"/>
          </p:nvPr>
        </p:nvSpPr>
        <p:spPr>
          <a:xfrm>
            <a:off x="755650" y="1524000"/>
            <a:ext cx="7931150" cy="4876800"/>
          </a:xfrm>
        </p:spPr>
        <p:txBody>
          <a:bodyPr/>
          <a:lstStyle/>
          <a:p>
            <a:r>
              <a:rPr lang="en-US" sz="2800" i="1" dirty="0" smtClean="0"/>
              <a:t>Cryptography and Network Security: Principles and Practice</a:t>
            </a:r>
            <a:r>
              <a:rPr lang="en-US" sz="2800" dirty="0" smtClean="0"/>
              <a:t>, 6th ed., William Stallings, (Chapters 3, 5, and 7)</a:t>
            </a:r>
          </a:p>
          <a:p>
            <a:pPr>
              <a:lnSpc>
                <a:spcPct val="10000"/>
              </a:lnSpc>
            </a:pPr>
            <a:endParaRPr lang="en-US" sz="2800" dirty="0" smtClean="0"/>
          </a:p>
          <a:p>
            <a:r>
              <a:rPr lang="en-US" sz="2800" i="1" dirty="0" smtClean="0"/>
              <a:t>Applied Cryptography</a:t>
            </a:r>
            <a:r>
              <a:rPr lang="en-US" sz="2800" dirty="0" smtClean="0"/>
              <a:t>, 2</a:t>
            </a:r>
            <a:r>
              <a:rPr lang="en-US" sz="2800" baseline="30000" dirty="0" smtClean="0"/>
              <a:t>nd</a:t>
            </a:r>
            <a:r>
              <a:rPr lang="en-US" sz="2800" dirty="0" smtClean="0"/>
              <a:t> ed., Bruce </a:t>
            </a:r>
            <a:r>
              <a:rPr lang="en-US" sz="2800" dirty="0" err="1" smtClean="0"/>
              <a:t>Schneier</a:t>
            </a:r>
            <a:r>
              <a:rPr lang="en-US" sz="2800" dirty="0" smtClean="0"/>
              <a:t>, (Chapters 3, 11-17)</a:t>
            </a:r>
          </a:p>
          <a:p>
            <a:pPr>
              <a:lnSpc>
                <a:spcPct val="10000"/>
              </a:lnSpc>
            </a:pPr>
            <a:endParaRPr lang="en-US" sz="2800" dirty="0" smtClean="0"/>
          </a:p>
          <a:p>
            <a:r>
              <a:rPr lang="en-US" sz="2800" i="1" dirty="0" smtClean="0"/>
              <a:t>The Code Breakers</a:t>
            </a:r>
            <a:r>
              <a:rPr lang="en-US" sz="2800" dirty="0" smtClean="0"/>
              <a:t>, 2</a:t>
            </a:r>
            <a:r>
              <a:rPr lang="en-US" sz="2800" baseline="30000" dirty="0" smtClean="0"/>
              <a:t>nd</a:t>
            </a:r>
            <a:r>
              <a:rPr lang="en-US" sz="2800" dirty="0" smtClean="0"/>
              <a:t> ed., David Kahn, (Chapter 19)</a:t>
            </a:r>
            <a:endParaRPr lang="en-AU" sz="2800" dirty="0" smtClean="0"/>
          </a:p>
          <a:p>
            <a:pPr>
              <a:buFontTx/>
              <a:buNone/>
            </a:pPr>
            <a:endParaRPr lang="en-US" dirty="0" smtClean="0"/>
          </a:p>
          <a:p>
            <a:endParaRPr lang="en-AU" dirty="0" smtClean="0"/>
          </a:p>
        </p:txBody>
      </p:sp>
      <p:sp>
        <p:nvSpPr>
          <p:cNvPr id="2" name="Slide Number Placeholder 1"/>
          <p:cNvSpPr>
            <a:spLocks noGrp="1"/>
          </p:cNvSpPr>
          <p:nvPr>
            <p:ph type="sldNum" sz="quarter" idx="12"/>
          </p:nvPr>
        </p:nvSpPr>
        <p:spPr/>
        <p:txBody>
          <a:bodyPr/>
          <a:lstStyle/>
          <a:p>
            <a:r>
              <a:rPr lang="en-US"/>
              <a:t>Lecture 2 - </a:t>
            </a:r>
            <a:fld id="{285A4E05-B73C-46EE-B374-F8ABAF4411BF}" type="slidenum">
              <a:rPr lang="en-US"/>
              <a:pPr/>
              <a:t>4</a:t>
            </a:fld>
            <a:endParaRPr lang="en-US"/>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defRPr/>
            </a:pPr>
            <a:r>
              <a:rPr lang="en-AU" sz="4000" smtClean="0"/>
              <a:t>Pseudorandom Number Generators (PRNGs)</a:t>
            </a:r>
          </a:p>
        </p:txBody>
      </p:sp>
      <p:sp>
        <p:nvSpPr>
          <p:cNvPr id="43011" name="Rectangle 3"/>
          <p:cNvSpPr>
            <a:spLocks noGrp="1" noChangeArrowheads="1"/>
          </p:cNvSpPr>
          <p:nvPr>
            <p:ph type="body" idx="1"/>
          </p:nvPr>
        </p:nvSpPr>
        <p:spPr>
          <a:xfrm>
            <a:off x="684213" y="1557338"/>
            <a:ext cx="8229600" cy="4876800"/>
          </a:xfrm>
        </p:spPr>
        <p:txBody>
          <a:bodyPr/>
          <a:lstStyle/>
          <a:p>
            <a:r>
              <a:rPr lang="en-US" smtClean="0"/>
              <a:t>One can use algorithms to create “random numbers”:</a:t>
            </a:r>
          </a:p>
          <a:p>
            <a:pPr lvl="1"/>
            <a:r>
              <a:rPr lang="en-US" smtClean="0"/>
              <a:t>They are “almost random”, but</a:t>
            </a:r>
          </a:p>
          <a:p>
            <a:pPr lvl="1"/>
            <a:r>
              <a:rPr lang="en-US" smtClean="0"/>
              <a:t>Not truly random</a:t>
            </a:r>
          </a:p>
          <a:p>
            <a:pPr lvl="1"/>
            <a:r>
              <a:rPr lang="en-US" smtClean="0"/>
              <a:t>Called “pseudorandom numbers”</a:t>
            </a:r>
          </a:p>
          <a:p>
            <a:pPr lvl="1">
              <a:lnSpc>
                <a:spcPct val="15000"/>
              </a:lnSpc>
            </a:pPr>
            <a:endParaRPr lang="en-US" smtClean="0"/>
          </a:p>
          <a:p>
            <a:r>
              <a:rPr lang="en-US" smtClean="0"/>
              <a:t>An implementation of such an algorithm is called a </a:t>
            </a:r>
            <a:r>
              <a:rPr lang="en-US" i="1" smtClean="0"/>
              <a:t>pseudorandom number generator </a:t>
            </a:r>
            <a:r>
              <a:rPr lang="en-US" smtClean="0"/>
              <a:t>(PRNG) – for example, a LFSR</a:t>
            </a:r>
          </a:p>
          <a:p>
            <a:pPr lvl="1"/>
            <a:endParaRPr lang="en-AU" smtClean="0"/>
          </a:p>
        </p:txBody>
      </p:sp>
      <p:sp>
        <p:nvSpPr>
          <p:cNvPr id="2" name="Slide Number Placeholder 1"/>
          <p:cNvSpPr>
            <a:spLocks noGrp="1"/>
          </p:cNvSpPr>
          <p:nvPr>
            <p:ph type="sldNum" sz="quarter" idx="12"/>
          </p:nvPr>
        </p:nvSpPr>
        <p:spPr/>
        <p:txBody>
          <a:bodyPr/>
          <a:lstStyle/>
          <a:p>
            <a:r>
              <a:rPr lang="en-US"/>
              <a:t>Lecture 2 - </a:t>
            </a:r>
            <a:fld id="{6E05595C-9553-4A11-9059-898D0BACF7F6}" type="slidenum">
              <a:rPr lang="en-US"/>
              <a:pPr/>
              <a:t>40</a:t>
            </a:fld>
            <a:endParaRPr lang="en-US"/>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1143000" y="152400"/>
            <a:ext cx="6669088" cy="1143000"/>
          </a:xfrm>
        </p:spPr>
        <p:txBody>
          <a:bodyPr/>
          <a:lstStyle/>
          <a:p>
            <a:r>
              <a:rPr lang="en-US" smtClean="0"/>
              <a:t>Summary</a:t>
            </a:r>
            <a:endParaRPr lang="en-AU" smtClean="0"/>
          </a:p>
        </p:txBody>
      </p:sp>
      <p:sp>
        <p:nvSpPr>
          <p:cNvPr id="44035" name="Rectangle 3"/>
          <p:cNvSpPr>
            <a:spLocks noGrp="1" noChangeArrowheads="1"/>
          </p:cNvSpPr>
          <p:nvPr>
            <p:ph type="body" idx="1"/>
          </p:nvPr>
        </p:nvSpPr>
        <p:spPr>
          <a:xfrm>
            <a:off x="755650" y="1268413"/>
            <a:ext cx="8208963" cy="4949825"/>
          </a:xfrm>
        </p:spPr>
        <p:txBody>
          <a:bodyPr/>
          <a:lstStyle/>
          <a:p>
            <a:pPr>
              <a:lnSpc>
                <a:spcPct val="120000"/>
              </a:lnSpc>
              <a:buFontTx/>
              <a:buNone/>
            </a:pPr>
            <a:r>
              <a:rPr lang="en-US" sz="2800" dirty="0" smtClean="0"/>
              <a:t>We have studied:</a:t>
            </a:r>
          </a:p>
          <a:p>
            <a:pPr>
              <a:lnSpc>
                <a:spcPct val="120000"/>
              </a:lnSpc>
            </a:pPr>
            <a:r>
              <a:rPr lang="en-US" sz="2800" dirty="0" smtClean="0"/>
              <a:t>Block ciphers </a:t>
            </a:r>
            <a:r>
              <a:rPr lang="en-US" sz="2800" dirty="0" err="1" smtClean="0"/>
              <a:t>vs</a:t>
            </a:r>
            <a:r>
              <a:rPr lang="en-US" sz="2800" dirty="0" smtClean="0"/>
              <a:t> stream ciphers</a:t>
            </a:r>
          </a:p>
          <a:p>
            <a:pPr>
              <a:lnSpc>
                <a:spcPct val="120000"/>
              </a:lnSpc>
            </a:pPr>
            <a:r>
              <a:rPr lang="en-US" sz="2800" dirty="0" smtClean="0"/>
              <a:t>DES &amp; AES </a:t>
            </a:r>
          </a:p>
          <a:p>
            <a:pPr>
              <a:lnSpc>
                <a:spcPct val="120000"/>
              </a:lnSpc>
            </a:pPr>
            <a:r>
              <a:rPr lang="en-US" sz="2800" dirty="0" smtClean="0"/>
              <a:t>Using symmetric encryption to protect confidentiality</a:t>
            </a:r>
          </a:p>
          <a:p>
            <a:pPr>
              <a:lnSpc>
                <a:spcPct val="120000"/>
              </a:lnSpc>
            </a:pPr>
            <a:r>
              <a:rPr lang="en-US" sz="2800" dirty="0" smtClean="0"/>
              <a:t>Key distribution</a:t>
            </a:r>
          </a:p>
          <a:p>
            <a:pPr>
              <a:lnSpc>
                <a:spcPct val="120000"/>
              </a:lnSpc>
            </a:pPr>
            <a:r>
              <a:rPr lang="en-US" sz="2800" dirty="0" smtClean="0"/>
              <a:t>Stream ciphers</a:t>
            </a:r>
          </a:p>
          <a:p>
            <a:pPr>
              <a:lnSpc>
                <a:spcPct val="120000"/>
              </a:lnSpc>
            </a:pPr>
            <a:r>
              <a:rPr lang="en-US" sz="2800" dirty="0" smtClean="0"/>
              <a:t>Random number generation</a:t>
            </a:r>
            <a:endParaRPr lang="en-AU" sz="2800" dirty="0" smtClean="0"/>
          </a:p>
        </p:txBody>
      </p:sp>
      <p:sp>
        <p:nvSpPr>
          <p:cNvPr id="2" name="Slide Number Placeholder 1"/>
          <p:cNvSpPr>
            <a:spLocks noGrp="1"/>
          </p:cNvSpPr>
          <p:nvPr>
            <p:ph type="sldNum" sz="quarter" idx="12"/>
          </p:nvPr>
        </p:nvSpPr>
        <p:spPr/>
        <p:txBody>
          <a:bodyPr/>
          <a:lstStyle/>
          <a:p>
            <a:r>
              <a:rPr lang="en-US"/>
              <a:t>Lecture 2 - </a:t>
            </a:r>
            <a:fld id="{D459B8C8-BEE4-4BE0-8B79-8D640A8F7B11}" type="slidenum">
              <a:rPr lang="en-US"/>
              <a:pPr/>
              <a:t>41</a:t>
            </a:fld>
            <a:endParaRPr lang="en-US"/>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1143000" y="152400"/>
            <a:ext cx="6669088" cy="1143000"/>
          </a:xfrm>
        </p:spPr>
        <p:txBody>
          <a:bodyPr/>
          <a:lstStyle/>
          <a:p>
            <a:r>
              <a:rPr lang="en-AU" dirty="0" smtClean="0"/>
              <a:t>Next Lecture…</a:t>
            </a:r>
          </a:p>
        </p:txBody>
      </p:sp>
      <p:sp>
        <p:nvSpPr>
          <p:cNvPr id="44035" name="Rectangle 3"/>
          <p:cNvSpPr>
            <a:spLocks noGrp="1" noChangeArrowheads="1"/>
          </p:cNvSpPr>
          <p:nvPr>
            <p:ph type="body" idx="1"/>
          </p:nvPr>
        </p:nvSpPr>
        <p:spPr>
          <a:xfrm>
            <a:off x="755650" y="1268413"/>
            <a:ext cx="8208963" cy="4949825"/>
          </a:xfrm>
        </p:spPr>
        <p:txBody>
          <a:bodyPr/>
          <a:lstStyle/>
          <a:p>
            <a:pPr>
              <a:lnSpc>
                <a:spcPct val="120000"/>
              </a:lnSpc>
            </a:pPr>
            <a:r>
              <a:rPr lang="en-AU" sz="2800" dirty="0" smtClean="0"/>
              <a:t>Public Key Cryptography &amp; Authentication…</a:t>
            </a:r>
            <a:endParaRPr lang="en-US" sz="2800" dirty="0" smtClean="0"/>
          </a:p>
        </p:txBody>
      </p:sp>
      <p:sp>
        <p:nvSpPr>
          <p:cNvPr id="2" name="Slide Number Placeholder 1"/>
          <p:cNvSpPr>
            <a:spLocks noGrp="1"/>
          </p:cNvSpPr>
          <p:nvPr>
            <p:ph type="sldNum" sz="quarter" idx="12"/>
          </p:nvPr>
        </p:nvSpPr>
        <p:spPr/>
        <p:txBody>
          <a:bodyPr/>
          <a:lstStyle/>
          <a:p>
            <a:r>
              <a:rPr lang="en-US"/>
              <a:t>Lecture 2 - </a:t>
            </a:r>
            <a:fld id="{D459B8C8-BEE4-4BE0-8B79-8D640A8F7B11}" type="slidenum">
              <a:rPr lang="en-US"/>
              <a:pPr/>
              <a:t>42</a:t>
            </a:fld>
            <a:endParaRPr lang="en-US"/>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4294967295"/>
          </p:nvPr>
        </p:nvSpPr>
        <p:spPr/>
        <p:txBody>
          <a:bodyPr/>
          <a:lstStyle/>
          <a:p>
            <a:pPr>
              <a:buFont typeface="Wingdings 2" pitchFamily="18" charset="2"/>
              <a:buNone/>
            </a:pPr>
            <a:endParaRPr lang="en-AU" smtClean="0"/>
          </a:p>
          <a:p>
            <a:pPr>
              <a:buFont typeface="Wingdings 2" pitchFamily="18" charset="2"/>
              <a:buNone/>
            </a:pPr>
            <a:r>
              <a:rPr lang="en-AU" smtClean="0"/>
              <a:t>      </a:t>
            </a:r>
            <a:r>
              <a:rPr lang="en-AU" sz="4600" b="1" smtClean="0">
                <a:latin typeface="Arial" pitchFamily="34" charset="0"/>
                <a:cs typeface="Arial" pitchFamily="34" charset="0"/>
              </a:rPr>
              <a:t>Questions?</a:t>
            </a:r>
            <a:r>
              <a:rPr lang="en-AU" sz="3900" smtClean="0">
                <a:latin typeface="Arial" pitchFamily="34" charset="0"/>
                <a:cs typeface="Arial" pitchFamily="34" charset="0"/>
              </a:rPr>
              <a:t>  </a:t>
            </a:r>
          </a:p>
        </p:txBody>
      </p:sp>
      <p:pic>
        <p:nvPicPr>
          <p:cNvPr id="45059" name="Picture 3" descr="hands-up-color.gif"/>
          <p:cNvPicPr>
            <a:picLocks noChangeAspect="1"/>
          </p:cNvPicPr>
          <p:nvPr/>
        </p:nvPicPr>
        <p:blipFill>
          <a:blip r:embed="rId2" cstate="print"/>
          <a:srcRect/>
          <a:stretch>
            <a:fillRect/>
          </a:stretch>
        </p:blipFill>
        <p:spPr bwMode="auto">
          <a:xfrm>
            <a:off x="5003800" y="2565400"/>
            <a:ext cx="3333750" cy="34290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r>
              <a:rPr lang="en-US"/>
              <a:t>Lecture 2 - </a:t>
            </a:r>
            <a:fld id="{D1960CD8-0BEC-4CFF-B89A-96667A221112}" type="slidenum">
              <a:rPr lang="en-US"/>
              <a:pPr/>
              <a:t>43</a:t>
            </a:fld>
            <a:endParaRPr lang="en-US"/>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1143000" y="152400"/>
            <a:ext cx="6813550" cy="1143000"/>
          </a:xfrm>
        </p:spPr>
        <p:txBody>
          <a:bodyPr/>
          <a:lstStyle/>
          <a:p>
            <a:pPr>
              <a:defRPr/>
            </a:pPr>
            <a:r>
              <a:rPr lang="en-AU" dirty="0" smtClean="0"/>
              <a:t>Block Ciphers</a:t>
            </a:r>
          </a:p>
        </p:txBody>
      </p:sp>
      <p:sp>
        <p:nvSpPr>
          <p:cNvPr id="7171" name="Rectangle 3"/>
          <p:cNvSpPr>
            <a:spLocks noGrp="1" noChangeArrowheads="1"/>
          </p:cNvSpPr>
          <p:nvPr>
            <p:ph type="body" idx="1"/>
          </p:nvPr>
        </p:nvSpPr>
        <p:spPr>
          <a:xfrm>
            <a:off x="457200" y="1524000"/>
            <a:ext cx="5122863" cy="4876800"/>
          </a:xfrm>
        </p:spPr>
        <p:txBody>
          <a:bodyPr/>
          <a:lstStyle/>
          <a:p>
            <a:r>
              <a:rPr lang="en-AU" smtClean="0"/>
              <a:t>One of the most widely used types of ciphers </a:t>
            </a:r>
          </a:p>
          <a:p>
            <a:r>
              <a:rPr lang="en-AU" smtClean="0"/>
              <a:t>Provide secrecy as well as  authentication services</a:t>
            </a:r>
          </a:p>
          <a:p>
            <a:r>
              <a:rPr lang="en-AU" smtClean="0"/>
              <a:t>Encryption standards:</a:t>
            </a:r>
          </a:p>
          <a:p>
            <a:pPr lvl="1"/>
            <a:r>
              <a:rPr lang="en-AU" sz="2500" b="1" smtClean="0"/>
              <a:t>DES</a:t>
            </a:r>
            <a:r>
              <a:rPr lang="en-AU" sz="2500" smtClean="0"/>
              <a:t> (Data Encryption Standard)</a:t>
            </a:r>
          </a:p>
          <a:p>
            <a:pPr lvl="1"/>
            <a:r>
              <a:rPr lang="en-AU" sz="2500" b="1" smtClean="0"/>
              <a:t>AES</a:t>
            </a:r>
            <a:r>
              <a:rPr lang="en-AU" sz="2500" smtClean="0"/>
              <a:t> (Advanced Encryption Standard)</a:t>
            </a:r>
          </a:p>
        </p:txBody>
      </p:sp>
      <p:pic>
        <p:nvPicPr>
          <p:cNvPr id="7172" name="Picture 6" descr="blockcipherencrypt.png"/>
          <p:cNvPicPr>
            <a:picLocks noChangeAspect="1"/>
          </p:cNvPicPr>
          <p:nvPr/>
        </p:nvPicPr>
        <p:blipFill>
          <a:blip r:embed="rId3" cstate="print"/>
          <a:srcRect/>
          <a:stretch>
            <a:fillRect/>
          </a:stretch>
        </p:blipFill>
        <p:spPr bwMode="auto">
          <a:xfrm>
            <a:off x="5364163" y="1989138"/>
            <a:ext cx="3455987" cy="3240087"/>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r>
              <a:rPr lang="en-US"/>
              <a:t>Lecture 2 - </a:t>
            </a:r>
            <a:fld id="{3D8C8701-D7D5-49F5-8E3C-6F575BE8D28C}" type="slidenum">
              <a:rPr lang="en-US"/>
              <a:pPr/>
              <a:t>5</a:t>
            </a:fld>
            <a:endParaRPr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143000" y="152400"/>
            <a:ext cx="7029450" cy="1143000"/>
          </a:xfrm>
        </p:spPr>
        <p:txBody>
          <a:bodyPr/>
          <a:lstStyle/>
          <a:p>
            <a:r>
              <a:rPr lang="en-US" dirty="0" smtClean="0"/>
              <a:t>Block </a:t>
            </a:r>
            <a:r>
              <a:rPr lang="en-US" dirty="0" err="1" smtClean="0"/>
              <a:t>v.s</a:t>
            </a:r>
            <a:r>
              <a:rPr lang="en-US" dirty="0" smtClean="0"/>
              <a:t>. Stream Ciphers</a:t>
            </a:r>
            <a:endParaRPr lang="en-AU" dirty="0" smtClean="0"/>
          </a:p>
        </p:txBody>
      </p:sp>
      <p:sp>
        <p:nvSpPr>
          <p:cNvPr id="8195" name="Rectangle 3"/>
          <p:cNvSpPr>
            <a:spLocks noGrp="1" noChangeArrowheads="1"/>
          </p:cNvSpPr>
          <p:nvPr>
            <p:ph type="body" idx="1"/>
          </p:nvPr>
        </p:nvSpPr>
        <p:spPr>
          <a:xfrm>
            <a:off x="755650" y="1484313"/>
            <a:ext cx="8229600" cy="4876800"/>
          </a:xfrm>
        </p:spPr>
        <p:txBody>
          <a:bodyPr/>
          <a:lstStyle/>
          <a:p>
            <a:r>
              <a:rPr lang="en-AU" smtClean="0"/>
              <a:t>Block ciphers process messages in blocks, each of which is then en/decrypted </a:t>
            </a:r>
          </a:p>
          <a:p>
            <a:r>
              <a:rPr lang="en-US" smtClean="0"/>
              <a:t>Stream ciphers </a:t>
            </a:r>
            <a:r>
              <a:rPr lang="en-AU" smtClean="0"/>
              <a:t>process messages a bit (or byte) at a time when en/decrypting</a:t>
            </a:r>
          </a:p>
          <a:p>
            <a:r>
              <a:rPr lang="en-US" smtClean="0"/>
              <a:t>Many current ciphers are block ciphers, and broader range of applications</a:t>
            </a:r>
          </a:p>
          <a:p>
            <a:r>
              <a:rPr lang="en-US" smtClean="0"/>
              <a:t>Stream ciphers are usually easy to implement in hardware </a:t>
            </a:r>
            <a:endParaRPr lang="en-AU" smtClean="0"/>
          </a:p>
        </p:txBody>
      </p:sp>
      <p:sp>
        <p:nvSpPr>
          <p:cNvPr id="2" name="Slide Number Placeholder 1"/>
          <p:cNvSpPr>
            <a:spLocks noGrp="1"/>
          </p:cNvSpPr>
          <p:nvPr>
            <p:ph type="sldNum" sz="quarter" idx="12"/>
          </p:nvPr>
        </p:nvSpPr>
        <p:spPr/>
        <p:txBody>
          <a:bodyPr/>
          <a:lstStyle/>
          <a:p>
            <a:r>
              <a:rPr lang="en-US"/>
              <a:t>Lecture 2 - </a:t>
            </a:r>
            <a:fld id="{61AA3193-24A0-4897-9E19-68DA6B2AA9DE}" type="slidenum">
              <a:rPr lang="en-US"/>
              <a:pPr/>
              <a:t>6</a:t>
            </a:fld>
            <a:endParaRPr lang="en-US"/>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1143000" y="152400"/>
            <a:ext cx="6381750" cy="1143000"/>
          </a:xfrm>
        </p:spPr>
        <p:txBody>
          <a:bodyPr/>
          <a:lstStyle/>
          <a:p>
            <a:pPr>
              <a:defRPr/>
            </a:pPr>
            <a:r>
              <a:rPr lang="en-AU" sz="4000" dirty="0" smtClean="0"/>
              <a:t>Theory of Claude Shannon </a:t>
            </a:r>
          </a:p>
        </p:txBody>
      </p:sp>
      <p:sp>
        <p:nvSpPr>
          <p:cNvPr id="9219" name="Rectangle 3"/>
          <p:cNvSpPr>
            <a:spLocks noGrp="1" noChangeArrowheads="1"/>
          </p:cNvSpPr>
          <p:nvPr>
            <p:ph type="body" idx="1"/>
          </p:nvPr>
        </p:nvSpPr>
        <p:spPr>
          <a:xfrm>
            <a:off x="323850" y="1341438"/>
            <a:ext cx="5832475" cy="4876800"/>
          </a:xfrm>
        </p:spPr>
        <p:txBody>
          <a:bodyPr/>
          <a:lstStyle/>
          <a:p>
            <a:r>
              <a:rPr lang="en-AU" sz="2400" b="1" smtClean="0"/>
              <a:t>Claude Shannon</a:t>
            </a:r>
            <a:r>
              <a:rPr lang="en-AU" sz="2400" smtClean="0"/>
              <a:t>, known as “the father of information theory”</a:t>
            </a:r>
          </a:p>
          <a:p>
            <a:pPr lvl="1"/>
            <a:r>
              <a:rPr lang="en-AU" sz="2100" smtClean="0"/>
              <a:t> In 1949, introduced the idea of ciphers based on substitution-permutation (S-P ciphers)</a:t>
            </a:r>
          </a:p>
          <a:p>
            <a:pPr lvl="1"/>
            <a:r>
              <a:rPr lang="en-AU" sz="2100" smtClean="0"/>
              <a:t>The idea forms the basis of modern block ciphers </a:t>
            </a:r>
          </a:p>
          <a:p>
            <a:r>
              <a:rPr lang="en-AU" sz="2400" smtClean="0"/>
              <a:t>S-P cipher is based on the two primitive operations we have seen before: </a:t>
            </a:r>
          </a:p>
          <a:p>
            <a:pPr lvl="1"/>
            <a:r>
              <a:rPr lang="en-AU" sz="2200" i="1" smtClean="0"/>
              <a:t>Substitution</a:t>
            </a:r>
            <a:r>
              <a:rPr lang="en-AU" sz="2200" smtClean="0"/>
              <a:t> (S-box)</a:t>
            </a:r>
          </a:p>
          <a:p>
            <a:pPr lvl="1"/>
            <a:r>
              <a:rPr lang="en-AU" sz="2200" i="1" smtClean="0"/>
              <a:t>Permutation </a:t>
            </a:r>
            <a:r>
              <a:rPr lang="en-AU" sz="2200" smtClean="0"/>
              <a:t>(P-box) </a:t>
            </a:r>
          </a:p>
          <a:p>
            <a:r>
              <a:rPr lang="en-AU" sz="2400" smtClean="0"/>
              <a:t>S-P cipher provides </a:t>
            </a:r>
            <a:r>
              <a:rPr lang="en-AU" sz="2400" i="1" smtClean="0"/>
              <a:t>confusion</a:t>
            </a:r>
            <a:r>
              <a:rPr lang="en-AU" sz="2400" smtClean="0"/>
              <a:t> &amp; </a:t>
            </a:r>
            <a:r>
              <a:rPr lang="en-AU" sz="2400" i="1" smtClean="0"/>
              <a:t>diffusion</a:t>
            </a:r>
            <a:r>
              <a:rPr lang="en-AU" sz="2400" smtClean="0"/>
              <a:t> of message </a:t>
            </a:r>
          </a:p>
        </p:txBody>
      </p:sp>
      <p:pic>
        <p:nvPicPr>
          <p:cNvPr id="9220" name="Picture 6" descr="shannon.jpg"/>
          <p:cNvPicPr>
            <a:picLocks noChangeAspect="1"/>
          </p:cNvPicPr>
          <p:nvPr/>
        </p:nvPicPr>
        <p:blipFill>
          <a:blip r:embed="rId3" cstate="print"/>
          <a:srcRect/>
          <a:stretch>
            <a:fillRect/>
          </a:stretch>
        </p:blipFill>
        <p:spPr bwMode="auto">
          <a:xfrm>
            <a:off x="6372225" y="1412875"/>
            <a:ext cx="2540000" cy="3492500"/>
          </a:xfrm>
          <a:prstGeom prst="rect">
            <a:avLst/>
          </a:prstGeom>
          <a:noFill/>
          <a:ln w="9525">
            <a:noFill/>
            <a:miter lim="800000"/>
            <a:headEnd/>
            <a:tailEnd/>
          </a:ln>
        </p:spPr>
      </p:pic>
      <p:sp>
        <p:nvSpPr>
          <p:cNvPr id="9221" name="Rectangle 7"/>
          <p:cNvSpPr>
            <a:spLocks noChangeArrowheads="1"/>
          </p:cNvSpPr>
          <p:nvPr/>
        </p:nvSpPr>
        <p:spPr bwMode="auto">
          <a:xfrm>
            <a:off x="6372225" y="5084763"/>
            <a:ext cx="2663825" cy="831850"/>
          </a:xfrm>
          <a:prstGeom prst="rect">
            <a:avLst/>
          </a:prstGeom>
          <a:noFill/>
          <a:ln w="9525">
            <a:noFill/>
            <a:miter lim="800000"/>
            <a:headEnd/>
            <a:tailEnd/>
          </a:ln>
        </p:spPr>
        <p:txBody>
          <a:bodyPr>
            <a:spAutoFit/>
          </a:bodyPr>
          <a:lstStyle/>
          <a:p>
            <a:r>
              <a:rPr lang="en-AU"/>
              <a:t>Claude E. Shannon    </a:t>
            </a:r>
          </a:p>
          <a:p>
            <a:r>
              <a:rPr lang="en-AU"/>
              <a:t>       (1916-2001)</a:t>
            </a:r>
          </a:p>
        </p:txBody>
      </p:sp>
      <p:sp>
        <p:nvSpPr>
          <p:cNvPr id="2" name="Slide Number Placeholder 1"/>
          <p:cNvSpPr>
            <a:spLocks noGrp="1"/>
          </p:cNvSpPr>
          <p:nvPr>
            <p:ph type="sldNum" sz="quarter" idx="12"/>
          </p:nvPr>
        </p:nvSpPr>
        <p:spPr/>
        <p:txBody>
          <a:bodyPr/>
          <a:lstStyle/>
          <a:p>
            <a:r>
              <a:rPr lang="en-US"/>
              <a:t>Lecture 2 - </a:t>
            </a:r>
            <a:fld id="{F03ED0C7-218E-4B1D-A127-811D34A9585A}" type="slidenum">
              <a:rPr lang="en-US"/>
              <a:pPr/>
              <a:t>7</a:t>
            </a:fld>
            <a:endParaRPr lang="en-US"/>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1143000" y="152400"/>
            <a:ext cx="6813550" cy="1143000"/>
          </a:xfrm>
        </p:spPr>
        <p:txBody>
          <a:bodyPr/>
          <a:lstStyle/>
          <a:p>
            <a:r>
              <a:rPr lang="en-US" smtClean="0"/>
              <a:t>Confusion and Diffusion</a:t>
            </a:r>
            <a:endParaRPr lang="en-AU" smtClean="0"/>
          </a:p>
        </p:txBody>
      </p:sp>
      <p:sp>
        <p:nvSpPr>
          <p:cNvPr id="10243" name="Rectangle 3"/>
          <p:cNvSpPr>
            <a:spLocks noGrp="1" noChangeArrowheads="1"/>
          </p:cNvSpPr>
          <p:nvPr>
            <p:ph type="body" idx="1"/>
          </p:nvPr>
        </p:nvSpPr>
        <p:spPr>
          <a:xfrm>
            <a:off x="755650" y="1341438"/>
            <a:ext cx="8074025" cy="4876800"/>
          </a:xfrm>
        </p:spPr>
        <p:txBody>
          <a:bodyPr/>
          <a:lstStyle/>
          <a:p>
            <a:r>
              <a:rPr lang="en-US" smtClean="0"/>
              <a:t>Shannon’s ideas: </a:t>
            </a:r>
          </a:p>
          <a:p>
            <a:pPr>
              <a:lnSpc>
                <a:spcPct val="20000"/>
              </a:lnSpc>
            </a:pPr>
            <a:endParaRPr lang="en-US" smtClean="0"/>
          </a:p>
          <a:p>
            <a:pPr lvl="1"/>
            <a:r>
              <a:rPr lang="en-AU" b="1" smtClean="0"/>
              <a:t>Confusion</a:t>
            </a:r>
            <a:r>
              <a:rPr lang="en-AU" smtClean="0"/>
              <a:t> – makes relationship between the ciphertext and key as complex as possible</a:t>
            </a:r>
          </a:p>
          <a:p>
            <a:pPr lvl="1"/>
            <a:r>
              <a:rPr lang="en-AU" b="1" smtClean="0"/>
              <a:t>Diffusion</a:t>
            </a:r>
            <a:r>
              <a:rPr lang="en-AU" smtClean="0"/>
              <a:t> – dissipates statistical structure of plaintext over bulk of ciphertext</a:t>
            </a:r>
          </a:p>
          <a:p>
            <a:pPr lvl="1">
              <a:lnSpc>
                <a:spcPct val="20000"/>
              </a:lnSpc>
            </a:pPr>
            <a:endParaRPr lang="en-AU" smtClean="0"/>
          </a:p>
          <a:p>
            <a:r>
              <a:rPr lang="en-AU" smtClean="0"/>
              <a:t>Combining S and P elements to obtain confusion and diffusion </a:t>
            </a:r>
          </a:p>
        </p:txBody>
      </p:sp>
      <p:sp>
        <p:nvSpPr>
          <p:cNvPr id="2" name="Slide Number Placeholder 1"/>
          <p:cNvSpPr>
            <a:spLocks noGrp="1"/>
          </p:cNvSpPr>
          <p:nvPr>
            <p:ph type="sldNum" sz="quarter" idx="12"/>
          </p:nvPr>
        </p:nvSpPr>
        <p:spPr/>
        <p:txBody>
          <a:bodyPr/>
          <a:lstStyle/>
          <a:p>
            <a:r>
              <a:rPr lang="en-US"/>
              <a:t>Lecture 2 - </a:t>
            </a:r>
            <a:fld id="{79FB85F9-0FF5-415E-814C-2E38A16F9A1A}" type="slidenum">
              <a:rPr lang="en-US"/>
              <a:pPr/>
              <a:t>8</a:t>
            </a:fld>
            <a:endParaRPr lang="en-US"/>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143000" y="152400"/>
            <a:ext cx="6381750" cy="1143000"/>
          </a:xfrm>
        </p:spPr>
        <p:txBody>
          <a:bodyPr/>
          <a:lstStyle/>
          <a:p>
            <a:r>
              <a:rPr lang="en-US" smtClean="0"/>
              <a:t>Feistel Cipher</a:t>
            </a:r>
            <a:endParaRPr lang="en-AU" smtClean="0"/>
          </a:p>
        </p:txBody>
      </p:sp>
      <p:sp>
        <p:nvSpPr>
          <p:cNvPr id="11267" name="Rectangle 3"/>
          <p:cNvSpPr>
            <a:spLocks noGrp="1" noChangeArrowheads="1"/>
          </p:cNvSpPr>
          <p:nvPr>
            <p:ph type="body" idx="1"/>
          </p:nvPr>
        </p:nvSpPr>
        <p:spPr>
          <a:xfrm>
            <a:off x="539750" y="1484313"/>
            <a:ext cx="8208963" cy="4876800"/>
          </a:xfrm>
        </p:spPr>
        <p:txBody>
          <a:bodyPr/>
          <a:lstStyle/>
          <a:p>
            <a:pPr>
              <a:lnSpc>
                <a:spcPct val="90000"/>
              </a:lnSpc>
            </a:pPr>
            <a:r>
              <a:rPr lang="en-US" sz="2800" smtClean="0"/>
              <a:t>Most symmetric block ciphers use a similar structure as the </a:t>
            </a:r>
            <a:r>
              <a:rPr lang="en-US" sz="2800" b="1" smtClean="0"/>
              <a:t>Feistel Cipher </a:t>
            </a:r>
          </a:p>
          <a:p>
            <a:pPr>
              <a:lnSpc>
                <a:spcPct val="20000"/>
              </a:lnSpc>
            </a:pPr>
            <a:endParaRPr lang="en-US" sz="2800" b="1" smtClean="0"/>
          </a:p>
          <a:p>
            <a:pPr lvl="1">
              <a:lnSpc>
                <a:spcPct val="90000"/>
              </a:lnSpc>
            </a:pPr>
            <a:r>
              <a:rPr lang="en-US" sz="2400" smtClean="0"/>
              <a:t>Devised by Horst Feistel </a:t>
            </a:r>
          </a:p>
          <a:p>
            <a:pPr lvl="1">
              <a:lnSpc>
                <a:spcPct val="20000"/>
              </a:lnSpc>
            </a:pPr>
            <a:endParaRPr lang="en-US" sz="2400" smtClean="0"/>
          </a:p>
          <a:p>
            <a:pPr lvl="1">
              <a:lnSpc>
                <a:spcPct val="90000"/>
              </a:lnSpc>
            </a:pPr>
            <a:r>
              <a:rPr lang="en-AU" sz="2400" smtClean="0"/>
              <a:t>Block cipher </a:t>
            </a:r>
          </a:p>
          <a:p>
            <a:pPr lvl="1">
              <a:lnSpc>
                <a:spcPct val="20000"/>
              </a:lnSpc>
              <a:buFont typeface="Wingdings" pitchFamily="2" charset="2"/>
              <a:buNone/>
            </a:pPr>
            <a:r>
              <a:rPr lang="en-AU" sz="2400" smtClean="0"/>
              <a:t> </a:t>
            </a:r>
          </a:p>
          <a:p>
            <a:pPr lvl="1">
              <a:lnSpc>
                <a:spcPct val="90000"/>
              </a:lnSpc>
            </a:pPr>
            <a:r>
              <a:rPr lang="en-AU" sz="2400" smtClean="0"/>
              <a:t>Block length: 64 bits </a:t>
            </a:r>
          </a:p>
          <a:p>
            <a:pPr lvl="1">
              <a:lnSpc>
                <a:spcPct val="20000"/>
              </a:lnSpc>
            </a:pPr>
            <a:endParaRPr lang="en-AU" sz="2400" smtClean="0"/>
          </a:p>
          <a:p>
            <a:pPr lvl="1">
              <a:lnSpc>
                <a:spcPct val="90000"/>
              </a:lnSpc>
            </a:pPr>
            <a:r>
              <a:rPr lang="en-AU" sz="2400" smtClean="0"/>
              <a:t>It is basically a product cipher, </a:t>
            </a:r>
          </a:p>
          <a:p>
            <a:pPr lvl="1">
              <a:lnSpc>
                <a:spcPct val="90000"/>
              </a:lnSpc>
              <a:buFont typeface="Wingdings" pitchFamily="2" charset="2"/>
              <a:buNone/>
            </a:pPr>
            <a:r>
              <a:rPr lang="en-AU" sz="2400" smtClean="0"/>
              <a:t>    and implements Shannon’s concept  </a:t>
            </a:r>
          </a:p>
          <a:p>
            <a:pPr lvl="1">
              <a:lnSpc>
                <a:spcPct val="20000"/>
              </a:lnSpc>
            </a:pPr>
            <a:endParaRPr lang="en-AU" sz="2400" smtClean="0"/>
          </a:p>
          <a:p>
            <a:pPr lvl="1">
              <a:lnSpc>
                <a:spcPct val="90000"/>
              </a:lnSpc>
            </a:pPr>
            <a:r>
              <a:rPr lang="en-US" sz="2400" smtClean="0"/>
              <a:t>Encryption </a:t>
            </a:r>
            <a:r>
              <a:rPr lang="en-US" sz="2400" b="1" smtClean="0"/>
              <a:t>/</a:t>
            </a:r>
            <a:r>
              <a:rPr lang="en-US" sz="2400" smtClean="0"/>
              <a:t> decryption are                                             very efficient</a:t>
            </a:r>
          </a:p>
          <a:p>
            <a:pPr lvl="1">
              <a:lnSpc>
                <a:spcPct val="90000"/>
              </a:lnSpc>
            </a:pPr>
            <a:endParaRPr lang="en-AU" sz="2400" smtClean="0"/>
          </a:p>
          <a:p>
            <a:pPr>
              <a:lnSpc>
                <a:spcPct val="90000"/>
              </a:lnSpc>
            </a:pPr>
            <a:endParaRPr lang="en-US" sz="2800" smtClean="0"/>
          </a:p>
          <a:p>
            <a:pPr>
              <a:lnSpc>
                <a:spcPct val="90000"/>
              </a:lnSpc>
            </a:pPr>
            <a:endParaRPr lang="en-AU" sz="2800" smtClean="0"/>
          </a:p>
        </p:txBody>
      </p:sp>
      <p:pic>
        <p:nvPicPr>
          <p:cNvPr id="11268" name="Picture 3" descr="imagesCAQJR7T9.jpg"/>
          <p:cNvPicPr>
            <a:picLocks noChangeAspect="1"/>
          </p:cNvPicPr>
          <p:nvPr/>
        </p:nvPicPr>
        <p:blipFill>
          <a:blip r:embed="rId3" cstate="print"/>
          <a:srcRect/>
          <a:stretch>
            <a:fillRect/>
          </a:stretch>
        </p:blipFill>
        <p:spPr bwMode="auto">
          <a:xfrm>
            <a:off x="6084888" y="2133600"/>
            <a:ext cx="2374900" cy="2736850"/>
          </a:xfrm>
          <a:prstGeom prst="rect">
            <a:avLst/>
          </a:prstGeom>
          <a:noFill/>
          <a:ln w="9525">
            <a:noFill/>
            <a:miter lim="800000"/>
            <a:headEnd/>
            <a:tailEnd/>
          </a:ln>
        </p:spPr>
      </p:pic>
      <p:sp>
        <p:nvSpPr>
          <p:cNvPr id="11269" name="Rectangle 4"/>
          <p:cNvSpPr>
            <a:spLocks noChangeArrowheads="1"/>
          </p:cNvSpPr>
          <p:nvPr/>
        </p:nvSpPr>
        <p:spPr bwMode="auto">
          <a:xfrm>
            <a:off x="6156325" y="5013325"/>
            <a:ext cx="2520950" cy="792163"/>
          </a:xfrm>
          <a:prstGeom prst="rect">
            <a:avLst/>
          </a:prstGeom>
          <a:noFill/>
          <a:ln w="9525">
            <a:noFill/>
            <a:miter lim="800000"/>
            <a:headEnd/>
            <a:tailEnd/>
          </a:ln>
        </p:spPr>
        <p:txBody>
          <a:bodyPr>
            <a:spAutoFit/>
          </a:bodyPr>
          <a:lstStyle/>
          <a:p>
            <a:r>
              <a:rPr lang="en-AU" b="1"/>
              <a:t>   </a:t>
            </a:r>
            <a:r>
              <a:rPr lang="en-AU"/>
              <a:t>Horst Feistel</a:t>
            </a:r>
            <a:r>
              <a:rPr lang="en-AU" sz="2200"/>
              <a:t>     </a:t>
            </a:r>
          </a:p>
          <a:p>
            <a:r>
              <a:rPr lang="en-AU" sz="2200"/>
              <a:t>     </a:t>
            </a:r>
            <a:r>
              <a:rPr lang="en-AU" sz="2000"/>
              <a:t>(1915 –1990)</a:t>
            </a:r>
          </a:p>
        </p:txBody>
      </p:sp>
      <p:sp>
        <p:nvSpPr>
          <p:cNvPr id="2" name="Slide Number Placeholder 1"/>
          <p:cNvSpPr>
            <a:spLocks noGrp="1"/>
          </p:cNvSpPr>
          <p:nvPr>
            <p:ph type="sldNum" sz="quarter" idx="12"/>
          </p:nvPr>
        </p:nvSpPr>
        <p:spPr/>
        <p:txBody>
          <a:bodyPr/>
          <a:lstStyle/>
          <a:p>
            <a:r>
              <a:rPr lang="en-US"/>
              <a:t>Lecture 2 - </a:t>
            </a:r>
            <a:fld id="{C9D20159-3E9E-47D3-AE6F-743EA80BEAFD}" type="slidenum">
              <a:rPr lang="en-US"/>
              <a:pPr/>
              <a:t>9</a:t>
            </a:fld>
            <a:endParaRPr lang="en-US"/>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GUGC">
  <a:themeElements>
    <a:clrScheme name="">
      <a:dk1>
        <a:srgbClr val="000000"/>
      </a:dk1>
      <a:lt1>
        <a:srgbClr val="FFFFFF"/>
      </a:lt1>
      <a:dk2>
        <a:srgbClr val="000000"/>
      </a:dk2>
      <a:lt2>
        <a:srgbClr val="808080"/>
      </a:lt2>
      <a:accent1>
        <a:srgbClr val="00CC99"/>
      </a:accent1>
      <a:accent2>
        <a:srgbClr val="000099"/>
      </a:accent2>
      <a:accent3>
        <a:srgbClr val="FFFFFF"/>
      </a:accent3>
      <a:accent4>
        <a:srgbClr val="000000"/>
      </a:accent4>
      <a:accent5>
        <a:srgbClr val="AAE2CA"/>
      </a:accent5>
      <a:accent6>
        <a:srgbClr val="00008A"/>
      </a:accent6>
      <a:hlink>
        <a:srgbClr val="0000CC"/>
      </a:hlink>
      <a:folHlink>
        <a:srgbClr val="B2B2B2"/>
      </a:folHlink>
    </a:clrScheme>
    <a:fontScheme name="GUGC">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a:defRPr>
        </a:defPPr>
      </a:lstStyle>
    </a:lnDef>
  </a:objectDefaults>
  <a:extraClrSchemeLst>
    <a:extraClrScheme>
      <a:clrScheme name="GUG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UG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UG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UG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UG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UG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UG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C:\Documents and Settings\user\Application Data\Microsoft\Templates\GUGC.pot</Template>
  <TotalTime>2088</TotalTime>
  <Words>4108</Words>
  <Application>Microsoft Macintosh PowerPoint</Application>
  <PresentationFormat>On-screen Show (4:3)</PresentationFormat>
  <Paragraphs>535</Paragraphs>
  <Slides>43</Slides>
  <Notes>28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GUGC</vt:lpstr>
      <vt:lpstr>Equation</vt:lpstr>
      <vt:lpstr>3413ICT  Network Security</vt:lpstr>
      <vt:lpstr>Previous Lecture..</vt:lpstr>
      <vt:lpstr> Objectives of this lecture..</vt:lpstr>
      <vt:lpstr>References</vt:lpstr>
      <vt:lpstr>Block Ciphers</vt:lpstr>
      <vt:lpstr>Block v.s. Stream Ciphers</vt:lpstr>
      <vt:lpstr>Theory of Claude Shannon </vt:lpstr>
      <vt:lpstr>Confusion and Diffusion</vt:lpstr>
      <vt:lpstr>Feistel Cipher</vt:lpstr>
      <vt:lpstr>Feistel Cipher Structure</vt:lpstr>
      <vt:lpstr>Feistel Cipher Structure  </vt:lpstr>
      <vt:lpstr>Feistel Cipher Design Principles</vt:lpstr>
      <vt:lpstr>Data Encryption Standard (DES)</vt:lpstr>
      <vt:lpstr>DES History</vt:lpstr>
      <vt:lpstr>Single Round of DES</vt:lpstr>
      <vt:lpstr>DES Round Structure</vt:lpstr>
      <vt:lpstr>DES Decryption</vt:lpstr>
      <vt:lpstr>Strength of DES</vt:lpstr>
      <vt:lpstr>Origins of AES</vt:lpstr>
      <vt:lpstr>AES Requirements</vt:lpstr>
      <vt:lpstr>The AES Cipher - Rijndael </vt:lpstr>
      <vt:lpstr>Rijndael</vt:lpstr>
      <vt:lpstr>Rijndael Single Round</vt:lpstr>
      <vt:lpstr>Implementation Aspects</vt:lpstr>
      <vt:lpstr>Confidentiality by Symmetric Cipher</vt:lpstr>
      <vt:lpstr>Confidentiality by Symmetric Cipher</vt:lpstr>
      <vt:lpstr>Encryption Across PSN</vt:lpstr>
      <vt:lpstr>Traffic Analysis</vt:lpstr>
      <vt:lpstr>Key Distribution</vt:lpstr>
      <vt:lpstr>Key Distribution</vt:lpstr>
      <vt:lpstr>Decentralized Key Distribution</vt:lpstr>
      <vt:lpstr>Decentralized Key Distribution</vt:lpstr>
      <vt:lpstr>Key Hierarchy</vt:lpstr>
      <vt:lpstr>Stream Ciphers </vt:lpstr>
      <vt:lpstr>Stream Cipher Structure</vt:lpstr>
      <vt:lpstr>An Example of Stream Cipher</vt:lpstr>
      <vt:lpstr>Linear Feedback Shift Register (LFSR) </vt:lpstr>
      <vt:lpstr>Random Numbers</vt:lpstr>
      <vt:lpstr>Published Sources</vt:lpstr>
      <vt:lpstr>Pseudorandom Number Generators (PRNGs)</vt:lpstr>
      <vt:lpstr>Summary</vt:lpstr>
      <vt:lpstr>Next Lecture…</vt:lpstr>
      <vt:lpstr>PowerPoint Presentation</vt:lpstr>
    </vt:vector>
  </TitlesOfParts>
  <Company>Griffith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subject>6216/3112INT Network Security</dc:subject>
  <cp:lastModifiedBy>Microsoft Office User</cp:lastModifiedBy>
  <cp:revision>162</cp:revision>
  <dcterms:created xsi:type="dcterms:W3CDTF">2003-01-15T03:46:17Z</dcterms:created>
  <dcterms:modified xsi:type="dcterms:W3CDTF">2014-03-05T01:38:09Z</dcterms:modified>
</cp:coreProperties>
</file>