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589" r:id="rId2"/>
    <p:sldId id="590" r:id="rId3"/>
    <p:sldId id="591" r:id="rId4"/>
    <p:sldId id="567" r:id="rId5"/>
    <p:sldId id="501" r:id="rId6"/>
    <p:sldId id="570" r:id="rId7"/>
    <p:sldId id="502" r:id="rId8"/>
    <p:sldId id="503" r:id="rId9"/>
    <p:sldId id="504" r:id="rId10"/>
    <p:sldId id="571" r:id="rId11"/>
    <p:sldId id="508" r:id="rId12"/>
    <p:sldId id="518" r:id="rId13"/>
    <p:sldId id="520" r:id="rId14"/>
    <p:sldId id="528" r:id="rId15"/>
    <p:sldId id="572" r:id="rId16"/>
    <p:sldId id="529" r:id="rId17"/>
    <p:sldId id="573" r:id="rId18"/>
    <p:sldId id="574" r:id="rId19"/>
    <p:sldId id="575" r:id="rId20"/>
    <p:sldId id="579" r:id="rId21"/>
    <p:sldId id="582" r:id="rId22"/>
    <p:sldId id="583" r:id="rId23"/>
    <p:sldId id="584" r:id="rId24"/>
    <p:sldId id="566" r:id="rId25"/>
    <p:sldId id="376" r:id="rId26"/>
    <p:sldId id="586" r:id="rId27"/>
  </p:sldIdLst>
  <p:sldSz cx="9144000" cy="6858000" type="screen4x3"/>
  <p:notesSz cx="6794500" cy="9931400"/>
  <p:defaultTextStyle>
    <a:defPPr>
      <a:defRPr lang="en-AU"/>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nw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002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91" d="100"/>
          <a:sy n="91" d="100"/>
        </p:scale>
        <p:origin x="-94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1626"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C0E41965-6971-4BEA-8F06-B389EB1493C0}" type="datetime1">
              <a:rPr lang="en-AU"/>
              <a:pPr/>
              <a:t>12/03/2014</a:t>
            </a:fld>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 - Network Security</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5. Authentication - </a:t>
            </a:r>
            <a:fld id="{21248DC4-211E-4B22-A65D-A8CE4EDDF5C6}"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DA4859D9-7EDD-4FEF-95D6-875057062790}" type="datetime1">
              <a:rPr lang="en-AU"/>
              <a:pPr/>
              <a:t>12/03/2014</a:t>
            </a:fld>
            <a:endParaRPr lang="en-AU"/>
          </a:p>
        </p:txBody>
      </p:sp>
      <p:sp>
        <p:nvSpPr>
          <p:cNvPr id="29700"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 - Network Security</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A359C4-E4E9-4EE3-82D0-46752571A6A9}" type="slidenum">
              <a:rPr lang="en-AU"/>
              <a:pPr/>
              <a:t>‹#›</a:t>
            </a:fld>
            <a:endParaRPr lang="en-AU"/>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AU" smtClean="0"/>
              <a:t>Griffith University, School of ICT</a:t>
            </a:r>
          </a:p>
        </p:txBody>
      </p:sp>
      <p:sp>
        <p:nvSpPr>
          <p:cNvPr id="31748" name="Rectangle 6"/>
          <p:cNvSpPr>
            <a:spLocks noGrp="1" noChangeArrowheads="1"/>
          </p:cNvSpPr>
          <p:nvPr>
            <p:ph type="ftr" sz="quarter" idx="4"/>
          </p:nvPr>
        </p:nvSpPr>
        <p:spPr>
          <a:noFill/>
        </p:spPr>
        <p:txBody>
          <a:bodyPr/>
          <a:lstStyle/>
          <a:p>
            <a:r>
              <a:rPr lang="en-AU" smtClean="0"/>
              <a:t>3413ICT - Network Security</a:t>
            </a:r>
          </a:p>
        </p:txBody>
      </p:sp>
      <p:sp>
        <p:nvSpPr>
          <p:cNvPr id="31749" name="Rectangle 2"/>
          <p:cNvSpPr txBox="1">
            <a:spLocks noGrp="1" noChangeArrowheads="1"/>
          </p:cNvSpPr>
          <p:nvPr/>
        </p:nvSpPr>
        <p:spPr bwMode="auto">
          <a:xfrm>
            <a:off x="0" y="0"/>
            <a:ext cx="2944813" cy="496888"/>
          </a:xfrm>
          <a:prstGeom prst="rect">
            <a:avLst/>
          </a:prstGeom>
          <a:noFill/>
          <a:ln w="9525">
            <a:noFill/>
            <a:miter lim="800000"/>
            <a:headEnd/>
            <a:tailEnd/>
          </a:ln>
        </p:spPr>
        <p:txBody>
          <a:bodyPr/>
          <a:lstStyle/>
          <a:p>
            <a:r>
              <a:rPr lang="en-AU" sz="1200"/>
              <a:t>Griffith University, School of ICT</a:t>
            </a:r>
          </a:p>
        </p:txBody>
      </p:sp>
      <p:sp>
        <p:nvSpPr>
          <p:cNvPr id="31750" name="Rectangle 3"/>
          <p:cNvSpPr txBox="1">
            <a:spLocks noGrp="1" noChangeArrowheads="1"/>
          </p:cNvSpPr>
          <p:nvPr/>
        </p:nvSpPr>
        <p:spPr bwMode="auto">
          <a:xfrm>
            <a:off x="3849688" y="0"/>
            <a:ext cx="2944812" cy="496888"/>
          </a:xfrm>
          <a:prstGeom prst="rect">
            <a:avLst/>
          </a:prstGeom>
          <a:noFill/>
          <a:ln w="9525">
            <a:noFill/>
            <a:miter lim="800000"/>
            <a:headEnd/>
            <a:tailEnd/>
          </a:ln>
        </p:spPr>
        <p:txBody>
          <a:bodyPr/>
          <a:lstStyle/>
          <a:p>
            <a:pPr algn="r"/>
            <a:r>
              <a:rPr lang="en-AU" sz="1200"/>
              <a:t>2010/1</a:t>
            </a:r>
          </a:p>
        </p:txBody>
      </p:sp>
      <p:sp>
        <p:nvSpPr>
          <p:cNvPr id="31751" name="Rectangle 6"/>
          <p:cNvSpPr txBox="1">
            <a:spLocks noGrp="1" noChangeArrowheads="1"/>
          </p:cNvSpPr>
          <p:nvPr/>
        </p:nvSpPr>
        <p:spPr bwMode="auto">
          <a:xfrm>
            <a:off x="0" y="9434513"/>
            <a:ext cx="2944813" cy="496887"/>
          </a:xfrm>
          <a:prstGeom prst="rect">
            <a:avLst/>
          </a:prstGeom>
          <a:noFill/>
          <a:ln w="9525">
            <a:noFill/>
            <a:miter lim="800000"/>
            <a:headEnd/>
            <a:tailEnd/>
          </a:ln>
        </p:spPr>
        <p:txBody>
          <a:bodyPr anchor="b"/>
          <a:lstStyle/>
          <a:p>
            <a:r>
              <a:rPr lang="en-AU" sz="1200"/>
              <a:t>3400ICT Information System Security</a:t>
            </a:r>
          </a:p>
        </p:txBody>
      </p:sp>
      <p:sp>
        <p:nvSpPr>
          <p:cNvPr id="31752"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01662810-74B9-4C3A-9356-CF05B516014C}" type="slidenum">
              <a:rPr lang="en-AU" sz="1200"/>
              <a:pPr algn="r"/>
              <a:t>1</a:t>
            </a:fld>
            <a:endParaRPr lang="en-AU" sz="1200"/>
          </a:p>
        </p:txBody>
      </p:sp>
      <p:sp>
        <p:nvSpPr>
          <p:cNvPr id="31753" name="Rectangle 2"/>
          <p:cNvSpPr txBox="1">
            <a:spLocks noGrp="1" noChangeArrowheads="1"/>
          </p:cNvSpPr>
          <p:nvPr/>
        </p:nvSpPr>
        <p:spPr bwMode="auto">
          <a:xfrm>
            <a:off x="0" y="0"/>
            <a:ext cx="2944813" cy="496888"/>
          </a:xfrm>
          <a:prstGeom prst="rect">
            <a:avLst/>
          </a:prstGeom>
          <a:noFill/>
          <a:ln w="9525">
            <a:noFill/>
            <a:miter lim="800000"/>
            <a:headEnd/>
            <a:tailEnd/>
          </a:ln>
        </p:spPr>
        <p:txBody>
          <a:bodyPr/>
          <a:lstStyle/>
          <a:p>
            <a:r>
              <a:rPr lang="en-AU" sz="1200"/>
              <a:t>Griffith University, School of ICT</a:t>
            </a:r>
          </a:p>
        </p:txBody>
      </p:sp>
      <p:sp>
        <p:nvSpPr>
          <p:cNvPr id="31754" name="Rectangle 3"/>
          <p:cNvSpPr txBox="1">
            <a:spLocks noGrp="1" noChangeArrowheads="1"/>
          </p:cNvSpPr>
          <p:nvPr/>
        </p:nvSpPr>
        <p:spPr bwMode="auto">
          <a:xfrm>
            <a:off x="3849688" y="0"/>
            <a:ext cx="2944812" cy="496888"/>
          </a:xfrm>
          <a:prstGeom prst="rect">
            <a:avLst/>
          </a:prstGeom>
          <a:noFill/>
          <a:ln w="9525">
            <a:noFill/>
            <a:miter lim="800000"/>
            <a:headEnd/>
            <a:tailEnd/>
          </a:ln>
        </p:spPr>
        <p:txBody>
          <a:bodyPr/>
          <a:lstStyle/>
          <a:p>
            <a:pPr algn="r"/>
            <a:r>
              <a:rPr lang="en-AU" sz="1200"/>
              <a:t>2010/1</a:t>
            </a:r>
          </a:p>
        </p:txBody>
      </p:sp>
      <p:sp>
        <p:nvSpPr>
          <p:cNvPr id="31755" name="Rectangle 6"/>
          <p:cNvSpPr txBox="1">
            <a:spLocks noGrp="1" noChangeArrowheads="1"/>
          </p:cNvSpPr>
          <p:nvPr/>
        </p:nvSpPr>
        <p:spPr bwMode="auto">
          <a:xfrm>
            <a:off x="0" y="9434513"/>
            <a:ext cx="2944813" cy="496887"/>
          </a:xfrm>
          <a:prstGeom prst="rect">
            <a:avLst/>
          </a:prstGeom>
          <a:noFill/>
          <a:ln w="9525">
            <a:noFill/>
            <a:miter lim="800000"/>
            <a:headEnd/>
            <a:tailEnd/>
          </a:ln>
        </p:spPr>
        <p:txBody>
          <a:bodyPr anchor="b"/>
          <a:lstStyle/>
          <a:p>
            <a:r>
              <a:rPr lang="en-AU" sz="1200"/>
              <a:t>3400ICT Information System Security</a:t>
            </a:r>
          </a:p>
        </p:txBody>
      </p:sp>
      <p:sp>
        <p:nvSpPr>
          <p:cNvPr id="31756"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8F042692-0941-440A-9B8A-B1D84CF945E1}" type="slidenum">
              <a:rPr lang="en-AU" sz="1200"/>
              <a:pPr algn="r"/>
              <a:t>1</a:t>
            </a:fld>
            <a:endParaRPr lang="en-AU" sz="1200"/>
          </a:p>
        </p:txBody>
      </p:sp>
      <p:sp>
        <p:nvSpPr>
          <p:cNvPr id="31757" name="Rectangle 2"/>
          <p:cNvSpPr>
            <a:spLocks noGrp="1" noRot="1" noChangeAspect="1" noChangeArrowheads="1" noTextEdit="1"/>
          </p:cNvSpPr>
          <p:nvPr>
            <p:ph type="sldImg"/>
          </p:nvPr>
        </p:nvSpPr>
        <p:spPr>
          <a:xfrm>
            <a:off x="914400" y="744538"/>
            <a:ext cx="4965700" cy="3725862"/>
          </a:xfrm>
          <a:ln/>
        </p:spPr>
      </p:sp>
      <p:sp>
        <p:nvSpPr>
          <p:cNvPr id="31758"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AU" smtClean="0"/>
              <a:t>Griffith University, School of ICT</a:t>
            </a:r>
          </a:p>
        </p:txBody>
      </p:sp>
      <p:sp>
        <p:nvSpPr>
          <p:cNvPr id="39940" name="Rectangle 6"/>
          <p:cNvSpPr>
            <a:spLocks noGrp="1" noChangeArrowheads="1"/>
          </p:cNvSpPr>
          <p:nvPr>
            <p:ph type="ftr" sz="quarter" idx="4"/>
          </p:nvPr>
        </p:nvSpPr>
        <p:spPr>
          <a:noFill/>
        </p:spPr>
        <p:txBody>
          <a:bodyPr/>
          <a:lstStyle/>
          <a:p>
            <a:r>
              <a:rPr lang="en-AU" smtClean="0"/>
              <a:t>3413ICT - Network Security</a:t>
            </a:r>
          </a:p>
        </p:txBody>
      </p:sp>
      <p:sp>
        <p:nvSpPr>
          <p:cNvPr id="39941"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9942"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AU" smtClean="0"/>
              <a:t>Griffith University, School of ICT</a:t>
            </a:r>
          </a:p>
        </p:txBody>
      </p:sp>
      <p:sp>
        <p:nvSpPr>
          <p:cNvPr id="40964" name="Rectangle 6"/>
          <p:cNvSpPr>
            <a:spLocks noGrp="1" noChangeArrowheads="1"/>
          </p:cNvSpPr>
          <p:nvPr>
            <p:ph type="ftr" sz="quarter" idx="4"/>
          </p:nvPr>
        </p:nvSpPr>
        <p:spPr>
          <a:noFill/>
        </p:spPr>
        <p:txBody>
          <a:bodyPr/>
          <a:lstStyle/>
          <a:p>
            <a:r>
              <a:rPr lang="en-AU" smtClean="0"/>
              <a:t>3413ICT - Network Security</a:t>
            </a:r>
          </a:p>
        </p:txBody>
      </p:sp>
      <p:sp>
        <p:nvSpPr>
          <p:cNvPr id="40965"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40966" name="Text Box 3"/>
          <p:cNvSpPr>
            <a:spLocks noGrp="1" noChangeArrowheads="1"/>
          </p:cNvSpPr>
          <p:nvPr>
            <p:ph type="body" idx="1"/>
          </p:nvPr>
        </p:nvSpPr>
        <p:spPr>
          <a:xfrm>
            <a:off x="679450" y="4716463"/>
            <a:ext cx="5435600" cy="468312"/>
          </a:xfrm>
          <a:solidFill>
            <a:schemeClr val="accent1"/>
          </a:solidFill>
          <a:ln w="9360">
            <a:solidFill>
              <a:schemeClr val="tx1"/>
            </a:solidFill>
          </a:ln>
        </p:spPr>
        <p:txBody>
          <a:bodyPr lIns="90000" tIns="46800" rIns="90000" bIns="46800">
            <a:spAutoFit/>
          </a:bodyPr>
          <a:lstStyle/>
          <a:p>
            <a:pPr defTabSz="449263" eaLnBrk="1" hangingPunct="1">
              <a:spcBef>
                <a:spcPts val="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SHA is one of the newer generation of hash functions, more resistant to cryptanalysis, and now probably preferred for new applications.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AU" smtClean="0"/>
              <a:t>Griffith University, School of ICT</a:t>
            </a:r>
          </a:p>
        </p:txBody>
      </p:sp>
      <p:sp>
        <p:nvSpPr>
          <p:cNvPr id="41988" name="Rectangle 6"/>
          <p:cNvSpPr>
            <a:spLocks noGrp="1" noChangeArrowheads="1"/>
          </p:cNvSpPr>
          <p:nvPr>
            <p:ph type="ftr" sz="quarter" idx="4"/>
          </p:nvPr>
        </p:nvSpPr>
        <p:spPr>
          <a:noFill/>
        </p:spPr>
        <p:txBody>
          <a:bodyPr/>
          <a:lstStyle/>
          <a:p>
            <a:r>
              <a:rPr lang="en-AU" smtClean="0"/>
              <a:t>3413ICT - Network Security</a:t>
            </a:r>
          </a:p>
        </p:txBody>
      </p:sp>
      <p:sp>
        <p:nvSpPr>
          <p:cNvPr id="41989"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41990" name="Text Box 3"/>
          <p:cNvSpPr>
            <a:spLocks noGrp="1" noChangeArrowheads="1"/>
          </p:cNvSpPr>
          <p:nvPr>
            <p:ph type="body" idx="1"/>
          </p:nvPr>
        </p:nvSpPr>
        <p:spPr>
          <a:xfrm>
            <a:off x="679450" y="4716463"/>
            <a:ext cx="5435600" cy="285750"/>
          </a:xfrm>
          <a:solidFill>
            <a:schemeClr val="accent1"/>
          </a:solidFill>
          <a:ln w="9360">
            <a:solidFill>
              <a:schemeClr val="tx1"/>
            </a:solidFill>
          </a:ln>
        </p:spPr>
        <p:txBody>
          <a:bodyPr lIns="90000" tIns="46800" rIns="90000" bIns="46800">
            <a:spAutoFit/>
          </a:bodyPr>
          <a:lstStyle/>
          <a:p>
            <a:pPr defTabSz="449263" eaLnBrk="1" hangingPunct="1">
              <a:spcBef>
                <a:spcPts val="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See Stallings Tables 12.3 and 12.4 for details.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AU" smtClean="0"/>
              <a:t>Griffith University, School of ICT</a:t>
            </a:r>
          </a:p>
        </p:txBody>
      </p:sp>
      <p:sp>
        <p:nvSpPr>
          <p:cNvPr id="43012" name="Rectangle 6"/>
          <p:cNvSpPr>
            <a:spLocks noGrp="1" noChangeArrowheads="1"/>
          </p:cNvSpPr>
          <p:nvPr>
            <p:ph type="ftr" sz="quarter" idx="4"/>
          </p:nvPr>
        </p:nvSpPr>
        <p:spPr>
          <a:noFill/>
        </p:spPr>
        <p:txBody>
          <a:bodyPr/>
          <a:lstStyle/>
          <a:p>
            <a:r>
              <a:rPr lang="en-AU" smtClean="0"/>
              <a:t>3413ICT - Network Security</a:t>
            </a:r>
          </a:p>
        </p:txBody>
      </p:sp>
      <p:sp>
        <p:nvSpPr>
          <p:cNvPr id="43013"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43014"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AU" smtClean="0"/>
              <a:t>Griffith University, School of ICT</a:t>
            </a:r>
          </a:p>
        </p:txBody>
      </p:sp>
      <p:sp>
        <p:nvSpPr>
          <p:cNvPr id="44036" name="Rectangle 6"/>
          <p:cNvSpPr>
            <a:spLocks noGrp="1" noChangeArrowheads="1"/>
          </p:cNvSpPr>
          <p:nvPr>
            <p:ph type="ftr" sz="quarter" idx="4"/>
          </p:nvPr>
        </p:nvSpPr>
        <p:spPr>
          <a:noFill/>
        </p:spPr>
        <p:txBody>
          <a:bodyPr/>
          <a:lstStyle/>
          <a:p>
            <a:r>
              <a:rPr lang="en-AU" smtClean="0"/>
              <a:t>3413ICT - Network Security</a:t>
            </a:r>
          </a:p>
        </p:txBody>
      </p:sp>
      <p:sp>
        <p:nvSpPr>
          <p:cNvPr id="44037" name="Slide Image Placeholder 1"/>
          <p:cNvSpPr>
            <a:spLocks noGrp="1" noRot="1" noChangeAspect="1" noTextEdit="1"/>
          </p:cNvSpPr>
          <p:nvPr>
            <p:ph type="sldImg"/>
          </p:nvPr>
        </p:nvSpPr>
        <p:spPr>
          <a:xfrm>
            <a:off x="914400" y="744538"/>
            <a:ext cx="4965700" cy="3724275"/>
          </a:xfrm>
          <a:ln/>
        </p:spPr>
      </p:sp>
      <p:sp>
        <p:nvSpPr>
          <p:cNvPr id="44038" name="Notes Placeholder 2"/>
          <p:cNvSpPr>
            <a:spLocks noGrp="1"/>
          </p:cNvSpPr>
          <p:nvPr>
            <p:ph type="body" idx="1"/>
          </p:nvPr>
        </p:nvSpPr>
        <p:spPr>
          <a:xfrm>
            <a:off x="679450" y="4716463"/>
            <a:ext cx="5435600" cy="4470400"/>
          </a:xfrm>
          <a:noFill/>
          <a:ln/>
        </p:spPr>
        <p:txBody>
          <a:bodyPr/>
          <a:lstStyle/>
          <a:p>
            <a:pPr eaLnBrk="1" hangingPunct="1"/>
            <a:r>
              <a:rPr lang="en-US" smtClean="0"/>
              <a:t>In simplified terms, the essence of the digital signature mechanism is shown in Stallings Figure 13.2. This repeats the logic shown in Figure 11.3. On example, using RSA, is available at this book's Web site. </a:t>
            </a:r>
          </a:p>
          <a:p>
            <a:pPr eaLnBrk="1" hangingPunct="1"/>
            <a:r>
              <a:rPr lang="en-US" smtClean="0"/>
              <a:t>We begin this chapter with an overview of digital signatures. Then, we introduce the Digital Signature Standard (DSS). </a:t>
            </a:r>
          </a:p>
        </p:txBody>
      </p:sp>
      <p:sp>
        <p:nvSpPr>
          <p:cNvPr id="44039" name="Slide Number Placeholder 3"/>
          <p:cNvSpPr txBox="1">
            <a:spLocks noGrp="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B013459E-787D-4B6D-A5AD-A59DFC13CA5A}" type="slidenum">
              <a:rPr lang="en-AU" sz="1200">
                <a:latin typeface="Arial" pitchFamily="34" charset="0"/>
                <a:ea typeface="MS PGothic" pitchFamily="34" charset="-128"/>
              </a:rPr>
              <a:pPr algn="r" eaLnBrk="1" hangingPunct="1"/>
              <a:t>15</a:t>
            </a:fld>
            <a:endParaRPr lang="en-AU" sz="1200">
              <a:latin typeface="Arial" pitchFamily="34" charset="0"/>
              <a:ea typeface="MS PGothic"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AU" smtClean="0"/>
              <a:t>Griffith University, School of ICT</a:t>
            </a:r>
          </a:p>
        </p:txBody>
      </p:sp>
      <p:sp>
        <p:nvSpPr>
          <p:cNvPr id="45060" name="Rectangle 6"/>
          <p:cNvSpPr>
            <a:spLocks noGrp="1" noChangeArrowheads="1"/>
          </p:cNvSpPr>
          <p:nvPr>
            <p:ph type="ftr" sz="quarter" idx="4"/>
          </p:nvPr>
        </p:nvSpPr>
        <p:spPr>
          <a:noFill/>
        </p:spPr>
        <p:txBody>
          <a:bodyPr/>
          <a:lstStyle/>
          <a:p>
            <a:r>
              <a:rPr lang="en-AU" smtClean="0"/>
              <a:t>3413ICT - Network Security</a:t>
            </a:r>
          </a:p>
        </p:txBody>
      </p:sp>
      <p:sp>
        <p:nvSpPr>
          <p:cNvPr id="45061"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45062"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AU" smtClean="0"/>
              <a:t>Griffith University, School of ICT</a:t>
            </a:r>
          </a:p>
        </p:txBody>
      </p:sp>
      <p:sp>
        <p:nvSpPr>
          <p:cNvPr id="46084" name="Rectangle 6"/>
          <p:cNvSpPr>
            <a:spLocks noGrp="1" noChangeArrowheads="1"/>
          </p:cNvSpPr>
          <p:nvPr>
            <p:ph type="ftr" sz="quarter" idx="4"/>
          </p:nvPr>
        </p:nvSpPr>
        <p:spPr>
          <a:noFill/>
        </p:spPr>
        <p:txBody>
          <a:bodyPr/>
          <a:lstStyle/>
          <a:p>
            <a:r>
              <a:rPr lang="en-AU" smtClean="0"/>
              <a:t>3413ICT - Network Security</a:t>
            </a:r>
          </a:p>
        </p:txBody>
      </p:sp>
      <p:sp>
        <p:nvSpPr>
          <p:cNvPr id="46085"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840A4DDD-8523-4594-AC22-88D9CBBB5D4D}" type="slidenum">
              <a:rPr lang="en-AU" sz="1200">
                <a:latin typeface="Arial" pitchFamily="34" charset="0"/>
                <a:ea typeface="MS PGothic" pitchFamily="34" charset="-128"/>
              </a:rPr>
              <a:pPr algn="r" eaLnBrk="1" hangingPunct="1"/>
              <a:t>17</a:t>
            </a:fld>
            <a:endParaRPr lang="en-AU" sz="1200">
              <a:latin typeface="Arial" pitchFamily="34" charset="0"/>
              <a:ea typeface="MS PGothic" pitchFamily="34" charset="-128"/>
            </a:endParaRPr>
          </a:p>
        </p:txBody>
      </p:sp>
      <p:sp>
        <p:nvSpPr>
          <p:cNvPr id="46086" name="Rectangle 2"/>
          <p:cNvSpPr>
            <a:spLocks noGrp="1" noRot="1" noChangeAspect="1" noChangeArrowheads="1" noTextEdit="1"/>
          </p:cNvSpPr>
          <p:nvPr>
            <p:ph type="sldImg"/>
          </p:nvPr>
        </p:nvSpPr>
        <p:spPr>
          <a:xfrm>
            <a:off x="914400" y="744538"/>
            <a:ext cx="4965700" cy="3724275"/>
          </a:xfrm>
          <a:ln/>
        </p:spPr>
      </p:sp>
      <p:sp>
        <p:nvSpPr>
          <p:cNvPr id="46087" name="Rectangle 3"/>
          <p:cNvSpPr>
            <a:spLocks noGrp="1" noChangeArrowheads="1"/>
          </p:cNvSpPr>
          <p:nvPr>
            <p:ph type="body" idx="1"/>
          </p:nvPr>
        </p:nvSpPr>
        <p:spPr>
          <a:xfrm>
            <a:off x="679450" y="4716463"/>
            <a:ext cx="5435600" cy="4470400"/>
          </a:xfrm>
          <a:noFill/>
          <a:ln/>
        </p:spPr>
        <p:txBody>
          <a:bodyPr/>
          <a:lstStyle/>
          <a:p>
            <a:pPr eaLnBrk="1" hangingPunct="1"/>
            <a:r>
              <a:rPr lang="en-US" smtClean="0"/>
              <a:t>Recall from Chapter 10, that in 1984, T. Elgamal announced a public-key scheme based on discrete logarithms, closely related to the Diffie-Hellman technique [ELGA84, ELGA85]. The ElGamal encryption scheme is designed to enable encryption by a user's public key with decryption by the user's private key. The ElGamal signature scheme involves the use of the private key for encryption and the public key for decryption. The ElGamal cryptosystem is used in some form in a number of standards including the digital signature standard (DSS) and the S/MIME email standard.  As with Diffie-Hellman, the global elements of ElGamal are a prime number </a:t>
            </a:r>
            <a:r>
              <a:rPr lang="en-US" i="1" smtClean="0"/>
              <a:t>q </a:t>
            </a:r>
            <a:r>
              <a:rPr lang="en-US" smtClean="0"/>
              <a:t>and </a:t>
            </a:r>
            <a:r>
              <a:rPr lang="en-US" i="1" smtClean="0"/>
              <a:t>a, </a:t>
            </a:r>
            <a:r>
              <a:rPr lang="en-US" smtClean="0"/>
              <a:t>which is a primitive root of </a:t>
            </a:r>
            <a:r>
              <a:rPr lang="en-US" i="1" smtClean="0"/>
              <a:t>q. </a:t>
            </a:r>
            <a:r>
              <a:rPr lang="en-US" smtClean="0"/>
              <a:t>User A generates a private/public key pair as shown. The security of ElGamal is based on the difficulty of computing discrete logarithms, to recover either x given y, or k given K (next slide).</a:t>
            </a:r>
            <a:endParaRPr lang="en-US" smtClean="0">
              <a:latin typeface="Times-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AU" smtClean="0"/>
              <a:t>Griffith University, School of ICT</a:t>
            </a:r>
          </a:p>
        </p:txBody>
      </p:sp>
      <p:sp>
        <p:nvSpPr>
          <p:cNvPr id="47108" name="Rectangle 6"/>
          <p:cNvSpPr>
            <a:spLocks noGrp="1" noChangeArrowheads="1"/>
          </p:cNvSpPr>
          <p:nvPr>
            <p:ph type="ftr" sz="quarter" idx="4"/>
          </p:nvPr>
        </p:nvSpPr>
        <p:spPr>
          <a:noFill/>
        </p:spPr>
        <p:txBody>
          <a:bodyPr/>
          <a:lstStyle/>
          <a:p>
            <a:r>
              <a:rPr lang="en-AU" smtClean="0"/>
              <a:t>3413ICT - Network Security</a:t>
            </a:r>
          </a:p>
        </p:txBody>
      </p:sp>
      <p:sp>
        <p:nvSpPr>
          <p:cNvPr id="47109"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F3EB794A-FAE6-493D-8DBF-7B6105289CF2}" type="slidenum">
              <a:rPr lang="en-AU" sz="1200">
                <a:latin typeface="Arial" pitchFamily="34" charset="0"/>
                <a:ea typeface="MS PGothic" pitchFamily="34" charset="-128"/>
              </a:rPr>
              <a:pPr algn="r" eaLnBrk="1" hangingPunct="1"/>
              <a:t>18</a:t>
            </a:fld>
            <a:endParaRPr lang="en-AU" sz="1200">
              <a:latin typeface="Arial" pitchFamily="34" charset="0"/>
              <a:ea typeface="MS PGothic" pitchFamily="34" charset="-128"/>
            </a:endParaRPr>
          </a:p>
        </p:txBody>
      </p:sp>
      <p:sp>
        <p:nvSpPr>
          <p:cNvPr id="47110" name="Rectangle 2"/>
          <p:cNvSpPr>
            <a:spLocks noGrp="1" noRot="1" noChangeAspect="1" noChangeArrowheads="1" noTextEdit="1"/>
          </p:cNvSpPr>
          <p:nvPr>
            <p:ph type="sldImg"/>
          </p:nvPr>
        </p:nvSpPr>
        <p:spPr>
          <a:xfrm>
            <a:off x="914400" y="744538"/>
            <a:ext cx="4965700" cy="3724275"/>
          </a:xfrm>
          <a:ln/>
        </p:spPr>
      </p:sp>
      <p:sp>
        <p:nvSpPr>
          <p:cNvPr id="47111" name="Rectangle 3"/>
          <p:cNvSpPr>
            <a:spLocks noGrp="1" noChangeArrowheads="1"/>
          </p:cNvSpPr>
          <p:nvPr>
            <p:ph type="body" idx="1"/>
          </p:nvPr>
        </p:nvSpPr>
        <p:spPr>
          <a:xfrm>
            <a:off x="679450" y="4716463"/>
            <a:ext cx="5435600" cy="4470400"/>
          </a:xfrm>
          <a:noFill/>
          <a:ln/>
        </p:spPr>
        <p:txBody>
          <a:bodyPr/>
          <a:lstStyle/>
          <a:p>
            <a:pPr eaLnBrk="1" hangingPunct="1"/>
            <a:r>
              <a:rPr lang="en-US" smtClean="0"/>
              <a:t>To sign a message </a:t>
            </a:r>
            <a:r>
              <a:rPr lang="en-US" i="1" smtClean="0"/>
              <a:t>M, </a:t>
            </a:r>
            <a:r>
              <a:rPr lang="en-US" smtClean="0"/>
              <a:t>user </a:t>
            </a:r>
            <a:r>
              <a:rPr lang="en-US" i="1" smtClean="0"/>
              <a:t>A </a:t>
            </a:r>
            <a:r>
              <a:rPr lang="en-US" smtClean="0"/>
              <a:t>first computes the hash </a:t>
            </a:r>
            <a:r>
              <a:rPr lang="en-US" i="1" smtClean="0"/>
              <a:t>m = H(M)</a:t>
            </a:r>
            <a:r>
              <a:rPr lang="en-US" smtClean="0"/>
              <a:t>, such that </a:t>
            </a:r>
            <a:r>
              <a:rPr lang="en-US" i="1" smtClean="0"/>
              <a:t>m </a:t>
            </a:r>
            <a:r>
              <a:rPr lang="en-US" smtClean="0"/>
              <a:t>is an integer in the range</a:t>
            </a:r>
            <a:r>
              <a:rPr lang="en-US" i="1" smtClean="0"/>
              <a:t> 0 &lt;= m &lt;= q – 1. </a:t>
            </a:r>
            <a:r>
              <a:rPr lang="en-US" smtClean="0"/>
              <a:t>A then forms a digital signature as shown. </a:t>
            </a:r>
          </a:p>
          <a:p>
            <a:pPr eaLnBrk="1" hangingPunct="1"/>
            <a:r>
              <a:rPr lang="en-US" smtClean="0"/>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AU" smtClean="0"/>
              <a:t>Griffith University, School of ICT</a:t>
            </a:r>
          </a:p>
        </p:txBody>
      </p:sp>
      <p:sp>
        <p:nvSpPr>
          <p:cNvPr id="48132" name="Rectangle 6"/>
          <p:cNvSpPr>
            <a:spLocks noGrp="1" noChangeArrowheads="1"/>
          </p:cNvSpPr>
          <p:nvPr>
            <p:ph type="ftr" sz="quarter" idx="4"/>
          </p:nvPr>
        </p:nvSpPr>
        <p:spPr>
          <a:noFill/>
        </p:spPr>
        <p:txBody>
          <a:bodyPr/>
          <a:lstStyle/>
          <a:p>
            <a:r>
              <a:rPr lang="en-AU" smtClean="0"/>
              <a:t>3413ICT - Network Security</a:t>
            </a:r>
          </a:p>
        </p:txBody>
      </p:sp>
      <p:sp>
        <p:nvSpPr>
          <p:cNvPr id="48133"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AB6AC9A8-EB93-40C9-A349-82203BBAAEAA}" type="slidenum">
              <a:rPr lang="en-AU" sz="1200">
                <a:latin typeface="Arial" pitchFamily="34" charset="0"/>
                <a:ea typeface="MS PGothic" pitchFamily="34" charset="-128"/>
              </a:rPr>
              <a:pPr algn="r" eaLnBrk="1" hangingPunct="1"/>
              <a:t>19</a:t>
            </a:fld>
            <a:endParaRPr lang="en-AU" sz="1200">
              <a:latin typeface="Arial" pitchFamily="34" charset="0"/>
              <a:ea typeface="MS PGothic" pitchFamily="34" charset="-128"/>
            </a:endParaRPr>
          </a:p>
        </p:txBody>
      </p:sp>
      <p:sp>
        <p:nvSpPr>
          <p:cNvPr id="48134" name="Rectangle 1026"/>
          <p:cNvSpPr>
            <a:spLocks noGrp="1" noRot="1" noChangeAspect="1" noChangeArrowheads="1" noTextEdit="1"/>
          </p:cNvSpPr>
          <p:nvPr>
            <p:ph type="sldImg"/>
          </p:nvPr>
        </p:nvSpPr>
        <p:spPr>
          <a:xfrm>
            <a:off x="914400" y="744538"/>
            <a:ext cx="4965700" cy="3724275"/>
          </a:xfrm>
          <a:ln/>
        </p:spPr>
      </p:sp>
      <p:sp>
        <p:nvSpPr>
          <p:cNvPr id="48135" name="Rectangle 1027"/>
          <p:cNvSpPr>
            <a:spLocks noGrp="1" noChangeArrowheads="1"/>
          </p:cNvSpPr>
          <p:nvPr>
            <p:ph type="body" idx="1"/>
          </p:nvPr>
        </p:nvSpPr>
        <p:spPr>
          <a:xfrm>
            <a:off x="679450" y="4716463"/>
            <a:ext cx="5435600" cy="4470400"/>
          </a:xfrm>
          <a:noFill/>
          <a:ln/>
        </p:spPr>
        <p:txBody>
          <a:bodyPr/>
          <a:lstStyle/>
          <a:p>
            <a:pPr eaLnBrk="1" hangingPunct="1"/>
            <a:r>
              <a:rPr lang="en-US" smtClean="0">
                <a:cs typeface="Arial" pitchFamily="34" charset="0"/>
              </a:rPr>
              <a:t>Here is an example of creating and verifying an </a:t>
            </a:r>
            <a:r>
              <a:rPr lang="en-AU" smtClean="0">
                <a:cs typeface="Arial" pitchFamily="34" charset="0"/>
              </a:rPr>
              <a:t>ElGamal signature </a:t>
            </a:r>
            <a:r>
              <a:rPr lang="en-US" smtClean="0">
                <a:cs typeface="Arial" pitchFamily="34" charset="0"/>
              </a:rPr>
              <a:t>from the text using the prime field GF(19); that is, q = </a:t>
            </a:r>
            <a:r>
              <a:rPr lang="en-US" smtClean="0"/>
              <a:t>19. It has primitive roots {2, 3, 10, 13, 14, 15}, as shown in Table 8.3.</a:t>
            </a:r>
            <a:r>
              <a:rPr lang="en-US" smtClean="0">
                <a:cs typeface="Arial" pitchFamily="34" charset="0"/>
              </a:rPr>
              <a:t> We choose a = 10. Alice generates a key pair as shown, which is </a:t>
            </a:r>
            <a:r>
              <a:rPr lang="en-US" smtClean="0"/>
              <a:t>= {19, 10, 4}</a:t>
            </a:r>
            <a:r>
              <a:rPr lang="en-US" smtClean="0">
                <a:cs typeface="Arial" pitchFamily="34" charset="0"/>
              </a:rPr>
              <a:t>. </a:t>
            </a:r>
            <a:r>
              <a:rPr lang="en-US" smtClean="0"/>
              <a:t>Alice can sign a message with hash </a:t>
            </a:r>
            <a:r>
              <a:rPr lang="en-US" i="1" smtClean="0">
                <a:cs typeface="Arial" pitchFamily="34" charset="0"/>
              </a:rPr>
              <a:t>m </a:t>
            </a:r>
            <a:r>
              <a:rPr lang="en-US" smtClean="0">
                <a:cs typeface="Arial" pitchFamily="34" charset="0"/>
              </a:rPr>
              <a:t>= 14 as shown to compute the signature pair (3,4). </a:t>
            </a:r>
            <a:r>
              <a:rPr lang="en-AU" smtClean="0"/>
              <a:t>Any user B can verify the signature by computing </a:t>
            </a:r>
            <a:r>
              <a:rPr lang="en-US" smtClean="0"/>
              <a:t>confirming the validation equation as shown.</a:t>
            </a:r>
          </a:p>
          <a:p>
            <a:pPr eaLnBrk="1" hangingPunct="1"/>
            <a:endParaRPr lang="en-AU" smtClean="0"/>
          </a:p>
          <a:p>
            <a:pPr eaLnBrk="1" hangingPunct="1"/>
            <a:endParaRPr lang="en-US"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AU" smtClean="0"/>
              <a:t>Griffith University, School of ICT</a:t>
            </a:r>
          </a:p>
        </p:txBody>
      </p:sp>
      <p:sp>
        <p:nvSpPr>
          <p:cNvPr id="49156" name="Rectangle 6"/>
          <p:cNvSpPr>
            <a:spLocks noGrp="1" noChangeArrowheads="1"/>
          </p:cNvSpPr>
          <p:nvPr>
            <p:ph type="ftr" sz="quarter" idx="4"/>
          </p:nvPr>
        </p:nvSpPr>
        <p:spPr>
          <a:noFill/>
        </p:spPr>
        <p:txBody>
          <a:bodyPr/>
          <a:lstStyle/>
          <a:p>
            <a:r>
              <a:rPr lang="en-AU" smtClean="0"/>
              <a:t>3413ICT - Network Security</a:t>
            </a:r>
          </a:p>
        </p:txBody>
      </p:sp>
      <p:sp>
        <p:nvSpPr>
          <p:cNvPr id="49157"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23F7B74B-8B1E-4B1C-B64F-643D8F0FF85E}" type="slidenum">
              <a:rPr lang="en-AU" sz="1200">
                <a:latin typeface="Arial" pitchFamily="34" charset="0"/>
                <a:ea typeface="MS PGothic" pitchFamily="34" charset="-128"/>
              </a:rPr>
              <a:pPr algn="r" eaLnBrk="1" hangingPunct="1"/>
              <a:t>20</a:t>
            </a:fld>
            <a:endParaRPr lang="en-AU" sz="1200">
              <a:latin typeface="Arial" pitchFamily="34" charset="0"/>
              <a:ea typeface="MS PGothic" pitchFamily="34" charset="-128"/>
            </a:endParaRPr>
          </a:p>
        </p:txBody>
      </p:sp>
      <p:sp>
        <p:nvSpPr>
          <p:cNvPr id="49158" name="Rectangle 2"/>
          <p:cNvSpPr>
            <a:spLocks noGrp="1" noRot="1" noChangeAspect="1" noChangeArrowheads="1" noTextEdit="1"/>
          </p:cNvSpPr>
          <p:nvPr>
            <p:ph type="sldImg"/>
          </p:nvPr>
        </p:nvSpPr>
        <p:spPr>
          <a:xfrm>
            <a:off x="914400" y="744538"/>
            <a:ext cx="4965700" cy="3724275"/>
          </a:xfrm>
          <a:ln/>
        </p:spPr>
      </p:sp>
      <p:sp>
        <p:nvSpPr>
          <p:cNvPr id="49159" name="Rectangle 3"/>
          <p:cNvSpPr>
            <a:spLocks noGrp="1" noChangeArrowheads="1"/>
          </p:cNvSpPr>
          <p:nvPr>
            <p:ph type="body" idx="1"/>
          </p:nvPr>
        </p:nvSpPr>
        <p:spPr>
          <a:xfrm>
            <a:off x="679450" y="4716463"/>
            <a:ext cx="5435600" cy="4470400"/>
          </a:xfrm>
          <a:noFill/>
          <a:ln/>
        </p:spPr>
        <p:txBody>
          <a:bodyPr/>
          <a:lstStyle/>
          <a:p>
            <a:pPr eaLnBrk="1" hangingPunct="1"/>
            <a:r>
              <a:rPr lang="en-AU" smtClean="0"/>
              <a:t>DSA is the US Govt approved signature scheme, which is designed to provide strong signatures without allowing easy use for encryption.</a:t>
            </a:r>
            <a:r>
              <a:rPr lang="en-US" smtClean="0"/>
              <a:t> The National Institute of Standards and Technology (NIST) published Federal Information Processing Standard FIPS 186, known as the Digital Signature Standard (DSS). The DSS makes use of the Secure Hash Algorithm (SHA) described in Chapter 12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This latest version also incorporates digital signature algorithms based on RSA and on elliptic curve cryptography. In this section, we discuss the original DSS algorithm. The DSS uses an algorithm that is designed to provide only the digital signature function. Unlike RSA, it cannot be used for encryption or key exchange. Nevertheless, it is a public-key technique. </a:t>
            </a:r>
            <a:endParaRPr lang="en-AU" smtClean="0">
              <a:latin typeface="Times-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6" name="Footer Placeholder 5"/>
          <p:cNvSpPr>
            <a:spLocks noGrp="1"/>
          </p:cNvSpPr>
          <p:nvPr>
            <p:ph type="ftr" sz="quarter" idx="12"/>
          </p:nvPr>
        </p:nvSpPr>
        <p:spPr/>
        <p:txBody>
          <a:bodyPr/>
          <a:lstStyle/>
          <a:p>
            <a:pPr>
              <a:defRPr/>
            </a:pPr>
            <a:r>
              <a:rPr lang="en-AU" smtClean="0"/>
              <a:t>3413ICT - Network Security</a:t>
            </a:r>
            <a:endParaRPr lang="en-AU"/>
          </a:p>
        </p:txBody>
      </p:sp>
      <p:sp>
        <p:nvSpPr>
          <p:cNvPr id="7" name="Slide Number Placeholder 6"/>
          <p:cNvSpPr>
            <a:spLocks noGrp="1"/>
          </p:cNvSpPr>
          <p:nvPr>
            <p:ph type="sldNum" sz="quarter" idx="13"/>
          </p:nvPr>
        </p:nvSpPr>
        <p:spPr/>
        <p:txBody>
          <a:bodyPr/>
          <a:lstStyle/>
          <a:p>
            <a:fld id="{0FD63B13-60A3-4F10-815A-3BA14F1DB668}" type="slidenum">
              <a:rPr lang="en-AU" smtClean="0"/>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AU" smtClean="0"/>
              <a:t>Griffith University, School of ICT</a:t>
            </a:r>
          </a:p>
        </p:txBody>
      </p:sp>
      <p:sp>
        <p:nvSpPr>
          <p:cNvPr id="50180" name="Rectangle 6"/>
          <p:cNvSpPr>
            <a:spLocks noGrp="1" noChangeArrowheads="1"/>
          </p:cNvSpPr>
          <p:nvPr>
            <p:ph type="ftr" sz="quarter" idx="4"/>
          </p:nvPr>
        </p:nvSpPr>
        <p:spPr>
          <a:noFill/>
        </p:spPr>
        <p:txBody>
          <a:bodyPr/>
          <a:lstStyle/>
          <a:p>
            <a:r>
              <a:rPr lang="en-AU" smtClean="0"/>
              <a:t>3413ICT - Network Security</a:t>
            </a:r>
          </a:p>
        </p:txBody>
      </p:sp>
      <p:sp>
        <p:nvSpPr>
          <p:cNvPr id="50181"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EEA92F7C-DBEC-4F12-8FBA-665B575744AA}" type="slidenum">
              <a:rPr lang="en-AU" sz="1200">
                <a:latin typeface="Arial" pitchFamily="34" charset="0"/>
                <a:ea typeface="MS PGothic" pitchFamily="34" charset="-128"/>
              </a:rPr>
              <a:pPr algn="r" eaLnBrk="1" hangingPunct="1"/>
              <a:t>21</a:t>
            </a:fld>
            <a:endParaRPr lang="en-AU" sz="1200">
              <a:latin typeface="Arial" pitchFamily="34" charset="0"/>
              <a:ea typeface="MS PGothic" pitchFamily="34" charset="-128"/>
            </a:endParaRPr>
          </a:p>
        </p:txBody>
      </p:sp>
      <p:sp>
        <p:nvSpPr>
          <p:cNvPr id="50182" name="Rectangle 1026"/>
          <p:cNvSpPr>
            <a:spLocks noGrp="1" noRot="1" noChangeAspect="1" noChangeArrowheads="1" noTextEdit="1"/>
          </p:cNvSpPr>
          <p:nvPr>
            <p:ph type="sldImg"/>
          </p:nvPr>
        </p:nvSpPr>
        <p:spPr>
          <a:xfrm>
            <a:off x="914400" y="744538"/>
            <a:ext cx="4965700" cy="3724275"/>
          </a:xfrm>
          <a:ln/>
        </p:spPr>
      </p:sp>
      <p:sp>
        <p:nvSpPr>
          <p:cNvPr id="50183" name="Rectangle 1027"/>
          <p:cNvSpPr>
            <a:spLocks noGrp="1" noChangeArrowheads="1"/>
          </p:cNvSpPr>
          <p:nvPr>
            <p:ph type="body" idx="1"/>
          </p:nvPr>
        </p:nvSpPr>
        <p:spPr>
          <a:xfrm>
            <a:off x="679450" y="4716463"/>
            <a:ext cx="5435600" cy="4470400"/>
          </a:xfrm>
          <a:noFill/>
          <a:ln/>
        </p:spPr>
        <p:txBody>
          <a:bodyPr/>
          <a:lstStyle/>
          <a:p>
            <a:pPr eaLnBrk="1" hangingPunct="1"/>
            <a:r>
              <a:rPr lang="en-US" smtClean="0">
                <a:cs typeface="Arial" pitchFamily="34" charset="0"/>
              </a:rPr>
              <a:t>DSA typically uses a common set of global parameters (p,q,g) for a community of clients, as shown. A 160-bit prime number q is chosen. Next, a prime number p is selected with a length between 512 and 1024 bits such that q divides (p – 1). Finally, g is chosen to be of the form h</a:t>
            </a:r>
            <a:r>
              <a:rPr lang="en-US" baseline="30000" smtClean="0">
                <a:cs typeface="Arial" pitchFamily="34" charset="0"/>
              </a:rPr>
              <a:t>(p–1)/q </a:t>
            </a:r>
            <a:r>
              <a:rPr lang="en-US" smtClean="0">
                <a:cs typeface="Arial" pitchFamily="34" charset="0"/>
              </a:rPr>
              <a:t>mod p where h is an integer between 1 and (p – 1) with the restriction that g must be greater than 1. Thus, the global public key components of DSA have the same for as in the Schnorr signature scheme. </a:t>
            </a:r>
          </a:p>
          <a:p>
            <a:pPr eaLnBrk="1" hangingPunct="1"/>
            <a:r>
              <a:rPr lang="en-US" smtClean="0">
                <a:cs typeface="Arial" pitchFamily="34" charset="0"/>
              </a:rPr>
              <a:t>Then each DSA uses chooses a random private key x, and computes their public key as shown. The calculation of the public key y given x is relatively straightforward. However, given the public key y, it is computationally infeasible to determine x, which is the discrete logarithm of y to base g, mod 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AU" smtClean="0"/>
              <a:t>Griffith University, School of ICT</a:t>
            </a:r>
          </a:p>
        </p:txBody>
      </p:sp>
      <p:sp>
        <p:nvSpPr>
          <p:cNvPr id="51204" name="Rectangle 6"/>
          <p:cNvSpPr>
            <a:spLocks noGrp="1" noChangeArrowheads="1"/>
          </p:cNvSpPr>
          <p:nvPr>
            <p:ph type="ftr" sz="quarter" idx="4"/>
          </p:nvPr>
        </p:nvSpPr>
        <p:spPr>
          <a:noFill/>
        </p:spPr>
        <p:txBody>
          <a:bodyPr/>
          <a:lstStyle/>
          <a:p>
            <a:r>
              <a:rPr lang="en-AU" smtClean="0"/>
              <a:t>3413ICT - Network Security</a:t>
            </a:r>
          </a:p>
        </p:txBody>
      </p:sp>
      <p:sp>
        <p:nvSpPr>
          <p:cNvPr id="51205"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321C6644-8A7B-486B-AD1C-22CBC2C3A3FA}" type="slidenum">
              <a:rPr lang="en-AU" sz="1200">
                <a:latin typeface="Arial" pitchFamily="34" charset="0"/>
                <a:ea typeface="MS PGothic" pitchFamily="34" charset="-128"/>
              </a:rPr>
              <a:pPr algn="r" eaLnBrk="1" hangingPunct="1"/>
              <a:t>22</a:t>
            </a:fld>
            <a:endParaRPr lang="en-AU" sz="1200">
              <a:latin typeface="Arial" pitchFamily="34" charset="0"/>
              <a:ea typeface="MS PGothic" pitchFamily="34" charset="-128"/>
            </a:endParaRPr>
          </a:p>
        </p:txBody>
      </p:sp>
      <p:sp>
        <p:nvSpPr>
          <p:cNvPr id="51206" name="Rectangle 1026"/>
          <p:cNvSpPr>
            <a:spLocks noGrp="1" noRot="1" noChangeAspect="1" noChangeArrowheads="1" noTextEdit="1"/>
          </p:cNvSpPr>
          <p:nvPr>
            <p:ph type="sldImg"/>
          </p:nvPr>
        </p:nvSpPr>
        <p:spPr>
          <a:xfrm>
            <a:off x="914400" y="744538"/>
            <a:ext cx="4965700" cy="3724275"/>
          </a:xfrm>
          <a:ln/>
        </p:spPr>
      </p:sp>
      <p:sp>
        <p:nvSpPr>
          <p:cNvPr id="51207" name="Rectangle 1027"/>
          <p:cNvSpPr>
            <a:spLocks noGrp="1" noChangeArrowheads="1"/>
          </p:cNvSpPr>
          <p:nvPr>
            <p:ph type="body" idx="1"/>
          </p:nvPr>
        </p:nvSpPr>
        <p:spPr>
          <a:xfrm>
            <a:off x="679450" y="4716463"/>
            <a:ext cx="5435600" cy="4470400"/>
          </a:xfrm>
          <a:noFill/>
          <a:ln/>
        </p:spPr>
        <p:txBody>
          <a:bodyPr/>
          <a:lstStyle/>
          <a:p>
            <a:pPr eaLnBrk="1" hangingPunct="1"/>
            <a:r>
              <a:rPr lang="en-US" smtClean="0">
                <a:cs typeface="Arial" pitchFamily="34" charset="0"/>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AU" smtClean="0">
                <a:cs typeface="Arial" pitchFamily="34" charset="0"/>
              </a:rPr>
              <a:t>is similar to ElGamal signatures, with the use of a per message temporary signature key k, but doing calculations first mod p, then mod q to reduce the size of the result. The signature (r,s) is then sent with the message to the recipient.</a:t>
            </a:r>
            <a:r>
              <a:rPr lang="en-US" smtClean="0">
                <a:cs typeface="Arial" pitchFamily="34" charset="0"/>
              </a:rPr>
              <a:t> Note that computing r only involves calculation mod p and does not depend on message, hence can be done in advance. Similarly with randomly choosing k’s and computing their inverses.</a:t>
            </a:r>
            <a:endParaRPr lang="en-AU" smtClean="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AU" smtClean="0"/>
              <a:t>Griffith University, School of ICT</a:t>
            </a:r>
          </a:p>
        </p:txBody>
      </p:sp>
      <p:sp>
        <p:nvSpPr>
          <p:cNvPr id="52228" name="Rectangle 6"/>
          <p:cNvSpPr>
            <a:spLocks noGrp="1" noChangeArrowheads="1"/>
          </p:cNvSpPr>
          <p:nvPr>
            <p:ph type="ftr" sz="quarter" idx="4"/>
          </p:nvPr>
        </p:nvSpPr>
        <p:spPr>
          <a:noFill/>
        </p:spPr>
        <p:txBody>
          <a:bodyPr/>
          <a:lstStyle/>
          <a:p>
            <a:r>
              <a:rPr lang="en-AU" smtClean="0"/>
              <a:t>3413ICT - Network Security</a:t>
            </a:r>
          </a:p>
        </p:txBody>
      </p:sp>
      <p:sp>
        <p:nvSpPr>
          <p:cNvPr id="52229" name="Rectangle 7"/>
          <p:cNvSpPr txBox="1">
            <a:spLocks noGrp="1" noChangeArrowheads="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6C34807F-8DCB-4245-984A-2BD0F630F682}" type="slidenum">
              <a:rPr lang="en-AU" sz="1200">
                <a:latin typeface="Arial" pitchFamily="34" charset="0"/>
                <a:ea typeface="MS PGothic" pitchFamily="34" charset="-128"/>
              </a:rPr>
              <a:pPr algn="r" eaLnBrk="1" hangingPunct="1"/>
              <a:t>23</a:t>
            </a:fld>
            <a:endParaRPr lang="en-AU" sz="1200">
              <a:latin typeface="Arial" pitchFamily="34" charset="0"/>
              <a:ea typeface="MS PGothic" pitchFamily="34" charset="-128"/>
            </a:endParaRPr>
          </a:p>
        </p:txBody>
      </p:sp>
      <p:sp>
        <p:nvSpPr>
          <p:cNvPr id="52230" name="Rectangle 2"/>
          <p:cNvSpPr>
            <a:spLocks noGrp="1" noRot="1" noChangeAspect="1" noChangeArrowheads="1" noTextEdit="1"/>
          </p:cNvSpPr>
          <p:nvPr>
            <p:ph type="sldImg"/>
          </p:nvPr>
        </p:nvSpPr>
        <p:spPr>
          <a:xfrm>
            <a:off x="914400" y="744538"/>
            <a:ext cx="4965700" cy="3724275"/>
          </a:xfrm>
          <a:ln/>
        </p:spPr>
      </p:sp>
      <p:sp>
        <p:nvSpPr>
          <p:cNvPr id="52231" name="Rectangle 3"/>
          <p:cNvSpPr>
            <a:spLocks noGrp="1" noChangeArrowheads="1"/>
          </p:cNvSpPr>
          <p:nvPr>
            <p:ph type="body" idx="1"/>
          </p:nvPr>
        </p:nvSpPr>
        <p:spPr>
          <a:xfrm>
            <a:off x="679450" y="4716463"/>
            <a:ext cx="5435600" cy="4470400"/>
          </a:xfrm>
          <a:noFill/>
          <a:ln/>
        </p:spPr>
        <p:txBody>
          <a:bodyPr/>
          <a:lstStyle/>
          <a:p>
            <a:pPr eaLnBrk="1" hangingPunct="1"/>
            <a:r>
              <a:rPr lang="en-US" smtClean="0">
                <a:cs typeface="Arial" pitchFamily="34" charset="0"/>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AU" smtClean="0">
                <a:cs typeface="Arial" pitchFamily="34" charset="0"/>
              </a:rPr>
              <a:t>Note that the difficulty of computing discrete logs is why it is infeasible for an opponent to recover k from r, or x from s. Note also that nearly all the calculations are mod q, and hence are much faster save for the last step. </a:t>
            </a:r>
          </a:p>
          <a:p>
            <a:pPr eaLnBrk="1" hangingPunct="1"/>
            <a:r>
              <a:rPr lang="en-US" smtClean="0">
                <a:cs typeface="Arial" pitchFamily="34" charset="0"/>
              </a:rPr>
              <a:t>The structure of this function is such that the receiver can recover r using the incoming message and signature, the public key of the user, and the global public key. It is certainly not obvious that such a scheme would work. A proof is provided in Stallings appendix K.</a:t>
            </a:r>
            <a:endParaRPr lang="en-AU" smtClean="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AU" smtClean="0"/>
              <a:t>Griffith University, School of ICT</a:t>
            </a:r>
          </a:p>
        </p:txBody>
      </p:sp>
      <p:sp>
        <p:nvSpPr>
          <p:cNvPr id="53252" name="Rectangle 6"/>
          <p:cNvSpPr>
            <a:spLocks noGrp="1" noChangeArrowheads="1"/>
          </p:cNvSpPr>
          <p:nvPr>
            <p:ph type="ftr" sz="quarter" idx="4"/>
          </p:nvPr>
        </p:nvSpPr>
        <p:spPr>
          <a:noFill/>
        </p:spPr>
        <p:txBody>
          <a:bodyPr/>
          <a:lstStyle/>
          <a:p>
            <a:r>
              <a:rPr lang="en-AU" smtClean="0"/>
              <a:t>3413ICT - Network Security</a:t>
            </a:r>
          </a:p>
        </p:txBody>
      </p:sp>
      <p:sp>
        <p:nvSpPr>
          <p:cNvPr id="53253"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53254"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AU" smtClean="0"/>
              <a:t>Griffith University, School of ICT</a:t>
            </a:r>
          </a:p>
        </p:txBody>
      </p:sp>
      <p:sp>
        <p:nvSpPr>
          <p:cNvPr id="32772" name="Rectangle 6"/>
          <p:cNvSpPr>
            <a:spLocks noGrp="1" noChangeArrowheads="1"/>
          </p:cNvSpPr>
          <p:nvPr>
            <p:ph type="ftr" sz="quarter" idx="4"/>
          </p:nvPr>
        </p:nvSpPr>
        <p:spPr>
          <a:noFill/>
        </p:spPr>
        <p:txBody>
          <a:bodyPr/>
          <a:lstStyle/>
          <a:p>
            <a:r>
              <a:rPr lang="en-AU" smtClean="0"/>
              <a:t>3413ICT - Network Security</a:t>
            </a:r>
          </a:p>
        </p:txBody>
      </p:sp>
      <p:sp>
        <p:nvSpPr>
          <p:cNvPr id="32773"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2774"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AU" smtClean="0"/>
              <a:t>Griffith University, School of ICT</a:t>
            </a:r>
          </a:p>
        </p:txBody>
      </p:sp>
      <p:sp>
        <p:nvSpPr>
          <p:cNvPr id="33796" name="Rectangle 6"/>
          <p:cNvSpPr>
            <a:spLocks noGrp="1" noChangeArrowheads="1"/>
          </p:cNvSpPr>
          <p:nvPr>
            <p:ph type="ftr" sz="quarter" idx="4"/>
          </p:nvPr>
        </p:nvSpPr>
        <p:spPr>
          <a:noFill/>
        </p:spPr>
        <p:txBody>
          <a:bodyPr/>
          <a:lstStyle/>
          <a:p>
            <a:r>
              <a:rPr lang="en-AU" smtClean="0"/>
              <a:t>3413ICT - Network Security</a:t>
            </a:r>
          </a:p>
        </p:txBody>
      </p:sp>
      <p:sp>
        <p:nvSpPr>
          <p:cNvPr id="33797"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3798"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AU" smtClean="0"/>
              <a:t>Griffith University, School of ICT</a:t>
            </a:r>
          </a:p>
        </p:txBody>
      </p:sp>
      <p:sp>
        <p:nvSpPr>
          <p:cNvPr id="34820" name="Rectangle 6"/>
          <p:cNvSpPr>
            <a:spLocks noGrp="1" noChangeArrowheads="1"/>
          </p:cNvSpPr>
          <p:nvPr>
            <p:ph type="ftr" sz="quarter" idx="4"/>
          </p:nvPr>
        </p:nvSpPr>
        <p:spPr>
          <a:noFill/>
        </p:spPr>
        <p:txBody>
          <a:bodyPr/>
          <a:lstStyle/>
          <a:p>
            <a:r>
              <a:rPr lang="en-AU" smtClean="0"/>
              <a:t>3413ICT - Network Security</a:t>
            </a:r>
          </a:p>
        </p:txBody>
      </p:sp>
      <p:sp>
        <p:nvSpPr>
          <p:cNvPr id="34821" name="Slide Image Placeholder 1"/>
          <p:cNvSpPr>
            <a:spLocks noGrp="1" noRot="1" noChangeAspect="1" noTextEdit="1"/>
          </p:cNvSpPr>
          <p:nvPr>
            <p:ph type="sldImg"/>
          </p:nvPr>
        </p:nvSpPr>
        <p:spPr>
          <a:xfrm>
            <a:off x="914400" y="744538"/>
            <a:ext cx="4965700" cy="3724275"/>
          </a:xfrm>
          <a:ln/>
        </p:spPr>
      </p:sp>
      <p:sp>
        <p:nvSpPr>
          <p:cNvPr id="34822" name="Notes Placeholder 2"/>
          <p:cNvSpPr>
            <a:spLocks noGrp="1"/>
          </p:cNvSpPr>
          <p:nvPr>
            <p:ph type="body" idx="1"/>
          </p:nvPr>
        </p:nvSpPr>
        <p:spPr>
          <a:xfrm>
            <a:off x="679450" y="4716463"/>
            <a:ext cx="5435600" cy="4470400"/>
          </a:xfrm>
          <a:noFill/>
          <a:ln/>
        </p:spPr>
        <p:txBody>
          <a:bodyPr/>
          <a:lstStyle/>
          <a:p>
            <a:pPr eaLnBrk="1" hangingPunct="1"/>
            <a:r>
              <a:rPr lang="en-US" smtClean="0"/>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34823" name="Slide Number Placeholder 3"/>
          <p:cNvSpPr txBox="1">
            <a:spLocks noGrp="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F3EA8833-57B2-45CB-BDD2-07013E9CD409}" type="slidenum">
              <a:rPr lang="en-AU" sz="1200">
                <a:latin typeface="Arial" pitchFamily="34" charset="0"/>
                <a:ea typeface="MS PGothic" pitchFamily="34" charset="-128"/>
              </a:rPr>
              <a:pPr algn="r" eaLnBrk="1" hangingPunct="1"/>
              <a:t>6</a:t>
            </a:fld>
            <a:endParaRPr lang="en-AU" sz="1200">
              <a:latin typeface="Arial" pitchFamily="34" charset="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AU" smtClean="0"/>
              <a:t>Griffith University, School of ICT</a:t>
            </a:r>
          </a:p>
        </p:txBody>
      </p:sp>
      <p:sp>
        <p:nvSpPr>
          <p:cNvPr id="35844" name="Rectangle 6"/>
          <p:cNvSpPr>
            <a:spLocks noGrp="1" noChangeArrowheads="1"/>
          </p:cNvSpPr>
          <p:nvPr>
            <p:ph type="ftr" sz="quarter" idx="4"/>
          </p:nvPr>
        </p:nvSpPr>
        <p:spPr>
          <a:noFill/>
        </p:spPr>
        <p:txBody>
          <a:bodyPr/>
          <a:lstStyle/>
          <a:p>
            <a:r>
              <a:rPr lang="en-AU" smtClean="0"/>
              <a:t>3413ICT - Network Security</a:t>
            </a:r>
          </a:p>
        </p:txBody>
      </p:sp>
      <p:sp>
        <p:nvSpPr>
          <p:cNvPr id="35845"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5846"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AU" smtClean="0"/>
              <a:t>Griffith University, School of ICT</a:t>
            </a:r>
          </a:p>
        </p:txBody>
      </p:sp>
      <p:sp>
        <p:nvSpPr>
          <p:cNvPr id="36868" name="Rectangle 6"/>
          <p:cNvSpPr>
            <a:spLocks noGrp="1" noChangeArrowheads="1"/>
          </p:cNvSpPr>
          <p:nvPr>
            <p:ph type="ftr" sz="quarter" idx="4"/>
          </p:nvPr>
        </p:nvSpPr>
        <p:spPr>
          <a:noFill/>
        </p:spPr>
        <p:txBody>
          <a:bodyPr/>
          <a:lstStyle/>
          <a:p>
            <a:r>
              <a:rPr lang="en-AU" smtClean="0"/>
              <a:t>3413ICT - Network Security</a:t>
            </a:r>
          </a:p>
        </p:txBody>
      </p:sp>
      <p:sp>
        <p:nvSpPr>
          <p:cNvPr id="36869"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6870" name="Rectangle 3"/>
          <p:cNvSpPr>
            <a:spLocks noGrp="1" noChangeArrowheads="1"/>
          </p:cNvSpPr>
          <p:nvPr>
            <p:ph type="body" idx="1"/>
          </p:nvPr>
        </p:nvSpPr>
        <p:spPr>
          <a:xfrm>
            <a:off x="906463" y="4716463"/>
            <a:ext cx="4981575" cy="4470400"/>
          </a:xfrm>
          <a:noFill/>
          <a:ln/>
        </p:spPr>
        <p:txBody>
          <a:bodyPr wrap="none" anchor="ctr"/>
          <a:lstStyle/>
          <a:p>
            <a:pPr defTabSz="449263"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AU" smtClean="0"/>
              <a:t>Griffith University, School of ICT</a:t>
            </a:r>
          </a:p>
        </p:txBody>
      </p:sp>
      <p:sp>
        <p:nvSpPr>
          <p:cNvPr id="37892" name="Rectangle 6"/>
          <p:cNvSpPr>
            <a:spLocks noGrp="1" noChangeArrowheads="1"/>
          </p:cNvSpPr>
          <p:nvPr>
            <p:ph type="ftr" sz="quarter" idx="4"/>
          </p:nvPr>
        </p:nvSpPr>
        <p:spPr>
          <a:noFill/>
        </p:spPr>
        <p:txBody>
          <a:bodyPr/>
          <a:lstStyle/>
          <a:p>
            <a:r>
              <a:rPr lang="en-AU" smtClean="0"/>
              <a:t>3413ICT - Network Security</a:t>
            </a:r>
          </a:p>
        </p:txBody>
      </p:sp>
      <p:sp>
        <p:nvSpPr>
          <p:cNvPr id="37893" name="Rectangle 2"/>
          <p:cNvSpPr>
            <a:spLocks noGrp="1" noRot="1" noChangeAspect="1" noChangeArrowheads="1" noTextEdit="1"/>
          </p:cNvSpPr>
          <p:nvPr>
            <p:ph type="sldImg"/>
          </p:nvPr>
        </p:nvSpPr>
        <p:spPr>
          <a:xfrm>
            <a:off x="914400" y="744538"/>
            <a:ext cx="4965700" cy="3724275"/>
          </a:xfrm>
          <a:solidFill>
            <a:srgbClr val="FFFFFF"/>
          </a:solidFill>
          <a:ln/>
        </p:spPr>
      </p:sp>
      <p:sp>
        <p:nvSpPr>
          <p:cNvPr id="37894" name="Text Box 3"/>
          <p:cNvSpPr>
            <a:spLocks noGrp="1" noChangeArrowheads="1"/>
          </p:cNvSpPr>
          <p:nvPr>
            <p:ph type="body" idx="1"/>
          </p:nvPr>
        </p:nvSpPr>
        <p:spPr>
          <a:xfrm>
            <a:off x="679450" y="4716463"/>
            <a:ext cx="5435600" cy="1016000"/>
          </a:xfrm>
          <a:solidFill>
            <a:schemeClr val="accent1"/>
          </a:solidFill>
          <a:ln w="9360">
            <a:solidFill>
              <a:schemeClr val="tx1"/>
            </a:solidFill>
          </a:ln>
        </p:spPr>
        <p:txBody>
          <a:bodyPr lIns="90000" tIns="46800" rIns="90000" bIns="46800">
            <a:spAutoFit/>
          </a:bodyPr>
          <a:lstStyle/>
          <a:p>
            <a:pPr defTabSz="449263" eaLnBrk="1" hangingPunct="1">
              <a:spcBef>
                <a:spcPts val="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AU" smtClean="0"/>
              <a:t>Griffith University, School of ICT</a:t>
            </a:r>
          </a:p>
        </p:txBody>
      </p:sp>
      <p:sp>
        <p:nvSpPr>
          <p:cNvPr id="38916" name="Rectangle 6"/>
          <p:cNvSpPr>
            <a:spLocks noGrp="1" noChangeArrowheads="1"/>
          </p:cNvSpPr>
          <p:nvPr>
            <p:ph type="ftr" sz="quarter" idx="4"/>
          </p:nvPr>
        </p:nvSpPr>
        <p:spPr>
          <a:noFill/>
        </p:spPr>
        <p:txBody>
          <a:bodyPr/>
          <a:lstStyle/>
          <a:p>
            <a:r>
              <a:rPr lang="en-AU" smtClean="0"/>
              <a:t>3413ICT - Network Security</a:t>
            </a:r>
          </a:p>
        </p:txBody>
      </p:sp>
      <p:sp>
        <p:nvSpPr>
          <p:cNvPr id="38917" name="Slide Image Placeholder 1"/>
          <p:cNvSpPr>
            <a:spLocks noGrp="1" noRot="1" noChangeAspect="1" noTextEdit="1"/>
          </p:cNvSpPr>
          <p:nvPr>
            <p:ph type="sldImg"/>
          </p:nvPr>
        </p:nvSpPr>
        <p:spPr>
          <a:xfrm>
            <a:off x="914400" y="744538"/>
            <a:ext cx="4965700" cy="3724275"/>
          </a:xfrm>
          <a:ln/>
        </p:spPr>
      </p:sp>
      <p:sp>
        <p:nvSpPr>
          <p:cNvPr id="38918" name="Notes Placeholder 2"/>
          <p:cNvSpPr>
            <a:spLocks noGrp="1"/>
          </p:cNvSpPr>
          <p:nvPr>
            <p:ph type="body" idx="1"/>
          </p:nvPr>
        </p:nvSpPr>
        <p:spPr>
          <a:xfrm>
            <a:off x="679450" y="4716463"/>
            <a:ext cx="5435600" cy="4470400"/>
          </a:xfrm>
          <a:noFill/>
          <a:ln/>
        </p:spPr>
        <p:txBody>
          <a:bodyPr/>
          <a:lstStyle/>
          <a:p>
            <a:pPr eaLnBrk="1" hangingPunct="1"/>
            <a:r>
              <a:rPr lang="en-US" smtClean="0"/>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smtClean="0"/>
              <a:t>n-bit </a:t>
            </a:r>
            <a:r>
              <a:rPr lang="en-US" smtClean="0"/>
              <a:t>hash value is equally likely. Thus, the probability that a data error will result in an unchanged hash value is 2</a:t>
            </a:r>
            <a:r>
              <a:rPr lang="en-US" baseline="30000" smtClean="0"/>
              <a:t>–n</a:t>
            </a:r>
            <a:r>
              <a:rPr lang="en-US" smtClean="0"/>
              <a:t>. With more predictably formatted data, the function is less effective. For example, in most normal text files, the high-order bit of each octet is always zero. So if a 128-bit hash value is used, instead of an effectiveness of 2</a:t>
            </a:r>
            <a:r>
              <a:rPr lang="en-US" baseline="30000" smtClean="0"/>
              <a:t>–128</a:t>
            </a:r>
            <a:r>
              <a:rPr lang="en-US" smtClean="0"/>
              <a:t>, the hash function on this type of data has an effectiveness of 2</a:t>
            </a:r>
            <a:r>
              <a:rPr lang="en-US" baseline="30000" smtClean="0"/>
              <a:t>–112</a:t>
            </a:r>
            <a:r>
              <a:rPr lang="en-US" smtClean="0"/>
              <a:t>.  </a:t>
            </a:r>
          </a:p>
          <a:p>
            <a:pPr eaLnBrk="1" hangingPunct="1"/>
            <a:r>
              <a:rPr lang="en-US" smtClean="0"/>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smtClean="0"/>
              <a:t>n-bit </a:t>
            </a:r>
            <a:r>
              <a:rPr lang="en-US" smtClean="0"/>
              <a:t>block that forces the new message plus block to yield the desired hash code. </a:t>
            </a:r>
          </a:p>
        </p:txBody>
      </p:sp>
      <p:sp>
        <p:nvSpPr>
          <p:cNvPr id="38919" name="Slide Number Placeholder 3"/>
          <p:cNvSpPr txBox="1">
            <a:spLocks noGrp="1"/>
          </p:cNvSpPr>
          <p:nvPr/>
        </p:nvSpPr>
        <p:spPr bwMode="auto">
          <a:xfrm>
            <a:off x="3848100" y="9432925"/>
            <a:ext cx="2944813" cy="496888"/>
          </a:xfrm>
          <a:prstGeom prst="rect">
            <a:avLst/>
          </a:prstGeom>
          <a:noFill/>
          <a:ln w="9525">
            <a:noFill/>
            <a:miter lim="800000"/>
            <a:headEnd/>
            <a:tailEnd/>
          </a:ln>
        </p:spPr>
        <p:txBody>
          <a:bodyPr anchor="b"/>
          <a:lstStyle/>
          <a:p>
            <a:pPr algn="r" eaLnBrk="1" hangingPunct="1"/>
            <a:fld id="{371172E5-0C72-4D62-9992-B6148DF0BC5B}" type="slidenum">
              <a:rPr lang="en-AU" sz="1200">
                <a:latin typeface="Arial" pitchFamily="34" charset="0"/>
                <a:ea typeface="MS PGothic" pitchFamily="34" charset="-128"/>
              </a:rPr>
              <a:pPr algn="r" eaLnBrk="1" hangingPunct="1"/>
              <a:t>10</a:t>
            </a:fld>
            <a:endParaRPr lang="en-AU" sz="1200">
              <a:latin typeface="Arial" pitchFamily="34"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w="9525">
            <a:noFill/>
            <a:miter lim="800000"/>
            <a:headEnd/>
            <a:tailEnd/>
          </a:ln>
          <a:effectLst/>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A65DBFE1-0666-46D4-9077-B215E20425F7}" type="datetime1">
              <a:rPr lang="en-US" smtClean="0"/>
              <a:pPr/>
              <a:t>3/12/2014</a:t>
            </a:fld>
            <a:endParaRPr lang="en-US"/>
          </a:p>
        </p:txBody>
      </p:sp>
      <p:sp>
        <p:nvSpPr>
          <p:cNvPr id="7" name="Rectangle 5"/>
          <p:cNvSpPr>
            <a:spLocks noGrp="1" noChangeArrowheads="1"/>
          </p:cNvSpPr>
          <p:nvPr>
            <p:ph type="ftr" sz="quarter" idx="11"/>
          </p:nvPr>
        </p:nvSpPr>
        <p:spPr>
          <a:xfrm>
            <a:off x="2339975" y="6381750"/>
            <a:ext cx="3384550" cy="304800"/>
          </a:xfrm>
        </p:spPr>
        <p:txBody>
          <a:bodyPr/>
          <a:lstStyle>
            <a:lvl1pPr>
              <a:defRPr/>
            </a:lvl1pPr>
          </a:lstStyle>
          <a:p>
            <a:pPr>
              <a:defRPr/>
            </a:pPr>
            <a:r>
              <a:rPr lang="en-US" smtClean="0"/>
              <a:t>3413ICT - Network Security</a:t>
            </a:r>
            <a:endParaRPr lang="en-US"/>
          </a:p>
        </p:txBody>
      </p:sp>
      <p:sp>
        <p:nvSpPr>
          <p:cNvPr id="8" name="Rectangle 6"/>
          <p:cNvSpPr>
            <a:spLocks noGrp="1" noChangeArrowheads="1"/>
          </p:cNvSpPr>
          <p:nvPr>
            <p:ph type="sldNum" sz="quarter" idx="12"/>
          </p:nvPr>
        </p:nvSpPr>
        <p:spPr>
          <a:xfrm>
            <a:off x="5867400" y="6400800"/>
            <a:ext cx="3124200" cy="304800"/>
          </a:xfrm>
        </p:spPr>
        <p:txBody>
          <a:bodyPr/>
          <a:lstStyle>
            <a:lvl1pPr>
              <a:defRPr>
                <a:solidFill>
                  <a:schemeClr val="tx1"/>
                </a:solidFill>
              </a:defRPr>
            </a:lvl1pPr>
          </a:lstStyle>
          <a:p>
            <a:fld id="{D88084E1-792A-44B8-B740-8F7F2B8DCEB7}" type="slidenum">
              <a:rPr lang="en-US"/>
              <a:pPr/>
              <a:t>‹#›</a:t>
            </a:fld>
            <a:r>
              <a:rPr lang="en-US"/>
              <a:t>© V. Muthu, Griffith University</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fld id="{3CD44C0C-C7E5-4495-BA9E-40D4EE9E8D8A}" type="datetime1">
              <a:rPr lang="en-US" smtClean="0"/>
              <a:pPr/>
              <a:t>3/12/2014</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5. Authentication.. - </a:t>
            </a:r>
            <a:fld id="{97AE30CC-75A2-48D1-B4C1-C0A18E2A49B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fld id="{CE4D6E60-0773-4BAD-A6A2-317476BD8196}" type="datetime1">
              <a:rPr lang="en-US" smtClean="0"/>
              <a:pPr/>
              <a:t>3/12/2014</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5. Authentication.. - </a:t>
            </a:r>
            <a:fld id="{40F9F989-5D35-4412-A410-3742B69ADDE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fld id="{76B958AC-F16E-4240-A059-11CF22DA64F5}" type="datetime1">
              <a:rPr lang="en-US" smtClean="0"/>
              <a:pPr/>
              <a:t>3/12/2014</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5. Authentication.. - </a:t>
            </a:r>
            <a:fld id="{199D003F-D561-4E14-AFF3-9DE53B40B52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fld id="{439978D9-CD1D-4BA1-8A85-32C0118974DA}" type="datetime1">
              <a:rPr lang="en-US" smtClean="0"/>
              <a:pPr/>
              <a:t>3/12/2014</a:t>
            </a:fld>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5. Authentication.. - </a:t>
            </a:r>
            <a:fld id="{D1E4411B-C03E-47B4-B15F-0D427BE60E1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fld id="{C6E3FD5D-F088-4BF5-B027-E60040009DF9}" type="datetime1">
              <a:rPr lang="en-US" smtClean="0"/>
              <a:pPr/>
              <a:t>3/12/2014</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5. Authentication.. - </a:t>
            </a:r>
            <a:fld id="{6F605C41-AA3B-4616-B8DB-07EC7ECC153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fld id="{143B5068-05D0-47B8-A973-7A9424E1FDD8}" type="datetime1">
              <a:rPr lang="en-US" smtClean="0"/>
              <a:pPr/>
              <a:t>3/12/2014</a:t>
            </a:fld>
            <a:endParaRPr lang="en-US"/>
          </a:p>
        </p:txBody>
      </p:sp>
      <p:sp>
        <p:nvSpPr>
          <p:cNvPr id="8"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9" name="Rectangle 1030"/>
          <p:cNvSpPr>
            <a:spLocks noGrp="1" noChangeArrowheads="1"/>
          </p:cNvSpPr>
          <p:nvPr>
            <p:ph type="sldNum" sz="quarter" idx="12"/>
          </p:nvPr>
        </p:nvSpPr>
        <p:spPr>
          <a:ln/>
        </p:spPr>
        <p:txBody>
          <a:bodyPr/>
          <a:lstStyle>
            <a:lvl1pPr>
              <a:defRPr/>
            </a:lvl1pPr>
          </a:lstStyle>
          <a:p>
            <a:r>
              <a:rPr lang="en-US"/>
              <a:t>Lecture 5. Authentication.. - </a:t>
            </a:r>
            <a:fld id="{318CB9C0-871A-44ED-A53A-F5E12BCFBBE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fld id="{C93E10C3-C966-40F0-9423-0F521F936A61}" type="datetime1">
              <a:rPr lang="en-US" smtClean="0"/>
              <a:pPr/>
              <a:t>3/12/2014</a:t>
            </a:fld>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5" name="Rectangle 1030"/>
          <p:cNvSpPr>
            <a:spLocks noGrp="1" noChangeArrowheads="1"/>
          </p:cNvSpPr>
          <p:nvPr>
            <p:ph type="sldNum" sz="quarter" idx="12"/>
          </p:nvPr>
        </p:nvSpPr>
        <p:spPr>
          <a:ln/>
        </p:spPr>
        <p:txBody>
          <a:bodyPr/>
          <a:lstStyle>
            <a:lvl1pPr>
              <a:defRPr/>
            </a:lvl1pPr>
          </a:lstStyle>
          <a:p>
            <a:r>
              <a:rPr lang="en-US"/>
              <a:t>Lecture 5. Authentication.. - </a:t>
            </a:r>
            <a:fld id="{536D2662-E608-486F-9E92-89F160611C0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fld id="{8E16E4FF-D3BD-4ED9-81A2-05EEDCC3BE0B}" type="datetime1">
              <a:rPr lang="en-US" smtClean="0"/>
              <a:pPr/>
              <a:t>3/12/2014</a:t>
            </a:fld>
            <a:endParaRPr lang="en-US"/>
          </a:p>
        </p:txBody>
      </p:sp>
      <p:sp>
        <p:nvSpPr>
          <p:cNvPr id="3"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4" name="Rectangle 1030"/>
          <p:cNvSpPr>
            <a:spLocks noGrp="1" noChangeArrowheads="1"/>
          </p:cNvSpPr>
          <p:nvPr>
            <p:ph type="sldNum" sz="quarter" idx="12"/>
          </p:nvPr>
        </p:nvSpPr>
        <p:spPr>
          <a:ln/>
        </p:spPr>
        <p:txBody>
          <a:bodyPr/>
          <a:lstStyle>
            <a:lvl1pPr>
              <a:defRPr/>
            </a:lvl1pPr>
          </a:lstStyle>
          <a:p>
            <a:r>
              <a:rPr lang="en-US"/>
              <a:t>Lecture 5. Authentication.. - </a:t>
            </a:r>
            <a:fld id="{1D83856C-0004-4CCC-A8D1-25E3731C391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fld id="{A126A610-3696-4C08-B237-8BDEA8EC7B78}" type="datetime1">
              <a:rPr lang="en-US" smtClean="0"/>
              <a:pPr/>
              <a:t>3/12/2014</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5. Authentication.. - </a:t>
            </a:r>
            <a:fld id="{EFB5BE4B-5FD3-4939-B304-334A5CD135A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fld id="{A326304A-1FCA-48B1-8B18-C7489BC4D9B1}" type="datetime1">
              <a:rPr lang="en-US" smtClean="0"/>
              <a:pPr/>
              <a:t>3/12/2014</a:t>
            </a:fld>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5. Authentication.. - </a:t>
            </a:r>
            <a:fld id="{08560C21-2123-4E71-AE83-2D7DD10B39F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Times New Roman" pitchFamily="18" charset="0"/>
              </a:defRPr>
            </a:lvl1pPr>
          </a:lstStyle>
          <a:p>
            <a:fld id="{603EA35D-442A-4FCD-87F9-2CBA810057FC}" type="datetime1">
              <a:rPr lang="en-US" smtClean="0"/>
              <a:pPr/>
              <a:t>3/12/2014</a:t>
            </a:fld>
            <a:endParaRPr lang="en-US"/>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 - Network Security</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5. Authentication.. - </a:t>
            </a:r>
            <a:fld id="{7A87F386-0BEE-47EE-8260-DD3F78AF5649}" type="slidenum">
              <a:rPr lang="en-US"/>
              <a:pPr/>
              <a:t>‹#›</a:t>
            </a:fld>
            <a:endParaRPr lang="en-US"/>
          </a:p>
        </p:txBody>
      </p:sp>
      <p:pic>
        <p:nvPicPr>
          <p:cNvPr id="2055"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8" r:id="rId1"/>
    <p:sldLayoutId id="2147483767" r:id="rId2"/>
    <p:sldLayoutId id="2147483766" r:id="rId3"/>
    <p:sldLayoutId id="2147483765" r:id="rId4"/>
    <p:sldLayoutId id="2147483764" r:id="rId5"/>
    <p:sldLayoutId id="2147483763" r:id="rId6"/>
    <p:sldLayoutId id="2147483762" r:id="rId7"/>
    <p:sldLayoutId id="2147483761" r:id="rId8"/>
    <p:sldLayoutId id="2147483760" r:id="rId9"/>
    <p:sldLayoutId id="2147483759" r:id="rId10"/>
    <p:sldLayoutId id="2147483758" r:id="rId11"/>
  </p:sldLayoutIdLst>
  <p:hf sldNum="0"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upload.wikimedia.org/wikipedia/commons/5/5c/Taher_Elgamal_it-sa_2010.jp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txBox="1">
            <a:spLocks noGrp="1"/>
          </p:cNvSpPr>
          <p:nvPr/>
        </p:nvSpPr>
        <p:spPr bwMode="auto">
          <a:xfrm>
            <a:off x="2627313" y="6308725"/>
            <a:ext cx="4176712" cy="396875"/>
          </a:xfrm>
          <a:prstGeom prst="rect">
            <a:avLst/>
          </a:prstGeom>
          <a:noFill/>
          <a:ln>
            <a:miter lim="800000"/>
            <a:headEnd/>
            <a:tailEnd/>
          </a:ln>
        </p:spPr>
        <p:txBody>
          <a:bodyPr/>
          <a:lstStyle/>
          <a:p>
            <a:pPr algn="ctr"/>
            <a:endParaRPr lang="en-US" sz="1400">
              <a:solidFill>
                <a:srgbClr val="DF0029"/>
              </a:solidFill>
              <a:latin typeface="Times New Roman" pitchFamily="18" charset="0"/>
            </a:endParaRPr>
          </a:p>
        </p:txBody>
      </p:sp>
      <p:sp>
        <p:nvSpPr>
          <p:cNvPr id="151554" name="Rectangle 2"/>
          <p:cNvSpPr>
            <a:spLocks noGrp="1" noChangeArrowheads="1"/>
          </p:cNvSpPr>
          <p:nvPr>
            <p:ph type="ctrTitle" idx="4294967295"/>
          </p:nvPr>
        </p:nvSpPr>
        <p:spPr>
          <a:xfrm>
            <a:off x="611560" y="1268760"/>
            <a:ext cx="7772400" cy="1944687"/>
          </a:xfrm>
        </p:spPr>
        <p:txBody>
          <a:bodyPr/>
          <a:lstStyle/>
          <a:p>
            <a:pPr>
              <a:lnSpc>
                <a:spcPct val="130000"/>
              </a:lnSpc>
            </a:pPr>
            <a:r>
              <a:rPr lang="en-AU" sz="3600" b="1" dirty="0" smtClean="0">
                <a:solidFill>
                  <a:srgbClr val="DF0029"/>
                </a:solidFill>
              </a:rPr>
              <a:t>3413ICT </a:t>
            </a:r>
            <a:r>
              <a:rPr lang="en-AU" b="1" dirty="0" smtClean="0">
                <a:solidFill>
                  <a:srgbClr val="DF0029"/>
                </a:solidFill>
              </a:rPr>
              <a:t/>
            </a:r>
            <a:br>
              <a:rPr lang="en-AU" b="1" dirty="0" smtClean="0">
                <a:solidFill>
                  <a:srgbClr val="DF0029"/>
                </a:solidFill>
              </a:rPr>
            </a:br>
            <a:r>
              <a:rPr lang="en-AU" b="1" dirty="0" smtClean="0">
                <a:solidFill>
                  <a:srgbClr val="DF0029"/>
                </a:solidFill>
              </a:rPr>
              <a:t>Network Security</a:t>
            </a:r>
          </a:p>
        </p:txBody>
      </p:sp>
      <p:sp>
        <p:nvSpPr>
          <p:cNvPr id="5125" name="Rectangle 3"/>
          <p:cNvSpPr>
            <a:spLocks noGrp="1" noChangeArrowheads="1"/>
          </p:cNvSpPr>
          <p:nvPr>
            <p:ph type="subTitle" idx="4294967295"/>
          </p:nvPr>
        </p:nvSpPr>
        <p:spPr>
          <a:xfrm>
            <a:off x="395288" y="3644900"/>
            <a:ext cx="8424862" cy="1752600"/>
          </a:xfrm>
        </p:spPr>
        <p:txBody>
          <a:bodyPr/>
          <a:lstStyle/>
          <a:p>
            <a:pPr marL="0" indent="0" algn="ctr">
              <a:buFontTx/>
              <a:buNone/>
            </a:pPr>
            <a:r>
              <a:rPr lang="en-AU" b="1" dirty="0" smtClean="0"/>
              <a:t>Lecture 2B: Authentication </a:t>
            </a:r>
            <a:endParaRPr lang="en-AU" dirty="0" smtClean="0"/>
          </a:p>
        </p:txBody>
      </p:sp>
      <p:sp>
        <p:nvSpPr>
          <p:cNvPr id="6" name="Rectangle 3"/>
          <p:cNvSpPr txBox="1">
            <a:spLocks noChangeArrowheads="1"/>
          </p:cNvSpPr>
          <p:nvPr/>
        </p:nvSpPr>
        <p:spPr bwMode="auto">
          <a:xfrm>
            <a:off x="1475656" y="4797152"/>
            <a:ext cx="6400800" cy="12039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mn-lt"/>
                <a:ea typeface="+mn-ea"/>
                <a:cs typeface="+mn-cs"/>
              </a:rPr>
              <a:t>Dr V. Muthukkumarasamy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B.Sc.Eng</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Hons</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Peradeniya</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PhD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Cantab</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MIEE, MIEEE</a:t>
            </a:r>
            <a:endParaRPr kumimoji="0" lang="en-AU" sz="16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0"/>
            <a:ext cx="7643813" cy="1322388"/>
          </a:xfrm>
        </p:spPr>
        <p:txBody>
          <a:bodyPr anchorCtr="1"/>
          <a:lstStyle/>
          <a:p>
            <a:pPr eaLnBrk="1" hangingPunct="1">
              <a:defRPr/>
            </a:pPr>
            <a:r>
              <a:rPr lang="en-US" dirty="0" smtClean="0"/>
              <a:t>Simple Examples</a:t>
            </a:r>
          </a:p>
        </p:txBody>
      </p:sp>
      <p:sp>
        <p:nvSpPr>
          <p:cNvPr id="3" name="Content Placeholder 2"/>
          <p:cNvSpPr>
            <a:spLocks noGrp="1"/>
          </p:cNvSpPr>
          <p:nvPr>
            <p:ph idx="4294967295"/>
          </p:nvPr>
        </p:nvSpPr>
        <p:spPr>
          <a:xfrm>
            <a:off x="636588" y="1412875"/>
            <a:ext cx="8256587" cy="4876800"/>
          </a:xfrm>
        </p:spPr>
        <p:txBody>
          <a:bodyPr/>
          <a:lstStyle/>
          <a:p>
            <a:pPr marL="514350" indent="-514350" eaLnBrk="1" hangingPunct="1">
              <a:buClrTx/>
              <a:buFont typeface="Times New Roman" pitchFamily="18" charset="0"/>
              <a:buAutoNum type="arabicPeriod"/>
            </a:pPr>
            <a:r>
              <a:rPr lang="en-US" sz="2800" smtClean="0">
                <a:effectLst>
                  <a:outerShdw blurRad="38100" dist="38100" dir="2700000" algn="tl">
                    <a:srgbClr val="C0C0C0"/>
                  </a:outerShdw>
                </a:effectLst>
              </a:rPr>
              <a:t>Bit-by-bit exclusive-OR (XOR) of every block</a:t>
            </a:r>
          </a:p>
          <a:p>
            <a:pPr lvl="1" eaLnBrk="1" hangingPunct="1"/>
            <a:endParaRPr lang="en-US" sz="2500" i="1" smtClean="0">
              <a:effectLst>
                <a:outerShdw blurRad="38100" dist="38100" dir="2700000" algn="tl">
                  <a:srgbClr val="C0C0C0"/>
                </a:outerShdw>
              </a:effectLst>
            </a:endParaRPr>
          </a:p>
          <a:p>
            <a:pPr lvl="1" eaLnBrk="1" hangingPunct="1">
              <a:lnSpc>
                <a:spcPct val="50000"/>
              </a:lnSpc>
            </a:pPr>
            <a:endParaRPr lang="en-US" sz="2500" i="1" smtClean="0">
              <a:effectLst>
                <a:outerShdw blurRad="38100" dist="38100" dir="2700000" algn="tl">
                  <a:srgbClr val="C0C0C0"/>
                </a:outerShdw>
              </a:effectLst>
            </a:endParaRPr>
          </a:p>
          <a:p>
            <a:pPr lvl="1" eaLnBrk="1" hangingPunct="1"/>
            <a:r>
              <a:rPr lang="en-US" sz="2500" smtClean="0">
                <a:effectLst>
                  <a:outerShdw blurRad="38100" dist="38100" dir="2700000" algn="tl">
                    <a:srgbClr val="C0C0C0"/>
                  </a:outerShdw>
                </a:effectLst>
              </a:rPr>
              <a:t>It produces a simple parity check bit</a:t>
            </a:r>
          </a:p>
          <a:p>
            <a:pPr lvl="1" eaLnBrk="1" hangingPunct="1"/>
            <a:r>
              <a:rPr lang="en-US" sz="2500" smtClean="0">
                <a:effectLst>
                  <a:outerShdw blurRad="38100" dist="38100" dir="2700000" algn="tl">
                    <a:srgbClr val="C0C0C0"/>
                  </a:outerShdw>
                </a:effectLst>
              </a:rPr>
              <a:t>Reasonably effective as data integrity check</a:t>
            </a:r>
          </a:p>
          <a:p>
            <a:pPr lvl="1" eaLnBrk="1" hangingPunct="1">
              <a:lnSpc>
                <a:spcPct val="30000"/>
              </a:lnSpc>
            </a:pPr>
            <a:endParaRPr lang="en-US" i="1" smtClean="0">
              <a:effectLst>
                <a:outerShdw blurRad="38100" dist="38100" dir="2700000" algn="tl">
                  <a:srgbClr val="C0C0C0"/>
                </a:outerShdw>
              </a:effectLst>
            </a:endParaRPr>
          </a:p>
          <a:p>
            <a:pPr marL="514350" indent="-514350" eaLnBrk="1" hangingPunct="1">
              <a:buClrTx/>
              <a:buFont typeface="Times New Roman" pitchFamily="18" charset="0"/>
              <a:buAutoNum type="arabicPeriod"/>
            </a:pPr>
            <a:r>
              <a:rPr lang="en-US" sz="2800" smtClean="0">
                <a:effectLst>
                  <a:outerShdw blurRad="38100" dist="38100" dir="2700000" algn="tl">
                    <a:srgbClr val="C0C0C0"/>
                  </a:outerShdw>
                </a:effectLst>
              </a:rPr>
              <a:t>Partition the message into </a:t>
            </a:r>
            <a:r>
              <a:rPr lang="en-US" sz="2800" i="1" smtClean="0">
                <a:effectLst>
                  <a:outerShdw blurRad="38100" dist="38100" dir="2700000" algn="tl">
                    <a:srgbClr val="C0C0C0"/>
                  </a:outerShdw>
                </a:effectLst>
              </a:rPr>
              <a:t>n</a:t>
            </a:r>
            <a:r>
              <a:rPr lang="en-US" sz="2800" smtClean="0">
                <a:effectLst>
                  <a:outerShdw blurRad="38100" dist="38100" dir="2700000" algn="tl">
                    <a:srgbClr val="C0C0C0"/>
                  </a:outerShdw>
                </a:effectLst>
              </a:rPr>
              <a:t> blocks. For each block, compute the parity check bit as above</a:t>
            </a:r>
          </a:p>
          <a:p>
            <a:pPr lvl="1" eaLnBrk="1" hangingPunct="1"/>
            <a:r>
              <a:rPr lang="en-US" sz="2500" smtClean="0">
                <a:effectLst>
                  <a:outerShdw blurRad="38100" dist="38100" dir="2700000" algn="tl">
                    <a:srgbClr val="C0C0C0"/>
                  </a:outerShdw>
                </a:effectLst>
              </a:rPr>
              <a:t>For these </a:t>
            </a:r>
            <a:r>
              <a:rPr lang="en-US" sz="2500" i="1" smtClean="0">
                <a:effectLst>
                  <a:outerShdw blurRad="38100" dist="38100" dir="2700000" algn="tl">
                    <a:srgbClr val="C0C0C0"/>
                  </a:outerShdw>
                </a:effectLst>
              </a:rPr>
              <a:t>n </a:t>
            </a:r>
            <a:r>
              <a:rPr lang="en-US" sz="2500" smtClean="0">
                <a:effectLst>
                  <a:outerShdw blurRad="38100" dist="38100" dir="2700000" algn="tl">
                    <a:srgbClr val="C0C0C0"/>
                  </a:outerShdw>
                </a:effectLst>
              </a:rPr>
              <a:t>parity check bits</a:t>
            </a:r>
            <a:r>
              <a:rPr lang="en-US" sz="2500" i="1" smtClean="0">
                <a:effectLst>
                  <a:outerShdw blurRad="38100" dist="38100" dir="2700000" algn="tl">
                    <a:srgbClr val="C0C0C0"/>
                  </a:outerShdw>
                </a:effectLst>
              </a:rPr>
              <a:t>, </a:t>
            </a:r>
            <a:r>
              <a:rPr lang="en-US" sz="2500" smtClean="0">
                <a:effectLst>
                  <a:outerShdw blurRad="38100" dist="38100" dir="2700000" algn="tl">
                    <a:srgbClr val="C0C0C0"/>
                  </a:outerShdw>
                </a:effectLst>
              </a:rPr>
              <a:t>rotate each one to left by one position </a:t>
            </a:r>
          </a:p>
          <a:p>
            <a:pPr lvl="1" eaLnBrk="1" hangingPunct="1"/>
            <a:r>
              <a:rPr lang="en-US" sz="2500" smtClean="0">
                <a:effectLst>
                  <a:outerShdw blurRad="38100" dist="38100" dir="2700000" algn="tl">
                    <a:srgbClr val="C0C0C0"/>
                  </a:outerShdw>
                </a:effectLst>
              </a:rPr>
              <a:t>XOR the sequence into the final hash value </a:t>
            </a:r>
          </a:p>
          <a:p>
            <a:pPr lvl="1" eaLnBrk="1" hangingPunct="1">
              <a:buFont typeface="Wingdings" pitchFamily="2" charset="2"/>
              <a:buNone/>
            </a:pPr>
            <a:r>
              <a:rPr lang="en-US" sz="2500" smtClean="0">
                <a:effectLst>
                  <a:outerShdw blurRad="38100" dist="38100" dir="2700000" algn="tl">
                    <a:srgbClr val="C0C0C0"/>
                  </a:outerShdw>
                </a:effectLst>
              </a:rPr>
              <a:t> </a:t>
            </a:r>
          </a:p>
        </p:txBody>
      </p:sp>
      <p:graphicFrame>
        <p:nvGraphicFramePr>
          <p:cNvPr id="1026" name="Object 7"/>
          <p:cNvGraphicFramePr>
            <a:graphicFrameLocks noChangeAspect="1"/>
          </p:cNvGraphicFramePr>
          <p:nvPr/>
        </p:nvGraphicFramePr>
        <p:xfrm>
          <a:off x="2987675" y="2060575"/>
          <a:ext cx="2736850" cy="576263"/>
        </p:xfrm>
        <a:graphic>
          <a:graphicData uri="http://schemas.openxmlformats.org/presentationml/2006/ole">
            <p:oleObj spid="_x0000_s1026" name="Equation" r:id="rId4" imgW="1002960" imgH="228600" progId="">
              <p:embed/>
            </p:oleObj>
          </a:graphicData>
        </a:graphic>
      </p:graphicFrame>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1143000" y="152400"/>
            <a:ext cx="7624763" cy="1147763"/>
          </a:xfrm>
        </p:spPr>
        <p:txBody>
          <a:bodyPr lIns="90000" tIns="46800" rIns="90000" bIns="46800"/>
          <a:lstStyle/>
          <a:p>
            <a:pPr defTabSz="449263">
              <a:buSzPct val="81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4000" dirty="0" smtClean="0">
                <a:solidFill>
                  <a:schemeClr val="tx1"/>
                </a:solidFill>
              </a:rPr>
              <a:t>Block Ciphers as Hash Functions</a:t>
            </a:r>
          </a:p>
        </p:txBody>
      </p:sp>
      <p:sp>
        <p:nvSpPr>
          <p:cNvPr id="13316" name="Rectangle 3"/>
          <p:cNvSpPr>
            <a:spLocks noGrp="1" noChangeArrowheads="1"/>
          </p:cNvSpPr>
          <p:nvPr>
            <p:ph type="body" idx="1"/>
          </p:nvPr>
        </p:nvSpPr>
        <p:spPr>
          <a:xfrm>
            <a:off x="684213" y="1196975"/>
            <a:ext cx="8229600" cy="4968875"/>
          </a:xfrm>
        </p:spPr>
        <p:txBody>
          <a:bodyPr lIns="90000" tIns="46800" rIns="90000" bIns="46800"/>
          <a:lstStyle/>
          <a:p>
            <a:pPr marL="338138" indent="-33813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One can use block ciphers as hash functions</a:t>
            </a:r>
          </a:p>
          <a:p>
            <a:pPr marL="738188" lvl="1" indent="-28098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Set H</a:t>
            </a:r>
            <a:r>
              <a:rPr lang="en-GB" baseline="-25000" smtClean="0"/>
              <a:t>0</a:t>
            </a:r>
            <a:r>
              <a:rPr lang="en-GB" smtClean="0"/>
              <a:t>= initial value</a:t>
            </a:r>
          </a:p>
          <a:p>
            <a:pPr marL="738188" lvl="1" indent="-28098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Compute: H</a:t>
            </a:r>
            <a:r>
              <a:rPr lang="en-GB" baseline="-25000" smtClean="0"/>
              <a:t>i</a:t>
            </a:r>
            <a:r>
              <a:rPr lang="en-GB" smtClean="0"/>
              <a:t> = </a:t>
            </a:r>
            <a:r>
              <a:rPr lang="en-GB" b="1" smtClean="0"/>
              <a:t>E</a:t>
            </a:r>
            <a:r>
              <a:rPr lang="en-GB" smtClean="0"/>
              <a:t>[M</a:t>
            </a:r>
            <a:r>
              <a:rPr lang="en-GB" baseline="-25000" smtClean="0"/>
              <a:t>i</a:t>
            </a:r>
            <a:r>
              <a:rPr lang="en-GB" smtClean="0"/>
              <a:t> ,</a:t>
            </a:r>
            <a:r>
              <a:rPr lang="en-GB" baseline="-25000" smtClean="0"/>
              <a:t> </a:t>
            </a:r>
            <a:r>
              <a:rPr lang="en-GB" smtClean="0"/>
              <a:t>H</a:t>
            </a:r>
            <a:r>
              <a:rPr lang="en-GB" baseline="-25000" smtClean="0"/>
              <a:t>i-1</a:t>
            </a:r>
            <a:r>
              <a:rPr lang="en-GB" smtClean="0"/>
              <a:t>] and ,use final block as the hash value</a:t>
            </a:r>
          </a:p>
          <a:p>
            <a:pPr marL="338138" indent="-33813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With DES resulting hash is too small (64-bit), which is not strong enough against </a:t>
            </a:r>
          </a:p>
          <a:p>
            <a:pPr marL="738188" lvl="1" indent="-28098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Birthday attack, and</a:t>
            </a:r>
          </a:p>
          <a:p>
            <a:pPr marL="738188" lvl="1" indent="-280988" defTabSz="449263">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“Meet-in-the-middle” attack</a:t>
            </a:r>
          </a:p>
          <a:p>
            <a:pPr marL="338138" indent="-338138" defTabSz="449263">
              <a:lnSpc>
                <a:spcPct val="11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900113" y="260350"/>
            <a:ext cx="7624762"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smtClean="0"/>
              <a:t>Secure Hash Algorithm (SHA)</a:t>
            </a:r>
          </a:p>
        </p:txBody>
      </p:sp>
      <p:sp>
        <p:nvSpPr>
          <p:cNvPr id="14340" name="Rectangle 3"/>
          <p:cNvSpPr>
            <a:spLocks noGrp="1" noChangeArrowheads="1"/>
          </p:cNvSpPr>
          <p:nvPr>
            <p:ph type="body" idx="1"/>
          </p:nvPr>
        </p:nvSpPr>
        <p:spPr>
          <a:xfrm>
            <a:off x="684213" y="1412875"/>
            <a:ext cx="7993062" cy="4881563"/>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SHA was designed by NIST &amp; NSA in 1993, revised 1995 as SHA-1</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Secure Hash Standard (SHS): US standard for use with signature scheme</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Note: The algorithm is SHA, the standard is SHS </a:t>
            </a:r>
          </a:p>
          <a:p>
            <a:pPr marL="738188" lvl="1" indent="-28098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Produces 160-bit hash values</a:t>
            </a:r>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1143000" y="152400"/>
            <a:ext cx="7245350"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mtClean="0"/>
              <a:t>Revised Secure Hash Standard</a:t>
            </a:r>
          </a:p>
        </p:txBody>
      </p:sp>
      <p:sp>
        <p:nvSpPr>
          <p:cNvPr id="15364" name="Rectangle 3"/>
          <p:cNvSpPr>
            <a:spLocks noGrp="1" noChangeArrowheads="1"/>
          </p:cNvSpPr>
          <p:nvPr>
            <p:ph type="body" idx="1"/>
          </p:nvPr>
        </p:nvSpPr>
        <p:spPr>
          <a:xfrm>
            <a:off x="1042988" y="1412875"/>
            <a:ext cx="7848600" cy="4810125"/>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NIST have issued a revision of SHS</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Adds 3 additional hash algorithms</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SHA-256, SHA-384, SHA-512</a:t>
            </a:r>
          </a:p>
          <a:p>
            <a:pPr marL="738188" lvl="1" indent="-280988" defTabSz="449263">
              <a:lnSpc>
                <a:spcPct val="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Designed for compatibility with increased security provided by the AES cipher</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Structure &amp; detail is similar to SHA-1</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1143000" y="152400"/>
            <a:ext cx="7173913"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mtClean="0"/>
              <a:t>Digital Signatures</a:t>
            </a:r>
          </a:p>
        </p:txBody>
      </p:sp>
      <p:sp>
        <p:nvSpPr>
          <p:cNvPr id="16388" name="Rectangle 3"/>
          <p:cNvSpPr>
            <a:spLocks noGrp="1" noChangeArrowheads="1"/>
          </p:cNvSpPr>
          <p:nvPr>
            <p:ph type="body" idx="1"/>
          </p:nvPr>
        </p:nvSpPr>
        <p:spPr>
          <a:xfrm>
            <a:off x="971550" y="1341438"/>
            <a:ext cx="7993063" cy="4881562"/>
          </a:xfrm>
        </p:spPr>
        <p:txBody>
          <a:bodyPr lIns="90000" tIns="46800" rIns="90000" bIns="46800"/>
          <a:lstStyle/>
          <a:p>
            <a:pPr marL="338138" indent="-338138" defTabSz="449263">
              <a:lnSpc>
                <a:spcPct val="1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Digital signatures provide the ability to </a:t>
            </a:r>
          </a:p>
          <a:p>
            <a:pPr marL="738188" lvl="1" indent="-280988" defTabSz="449263">
              <a:lnSpc>
                <a:spcPct val="1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Create and verify author identity, date &amp; time (through the signature)</a:t>
            </a:r>
          </a:p>
          <a:p>
            <a:pPr marL="738188" lvl="1" indent="-280988" defTabSz="449263">
              <a:lnSpc>
                <a:spcPct val="1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Authenticate message contents </a:t>
            </a:r>
          </a:p>
          <a:p>
            <a:pPr marL="738188" lvl="1" indent="-280988" defTabSz="449263">
              <a:lnSpc>
                <a:spcPct val="1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Signature can be verified by a third party to resolve disputes</a:t>
            </a:r>
          </a:p>
          <a:p>
            <a:pPr marL="738188" lvl="1" indent="-28098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Usually to be generated based on the message (more precisely, the hash value of message) </a:t>
            </a:r>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3375"/>
            <a:ext cx="2895600" cy="6248400"/>
          </a:xfrm>
        </p:spPr>
        <p:txBody>
          <a:bodyPr anchorCtr="1"/>
          <a:lstStyle/>
          <a:p>
            <a:pPr eaLnBrk="1" hangingPunct="1">
              <a:defRPr/>
            </a:pPr>
            <a:r>
              <a:rPr lang="en-US" smtClean="0"/>
              <a:t>Digital Signature Model</a:t>
            </a:r>
          </a:p>
        </p:txBody>
      </p:sp>
      <p:pic>
        <p:nvPicPr>
          <p:cNvPr id="17412" name="Picture 3"/>
          <p:cNvPicPr>
            <a:picLocks noChangeAspect="1"/>
          </p:cNvPicPr>
          <p:nvPr/>
        </p:nvPicPr>
        <p:blipFill>
          <a:blip r:embed="rId3" cstate="print"/>
          <a:srcRect/>
          <a:stretch>
            <a:fillRect/>
          </a:stretch>
        </p:blipFill>
        <p:spPr bwMode="auto">
          <a:xfrm>
            <a:off x="2819400" y="381000"/>
            <a:ext cx="6137275" cy="6103938"/>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1116013" y="188913"/>
            <a:ext cx="7316787" cy="1147762"/>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smtClean="0"/>
              <a:t>Digital Signature Properties</a:t>
            </a:r>
          </a:p>
        </p:txBody>
      </p:sp>
      <p:sp>
        <p:nvSpPr>
          <p:cNvPr id="18436" name="Rectangle 3"/>
          <p:cNvSpPr>
            <a:spLocks noGrp="1" noChangeArrowheads="1"/>
          </p:cNvSpPr>
          <p:nvPr>
            <p:ph type="body" idx="1"/>
          </p:nvPr>
        </p:nvSpPr>
        <p:spPr>
          <a:xfrm>
            <a:off x="900113" y="1484313"/>
            <a:ext cx="8054975" cy="4751387"/>
          </a:xfrm>
        </p:spPr>
        <p:txBody>
          <a:bodyPr lIns="90000" tIns="46800" rIns="90000" bIns="46800"/>
          <a:lstStyle/>
          <a:p>
            <a:pPr marL="338138" indent="-338138" defTabSz="449263">
              <a:lnSpc>
                <a:spcPct val="90000"/>
              </a:lnSpc>
              <a:spcBef>
                <a:spcPts val="663"/>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Signatures depend on the message signed</a:t>
            </a:r>
          </a:p>
          <a:p>
            <a:pPr marL="338138" indent="-338138" defTabSz="449263">
              <a:lnSpc>
                <a:spcPct val="10000"/>
              </a:lnSpc>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lnSpc>
                <a:spcPct val="90000"/>
              </a:lnSpc>
              <a:spcBef>
                <a:spcPts val="663"/>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It uses information unique to sender, to prevent both forgery and denial</a:t>
            </a:r>
          </a:p>
          <a:p>
            <a:pPr marL="338138" indent="-338138" defTabSz="449263">
              <a:lnSpc>
                <a:spcPct val="10000"/>
              </a:lnSpc>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lnSpc>
                <a:spcPct val="90000"/>
              </a:lnSpc>
              <a:spcBef>
                <a:spcPts val="663"/>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Signature creation/verification are efficient</a:t>
            </a:r>
          </a:p>
          <a:p>
            <a:pPr marL="338138" indent="-338138" defTabSz="449263">
              <a:lnSpc>
                <a:spcPct val="10000"/>
              </a:lnSpc>
              <a:spcBef>
                <a:spcPts val="700"/>
              </a:spcBef>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 </a:t>
            </a:r>
          </a:p>
          <a:p>
            <a:pPr marL="338138" indent="-338138" defTabSz="449263">
              <a:lnSpc>
                <a:spcPct val="120000"/>
              </a:lnSpc>
              <a:spcBef>
                <a:spcPts val="663"/>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It is computationally infeasible to forge </a:t>
            </a:r>
          </a:p>
          <a:p>
            <a:pPr marL="738188" lvl="1" indent="-280988" defTabSz="449263">
              <a:lnSpc>
                <a:spcPct val="120000"/>
              </a:lnSpc>
              <a:spcBef>
                <a:spcPts val="563"/>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500" smtClean="0"/>
              <a:t>with new message for existing digital signature</a:t>
            </a:r>
          </a:p>
          <a:p>
            <a:pPr marL="738188" lvl="1" indent="-280988" defTabSz="449263">
              <a:lnSpc>
                <a:spcPct val="120000"/>
              </a:lnSpc>
              <a:spcBef>
                <a:spcPts val="563"/>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500" smtClean="0"/>
              <a:t>with fraudulent digital signature for given message</a:t>
            </a:r>
          </a:p>
          <a:p>
            <a:pPr marL="738188" lvl="1" indent="-280988" defTabSz="449263">
              <a:lnSpc>
                <a:spcPct val="20000"/>
              </a:lnSpc>
              <a:spcBef>
                <a:spcPts val="600"/>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lnSpc>
                <a:spcPct val="90000"/>
              </a:lnSpc>
              <a:spcBef>
                <a:spcPts val="663"/>
              </a:spcBef>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nchorCtr="1"/>
          <a:lstStyle/>
          <a:p>
            <a:pPr eaLnBrk="1" hangingPunct="1"/>
            <a:r>
              <a:rPr lang="en-AU" smtClean="0"/>
              <a:t>ElGamal </a:t>
            </a:r>
            <a:r>
              <a:rPr lang="en-US" smtClean="0"/>
              <a:t>Digital Signature</a:t>
            </a:r>
            <a:endParaRPr lang="en-AU" smtClean="0"/>
          </a:p>
        </p:txBody>
      </p:sp>
      <p:sp>
        <p:nvSpPr>
          <p:cNvPr id="62467" name="Rectangle 3"/>
          <p:cNvSpPr>
            <a:spLocks noGrp="1" noChangeArrowheads="1"/>
          </p:cNvSpPr>
          <p:nvPr>
            <p:ph type="body" idx="4294967295"/>
          </p:nvPr>
        </p:nvSpPr>
        <p:spPr>
          <a:xfrm>
            <a:off x="533400" y="1412875"/>
            <a:ext cx="8431213" cy="4648200"/>
          </a:xfrm>
        </p:spPr>
        <p:txBody>
          <a:bodyPr/>
          <a:lstStyle/>
          <a:p>
            <a:pPr eaLnBrk="1" hangingPunct="1"/>
            <a:r>
              <a:rPr lang="en-AU" smtClean="0">
                <a:effectLst>
                  <a:outerShdw blurRad="38100" dist="38100" dir="2700000" algn="tl">
                    <a:srgbClr val="C0C0C0"/>
                  </a:outerShdw>
                </a:effectLst>
              </a:rPr>
              <a:t>By Taher ElGamal, in 1984</a:t>
            </a:r>
          </a:p>
          <a:p>
            <a:pPr lvl="1" eaLnBrk="1" hangingPunct="1"/>
            <a:r>
              <a:rPr lang="en-AU" smtClean="0">
                <a:effectLst>
                  <a:outerShdw blurRad="38100" dist="38100" dir="2700000" algn="tl">
                    <a:srgbClr val="C0C0C0"/>
                  </a:outerShdw>
                </a:effectLst>
              </a:rPr>
              <a:t>It operates in a finite field</a:t>
            </a:r>
          </a:p>
          <a:p>
            <a:pPr lvl="1" eaLnBrk="1" hangingPunct="1"/>
            <a:r>
              <a:rPr lang="en-AU" smtClean="0">
                <a:effectLst>
                  <a:outerShdw blurRad="38100" dist="38100" dir="2700000" algn="tl">
                    <a:srgbClr val="C0C0C0"/>
                  </a:outerShdw>
                </a:effectLst>
              </a:rPr>
              <a:t>Security is based on difficulty of                          computing discrete logarithm,                                            as in D-H                                           </a:t>
            </a:r>
            <a:r>
              <a:rPr lang="en-AU" sz="2000" smtClean="0">
                <a:effectLst>
                  <a:outerShdw blurRad="38100" dist="38100" dir="2700000" algn="tl">
                    <a:srgbClr val="C0C0C0"/>
                  </a:outerShdw>
                </a:effectLst>
              </a:rPr>
              <a:t>Taher Elgamal</a:t>
            </a:r>
            <a:r>
              <a:rPr lang="en-AU" smtClean="0"/>
              <a:t> </a:t>
            </a:r>
            <a:endParaRPr lang="en-AU" smtClean="0">
              <a:effectLst>
                <a:outerShdw blurRad="38100" dist="38100" dir="2700000" algn="tl">
                  <a:srgbClr val="C0C0C0"/>
                </a:outerShdw>
              </a:effectLst>
            </a:endParaRPr>
          </a:p>
          <a:p>
            <a:pPr eaLnBrk="1" hangingPunct="1">
              <a:lnSpc>
                <a:spcPct val="25000"/>
              </a:lnSpc>
            </a:pPr>
            <a:endParaRPr lang="en-AU" smtClean="0">
              <a:effectLst>
                <a:outerShdw blurRad="38100" dist="38100" dir="2700000" algn="tl">
                  <a:srgbClr val="C0C0C0"/>
                </a:outerShdw>
              </a:effectLst>
            </a:endParaRPr>
          </a:p>
          <a:p>
            <a:pPr eaLnBrk="1" hangingPunct="1"/>
            <a:r>
              <a:rPr lang="en-US" smtClean="0">
                <a:effectLst>
                  <a:outerShdw blurRad="38100" dist="38100" dir="2700000" algn="tl">
                    <a:srgbClr val="C0C0C0"/>
                  </a:outerShdw>
                </a:effectLst>
              </a:rPr>
              <a:t>Each user (eg. A) generates his/her own key</a:t>
            </a:r>
          </a:p>
          <a:p>
            <a:pPr lvl="1" eaLnBrk="1" hangingPunct="1"/>
            <a:r>
              <a:rPr lang="en-AU" smtClean="0">
                <a:effectLst>
                  <a:outerShdw blurRad="38100" dist="38100" dir="2700000" algn="tl">
                    <a:srgbClr val="C0C0C0"/>
                  </a:outerShdw>
                </a:effectLst>
              </a:rPr>
              <a:t>Chooses a secret key: </a:t>
            </a:r>
            <a:r>
              <a:rPr lang="en-AU" smtClean="0">
                <a:effectLst>
                  <a:outerShdw blurRad="38100" dist="38100" dir="2700000" algn="tl">
                    <a:srgbClr val="C0C0C0"/>
                  </a:outerShdw>
                </a:effectLst>
                <a:latin typeface="Courier New" pitchFamily="49" charset="0"/>
                <a:cs typeface="Courier New" pitchFamily="49" charset="0"/>
              </a:rPr>
              <a:t>1 &lt; </a:t>
            </a:r>
            <a:r>
              <a:rPr lang="en-AU" smtClean="0">
                <a:effectLst>
                  <a:outerShdw blurRad="38100" dist="38100" dir="2700000" algn="tl">
                    <a:srgbClr val="C0C0C0"/>
                  </a:outerShdw>
                </a:effectLst>
                <a:latin typeface="Courier New" pitchFamily="49" charset="0"/>
              </a:rPr>
              <a:t>x</a:t>
            </a:r>
            <a:r>
              <a:rPr lang="en-AU" baseline="-25000" smtClean="0">
                <a:effectLst>
                  <a:outerShdw blurRad="38100" dist="38100" dir="2700000" algn="tl">
                    <a:srgbClr val="C0C0C0"/>
                  </a:outerShdw>
                </a:effectLst>
                <a:latin typeface="Courier New" pitchFamily="49" charset="0"/>
              </a:rPr>
              <a:t>A</a:t>
            </a:r>
            <a:r>
              <a:rPr lang="en-AU" smtClean="0">
                <a:effectLst>
                  <a:outerShdw blurRad="38100" dist="38100" dir="2700000" algn="tl">
                    <a:srgbClr val="C0C0C0"/>
                  </a:outerShdw>
                </a:effectLst>
                <a:latin typeface="Courier New" pitchFamily="49" charset="0"/>
              </a:rPr>
              <a:t> &lt; q-1</a:t>
            </a:r>
            <a:r>
              <a:rPr lang="en-AU" smtClean="0">
                <a:effectLst>
                  <a:outerShdw blurRad="38100" dist="38100" dir="2700000" algn="tl">
                    <a:srgbClr val="C0C0C0"/>
                  </a:outerShdw>
                </a:effectLst>
              </a:rPr>
              <a:t> </a:t>
            </a:r>
          </a:p>
          <a:p>
            <a:pPr lvl="1" eaLnBrk="1" hangingPunct="1"/>
            <a:r>
              <a:rPr lang="en-AU" smtClean="0">
                <a:effectLst>
                  <a:outerShdw blurRad="38100" dist="38100" dir="2700000" algn="tl">
                    <a:srgbClr val="C0C0C0"/>
                  </a:outerShdw>
                </a:effectLst>
              </a:rPr>
              <a:t>Compute their </a:t>
            </a:r>
            <a:r>
              <a:rPr lang="en-AU" b="1" smtClean="0">
                <a:effectLst>
                  <a:outerShdw blurRad="38100" dist="38100" dir="2700000" algn="tl">
                    <a:srgbClr val="C0C0C0"/>
                  </a:outerShdw>
                </a:effectLst>
              </a:rPr>
              <a:t>public key</a:t>
            </a:r>
            <a:r>
              <a:rPr lang="en-AU" smtClean="0">
                <a:effectLst>
                  <a:outerShdw blurRad="38100" dist="38100" dir="2700000" algn="tl">
                    <a:srgbClr val="C0C0C0"/>
                  </a:outerShdw>
                </a:effectLst>
              </a:rPr>
              <a:t>: </a:t>
            </a:r>
            <a:r>
              <a:rPr lang="en-AU" smtClean="0">
                <a:effectLst>
                  <a:outerShdw blurRad="38100" dist="38100" dir="2700000" algn="tl">
                    <a:srgbClr val="C0C0C0"/>
                  </a:outerShdw>
                </a:effectLst>
                <a:latin typeface="Courier New" pitchFamily="49" charset="0"/>
              </a:rPr>
              <a:t>y</a:t>
            </a:r>
            <a:r>
              <a:rPr lang="en-AU" baseline="-25000" smtClean="0">
                <a:effectLst>
                  <a:outerShdw blurRad="38100" dist="38100" dir="2700000" algn="tl">
                    <a:srgbClr val="C0C0C0"/>
                  </a:outerShdw>
                </a:effectLst>
                <a:latin typeface="Courier New" pitchFamily="49" charset="0"/>
              </a:rPr>
              <a:t>A</a:t>
            </a:r>
            <a:r>
              <a:rPr lang="en-AU" smtClean="0">
                <a:effectLst>
                  <a:outerShdw blurRad="38100" dist="38100" dir="2700000" algn="tl">
                    <a:srgbClr val="C0C0C0"/>
                  </a:outerShdw>
                </a:effectLst>
                <a:latin typeface="Courier New" pitchFamily="49" charset="0"/>
              </a:rPr>
              <a:t> = </a:t>
            </a:r>
            <a:r>
              <a:rPr lang="el-GR" smtClean="0">
                <a:effectLst>
                  <a:outerShdw blurRad="38100" dist="38100" dir="2700000" algn="tl">
                    <a:srgbClr val="C0C0C0"/>
                  </a:outerShdw>
                </a:effectLst>
                <a:latin typeface="Courier New" pitchFamily="49" charset="0"/>
                <a:cs typeface="Arial" pitchFamily="34" charset="0"/>
              </a:rPr>
              <a:t>a</a:t>
            </a:r>
            <a:r>
              <a:rPr lang="en-AU" baseline="60000" smtClean="0">
                <a:effectLst>
                  <a:outerShdw blurRad="38100" dist="38100" dir="2700000" algn="tl">
                    <a:srgbClr val="C0C0C0"/>
                  </a:outerShdw>
                </a:effectLst>
                <a:latin typeface="Courier New" pitchFamily="49" charset="0"/>
              </a:rPr>
              <a:t>x</a:t>
            </a:r>
            <a:r>
              <a:rPr lang="en-AU" baseline="40000" smtClean="0">
                <a:effectLst>
                  <a:outerShdw blurRad="38100" dist="38100" dir="2700000" algn="tl">
                    <a:srgbClr val="C0C0C0"/>
                  </a:outerShdw>
                </a:effectLst>
                <a:latin typeface="Courier New" pitchFamily="49" charset="0"/>
              </a:rPr>
              <a:t>A</a:t>
            </a:r>
            <a:r>
              <a:rPr lang="en-AU" smtClean="0">
                <a:effectLst>
                  <a:outerShdw blurRad="38100" dist="38100" dir="2700000" algn="tl">
                    <a:srgbClr val="C0C0C0"/>
                  </a:outerShdw>
                </a:effectLst>
                <a:latin typeface="Courier New" pitchFamily="49" charset="0"/>
              </a:rPr>
              <a:t> mod q</a:t>
            </a:r>
          </a:p>
          <a:p>
            <a:pPr eaLnBrk="1" hangingPunct="1"/>
            <a:endParaRPr lang="en-AU" sz="2800" smtClean="0">
              <a:effectLst>
                <a:outerShdw blurRad="38100" dist="38100" dir="2700000" algn="tl">
                  <a:srgbClr val="C0C0C0"/>
                </a:outerShdw>
              </a:effectLst>
            </a:endParaRPr>
          </a:p>
        </p:txBody>
      </p:sp>
      <p:pic>
        <p:nvPicPr>
          <p:cNvPr id="19461" name="Picture 5" descr="File:Taher Elgamal it-sa 2010.jpg">
            <a:hlinkClick r:id="rId3"/>
          </p:cNvPr>
          <p:cNvPicPr>
            <a:picLocks noChangeAspect="1" noChangeArrowheads="1"/>
          </p:cNvPicPr>
          <p:nvPr/>
        </p:nvPicPr>
        <p:blipFill>
          <a:blip r:embed="rId4" cstate="print"/>
          <a:srcRect/>
          <a:stretch>
            <a:fillRect/>
          </a:stretch>
        </p:blipFill>
        <p:spPr bwMode="auto">
          <a:xfrm>
            <a:off x="6372225" y="1412875"/>
            <a:ext cx="1944688" cy="208756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457200" y="152400"/>
            <a:ext cx="8229600" cy="900113"/>
          </a:xfrm>
        </p:spPr>
        <p:txBody>
          <a:bodyPr anchorCtr="1"/>
          <a:lstStyle/>
          <a:p>
            <a:pPr eaLnBrk="1" hangingPunct="1"/>
            <a:r>
              <a:rPr lang="en-AU" smtClean="0"/>
              <a:t>ElGamal </a:t>
            </a:r>
            <a:r>
              <a:rPr lang="en-US" smtClean="0"/>
              <a:t>Signature</a:t>
            </a:r>
            <a:endParaRPr lang="en-AU" smtClean="0"/>
          </a:p>
        </p:txBody>
      </p:sp>
      <p:sp>
        <p:nvSpPr>
          <p:cNvPr id="65539" name="Rectangle 3"/>
          <p:cNvSpPr>
            <a:spLocks noGrp="1" noChangeArrowheads="1"/>
          </p:cNvSpPr>
          <p:nvPr>
            <p:ph type="body" idx="4294967295"/>
          </p:nvPr>
        </p:nvSpPr>
        <p:spPr>
          <a:xfrm>
            <a:off x="611188" y="1196975"/>
            <a:ext cx="8305800" cy="5113338"/>
          </a:xfrm>
        </p:spPr>
        <p:txBody>
          <a:bodyPr/>
          <a:lstStyle/>
          <a:p>
            <a:pPr eaLnBrk="1" hangingPunct="1">
              <a:lnSpc>
                <a:spcPct val="110000"/>
              </a:lnSpc>
            </a:pPr>
            <a:r>
              <a:rPr lang="en-AU" sz="2600" smtClean="0">
                <a:effectLst>
                  <a:outerShdw blurRad="38100" dist="38100" dir="2700000" algn="tl">
                    <a:srgbClr val="C0C0C0"/>
                  </a:outerShdw>
                </a:effectLst>
              </a:rPr>
              <a:t>Alice signs a message M to Bob by computing</a:t>
            </a:r>
          </a:p>
          <a:p>
            <a:pPr lvl="1" eaLnBrk="1" hangingPunct="1">
              <a:lnSpc>
                <a:spcPct val="110000"/>
              </a:lnSpc>
            </a:pPr>
            <a:r>
              <a:rPr lang="en-US" sz="2000" smtClean="0">
                <a:effectLst>
                  <a:outerShdw blurRad="38100" dist="38100" dir="2700000" algn="tl">
                    <a:srgbClr val="C0C0C0"/>
                  </a:outerShdw>
                </a:effectLst>
              </a:rPr>
              <a:t>The hash  </a:t>
            </a:r>
            <a:r>
              <a:rPr lang="en-US" sz="2000" b="1" i="1" smtClean="0">
                <a:effectLst>
                  <a:outerShdw blurRad="38100" dist="38100" dir="2700000" algn="tl">
                    <a:srgbClr val="C0C0C0"/>
                  </a:outerShdw>
                </a:effectLst>
                <a:latin typeface="Courier New" pitchFamily="49" charset="0"/>
                <a:cs typeface="Courier New" pitchFamily="49" charset="0"/>
              </a:rPr>
              <a:t>m = H(M)</a:t>
            </a:r>
            <a:r>
              <a:rPr lang="en-US" sz="2000" b="1" smtClean="0">
                <a:effectLst>
                  <a:outerShdw blurRad="38100" dist="38100" dir="2700000" algn="tl">
                    <a:srgbClr val="C0C0C0"/>
                  </a:outerShdw>
                </a:effectLst>
                <a:latin typeface="Courier New" pitchFamily="49" charset="0"/>
                <a:cs typeface="Courier New" pitchFamily="49" charset="0"/>
              </a:rPr>
              <a:t>, </a:t>
            </a:r>
            <a:r>
              <a:rPr lang="en-AU" sz="2000" b="1" i="1" smtClean="0">
                <a:effectLst>
                  <a:outerShdw blurRad="38100" dist="38100" dir="2700000" algn="tl">
                    <a:srgbClr val="C0C0C0"/>
                  </a:outerShdw>
                </a:effectLst>
                <a:latin typeface="Courier New" pitchFamily="49" charset="0"/>
                <a:cs typeface="Courier New" pitchFamily="49" charset="0"/>
              </a:rPr>
              <a:t>0 ≤ m ≤(q-1)</a:t>
            </a:r>
          </a:p>
          <a:p>
            <a:pPr lvl="1" eaLnBrk="1" hangingPunct="1">
              <a:lnSpc>
                <a:spcPct val="110000"/>
              </a:lnSpc>
            </a:pPr>
            <a:r>
              <a:rPr lang="en-AU" sz="2000" smtClean="0">
                <a:effectLst>
                  <a:outerShdw blurRad="38100" dist="38100" dir="2700000" algn="tl">
                    <a:srgbClr val="C0C0C0"/>
                  </a:outerShdw>
                </a:effectLst>
              </a:rPr>
              <a:t>Choose random integer </a:t>
            </a:r>
            <a:r>
              <a:rPr lang="en-AU" sz="2000" b="1" smtClean="0">
                <a:effectLst>
                  <a:outerShdw blurRad="38100" dist="38100" dir="2700000" algn="tl">
                    <a:srgbClr val="C0C0C0"/>
                  </a:outerShdw>
                </a:effectLst>
                <a:latin typeface="Courier New" pitchFamily="49" charset="0"/>
                <a:cs typeface="Courier New" pitchFamily="49" charset="0"/>
              </a:rPr>
              <a:t>K</a:t>
            </a:r>
            <a:r>
              <a:rPr lang="en-AU" sz="2000" smtClean="0">
                <a:effectLst>
                  <a:outerShdw blurRad="38100" dist="38100" dir="2700000" algn="tl">
                    <a:srgbClr val="C0C0C0"/>
                  </a:outerShdw>
                </a:effectLst>
                <a:latin typeface="Courier New" pitchFamily="49" charset="0"/>
                <a:cs typeface="Courier New" pitchFamily="49" charset="0"/>
              </a:rPr>
              <a:t> </a:t>
            </a:r>
            <a:r>
              <a:rPr lang="en-AU" sz="2000" smtClean="0">
                <a:effectLst>
                  <a:outerShdw blurRad="38100" dist="38100" dir="2700000" algn="tl">
                    <a:srgbClr val="C0C0C0"/>
                  </a:outerShdw>
                </a:effectLst>
              </a:rPr>
              <a:t>with </a:t>
            </a:r>
            <a:r>
              <a:rPr lang="en-AU" sz="2000" b="1" smtClean="0">
                <a:effectLst>
                  <a:outerShdw blurRad="38100" dist="38100" dir="2700000" algn="tl">
                    <a:srgbClr val="C0C0C0"/>
                  </a:outerShdw>
                </a:effectLst>
                <a:latin typeface="Courier New" pitchFamily="49" charset="0"/>
                <a:cs typeface="Courier New" pitchFamily="49" charset="0"/>
              </a:rPr>
              <a:t>1 ≤ K ≤(q-1) </a:t>
            </a:r>
            <a:r>
              <a:rPr lang="en-AU" sz="2000" smtClean="0">
                <a:effectLst>
                  <a:outerShdw blurRad="38100" dist="38100" dir="2700000" algn="tl">
                    <a:srgbClr val="C0C0C0"/>
                  </a:outerShdw>
                </a:effectLst>
                <a:ea typeface="Courier New" pitchFamily="49" charset="0"/>
                <a:cs typeface="Arial" pitchFamily="34" charset="0"/>
              </a:rPr>
              <a:t>and </a:t>
            </a:r>
            <a:r>
              <a:rPr lang="en-AU" sz="2000" b="1" smtClean="0">
                <a:effectLst>
                  <a:outerShdw blurRad="38100" dist="38100" dir="2700000" algn="tl">
                    <a:srgbClr val="C0C0C0"/>
                  </a:outerShdw>
                </a:effectLst>
                <a:latin typeface="Courier New" pitchFamily="49" charset="0"/>
                <a:cs typeface="Courier New" pitchFamily="49" charset="0"/>
              </a:rPr>
              <a:t>gcd(K,q-1)=1</a:t>
            </a:r>
          </a:p>
          <a:p>
            <a:pPr lvl="1" eaLnBrk="1" hangingPunct="1">
              <a:lnSpc>
                <a:spcPct val="110000"/>
              </a:lnSpc>
            </a:pPr>
            <a:r>
              <a:rPr lang="en-AU" sz="2000" smtClean="0">
                <a:effectLst>
                  <a:outerShdw blurRad="38100" dist="38100" dir="2700000" algn="tl">
                    <a:srgbClr val="C0C0C0"/>
                  </a:outerShdw>
                </a:effectLst>
              </a:rPr>
              <a:t>Compute the value: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a</a:t>
            </a:r>
            <a:r>
              <a:rPr lang="en-AU" sz="2000" b="1" baseline="60000" smtClean="0">
                <a:effectLst>
                  <a:outerShdw blurRad="38100" dist="38100" dir="2700000" algn="tl">
                    <a:srgbClr val="C0C0C0"/>
                  </a:outerShdw>
                </a:effectLst>
                <a:latin typeface="Courier New" pitchFamily="49" charset="0"/>
              </a:rPr>
              <a:t>k</a:t>
            </a:r>
            <a:r>
              <a:rPr lang="en-AU" sz="2000" b="1" smtClean="0">
                <a:effectLst>
                  <a:outerShdw blurRad="38100" dist="38100" dir="2700000" algn="tl">
                    <a:srgbClr val="C0C0C0"/>
                  </a:outerShdw>
                </a:effectLst>
                <a:latin typeface="Courier New" pitchFamily="49" charset="0"/>
              </a:rPr>
              <a:t> mod q</a:t>
            </a:r>
          </a:p>
          <a:p>
            <a:pPr lvl="1" eaLnBrk="1" hangingPunct="1">
              <a:lnSpc>
                <a:spcPct val="110000"/>
              </a:lnSpc>
            </a:pPr>
            <a:r>
              <a:rPr lang="en-AU" sz="2000" smtClean="0">
                <a:effectLst>
                  <a:outerShdw blurRad="38100" dist="38100" dir="2700000" algn="tl">
                    <a:srgbClr val="C0C0C0"/>
                  </a:outerShdw>
                </a:effectLst>
              </a:rPr>
              <a:t>Compute </a:t>
            </a:r>
            <a:r>
              <a:rPr lang="en-AU" sz="2000" b="1" smtClean="0">
                <a:effectLst>
                  <a:outerShdw blurRad="38100" dist="38100" dir="2700000" algn="tl">
                    <a:srgbClr val="C0C0C0"/>
                  </a:outerShdw>
                </a:effectLst>
                <a:latin typeface="Courier New" pitchFamily="49" charset="0"/>
                <a:cs typeface="Courier New" pitchFamily="49" charset="0"/>
              </a:rPr>
              <a:t>K</a:t>
            </a:r>
            <a:r>
              <a:rPr lang="en-AU" sz="2000" b="1" baseline="30000" smtClean="0">
                <a:effectLst>
                  <a:outerShdw blurRad="38100" dist="38100" dir="2700000" algn="tl">
                    <a:srgbClr val="C0C0C0"/>
                  </a:outerShdw>
                </a:effectLst>
                <a:latin typeface="Courier New" pitchFamily="49" charset="0"/>
                <a:cs typeface="Courier New" pitchFamily="49" charset="0"/>
              </a:rPr>
              <a:t>-1</a:t>
            </a:r>
            <a:r>
              <a:rPr lang="en-AU" sz="2000" smtClean="0">
                <a:effectLst>
                  <a:outerShdw blurRad="38100" dist="38100" dir="2700000" algn="tl">
                    <a:srgbClr val="C0C0C0"/>
                  </a:outerShdw>
                </a:effectLst>
                <a:latin typeface="Courier New" pitchFamily="49" charset="0"/>
                <a:cs typeface="Courier New" pitchFamily="49" charset="0"/>
              </a:rPr>
              <a:t> </a:t>
            </a:r>
            <a:r>
              <a:rPr lang="en-AU" sz="2000" smtClean="0">
                <a:effectLst>
                  <a:outerShdw blurRad="38100" dist="38100" dir="2700000" algn="tl">
                    <a:srgbClr val="C0C0C0"/>
                  </a:outerShdw>
                </a:effectLst>
              </a:rPr>
              <a:t>the inverse of   </a:t>
            </a:r>
            <a:r>
              <a:rPr lang="en-AU" sz="2000" b="1" smtClean="0">
                <a:effectLst>
                  <a:outerShdw blurRad="38100" dist="38100" dir="2700000" algn="tl">
                    <a:srgbClr val="C0C0C0"/>
                  </a:outerShdw>
                </a:effectLst>
                <a:latin typeface="Courier New" pitchFamily="49" charset="0"/>
                <a:cs typeface="Courier New" pitchFamily="49" charset="0"/>
              </a:rPr>
              <a:t>K mod (q-1)</a:t>
            </a:r>
          </a:p>
          <a:p>
            <a:pPr lvl="1" eaLnBrk="1" hangingPunct="1">
              <a:lnSpc>
                <a:spcPct val="110000"/>
              </a:lnSpc>
            </a:pPr>
            <a:r>
              <a:rPr lang="en-AU" sz="2000" smtClean="0">
                <a:effectLst>
                  <a:outerShdw blurRad="38100" dist="38100" dir="2700000" algn="tl">
                    <a:srgbClr val="C0C0C0"/>
                  </a:outerShdw>
                </a:effectLst>
              </a:rPr>
              <a:t>Compute the value: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2</a:t>
            </a:r>
            <a:r>
              <a:rPr lang="en-AU" sz="2000" b="1" smtClean="0">
                <a:effectLst>
                  <a:outerShdw blurRad="38100" dist="38100" dir="2700000" algn="tl">
                    <a:srgbClr val="C0C0C0"/>
                  </a:outerShdw>
                </a:effectLst>
                <a:latin typeface="Courier New" pitchFamily="49" charset="0"/>
              </a:rPr>
              <a:t> = </a:t>
            </a:r>
            <a:r>
              <a:rPr lang="en-AU" sz="2000" b="1" smtClean="0">
                <a:effectLst>
                  <a:outerShdw blurRad="38100" dist="38100" dir="2700000" algn="tl">
                    <a:srgbClr val="C0C0C0"/>
                  </a:outerShdw>
                </a:effectLst>
                <a:latin typeface="Courier New" pitchFamily="49" charset="0"/>
                <a:cs typeface="Courier New" pitchFamily="49" charset="0"/>
              </a:rPr>
              <a:t>K</a:t>
            </a:r>
            <a:r>
              <a:rPr lang="en-AU" sz="2000" b="1" baseline="30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cs typeface="Courier New" pitchFamily="49" charset="0"/>
              </a:rPr>
              <a:t>(m-</a:t>
            </a:r>
            <a:r>
              <a:rPr lang="en-AU" sz="2000" b="1" smtClean="0">
                <a:effectLst>
                  <a:outerShdw blurRad="38100" dist="38100" dir="2700000" algn="tl">
                    <a:srgbClr val="C0C0C0"/>
                  </a:outerShdw>
                </a:effectLst>
                <a:latin typeface="Courier New" pitchFamily="49" charset="0"/>
              </a:rPr>
              <a:t>x</a:t>
            </a:r>
            <a:r>
              <a:rPr lang="en-AU" sz="2000" b="1" baseline="-25000" smtClean="0">
                <a:effectLst>
                  <a:outerShdw blurRad="38100" dist="38100" dir="2700000" algn="tl">
                    <a:srgbClr val="C0C0C0"/>
                  </a:outerShdw>
                </a:effectLst>
                <a:latin typeface="Courier New" pitchFamily="49" charset="0"/>
              </a:rPr>
              <a:t>A</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cs typeface="Courier New" pitchFamily="49" charset="0"/>
              </a:rPr>
              <a:t>mod (q-1)</a:t>
            </a:r>
            <a:endParaRPr lang="en-AU" sz="2000" b="1" smtClean="0">
              <a:effectLst>
                <a:outerShdw blurRad="38100" dist="38100" dir="2700000" algn="tl">
                  <a:srgbClr val="C0C0C0"/>
                </a:outerShdw>
              </a:effectLst>
            </a:endParaRPr>
          </a:p>
          <a:p>
            <a:pPr lvl="1" eaLnBrk="1" hangingPunct="1">
              <a:lnSpc>
                <a:spcPct val="110000"/>
              </a:lnSpc>
            </a:pPr>
            <a:r>
              <a:rPr lang="en-AU" sz="2000" smtClean="0">
                <a:effectLst>
                  <a:outerShdw blurRad="38100" dist="38100" dir="2700000" algn="tl">
                    <a:srgbClr val="C0C0C0"/>
                  </a:outerShdw>
                </a:effectLst>
              </a:rPr>
              <a:t>Signature is: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2</a:t>
            </a:r>
            <a:r>
              <a:rPr lang="en-AU" sz="2000" b="1" smtClean="0">
                <a:effectLst>
                  <a:outerShdw blurRad="38100" dist="38100" dir="2700000" algn="tl">
                    <a:srgbClr val="C0C0C0"/>
                  </a:outerShdw>
                </a:effectLst>
                <a:latin typeface="Courier New" pitchFamily="49" charset="0"/>
                <a:cs typeface="Courier New" pitchFamily="49" charset="0"/>
              </a:rPr>
              <a:t>)</a:t>
            </a:r>
          </a:p>
          <a:p>
            <a:pPr lvl="1" eaLnBrk="1" hangingPunct="1">
              <a:lnSpc>
                <a:spcPct val="50000"/>
              </a:lnSpc>
            </a:pPr>
            <a:endParaRPr lang="en-AU" sz="2400" smtClean="0">
              <a:effectLst>
                <a:outerShdw blurRad="38100" dist="38100" dir="2700000" algn="tl">
                  <a:srgbClr val="C0C0C0"/>
                </a:outerShdw>
              </a:effectLst>
            </a:endParaRPr>
          </a:p>
          <a:p>
            <a:pPr eaLnBrk="1" hangingPunct="1">
              <a:lnSpc>
                <a:spcPct val="90000"/>
              </a:lnSpc>
            </a:pPr>
            <a:r>
              <a:rPr lang="en-AU" sz="2600" smtClean="0">
                <a:effectLst>
                  <a:outerShdw blurRad="38100" dist="38100" dir="2700000" algn="tl">
                    <a:srgbClr val="C0C0C0"/>
                  </a:outerShdw>
                </a:effectLst>
              </a:rPr>
              <a:t>Any user B can verify the signature by computing</a:t>
            </a:r>
          </a:p>
          <a:p>
            <a:pPr lvl="1" eaLnBrk="1" hangingPunct="1">
              <a:lnSpc>
                <a:spcPct val="110000"/>
              </a:lnSpc>
            </a:pP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a</a:t>
            </a:r>
            <a:r>
              <a:rPr lang="en-AU" sz="2000" b="1" baseline="60000" smtClean="0">
                <a:effectLst>
                  <a:outerShdw blurRad="38100" dist="38100" dir="2700000" algn="tl">
                    <a:srgbClr val="C0C0C0"/>
                  </a:outerShdw>
                </a:effectLst>
                <a:latin typeface="Courier New" pitchFamily="49" charset="0"/>
              </a:rPr>
              <a:t>m</a:t>
            </a:r>
            <a:r>
              <a:rPr lang="en-AU" sz="2000" b="1" smtClean="0">
                <a:effectLst>
                  <a:outerShdw blurRad="38100" dist="38100" dir="2700000" algn="tl">
                    <a:srgbClr val="C0C0C0"/>
                  </a:outerShdw>
                </a:effectLst>
                <a:latin typeface="Courier New" pitchFamily="49" charset="0"/>
              </a:rPr>
              <a:t> mod q</a:t>
            </a:r>
          </a:p>
          <a:p>
            <a:pPr lvl="1" eaLnBrk="1" hangingPunct="1">
              <a:lnSpc>
                <a:spcPct val="110000"/>
              </a:lnSpc>
            </a:pP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2 </a:t>
            </a:r>
            <a:r>
              <a:rPr lang="en-AU" sz="2000" b="1" smtClean="0">
                <a:effectLst>
                  <a:outerShdw blurRad="38100" dist="38100" dir="2700000" algn="tl">
                    <a:srgbClr val="C0C0C0"/>
                  </a:outerShdw>
                </a:effectLst>
                <a:latin typeface="Courier New" pitchFamily="49" charset="0"/>
              </a:rPr>
              <a:t>= y</a:t>
            </a:r>
            <a:r>
              <a:rPr lang="en-AU" sz="2000" b="1" baseline="-25000" smtClean="0">
                <a:effectLst>
                  <a:outerShdw blurRad="38100" dist="38100" dir="2700000" algn="tl">
                    <a:srgbClr val="C0C0C0"/>
                  </a:outerShdw>
                </a:effectLst>
                <a:latin typeface="Courier New" pitchFamily="49" charset="0"/>
              </a:rPr>
              <a:t>A</a:t>
            </a:r>
            <a:r>
              <a:rPr lang="en-AU" sz="2000" b="1" baseline="30000" smtClean="0">
                <a:effectLst>
                  <a:outerShdw blurRad="38100" dist="38100" dir="2700000" algn="tl">
                    <a:srgbClr val="C0C0C0"/>
                  </a:outerShdw>
                </a:effectLst>
                <a:latin typeface="Courier New" pitchFamily="49" charset="0"/>
                <a:cs typeface="Courier New" pitchFamily="49" charset="0"/>
              </a:rPr>
              <a:t>S1</a:t>
            </a:r>
            <a:r>
              <a:rPr lang="en-AU" sz="2000" b="1"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a:t>
            </a:r>
            <a:r>
              <a:rPr lang="en-AU" sz="2000" b="1" baseline="30000" smtClean="0">
                <a:effectLst>
                  <a:outerShdw blurRad="38100" dist="38100" dir="2700000" algn="tl">
                    <a:srgbClr val="C0C0C0"/>
                  </a:outerShdw>
                </a:effectLst>
                <a:latin typeface="Courier New" pitchFamily="49" charset="0"/>
                <a:cs typeface="Courier New" pitchFamily="49" charset="0"/>
              </a:rPr>
              <a:t>S2</a:t>
            </a:r>
            <a:r>
              <a:rPr lang="en-AU" sz="2000" b="1" smtClean="0">
                <a:effectLst>
                  <a:outerShdw blurRad="38100" dist="38100" dir="2700000" algn="tl">
                    <a:srgbClr val="C0C0C0"/>
                  </a:outerShdw>
                </a:effectLst>
                <a:latin typeface="Courier New" pitchFamily="49" charset="0"/>
              </a:rPr>
              <a:t> mod q</a:t>
            </a:r>
            <a:endParaRPr lang="en-AU" sz="2000" b="1" smtClean="0">
              <a:effectLst>
                <a:outerShdw blurRad="38100" dist="38100" dir="2700000" algn="tl">
                  <a:srgbClr val="C0C0C0"/>
                </a:outerShdw>
              </a:effectLst>
            </a:endParaRPr>
          </a:p>
          <a:p>
            <a:pPr lvl="1" eaLnBrk="1" hangingPunct="1">
              <a:lnSpc>
                <a:spcPct val="110000"/>
              </a:lnSpc>
            </a:pPr>
            <a:r>
              <a:rPr lang="en-AU" sz="2000" smtClean="0">
                <a:effectLst>
                  <a:outerShdw blurRad="38100" dist="38100" dir="2700000" algn="tl">
                    <a:srgbClr val="C0C0C0"/>
                  </a:outerShdw>
                </a:effectLst>
              </a:rPr>
              <a:t>Signature is valid if    </a:t>
            </a: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2</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nchorCtr="1"/>
          <a:lstStyle/>
          <a:p>
            <a:pPr eaLnBrk="1" hangingPunct="1">
              <a:defRPr/>
            </a:pPr>
            <a:r>
              <a:rPr lang="en-AU" dirty="0" err="1" smtClean="0"/>
              <a:t>ElGamal</a:t>
            </a:r>
            <a:r>
              <a:rPr lang="en-AU" dirty="0" smtClean="0"/>
              <a:t> </a:t>
            </a:r>
            <a:r>
              <a:rPr lang="en-US" dirty="0" smtClean="0"/>
              <a:t>Signature </a:t>
            </a:r>
            <a:r>
              <a:rPr lang="en-AU" dirty="0" smtClean="0"/>
              <a:t>Example </a:t>
            </a:r>
          </a:p>
        </p:txBody>
      </p:sp>
      <p:sp>
        <p:nvSpPr>
          <p:cNvPr id="67587" name="Rectangle 3"/>
          <p:cNvSpPr>
            <a:spLocks noGrp="1" noChangeArrowheads="1"/>
          </p:cNvSpPr>
          <p:nvPr>
            <p:ph type="body" idx="4294967295"/>
          </p:nvPr>
        </p:nvSpPr>
        <p:spPr>
          <a:xfrm>
            <a:off x="684213" y="1268413"/>
            <a:ext cx="8299450" cy="5257800"/>
          </a:xfrm>
        </p:spPr>
        <p:txBody>
          <a:bodyPr/>
          <a:lstStyle/>
          <a:p>
            <a:pPr eaLnBrk="1" hangingPunct="1">
              <a:lnSpc>
                <a:spcPct val="90000"/>
              </a:lnSpc>
            </a:pPr>
            <a:r>
              <a:rPr lang="en-US" sz="2600" smtClean="0">
                <a:effectLst>
                  <a:outerShdw blurRad="38100" dist="38100" dir="2700000" algn="tl">
                    <a:srgbClr val="C0C0C0"/>
                  </a:outerShdw>
                </a:effectLst>
              </a:rPr>
              <a:t>Use field GF(19)    </a:t>
            </a:r>
            <a:r>
              <a:rPr lang="en-US" sz="2600" b="1" smtClean="0">
                <a:effectLst>
                  <a:outerShdw blurRad="38100" dist="38100" dir="2700000" algn="tl">
                    <a:srgbClr val="C0C0C0"/>
                  </a:outerShdw>
                </a:effectLst>
                <a:latin typeface="Courier New" pitchFamily="49" charset="0"/>
              </a:rPr>
              <a:t>q=19</a:t>
            </a:r>
            <a:r>
              <a:rPr lang="en-US" sz="2600" smtClean="0">
                <a:effectLst>
                  <a:outerShdw blurRad="38100" dist="38100" dir="2700000" algn="tl">
                    <a:srgbClr val="C0C0C0"/>
                  </a:outerShdw>
                </a:effectLst>
                <a:latin typeface="Courier New" pitchFamily="49" charset="0"/>
              </a:rPr>
              <a:t> </a:t>
            </a:r>
            <a:r>
              <a:rPr lang="en-US" sz="2600" smtClean="0">
                <a:effectLst>
                  <a:outerShdw blurRad="38100" dist="38100" dir="2700000" algn="tl">
                    <a:srgbClr val="C0C0C0"/>
                  </a:outerShdw>
                </a:effectLst>
              </a:rPr>
              <a:t>and </a:t>
            </a:r>
            <a:r>
              <a:rPr lang="el-GR" sz="2600" b="1" smtClean="0">
                <a:effectLst>
                  <a:outerShdw blurRad="38100" dist="38100" dir="2700000" algn="tl">
                    <a:srgbClr val="C0C0C0"/>
                  </a:outerShdw>
                </a:effectLst>
                <a:latin typeface="Courier New" pitchFamily="49" charset="0"/>
                <a:cs typeface="Arial" pitchFamily="34" charset="0"/>
              </a:rPr>
              <a:t>a</a:t>
            </a:r>
            <a:r>
              <a:rPr lang="en-US" sz="2600" b="1" smtClean="0">
                <a:effectLst>
                  <a:outerShdw blurRad="38100" dist="38100" dir="2700000" algn="tl">
                    <a:srgbClr val="C0C0C0"/>
                  </a:outerShdw>
                </a:effectLst>
                <a:latin typeface="Courier New" pitchFamily="49" charset="0"/>
                <a:cs typeface="Arial" pitchFamily="34" charset="0"/>
              </a:rPr>
              <a:t>=10</a:t>
            </a:r>
          </a:p>
          <a:p>
            <a:pPr eaLnBrk="1" hangingPunct="1">
              <a:lnSpc>
                <a:spcPct val="0"/>
              </a:lnSpc>
            </a:pPr>
            <a:endParaRPr lang="en-US" sz="2800" smtClean="0">
              <a:effectLst>
                <a:outerShdw blurRad="38100" dist="38100" dir="2700000" algn="tl">
                  <a:srgbClr val="C0C0C0"/>
                </a:outerShdw>
              </a:effectLst>
              <a:latin typeface="Courier New" pitchFamily="49" charset="0"/>
            </a:endParaRPr>
          </a:p>
          <a:p>
            <a:pPr eaLnBrk="1" hangingPunct="1">
              <a:lnSpc>
                <a:spcPct val="90000"/>
              </a:lnSpc>
            </a:pPr>
            <a:r>
              <a:rPr lang="en-US" sz="2600" smtClean="0">
                <a:effectLst>
                  <a:outerShdw blurRad="38100" dist="38100" dir="2700000" algn="tl">
                    <a:srgbClr val="C0C0C0"/>
                  </a:outerShdw>
                </a:effectLst>
              </a:rPr>
              <a:t>Alice computes her key:</a:t>
            </a:r>
          </a:p>
          <a:p>
            <a:pPr lvl="1" eaLnBrk="1" hangingPunct="1">
              <a:lnSpc>
                <a:spcPct val="90000"/>
              </a:lnSpc>
            </a:pPr>
            <a:r>
              <a:rPr lang="en-AU" sz="2000" smtClean="0">
                <a:effectLst>
                  <a:outerShdw blurRad="38100" dist="38100" dir="2700000" algn="tl">
                    <a:srgbClr val="C0C0C0"/>
                  </a:outerShdw>
                </a:effectLst>
              </a:rPr>
              <a:t>A chooses </a:t>
            </a:r>
            <a:r>
              <a:rPr lang="en-AU" sz="2000" b="1" smtClean="0">
                <a:effectLst>
                  <a:outerShdw blurRad="38100" dist="38100" dir="2700000" algn="tl">
                    <a:srgbClr val="C0C0C0"/>
                  </a:outerShdw>
                </a:effectLst>
                <a:latin typeface="Courier New" pitchFamily="49" charset="0"/>
              </a:rPr>
              <a:t>x</a:t>
            </a:r>
            <a:r>
              <a:rPr lang="en-AU" sz="2000" b="1" baseline="-25000" smtClean="0">
                <a:effectLst>
                  <a:outerShdw blurRad="38100" dist="38100" dir="2700000" algn="tl">
                    <a:srgbClr val="C0C0C0"/>
                  </a:outerShdw>
                </a:effectLst>
                <a:latin typeface="Courier New" pitchFamily="49" charset="0"/>
              </a:rPr>
              <a:t>A</a:t>
            </a:r>
            <a:r>
              <a:rPr lang="en-AU" sz="2000" b="1" smtClean="0">
                <a:effectLst>
                  <a:outerShdw blurRad="38100" dist="38100" dir="2700000" algn="tl">
                    <a:srgbClr val="C0C0C0"/>
                  </a:outerShdw>
                </a:effectLst>
                <a:latin typeface="Courier New" pitchFamily="49" charset="0"/>
              </a:rPr>
              <a:t>=16</a:t>
            </a:r>
            <a:r>
              <a:rPr lang="en-AU" sz="2000" smtClean="0">
                <a:effectLst>
                  <a:outerShdw blurRad="38100" dist="38100" dir="2700000" algn="tl">
                    <a:srgbClr val="C0C0C0"/>
                  </a:outerShdw>
                </a:effectLst>
                <a:latin typeface="Courier New" pitchFamily="49" charset="0"/>
              </a:rPr>
              <a:t> </a:t>
            </a:r>
            <a:r>
              <a:rPr lang="en-AU" sz="2000" smtClean="0">
                <a:effectLst>
                  <a:outerShdw blurRad="38100" dist="38100" dir="2700000" algn="tl">
                    <a:srgbClr val="C0C0C0"/>
                  </a:outerShdw>
                </a:effectLst>
              </a:rPr>
              <a:t>&amp; computes </a:t>
            </a:r>
            <a:r>
              <a:rPr lang="en-AU" sz="2000" b="1" smtClean="0">
                <a:effectLst>
                  <a:outerShdw blurRad="38100" dist="38100" dir="2700000" algn="tl">
                    <a:srgbClr val="C0C0C0"/>
                  </a:outerShdw>
                </a:effectLst>
                <a:latin typeface="Courier New" pitchFamily="49" charset="0"/>
                <a:cs typeface="Courier New" pitchFamily="49" charset="0"/>
              </a:rPr>
              <a:t>y</a:t>
            </a:r>
            <a:r>
              <a:rPr lang="en-AU" sz="2000" b="1" baseline="-25000" smtClean="0">
                <a:effectLst>
                  <a:outerShdw blurRad="38100" dist="38100" dir="2700000" algn="tl">
                    <a:srgbClr val="C0C0C0"/>
                  </a:outerShdw>
                </a:effectLst>
                <a:latin typeface="Courier New" pitchFamily="49" charset="0"/>
                <a:cs typeface="Courier New" pitchFamily="49" charset="0"/>
              </a:rPr>
              <a:t>A</a:t>
            </a:r>
            <a:r>
              <a:rPr lang="en-AU" sz="2000" b="1" smtClean="0">
                <a:effectLst>
                  <a:outerShdw blurRad="38100" dist="38100" dir="2700000" algn="tl">
                    <a:srgbClr val="C0C0C0"/>
                  </a:outerShdw>
                </a:effectLst>
                <a:latin typeface="Courier New" pitchFamily="49" charset="0"/>
                <a:cs typeface="Courier New" pitchFamily="49" charset="0"/>
              </a:rPr>
              <a:t>=</a:t>
            </a:r>
            <a:r>
              <a:rPr lang="en-US" sz="2000" b="1" smtClean="0">
                <a:effectLst>
                  <a:outerShdw blurRad="38100" dist="38100" dir="2700000" algn="tl">
                    <a:srgbClr val="C0C0C0"/>
                  </a:outerShdw>
                </a:effectLst>
                <a:latin typeface="Courier New" pitchFamily="49" charset="0"/>
                <a:cs typeface="Arial" pitchFamily="34" charset="0"/>
              </a:rPr>
              <a:t>10</a:t>
            </a:r>
            <a:r>
              <a:rPr lang="en-AU" sz="2000" b="1" baseline="60000" smtClean="0">
                <a:effectLst>
                  <a:outerShdw blurRad="38100" dist="38100" dir="2700000" algn="tl">
                    <a:srgbClr val="C0C0C0"/>
                  </a:outerShdw>
                </a:effectLst>
                <a:latin typeface="Courier New" pitchFamily="49" charset="0"/>
                <a:cs typeface="Courier New" pitchFamily="49" charset="0"/>
              </a:rPr>
              <a:t>16 </a:t>
            </a:r>
            <a:r>
              <a:rPr lang="en-AU" sz="2000" b="1" smtClean="0">
                <a:effectLst>
                  <a:outerShdw blurRad="38100" dist="38100" dir="2700000" algn="tl">
                    <a:srgbClr val="C0C0C0"/>
                  </a:outerShdw>
                </a:effectLst>
                <a:latin typeface="Courier New" pitchFamily="49" charset="0"/>
                <a:cs typeface="Courier New" pitchFamily="49" charset="0"/>
              </a:rPr>
              <a:t>mod 19 = 4</a:t>
            </a:r>
          </a:p>
          <a:p>
            <a:pPr lvl="1" eaLnBrk="1" hangingPunct="1">
              <a:lnSpc>
                <a:spcPct val="20000"/>
              </a:lnSpc>
            </a:pPr>
            <a:endParaRPr lang="en-AU" sz="2000" smtClean="0">
              <a:effectLst>
                <a:outerShdw blurRad="38100" dist="38100" dir="2700000" algn="tl">
                  <a:srgbClr val="C0C0C0"/>
                </a:outerShdw>
              </a:effectLst>
              <a:latin typeface="Courier New" pitchFamily="49" charset="0"/>
              <a:cs typeface="Courier New" pitchFamily="49" charset="0"/>
            </a:endParaRPr>
          </a:p>
          <a:p>
            <a:pPr eaLnBrk="1" hangingPunct="1">
              <a:lnSpc>
                <a:spcPct val="90000"/>
              </a:lnSpc>
            </a:pPr>
            <a:r>
              <a:rPr lang="en-US" sz="2600" smtClean="0">
                <a:effectLst>
                  <a:outerShdw blurRad="38100" dist="38100" dir="2700000" algn="tl">
                    <a:srgbClr val="C0C0C0"/>
                  </a:outerShdw>
                </a:effectLst>
              </a:rPr>
              <a:t>Alice signs message with hash </a:t>
            </a:r>
            <a:r>
              <a:rPr lang="en-US" sz="2600" b="1" smtClean="0">
                <a:effectLst>
                  <a:outerShdw blurRad="38100" dist="38100" dir="2700000" algn="tl">
                    <a:srgbClr val="C0C0C0"/>
                  </a:outerShdw>
                </a:effectLst>
                <a:latin typeface="Courier New" pitchFamily="49" charset="0"/>
                <a:cs typeface="Courier New" pitchFamily="49" charset="0"/>
              </a:rPr>
              <a:t>m=14</a:t>
            </a:r>
            <a:r>
              <a:rPr lang="en-US" sz="2600" b="1" smtClean="0">
                <a:effectLst>
                  <a:outerShdw blurRad="38100" dist="38100" dir="2700000" algn="tl">
                    <a:srgbClr val="C0C0C0"/>
                  </a:outerShdw>
                </a:effectLst>
              </a:rPr>
              <a:t> </a:t>
            </a:r>
            <a:endParaRPr lang="en-US" sz="2600" b="1" smtClean="0">
              <a:effectLst>
                <a:outerShdw blurRad="38100" dist="38100" dir="2700000" algn="tl">
                  <a:srgbClr val="C0C0C0"/>
                </a:outerShdw>
              </a:effectLst>
              <a:cs typeface="Arial" pitchFamily="34" charset="0"/>
            </a:endParaRPr>
          </a:p>
          <a:p>
            <a:pPr lvl="1" eaLnBrk="1" hangingPunct="1">
              <a:lnSpc>
                <a:spcPct val="90000"/>
              </a:lnSpc>
            </a:pPr>
            <a:r>
              <a:rPr lang="en-AU" sz="2000" smtClean="0">
                <a:effectLst>
                  <a:outerShdw blurRad="38100" dist="38100" dir="2700000" algn="tl">
                    <a:srgbClr val="C0C0C0"/>
                  </a:outerShdw>
                </a:effectLst>
              </a:rPr>
              <a:t>choosing random </a:t>
            </a:r>
            <a:r>
              <a:rPr lang="en-AU" sz="2000" b="1" smtClean="0">
                <a:effectLst>
                  <a:outerShdw blurRad="38100" dist="38100" dir="2700000" algn="tl">
                    <a:srgbClr val="C0C0C0"/>
                  </a:outerShdw>
                </a:effectLst>
                <a:latin typeface="Courier New" pitchFamily="49" charset="0"/>
                <a:cs typeface="Courier New" pitchFamily="49" charset="0"/>
              </a:rPr>
              <a:t>K=5</a:t>
            </a:r>
            <a:r>
              <a:rPr lang="en-AU" sz="2000" smtClean="0">
                <a:effectLst>
                  <a:outerShdw blurRad="38100" dist="38100" dir="2700000" algn="tl">
                    <a:srgbClr val="C0C0C0"/>
                  </a:outerShdw>
                </a:effectLst>
                <a:latin typeface="Courier New" pitchFamily="49" charset="0"/>
                <a:cs typeface="Courier New" pitchFamily="49" charset="0"/>
              </a:rPr>
              <a:t> </a:t>
            </a:r>
            <a:r>
              <a:rPr lang="en-AU" sz="2000" smtClean="0">
                <a:effectLst>
                  <a:outerShdw blurRad="38100" dist="38100" dir="2700000" algn="tl">
                    <a:srgbClr val="C0C0C0"/>
                  </a:outerShdw>
                </a:effectLst>
                <a:cs typeface="Arial" pitchFamily="34" charset="0"/>
              </a:rPr>
              <a:t>which has </a:t>
            </a:r>
            <a:r>
              <a:rPr lang="en-AU" sz="2000" b="1" smtClean="0">
                <a:effectLst>
                  <a:outerShdw blurRad="38100" dist="38100" dir="2700000" algn="tl">
                    <a:srgbClr val="C0C0C0"/>
                  </a:outerShdw>
                </a:effectLst>
                <a:latin typeface="Courier New" pitchFamily="49" charset="0"/>
                <a:cs typeface="Courier New" pitchFamily="49" charset="0"/>
              </a:rPr>
              <a:t>gcd(18,5)=1</a:t>
            </a:r>
          </a:p>
          <a:p>
            <a:pPr lvl="1" eaLnBrk="1" hangingPunct="1">
              <a:lnSpc>
                <a:spcPct val="90000"/>
              </a:lnSpc>
            </a:pPr>
            <a:r>
              <a:rPr lang="en-AU" sz="2000" smtClean="0">
                <a:effectLst>
                  <a:outerShdw blurRad="38100" dist="38100" dir="2700000" algn="tl">
                    <a:srgbClr val="C0C0C0"/>
                  </a:outerShdw>
                </a:effectLst>
              </a:rPr>
              <a:t>computing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10</a:t>
            </a:r>
            <a:r>
              <a:rPr lang="en-AU" sz="2000" b="1" baseline="60000" smtClean="0">
                <a:effectLst>
                  <a:outerShdw blurRad="38100" dist="38100" dir="2700000" algn="tl">
                    <a:srgbClr val="C0C0C0"/>
                  </a:outerShdw>
                </a:effectLst>
                <a:latin typeface="Courier New" pitchFamily="49" charset="0"/>
              </a:rPr>
              <a:t>5</a:t>
            </a:r>
            <a:r>
              <a:rPr lang="en-AU" sz="2000" b="1" smtClean="0">
                <a:effectLst>
                  <a:outerShdw blurRad="38100" dist="38100" dir="2700000" algn="tl">
                    <a:srgbClr val="C0C0C0"/>
                  </a:outerShdw>
                </a:effectLst>
                <a:latin typeface="Courier New" pitchFamily="49" charset="0"/>
              </a:rPr>
              <a:t> mod 19 = 3</a:t>
            </a:r>
          </a:p>
          <a:p>
            <a:pPr lvl="1" eaLnBrk="1" hangingPunct="1">
              <a:lnSpc>
                <a:spcPct val="90000"/>
              </a:lnSpc>
            </a:pPr>
            <a:r>
              <a:rPr lang="en-AU" sz="2000" smtClean="0">
                <a:effectLst>
                  <a:outerShdw blurRad="38100" dist="38100" dir="2700000" algn="tl">
                    <a:srgbClr val="C0C0C0"/>
                  </a:outerShdw>
                </a:effectLst>
              </a:rPr>
              <a:t>finding </a:t>
            </a:r>
            <a:r>
              <a:rPr lang="en-AU" sz="2000" b="1" smtClean="0">
                <a:effectLst>
                  <a:outerShdw blurRad="38100" dist="38100" dir="2700000" algn="tl">
                    <a:srgbClr val="C0C0C0"/>
                  </a:outerShdw>
                </a:effectLst>
                <a:latin typeface="Courier New" pitchFamily="49" charset="0"/>
                <a:cs typeface="Courier New" pitchFamily="49" charset="0"/>
              </a:rPr>
              <a:t>K</a:t>
            </a:r>
            <a:r>
              <a:rPr lang="en-AU" sz="2000" b="1" baseline="30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cs typeface="Courier New" pitchFamily="49" charset="0"/>
              </a:rPr>
              <a:t> mod (q-1) = 5</a:t>
            </a:r>
            <a:r>
              <a:rPr lang="en-AU" sz="2000" b="1" baseline="30000" smtClean="0">
                <a:effectLst>
                  <a:outerShdw blurRad="38100" dist="38100" dir="2700000" algn="tl">
                    <a:srgbClr val="C0C0C0"/>
                  </a:outerShdw>
                </a:effectLst>
                <a:latin typeface="Courier New" pitchFamily="49" charset="0"/>
                <a:cs typeface="Courier New" pitchFamily="49" charset="0"/>
              </a:rPr>
              <a:t>-1</a:t>
            </a:r>
            <a:r>
              <a:rPr lang="en-AU" sz="2000" b="1" smtClean="0">
                <a:effectLst>
                  <a:outerShdw blurRad="38100" dist="38100" dir="2700000" algn="tl">
                    <a:srgbClr val="C0C0C0"/>
                  </a:outerShdw>
                </a:effectLst>
                <a:latin typeface="Courier New" pitchFamily="49" charset="0"/>
                <a:cs typeface="Courier New" pitchFamily="49" charset="0"/>
              </a:rPr>
              <a:t> mod 18 = 11</a:t>
            </a:r>
            <a:endParaRPr lang="en-AU" sz="2000" b="1" smtClean="0">
              <a:effectLst>
                <a:outerShdw blurRad="38100" dist="38100" dir="2700000" algn="tl">
                  <a:srgbClr val="C0C0C0"/>
                </a:outerShdw>
              </a:effectLst>
            </a:endParaRPr>
          </a:p>
          <a:p>
            <a:pPr lvl="1" eaLnBrk="1" hangingPunct="1">
              <a:lnSpc>
                <a:spcPct val="90000"/>
              </a:lnSpc>
            </a:pPr>
            <a:r>
              <a:rPr lang="en-AU" sz="2000" smtClean="0">
                <a:effectLst>
                  <a:outerShdw blurRad="38100" dist="38100" dir="2700000" algn="tl">
                    <a:srgbClr val="C0C0C0"/>
                  </a:outerShdw>
                </a:effectLst>
              </a:rPr>
              <a:t>computing </a:t>
            </a:r>
            <a:r>
              <a:rPr lang="en-AU" sz="2000" b="1" smtClean="0">
                <a:effectLst>
                  <a:outerShdw blurRad="38100" dist="38100" dir="2700000" algn="tl">
                    <a:srgbClr val="C0C0C0"/>
                  </a:outerShdw>
                </a:effectLst>
                <a:latin typeface="Courier New" pitchFamily="49" charset="0"/>
                <a:cs typeface="Courier New" pitchFamily="49" charset="0"/>
              </a:rPr>
              <a:t>S</a:t>
            </a:r>
            <a:r>
              <a:rPr lang="en-AU" sz="2000" b="1" baseline="-25000" smtClean="0">
                <a:effectLst>
                  <a:outerShdw blurRad="38100" dist="38100" dir="2700000" algn="tl">
                    <a:srgbClr val="C0C0C0"/>
                  </a:outerShdw>
                </a:effectLst>
                <a:latin typeface="Courier New" pitchFamily="49" charset="0"/>
                <a:cs typeface="Courier New" pitchFamily="49" charset="0"/>
              </a:rPr>
              <a:t>2</a:t>
            </a:r>
            <a:r>
              <a:rPr lang="en-AU" sz="2000" b="1" smtClean="0">
                <a:effectLst>
                  <a:outerShdw blurRad="38100" dist="38100" dir="2700000" algn="tl">
                    <a:srgbClr val="C0C0C0"/>
                  </a:outerShdw>
                </a:effectLst>
                <a:latin typeface="Courier New" pitchFamily="49" charset="0"/>
              </a:rPr>
              <a:t> = </a:t>
            </a:r>
            <a:r>
              <a:rPr lang="en-AU" sz="2000" b="1" smtClean="0">
                <a:effectLst>
                  <a:outerShdw blurRad="38100" dist="38100" dir="2700000" algn="tl">
                    <a:srgbClr val="C0C0C0"/>
                  </a:outerShdw>
                </a:effectLst>
                <a:latin typeface="Courier New" pitchFamily="49" charset="0"/>
                <a:cs typeface="Courier New" pitchFamily="49" charset="0"/>
              </a:rPr>
              <a:t>11(14-</a:t>
            </a:r>
            <a:r>
              <a:rPr lang="en-AU" sz="2000" b="1" smtClean="0">
                <a:effectLst>
                  <a:outerShdw blurRad="38100" dist="38100" dir="2700000" algn="tl">
                    <a:srgbClr val="C0C0C0"/>
                  </a:outerShdw>
                </a:effectLst>
                <a:latin typeface="Courier New" pitchFamily="49" charset="0"/>
              </a:rPr>
              <a:t>16.3) </a:t>
            </a:r>
            <a:r>
              <a:rPr lang="en-AU" sz="2000" b="1" smtClean="0">
                <a:effectLst>
                  <a:outerShdw blurRad="38100" dist="38100" dir="2700000" algn="tl">
                    <a:srgbClr val="C0C0C0"/>
                  </a:outerShdw>
                </a:effectLst>
                <a:latin typeface="Courier New" pitchFamily="49" charset="0"/>
                <a:cs typeface="Courier New" pitchFamily="49" charset="0"/>
              </a:rPr>
              <a:t>mod 18 = 4</a:t>
            </a:r>
          </a:p>
          <a:p>
            <a:pPr lvl="1" eaLnBrk="1" hangingPunct="1">
              <a:lnSpc>
                <a:spcPct val="20000"/>
              </a:lnSpc>
            </a:pPr>
            <a:endParaRPr lang="en-AU" sz="2000" smtClean="0">
              <a:effectLst>
                <a:outerShdw blurRad="38100" dist="38100" dir="2700000" algn="tl">
                  <a:srgbClr val="C0C0C0"/>
                </a:outerShdw>
              </a:effectLst>
              <a:latin typeface="Courier New" pitchFamily="49" charset="0"/>
              <a:cs typeface="Courier New" pitchFamily="49" charset="0"/>
            </a:endParaRPr>
          </a:p>
          <a:p>
            <a:pPr eaLnBrk="1" hangingPunct="1">
              <a:lnSpc>
                <a:spcPct val="90000"/>
              </a:lnSpc>
            </a:pPr>
            <a:r>
              <a:rPr lang="en-AU" sz="2600" smtClean="0">
                <a:effectLst>
                  <a:outerShdw blurRad="38100" dist="38100" dir="2700000" algn="tl">
                    <a:srgbClr val="C0C0C0"/>
                  </a:outerShdw>
                </a:effectLst>
              </a:rPr>
              <a:t>Any user B can verify the signature by computing</a:t>
            </a:r>
          </a:p>
          <a:p>
            <a:pPr lvl="1" eaLnBrk="1" hangingPunct="1">
              <a:lnSpc>
                <a:spcPct val="90000"/>
              </a:lnSpc>
            </a:pP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1 </a:t>
            </a:r>
            <a:r>
              <a:rPr lang="en-AU" sz="2000" b="1" smtClean="0">
                <a:effectLst>
                  <a:outerShdw blurRad="38100" dist="38100" dir="2700000" algn="tl">
                    <a:srgbClr val="C0C0C0"/>
                  </a:outerShdw>
                </a:effectLst>
                <a:latin typeface="Courier New" pitchFamily="49" charset="0"/>
              </a:rPr>
              <a:t>= 10</a:t>
            </a:r>
            <a:r>
              <a:rPr lang="en-AU" sz="2000" b="1" baseline="60000" smtClean="0">
                <a:effectLst>
                  <a:outerShdw blurRad="38100" dist="38100" dir="2700000" algn="tl">
                    <a:srgbClr val="C0C0C0"/>
                  </a:outerShdw>
                </a:effectLst>
                <a:latin typeface="Courier New" pitchFamily="49" charset="0"/>
              </a:rPr>
              <a:t>14</a:t>
            </a:r>
            <a:r>
              <a:rPr lang="en-AU" sz="2000" b="1" smtClean="0">
                <a:effectLst>
                  <a:outerShdw blurRad="38100" dist="38100" dir="2700000" algn="tl">
                    <a:srgbClr val="C0C0C0"/>
                  </a:outerShdw>
                </a:effectLst>
                <a:latin typeface="Courier New" pitchFamily="49" charset="0"/>
              </a:rPr>
              <a:t> mod 19 = 16</a:t>
            </a:r>
          </a:p>
          <a:p>
            <a:pPr lvl="1" eaLnBrk="1" hangingPunct="1">
              <a:lnSpc>
                <a:spcPct val="90000"/>
              </a:lnSpc>
            </a:pPr>
            <a:r>
              <a:rPr lang="en-AU" sz="2000" b="1" smtClean="0">
                <a:effectLst>
                  <a:outerShdw blurRad="38100" dist="38100" dir="2700000" algn="tl">
                    <a:srgbClr val="C0C0C0"/>
                  </a:outerShdw>
                </a:effectLst>
                <a:latin typeface="Courier New" pitchFamily="49" charset="0"/>
                <a:cs typeface="Courier New" pitchFamily="49" charset="0"/>
              </a:rPr>
              <a:t>V</a:t>
            </a:r>
            <a:r>
              <a:rPr lang="en-AU" sz="2000" b="1" baseline="-25000" smtClean="0">
                <a:effectLst>
                  <a:outerShdw blurRad="38100" dist="38100" dir="2700000" algn="tl">
                    <a:srgbClr val="C0C0C0"/>
                  </a:outerShdw>
                </a:effectLst>
                <a:latin typeface="Courier New" pitchFamily="49" charset="0"/>
                <a:cs typeface="Courier New" pitchFamily="49" charset="0"/>
              </a:rPr>
              <a:t>2 </a:t>
            </a:r>
            <a:r>
              <a:rPr lang="en-AU" sz="2000" b="1" smtClean="0">
                <a:effectLst>
                  <a:outerShdw blurRad="38100" dist="38100" dir="2700000" algn="tl">
                    <a:srgbClr val="C0C0C0"/>
                  </a:outerShdw>
                </a:effectLst>
                <a:latin typeface="Courier New" pitchFamily="49" charset="0"/>
              </a:rPr>
              <a:t>= 4</a:t>
            </a:r>
            <a:r>
              <a:rPr lang="en-AU" sz="2000" b="1" baseline="30000" smtClean="0">
                <a:effectLst>
                  <a:outerShdw blurRad="38100" dist="38100" dir="2700000" algn="tl">
                    <a:srgbClr val="C0C0C0"/>
                  </a:outerShdw>
                </a:effectLst>
                <a:latin typeface="Courier New" pitchFamily="49" charset="0"/>
                <a:cs typeface="Courier New" pitchFamily="49" charset="0"/>
              </a:rPr>
              <a:t>3</a:t>
            </a:r>
            <a:r>
              <a:rPr lang="en-AU" sz="2000" b="1" smtClean="0">
                <a:effectLst>
                  <a:outerShdw blurRad="38100" dist="38100" dir="2700000" algn="tl">
                    <a:srgbClr val="C0C0C0"/>
                  </a:outerShdw>
                </a:effectLst>
                <a:latin typeface="Courier New" pitchFamily="49" charset="0"/>
                <a:cs typeface="Courier New" pitchFamily="49" charset="0"/>
              </a:rPr>
              <a:t>.3</a:t>
            </a:r>
            <a:r>
              <a:rPr lang="en-AU" sz="2000" b="1" baseline="30000" smtClean="0">
                <a:effectLst>
                  <a:outerShdw blurRad="38100" dist="38100" dir="2700000" algn="tl">
                    <a:srgbClr val="C0C0C0"/>
                  </a:outerShdw>
                </a:effectLst>
                <a:latin typeface="Courier New" pitchFamily="49" charset="0"/>
                <a:cs typeface="Courier New" pitchFamily="49" charset="0"/>
              </a:rPr>
              <a:t>4</a:t>
            </a:r>
            <a:r>
              <a:rPr lang="en-AU" sz="2000" b="1" smtClean="0">
                <a:effectLst>
                  <a:outerShdw blurRad="38100" dist="38100" dir="2700000" algn="tl">
                    <a:srgbClr val="C0C0C0"/>
                  </a:outerShdw>
                </a:effectLst>
                <a:latin typeface="Courier New" pitchFamily="49" charset="0"/>
              </a:rPr>
              <a:t> = 5184 = 16 mod 19</a:t>
            </a:r>
            <a:endParaRPr lang="en-AU" sz="2000" b="1" smtClean="0">
              <a:effectLst>
                <a:outerShdw blurRad="38100" dist="38100" dir="2700000" algn="tl">
                  <a:srgbClr val="C0C0C0"/>
                </a:outerShdw>
              </a:effectLst>
            </a:endParaRPr>
          </a:p>
          <a:p>
            <a:pPr lvl="1" eaLnBrk="1" hangingPunct="1">
              <a:lnSpc>
                <a:spcPct val="90000"/>
              </a:lnSpc>
            </a:pPr>
            <a:r>
              <a:rPr lang="en-AU" sz="2000" smtClean="0">
                <a:effectLst>
                  <a:outerShdw blurRad="38100" dist="38100" dir="2700000" algn="tl">
                    <a:srgbClr val="C0C0C0"/>
                  </a:outerShdw>
                </a:effectLst>
              </a:rPr>
              <a:t>Since </a:t>
            </a:r>
            <a:r>
              <a:rPr lang="en-AU" sz="2000" b="1" smtClean="0">
                <a:effectLst>
                  <a:outerShdw blurRad="38100" dist="38100" dir="2700000" algn="tl">
                    <a:srgbClr val="C0C0C0"/>
                  </a:outerShdw>
                </a:effectLst>
                <a:latin typeface="Courier New" pitchFamily="49" charset="0"/>
                <a:cs typeface="Courier New" pitchFamily="49" charset="0"/>
              </a:rPr>
              <a:t>16</a:t>
            </a:r>
            <a:r>
              <a:rPr lang="en-AU" sz="2000" b="1" baseline="-25000" smtClean="0">
                <a:effectLst>
                  <a:outerShdw blurRad="38100" dist="38100" dir="2700000" algn="tl">
                    <a:srgbClr val="C0C0C0"/>
                  </a:outerShdw>
                </a:effectLst>
                <a:latin typeface="Courier New" pitchFamily="49" charset="0"/>
                <a:cs typeface="Courier New" pitchFamily="49" charset="0"/>
              </a:rPr>
              <a:t> </a:t>
            </a:r>
            <a:r>
              <a:rPr lang="en-AU" sz="2000" b="1"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cs typeface="Courier New" pitchFamily="49" charset="0"/>
              </a:rPr>
              <a:t>16</a:t>
            </a:r>
            <a:r>
              <a:rPr lang="en-AU" sz="2000" b="1" baseline="-25000" smtClean="0">
                <a:effectLst>
                  <a:outerShdw blurRad="38100" dist="38100" dir="2700000" algn="tl">
                    <a:srgbClr val="C0C0C0"/>
                  </a:outerShdw>
                </a:effectLst>
                <a:latin typeface="Courier New" pitchFamily="49" charset="0"/>
                <a:cs typeface="Courier New" pitchFamily="49" charset="0"/>
              </a:rPr>
              <a:t> </a:t>
            </a:r>
            <a:r>
              <a:rPr lang="en-AU" sz="2000" smtClean="0">
                <a:effectLst>
                  <a:outerShdw blurRad="38100" dist="38100" dir="2700000" algn="tl">
                    <a:srgbClr val="C0C0C0"/>
                  </a:outerShdw>
                </a:effectLst>
              </a:rPr>
              <a:t>signature is valid </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43000" y="152400"/>
            <a:ext cx="6381750" cy="1143000"/>
          </a:xfrm>
        </p:spPr>
        <p:txBody>
          <a:bodyPr/>
          <a:lstStyle/>
          <a:p>
            <a:r>
              <a:rPr lang="en-AU" dirty="0" smtClean="0"/>
              <a:t>Previous Lecture..</a:t>
            </a:r>
          </a:p>
        </p:txBody>
      </p:sp>
      <p:sp>
        <p:nvSpPr>
          <p:cNvPr id="55300" name="Rectangle 3"/>
          <p:cNvSpPr>
            <a:spLocks noGrp="1" noChangeArrowheads="1"/>
          </p:cNvSpPr>
          <p:nvPr>
            <p:ph type="body" idx="1"/>
          </p:nvPr>
        </p:nvSpPr>
        <p:spPr/>
        <p:txBody>
          <a:bodyPr/>
          <a:lstStyle/>
          <a:p>
            <a:pPr>
              <a:lnSpc>
                <a:spcPct val="120000"/>
              </a:lnSpc>
              <a:buNone/>
            </a:pPr>
            <a:r>
              <a:rPr lang="en-US" dirty="0" smtClean="0"/>
              <a:t>Have considered:</a:t>
            </a:r>
          </a:p>
          <a:p>
            <a:pPr lvl="1">
              <a:lnSpc>
                <a:spcPct val="120000"/>
              </a:lnSpc>
            </a:pPr>
            <a:r>
              <a:rPr lang="en-US" dirty="0" smtClean="0"/>
              <a:t>Public-key cryptography</a:t>
            </a:r>
          </a:p>
          <a:p>
            <a:pPr lvl="1">
              <a:lnSpc>
                <a:spcPct val="120000"/>
              </a:lnSpc>
            </a:pPr>
            <a:r>
              <a:rPr lang="en-US" dirty="0" smtClean="0"/>
              <a:t>RSA, including algorithm and security</a:t>
            </a:r>
          </a:p>
          <a:p>
            <a:pPr lvl="1">
              <a:lnSpc>
                <a:spcPct val="120000"/>
              </a:lnSpc>
            </a:pPr>
            <a:r>
              <a:rPr lang="en-US" dirty="0" smtClean="0"/>
              <a:t>Distribution of public keys</a:t>
            </a:r>
          </a:p>
          <a:p>
            <a:pPr lvl="1">
              <a:lnSpc>
                <a:spcPct val="120000"/>
              </a:lnSpc>
            </a:pPr>
            <a:r>
              <a:rPr lang="en-US" dirty="0" smtClean="0"/>
              <a:t>Public-key distribution of secret keys</a:t>
            </a:r>
          </a:p>
          <a:p>
            <a:pPr lvl="1">
              <a:lnSpc>
                <a:spcPct val="120000"/>
              </a:lnSpc>
            </a:pPr>
            <a:r>
              <a:rPr lang="en-US" dirty="0" err="1" smtClean="0"/>
              <a:t>Diffie</a:t>
            </a:r>
            <a:r>
              <a:rPr lang="en-US" dirty="0" smtClean="0"/>
              <a:t>-Hellman key exchange</a:t>
            </a:r>
          </a:p>
          <a:p>
            <a:pPr lvl="1">
              <a:lnSpc>
                <a:spcPct val="120000"/>
              </a:lnSpc>
            </a:pPr>
            <a:r>
              <a:rPr lang="en-US" dirty="0" smtClean="0"/>
              <a:t>Elliptic Curve cryptography</a:t>
            </a:r>
          </a:p>
          <a:p>
            <a:pPr lvl="1">
              <a:lnSpc>
                <a:spcPct val="120000"/>
              </a:lnSpc>
            </a:pPr>
            <a:r>
              <a:rPr lang="en-US" dirty="0" smtClean="0"/>
              <a:t>Message Authentication Codes</a:t>
            </a:r>
            <a:endParaRPr lang="en-AU" dirty="0" smtClean="0"/>
          </a:p>
        </p:txBody>
      </p:sp>
      <p:sp>
        <p:nvSpPr>
          <p:cNvPr id="5" name="Footer Placeholder 4"/>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nchorCtr="1"/>
          <a:lstStyle/>
          <a:p>
            <a:pPr eaLnBrk="1" hangingPunct="1">
              <a:defRPr/>
            </a:pPr>
            <a:r>
              <a:rPr lang="en-AU" sz="4000" smtClean="0"/>
              <a:t>Digital Signature </a:t>
            </a:r>
            <a:r>
              <a:rPr lang="en-US" sz="4000" smtClean="0"/>
              <a:t>Standard </a:t>
            </a:r>
            <a:r>
              <a:rPr lang="en-AU" sz="4000" smtClean="0"/>
              <a:t>(DSS)</a:t>
            </a:r>
          </a:p>
        </p:txBody>
      </p:sp>
      <p:sp>
        <p:nvSpPr>
          <p:cNvPr id="64515" name="Rectangle 3"/>
          <p:cNvSpPr>
            <a:spLocks noGrp="1" noChangeArrowheads="1"/>
          </p:cNvSpPr>
          <p:nvPr>
            <p:ph type="body" idx="4294967295"/>
          </p:nvPr>
        </p:nvSpPr>
        <p:spPr>
          <a:xfrm>
            <a:off x="827088" y="1341438"/>
            <a:ext cx="8064500" cy="4608512"/>
          </a:xfrm>
        </p:spPr>
        <p:txBody>
          <a:bodyPr/>
          <a:lstStyle/>
          <a:p>
            <a:pPr eaLnBrk="1" hangingPunct="1"/>
            <a:r>
              <a:rPr lang="en-AU" sz="2800" smtClean="0">
                <a:effectLst>
                  <a:outerShdw blurRad="38100" dist="38100" dir="2700000" algn="tl">
                    <a:srgbClr val="C0C0C0"/>
                  </a:outerShdw>
                </a:effectLst>
              </a:rPr>
              <a:t>The standard DSS was approved by US government, and published in 1991</a:t>
            </a:r>
          </a:p>
          <a:p>
            <a:pPr eaLnBrk="1" hangingPunct="1">
              <a:lnSpc>
                <a:spcPct val="0"/>
              </a:lnSpc>
            </a:pPr>
            <a:endParaRPr lang="en-AU" sz="2800" smtClean="0">
              <a:effectLst>
                <a:outerShdw blurRad="38100" dist="38100" dir="2700000" algn="tl">
                  <a:srgbClr val="C0C0C0"/>
                </a:outerShdw>
              </a:effectLst>
            </a:endParaRPr>
          </a:p>
          <a:p>
            <a:pPr lvl="1" eaLnBrk="1" hangingPunct="1"/>
            <a:r>
              <a:rPr lang="en-AU" sz="2400" smtClean="0">
                <a:effectLst>
                  <a:outerShdw blurRad="38100" dist="38100" dir="2700000" algn="tl">
                    <a:srgbClr val="C0C0C0"/>
                  </a:outerShdw>
                </a:effectLst>
              </a:rPr>
              <a:t>Designed by NIST &amp; NSA in early 90's </a:t>
            </a:r>
          </a:p>
          <a:p>
            <a:pPr lvl="1" eaLnBrk="1" hangingPunct="1">
              <a:lnSpc>
                <a:spcPct val="0"/>
              </a:lnSpc>
            </a:pPr>
            <a:endParaRPr lang="en-AU" sz="2400" smtClean="0">
              <a:effectLst>
                <a:outerShdw blurRad="38100" dist="38100" dir="2700000" algn="tl">
                  <a:srgbClr val="C0C0C0"/>
                </a:outerShdw>
              </a:effectLst>
            </a:endParaRPr>
          </a:p>
          <a:p>
            <a:pPr lvl="1" eaLnBrk="1" hangingPunct="1"/>
            <a:r>
              <a:rPr lang="en-AU" sz="2400" smtClean="0">
                <a:effectLst>
                  <a:outerShdw blurRad="38100" dist="38100" dir="2700000" algn="tl">
                    <a:srgbClr val="C0C0C0"/>
                  </a:outerShdw>
                </a:effectLst>
              </a:rPr>
              <a:t>Revised in 1993, 1996, &amp; 2000</a:t>
            </a:r>
          </a:p>
          <a:p>
            <a:pPr eaLnBrk="1" hangingPunct="1">
              <a:lnSpc>
                <a:spcPct val="0"/>
              </a:lnSpc>
            </a:pPr>
            <a:endParaRPr lang="en-AU" sz="2800" smtClean="0">
              <a:effectLst>
                <a:outerShdw blurRad="38100" dist="38100" dir="2700000" algn="tl">
                  <a:srgbClr val="C0C0C0"/>
                </a:outerShdw>
              </a:effectLst>
            </a:endParaRPr>
          </a:p>
          <a:p>
            <a:pPr eaLnBrk="1" hangingPunct="1">
              <a:lnSpc>
                <a:spcPct val="0"/>
              </a:lnSpc>
              <a:buFontTx/>
              <a:buNone/>
            </a:pPr>
            <a:r>
              <a:rPr lang="en-AU" sz="2800" smtClean="0">
                <a:effectLst>
                  <a:outerShdw blurRad="38100" dist="38100" dir="2700000" algn="tl">
                    <a:srgbClr val="C0C0C0"/>
                  </a:outerShdw>
                </a:effectLst>
              </a:rPr>
              <a:t> </a:t>
            </a:r>
          </a:p>
          <a:p>
            <a:pPr eaLnBrk="1" hangingPunct="1"/>
            <a:r>
              <a:rPr lang="en-AU" sz="2800" smtClean="0">
                <a:effectLst>
                  <a:outerShdw blurRad="38100" dist="38100" dir="2700000" algn="tl">
                    <a:srgbClr val="C0C0C0"/>
                  </a:outerShdw>
                </a:effectLst>
              </a:rPr>
              <a:t>The core signature algorithm is called </a:t>
            </a:r>
            <a:r>
              <a:rPr lang="en-AU" sz="2800" i="1" smtClean="0">
                <a:effectLst>
                  <a:outerShdw blurRad="38100" dist="38100" dir="2700000" algn="tl">
                    <a:srgbClr val="C0C0C0"/>
                  </a:outerShdw>
                </a:effectLst>
              </a:rPr>
              <a:t>Digital Signature Algorithm </a:t>
            </a:r>
            <a:r>
              <a:rPr lang="en-AU" sz="2800" smtClean="0">
                <a:effectLst>
                  <a:outerShdw blurRad="38100" dist="38100" dir="2700000" algn="tl">
                    <a:srgbClr val="C0C0C0"/>
                  </a:outerShdw>
                </a:effectLst>
              </a:rPr>
              <a:t>(DSA) </a:t>
            </a:r>
          </a:p>
          <a:p>
            <a:pPr eaLnBrk="1" hangingPunct="1">
              <a:lnSpc>
                <a:spcPct val="0"/>
              </a:lnSpc>
            </a:pPr>
            <a:endParaRPr lang="en-AU" sz="2800" smtClean="0">
              <a:effectLst>
                <a:outerShdw blurRad="38100" dist="38100" dir="2700000" algn="tl">
                  <a:srgbClr val="C0C0C0"/>
                </a:outerShdw>
              </a:effectLst>
            </a:endParaRPr>
          </a:p>
          <a:p>
            <a:pPr lvl="1" eaLnBrk="1" hangingPunct="1"/>
            <a:r>
              <a:rPr lang="en-AU" sz="2400" smtClean="0">
                <a:effectLst>
                  <a:outerShdw blurRad="38100" dist="38100" dir="2700000" algn="tl">
                    <a:srgbClr val="C0C0C0"/>
                  </a:outerShdw>
                </a:effectLst>
              </a:rPr>
              <a:t>Is a variant of ElGamal scheme</a:t>
            </a:r>
          </a:p>
          <a:p>
            <a:pPr lvl="1" eaLnBrk="1" hangingPunct="1">
              <a:lnSpc>
                <a:spcPct val="0"/>
              </a:lnSpc>
              <a:buFont typeface="Wingdings" pitchFamily="2" charset="2"/>
              <a:buNone/>
            </a:pPr>
            <a:endParaRPr lang="en-AU" sz="2400" smtClean="0">
              <a:effectLst>
                <a:outerShdw blurRad="38100" dist="38100" dir="2700000" algn="tl">
                  <a:srgbClr val="C0C0C0"/>
                </a:outerShdw>
              </a:effectLst>
            </a:endParaRPr>
          </a:p>
          <a:p>
            <a:pPr eaLnBrk="1" hangingPunct="1"/>
            <a:r>
              <a:rPr lang="en-AU" smtClean="0">
                <a:effectLst>
                  <a:outerShdw blurRad="38100" dist="38100" dir="2700000" algn="tl">
                    <a:srgbClr val="C0C0C0"/>
                  </a:outerShdw>
                </a:effectLst>
              </a:rPr>
              <a:t>Hash algorithm is based on the SHA </a:t>
            </a:r>
          </a:p>
          <a:p>
            <a:pPr eaLnBrk="1" hangingPunct="1"/>
            <a:endParaRPr lang="en-AU" smtClean="0">
              <a:effectLst>
                <a:outerShdw blurRad="38100" dist="38100" dir="2700000" algn="tl">
                  <a:srgbClr val="C0C0C0"/>
                </a:outerShdw>
              </a:effectLst>
            </a:endParaRPr>
          </a:p>
          <a:p>
            <a:pPr eaLnBrk="1" hangingPunct="1">
              <a:buFontTx/>
              <a:buNone/>
            </a:pPr>
            <a:endParaRPr lang="en-AU" smtClean="0">
              <a:effectLst>
                <a:outerShdw blurRad="38100" dist="38100" dir="2700000" algn="tl">
                  <a:srgbClr val="C0C0C0"/>
                </a:outerShdw>
              </a:effectLst>
            </a:endParaRP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143000" y="152400"/>
            <a:ext cx="7100888" cy="1143000"/>
          </a:xfrm>
        </p:spPr>
        <p:txBody>
          <a:bodyPr anchorCtr="1"/>
          <a:lstStyle/>
          <a:p>
            <a:pPr eaLnBrk="1" hangingPunct="1">
              <a:defRPr/>
            </a:pPr>
            <a:r>
              <a:rPr lang="en-AU" dirty="0" smtClean="0"/>
              <a:t>DSA Key Generation</a:t>
            </a:r>
          </a:p>
        </p:txBody>
      </p:sp>
      <p:sp>
        <p:nvSpPr>
          <p:cNvPr id="66563" name="Rectangle 3"/>
          <p:cNvSpPr>
            <a:spLocks noGrp="1" noChangeArrowheads="1"/>
          </p:cNvSpPr>
          <p:nvPr>
            <p:ph type="body" idx="4294967295"/>
          </p:nvPr>
        </p:nvSpPr>
        <p:spPr>
          <a:xfrm>
            <a:off x="971550" y="1196975"/>
            <a:ext cx="7991475" cy="4948238"/>
          </a:xfrm>
        </p:spPr>
        <p:txBody>
          <a:bodyPr/>
          <a:lstStyle/>
          <a:p>
            <a:pPr eaLnBrk="1" hangingPunct="1"/>
            <a:r>
              <a:rPr lang="en-AU" sz="2800" smtClean="0">
                <a:effectLst>
                  <a:outerShdw blurRad="38100" dist="38100" dir="2700000" algn="tl">
                    <a:srgbClr val="C0C0C0"/>
                  </a:outerShdw>
                </a:effectLst>
              </a:rPr>
              <a:t>Global public key values (p, q, g) </a:t>
            </a:r>
          </a:p>
          <a:p>
            <a:pPr lvl="1" eaLnBrk="1" hangingPunct="1"/>
            <a:r>
              <a:rPr lang="en-AU" sz="2400" smtClean="0">
                <a:effectLst>
                  <a:outerShdw blurRad="38100" dist="38100" dir="2700000" algn="tl">
                    <a:srgbClr val="C0C0C0"/>
                  </a:outerShdw>
                </a:effectLst>
              </a:rPr>
              <a:t>Choose 160-bit prime number  q</a:t>
            </a:r>
          </a:p>
          <a:p>
            <a:pPr lvl="1" eaLnBrk="1" hangingPunct="1"/>
            <a:r>
              <a:rPr lang="en-AU" sz="2400" smtClean="0">
                <a:effectLst>
                  <a:outerShdw blurRad="38100" dist="38100" dir="2700000" algn="tl">
                    <a:srgbClr val="C0C0C0"/>
                  </a:outerShdw>
                </a:effectLst>
              </a:rPr>
              <a:t>Choose a large prime p  with  </a:t>
            </a:r>
            <a:r>
              <a:rPr lang="en-AU" sz="2400" b="1" smtClean="0">
                <a:effectLst>
                  <a:outerShdw blurRad="38100" dist="38100" dir="2700000" algn="tl">
                    <a:srgbClr val="C0C0C0"/>
                  </a:outerShdw>
                </a:effectLst>
                <a:latin typeface="Courier New" pitchFamily="49" charset="0"/>
              </a:rPr>
              <a:t>2</a:t>
            </a:r>
            <a:r>
              <a:rPr lang="en-AU" sz="2400" b="1" baseline="30000" smtClean="0">
                <a:effectLst>
                  <a:outerShdw blurRad="38100" dist="38100" dir="2700000" algn="tl">
                    <a:srgbClr val="C0C0C0"/>
                  </a:outerShdw>
                </a:effectLst>
                <a:latin typeface="Courier New" pitchFamily="49" charset="0"/>
              </a:rPr>
              <a:t>L-1</a:t>
            </a:r>
            <a:r>
              <a:rPr lang="en-AU" sz="2400" b="1" smtClean="0">
                <a:effectLst>
                  <a:outerShdw blurRad="38100" dist="38100" dir="2700000" algn="tl">
                    <a:srgbClr val="C0C0C0"/>
                  </a:outerShdw>
                </a:effectLst>
              </a:rPr>
              <a:t> </a:t>
            </a:r>
            <a:r>
              <a:rPr lang="en-AU" sz="2400" b="1" smtClean="0">
                <a:effectLst>
                  <a:outerShdw blurRad="38100" dist="38100" dir="2700000" algn="tl">
                    <a:srgbClr val="C0C0C0"/>
                  </a:outerShdw>
                </a:effectLst>
                <a:latin typeface="Courier New" pitchFamily="49" charset="0"/>
              </a:rPr>
              <a:t>&lt;</a:t>
            </a:r>
            <a:r>
              <a:rPr lang="en-AU" sz="2400" b="1" smtClean="0">
                <a:effectLst>
                  <a:outerShdw blurRad="38100" dist="38100" dir="2700000" algn="tl">
                    <a:srgbClr val="C0C0C0"/>
                  </a:outerShdw>
                </a:effectLst>
              </a:rPr>
              <a:t> </a:t>
            </a:r>
            <a:r>
              <a:rPr lang="en-AU" sz="2400" b="1" smtClean="0">
                <a:effectLst>
                  <a:outerShdw blurRad="38100" dist="38100" dir="2700000" algn="tl">
                    <a:srgbClr val="C0C0C0"/>
                  </a:outerShdw>
                </a:effectLst>
                <a:latin typeface="Courier New" pitchFamily="49" charset="0"/>
              </a:rPr>
              <a:t>p &lt; 2</a:t>
            </a:r>
            <a:r>
              <a:rPr lang="en-AU" sz="2400" b="1" baseline="30000" smtClean="0">
                <a:effectLst>
                  <a:outerShdw blurRad="38100" dist="38100" dir="2700000" algn="tl">
                    <a:srgbClr val="C0C0C0"/>
                  </a:outerShdw>
                </a:effectLst>
                <a:latin typeface="Courier New" pitchFamily="49" charset="0"/>
              </a:rPr>
              <a:t>L</a:t>
            </a:r>
            <a:r>
              <a:rPr lang="en-AU" sz="2400" b="1" smtClean="0">
                <a:effectLst>
                  <a:outerShdw blurRad="38100" dist="38100" dir="2700000" algn="tl">
                    <a:srgbClr val="C0C0C0"/>
                  </a:outerShdw>
                </a:effectLst>
              </a:rPr>
              <a:t> </a:t>
            </a:r>
          </a:p>
          <a:p>
            <a:pPr lvl="2" eaLnBrk="1" hangingPunct="1"/>
            <a:r>
              <a:rPr lang="en-AU" sz="2000" smtClean="0">
                <a:effectLst>
                  <a:outerShdw blurRad="38100" dist="38100" dir="2700000" algn="tl">
                    <a:srgbClr val="C0C0C0"/>
                  </a:outerShdw>
                </a:effectLst>
              </a:rPr>
              <a:t>where L= 512 to 1024 bits and is a multiple of 64</a:t>
            </a:r>
          </a:p>
          <a:p>
            <a:pPr lvl="2" eaLnBrk="1" hangingPunct="1"/>
            <a:r>
              <a:rPr lang="en-AU" sz="2000" smtClean="0">
                <a:effectLst>
                  <a:outerShdw blurRad="38100" dist="38100" dir="2700000" algn="tl">
                    <a:srgbClr val="C0C0C0"/>
                  </a:outerShdw>
                </a:effectLst>
              </a:rPr>
              <a:t>such that q is a prime divisor of </a:t>
            </a:r>
            <a:r>
              <a:rPr lang="en-AU" sz="2000" b="1" smtClean="0">
                <a:effectLst>
                  <a:outerShdw blurRad="38100" dist="38100" dir="2700000" algn="tl">
                    <a:srgbClr val="C0C0C0"/>
                  </a:outerShdw>
                </a:effectLst>
                <a:latin typeface="Courier New" pitchFamily="49" charset="0"/>
              </a:rPr>
              <a:t>(p-1)</a:t>
            </a:r>
            <a:endParaRPr lang="en-AU" sz="2000" b="1" smtClean="0">
              <a:effectLst>
                <a:outerShdw blurRad="38100" dist="38100" dir="2700000" algn="tl">
                  <a:srgbClr val="C0C0C0"/>
                </a:outerShdw>
              </a:effectLst>
            </a:endParaRPr>
          </a:p>
          <a:p>
            <a:pPr lvl="1" eaLnBrk="1" hangingPunct="1"/>
            <a:r>
              <a:rPr lang="en-AU" sz="2400" smtClean="0">
                <a:effectLst>
                  <a:outerShdw blurRad="38100" dist="38100" dir="2700000" algn="tl">
                    <a:srgbClr val="C0C0C0"/>
                  </a:outerShdw>
                </a:effectLst>
              </a:rPr>
              <a:t>Choose </a:t>
            </a:r>
            <a:r>
              <a:rPr lang="en-AU" sz="2400" b="1" smtClean="0">
                <a:effectLst>
                  <a:outerShdw blurRad="38100" dist="38100" dir="2700000" algn="tl">
                    <a:srgbClr val="C0C0C0"/>
                  </a:outerShdw>
                </a:effectLst>
                <a:latin typeface="Courier New" pitchFamily="49" charset="0"/>
              </a:rPr>
              <a:t>g = h</a:t>
            </a:r>
            <a:r>
              <a:rPr lang="en-AU" sz="2400" b="1" baseline="30000" smtClean="0">
                <a:effectLst>
                  <a:outerShdw blurRad="38100" dist="38100" dir="2700000" algn="tl">
                    <a:srgbClr val="C0C0C0"/>
                  </a:outerShdw>
                </a:effectLst>
                <a:latin typeface="Courier New" pitchFamily="49" charset="0"/>
              </a:rPr>
              <a:t>(p-1)/q</a:t>
            </a:r>
            <a:r>
              <a:rPr lang="en-AU" sz="2400" b="1" smtClean="0">
                <a:effectLst>
                  <a:outerShdw blurRad="38100" dist="38100" dir="2700000" algn="tl">
                    <a:srgbClr val="C0C0C0"/>
                  </a:outerShdw>
                </a:effectLst>
              </a:rPr>
              <a:t> </a:t>
            </a:r>
          </a:p>
          <a:p>
            <a:pPr lvl="2" eaLnBrk="1" hangingPunct="1"/>
            <a:r>
              <a:rPr lang="en-AU" sz="2000" smtClean="0">
                <a:effectLst>
                  <a:outerShdw blurRad="38100" dist="38100" dir="2700000" algn="tl">
                    <a:srgbClr val="C0C0C0"/>
                  </a:outerShdw>
                </a:effectLst>
              </a:rPr>
              <a:t>where  </a:t>
            </a:r>
            <a:r>
              <a:rPr lang="en-AU" sz="2000" b="1" smtClean="0">
                <a:effectLst>
                  <a:outerShdw blurRad="38100" dist="38100" dir="2700000" algn="tl">
                    <a:srgbClr val="C0C0C0"/>
                  </a:outerShdw>
                </a:effectLst>
                <a:latin typeface="Courier New" pitchFamily="49" charset="0"/>
              </a:rPr>
              <a:t>1&lt;h&lt;p-1</a:t>
            </a:r>
            <a:r>
              <a:rPr lang="en-AU" sz="2000" smtClean="0">
                <a:effectLst>
                  <a:outerShdw blurRad="38100" dist="38100" dir="2700000" algn="tl">
                    <a:srgbClr val="C0C0C0"/>
                  </a:outerShdw>
                </a:effectLst>
                <a:latin typeface="Courier New" pitchFamily="49" charset="0"/>
              </a:rPr>
              <a:t> </a:t>
            </a:r>
            <a:r>
              <a:rPr lang="en-AU" sz="2000" smtClean="0">
                <a:effectLst>
                  <a:outerShdw blurRad="38100" dist="38100" dir="2700000" algn="tl">
                    <a:srgbClr val="C0C0C0"/>
                  </a:outerShdw>
                </a:effectLst>
              </a:rPr>
              <a:t>and</a:t>
            </a:r>
            <a:r>
              <a:rPr lang="en-AU" sz="2000" smtClean="0">
                <a:effectLst>
                  <a:outerShdw blurRad="38100" dist="38100" dir="2700000" algn="tl">
                    <a:srgbClr val="C0C0C0"/>
                  </a:outerShdw>
                </a:effectLst>
                <a:latin typeface="Courier New" pitchFamily="49" charset="0"/>
              </a:rPr>
              <a:t> </a:t>
            </a:r>
            <a:r>
              <a:rPr lang="en-AU" sz="2000" b="1" smtClean="0">
                <a:effectLst>
                  <a:outerShdw blurRad="38100" dist="38100" dir="2700000" algn="tl">
                    <a:srgbClr val="C0C0C0"/>
                  </a:outerShdw>
                </a:effectLst>
                <a:latin typeface="Courier New" pitchFamily="49" charset="0"/>
              </a:rPr>
              <a:t>h</a:t>
            </a:r>
            <a:r>
              <a:rPr lang="en-AU" sz="2000" b="1" baseline="30000" smtClean="0">
                <a:effectLst>
                  <a:outerShdw blurRad="38100" dist="38100" dir="2700000" algn="tl">
                    <a:srgbClr val="C0C0C0"/>
                  </a:outerShdw>
                </a:effectLst>
                <a:latin typeface="Courier New" pitchFamily="49" charset="0"/>
              </a:rPr>
              <a:t>(p-1)/q </a:t>
            </a:r>
            <a:r>
              <a:rPr lang="en-AU" sz="2000" b="1" smtClean="0">
                <a:effectLst>
                  <a:outerShdw blurRad="38100" dist="38100" dir="2700000" algn="tl">
                    <a:srgbClr val="C0C0C0"/>
                  </a:outerShdw>
                </a:effectLst>
                <a:latin typeface="Courier New" pitchFamily="49" charset="0"/>
              </a:rPr>
              <a:t>mod p &gt; 1</a:t>
            </a:r>
            <a:r>
              <a:rPr lang="en-AU" sz="2000" b="1" smtClean="0">
                <a:effectLst>
                  <a:outerShdw blurRad="38100" dist="38100" dir="2700000" algn="tl">
                    <a:srgbClr val="C0C0C0"/>
                  </a:outerShdw>
                </a:effectLst>
              </a:rPr>
              <a:t> </a:t>
            </a:r>
          </a:p>
          <a:p>
            <a:pPr lvl="2" eaLnBrk="1" hangingPunct="1"/>
            <a:endParaRPr lang="en-AU" sz="2000" smtClean="0">
              <a:effectLst>
                <a:outerShdw blurRad="38100" dist="38100" dir="2700000" algn="tl">
                  <a:srgbClr val="C0C0C0"/>
                </a:outerShdw>
              </a:effectLst>
            </a:endParaRPr>
          </a:p>
          <a:p>
            <a:pPr eaLnBrk="1" hangingPunct="1"/>
            <a:r>
              <a:rPr lang="en-AU" sz="2800" smtClean="0">
                <a:effectLst>
                  <a:outerShdw blurRad="38100" dist="38100" dir="2700000" algn="tl">
                    <a:srgbClr val="C0C0C0"/>
                  </a:outerShdw>
                </a:effectLst>
              </a:rPr>
              <a:t>Users choose private key &amp; compute public key </a:t>
            </a:r>
          </a:p>
          <a:p>
            <a:pPr lvl="1" eaLnBrk="1" hangingPunct="1"/>
            <a:r>
              <a:rPr lang="en-AU" sz="2400" smtClean="0">
                <a:effectLst>
                  <a:outerShdw blurRad="38100" dist="38100" dir="2700000" algn="tl">
                    <a:srgbClr val="C0C0C0"/>
                  </a:outerShdw>
                </a:effectLst>
              </a:rPr>
              <a:t>Choose random private key:  </a:t>
            </a:r>
            <a:r>
              <a:rPr lang="en-AU" sz="2400" b="1" smtClean="0">
                <a:effectLst>
                  <a:outerShdw blurRad="38100" dist="38100" dir="2700000" algn="tl">
                    <a:srgbClr val="C0C0C0"/>
                  </a:outerShdw>
                </a:effectLst>
                <a:latin typeface="Courier New" pitchFamily="49" charset="0"/>
              </a:rPr>
              <a:t>x&lt;q</a:t>
            </a:r>
            <a:r>
              <a:rPr lang="en-AU" sz="2400" smtClean="0">
                <a:effectLst>
                  <a:outerShdw blurRad="38100" dist="38100" dir="2700000" algn="tl">
                    <a:srgbClr val="C0C0C0"/>
                  </a:outerShdw>
                </a:effectLst>
              </a:rPr>
              <a:t> </a:t>
            </a:r>
          </a:p>
          <a:p>
            <a:pPr lvl="1" eaLnBrk="1" hangingPunct="1"/>
            <a:r>
              <a:rPr lang="en-AU" sz="2400" smtClean="0">
                <a:effectLst>
                  <a:outerShdw blurRad="38100" dist="38100" dir="2700000" algn="tl">
                    <a:srgbClr val="C0C0C0"/>
                  </a:outerShdw>
                </a:effectLst>
              </a:rPr>
              <a:t>Compute public key: </a:t>
            </a:r>
            <a:r>
              <a:rPr lang="en-AU" sz="2400" b="1" smtClean="0">
                <a:effectLst>
                  <a:outerShdw blurRad="38100" dist="38100" dir="2700000" algn="tl">
                    <a:srgbClr val="C0C0C0"/>
                  </a:outerShdw>
                </a:effectLst>
                <a:latin typeface="Courier New" pitchFamily="49" charset="0"/>
              </a:rPr>
              <a:t>y = g</a:t>
            </a:r>
            <a:r>
              <a:rPr lang="en-AU" sz="2400" b="1" baseline="30000" smtClean="0">
                <a:effectLst>
                  <a:outerShdw blurRad="38100" dist="38100" dir="2700000" algn="tl">
                    <a:srgbClr val="C0C0C0"/>
                  </a:outerShdw>
                </a:effectLst>
                <a:latin typeface="Courier New" pitchFamily="49" charset="0"/>
              </a:rPr>
              <a:t>x </a:t>
            </a:r>
            <a:r>
              <a:rPr lang="en-AU" sz="2400" b="1" smtClean="0">
                <a:effectLst>
                  <a:outerShdw blurRad="38100" dist="38100" dir="2700000" algn="tl">
                    <a:srgbClr val="C0C0C0"/>
                  </a:outerShdw>
                </a:effectLst>
                <a:latin typeface="Courier New" pitchFamily="49" charset="0"/>
              </a:rPr>
              <a:t>mod p</a:t>
            </a:r>
            <a:endParaRPr lang="en-AU" sz="2400" b="1" smtClean="0">
              <a:effectLst>
                <a:outerShdw blurRad="38100" dist="38100" dir="2700000" algn="tl">
                  <a:srgbClr val="C0C0C0"/>
                </a:outerShdw>
              </a:effectLst>
            </a:endParaRP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nchorCtr="1"/>
          <a:lstStyle/>
          <a:p>
            <a:pPr eaLnBrk="1" hangingPunct="1">
              <a:defRPr/>
            </a:pPr>
            <a:r>
              <a:rPr lang="en-AU" smtClean="0"/>
              <a:t>DSA Signature Creation</a:t>
            </a:r>
          </a:p>
        </p:txBody>
      </p:sp>
      <p:sp>
        <p:nvSpPr>
          <p:cNvPr id="67587" name="Rectangle 3"/>
          <p:cNvSpPr>
            <a:spLocks noGrp="1" noChangeArrowheads="1"/>
          </p:cNvSpPr>
          <p:nvPr>
            <p:ph type="body" idx="4294967295"/>
          </p:nvPr>
        </p:nvSpPr>
        <p:spPr/>
        <p:txBody>
          <a:bodyPr/>
          <a:lstStyle/>
          <a:p>
            <a:pPr eaLnBrk="1" hangingPunct="1"/>
            <a:r>
              <a:rPr lang="en-AU" smtClean="0">
                <a:effectLst>
                  <a:outerShdw blurRad="38100" dist="38100" dir="2700000" algn="tl">
                    <a:srgbClr val="C0C0C0"/>
                  </a:outerShdw>
                </a:effectLst>
              </a:rPr>
              <a:t>To </a:t>
            </a:r>
            <a:r>
              <a:rPr lang="en-AU" b="1" smtClean="0">
                <a:effectLst>
                  <a:outerShdw blurRad="38100" dist="38100" dir="2700000" algn="tl">
                    <a:srgbClr val="C0C0C0"/>
                  </a:outerShdw>
                </a:effectLst>
              </a:rPr>
              <a:t>sign</a:t>
            </a:r>
            <a:r>
              <a:rPr lang="en-AU" smtClean="0">
                <a:effectLst>
                  <a:outerShdw blurRad="38100" dist="38100" dir="2700000" algn="tl">
                    <a:srgbClr val="C0C0C0"/>
                  </a:outerShdw>
                </a:effectLst>
              </a:rPr>
              <a:t> a message </a:t>
            </a:r>
            <a:r>
              <a:rPr lang="en-AU" b="1" smtClean="0">
                <a:effectLst>
                  <a:outerShdw blurRad="38100" dist="38100" dir="2700000" algn="tl">
                    <a:srgbClr val="C0C0C0"/>
                  </a:outerShdw>
                </a:effectLst>
                <a:latin typeface="Courier New" pitchFamily="49" charset="0"/>
              </a:rPr>
              <a:t>M</a:t>
            </a:r>
            <a:r>
              <a:rPr lang="en-AU" smtClean="0">
                <a:effectLst>
                  <a:outerShdw blurRad="38100" dist="38100" dir="2700000" algn="tl">
                    <a:srgbClr val="C0C0C0"/>
                  </a:outerShdw>
                </a:effectLst>
              </a:rPr>
              <a:t> the sender:</a:t>
            </a:r>
          </a:p>
          <a:p>
            <a:pPr lvl="1" eaLnBrk="1" hangingPunct="1"/>
            <a:r>
              <a:rPr lang="en-AU" smtClean="0">
                <a:effectLst>
                  <a:outerShdw blurRad="38100" dist="38100" dir="2700000" algn="tl">
                    <a:srgbClr val="C0C0C0"/>
                  </a:outerShdw>
                </a:effectLst>
              </a:rPr>
              <a:t>generates a random signature key </a:t>
            </a:r>
            <a:r>
              <a:rPr lang="en-AU" smtClean="0">
                <a:effectLst>
                  <a:outerShdw blurRad="38100" dist="38100" dir="2700000" algn="tl">
                    <a:srgbClr val="C0C0C0"/>
                  </a:outerShdw>
                </a:effectLst>
                <a:latin typeface="Courier New" pitchFamily="49" charset="0"/>
              </a:rPr>
              <a:t>k, k&lt;q</a:t>
            </a:r>
            <a:r>
              <a:rPr lang="en-AU" smtClean="0">
                <a:effectLst>
                  <a:outerShdw blurRad="38100" dist="38100" dir="2700000" algn="tl">
                    <a:srgbClr val="C0C0C0"/>
                  </a:outerShdw>
                </a:effectLst>
              </a:rPr>
              <a:t> </a:t>
            </a:r>
          </a:p>
          <a:p>
            <a:pPr lvl="1" eaLnBrk="1" hangingPunct="1"/>
            <a:r>
              <a:rPr lang="en-US" b="1" smtClean="0">
                <a:effectLst>
                  <a:outerShdw blurRad="38100" dist="38100" dir="2700000" algn="tl">
                    <a:srgbClr val="C0C0C0"/>
                  </a:outerShdw>
                </a:effectLst>
              </a:rPr>
              <a:t>Note:</a:t>
            </a:r>
            <a:r>
              <a:rPr lang="en-US" smtClean="0">
                <a:effectLst>
                  <a:outerShdw blurRad="38100" dist="38100" dir="2700000" algn="tl">
                    <a:srgbClr val="C0C0C0"/>
                  </a:outerShdw>
                </a:effectLst>
              </a:rPr>
              <a:t> </a:t>
            </a:r>
            <a:r>
              <a:rPr lang="en-AU" smtClean="0">
                <a:effectLst>
                  <a:outerShdw blurRad="38100" dist="38100" dir="2700000" algn="tl">
                    <a:srgbClr val="C0C0C0"/>
                  </a:outerShdw>
                </a:effectLst>
                <a:latin typeface="Courier New" pitchFamily="49" charset="0"/>
              </a:rPr>
              <a:t>k</a:t>
            </a:r>
            <a:r>
              <a:rPr lang="en-US" smtClean="0">
                <a:effectLst>
                  <a:outerShdw blurRad="38100" dist="38100" dir="2700000" algn="tl">
                    <a:srgbClr val="C0C0C0"/>
                  </a:outerShdw>
                </a:effectLst>
              </a:rPr>
              <a:t> will be destroyed after use, and never be reused</a:t>
            </a:r>
            <a:endParaRPr lang="en-AU" smtClean="0">
              <a:effectLst>
                <a:outerShdw blurRad="38100" dist="38100" dir="2700000" algn="tl">
                  <a:srgbClr val="C0C0C0"/>
                </a:outerShdw>
              </a:effectLst>
            </a:endParaRPr>
          </a:p>
          <a:p>
            <a:pPr eaLnBrk="1" hangingPunct="1"/>
            <a:r>
              <a:rPr lang="en-AU" smtClean="0">
                <a:effectLst>
                  <a:outerShdw blurRad="38100" dist="38100" dir="2700000" algn="tl">
                    <a:srgbClr val="C0C0C0"/>
                  </a:outerShdw>
                </a:effectLst>
              </a:rPr>
              <a:t>Then computes signature pair: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    r = (g</a:t>
            </a:r>
            <a:r>
              <a:rPr lang="en-AU" baseline="30000" smtClean="0">
                <a:effectLst>
                  <a:outerShdw blurRad="38100" dist="38100" dir="2700000" algn="tl">
                    <a:srgbClr val="C0C0C0"/>
                  </a:outerShdw>
                </a:effectLst>
                <a:latin typeface="Courier New" pitchFamily="49" charset="0"/>
              </a:rPr>
              <a:t>k</a:t>
            </a:r>
            <a:r>
              <a:rPr lang="en-AU" smtClean="0">
                <a:effectLst>
                  <a:outerShdw blurRad="38100" dist="38100" dir="2700000" algn="tl">
                    <a:srgbClr val="C0C0C0"/>
                  </a:outerShdw>
                </a:effectLst>
                <a:latin typeface="Courier New" pitchFamily="49" charset="0"/>
              </a:rPr>
              <a:t> mod p)mod q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    s = [k</a:t>
            </a:r>
            <a:r>
              <a:rPr lang="en-AU" baseline="30000" smtClean="0">
                <a:effectLst>
                  <a:outerShdw blurRad="38100" dist="38100" dir="2700000" algn="tl">
                    <a:srgbClr val="C0C0C0"/>
                  </a:outerShdw>
                </a:effectLst>
                <a:latin typeface="Courier New" pitchFamily="49" charset="0"/>
              </a:rPr>
              <a:t>-1</a:t>
            </a:r>
            <a:r>
              <a:rPr lang="en-AU" smtClean="0">
                <a:effectLst>
                  <a:outerShdw blurRad="38100" dist="38100" dir="2700000" algn="tl">
                    <a:srgbClr val="C0C0C0"/>
                  </a:outerShdw>
                </a:effectLst>
                <a:latin typeface="Courier New" pitchFamily="49" charset="0"/>
              </a:rPr>
              <a:t>(H(M)+ xr)] mod q</a:t>
            </a:r>
            <a:endParaRPr lang="en-AU" smtClean="0">
              <a:effectLst>
                <a:outerShdw blurRad="38100" dist="38100" dir="2700000" algn="tl">
                  <a:srgbClr val="C0C0C0"/>
                </a:outerShdw>
              </a:effectLst>
            </a:endParaRPr>
          </a:p>
          <a:p>
            <a:pPr eaLnBrk="1" hangingPunct="1"/>
            <a:r>
              <a:rPr lang="en-AU" smtClean="0">
                <a:effectLst>
                  <a:outerShdw blurRad="38100" dist="38100" dir="2700000" algn="tl">
                    <a:srgbClr val="C0C0C0"/>
                  </a:outerShdw>
                </a:effectLst>
              </a:rPr>
              <a:t>Sends signature </a:t>
            </a:r>
            <a:r>
              <a:rPr lang="en-AU" smtClean="0">
                <a:effectLst>
                  <a:outerShdw blurRad="38100" dist="38100" dir="2700000" algn="tl">
                    <a:srgbClr val="C0C0C0"/>
                  </a:outerShdw>
                </a:effectLst>
                <a:latin typeface="Courier New" pitchFamily="49" charset="0"/>
              </a:rPr>
              <a:t>(r,s)</a:t>
            </a:r>
            <a:r>
              <a:rPr lang="en-AU" smtClean="0">
                <a:effectLst>
                  <a:outerShdw blurRad="38100" dist="38100" dir="2700000" algn="tl">
                    <a:srgbClr val="C0C0C0"/>
                  </a:outerShdw>
                </a:effectLst>
              </a:rPr>
              <a:t> with message </a:t>
            </a:r>
            <a:r>
              <a:rPr lang="en-AU" smtClean="0">
                <a:effectLst>
                  <a:outerShdw blurRad="38100" dist="38100" dir="2700000" algn="tl">
                    <a:srgbClr val="C0C0C0"/>
                  </a:outerShdw>
                </a:effectLst>
                <a:latin typeface="Courier New" pitchFamily="49" charset="0"/>
              </a:rPr>
              <a:t>M</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nchorCtr="1"/>
          <a:lstStyle/>
          <a:p>
            <a:pPr eaLnBrk="1" hangingPunct="1">
              <a:defRPr/>
            </a:pPr>
            <a:r>
              <a:rPr lang="en-AU" smtClean="0"/>
              <a:t>DSA Signature Verification </a:t>
            </a:r>
          </a:p>
        </p:txBody>
      </p:sp>
      <p:sp>
        <p:nvSpPr>
          <p:cNvPr id="68611" name="Rectangle 3"/>
          <p:cNvSpPr>
            <a:spLocks noGrp="1" noChangeArrowheads="1"/>
          </p:cNvSpPr>
          <p:nvPr>
            <p:ph type="body" idx="4294967295"/>
          </p:nvPr>
        </p:nvSpPr>
        <p:spPr/>
        <p:txBody>
          <a:bodyPr/>
          <a:lstStyle/>
          <a:p>
            <a:pPr eaLnBrk="1" hangingPunct="1"/>
            <a:r>
              <a:rPr lang="en-US" smtClean="0">
                <a:effectLst>
                  <a:outerShdw blurRad="38100" dist="38100" dir="2700000" algn="tl">
                    <a:srgbClr val="C0C0C0"/>
                  </a:outerShdw>
                </a:effectLst>
              </a:rPr>
              <a:t>Having received M &amp; </a:t>
            </a:r>
            <a:r>
              <a:rPr lang="en-AU" smtClean="0">
                <a:effectLst>
                  <a:outerShdw blurRad="38100" dist="38100" dir="2700000" algn="tl">
                    <a:srgbClr val="C0C0C0"/>
                  </a:outerShdw>
                </a:effectLst>
              </a:rPr>
              <a:t>signature </a:t>
            </a:r>
            <a:r>
              <a:rPr lang="en-AU" smtClean="0">
                <a:effectLst>
                  <a:outerShdw blurRad="38100" dist="38100" dir="2700000" algn="tl">
                    <a:srgbClr val="C0C0C0"/>
                  </a:outerShdw>
                </a:effectLst>
                <a:latin typeface="Courier New" pitchFamily="49" charset="0"/>
              </a:rPr>
              <a:t>(r,s)</a:t>
            </a:r>
            <a:r>
              <a:rPr lang="en-AU" smtClean="0">
                <a:effectLst>
                  <a:outerShdw blurRad="38100" dist="38100" dir="2700000" algn="tl">
                    <a:srgbClr val="C0C0C0"/>
                  </a:outerShdw>
                </a:effectLst>
              </a:rPr>
              <a:t> </a:t>
            </a:r>
          </a:p>
          <a:p>
            <a:pPr eaLnBrk="1" hangingPunct="1"/>
            <a:r>
              <a:rPr lang="en-AU" smtClean="0">
                <a:effectLst>
                  <a:outerShdw blurRad="38100" dist="38100" dir="2700000" algn="tl">
                    <a:srgbClr val="C0C0C0"/>
                  </a:outerShdw>
                </a:effectLst>
              </a:rPr>
              <a:t>To </a:t>
            </a:r>
            <a:r>
              <a:rPr lang="en-AU" b="1" smtClean="0">
                <a:effectLst>
                  <a:outerShdw blurRad="38100" dist="38100" dir="2700000" algn="tl">
                    <a:srgbClr val="C0C0C0"/>
                  </a:outerShdw>
                </a:effectLst>
              </a:rPr>
              <a:t>verify</a:t>
            </a:r>
            <a:r>
              <a:rPr lang="en-AU" smtClean="0">
                <a:effectLst>
                  <a:outerShdw blurRad="38100" dist="38100" dir="2700000" algn="tl">
                    <a:srgbClr val="C0C0C0"/>
                  </a:outerShdw>
                </a:effectLst>
              </a:rPr>
              <a:t> a signature, recipient computes: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w = s</a:t>
            </a:r>
            <a:r>
              <a:rPr lang="en-AU" baseline="30000" smtClean="0">
                <a:effectLst>
                  <a:outerShdw blurRad="38100" dist="38100" dir="2700000" algn="tl">
                    <a:srgbClr val="C0C0C0"/>
                  </a:outerShdw>
                </a:effectLst>
                <a:latin typeface="Courier New" pitchFamily="49" charset="0"/>
              </a:rPr>
              <a:t>-1 </a:t>
            </a:r>
            <a:r>
              <a:rPr lang="en-AU" smtClean="0">
                <a:effectLst>
                  <a:outerShdw blurRad="38100" dist="38100" dir="2700000" algn="tl">
                    <a:srgbClr val="C0C0C0"/>
                  </a:outerShdw>
                </a:effectLst>
                <a:latin typeface="Courier New" pitchFamily="49" charset="0"/>
              </a:rPr>
              <a:t>mod q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u1= [H(M)w ]mod q </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u2= (rw)mod q</a:t>
            </a:r>
          </a:p>
          <a:p>
            <a:pPr lvl="1" eaLnBrk="1" hangingPunct="1">
              <a:buFont typeface="Wingdings" pitchFamily="2" charset="2"/>
              <a:buNone/>
            </a:pPr>
            <a:r>
              <a:rPr lang="en-AU" smtClean="0">
                <a:effectLst>
                  <a:outerShdw blurRad="38100" dist="38100" dir="2700000" algn="tl">
                    <a:srgbClr val="C0C0C0"/>
                  </a:outerShdw>
                </a:effectLst>
                <a:latin typeface="Courier New" pitchFamily="49" charset="0"/>
              </a:rPr>
              <a:t>v = [(g</a:t>
            </a:r>
            <a:r>
              <a:rPr lang="en-AU" baseline="30000" smtClean="0">
                <a:effectLst>
                  <a:outerShdw blurRad="38100" dist="38100" dir="2700000" algn="tl">
                    <a:srgbClr val="C0C0C0"/>
                  </a:outerShdw>
                </a:effectLst>
                <a:latin typeface="Courier New" pitchFamily="49" charset="0"/>
              </a:rPr>
              <a:t>u1</a:t>
            </a:r>
            <a:r>
              <a:rPr lang="en-AU" smtClean="0">
                <a:effectLst>
                  <a:outerShdw blurRad="38100" dist="38100" dir="2700000" algn="tl">
                    <a:srgbClr val="C0C0C0"/>
                  </a:outerShdw>
                </a:effectLst>
                <a:latin typeface="Courier New" pitchFamily="49" charset="0"/>
              </a:rPr>
              <a:t> y</a:t>
            </a:r>
            <a:r>
              <a:rPr lang="en-AU" baseline="30000" smtClean="0">
                <a:effectLst>
                  <a:outerShdw blurRad="38100" dist="38100" dir="2700000" algn="tl">
                    <a:srgbClr val="C0C0C0"/>
                  </a:outerShdw>
                </a:effectLst>
                <a:latin typeface="Courier New" pitchFamily="49" charset="0"/>
              </a:rPr>
              <a:t>u2</a:t>
            </a:r>
            <a:r>
              <a:rPr lang="en-AU" smtClean="0">
                <a:effectLst>
                  <a:outerShdw blurRad="38100" dist="38100" dir="2700000" algn="tl">
                    <a:srgbClr val="C0C0C0"/>
                  </a:outerShdw>
                </a:effectLst>
                <a:latin typeface="Courier New" pitchFamily="49" charset="0"/>
              </a:rPr>
              <a:t>)mod p ]mod q</a:t>
            </a:r>
          </a:p>
          <a:p>
            <a:pPr lvl="1" eaLnBrk="1" hangingPunct="1">
              <a:lnSpc>
                <a:spcPct val="30000"/>
              </a:lnSpc>
              <a:buFont typeface="Wingdings" pitchFamily="2" charset="2"/>
              <a:buNone/>
            </a:pPr>
            <a:endParaRPr lang="en-AU" smtClean="0">
              <a:effectLst>
                <a:outerShdw blurRad="38100" dist="38100" dir="2700000" algn="tl">
                  <a:srgbClr val="C0C0C0"/>
                </a:outerShdw>
              </a:effectLst>
              <a:latin typeface="Courier New" pitchFamily="49" charset="0"/>
            </a:endParaRPr>
          </a:p>
          <a:p>
            <a:pPr eaLnBrk="1" hangingPunct="1"/>
            <a:r>
              <a:rPr lang="en-AU" smtClean="0">
                <a:effectLst>
                  <a:outerShdw blurRad="38100" dist="38100" dir="2700000" algn="tl">
                    <a:srgbClr val="C0C0C0"/>
                  </a:outerShdw>
                </a:effectLst>
              </a:rPr>
              <a:t>If </a:t>
            </a:r>
            <a:r>
              <a:rPr lang="en-AU" smtClean="0">
                <a:effectLst>
                  <a:outerShdw blurRad="38100" dist="38100" dir="2700000" algn="tl">
                    <a:srgbClr val="C0C0C0"/>
                  </a:outerShdw>
                </a:effectLst>
                <a:latin typeface="Courier New" pitchFamily="49" charset="0"/>
              </a:rPr>
              <a:t>v=r</a:t>
            </a:r>
            <a:r>
              <a:rPr lang="en-AU" smtClean="0">
                <a:effectLst>
                  <a:outerShdw blurRad="38100" dist="38100" dir="2700000" algn="tl">
                    <a:srgbClr val="C0C0C0"/>
                  </a:outerShdw>
                </a:effectLst>
              </a:rPr>
              <a:t> then signature is verified </a:t>
            </a:r>
          </a:p>
          <a:p>
            <a:pPr eaLnBrk="1" hangingPunct="1"/>
            <a:endParaRPr lang="en-AU" smtClean="0">
              <a:effectLst>
                <a:outerShdw blurRad="38100" dist="38100" dir="2700000" algn="tl">
                  <a:srgbClr val="C0C0C0"/>
                </a:outerShdw>
              </a:effectLst>
            </a:endParaRP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1143000" y="152400"/>
            <a:ext cx="6524625"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mtClean="0"/>
              <a:t>Summary</a:t>
            </a:r>
          </a:p>
        </p:txBody>
      </p:sp>
      <p:sp>
        <p:nvSpPr>
          <p:cNvPr id="26628" name="Rectangle 3"/>
          <p:cNvSpPr>
            <a:spLocks noGrp="1" noChangeArrowheads="1"/>
          </p:cNvSpPr>
          <p:nvPr>
            <p:ph type="body" idx="1"/>
          </p:nvPr>
        </p:nvSpPr>
        <p:spPr>
          <a:xfrm>
            <a:off x="1116013" y="1412875"/>
            <a:ext cx="7777162" cy="4881563"/>
          </a:xfrm>
        </p:spPr>
        <p:txBody>
          <a:bodyPr lIns="90000" tIns="46800" rIns="90000" bIns="46800"/>
          <a:lstStyle/>
          <a:p>
            <a:pPr marL="338138" indent="-33813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Have studied:</a:t>
            </a:r>
          </a:p>
          <a:p>
            <a:pPr marL="738188" lvl="1" indent="-28098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Hash Functions</a:t>
            </a:r>
          </a:p>
          <a:p>
            <a:pPr marL="738188" lvl="1" indent="-28098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Digital signatures</a:t>
            </a:r>
          </a:p>
          <a:p>
            <a:pPr marL="738188" lvl="1" indent="-28098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Digital signature algorithm </a:t>
            </a:r>
          </a:p>
          <a:p>
            <a:pPr marL="738188" lvl="1" indent="-280988" defTabSz="449263">
              <a:lnSpc>
                <a:spcPct val="13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Digital signature standard</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17525" y="228600"/>
            <a:ext cx="7726363" cy="1143000"/>
          </a:xfrm>
        </p:spPr>
        <p:txBody>
          <a:bodyPr/>
          <a:lstStyle/>
          <a:p>
            <a:r>
              <a:rPr lang="en-US" u="sng" smtClean="0"/>
              <a:t>Next Lecture</a:t>
            </a:r>
          </a:p>
        </p:txBody>
      </p:sp>
      <p:sp>
        <p:nvSpPr>
          <p:cNvPr id="27652" name="Rectangle 3"/>
          <p:cNvSpPr>
            <a:spLocks noGrp="1" noChangeArrowheads="1"/>
          </p:cNvSpPr>
          <p:nvPr>
            <p:ph type="body" idx="1"/>
          </p:nvPr>
        </p:nvSpPr>
        <p:spPr>
          <a:xfrm>
            <a:off x="900113" y="1700213"/>
            <a:ext cx="7913687" cy="3001962"/>
          </a:xfrm>
        </p:spPr>
        <p:txBody>
          <a:bodyPr/>
          <a:lstStyle/>
          <a:p>
            <a:pPr>
              <a:buFontTx/>
              <a:buNone/>
            </a:pPr>
            <a:endParaRPr lang="en-US" dirty="0" smtClean="0"/>
          </a:p>
          <a:p>
            <a:r>
              <a:rPr lang="en-US" dirty="0" smtClean="0"/>
              <a:t>Electronic Mail Security..</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Content Placeholder 2"/>
          <p:cNvSpPr>
            <a:spLocks noGrp="1"/>
          </p:cNvSpPr>
          <p:nvPr>
            <p:ph idx="4294967295"/>
          </p:nvPr>
        </p:nvSpPr>
        <p:spPr>
          <a:xfrm>
            <a:off x="755650" y="981075"/>
            <a:ext cx="7920038" cy="4752975"/>
          </a:xfrm>
        </p:spPr>
        <p:txBody>
          <a:bodyPr/>
          <a:lstStyle/>
          <a:p>
            <a:pPr marL="273050" indent="-273050">
              <a:buFontTx/>
              <a:buNone/>
            </a:pPr>
            <a:endParaRPr lang="en-AU" smtClean="0"/>
          </a:p>
          <a:p>
            <a:pPr marL="273050" indent="-273050">
              <a:buFontTx/>
              <a:buNone/>
            </a:pPr>
            <a:r>
              <a:rPr lang="en-AU" smtClean="0"/>
              <a:t>      </a:t>
            </a:r>
            <a:r>
              <a:rPr lang="en-AU" sz="5200" b="1" smtClean="0">
                <a:latin typeface="Arial" pitchFamily="34" charset="0"/>
                <a:cs typeface="Arial" pitchFamily="34" charset="0"/>
              </a:rPr>
              <a:t>Questions?</a:t>
            </a:r>
            <a:r>
              <a:rPr lang="en-AU" sz="4400" smtClean="0">
                <a:latin typeface="Arial" pitchFamily="34" charset="0"/>
                <a:cs typeface="Arial" pitchFamily="34" charset="0"/>
              </a:rPr>
              <a:t>  </a:t>
            </a:r>
          </a:p>
        </p:txBody>
      </p:sp>
      <p:pic>
        <p:nvPicPr>
          <p:cNvPr id="28677" name="Picture 3" descr="hands-up-color.gif"/>
          <p:cNvPicPr>
            <a:picLocks noChangeAspect="1"/>
          </p:cNvPicPr>
          <p:nvPr/>
        </p:nvPicPr>
        <p:blipFill>
          <a:blip r:embed="rId2" cstate="print"/>
          <a:srcRect/>
          <a:stretch>
            <a:fillRect/>
          </a:stretch>
        </p:blipFill>
        <p:spPr bwMode="auto">
          <a:xfrm>
            <a:off x="5003800" y="2708275"/>
            <a:ext cx="3333750" cy="3429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87450" y="188913"/>
            <a:ext cx="6884988" cy="1143000"/>
          </a:xfrm>
        </p:spPr>
        <p:txBody>
          <a:bodyPr/>
          <a:lstStyle/>
          <a:p>
            <a:pPr>
              <a:defRPr/>
            </a:pPr>
            <a:r>
              <a:rPr lang="en-AU" dirty="0" smtClean="0"/>
              <a:t>Today’s Objectives</a:t>
            </a:r>
          </a:p>
        </p:txBody>
      </p:sp>
      <p:sp>
        <p:nvSpPr>
          <p:cNvPr id="6147" name="Rectangle 3"/>
          <p:cNvSpPr>
            <a:spLocks noGrp="1" noChangeArrowheads="1"/>
          </p:cNvSpPr>
          <p:nvPr>
            <p:ph type="body" idx="1"/>
          </p:nvPr>
        </p:nvSpPr>
        <p:spPr>
          <a:xfrm>
            <a:off x="971550" y="1557338"/>
            <a:ext cx="7786688" cy="4876800"/>
          </a:xfrm>
        </p:spPr>
        <p:txBody>
          <a:bodyPr/>
          <a:lstStyle/>
          <a:p>
            <a:r>
              <a:rPr lang="en-AU" dirty="0" smtClean="0"/>
              <a:t>To briefly understand the properties of Hash functions</a:t>
            </a:r>
          </a:p>
          <a:p>
            <a:r>
              <a:rPr lang="en-AU" dirty="0" smtClean="0"/>
              <a:t>To learn digital signatures</a:t>
            </a:r>
          </a:p>
          <a:p>
            <a:r>
              <a:rPr lang="en-AU" dirty="0" smtClean="0"/>
              <a:t>To study digital signature algorithms </a:t>
            </a:r>
          </a:p>
          <a:p>
            <a:r>
              <a:rPr lang="en-AU" dirty="0" smtClean="0"/>
              <a:t>To learn digital signature standard</a:t>
            </a:r>
          </a:p>
          <a:p>
            <a:pPr>
              <a:buFontTx/>
              <a:buNone/>
            </a:pPr>
            <a:endParaRPr lang="en-AU" dirty="0" smtClean="0"/>
          </a:p>
        </p:txBody>
      </p:sp>
      <p:sp>
        <p:nvSpPr>
          <p:cNvPr id="5" name="Footer Placeholder 4"/>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1143000" y="260350"/>
            <a:ext cx="6742113" cy="103981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smtClean="0"/>
              <a:t>References</a:t>
            </a:r>
          </a:p>
        </p:txBody>
      </p:sp>
      <p:sp>
        <p:nvSpPr>
          <p:cNvPr id="6148" name="Rectangle 3"/>
          <p:cNvSpPr>
            <a:spLocks noGrp="1" noChangeArrowheads="1"/>
          </p:cNvSpPr>
          <p:nvPr>
            <p:ph type="body" idx="1"/>
          </p:nvPr>
        </p:nvSpPr>
        <p:spPr>
          <a:xfrm>
            <a:off x="909638" y="1557338"/>
            <a:ext cx="8234362" cy="4665662"/>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000" b="1" i="1" dirty="0" smtClean="0"/>
              <a:t>Cryptography and Network Security: Principles and Practice</a:t>
            </a:r>
            <a:r>
              <a:rPr lang="en-GB" sz="3000" dirty="0" smtClean="0"/>
              <a:t>, 6</a:t>
            </a:r>
            <a:r>
              <a:rPr lang="en-GB" sz="3000" baseline="30000" dirty="0" smtClean="0"/>
              <a:t>th</a:t>
            </a:r>
            <a:r>
              <a:rPr lang="en-GB" sz="3000" dirty="0" smtClean="0"/>
              <a:t> ed., </a:t>
            </a:r>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000" dirty="0" smtClean="0"/>
              <a:t>    William Stallings, Chapters 11-13</a:t>
            </a:r>
          </a:p>
          <a:p>
            <a:pPr marL="338138" indent="-338138" defTabSz="449263">
              <a:lnSpc>
                <a:spcPct val="3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3000" dirty="0"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000" i="1" dirty="0" smtClean="0"/>
              <a:t>Applied Cryptography</a:t>
            </a:r>
            <a:r>
              <a:rPr lang="en-GB" sz="3000" dirty="0" smtClean="0"/>
              <a:t>, 2</a:t>
            </a:r>
            <a:r>
              <a:rPr lang="en-GB" sz="3000" baseline="30000" dirty="0" smtClean="0"/>
              <a:t>nd</a:t>
            </a:r>
            <a:r>
              <a:rPr lang="en-GB" sz="3000" dirty="0" smtClean="0"/>
              <a:t> ed., Bruce </a:t>
            </a:r>
            <a:r>
              <a:rPr lang="en-GB" sz="3000" dirty="0" err="1" smtClean="0"/>
              <a:t>Schneier</a:t>
            </a:r>
            <a:r>
              <a:rPr lang="en-GB" sz="3000" dirty="0" smtClean="0"/>
              <a:t> Chapter 18</a:t>
            </a:r>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3000" dirty="0" smtClean="0"/>
          </a:p>
          <a:p>
            <a:pPr marL="338138" indent="-338138" defTabSz="449263">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1143000" y="152400"/>
            <a:ext cx="6884988"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mtClean="0"/>
              <a:t>Hash Functions</a:t>
            </a:r>
          </a:p>
        </p:txBody>
      </p:sp>
      <p:sp>
        <p:nvSpPr>
          <p:cNvPr id="8196" name="Rectangle 3"/>
          <p:cNvSpPr>
            <a:spLocks noGrp="1" noChangeArrowheads="1"/>
          </p:cNvSpPr>
          <p:nvPr>
            <p:ph type="body" idx="1"/>
          </p:nvPr>
        </p:nvSpPr>
        <p:spPr>
          <a:xfrm>
            <a:off x="909638" y="1341438"/>
            <a:ext cx="8234362" cy="4881562"/>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To condense arbitrary message to fixed size</a:t>
            </a:r>
          </a:p>
          <a:p>
            <a:pPr marL="338138" indent="-338138" defTabSz="449263">
              <a:lnSpc>
                <a:spcPct val="2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Hash functions can be public and not keyed </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Hash functions are used </a:t>
            </a:r>
          </a:p>
          <a:p>
            <a:pPr marL="738188" lvl="1" indent="-338138" defTabSz="449263">
              <a:buFont typeface="Segoe UI"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to detect changes to message, and </a:t>
            </a:r>
          </a:p>
          <a:p>
            <a:pPr marL="738188" lvl="1" indent="-338138" defTabSz="449263">
              <a:buFont typeface="Segoe UI"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to authenticate identity, etc.</a:t>
            </a:r>
          </a:p>
          <a:p>
            <a:pPr marL="338138" indent="-338138" defTabSz="449263">
              <a:lnSpc>
                <a:spcPct val="1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Usually used with other techniques (such as, digital signature)</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152400"/>
            <a:ext cx="6958013" cy="1143000"/>
          </a:xfrm>
        </p:spPr>
        <p:txBody>
          <a:bodyPr anchorCtr="1"/>
          <a:lstStyle/>
          <a:p>
            <a:pPr eaLnBrk="1" hangingPunct="1">
              <a:defRPr/>
            </a:pPr>
            <a:r>
              <a:rPr lang="en-US" sz="4300" dirty="0" smtClean="0"/>
              <a:t>Hash Function Operation</a:t>
            </a:r>
          </a:p>
        </p:txBody>
      </p:sp>
      <p:pic>
        <p:nvPicPr>
          <p:cNvPr id="9220" name="Picture 3"/>
          <p:cNvPicPr>
            <a:picLocks noChangeAspect="1"/>
          </p:cNvPicPr>
          <p:nvPr/>
        </p:nvPicPr>
        <p:blipFill>
          <a:blip r:embed="rId3" cstate="print"/>
          <a:srcRect/>
          <a:stretch>
            <a:fillRect/>
          </a:stretch>
        </p:blipFill>
        <p:spPr bwMode="auto">
          <a:xfrm>
            <a:off x="2555875" y="1341438"/>
            <a:ext cx="4114800" cy="49149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1116013" y="260350"/>
            <a:ext cx="6813550" cy="1319213"/>
          </a:xfrm>
        </p:spPr>
        <p:txBody>
          <a:bodyPr lIns="90000" tIns="46800" rIns="90000" bIns="46800"/>
          <a:lstStyle/>
          <a:p>
            <a:pPr defTabSz="449263">
              <a:buSzPct val="81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4000" dirty="0" smtClean="0"/>
              <a:t>Hash Functions &amp; Digital Signatures</a:t>
            </a:r>
          </a:p>
        </p:txBody>
      </p:sp>
      <p:sp>
        <p:nvSpPr>
          <p:cNvPr id="10244" name="Text Box 3"/>
          <p:cNvSpPr txBox="1">
            <a:spLocks noChangeArrowheads="1"/>
          </p:cNvSpPr>
          <p:nvPr/>
        </p:nvSpPr>
        <p:spPr bwMode="auto">
          <a:xfrm>
            <a:off x="3346450" y="5300663"/>
            <a:ext cx="2701925" cy="341312"/>
          </a:xfrm>
          <a:prstGeom prst="rect">
            <a:avLst/>
          </a:prstGeom>
          <a:noFill/>
          <a:ln w="9525">
            <a:noFill/>
            <a:miter lim="800000"/>
            <a:headEnd/>
            <a:tailEnd/>
          </a:ln>
        </p:spPr>
        <p:txBody>
          <a:bodyPr wrap="none" lIns="90000" tIns="46800" rIns="90000" bIns="46800">
            <a:spAutoFit/>
          </a:bodyPr>
          <a:lstStyle/>
          <a:p>
            <a:pPr algn="ctr">
              <a:buClr>
                <a:srgbClr val="000000"/>
              </a:buClr>
              <a:buSzPct val="29000"/>
              <a:buFont typeface="Times"/>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a:latin typeface="Times New Roman" pitchFamily="18" charset="0"/>
              </a:rPr>
              <a:t>(based on Stallings Fig 11.2 c)</a:t>
            </a:r>
          </a:p>
        </p:txBody>
      </p:sp>
      <p:pic>
        <p:nvPicPr>
          <p:cNvPr id="10245" name="Picture 4"/>
          <p:cNvPicPr>
            <a:picLocks noChangeAspect="1" noChangeArrowheads="1"/>
          </p:cNvPicPr>
          <p:nvPr/>
        </p:nvPicPr>
        <p:blipFill>
          <a:blip r:embed="rId3" cstate="print"/>
          <a:srcRect/>
          <a:stretch>
            <a:fillRect/>
          </a:stretch>
        </p:blipFill>
        <p:spPr bwMode="auto">
          <a:xfrm>
            <a:off x="381000" y="2205038"/>
            <a:ext cx="8763000" cy="2951162"/>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143000" y="152400"/>
            <a:ext cx="7173913" cy="1147763"/>
          </a:xfrm>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smtClean="0"/>
              <a:t>Hash Function Properties</a:t>
            </a:r>
          </a:p>
        </p:txBody>
      </p:sp>
      <p:sp>
        <p:nvSpPr>
          <p:cNvPr id="11268" name="Rectangle 3"/>
          <p:cNvSpPr>
            <a:spLocks noGrp="1" noChangeArrowheads="1"/>
          </p:cNvSpPr>
          <p:nvPr>
            <p:ph type="body" idx="1"/>
          </p:nvPr>
        </p:nvSpPr>
        <p:spPr>
          <a:xfrm>
            <a:off x="1042988" y="1412875"/>
            <a:ext cx="7875587" cy="4881563"/>
          </a:xfrm>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 hash function produces a fingerprint of some file/message/data</a:t>
            </a:r>
          </a:p>
          <a:p>
            <a:pPr marL="738188" lvl="1" indent="-280988" defTabSz="449263">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	                        </a:t>
            </a:r>
            <a:r>
              <a:rPr lang="en-GB" b="1" smtClean="0">
                <a:latin typeface="Courier New" pitchFamily="49" charset="0"/>
              </a:rPr>
              <a:t>h = H(M)</a:t>
            </a:r>
          </a:p>
          <a:p>
            <a:pPr marL="738188" lvl="1" indent="-280988" defTabSz="449263">
              <a:lnSpc>
                <a:spcPct val="20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b="1" smtClean="0">
              <a:latin typeface="Courier New" pitchFamily="49" charset="0"/>
            </a:endParaRP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Condenses a variable-length message M to a fixed-sized fingerprint</a:t>
            </a:r>
          </a:p>
          <a:p>
            <a:pPr marL="338138" indent="-338138" defTabSz="449263">
              <a:lnSpc>
                <a:spcPct val="2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Assumed to be public (not a cipher)</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1143000" y="152400"/>
            <a:ext cx="7624763" cy="1147763"/>
          </a:xfrm>
        </p:spPr>
        <p:txBody>
          <a:bodyPr lIns="90000" tIns="46800" rIns="90000" bIns="46800"/>
          <a:lstStyle/>
          <a:p>
            <a:pPr defTabSz="449263">
              <a:buSzPct val="81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4000" dirty="0" smtClean="0"/>
              <a:t>Requirements for Hash </a:t>
            </a:r>
            <a:r>
              <a:rPr lang="en-GB" sz="4000" dirty="0" smtClean="0"/>
              <a:t>Functions</a:t>
            </a:r>
            <a:br>
              <a:rPr lang="en-GB" sz="4000" dirty="0" smtClean="0"/>
            </a:br>
            <a:r>
              <a:rPr lang="en-GB" sz="4000" dirty="0" smtClean="0"/>
              <a:t>exam questions</a:t>
            </a:r>
            <a:endParaRPr lang="en-GB" sz="4000" dirty="0" smtClean="0"/>
          </a:p>
        </p:txBody>
      </p:sp>
      <p:sp>
        <p:nvSpPr>
          <p:cNvPr id="12292" name="Rectangle 3"/>
          <p:cNvSpPr>
            <a:spLocks noGrp="1" noChangeArrowheads="1"/>
          </p:cNvSpPr>
          <p:nvPr>
            <p:ph type="body" idx="1"/>
          </p:nvPr>
        </p:nvSpPr>
        <p:spPr>
          <a:xfrm>
            <a:off x="909638" y="1268413"/>
            <a:ext cx="7983537" cy="4824412"/>
          </a:xfrm>
        </p:spPr>
        <p:txBody>
          <a:bodyPr lIns="90000" tIns="46800" rIns="90000" bIns="46800"/>
          <a:lstStyle/>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Can be applied to any sized message </a:t>
            </a:r>
            <a:r>
              <a:rPr lang="en-GB" sz="2600" b="1" smtClean="0">
                <a:latin typeface="Courier New" pitchFamily="49" charset="0"/>
              </a:rPr>
              <a:t>M</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Produces fixed-length output  </a:t>
            </a:r>
            <a:r>
              <a:rPr lang="en-GB" sz="2600" b="1" smtClean="0">
                <a:latin typeface="Courier New" pitchFamily="49" charset="0"/>
              </a:rPr>
              <a:t>h</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Is easy to compute </a:t>
            </a:r>
            <a:r>
              <a:rPr lang="en-GB" sz="2600" b="1" smtClean="0">
                <a:latin typeface="Courier New" pitchFamily="49" charset="0"/>
              </a:rPr>
              <a:t>h=H(M)</a:t>
            </a:r>
            <a:r>
              <a:rPr lang="en-GB" sz="2600" smtClean="0"/>
              <a:t> for any message </a:t>
            </a:r>
            <a:r>
              <a:rPr lang="en-GB" sz="2600" b="1" smtClean="0">
                <a:latin typeface="Courier New" pitchFamily="49" charset="0"/>
              </a:rPr>
              <a:t>M</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Given </a:t>
            </a:r>
            <a:r>
              <a:rPr lang="en-GB" sz="2600" b="1" smtClean="0">
                <a:latin typeface="Courier New" pitchFamily="49" charset="0"/>
              </a:rPr>
              <a:t>h,</a:t>
            </a:r>
            <a:r>
              <a:rPr lang="en-GB" sz="2600" smtClean="0"/>
              <a:t>it is infeasible to find </a:t>
            </a:r>
            <a:r>
              <a:rPr lang="en-GB" sz="2600" b="1" smtClean="0">
                <a:latin typeface="Courier New" pitchFamily="49" charset="0"/>
              </a:rPr>
              <a:t>x</a:t>
            </a:r>
            <a:r>
              <a:rPr lang="en-GB" sz="2600" smtClean="0"/>
              <a:t> such that </a:t>
            </a:r>
            <a:r>
              <a:rPr lang="en-GB" sz="2600" b="1" smtClean="0">
                <a:latin typeface="Courier New" pitchFamily="49" charset="0"/>
              </a:rPr>
              <a:t>H(x)=h</a:t>
            </a:r>
          </a:p>
          <a:p>
            <a:pPr marL="1371600" lvl="2" indent="-457200" defTabSz="449263">
              <a:lnSpc>
                <a:spcPct val="115000"/>
              </a:lnSpc>
              <a:spcBef>
                <a:spcPts val="563"/>
              </a:spcBef>
              <a:buFont typeface="Trebuchet MS" pitchFamily="34" charset="0"/>
              <a:buChar cha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000" b="1" smtClean="0"/>
              <a:t>One-way property</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Given </a:t>
            </a:r>
            <a:r>
              <a:rPr lang="en-GB" sz="2600" b="1" smtClean="0">
                <a:latin typeface="Courier New" pitchFamily="49" charset="0"/>
              </a:rPr>
              <a:t>x,</a:t>
            </a:r>
            <a:r>
              <a:rPr lang="en-GB" sz="2600" smtClean="0"/>
              <a:t> it is infeasible to find </a:t>
            </a:r>
            <a:r>
              <a:rPr lang="en-GB" sz="2600" b="1" smtClean="0">
                <a:latin typeface="Courier New" pitchFamily="49" charset="0"/>
              </a:rPr>
              <a:t>y,</a:t>
            </a:r>
            <a:r>
              <a:rPr lang="en-GB" sz="2600" smtClean="0"/>
              <a:t>s.t. </a:t>
            </a:r>
            <a:r>
              <a:rPr lang="en-GB" sz="2600" b="1" smtClean="0">
                <a:latin typeface="Courier New" pitchFamily="49" charset="0"/>
              </a:rPr>
              <a:t>H(y)=H(x)</a:t>
            </a:r>
          </a:p>
          <a:p>
            <a:pPr marL="1371600" lvl="2" indent="-457200" defTabSz="449263">
              <a:lnSpc>
                <a:spcPct val="115000"/>
              </a:lnSpc>
              <a:spcBef>
                <a:spcPts val="563"/>
              </a:spcBef>
              <a:buFont typeface="Trebuchet MS" pitchFamily="34" charset="0"/>
              <a:buChar cha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000" b="1" smtClean="0"/>
              <a:t>Weak collision resistance</a:t>
            </a:r>
          </a:p>
          <a:p>
            <a:pPr marL="609600" indent="-609600" defTabSz="449263">
              <a:lnSpc>
                <a:spcPct val="115000"/>
              </a:lnSpc>
              <a:spcBef>
                <a:spcPts val="663"/>
              </a:spcBef>
              <a:buFont typeface="Times New Roman" pitchFamily="18" charset="0"/>
              <a:buAutoNum type="arabicParen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600" smtClean="0"/>
              <a:t>Infeasible to find any </a:t>
            </a:r>
            <a:r>
              <a:rPr lang="en-GB" sz="2600" b="1" smtClean="0">
                <a:latin typeface="Courier New" pitchFamily="49" charset="0"/>
              </a:rPr>
              <a:t>x</a:t>
            </a:r>
            <a:r>
              <a:rPr lang="en-GB" sz="2600" smtClean="0">
                <a:latin typeface="Courier New" pitchFamily="49" charset="0"/>
              </a:rPr>
              <a:t>,</a:t>
            </a:r>
            <a:r>
              <a:rPr lang="en-GB" sz="2600" b="1" smtClean="0">
                <a:latin typeface="Courier New" pitchFamily="49" charset="0"/>
              </a:rPr>
              <a:t>y</a:t>
            </a:r>
            <a:r>
              <a:rPr lang="en-GB" sz="2600" smtClean="0"/>
              <a:t> such that </a:t>
            </a:r>
            <a:r>
              <a:rPr lang="en-GB" sz="2600" b="1" smtClean="0">
                <a:latin typeface="Courier New" pitchFamily="49" charset="0"/>
              </a:rPr>
              <a:t>H(y)=H(x)</a:t>
            </a:r>
          </a:p>
          <a:p>
            <a:pPr marL="1371600" lvl="2" indent="-457200" defTabSz="449263">
              <a:lnSpc>
                <a:spcPct val="115000"/>
              </a:lnSpc>
              <a:spcBef>
                <a:spcPts val="563"/>
              </a:spcBef>
              <a:buFont typeface="Trebuchet MS" pitchFamily="34" charset="0"/>
              <a:buChar char="—"/>
              <a:tabLst>
                <a:tab pos="422275" algn="l"/>
                <a:tab pos="871538" algn="l"/>
                <a:tab pos="1320800" algn="l"/>
                <a:tab pos="1770063" algn="l"/>
                <a:tab pos="2219325" algn="l"/>
                <a:tab pos="2668588" algn="l"/>
                <a:tab pos="3117850" algn="l"/>
                <a:tab pos="3567113" algn="l"/>
                <a:tab pos="4016375" algn="l"/>
                <a:tab pos="4465638" algn="l"/>
                <a:tab pos="4914900" algn="l"/>
                <a:tab pos="5364163" algn="l"/>
                <a:tab pos="5813425" algn="l"/>
                <a:tab pos="6262688" algn="l"/>
                <a:tab pos="6711950" algn="l"/>
                <a:tab pos="7161213" algn="l"/>
                <a:tab pos="7610475" algn="l"/>
                <a:tab pos="8059738" algn="l"/>
                <a:tab pos="8509000" algn="l"/>
                <a:tab pos="8958263" algn="l"/>
              </a:tabLst>
            </a:pPr>
            <a:r>
              <a:rPr lang="en-GB" sz="2000" b="1" smtClean="0"/>
              <a:t>Strong collision resistance</a:t>
            </a:r>
          </a:p>
        </p:txBody>
      </p:sp>
      <p:sp>
        <p:nvSpPr>
          <p:cNvPr id="6" name="Footer Placeholder 5"/>
          <p:cNvSpPr>
            <a:spLocks noGrp="1"/>
          </p:cNvSpPr>
          <p:nvPr>
            <p:ph type="ftr" sz="quarter" idx="11"/>
          </p:nvPr>
        </p:nvSpPr>
        <p:spPr/>
        <p:txBody>
          <a:bodyPr/>
          <a:lstStyle/>
          <a:p>
            <a:pPr>
              <a:defRPr/>
            </a:pPr>
            <a:r>
              <a:rPr lang="en-US" smtClean="0"/>
              <a:t>3413ICT - Network Security</a:t>
            </a:r>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2084</TotalTime>
  <Words>3098</Words>
  <Application>Microsoft Office PowerPoint</Application>
  <PresentationFormat>On-screen Show (4:3)</PresentationFormat>
  <Paragraphs>305</Paragraphs>
  <Slides>26</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GUGC</vt:lpstr>
      <vt:lpstr>Equation</vt:lpstr>
      <vt:lpstr>3413ICT  Network Security</vt:lpstr>
      <vt:lpstr>Previous Lecture..</vt:lpstr>
      <vt:lpstr>Today’s Objectives</vt:lpstr>
      <vt:lpstr>References</vt:lpstr>
      <vt:lpstr>Hash Functions</vt:lpstr>
      <vt:lpstr>Hash Function Operation</vt:lpstr>
      <vt:lpstr>Hash Functions &amp; Digital Signatures</vt:lpstr>
      <vt:lpstr>Hash Function Properties</vt:lpstr>
      <vt:lpstr>Requirements for Hash Functions exam questions</vt:lpstr>
      <vt:lpstr>Simple Examples</vt:lpstr>
      <vt:lpstr>Block Ciphers as Hash Functions</vt:lpstr>
      <vt:lpstr>Secure Hash Algorithm (SHA)</vt:lpstr>
      <vt:lpstr>Revised Secure Hash Standard</vt:lpstr>
      <vt:lpstr>Digital Signatures</vt:lpstr>
      <vt:lpstr>Digital Signature Model</vt:lpstr>
      <vt:lpstr>Digital Signature Properties</vt:lpstr>
      <vt:lpstr>ElGamal Digital Signature</vt:lpstr>
      <vt:lpstr>ElGamal Signature</vt:lpstr>
      <vt:lpstr>ElGamal Signature Example </vt:lpstr>
      <vt:lpstr>Digital Signature Standard (DSS)</vt:lpstr>
      <vt:lpstr>DSA Key Generation</vt:lpstr>
      <vt:lpstr>DSA Signature Creation</vt:lpstr>
      <vt:lpstr>DSA Signature Verification </vt:lpstr>
      <vt:lpstr>Summary</vt:lpstr>
      <vt:lpstr>Next Lecture</vt:lpstr>
      <vt:lpstr>Slide 26</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cp:lastModifiedBy>anthony</cp:lastModifiedBy>
  <cp:revision>158</cp:revision>
  <dcterms:created xsi:type="dcterms:W3CDTF">2003-01-15T03:46:17Z</dcterms:created>
  <dcterms:modified xsi:type="dcterms:W3CDTF">2014-03-12T01:29:31Z</dcterms:modified>
</cp:coreProperties>
</file>