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673" r:id="rId2"/>
    <p:sldId id="671" r:id="rId3"/>
    <p:sldId id="675" r:id="rId4"/>
    <p:sldId id="676" r:id="rId5"/>
    <p:sldId id="568" r:id="rId6"/>
    <p:sldId id="678" r:id="rId7"/>
    <p:sldId id="679" r:id="rId8"/>
    <p:sldId id="680" r:id="rId9"/>
    <p:sldId id="681" r:id="rId10"/>
    <p:sldId id="682" r:id="rId11"/>
    <p:sldId id="683" r:id="rId12"/>
    <p:sldId id="684" r:id="rId13"/>
    <p:sldId id="685" r:id="rId14"/>
    <p:sldId id="686" r:id="rId15"/>
    <p:sldId id="687" r:id="rId16"/>
    <p:sldId id="688" r:id="rId17"/>
    <p:sldId id="689" r:id="rId18"/>
    <p:sldId id="690" r:id="rId19"/>
    <p:sldId id="691" r:id="rId20"/>
    <p:sldId id="692" r:id="rId21"/>
    <p:sldId id="693" r:id="rId22"/>
    <p:sldId id="694" r:id="rId23"/>
    <p:sldId id="695" r:id="rId24"/>
    <p:sldId id="696" r:id="rId25"/>
    <p:sldId id="697" r:id="rId26"/>
    <p:sldId id="698" r:id="rId27"/>
    <p:sldId id="699" r:id="rId28"/>
    <p:sldId id="700" r:id="rId29"/>
    <p:sldId id="701" r:id="rId30"/>
    <p:sldId id="702" r:id="rId31"/>
    <p:sldId id="703" r:id="rId32"/>
    <p:sldId id="704" r:id="rId33"/>
    <p:sldId id="705" r:id="rId34"/>
    <p:sldId id="706" r:id="rId35"/>
    <p:sldId id="707" r:id="rId36"/>
    <p:sldId id="708" r:id="rId37"/>
    <p:sldId id="709" r:id="rId38"/>
    <p:sldId id="710" r:id="rId39"/>
    <p:sldId id="711" r:id="rId40"/>
    <p:sldId id="712" r:id="rId41"/>
    <p:sldId id="713" r:id="rId42"/>
    <p:sldId id="714" r:id="rId43"/>
    <p:sldId id="715" r:id="rId44"/>
    <p:sldId id="716" r:id="rId45"/>
    <p:sldId id="717" r:id="rId46"/>
    <p:sldId id="718" r:id="rId47"/>
    <p:sldId id="719" r:id="rId48"/>
    <p:sldId id="720" r:id="rId49"/>
    <p:sldId id="721" r:id="rId50"/>
    <p:sldId id="722" r:id="rId51"/>
    <p:sldId id="723" r:id="rId52"/>
    <p:sldId id="724" r:id="rId53"/>
    <p:sldId id="725" r:id="rId54"/>
    <p:sldId id="726" r:id="rId55"/>
    <p:sldId id="727" r:id="rId56"/>
    <p:sldId id="728" r:id="rId57"/>
    <p:sldId id="729" r:id="rId58"/>
    <p:sldId id="730" r:id="rId59"/>
    <p:sldId id="731" r:id="rId60"/>
    <p:sldId id="732" r:id="rId61"/>
    <p:sldId id="733" r:id="rId62"/>
    <p:sldId id="674" r:id="rId63"/>
    <p:sldId id="669" r:id="rId64"/>
  </p:sldIdLst>
  <p:sldSz cx="9144000" cy="6858000" type="screen4x3"/>
  <p:notesSz cx="6797675" cy="9926638"/>
  <p:defaultTextStyle>
    <a:defPPr>
      <a:defRPr lang="en-AU"/>
    </a:defPPr>
    <a:lvl1pPr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1pPr>
    <a:lvl2pPr marL="4572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2pPr>
    <a:lvl3pPr marL="9144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3pPr>
    <a:lvl4pPr marL="13716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4pPr>
    <a:lvl5pPr marL="1828800" algn="l" rtl="0" eaLnBrk="0" fontAlgn="base" hangingPunct="0">
      <a:spcBef>
        <a:spcPct val="0"/>
      </a:spcBef>
      <a:spcAft>
        <a:spcPct val="0"/>
      </a:spcAft>
      <a:defRPr sz="2400" kern="1200">
        <a:solidFill>
          <a:schemeClr val="tx1"/>
        </a:solidFill>
        <a:latin typeface="Times" pitchFamily="-84" charset="0"/>
        <a:ea typeface="ＭＳ Ｐゴシック" pitchFamily="-84" charset="-128"/>
        <a:cs typeface="+mn-cs"/>
      </a:defRPr>
    </a:lvl5pPr>
    <a:lvl6pPr marL="2286000" algn="l" defTabSz="914400" rtl="0" eaLnBrk="1" latinLnBrk="0" hangingPunct="1">
      <a:defRPr sz="2400" kern="1200">
        <a:solidFill>
          <a:schemeClr val="tx1"/>
        </a:solidFill>
        <a:latin typeface="Times" pitchFamily="-84" charset="0"/>
        <a:ea typeface="ＭＳ Ｐゴシック" pitchFamily="-84" charset="-128"/>
        <a:cs typeface="+mn-cs"/>
      </a:defRPr>
    </a:lvl6pPr>
    <a:lvl7pPr marL="2743200" algn="l" defTabSz="914400" rtl="0" eaLnBrk="1" latinLnBrk="0" hangingPunct="1">
      <a:defRPr sz="2400" kern="1200">
        <a:solidFill>
          <a:schemeClr val="tx1"/>
        </a:solidFill>
        <a:latin typeface="Times" pitchFamily="-84" charset="0"/>
        <a:ea typeface="ＭＳ Ｐゴシック" pitchFamily="-84" charset="-128"/>
        <a:cs typeface="+mn-cs"/>
      </a:defRPr>
    </a:lvl7pPr>
    <a:lvl8pPr marL="3200400" algn="l" defTabSz="914400" rtl="0" eaLnBrk="1" latinLnBrk="0" hangingPunct="1">
      <a:defRPr sz="2400" kern="1200">
        <a:solidFill>
          <a:schemeClr val="tx1"/>
        </a:solidFill>
        <a:latin typeface="Times" pitchFamily="-84" charset="0"/>
        <a:ea typeface="ＭＳ Ｐゴシック" pitchFamily="-84" charset="-128"/>
        <a:cs typeface="+mn-cs"/>
      </a:defRPr>
    </a:lvl8pPr>
    <a:lvl9pPr marL="3657600" algn="l" defTabSz="914400" rtl="0" eaLnBrk="1" latinLnBrk="0" hangingPunct="1">
      <a:defRPr sz="2400" kern="1200">
        <a:solidFill>
          <a:schemeClr val="tx1"/>
        </a:solidFill>
        <a:latin typeface="Times" pitchFamily="-84" charset="0"/>
        <a:ea typeface="ＭＳ Ｐゴシック"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7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3" d="100"/>
          <a:sy n="93" d="100"/>
        </p:scale>
        <p:origin x="-5464" y="-104"/>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ea typeface="+mn-ea"/>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charset="0"/>
                <a:ea typeface="+mn-ea"/>
              </a:defRPr>
            </a:lvl1pPr>
          </a:lstStyle>
          <a:p>
            <a:pPr>
              <a:defRPr/>
            </a:pPr>
            <a:r>
              <a:rPr lang="en-AU" smtClean="0"/>
              <a:t>2013/1</a:t>
            </a:r>
            <a:endParaRPr lang="en-AU" dirty="0"/>
          </a:p>
        </p:txBody>
      </p:sp>
      <p:sp>
        <p:nvSpPr>
          <p:cNvPr id="614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charset="0"/>
                <a:ea typeface="+mn-ea"/>
              </a:defRPr>
            </a:lvl1pPr>
          </a:lstStyle>
          <a:p>
            <a:pPr>
              <a:defRPr/>
            </a:pPr>
            <a:r>
              <a:rPr lang="en-AU" smtClean="0"/>
              <a:t>3413ICT Network Security</a:t>
            </a:r>
            <a:endParaRPr lang="en-AU"/>
          </a:p>
        </p:txBody>
      </p:sp>
      <p:sp>
        <p:nvSpPr>
          <p:cNvPr id="6149"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dirty="0" smtClean="0"/>
              <a:t>Lecture: IP </a:t>
            </a:r>
            <a:r>
              <a:rPr lang="en-AU" dirty="0"/>
              <a:t>Security - </a:t>
            </a:r>
            <a:fld id="{7758AF28-ABC4-4484-9665-8C6365BACB29}" type="slidenum">
              <a:rPr lang="en-AU"/>
              <a:pPr/>
              <a:t>‹#›</a:t>
            </a:fld>
            <a:endParaRPr lang="en-AU" dirty="0"/>
          </a:p>
        </p:txBody>
      </p:sp>
    </p:spTree>
    <p:extLst>
      <p:ext uri="{BB962C8B-B14F-4D97-AF65-F5344CB8AC3E}">
        <p14:creationId xmlns:p14="http://schemas.microsoft.com/office/powerpoint/2010/main" val="4425780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ea typeface="+mn-ea"/>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charset="0"/>
                <a:ea typeface="+mn-ea"/>
              </a:defRPr>
            </a:lvl1pPr>
          </a:lstStyle>
          <a:p>
            <a:pPr>
              <a:defRPr/>
            </a:pPr>
            <a:r>
              <a:rPr lang="en-AU" smtClean="0"/>
              <a:t>2013/1</a:t>
            </a:r>
            <a:endParaRPr lang="en-AU"/>
          </a:p>
        </p:txBody>
      </p:sp>
      <p:sp>
        <p:nvSpPr>
          <p:cNvPr id="14340"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6463"/>
            <a:ext cx="49815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charset="0"/>
                <a:ea typeface="+mn-ea"/>
              </a:defRPr>
            </a:lvl1pPr>
          </a:lstStyle>
          <a:p>
            <a:pPr>
              <a:defRPr/>
            </a:pPr>
            <a:r>
              <a:rPr lang="en-AU" smtClean="0"/>
              <a:t>3413ICT Network Security</a:t>
            </a:r>
            <a:endParaRPr lang="en-AU"/>
          </a:p>
        </p:txBody>
      </p:sp>
      <p:sp>
        <p:nvSpPr>
          <p:cNvPr id="103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4ACCE91-D18A-45D0-A2BA-938428E28A67}" type="slidenum">
              <a:rPr lang="en-AU"/>
              <a:pPr/>
              <a:t>‹#›</a:t>
            </a:fld>
            <a:endParaRPr lang="en-AU"/>
          </a:p>
        </p:txBody>
      </p:sp>
    </p:spTree>
    <p:extLst>
      <p:ext uri="{BB962C8B-B14F-4D97-AF65-F5344CB8AC3E}">
        <p14:creationId xmlns:p14="http://schemas.microsoft.com/office/powerpoint/2010/main" val="1306881004"/>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Times New Roman" pitchFamily="16"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6"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6"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6"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p:txBody>
          <a:bodyPr/>
          <a:lstStyle/>
          <a:p>
            <a:pPr>
              <a:defRPr/>
            </a:pPr>
            <a:r>
              <a:rPr lang="en-AU" smtClean="0"/>
              <a:t>Griffith University, School of ICT</a:t>
            </a:r>
          </a:p>
        </p:txBody>
      </p:sp>
      <p:sp>
        <p:nvSpPr>
          <p:cNvPr id="31748" name="Rectangle 6"/>
          <p:cNvSpPr>
            <a:spLocks noGrp="1" noChangeArrowheads="1"/>
          </p:cNvSpPr>
          <p:nvPr>
            <p:ph type="ftr" sz="quarter" idx="4"/>
          </p:nvPr>
        </p:nvSpPr>
        <p:spPr/>
        <p:txBody>
          <a:bodyPr/>
          <a:lstStyle/>
          <a:p>
            <a:pPr>
              <a:defRPr/>
            </a:pPr>
            <a:r>
              <a:rPr lang="en-AU" smtClean="0"/>
              <a:t>3413ICT Network Security</a:t>
            </a:r>
            <a:endParaRPr lang="en-AU"/>
          </a:p>
        </p:txBody>
      </p:sp>
      <p:sp>
        <p:nvSpPr>
          <p:cNvPr id="16388"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ICT</a:t>
            </a:r>
          </a:p>
        </p:txBody>
      </p:sp>
      <p:sp>
        <p:nvSpPr>
          <p:cNvPr id="16389"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16390" name="Rectangle 6"/>
          <p:cNvSpPr txBox="1">
            <a:spLocks noGrp="1" noChangeArrowheads="1"/>
          </p:cNvSpPr>
          <p:nvPr/>
        </p:nvSpPr>
        <p:spPr bwMode="auto">
          <a:xfrm>
            <a:off x="0" y="9429750"/>
            <a:ext cx="2946400" cy="496888"/>
          </a:xfrm>
          <a:prstGeom prst="rect">
            <a:avLst/>
          </a:prstGeom>
          <a:noFill/>
          <a:ln w="9525">
            <a:noFill/>
            <a:miter lim="800000"/>
            <a:headEnd/>
            <a:tailEnd/>
          </a:ln>
        </p:spPr>
        <p:txBody>
          <a:bodyPr anchor="b"/>
          <a:lstStyle/>
          <a:p>
            <a:r>
              <a:rPr lang="en-AU" sz="1200"/>
              <a:t>3400ICT Information System Security</a:t>
            </a:r>
          </a:p>
        </p:txBody>
      </p:sp>
      <p:sp>
        <p:nvSpPr>
          <p:cNvPr id="16391"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EA011B10-C5FD-46AF-A0B8-18B6311107A1}" type="slidenum">
              <a:rPr lang="en-AU" sz="1200"/>
              <a:pPr algn="r"/>
              <a:t>1</a:t>
            </a:fld>
            <a:endParaRPr lang="en-AU" sz="1200"/>
          </a:p>
        </p:txBody>
      </p:sp>
      <p:sp>
        <p:nvSpPr>
          <p:cNvPr id="16392"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ICT</a:t>
            </a:r>
          </a:p>
        </p:txBody>
      </p:sp>
      <p:sp>
        <p:nvSpPr>
          <p:cNvPr id="16393"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16394" name="Rectangle 6"/>
          <p:cNvSpPr txBox="1">
            <a:spLocks noGrp="1" noChangeArrowheads="1"/>
          </p:cNvSpPr>
          <p:nvPr/>
        </p:nvSpPr>
        <p:spPr bwMode="auto">
          <a:xfrm>
            <a:off x="0" y="9429750"/>
            <a:ext cx="2946400" cy="496888"/>
          </a:xfrm>
          <a:prstGeom prst="rect">
            <a:avLst/>
          </a:prstGeom>
          <a:noFill/>
          <a:ln w="9525">
            <a:noFill/>
            <a:miter lim="800000"/>
            <a:headEnd/>
            <a:tailEnd/>
          </a:ln>
        </p:spPr>
        <p:txBody>
          <a:bodyPr anchor="b"/>
          <a:lstStyle/>
          <a:p>
            <a:r>
              <a:rPr lang="en-AU" sz="1200"/>
              <a:t>3400ICT Information System Security</a:t>
            </a:r>
          </a:p>
        </p:txBody>
      </p:sp>
      <p:sp>
        <p:nvSpPr>
          <p:cNvPr id="16395"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A9FA6683-53FA-4F8A-BC2D-FF462DF4EC9D}" type="slidenum">
              <a:rPr lang="en-AU" sz="1200"/>
              <a:pPr algn="r"/>
              <a:t>1</a:t>
            </a:fld>
            <a:endParaRPr lang="en-AU" sz="1200"/>
          </a:p>
        </p:txBody>
      </p:sp>
      <p:sp>
        <p:nvSpPr>
          <p:cNvPr id="16396" name="Rectangle 2"/>
          <p:cNvSpPr>
            <a:spLocks noGrp="1" noRot="1" noChangeAspect="1" noChangeArrowheads="1" noTextEdit="1"/>
          </p:cNvSpPr>
          <p:nvPr>
            <p:ph type="sldImg"/>
          </p:nvPr>
        </p:nvSpPr>
        <p:spPr>
          <a:xfrm>
            <a:off x="915988" y="744538"/>
            <a:ext cx="4965700" cy="3724275"/>
          </a:xfrm>
          <a:ln/>
        </p:spPr>
      </p:sp>
      <p:sp>
        <p:nvSpPr>
          <p:cNvPr id="16397" name="Rectangle 3"/>
          <p:cNvSpPr>
            <a:spLocks noGrp="1" noChangeArrowheads="1"/>
          </p:cNvSpPr>
          <p:nvPr>
            <p:ph type="body" idx="1"/>
          </p:nvPr>
        </p:nvSpPr>
        <p:spPr>
          <a:xfrm>
            <a:off x="904875" y="4716463"/>
            <a:ext cx="4987925" cy="4465637"/>
          </a:xfrm>
          <a:noFill/>
          <a:ln/>
        </p:spPr>
        <p:txBody>
          <a:bodyPr/>
          <a:lstStyle/>
          <a:p>
            <a:pPr eaLnBrk="1" hangingPunct="1"/>
            <a:endParaRPr lang="en-US" smtClean="0">
              <a:latin typeface="Times New Roman" pitchFamily="18" charset="0"/>
              <a:ea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73794"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73795"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75842"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75843"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11010"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11011" name="Text Box 3"/>
          <p:cNvSpPr txBox="1">
            <a:spLocks noGrp="1" noChangeArrowheads="1"/>
          </p:cNvSpPr>
          <p:nvPr>
            <p:ph type="body" idx="1"/>
          </p:nvPr>
        </p:nvSpPr>
        <p:spPr>
          <a:xfrm>
            <a:off x="679450" y="4714875"/>
            <a:ext cx="5438775" cy="649288"/>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X.509 is the Internationally accepted standard for how to construct a public key certificate, and is becoming widely used. It has gone through several versions. It is used by S/MIME secure email, SSL/TLS secure Internet links (eg for secure web).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13058"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13059" name="Text Box 3"/>
          <p:cNvSpPr txBox="1">
            <a:spLocks noGrp="1" noChangeArrowheads="1"/>
          </p:cNvSpPr>
          <p:nvPr>
            <p:ph type="body" idx="1"/>
          </p:nvPr>
        </p:nvSpPr>
        <p:spPr>
          <a:xfrm>
            <a:off x="679450" y="4714875"/>
            <a:ext cx="5438775" cy="649288"/>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The X.509 certificate is the heart of the standard. There are 3 versions, with successively more info in the certificate - must be v2 if either unique identifier field exists, must be v3 if any extensions are used.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15106"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15107" name="Text Box 3"/>
          <p:cNvSpPr txBox="1">
            <a:spLocks noGrp="1" noChangeArrowheads="1"/>
          </p:cNvSpPr>
          <p:nvPr>
            <p:ph type="body" idx="1"/>
          </p:nvPr>
        </p:nvSpPr>
        <p:spPr>
          <a:xfrm>
            <a:off x="679450" y="4714875"/>
            <a:ext cx="5438775" cy="284163"/>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Stallings Fig 14.3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17154"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17155"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19202"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19203" name="Text Box 3"/>
          <p:cNvSpPr txBox="1">
            <a:spLocks noGrp="1" noChangeArrowheads="1"/>
          </p:cNvSpPr>
          <p:nvPr>
            <p:ph type="body" idx="1"/>
          </p:nvPr>
        </p:nvSpPr>
        <p:spPr>
          <a:xfrm>
            <a:off x="679450" y="4714875"/>
            <a:ext cx="5438775" cy="1014413"/>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All very easy is both parties use the same CA. If not, then there has to be some means to form a chain of certifications between the CA's used by the two parties. And that raises issues about whether the CA's are equivalent, whether they used the same policies to generate their certificates, and how much you're going to trust a CA at some remove from your own. These are all open issues.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21250"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21251" name="Text Box 3"/>
          <p:cNvSpPr txBox="1">
            <a:spLocks noGrp="1" noChangeArrowheads="1"/>
          </p:cNvSpPr>
          <p:nvPr>
            <p:ph type="body" idx="1"/>
          </p:nvPr>
        </p:nvSpPr>
        <p:spPr>
          <a:xfrm>
            <a:off x="679450" y="4714875"/>
            <a:ext cx="5438775" cy="1458913"/>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Stallings Fig 14.4.</a:t>
            </a:r>
          </a:p>
          <a:p>
            <a:pPr>
              <a:spcBef>
                <a:spcPts val="413"/>
              </a:spcBef>
            </a:pPr>
            <a:endParaRPr lang="en-GB"/>
          </a:p>
          <a:p>
            <a:pPr>
              <a:spcBef>
                <a:spcPts val="413"/>
              </a:spcBef>
            </a:pPr>
            <a:r>
              <a:rPr lang="en-GB"/>
              <a:t>Track chains of certificates:</a:t>
            </a:r>
          </a:p>
          <a:p>
            <a:pPr>
              <a:spcBef>
                <a:spcPts val="413"/>
              </a:spcBef>
            </a:pPr>
            <a:r>
              <a:rPr lang="en-GB"/>
              <a:t>A acquires B certificate using chain:  X&lt;&lt;W&gt;&gt;W&lt;&lt;V&gt;&gt;V&lt;&lt;Y&gt;&gt;Y&lt;&lt;Z&gt;&gt;Z&lt;&lt;B&gt;&gt; </a:t>
            </a:r>
          </a:p>
          <a:p>
            <a:pPr>
              <a:spcBef>
                <a:spcPts val="413"/>
              </a:spcBef>
            </a:pPr>
            <a:r>
              <a:rPr lang="en-GB"/>
              <a:t>B acquires A certificate using chain:  Z&lt;&lt;Y&gt;&gt;Y&lt;&lt;V&gt;&gt;V&lt;&lt;W&gt;&gt;W&lt;&lt;X&gt;&gt;X&lt;&lt;A&gt;&gt; </a:t>
            </a:r>
          </a:p>
          <a:p>
            <a:pPr>
              <a:spcBef>
                <a:spcPts val="413"/>
              </a:spcBef>
            </a:pP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23298"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23299"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25346"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25347" name="Text Box 3"/>
          <p:cNvSpPr txBox="1">
            <a:spLocks noGrp="1" noChangeArrowheads="1"/>
          </p:cNvSpPr>
          <p:nvPr>
            <p:ph type="body" idx="1"/>
          </p:nvPr>
        </p:nvSpPr>
        <p:spPr>
          <a:xfrm>
            <a:off x="679450" y="4714875"/>
            <a:ext cx="5438775" cy="831850"/>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The X.509 standard specifies the authentication protocols that can be used when obtaining and using certificates. 1-way for unidirectional messages (like email), 2-way for interactive sessions when timestamps are used, 3-way for interactive sessions with no need for timestamps (and hence synchronised clocks).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p:spPr>
        <p:txBody>
          <a:bodyPr/>
          <a:lstStyle/>
          <a:p>
            <a:endParaRPr lang="ta-IN" smtClean="0">
              <a:latin typeface="Times New Roman" pitchFamily="18" charset="0"/>
              <a:ea typeface="ＭＳ Ｐゴシック" pitchFamily="-84" charset="-128"/>
            </a:endParaRPr>
          </a:p>
        </p:txBody>
      </p:sp>
      <p:sp>
        <p:nvSpPr>
          <p:cNvPr id="4" name="Header Placeholder 3"/>
          <p:cNvSpPr>
            <a:spLocks noGrp="1"/>
          </p:cNvSpPr>
          <p:nvPr>
            <p:ph type="hdr" sz="quarter"/>
          </p:nvPr>
        </p:nvSpPr>
        <p:spPr/>
        <p:txBody>
          <a:bodyPr/>
          <a:lstStyle/>
          <a:p>
            <a:pPr>
              <a:defRPr/>
            </a:pPr>
            <a:r>
              <a:rPr lang="en-AU" smtClean="0"/>
              <a:t>Griffith University, School of ICT</a:t>
            </a:r>
            <a:endParaRPr lang="en-AU"/>
          </a:p>
        </p:txBody>
      </p:sp>
      <p:sp>
        <p:nvSpPr>
          <p:cNvPr id="6" name="Footer Placeholder 5"/>
          <p:cNvSpPr>
            <a:spLocks noGrp="1"/>
          </p:cNvSpPr>
          <p:nvPr>
            <p:ph type="ftr" sz="quarter" idx="4"/>
          </p:nvPr>
        </p:nvSpPr>
        <p:spPr/>
        <p:txBody>
          <a:bodyPr/>
          <a:lstStyle/>
          <a:p>
            <a:pPr>
              <a:defRPr/>
            </a:pPr>
            <a:r>
              <a:rPr lang="en-AU" smtClean="0"/>
              <a:t>3413ICT Network Security</a:t>
            </a:r>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27394"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27395"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29442"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29443"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31490"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31491"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33538"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33539"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35586"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835587"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765954" name="Rectangle 2"/>
          <p:cNvSpPr>
            <a:spLocks noGrp="1" noRot="1" noChangeAspect="1" noChangeArrowheads="1" noTextEdit="1"/>
          </p:cNvSpPr>
          <p:nvPr>
            <p:ph type="sldImg"/>
          </p:nvPr>
        </p:nvSpPr>
        <p:spPr>
          <a:xfrm>
            <a:off x="919163" y="744538"/>
            <a:ext cx="4962525" cy="3721100"/>
          </a:xfrm>
          <a:ln/>
          <a:extLst>
            <a:ext uri="{FAA26D3D-D897-4be2-8F04-BA451C77F1D7}">
              <ma14:placeholderFlag xmlns:ma14="http://schemas.microsoft.com/office/mac/drawingml/2011/main" val="1"/>
            </a:ext>
          </a:extLst>
        </p:spPr>
      </p:sp>
      <p:sp>
        <p:nvSpPr>
          <p:cNvPr id="765955" name="Rectangle 3"/>
          <p:cNvSpPr>
            <a:spLocks noGrp="1" noChangeArrowheads="1"/>
          </p:cNvSpPr>
          <p:nvPr>
            <p:ph type="body" idx="1"/>
          </p:nvPr>
        </p:nvSpPr>
        <p:spPr>
          <a:xfrm>
            <a:off x="679450" y="4716463"/>
            <a:ext cx="5438775" cy="4465637"/>
          </a:xfrm>
        </p:spPr>
        <p:txBody>
          <a:bodyPr/>
          <a:lstStyle/>
          <a:p>
            <a:r>
              <a:rPr lang="en-US"/>
              <a:t>Stallings Fig 16-1.</a:t>
            </a:r>
          </a:p>
          <a:p>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787458" name="Rectangle 2"/>
          <p:cNvSpPr>
            <a:spLocks noGrp="1" noRot="1" noChangeAspect="1" noChangeArrowheads="1" noTextEdit="1"/>
          </p:cNvSpPr>
          <p:nvPr>
            <p:ph type="sldImg"/>
          </p:nvPr>
        </p:nvSpPr>
        <p:spPr>
          <a:xfrm>
            <a:off x="919163" y="744538"/>
            <a:ext cx="4962525" cy="3721100"/>
          </a:xfrm>
          <a:ln/>
          <a:extLst>
            <a:ext uri="{FAA26D3D-D897-4be2-8F04-BA451C77F1D7}">
              <ma14:placeholderFlag xmlns:ma14="http://schemas.microsoft.com/office/mac/drawingml/2011/main" val="1"/>
            </a:ext>
          </a:extLst>
        </p:spPr>
      </p:sp>
      <p:sp>
        <p:nvSpPr>
          <p:cNvPr id="787459" name="Rectangle 3"/>
          <p:cNvSpPr>
            <a:spLocks noGrp="1" noChangeArrowheads="1"/>
          </p:cNvSpPr>
          <p:nvPr>
            <p:ph type="body" idx="1"/>
          </p:nvPr>
        </p:nvSpPr>
        <p:spPr>
          <a:xfrm>
            <a:off x="679450" y="4716463"/>
            <a:ext cx="5438775" cy="4465637"/>
          </a:xfrm>
        </p:spPr>
        <p:txBody>
          <a:bodyPr/>
          <a:lstStyle/>
          <a:p>
            <a:r>
              <a:rPr lang="en-US"/>
              <a:t>Stallings Fig 16-3.</a:t>
            </a:r>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789506" name="Rectangle 2"/>
          <p:cNvSpPr>
            <a:spLocks noGrp="1" noRot="1" noChangeAspect="1" noChangeArrowheads="1" noTextEdit="1"/>
          </p:cNvSpPr>
          <p:nvPr>
            <p:ph type="sldImg"/>
          </p:nvPr>
        </p:nvSpPr>
        <p:spPr>
          <a:xfrm>
            <a:off x="919163" y="744538"/>
            <a:ext cx="4962525" cy="3721100"/>
          </a:xfrm>
          <a:ln/>
          <a:extLst>
            <a:ext uri="{FAA26D3D-D897-4be2-8F04-BA451C77F1D7}">
              <ma14:placeholderFlag xmlns:ma14="http://schemas.microsoft.com/office/mac/drawingml/2011/main" val="1"/>
            </a:ext>
          </a:extLst>
        </p:spPr>
      </p:sp>
      <p:sp>
        <p:nvSpPr>
          <p:cNvPr id="789507" name="Rectangle 3"/>
          <p:cNvSpPr>
            <a:spLocks noGrp="1" noChangeArrowheads="1"/>
          </p:cNvSpPr>
          <p:nvPr>
            <p:ph type="body" idx="1"/>
          </p:nvPr>
        </p:nvSpPr>
        <p:spPr>
          <a:xfrm>
            <a:off x="679450" y="4716463"/>
            <a:ext cx="5438775" cy="4465637"/>
          </a:xfrm>
        </p:spPr>
        <p:txBody>
          <a:bodyPr/>
          <a:lstStyle/>
          <a:p>
            <a:r>
              <a:rPr lang="en-US"/>
              <a:t>Stallings Fig 16-5.</a:t>
            </a:r>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794626" name="Rectangle 2"/>
          <p:cNvSpPr>
            <a:spLocks noGrp="1" noRot="1" noChangeAspect="1" noChangeArrowheads="1" noTextEdit="1"/>
          </p:cNvSpPr>
          <p:nvPr>
            <p:ph type="sldImg"/>
          </p:nvPr>
        </p:nvSpPr>
        <p:spPr>
          <a:xfrm>
            <a:off x="919163" y="744538"/>
            <a:ext cx="4962525" cy="3721100"/>
          </a:xfrm>
          <a:ln/>
          <a:extLst>
            <a:ext uri="{FAA26D3D-D897-4be2-8F04-BA451C77F1D7}">
              <ma14:placeholderFlag xmlns:ma14="http://schemas.microsoft.com/office/mac/drawingml/2011/main" val="1"/>
            </a:ext>
          </a:extLst>
        </p:spPr>
      </p:sp>
      <p:sp>
        <p:nvSpPr>
          <p:cNvPr id="794627" name="Rectangle 3"/>
          <p:cNvSpPr>
            <a:spLocks noGrp="1" noChangeArrowheads="1"/>
          </p:cNvSpPr>
          <p:nvPr>
            <p:ph type="body" idx="1"/>
          </p:nvPr>
        </p:nvSpPr>
        <p:spPr>
          <a:xfrm>
            <a:off x="679450" y="4716463"/>
            <a:ext cx="5438775" cy="4465637"/>
          </a:xfrm>
        </p:spPr>
        <p:txBody>
          <a:bodyPr/>
          <a:lstStyle/>
          <a:p>
            <a:r>
              <a:rPr lang="en-US"/>
              <a:t>Stallings Fig 16-7.</a:t>
            </a:r>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799746" name="Rectangle 2"/>
          <p:cNvSpPr>
            <a:spLocks noGrp="1" noRot="1" noChangeAspect="1" noChangeArrowheads="1" noTextEdit="1"/>
          </p:cNvSpPr>
          <p:nvPr>
            <p:ph type="sldImg"/>
          </p:nvPr>
        </p:nvSpPr>
        <p:spPr>
          <a:xfrm>
            <a:off x="919163" y="744538"/>
            <a:ext cx="4962525" cy="3721100"/>
          </a:xfrm>
          <a:ln/>
          <a:extLst>
            <a:ext uri="{FAA26D3D-D897-4be2-8F04-BA451C77F1D7}">
              <ma14:placeholderFlag xmlns:ma14="http://schemas.microsoft.com/office/mac/drawingml/2011/main" val="1"/>
            </a:ext>
          </a:extLst>
        </p:spPr>
      </p:sp>
      <p:sp>
        <p:nvSpPr>
          <p:cNvPr id="799747" name="Rectangle 3"/>
          <p:cNvSpPr>
            <a:spLocks noGrp="1" noChangeArrowheads="1"/>
          </p:cNvSpPr>
          <p:nvPr>
            <p:ph type="body" idx="1"/>
          </p:nvPr>
        </p:nvSpPr>
        <p:spPr>
          <a:xfrm>
            <a:off x="679450" y="4716463"/>
            <a:ext cx="5438775" cy="4465637"/>
          </a:xfrm>
        </p:spPr>
        <p:txBody>
          <a:bodyPr/>
          <a:lstStyle/>
          <a:p>
            <a:r>
              <a:rPr lang="en-US"/>
              <a:t>Stallings Fig 16-10.</a:t>
            </a:r>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Footer Placeholder 4"/>
          <p:cNvSpPr>
            <a:spLocks noGrp="1"/>
          </p:cNvSpPr>
          <p:nvPr>
            <p:ph type="ftr" sz="quarter" idx="11"/>
          </p:nvPr>
        </p:nvSpPr>
        <p:spPr/>
        <p:txBody>
          <a:bodyPr/>
          <a:lstStyle/>
          <a:p>
            <a:pPr>
              <a:defRPr/>
            </a:pPr>
            <a:r>
              <a:rPr lang="en-AU" dirty="0" smtClean="0"/>
              <a:t>3413ICT Network Security</a:t>
            </a:r>
            <a:endParaRPr lang="en-AU" dirty="0"/>
          </a:p>
        </p:txBody>
      </p:sp>
    </p:spTree>
    <p:extLst>
      <p:ext uri="{BB962C8B-B14F-4D97-AF65-F5344CB8AC3E}">
        <p14:creationId xmlns:p14="http://schemas.microsoft.com/office/powerpoint/2010/main" val="4229810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804866" name="Rectangle 2"/>
          <p:cNvSpPr>
            <a:spLocks noGrp="1" noRot="1" noChangeAspect="1" noChangeArrowheads="1" noTextEdit="1"/>
          </p:cNvSpPr>
          <p:nvPr>
            <p:ph type="sldImg"/>
          </p:nvPr>
        </p:nvSpPr>
        <p:spPr>
          <a:xfrm>
            <a:off x="919163" y="744538"/>
            <a:ext cx="4962525" cy="3721100"/>
          </a:xfrm>
          <a:ln/>
          <a:extLst>
            <a:ext uri="{FAA26D3D-D897-4be2-8F04-BA451C77F1D7}">
              <ma14:placeholderFlag xmlns:ma14="http://schemas.microsoft.com/office/mac/drawingml/2011/main" val="1"/>
            </a:ext>
          </a:extLst>
        </p:spPr>
      </p:sp>
      <p:sp>
        <p:nvSpPr>
          <p:cNvPr id="804867" name="Rectangle 3"/>
          <p:cNvSpPr>
            <a:spLocks noGrp="1" noChangeArrowheads="1"/>
          </p:cNvSpPr>
          <p:nvPr>
            <p:ph type="body" idx="1"/>
          </p:nvPr>
        </p:nvSpPr>
        <p:spPr>
          <a:xfrm>
            <a:off x="679450" y="4716463"/>
            <a:ext cx="5438775" cy="4465637"/>
          </a:xfrm>
        </p:spPr>
        <p:txBody>
          <a:bodyPr/>
          <a:lstStyle/>
          <a:p>
            <a:r>
              <a:rPr lang="en-US"/>
              <a:t>Stallings Fig 16-12.</a:t>
            </a:r>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hdr" sz="quarter"/>
          </p:nvPr>
        </p:nvSpPr>
        <p:spPr>
          <a:noFill/>
        </p:spPr>
        <p:txBody>
          <a:bodyPr/>
          <a:lstStyle/>
          <a:p>
            <a:r>
              <a:rPr lang="en-AU" smtClean="0">
                <a:latin typeface="Times" pitchFamily="-84" charset="0"/>
                <a:ea typeface="ＭＳ Ｐゴシック" pitchFamily="-84" charset="-128"/>
              </a:rPr>
              <a:t>Griffith University, School of ICT</a:t>
            </a:r>
          </a:p>
        </p:txBody>
      </p:sp>
      <p:sp>
        <p:nvSpPr>
          <p:cNvPr id="21507" name="Rectangle 6"/>
          <p:cNvSpPr>
            <a:spLocks noGrp="1" noChangeArrowheads="1"/>
          </p:cNvSpPr>
          <p:nvPr>
            <p:ph type="ftr" sz="quarter" idx="4"/>
          </p:nvPr>
        </p:nvSpPr>
        <p:spPr>
          <a:noFill/>
        </p:spPr>
        <p:txBody>
          <a:bodyPr/>
          <a:lstStyle/>
          <a:p>
            <a:r>
              <a:rPr lang="en-AU" smtClean="0">
                <a:latin typeface="Times" pitchFamily="-84" charset="0"/>
                <a:ea typeface="ＭＳ Ｐゴシック" pitchFamily="-84" charset="-128"/>
              </a:rPr>
              <a:t>3413ICT Network Security</a:t>
            </a:r>
            <a:endParaRPr lang="en-AU">
              <a:latin typeface="Times" pitchFamily="-84" charset="0"/>
              <a:ea typeface="ＭＳ Ｐゴシック" pitchFamily="-84" charset="-128"/>
            </a:endParaRPr>
          </a:p>
        </p:txBody>
      </p:sp>
      <p:sp>
        <p:nvSpPr>
          <p:cNvPr id="21509" name="Rectangle 2"/>
          <p:cNvSpPr>
            <a:spLocks noGrp="1" noRot="1" noChangeAspect="1" noChangeArrowheads="1" noTextEdit="1"/>
          </p:cNvSpPr>
          <p:nvPr>
            <p:ph type="sldImg"/>
          </p:nvPr>
        </p:nvSpPr>
        <p:spPr>
          <a:xfrm>
            <a:off x="915988" y="744538"/>
            <a:ext cx="4965700" cy="3724275"/>
          </a:xfrm>
          <a:ln/>
        </p:spPr>
      </p:sp>
      <p:sp>
        <p:nvSpPr>
          <p:cNvPr id="21510" name="Rectangle 3"/>
          <p:cNvSpPr>
            <a:spLocks noGrp="1" noChangeArrowheads="1"/>
          </p:cNvSpPr>
          <p:nvPr>
            <p:ph type="body" idx="1"/>
          </p:nvPr>
        </p:nvSpPr>
        <p:spPr>
          <a:xfrm>
            <a:off x="904875" y="4716463"/>
            <a:ext cx="4987925" cy="4465637"/>
          </a:xfrm>
          <a:noFill/>
          <a:ln/>
        </p:spPr>
        <p:txBody>
          <a:bodyPr/>
          <a:lstStyle/>
          <a:p>
            <a:pPr eaLnBrk="1" hangingPunct="1"/>
            <a:endParaRPr lang="en-US" smtClean="0">
              <a:latin typeface="Times New Roman" pitchFamily="18" charset="0"/>
              <a:ea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63554"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63555"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65602"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65603" name="Text Box 3"/>
          <p:cNvSpPr txBox="1">
            <a:spLocks noGrp="1" noChangeArrowheads="1"/>
          </p:cNvSpPr>
          <p:nvPr>
            <p:ph type="body" idx="1"/>
          </p:nvPr>
        </p:nvSpPr>
        <p:spPr>
          <a:xfrm>
            <a:off x="679450" y="4714875"/>
            <a:ext cx="5438775" cy="466725"/>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One of the best known and most widely implemented </a:t>
            </a:r>
            <a:r>
              <a:rPr lang="en-GB" b="1"/>
              <a:t>trusted third party</a:t>
            </a:r>
            <a:r>
              <a:rPr lang="en-GB"/>
              <a:t> key distribution systems. It was developed as part of Project Athena at MIT.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67650"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67651" name="Text Box 3"/>
          <p:cNvSpPr txBox="1">
            <a:spLocks noGrp="1" noChangeArrowheads="1"/>
          </p:cNvSpPr>
          <p:nvPr>
            <p:ph type="body" idx="1"/>
          </p:nvPr>
        </p:nvSpPr>
        <p:spPr>
          <a:xfrm>
            <a:off x="906463" y="4714875"/>
            <a:ext cx="4984750" cy="4467225"/>
          </a:xfrm>
          <a:ln/>
        </p:spPr>
        <p:txBody>
          <a:bodyPr wrap="none" anchor="ctr"/>
          <a:lstStyle>
            <a:lvl1pPr defTabSz="449263">
              <a:defRPr sz="1200">
                <a:solidFill>
                  <a:schemeClr val="tx1"/>
                </a:solidFill>
                <a:latin typeface="Times New Roman" charset="0"/>
                <a:ea typeface="ＭＳ Ｐゴシック" charset="0"/>
              </a:defRPr>
            </a:lvl1pPr>
            <a:lvl2pPr marL="742950" indent="-285750" defTabSz="449263">
              <a:defRPr sz="1200">
                <a:solidFill>
                  <a:schemeClr val="tx1"/>
                </a:solidFill>
                <a:latin typeface="Times New Roman" charset="0"/>
                <a:ea typeface="ＭＳ Ｐゴシック" charset="0"/>
              </a:defRPr>
            </a:lvl2pPr>
            <a:lvl3pPr marL="1143000" indent="-228600" defTabSz="449263">
              <a:defRPr sz="1200">
                <a:solidFill>
                  <a:schemeClr val="tx1"/>
                </a:solidFill>
                <a:latin typeface="Times New Roman" charset="0"/>
                <a:ea typeface="ＭＳ Ｐゴシック" charset="0"/>
              </a:defRPr>
            </a:lvl3pPr>
            <a:lvl4pPr marL="1600200" indent="-228600" defTabSz="449263">
              <a:defRPr sz="1200">
                <a:solidFill>
                  <a:schemeClr val="tx1"/>
                </a:solidFill>
                <a:latin typeface="Times New Roman" charset="0"/>
                <a:ea typeface="ＭＳ Ｐゴシック" charset="0"/>
              </a:defRPr>
            </a:lvl4pPr>
            <a:lvl5pPr marL="2057400" indent="-228600" defTabSz="449263">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defRPr sz="1200">
                <a:solidFill>
                  <a:schemeClr val="tx1"/>
                </a:solidFill>
                <a:latin typeface="Times New Roman" charset="0"/>
                <a:ea typeface="ＭＳ Ｐゴシック" charset="0"/>
              </a:defRP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69698"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69699" name="Text Box 3"/>
          <p:cNvSpPr txBox="1">
            <a:spLocks noGrp="1" noChangeArrowheads="1"/>
          </p:cNvSpPr>
          <p:nvPr>
            <p:ph type="body" idx="1"/>
          </p:nvPr>
        </p:nvSpPr>
        <p:spPr>
          <a:xfrm>
            <a:off x="679450" y="4714875"/>
            <a:ext cx="5438775" cy="466725"/>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The core of Kerberos is the Authentication and Ticket Granting Servers – these are trusted by all users and servers and must be securely administered.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Griffith University, School of ICT</a:t>
            </a:r>
          </a:p>
        </p:txBody>
      </p:sp>
      <p:sp>
        <p:nvSpPr>
          <p:cNvPr id="5" name="Rectangle 3"/>
          <p:cNvSpPr>
            <a:spLocks noGrp="1" noChangeArrowheads="1"/>
          </p:cNvSpPr>
          <p:nvPr>
            <p:ph type="dt" idx="1"/>
          </p:nvPr>
        </p:nvSpPr>
        <p:spPr>
          <a:ln/>
        </p:spPr>
        <p:txBody>
          <a:bodyPr/>
          <a:lstStyle/>
          <a:p>
            <a:r>
              <a:rPr lang="en-AU" smtClean="0"/>
              <a:t>2013/1</a:t>
            </a:r>
            <a:endParaRPr lang="en-AU"/>
          </a:p>
        </p:txBody>
      </p:sp>
      <p:sp>
        <p:nvSpPr>
          <p:cNvPr id="6" name="Rectangle 6"/>
          <p:cNvSpPr>
            <a:spLocks noGrp="1" noChangeArrowheads="1"/>
          </p:cNvSpPr>
          <p:nvPr>
            <p:ph type="ftr" sz="quarter" idx="4"/>
          </p:nvPr>
        </p:nvSpPr>
        <p:spPr>
          <a:ln/>
        </p:spPr>
        <p:txBody>
          <a:bodyPr/>
          <a:lstStyle/>
          <a:p>
            <a:r>
              <a:rPr lang="en-AU"/>
              <a:t>3400ICT Information System Security</a:t>
            </a:r>
          </a:p>
        </p:txBody>
      </p:sp>
      <p:sp>
        <p:nvSpPr>
          <p:cNvPr id="671746" name="Rectangle 2"/>
          <p:cNvSpPr>
            <a:spLocks noGrp="1" noRot="1" noChangeAspect="1" noChangeArrowheads="1" noTextEdit="1"/>
          </p:cNvSpPr>
          <p:nvPr>
            <p:ph type="sldImg"/>
          </p:nvPr>
        </p:nvSpPr>
        <p:spPr>
          <a:xfrm>
            <a:off x="917575" y="744538"/>
            <a:ext cx="4962525" cy="3722687"/>
          </a:xfrm>
          <a:solidFill>
            <a:srgbClr val="FFFFFF"/>
          </a:solidFill>
          <a:ln/>
          <a:extLst>
            <a:ext uri="{FAA26D3D-D897-4be2-8F04-BA451C77F1D7}">
              <ma14:placeholderFlag xmlns:ma14="http://schemas.microsoft.com/office/mac/drawingml/2011/main" val="1"/>
            </a:ext>
          </a:extLst>
        </p:spPr>
      </p:sp>
      <p:sp>
        <p:nvSpPr>
          <p:cNvPr id="671747" name="Text Box 3"/>
          <p:cNvSpPr txBox="1">
            <a:spLocks noGrp="1" noChangeArrowheads="1"/>
          </p:cNvSpPr>
          <p:nvPr>
            <p:ph type="body" idx="1"/>
          </p:nvPr>
        </p:nvSpPr>
        <p:spPr>
          <a:xfrm>
            <a:off x="679450" y="4714875"/>
            <a:ext cx="5438775" cy="466725"/>
          </a:xfrm>
          <a:solidFill>
            <a:schemeClr val="accent1"/>
          </a:solidFill>
          <a:ln w="9360">
            <a:solidFill>
              <a:schemeClr val="tx1"/>
            </a:solidFill>
            <a:miter lim="800000"/>
            <a:headEnd/>
            <a:tailEnd/>
          </a:ln>
        </p:spPr>
        <p:txBody>
          <a:bodyPr lIns="90000" tIns="46800" rIns="90000" bIns="46800">
            <a:spAutoFit/>
          </a:bodyPr>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5pPr>
            <a:lvl6pPr marL="25146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6pPr>
            <a:lvl7pPr marL="29718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7pPr>
            <a:lvl8pPr marL="34290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8pPr>
            <a:lvl9pPr marL="3886200" indent="-228600" defTabSz="449263" fontAlgn="base">
              <a:spcBef>
                <a:spcPct val="3000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chemeClr val="tx1"/>
                </a:solidFill>
                <a:latin typeface="Times New Roman" charset="0"/>
                <a:ea typeface="ＭＳ Ｐゴシック" charset="0"/>
              </a:defRPr>
            </a:lvl9pPr>
          </a:lstStyle>
          <a:p>
            <a:pPr>
              <a:spcBef>
                <a:spcPts val="413"/>
              </a:spcBef>
            </a:pPr>
            <a:r>
              <a:rPr lang="en-GB"/>
              <a:t>Stallings Fig 14.1. Discuss in relation to Table 14.1 which details message exchanges.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r>
              <a:rPr lang="en-AU" smtClean="0"/>
              <a:t>2014/1</a:t>
            </a:r>
            <a:endParaRPr lang="en-US" dirty="0"/>
          </a:p>
        </p:txBody>
      </p:sp>
      <p:sp>
        <p:nvSpPr>
          <p:cNvPr id="7" name="Rectangle 5"/>
          <p:cNvSpPr>
            <a:spLocks noGrp="1" noChangeArrowheads="1"/>
          </p:cNvSpPr>
          <p:nvPr>
            <p:ph type="ftr" sz="quarter" idx="11"/>
          </p:nvPr>
        </p:nvSpPr>
        <p:spPr>
          <a:xfrm>
            <a:off x="2339975" y="6381750"/>
            <a:ext cx="3384550" cy="304800"/>
          </a:xfrm>
        </p:spPr>
        <p:txBody>
          <a:bodyPr/>
          <a:lstStyle>
            <a:lvl1pPr>
              <a:defRPr smtClean="0"/>
            </a:lvl1pPr>
          </a:lstStyle>
          <a:p>
            <a:pPr>
              <a:defRPr/>
            </a:pPr>
            <a:r>
              <a:rPr lang="en-US" smtClean="0"/>
              <a:t>3413ICT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solidFill>
                  <a:schemeClr val="tx1"/>
                </a:solidFill>
              </a:defRPr>
            </a:lvl1pPr>
          </a:lstStyle>
          <a:p>
            <a:fld id="{BA419992-0DE3-4F0E-AB50-E89B0463D2AC}" type="slidenum">
              <a:rPr lang="en-US"/>
              <a:pPr/>
              <a:t>‹#›</a:t>
            </a:fld>
            <a:r>
              <a:rPr lang="en-US"/>
              <a:t>© V. Muthu, Griffith University</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IP Security.. - </a:t>
            </a:r>
            <a:fld id="{68B0B824-E999-4672-BE30-A4637884523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IP Security.. - </a:t>
            </a:r>
            <a:fld id="{6CE503FF-2F74-471A-B0F2-BF8C79C9A21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IP Security.. - </a:t>
            </a:r>
            <a:fld id="{8BC5F3C3-A744-4F0E-A092-663AB4A552F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IP Security.. - </a:t>
            </a:r>
            <a:fld id="{3264F88D-E3A8-4862-91D8-F6EB159D2B3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IP Security.. - </a:t>
            </a:r>
            <a:fld id="{5A05DA72-1E5D-4590-A80D-1334B06836E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Lecture: IP Security.. - </a:t>
            </a:r>
            <a:fld id="{F91E0349-9261-4C8D-89DA-330487A4BC2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Lecture: IP Security.. - </a:t>
            </a:r>
            <a:fld id="{E88B5C80-C198-4600-B675-258EF673A68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Lecture: IP Security.. - </a:t>
            </a:r>
            <a:fld id="{A9C79DC4-B587-4071-9D96-88916D8F06C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IP Security.. - </a:t>
            </a:r>
            <a:fld id="{862DBE10-1339-4ACD-A560-9F7630093C3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r>
              <a:rPr lang="en-AU" smtClean="0"/>
              <a:t>2014/1</a:t>
            </a:r>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IP Security.. - </a:t>
            </a:r>
            <a:fld id="{C312DA84-F721-421A-BCB4-22248E1BCB8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r>
              <a:rPr lang="en-AU" smtClean="0"/>
              <a:t>2014/1</a:t>
            </a:r>
            <a:endParaRPr lang="en-US" dirty="0"/>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DF0029"/>
                </a:solidFill>
                <a:latin typeface="+mn-lt"/>
                <a:ea typeface="+mn-ea"/>
              </a:defRPr>
            </a:lvl1pPr>
          </a:lstStyle>
          <a:p>
            <a:pPr>
              <a:defRPr/>
            </a:pPr>
            <a:r>
              <a:rPr lang="en-US" dirty="0" smtClean="0"/>
              <a:t>3413ICT Network Security</a:t>
            </a:r>
            <a:endParaRPr lang="en-US" dirty="0"/>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dirty="0" smtClean="0"/>
              <a:t>Lecture </a:t>
            </a:r>
            <a:fld id="{90536BF0-DCCB-4D34-A527-1721AB0D4960}" type="slidenum">
              <a:rPr lang="en-US"/>
              <a:pPr/>
              <a:t>‹#›</a:t>
            </a:fld>
            <a:endParaRPr lang="en-US" dirty="0"/>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ＭＳ Ｐゴシック" charset="0"/>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ea typeface="ＭＳ Ｐゴシック"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ea typeface="ＭＳ Ｐゴシック"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ea typeface="ＭＳ Ｐゴシック"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ea typeface="ＭＳ Ｐゴシック"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6"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2"/>
          <p:cNvSpPr txBox="1">
            <a:spLocks noGrp="1"/>
          </p:cNvSpPr>
          <p:nvPr/>
        </p:nvSpPr>
        <p:spPr bwMode="auto">
          <a:xfrm>
            <a:off x="2627313" y="6308725"/>
            <a:ext cx="4176712" cy="396875"/>
          </a:xfrm>
          <a:prstGeom prst="rect">
            <a:avLst/>
          </a:prstGeom>
          <a:noFill/>
          <a:ln w="9525">
            <a:noFill/>
            <a:miter lim="800000"/>
            <a:headEnd/>
            <a:tailEnd/>
          </a:ln>
        </p:spPr>
        <p:txBody>
          <a:bodyPr/>
          <a:lstStyle/>
          <a:p>
            <a:pPr algn="ctr"/>
            <a:endParaRPr lang="en-US" sz="1400">
              <a:solidFill>
                <a:srgbClr val="DF0029"/>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dirty="0" smtClean="0"/>
              <a:t>3413ICT Network Security</a:t>
            </a:r>
            <a:endParaRPr lang="en-US" dirty="0"/>
          </a:p>
        </p:txBody>
      </p:sp>
      <p:sp>
        <p:nvSpPr>
          <p:cNvPr id="151554" name="Rectangle 2"/>
          <p:cNvSpPr>
            <a:spLocks noGrp="1" noChangeArrowheads="1"/>
          </p:cNvSpPr>
          <p:nvPr>
            <p:ph type="ctrTitle" idx="4294967295"/>
          </p:nvPr>
        </p:nvSpPr>
        <p:spPr>
          <a:xfrm>
            <a:off x="611560" y="1412776"/>
            <a:ext cx="7772400" cy="1944687"/>
          </a:xfrm>
        </p:spPr>
        <p:txBody>
          <a:bodyPr/>
          <a:lstStyle/>
          <a:p>
            <a:pPr>
              <a:lnSpc>
                <a:spcPct val="130000"/>
              </a:lnSpc>
            </a:pPr>
            <a:r>
              <a:rPr lang="en-AU" sz="3600" b="1" dirty="0" smtClean="0">
                <a:solidFill>
                  <a:srgbClr val="DF0029"/>
                </a:solidFill>
                <a:ea typeface="ＭＳ Ｐゴシック" pitchFamily="-84" charset="-128"/>
              </a:rPr>
              <a:t>3413ICT </a:t>
            </a:r>
            <a:r>
              <a:rPr lang="en-AU" b="1" dirty="0" smtClean="0">
                <a:solidFill>
                  <a:srgbClr val="DF0029"/>
                </a:solidFill>
                <a:ea typeface="ＭＳ Ｐゴシック" pitchFamily="-84" charset="-128"/>
              </a:rPr>
              <a:t/>
            </a:r>
            <a:br>
              <a:rPr lang="en-AU" b="1" dirty="0" smtClean="0">
                <a:solidFill>
                  <a:srgbClr val="DF0029"/>
                </a:solidFill>
                <a:ea typeface="ＭＳ Ｐゴシック" pitchFamily="-84" charset="-128"/>
              </a:rPr>
            </a:br>
            <a:r>
              <a:rPr lang="en-AU" b="1" dirty="0" smtClean="0">
                <a:solidFill>
                  <a:srgbClr val="DF0029"/>
                </a:solidFill>
                <a:ea typeface="ＭＳ Ｐゴシック" pitchFamily="-84" charset="-128"/>
              </a:rPr>
              <a:t>Network Security</a:t>
            </a:r>
          </a:p>
        </p:txBody>
      </p:sp>
      <p:sp>
        <p:nvSpPr>
          <p:cNvPr id="15363" name="Rectangle 3"/>
          <p:cNvSpPr>
            <a:spLocks noGrp="1" noChangeArrowheads="1"/>
          </p:cNvSpPr>
          <p:nvPr>
            <p:ph type="subTitle" idx="4294967295"/>
          </p:nvPr>
        </p:nvSpPr>
        <p:spPr>
          <a:xfrm>
            <a:off x="719138" y="3644900"/>
            <a:ext cx="8424862" cy="1752600"/>
          </a:xfrm>
        </p:spPr>
        <p:txBody>
          <a:bodyPr/>
          <a:lstStyle/>
          <a:p>
            <a:pPr marL="0" indent="0" algn="ctr">
              <a:buFontTx/>
              <a:buNone/>
            </a:pPr>
            <a:r>
              <a:rPr lang="en-AU" b="1" dirty="0" smtClean="0">
                <a:ea typeface="ＭＳ Ｐゴシック" pitchFamily="-84" charset="-128"/>
              </a:rPr>
              <a:t>Lecture 3B. Authentication Application &amp; 	IP Security</a:t>
            </a:r>
            <a:endParaRPr lang="en-AU" dirty="0" smtClean="0">
              <a:ea typeface="ＭＳ Ｐゴシック" pitchFamily="-84" charset="-128"/>
            </a:endParaRPr>
          </a:p>
        </p:txBody>
      </p:sp>
      <p:sp>
        <p:nvSpPr>
          <p:cNvPr id="6"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err="1">
                <a:solidFill>
                  <a:srgbClr val="000000"/>
                </a:solidFill>
                <a:latin typeface="Times New Roman" pitchFamily="18" charset="0"/>
              </a:rPr>
              <a:t>Dr</a:t>
            </a:r>
            <a:r>
              <a:rPr lang="en-US" sz="2000" b="1" dirty="0">
                <a:solidFill>
                  <a:srgbClr val="000000"/>
                </a:solidFill>
                <a:latin typeface="Times New Roman" pitchFamily="18" charset="0"/>
              </a:rPr>
              <a:t>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3" name="Date Placeholder 2"/>
          <p:cNvSpPr>
            <a:spLocks noGrp="1"/>
          </p:cNvSpPr>
          <p:nvPr>
            <p:ph type="dt" sz="half" idx="10"/>
          </p:nvPr>
        </p:nvSpPr>
        <p:spPr/>
        <p:txBody>
          <a:bodyPr/>
          <a:lstStyle/>
          <a:p>
            <a:r>
              <a:rPr lang="en-AU" smtClean="0"/>
              <a:t>2014/1</a:t>
            </a:r>
            <a:endParaRPr lang="en-US"/>
          </a:p>
        </p:txBody>
      </p:sp>
      <p:sp>
        <p:nvSpPr>
          <p:cNvPr id="4" name="Slide Number Placeholder 3"/>
          <p:cNvSpPr>
            <a:spLocks noGrp="1"/>
          </p:cNvSpPr>
          <p:nvPr>
            <p:ph type="sldNum" sz="quarter" idx="12"/>
          </p:nvPr>
        </p:nvSpPr>
        <p:spPr/>
        <p:txBody>
          <a:bodyPr/>
          <a:lstStyle/>
          <a:p>
            <a:r>
              <a:rPr lang="en-US" smtClean="0"/>
              <a:t>Lecture: IP Security.. - </a:t>
            </a:r>
            <a:fld id="{A9C79DC4-B587-4071-9D96-88916D8F06C7}"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468313" y="0"/>
            <a:ext cx="8229600" cy="1143000"/>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Kerberos 4 Overview</a:t>
            </a:r>
          </a:p>
        </p:txBody>
      </p:sp>
      <p:sp>
        <p:nvSpPr>
          <p:cNvPr id="5" name="Date Placeholder 3"/>
          <p:cNvSpPr>
            <a:spLocks noGrp="1"/>
          </p:cNvSpPr>
          <p:nvPr>
            <p:ph type="dt" sz="half" idx="10"/>
          </p:nvPr>
        </p:nvSpPr>
        <p:spPr/>
        <p:txBody>
          <a:bodyPr/>
          <a:lstStyle/>
          <a:p>
            <a:r>
              <a:rPr lang="en-AU" smtClean="0"/>
              <a:t>2014/1</a:t>
            </a:r>
            <a:endParaRPr lang="en-US"/>
          </a:p>
        </p:txBody>
      </p:sp>
      <p:sp>
        <p:nvSpPr>
          <p:cNvPr id="6" name="Footer Placeholder 4"/>
          <p:cNvSpPr>
            <a:spLocks noGrp="1"/>
          </p:cNvSpPr>
          <p:nvPr>
            <p:ph type="ftr" sz="quarter" idx="11"/>
          </p:nvPr>
        </p:nvSpPr>
        <p:spPr/>
        <p:txBody>
          <a:bodyPr/>
          <a:lstStyle/>
          <a:p>
            <a:r>
              <a:rPr lang="en-US" smtClean="0"/>
              <a:t>3413ICT Network Security</a:t>
            </a:r>
            <a:endParaRPr lang="en-US"/>
          </a:p>
        </p:txBody>
      </p:sp>
      <p:pic>
        <p:nvPicPr>
          <p:cNvPr id="67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38200"/>
            <a:ext cx="7010400" cy="5530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670724" name="Text Box 4"/>
          <p:cNvSpPr txBox="1">
            <a:spLocks noChangeArrowheads="1"/>
          </p:cNvSpPr>
          <p:nvPr/>
        </p:nvSpPr>
        <p:spPr bwMode="auto">
          <a:xfrm>
            <a:off x="1203325" y="6034088"/>
            <a:ext cx="216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9pPr>
          </a:lstStyle>
          <a:p>
            <a:pPr>
              <a:buClr>
                <a:srgbClr val="000000"/>
              </a:buClr>
              <a:buSzPct val="57000"/>
              <a:buFont typeface="Times" charset="0"/>
              <a:buNone/>
            </a:pPr>
            <a:r>
              <a:rPr lang="en-GB" sz="2000" i="1"/>
              <a:t>(Stallings Fig 14.1)</a:t>
            </a:r>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10</a:t>
            </a:fld>
            <a:endParaRPr lang="en-US"/>
          </a:p>
        </p:txBody>
      </p:sp>
    </p:spTree>
    <p:extLst>
      <p:ext uri="{BB962C8B-B14F-4D97-AF65-F5344CB8AC3E}">
        <p14:creationId xmlns:p14="http://schemas.microsoft.com/office/powerpoint/2010/main" val="280437616"/>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Kerberos Realms</a:t>
            </a:r>
          </a:p>
        </p:txBody>
      </p:sp>
      <p:sp>
        <p:nvSpPr>
          <p:cNvPr id="672771"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Kerberos environment consists of:</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Kerberos server,</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A number of clients, all registered with server,</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Application servers, sharing keys with server;</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This is termed a realm:</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Typically a single administrative domain;</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If have multiple realms, their Kerberos servers must share keys and trust. </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11</a:t>
            </a:fld>
            <a:endParaRPr lang="en-US"/>
          </a:p>
        </p:txBody>
      </p:sp>
    </p:spTree>
    <p:extLst>
      <p:ext uri="{BB962C8B-B14F-4D97-AF65-F5344CB8AC3E}">
        <p14:creationId xmlns:p14="http://schemas.microsoft.com/office/powerpoint/2010/main" val="1428711839"/>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Kerberos Version 5</a:t>
            </a:r>
          </a:p>
        </p:txBody>
      </p:sp>
      <p:sp>
        <p:nvSpPr>
          <p:cNvPr id="674819"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Developed in mid 1990’s;</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Provides improvements over v4:</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Addresses environmental shortcomings:</a:t>
            </a:r>
          </a:p>
          <a:p>
            <a:pPr lvl="2"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encryption alg, network protocol, byte order, ticket lifetime, authentication forwarding, interrealm auth,</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Technical deficiencies:</a:t>
            </a:r>
          </a:p>
          <a:p>
            <a:pPr lvl="2"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double encryption, non-standard mode of use, session keys, password attacks,</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Specified as Internet standard RFC 1510.</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12</a:t>
            </a:fld>
            <a:endParaRPr lang="en-US"/>
          </a:p>
        </p:txBody>
      </p:sp>
    </p:spTree>
    <p:extLst>
      <p:ext uri="{BB962C8B-B14F-4D97-AF65-F5344CB8AC3E}">
        <p14:creationId xmlns:p14="http://schemas.microsoft.com/office/powerpoint/2010/main" val="3701779702"/>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X.509 Authentication Service </a:t>
            </a:r>
          </a:p>
        </p:txBody>
      </p:sp>
      <p:sp>
        <p:nvSpPr>
          <p:cNvPr id="809987"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spcBef>
                <a:spcPts val="663"/>
              </a:spcBef>
              <a:buSzPct val="76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Part of CCITT X.500 directory service standards</a:t>
            </a:r>
          </a:p>
          <a:p>
            <a:pPr marL="738188" lvl="1" indent="-280988" defTabSz="449263">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Distributed servers maintaining some info database;</a:t>
            </a:r>
          </a:p>
          <a:p>
            <a:pPr marL="338138" indent="-338138" defTabSz="449263">
              <a:spcBef>
                <a:spcPts val="663"/>
              </a:spcBef>
              <a:buSzPct val="76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Defines framework for authentication services: </a:t>
            </a:r>
          </a:p>
          <a:p>
            <a:pPr marL="738188" lvl="1" indent="-280988" defTabSz="449263">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Directory may store public-key certificates with public key of user signed by certification authority; </a:t>
            </a:r>
          </a:p>
          <a:p>
            <a:pPr marL="338138" indent="-338138" defTabSz="449263">
              <a:spcBef>
                <a:spcPts val="663"/>
              </a:spcBef>
              <a:buSzPct val="76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Also defines authentication protocols; </a:t>
            </a:r>
          </a:p>
          <a:p>
            <a:pPr marL="338138" indent="-338138" defTabSz="449263">
              <a:spcBef>
                <a:spcPts val="663"/>
              </a:spcBef>
              <a:buSzPct val="76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Uses public-key crypto &amp; digital signatures: </a:t>
            </a:r>
          </a:p>
          <a:p>
            <a:pPr marL="738188" lvl="1" indent="-280988" defTabSz="449263">
              <a:spcBef>
                <a:spcPts val="563"/>
              </a:spcBef>
              <a:buSzPct val="72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Algorithms not standardised, but RSA recommended. </a:t>
            </a:r>
          </a:p>
        </p:txBody>
      </p:sp>
      <p:sp>
        <p:nvSpPr>
          <p:cNvPr id="4" name="Date Placeholder 3"/>
          <p:cNvSpPr>
            <a:spLocks noGrp="1"/>
          </p:cNvSpPr>
          <p:nvPr>
            <p:ph type="dt" sz="half" idx="10"/>
          </p:nvPr>
        </p:nvSpPr>
        <p:spPr/>
        <p:txBody>
          <a:bodyPr/>
          <a:lstStyle/>
          <a:p>
            <a:r>
              <a:rPr lang="en-AU" smtClean="0"/>
              <a:t>2014/1</a:t>
            </a:r>
            <a:endParaRPr lang="en-US" dirty="0"/>
          </a:p>
        </p:txBody>
      </p:sp>
      <p:sp>
        <p:nvSpPr>
          <p:cNvPr id="5" name="Footer Placeholder 4"/>
          <p:cNvSpPr>
            <a:spLocks noGrp="1"/>
          </p:cNvSpPr>
          <p:nvPr>
            <p:ph type="ftr" sz="quarter" idx="11"/>
          </p:nvPr>
        </p:nvSpPr>
        <p:spPr/>
        <p:txBody>
          <a:bodyPr/>
          <a:lstStyle/>
          <a:p>
            <a:r>
              <a:rPr lang="en-US" smtClean="0"/>
              <a:t>3413ICT Network Security</a:t>
            </a:r>
            <a:endParaRPr lang="en-US" dirty="0"/>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13</a:t>
            </a:fld>
            <a:endParaRPr lang="en-US"/>
          </a:p>
        </p:txBody>
      </p:sp>
    </p:spTree>
    <p:extLst>
      <p:ext uri="{BB962C8B-B14F-4D97-AF65-F5344CB8AC3E}">
        <p14:creationId xmlns:p14="http://schemas.microsoft.com/office/powerpoint/2010/main" val="4176567649"/>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X.509 Certificates</a:t>
            </a:r>
          </a:p>
        </p:txBody>
      </p:sp>
      <p:sp>
        <p:nvSpPr>
          <p:cNvPr id="812035"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lnSpc>
                <a:spcPct val="90000"/>
              </a:lnSpc>
              <a:spcBef>
                <a:spcPts val="563"/>
              </a:spcBef>
              <a:buSzPct val="56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Issued by a Certification Authority (CA), containing: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version (1, 2, or 3)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serial number (unique within CA) identifying certificate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signature algorithm identifier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issuer X.500 name (CA)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period of validity (from - to dates)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subject X.500 name (name of owner)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subject public-key info (algorithm, parameters, key)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issuer unique identifier (v2+)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subject unique identifier (v2+)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extension fields (v3) </a:t>
            </a:r>
          </a:p>
          <a:p>
            <a:pPr marL="738188" lvl="1" indent="-280988" defTabSz="449263">
              <a:lnSpc>
                <a:spcPct val="90000"/>
              </a:lnSpc>
              <a:spcBef>
                <a:spcPts val="463"/>
              </a:spcBef>
              <a:buSzPct val="5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signature (of hash of all fields in certificate) </a:t>
            </a:r>
          </a:p>
          <a:p>
            <a:pPr marL="338138" indent="-338138" defTabSz="449263">
              <a:lnSpc>
                <a:spcPct val="90000"/>
              </a:lnSpc>
              <a:spcBef>
                <a:spcPts val="563"/>
              </a:spcBef>
              <a:buSzPct val="56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Notation </a:t>
            </a:r>
            <a:r>
              <a:rPr lang="en-GB" sz="2400" dirty="0">
                <a:latin typeface="Courier New" charset="0"/>
              </a:rPr>
              <a:t>CA&lt;&lt;A&gt;&gt;</a:t>
            </a:r>
            <a:r>
              <a:rPr lang="en-GB" sz="2400" dirty="0"/>
              <a:t> denotes certificate for A signed by CA</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14</a:t>
            </a:fld>
            <a:endParaRPr lang="en-US"/>
          </a:p>
        </p:txBody>
      </p:sp>
    </p:spTree>
    <p:extLst>
      <p:ext uri="{BB962C8B-B14F-4D97-AF65-F5344CB8AC3E}">
        <p14:creationId xmlns:p14="http://schemas.microsoft.com/office/powerpoint/2010/main" val="3724287561"/>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X.509 Certificates</a:t>
            </a:r>
          </a:p>
        </p:txBody>
      </p:sp>
      <p:sp>
        <p:nvSpPr>
          <p:cNvPr id="5" name="Date Placeholder 3"/>
          <p:cNvSpPr>
            <a:spLocks noGrp="1"/>
          </p:cNvSpPr>
          <p:nvPr>
            <p:ph type="dt" sz="half" idx="10"/>
          </p:nvPr>
        </p:nvSpPr>
        <p:spPr/>
        <p:txBody>
          <a:bodyPr/>
          <a:lstStyle/>
          <a:p>
            <a:r>
              <a:rPr lang="en-AU" smtClean="0"/>
              <a:t>2014/1</a:t>
            </a:r>
            <a:endParaRPr lang="en-US"/>
          </a:p>
        </p:txBody>
      </p:sp>
      <p:sp>
        <p:nvSpPr>
          <p:cNvPr id="6" name="Footer Placeholder 4"/>
          <p:cNvSpPr>
            <a:spLocks noGrp="1"/>
          </p:cNvSpPr>
          <p:nvPr>
            <p:ph type="ftr" sz="quarter" idx="11"/>
          </p:nvPr>
        </p:nvSpPr>
        <p:spPr/>
        <p:txBody>
          <a:bodyPr/>
          <a:lstStyle/>
          <a:p>
            <a:r>
              <a:rPr lang="en-US" smtClean="0"/>
              <a:t>3413ICT Network Security</a:t>
            </a:r>
            <a:endParaRPr lang="en-US"/>
          </a:p>
        </p:txBody>
      </p:sp>
      <p:pic>
        <p:nvPicPr>
          <p:cNvPr id="814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848600" cy="54229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814084" name="Text Box 4"/>
          <p:cNvSpPr txBox="1">
            <a:spLocks noChangeArrowheads="1"/>
          </p:cNvSpPr>
          <p:nvPr/>
        </p:nvSpPr>
        <p:spPr bwMode="auto">
          <a:xfrm>
            <a:off x="6096000" y="5791200"/>
            <a:ext cx="216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9pPr>
          </a:lstStyle>
          <a:p>
            <a:pPr>
              <a:buClr>
                <a:srgbClr val="000000"/>
              </a:buClr>
              <a:buSzPct val="57000"/>
              <a:buFont typeface="Times" charset="0"/>
              <a:buNone/>
            </a:pPr>
            <a:r>
              <a:rPr lang="en-GB" sz="2000" i="1"/>
              <a:t>(Stallings Fig 14.3)</a:t>
            </a:r>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15</a:t>
            </a:fld>
            <a:endParaRPr lang="en-US"/>
          </a:p>
        </p:txBody>
      </p:sp>
    </p:spTree>
    <p:extLst>
      <p:ext uri="{BB962C8B-B14F-4D97-AF65-F5344CB8AC3E}">
        <p14:creationId xmlns:p14="http://schemas.microsoft.com/office/powerpoint/2010/main" val="3403581258"/>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Obtaining a Certificate </a:t>
            </a:r>
          </a:p>
        </p:txBody>
      </p:sp>
      <p:sp>
        <p:nvSpPr>
          <p:cNvPr id="816131"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Any user with access to CA can get any certificate from it;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Only the CA can modify a certificate;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Because it </a:t>
            </a:r>
            <a:r>
              <a:rPr lang="en-GB" dirty="0"/>
              <a:t>cannot be forged, certificates can be placed in a public directory. </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16</a:t>
            </a:fld>
            <a:endParaRPr lang="en-US"/>
          </a:p>
        </p:txBody>
      </p:sp>
    </p:spTree>
    <p:extLst>
      <p:ext uri="{BB962C8B-B14F-4D97-AF65-F5344CB8AC3E}">
        <p14:creationId xmlns:p14="http://schemas.microsoft.com/office/powerpoint/2010/main" val="1965989197"/>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CA Hierarchy </a:t>
            </a:r>
          </a:p>
        </p:txBody>
      </p:sp>
      <p:sp>
        <p:nvSpPr>
          <p:cNvPr id="818179" name="Rectangle 3"/>
          <p:cNvSpPr>
            <a:spLocks noGrp="1" noChangeArrowheads="1"/>
          </p:cNvSpPr>
          <p:nvPr>
            <p:ph idx="1"/>
          </p:nvPr>
        </p:nvSpPr>
        <p:spPr>
          <a:xfrm>
            <a:off x="457200" y="1524000"/>
            <a:ext cx="8229600" cy="4921250"/>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If both users share a common CA then they are assumed to know its public key; </a:t>
            </a:r>
          </a:p>
          <a:p>
            <a:pPr marL="338138" indent="-338138" defTabSz="449263">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Otherwise CA's must form a hierarchy; </a:t>
            </a:r>
          </a:p>
          <a:p>
            <a:pPr marL="338138" indent="-338138" defTabSz="449263">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Use certificates linking members of hierarchy to validate other CA's: </a:t>
            </a:r>
          </a:p>
          <a:p>
            <a:pPr marL="738188" lvl="1" indent="-280988" defTabSz="449263">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each CA has certificates for clients (forward) and parent (backward);</a:t>
            </a:r>
          </a:p>
          <a:p>
            <a:pPr marL="338138" indent="-338138" defTabSz="449263">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Each client trusts parent’s certificates; </a:t>
            </a:r>
          </a:p>
          <a:p>
            <a:pPr marL="338138" indent="-338138" defTabSz="449263">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Enable verification of any certificate from one CA by users of all other CAs in hierarchy. </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17</a:t>
            </a:fld>
            <a:endParaRPr lang="en-US"/>
          </a:p>
        </p:txBody>
      </p:sp>
    </p:spTree>
    <p:extLst>
      <p:ext uri="{BB962C8B-B14F-4D97-AF65-F5344CB8AC3E}">
        <p14:creationId xmlns:p14="http://schemas.microsoft.com/office/powerpoint/2010/main" val="1592720761"/>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7" name="Rectangle 3"/>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CA Hierarchy Use</a:t>
            </a:r>
          </a:p>
        </p:txBody>
      </p:sp>
      <p:sp>
        <p:nvSpPr>
          <p:cNvPr id="5" name="Date Placeholder 3"/>
          <p:cNvSpPr>
            <a:spLocks noGrp="1"/>
          </p:cNvSpPr>
          <p:nvPr>
            <p:ph type="dt" sz="half" idx="10"/>
          </p:nvPr>
        </p:nvSpPr>
        <p:spPr/>
        <p:txBody>
          <a:bodyPr/>
          <a:lstStyle/>
          <a:p>
            <a:r>
              <a:rPr lang="en-AU" smtClean="0"/>
              <a:t>2014/1</a:t>
            </a:r>
            <a:endParaRPr lang="en-US"/>
          </a:p>
        </p:txBody>
      </p:sp>
      <p:sp>
        <p:nvSpPr>
          <p:cNvPr id="6" name="Footer Placeholder 4"/>
          <p:cNvSpPr>
            <a:spLocks noGrp="1"/>
          </p:cNvSpPr>
          <p:nvPr>
            <p:ph type="ftr" sz="quarter" idx="11"/>
          </p:nvPr>
        </p:nvSpPr>
        <p:spPr/>
        <p:txBody>
          <a:bodyPr/>
          <a:lstStyle/>
          <a:p>
            <a:r>
              <a:rPr lang="en-US" smtClean="0"/>
              <a:t>3413ICT Network Security</a:t>
            </a:r>
            <a:endParaRPr lang="en-US"/>
          </a:p>
        </p:txBody>
      </p:sp>
      <p:pic>
        <p:nvPicPr>
          <p:cNvPr id="820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066800"/>
            <a:ext cx="4606925" cy="5334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820228" name="Text Box 4"/>
          <p:cNvSpPr txBox="1">
            <a:spLocks noChangeArrowheads="1"/>
          </p:cNvSpPr>
          <p:nvPr/>
        </p:nvSpPr>
        <p:spPr bwMode="auto">
          <a:xfrm>
            <a:off x="6705600" y="5410200"/>
            <a:ext cx="216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charset="0"/>
                <a:ea typeface="ＭＳ Ｐゴシック" charset="0"/>
              </a:defRPr>
            </a:lvl9pPr>
          </a:lstStyle>
          <a:p>
            <a:pPr>
              <a:buClr>
                <a:srgbClr val="000000"/>
              </a:buClr>
              <a:buSzPct val="57000"/>
              <a:buFont typeface="Times" charset="0"/>
              <a:buNone/>
            </a:pPr>
            <a:r>
              <a:rPr lang="en-GB" sz="2000" i="1"/>
              <a:t>(Stallings Fig 14.4)</a:t>
            </a:r>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18</a:t>
            </a:fld>
            <a:endParaRPr lang="en-US"/>
          </a:p>
        </p:txBody>
      </p:sp>
    </p:spTree>
    <p:extLst>
      <p:ext uri="{BB962C8B-B14F-4D97-AF65-F5344CB8AC3E}">
        <p14:creationId xmlns:p14="http://schemas.microsoft.com/office/powerpoint/2010/main" val="1272943472"/>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Certificate Revocation</a:t>
            </a:r>
          </a:p>
        </p:txBody>
      </p:sp>
      <p:sp>
        <p:nvSpPr>
          <p:cNvPr id="822275"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604838" indent="-604838" defTabSz="449263">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Certificates have a period of validity;</a:t>
            </a:r>
          </a:p>
          <a:p>
            <a:pPr marL="604838" indent="-604838" defTabSz="449263">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May need to revoke before expiry, e.g.:</a:t>
            </a:r>
          </a:p>
          <a:p>
            <a:pPr marL="985838" lvl="1" indent="-528638" defTabSz="449263">
              <a:buFont typeface="Times New Roman" charset="0"/>
              <a:buAutoNum type="arabicPeriod"/>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User's private key is compromised,</a:t>
            </a:r>
          </a:p>
          <a:p>
            <a:pPr marL="985838" lvl="1" indent="-528638" defTabSz="449263">
              <a:buFont typeface="Times New Roman" charset="0"/>
              <a:buAutoNum type="arabicPeriod"/>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User is no longer certified by this CA,</a:t>
            </a:r>
          </a:p>
          <a:p>
            <a:pPr marL="985838" lvl="1" indent="-528638" defTabSz="449263">
              <a:buFont typeface="Times New Roman" charset="0"/>
              <a:buAutoNum type="arabicPeriod"/>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CA's certificate is compromised;</a:t>
            </a:r>
          </a:p>
          <a:p>
            <a:pPr marL="604838" indent="-604838" defTabSz="449263">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CA’s maintain list of revoked certificates,</a:t>
            </a:r>
            <a:br>
              <a:rPr lang="en-GB"/>
            </a:br>
            <a:r>
              <a:rPr lang="en-GB"/>
              <a:t>the Certificate Revocation List (CRL);</a:t>
            </a:r>
          </a:p>
          <a:p>
            <a:pPr marL="604838" indent="-604838" defTabSz="449263">
              <a:tabLst>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a:t>Users should check certs with CA’s CRL.</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19</a:t>
            </a:fld>
            <a:endParaRPr lang="en-US"/>
          </a:p>
        </p:txBody>
      </p:sp>
    </p:spTree>
    <p:extLst>
      <p:ext uri="{BB962C8B-B14F-4D97-AF65-F5344CB8AC3E}">
        <p14:creationId xmlns:p14="http://schemas.microsoft.com/office/powerpoint/2010/main" val="2596619599"/>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smtClean="0">
                <a:ea typeface="ＭＳ Ｐゴシック" pitchFamily="-84" charset="-128"/>
              </a:rPr>
              <a:t>Previous Lecture..</a:t>
            </a:r>
          </a:p>
        </p:txBody>
      </p:sp>
      <p:sp>
        <p:nvSpPr>
          <p:cNvPr id="17410" name="Rectangle 3"/>
          <p:cNvSpPr>
            <a:spLocks noGrp="1" noChangeArrowheads="1"/>
          </p:cNvSpPr>
          <p:nvPr>
            <p:ph idx="1"/>
          </p:nvPr>
        </p:nvSpPr>
        <p:spPr/>
        <p:txBody>
          <a:bodyPr/>
          <a:lstStyle/>
          <a:p>
            <a:pPr marL="341313" indent="-3413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a typeface="ＭＳ Ｐゴシック" pitchFamily="-84" charset="-128"/>
              </a:rPr>
              <a:t>Have considered:</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a typeface="ＭＳ Ｐゴシック" pitchFamily="-84" charset="-128"/>
              </a:rPr>
              <a:t>Email security services </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a typeface="ＭＳ Ｐゴシック" pitchFamily="-84" charset="-128"/>
              </a:rPr>
              <a:t>PGP </a:t>
            </a:r>
          </a:p>
          <a:p>
            <a:pPr marL="741363" lvl="1" indent="-28416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ea typeface="ＭＳ Ｐゴシック" pitchFamily="-84" charset="-128"/>
              </a:rPr>
              <a:t>S/MIME</a:t>
            </a:r>
            <a:endParaRPr lang="en-AU" smtClean="0">
              <a:ea typeface="ＭＳ Ｐゴシック" pitchFamily="-84" charset="-128"/>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
        <p:nvSpPr>
          <p:cNvPr id="17412" name="Slide Number Placeholder 1"/>
          <p:cNvSpPr>
            <a:spLocks noGrp="1"/>
          </p:cNvSpPr>
          <p:nvPr>
            <p:ph type="sldNum" sz="quarter" idx="12"/>
          </p:nvPr>
        </p:nvSpPr>
        <p:spPr>
          <a:noFill/>
        </p:spPr>
        <p:txBody>
          <a:bodyPr/>
          <a:lstStyle/>
          <a:p>
            <a:r>
              <a:rPr lang="en-US"/>
              <a:t>Lecture  - </a:t>
            </a:r>
            <a:fld id="{8894D3BF-37C8-4278-BB03-F84C0447D25B}" type="slidenum">
              <a:rPr lang="en-US"/>
              <a:pPr/>
              <a:t>2</a:t>
            </a:fld>
            <a:endParaRPr lang="en-US"/>
          </a:p>
        </p:txBody>
      </p:sp>
      <p:sp>
        <p:nvSpPr>
          <p:cNvPr id="2" name="Date Placeholder 1"/>
          <p:cNvSpPr>
            <a:spLocks noGrp="1"/>
          </p:cNvSpPr>
          <p:nvPr>
            <p:ph type="dt" sz="half" idx="10"/>
          </p:nvPr>
        </p:nvSpPr>
        <p:spPr/>
        <p:txBody>
          <a:bodyPr/>
          <a:lstStyle/>
          <a:p>
            <a:r>
              <a:rPr lang="en-AU" smtClean="0"/>
              <a:t>2014/1</a:t>
            </a:r>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Authentication Procedures</a:t>
            </a:r>
          </a:p>
        </p:txBody>
      </p:sp>
      <p:sp>
        <p:nvSpPr>
          <p:cNvPr id="824323"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X.509 includes three alternative authentication procedures: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One-Way Authentication,</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Two-Way Authentication,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Three-Way Authentication;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All use public-key signatures.</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20</a:t>
            </a:fld>
            <a:endParaRPr lang="en-US"/>
          </a:p>
        </p:txBody>
      </p:sp>
    </p:spTree>
    <p:extLst>
      <p:ext uri="{BB962C8B-B14F-4D97-AF65-F5344CB8AC3E}">
        <p14:creationId xmlns:p14="http://schemas.microsoft.com/office/powerpoint/2010/main" val="601345968"/>
      </p:ext>
    </p:extLst>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One-Way Authentication</a:t>
            </a:r>
          </a:p>
        </p:txBody>
      </p:sp>
      <p:sp>
        <p:nvSpPr>
          <p:cNvPr id="826371"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1 message ( A-&gt;B) used to establish: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The identity of A and that message is from A,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Message was intended for B,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Integrity &amp; originality of message;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Message must include timestamp, nonce, B's identity and is signed by A. </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21</a:t>
            </a:fld>
            <a:endParaRPr lang="en-US"/>
          </a:p>
        </p:txBody>
      </p:sp>
    </p:spTree>
    <p:extLst>
      <p:ext uri="{BB962C8B-B14F-4D97-AF65-F5344CB8AC3E}">
        <p14:creationId xmlns:p14="http://schemas.microsoft.com/office/powerpoint/2010/main" val="3009310562"/>
      </p:ext>
    </p:extLst>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Two-Way Authentication</a:t>
            </a:r>
          </a:p>
        </p:txBody>
      </p:sp>
      <p:sp>
        <p:nvSpPr>
          <p:cNvPr id="828419"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2 messages (A-&gt;B, B-&gt;A) which also establishes in addition:</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The identity of B and that reply is from B,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That reply is intended for A,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Integrity &amp; originality of reply;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Reply includes original nonce from A, also timestamp and nonce from B.</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22</a:t>
            </a:fld>
            <a:endParaRPr lang="en-US"/>
          </a:p>
        </p:txBody>
      </p:sp>
    </p:spTree>
    <p:extLst>
      <p:ext uri="{BB962C8B-B14F-4D97-AF65-F5344CB8AC3E}">
        <p14:creationId xmlns:p14="http://schemas.microsoft.com/office/powerpoint/2010/main" val="4057934040"/>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Three-Way Authentication</a:t>
            </a:r>
          </a:p>
        </p:txBody>
      </p:sp>
      <p:sp>
        <p:nvSpPr>
          <p:cNvPr id="830467"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3 messages (A-&gt;B, B-&gt;A, A-&gt;B) which enables above authentication without synchronized clocks;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Has reply from A back to B containing signed copy of nonce from B;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Means that timestamps need not be checked or relied upon. </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23</a:t>
            </a:fld>
            <a:endParaRPr lang="en-US"/>
          </a:p>
        </p:txBody>
      </p:sp>
    </p:spTree>
    <p:extLst>
      <p:ext uri="{BB962C8B-B14F-4D97-AF65-F5344CB8AC3E}">
        <p14:creationId xmlns:p14="http://schemas.microsoft.com/office/powerpoint/2010/main" val="1196941633"/>
      </p:ext>
    </p:extLst>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X.509 Version 3</a:t>
            </a:r>
          </a:p>
        </p:txBody>
      </p:sp>
      <p:sp>
        <p:nvSpPr>
          <p:cNvPr id="832515"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Has been recognised that additional information is needed in a certificate: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email/URL, policy details, usage constraints</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Rather than explicitly naming new fields defined a general extension method:</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extensions consist of:</a:t>
            </a:r>
          </a:p>
          <a:p>
            <a:pPr lvl="2"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extension identifier,</a:t>
            </a:r>
          </a:p>
          <a:p>
            <a:pPr lvl="2"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criticality indicator,</a:t>
            </a:r>
          </a:p>
          <a:p>
            <a:pPr lvl="2"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extension value.</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24</a:t>
            </a:fld>
            <a:endParaRPr lang="en-US"/>
          </a:p>
        </p:txBody>
      </p:sp>
    </p:spTree>
    <p:extLst>
      <p:ext uri="{BB962C8B-B14F-4D97-AF65-F5344CB8AC3E}">
        <p14:creationId xmlns:p14="http://schemas.microsoft.com/office/powerpoint/2010/main" val="2638094306"/>
      </p:ext>
    </p:extLst>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Certificate Extensions</a:t>
            </a:r>
          </a:p>
        </p:txBody>
      </p:sp>
      <p:sp>
        <p:nvSpPr>
          <p:cNvPr id="834563"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Key and policy information:</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Convey info about subject &amp; issuer keys, plus indicators of certificate policy;</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Certificate subject and issuer attributes: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Support alternative names, in alternative formats for certificate subject and/or issuer;</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Certificate path constraints: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allow constraints on use of certificates by other CA’s.</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25</a:t>
            </a:fld>
            <a:endParaRPr lang="en-US"/>
          </a:p>
        </p:txBody>
      </p:sp>
    </p:spTree>
    <p:extLst>
      <p:ext uri="{BB962C8B-B14F-4D97-AF65-F5344CB8AC3E}">
        <p14:creationId xmlns:p14="http://schemas.microsoft.com/office/powerpoint/2010/main" val="3214992719"/>
      </p:ext>
    </p:extLst>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en-US"/>
              <a:t>IP Security</a:t>
            </a:r>
            <a:endParaRPr lang="en-AU"/>
          </a:p>
        </p:txBody>
      </p:sp>
      <p:sp>
        <p:nvSpPr>
          <p:cNvPr id="760835" name="Rectangle 3"/>
          <p:cNvSpPr>
            <a:spLocks noGrp="1" noChangeArrowheads="1"/>
          </p:cNvSpPr>
          <p:nvPr>
            <p:ph idx="1"/>
          </p:nvPr>
        </p:nvSpPr>
        <p:spPr/>
        <p:txBody>
          <a:bodyPr/>
          <a:lstStyle/>
          <a:p>
            <a:r>
              <a:rPr lang="en-US"/>
              <a:t>have considered some application specific security mechanisms</a:t>
            </a:r>
          </a:p>
          <a:p>
            <a:pPr lvl="1"/>
            <a:r>
              <a:rPr lang="en-US"/>
              <a:t>eg. S/MIME, PGP, Kerberos</a:t>
            </a:r>
          </a:p>
          <a:p>
            <a:r>
              <a:rPr lang="en-US"/>
              <a:t>however there are security concerns that cut across protocol layers</a:t>
            </a:r>
          </a:p>
          <a:p>
            <a:r>
              <a:rPr lang="en-US"/>
              <a:t>would like security implemented by the network for all applications</a:t>
            </a:r>
          </a:p>
          <a:p>
            <a:r>
              <a:rPr lang="en-US"/>
              <a:t>even for security-ignorant applications</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26</a:t>
            </a:fld>
            <a:endParaRPr lang="en-US"/>
          </a:p>
        </p:txBody>
      </p:sp>
    </p:spTree>
    <p:extLst>
      <p:ext uri="{BB962C8B-B14F-4D97-AF65-F5344CB8AC3E}">
        <p14:creationId xmlns:p14="http://schemas.microsoft.com/office/powerpoint/2010/main" val="116858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a:t>IPSec</a:t>
            </a:r>
            <a:endParaRPr lang="en-AU"/>
          </a:p>
        </p:txBody>
      </p:sp>
      <p:sp>
        <p:nvSpPr>
          <p:cNvPr id="761859" name="Rectangle 3"/>
          <p:cNvSpPr>
            <a:spLocks noGrp="1" noChangeArrowheads="1"/>
          </p:cNvSpPr>
          <p:nvPr>
            <p:ph idx="1"/>
          </p:nvPr>
        </p:nvSpPr>
        <p:spPr/>
        <p:txBody>
          <a:bodyPr/>
          <a:lstStyle/>
          <a:p>
            <a:r>
              <a:rPr lang="en-US"/>
              <a:t>general IP Security mechanisms</a:t>
            </a:r>
          </a:p>
          <a:p>
            <a:r>
              <a:rPr lang="en-US"/>
              <a:t>provides</a:t>
            </a:r>
          </a:p>
          <a:p>
            <a:pPr lvl="1"/>
            <a:r>
              <a:rPr lang="en-US"/>
              <a:t>authentication</a:t>
            </a:r>
          </a:p>
          <a:p>
            <a:pPr lvl="1"/>
            <a:r>
              <a:rPr lang="en-US"/>
              <a:t>confidentiality</a:t>
            </a:r>
          </a:p>
          <a:p>
            <a:pPr lvl="1"/>
            <a:r>
              <a:rPr lang="en-US"/>
              <a:t>key management (concerned with secure exchange of keys)</a:t>
            </a:r>
          </a:p>
          <a:p>
            <a:r>
              <a:rPr lang="en-US"/>
              <a:t>applicable to use over LANs, across public &amp; private WANs, &amp; for the Internet</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27</a:t>
            </a:fld>
            <a:endParaRPr lang="en-US"/>
          </a:p>
        </p:txBody>
      </p:sp>
    </p:spTree>
    <p:extLst>
      <p:ext uri="{BB962C8B-B14F-4D97-AF65-F5344CB8AC3E}">
        <p14:creationId xmlns:p14="http://schemas.microsoft.com/office/powerpoint/2010/main" val="79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a:t>IPSec</a:t>
            </a:r>
            <a:endParaRPr lang="en-AU"/>
          </a:p>
        </p:txBody>
      </p:sp>
      <p:sp>
        <p:nvSpPr>
          <p:cNvPr id="762883" name="Rectangle 3"/>
          <p:cNvSpPr>
            <a:spLocks noGrp="1" noChangeArrowheads="1"/>
          </p:cNvSpPr>
          <p:nvPr>
            <p:ph idx="1"/>
          </p:nvPr>
        </p:nvSpPr>
        <p:spPr>
          <a:xfrm>
            <a:off x="457200" y="1295400"/>
            <a:ext cx="8229600" cy="4876800"/>
          </a:xfrm>
        </p:spPr>
        <p:txBody>
          <a:bodyPr/>
          <a:lstStyle/>
          <a:p>
            <a:r>
              <a:rPr lang="en-US" sz="2800"/>
              <a:t>In 1994 IAB (Internet Architecture Board) recognized the need for better security in the Internet</a:t>
            </a:r>
          </a:p>
          <a:p>
            <a:pPr lvl="1"/>
            <a:r>
              <a:rPr lang="en-US" sz="2400"/>
              <a:t>To ensure unauthorised monitoring &amp; control of network traffic</a:t>
            </a:r>
          </a:p>
          <a:p>
            <a:pPr lvl="1"/>
            <a:r>
              <a:rPr lang="en-US" sz="2400"/>
              <a:t>To secure end user-to-end user traffic using authentication and encryption</a:t>
            </a:r>
          </a:p>
          <a:p>
            <a:r>
              <a:rPr lang="en-US" sz="2800"/>
              <a:t>Recent CERT confirms the need </a:t>
            </a:r>
          </a:p>
          <a:p>
            <a:pPr lvl="1"/>
            <a:r>
              <a:rPr lang="en-US" sz="2400"/>
              <a:t>Increased attacks on the network</a:t>
            </a:r>
          </a:p>
          <a:p>
            <a:pPr lvl="1"/>
            <a:r>
              <a:rPr lang="en-US" sz="2400"/>
              <a:t>IP spoofing</a:t>
            </a:r>
          </a:p>
          <a:p>
            <a:pPr lvl="1"/>
            <a:r>
              <a:rPr lang="en-US" sz="2400"/>
              <a:t>Various forms of eavesdropping </a:t>
            </a:r>
          </a:p>
          <a:p>
            <a:pPr lvl="1"/>
            <a:r>
              <a:rPr lang="en-US" sz="2400"/>
              <a:t>Packet sniffing (including logon)</a:t>
            </a:r>
          </a:p>
          <a:p>
            <a:endParaRPr lang="en-US" sz="280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6" name="Slide Number Placeholder 5"/>
          <p:cNvSpPr>
            <a:spLocks noGrp="1"/>
          </p:cNvSpPr>
          <p:nvPr>
            <p:ph type="sldNum" sz="quarter" idx="12"/>
          </p:nvPr>
        </p:nvSpPr>
        <p:spPr/>
        <p:txBody>
          <a:bodyPr/>
          <a:lstStyle/>
          <a:p>
            <a:r>
              <a:rPr lang="en-US" dirty="0" smtClean="0"/>
              <a:t>Lecture: </a:t>
            </a:r>
            <a:r>
              <a:rPr lang="en-US" dirty="0"/>
              <a:t>IP Security.. - </a:t>
            </a:r>
            <a:fld id="{AA242032-7CFB-C644-9EC5-D798C85AF218}" type="slidenum">
              <a:rPr lang="en-US"/>
              <a:pPr/>
              <a:t>28</a:t>
            </a:fld>
            <a:endParaRPr lang="en-US" dirty="0"/>
          </a:p>
        </p:txBody>
      </p:sp>
    </p:spTree>
    <p:extLst>
      <p:ext uri="{BB962C8B-B14F-4D97-AF65-F5344CB8AC3E}">
        <p14:creationId xmlns:p14="http://schemas.microsoft.com/office/powerpoint/2010/main" val="276732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t>Applications</a:t>
            </a:r>
            <a:endParaRPr lang="en-AU"/>
          </a:p>
        </p:txBody>
      </p:sp>
      <p:sp>
        <p:nvSpPr>
          <p:cNvPr id="763907" name="Rectangle 3"/>
          <p:cNvSpPr>
            <a:spLocks noGrp="1" noChangeArrowheads="1"/>
          </p:cNvSpPr>
          <p:nvPr>
            <p:ph idx="1"/>
          </p:nvPr>
        </p:nvSpPr>
        <p:spPr>
          <a:xfrm>
            <a:off x="457200" y="1295400"/>
            <a:ext cx="8229600" cy="4876800"/>
          </a:xfrm>
        </p:spPr>
        <p:txBody>
          <a:bodyPr/>
          <a:lstStyle/>
          <a:p>
            <a:pPr>
              <a:lnSpc>
                <a:spcPct val="90000"/>
              </a:lnSpc>
            </a:pPr>
            <a:r>
              <a:rPr lang="en-US" sz="2800"/>
              <a:t>IPSec is designed to be useable with IPv4 &amp; IPv6</a:t>
            </a:r>
          </a:p>
          <a:p>
            <a:pPr>
              <a:lnSpc>
                <a:spcPct val="90000"/>
              </a:lnSpc>
            </a:pPr>
            <a:r>
              <a:rPr lang="en-US" sz="2800"/>
              <a:t>IPSec applications provides secure communication across a LAN, WAN etc.</a:t>
            </a:r>
          </a:p>
          <a:p>
            <a:pPr lvl="1">
              <a:lnSpc>
                <a:spcPct val="90000"/>
              </a:lnSpc>
            </a:pPr>
            <a:r>
              <a:rPr lang="en-US" sz="2400"/>
              <a:t>Secure branch office connectivity over the Internet</a:t>
            </a:r>
          </a:p>
          <a:p>
            <a:pPr lvl="2">
              <a:lnSpc>
                <a:spcPct val="90000"/>
              </a:lnSpc>
            </a:pPr>
            <a:r>
              <a:rPr lang="en-US" sz="2000"/>
              <a:t>Reduce the need for private network</a:t>
            </a:r>
          </a:p>
          <a:p>
            <a:pPr lvl="2">
              <a:lnSpc>
                <a:spcPct val="90000"/>
              </a:lnSpc>
            </a:pPr>
            <a:r>
              <a:rPr lang="en-US" sz="2000"/>
              <a:t>Saving cost and network management overhead</a:t>
            </a:r>
          </a:p>
          <a:p>
            <a:pPr lvl="1">
              <a:lnSpc>
                <a:spcPct val="90000"/>
              </a:lnSpc>
            </a:pPr>
            <a:r>
              <a:rPr lang="en-US" sz="2400"/>
              <a:t>Secure remote access over the Internet </a:t>
            </a:r>
          </a:p>
          <a:p>
            <a:pPr lvl="1">
              <a:lnSpc>
                <a:spcPct val="90000"/>
              </a:lnSpc>
            </a:pPr>
            <a:r>
              <a:rPr lang="en-US" sz="2400"/>
              <a:t>Establishing extranet and intranet connectivity with partners</a:t>
            </a:r>
          </a:p>
          <a:p>
            <a:pPr lvl="1">
              <a:lnSpc>
                <a:spcPct val="90000"/>
              </a:lnSpc>
            </a:pPr>
            <a:r>
              <a:rPr lang="en-US" sz="2400"/>
              <a:t>Enhancing e-commerce security		</a:t>
            </a:r>
          </a:p>
          <a:p>
            <a:pPr>
              <a:lnSpc>
                <a:spcPct val="90000"/>
              </a:lnSpc>
            </a:pPr>
            <a:r>
              <a:rPr lang="en-US" sz="2800"/>
              <a:t>Principal features of IPSec:</a:t>
            </a:r>
          </a:p>
          <a:p>
            <a:pPr lvl="1">
              <a:lnSpc>
                <a:spcPct val="90000"/>
              </a:lnSpc>
            </a:pPr>
            <a:r>
              <a:rPr lang="en-US" sz="2400"/>
              <a:t>Can encrypt and/or authenticate </a:t>
            </a:r>
            <a:r>
              <a:rPr lang="en-US" sz="2400" b="1" u="sng"/>
              <a:t>all</a:t>
            </a:r>
            <a:r>
              <a:rPr lang="en-US" sz="2400"/>
              <a:t> traffic at IP level</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29</a:t>
            </a:fld>
            <a:endParaRPr lang="en-US"/>
          </a:p>
        </p:txBody>
      </p:sp>
    </p:spTree>
    <p:extLst>
      <p:ext uri="{BB962C8B-B14F-4D97-AF65-F5344CB8AC3E}">
        <p14:creationId xmlns:p14="http://schemas.microsoft.com/office/powerpoint/2010/main" val="23521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Grp="1" noChangeArrowheads="1"/>
          </p:cNvSpPr>
          <p:nvPr>
            <p:ph idx="1"/>
          </p:nvPr>
        </p:nvSpPr>
        <p:spPr>
          <a:xfrm>
            <a:off x="539750" y="2133600"/>
            <a:ext cx="8229600" cy="3989388"/>
          </a:xfrm>
        </p:spPr>
        <p:txBody>
          <a:bodyPr/>
          <a:lstStyle/>
          <a:p>
            <a:pPr>
              <a:buFontTx/>
              <a:buNone/>
            </a:pPr>
            <a:r>
              <a:rPr lang="en-AU" i="1" dirty="0"/>
              <a:t>If a secret piece of news is divulged by a spy before the time is ripe, he must be put to death, together with the man to whom the secret was told.</a:t>
            </a:r>
          </a:p>
          <a:p>
            <a:pPr>
              <a:buFontTx/>
              <a:buNone/>
            </a:pPr>
            <a:r>
              <a:rPr lang="en-AU" b="1" dirty="0"/>
              <a:t>	—</a:t>
            </a:r>
            <a:r>
              <a:rPr lang="en-AU" b="1" i="1" dirty="0" smtClean="0"/>
              <a:t>The </a:t>
            </a:r>
            <a:r>
              <a:rPr lang="en-AU" b="1" i="1" dirty="0"/>
              <a:t>Art of War</a:t>
            </a:r>
            <a:r>
              <a:rPr lang="en-AU" b="1" dirty="0"/>
              <a:t>, Sun Tzu</a:t>
            </a:r>
          </a:p>
        </p:txBody>
      </p:sp>
      <p:sp>
        <p:nvSpPr>
          <p:cNvPr id="3" name="Date Placeholder 3"/>
          <p:cNvSpPr>
            <a:spLocks noGrp="1"/>
          </p:cNvSpPr>
          <p:nvPr>
            <p:ph type="dt" sz="half" idx="10"/>
          </p:nvPr>
        </p:nvSpPr>
        <p:spPr/>
        <p:txBody>
          <a:bodyPr/>
          <a:lstStyle/>
          <a:p>
            <a:r>
              <a:rPr lang="en-AU" smtClean="0"/>
              <a:t>2014/1</a:t>
            </a:r>
            <a:endParaRPr lang="en-US" dirty="0"/>
          </a:p>
        </p:txBody>
      </p:sp>
      <p:sp>
        <p:nvSpPr>
          <p:cNvPr id="4" name="Footer Placeholder 4"/>
          <p:cNvSpPr>
            <a:spLocks noGrp="1"/>
          </p:cNvSpPr>
          <p:nvPr>
            <p:ph type="ftr" sz="quarter" idx="11"/>
          </p:nvPr>
        </p:nvSpPr>
        <p:spPr/>
        <p:txBody>
          <a:bodyPr/>
          <a:lstStyle/>
          <a:p>
            <a:r>
              <a:rPr lang="en-US" smtClean="0"/>
              <a:t>3413ICT Network Security</a:t>
            </a:r>
            <a:endParaRPr lang="en-US" dirty="0"/>
          </a:p>
        </p:txBody>
      </p:sp>
      <p:sp>
        <p:nvSpPr>
          <p:cNvPr id="2" name="TextBox 1"/>
          <p:cNvSpPr txBox="1"/>
          <p:nvPr/>
        </p:nvSpPr>
        <p:spPr>
          <a:xfrm>
            <a:off x="1527780" y="5528412"/>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r>
              <a:rPr lang="en-US" smtClean="0"/>
              <a:t>Lecture: IP Security.. - </a:t>
            </a:r>
            <a:fld id="{8BC5F3C3-A744-4F0E-A092-663AB4A552FD}" type="slidenum">
              <a:rPr lang="en-US" smtClean="0"/>
              <a:pPr/>
              <a:t>3</a:t>
            </a:fld>
            <a:endParaRPr lang="en-US"/>
          </a:p>
        </p:txBody>
      </p:sp>
    </p:spTree>
    <p:extLst>
      <p:ext uri="{BB962C8B-B14F-4D97-AF65-F5344CB8AC3E}">
        <p14:creationId xmlns:p14="http://schemas.microsoft.com/office/powerpoint/2010/main" val="417255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en-US"/>
              <a:t>IPSec Users</a:t>
            </a:r>
            <a:endParaRPr lang="en-AU"/>
          </a:p>
        </p:txBody>
      </p:sp>
      <p:pic>
        <p:nvPicPr>
          <p:cNvPr id="76493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719" r="1719"/>
          <a:stretch>
            <a:fillRect/>
          </a:stretch>
        </p:blipFill>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30</a:t>
            </a:fld>
            <a:endParaRPr lang="en-US"/>
          </a:p>
        </p:txBody>
      </p:sp>
    </p:spTree>
    <p:extLst>
      <p:ext uri="{BB962C8B-B14F-4D97-AF65-F5344CB8AC3E}">
        <p14:creationId xmlns:p14="http://schemas.microsoft.com/office/powerpoint/2010/main" val="330436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t>Router in the OSI Model</a:t>
            </a:r>
            <a:endParaRPr lang="en-AU"/>
          </a:p>
        </p:txBody>
      </p:sp>
      <p:pic>
        <p:nvPicPr>
          <p:cNvPr id="76697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062" r="2062"/>
          <a:stretch>
            <a:fillRect/>
          </a:stretch>
        </p:blipFill>
        <p:spPr>
          <a:noFill/>
          <a:ln/>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31</a:t>
            </a:fld>
            <a:endParaRPr lang="en-US"/>
          </a:p>
        </p:txBody>
      </p:sp>
    </p:spTree>
    <p:extLst>
      <p:ext uri="{BB962C8B-B14F-4D97-AF65-F5344CB8AC3E}">
        <p14:creationId xmlns:p14="http://schemas.microsoft.com/office/powerpoint/2010/main" val="1523664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1143000" y="152400"/>
            <a:ext cx="7245350" cy="1143000"/>
          </a:xfrm>
        </p:spPr>
        <p:txBody>
          <a:bodyPr/>
          <a:lstStyle/>
          <a:p>
            <a:r>
              <a:rPr lang="en-US" smtClean="0">
                <a:ea typeface="ＭＳ Ｐゴシック" pitchFamily="-84" charset="-128"/>
              </a:rPr>
              <a:t>IPv4 v.s.IPv6 </a:t>
            </a:r>
            <a:endParaRPr lang="en-AU" smtClean="0">
              <a:ea typeface="ＭＳ Ｐゴシック" pitchFamily="-84" charset="-128"/>
            </a:endParaRPr>
          </a:p>
        </p:txBody>
      </p:sp>
      <p:sp>
        <p:nvSpPr>
          <p:cNvPr id="32770" name="Rectangle 3"/>
          <p:cNvSpPr>
            <a:spLocks noGrp="1" noChangeArrowheads="1"/>
          </p:cNvSpPr>
          <p:nvPr>
            <p:ph idx="1"/>
          </p:nvPr>
        </p:nvSpPr>
        <p:spPr>
          <a:xfrm>
            <a:off x="395288" y="1341438"/>
            <a:ext cx="4537075" cy="4660900"/>
          </a:xfrm>
        </p:spPr>
        <p:txBody>
          <a:bodyPr/>
          <a:lstStyle/>
          <a:p>
            <a:r>
              <a:rPr lang="en-US" smtClean="0">
                <a:ea typeface="ＭＳ Ｐゴシック" pitchFamily="-84" charset="-128"/>
              </a:rPr>
              <a:t>IPv4: </a:t>
            </a:r>
          </a:p>
          <a:p>
            <a:pPr lvl="2"/>
            <a:r>
              <a:rPr lang="en-US" smtClean="0">
                <a:ea typeface="ＭＳ Ｐゴシック" pitchFamily="-84" charset="-128"/>
              </a:rPr>
              <a:t>192-bit (24 byte) header </a:t>
            </a:r>
          </a:p>
          <a:p>
            <a:pPr lvl="2"/>
            <a:r>
              <a:rPr lang="en-US" smtClean="0">
                <a:ea typeface="ＭＳ Ｐゴシック" pitchFamily="-84" charset="-128"/>
              </a:rPr>
              <a:t>4 byte IP address</a:t>
            </a:r>
          </a:p>
          <a:p>
            <a:pPr lvl="2">
              <a:lnSpc>
                <a:spcPct val="30000"/>
              </a:lnSpc>
            </a:pPr>
            <a:endParaRPr lang="en-US" smtClean="0">
              <a:ea typeface="ＭＳ Ｐゴシック" pitchFamily="-84" charset="-128"/>
            </a:endParaRPr>
          </a:p>
          <a:p>
            <a:r>
              <a:rPr lang="en-US" smtClean="0">
                <a:ea typeface="ＭＳ Ｐゴシック" pitchFamily="-84" charset="-128"/>
              </a:rPr>
              <a:t>IPv6: </a:t>
            </a:r>
          </a:p>
          <a:p>
            <a:pPr lvl="2"/>
            <a:r>
              <a:rPr lang="en-US" smtClean="0">
                <a:ea typeface="ＭＳ Ｐゴシック" pitchFamily="-84" charset="-128"/>
              </a:rPr>
              <a:t>320-bit (40 byte) header </a:t>
            </a:r>
          </a:p>
          <a:p>
            <a:pPr lvl="2"/>
            <a:r>
              <a:rPr lang="en-US" smtClean="0">
                <a:ea typeface="ＭＳ Ｐゴシック" pitchFamily="-84" charset="-128"/>
              </a:rPr>
              <a:t>16 byte IP address</a:t>
            </a:r>
          </a:p>
          <a:p>
            <a:pPr lvl="2"/>
            <a:r>
              <a:rPr lang="en-US" smtClean="0">
                <a:ea typeface="ＭＳ Ｐゴシック" pitchFamily="-84" charset="-128"/>
              </a:rPr>
              <a:t>Simpler packet structure</a:t>
            </a:r>
          </a:p>
          <a:p>
            <a:endParaRPr lang="en-US" sz="280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pic>
        <p:nvPicPr>
          <p:cNvPr id="32771" name="Picture 5" descr="http://mlamson.files.wordpress.com/2008/09/ip4headerfields.jpg"/>
          <p:cNvPicPr>
            <a:picLocks noChangeAspect="1" noChangeArrowheads="1"/>
          </p:cNvPicPr>
          <p:nvPr/>
        </p:nvPicPr>
        <p:blipFill>
          <a:blip r:embed="rId2" cstate="print"/>
          <a:srcRect/>
          <a:stretch>
            <a:fillRect/>
          </a:stretch>
        </p:blipFill>
        <p:spPr bwMode="auto">
          <a:xfrm>
            <a:off x="4932363" y="1341438"/>
            <a:ext cx="3960812" cy="2232025"/>
          </a:xfrm>
          <a:prstGeom prst="rect">
            <a:avLst/>
          </a:prstGeom>
          <a:noFill/>
          <a:ln w="9525">
            <a:noFill/>
            <a:miter lim="800000"/>
            <a:headEnd/>
            <a:tailEnd/>
          </a:ln>
        </p:spPr>
      </p:pic>
      <p:pic>
        <p:nvPicPr>
          <p:cNvPr id="32772" name="Picture 13" descr="http://www.simonexploreit.com/wp-content/uploads/2009/08/IPv6Header.png"/>
          <p:cNvPicPr>
            <a:picLocks noChangeAspect="1" noChangeArrowheads="1"/>
          </p:cNvPicPr>
          <p:nvPr/>
        </p:nvPicPr>
        <p:blipFill>
          <a:blip r:embed="rId3" cstate="print"/>
          <a:srcRect/>
          <a:stretch>
            <a:fillRect/>
          </a:stretch>
        </p:blipFill>
        <p:spPr bwMode="auto">
          <a:xfrm>
            <a:off x="5148263" y="4005263"/>
            <a:ext cx="3600450" cy="158432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r>
              <a:rPr lang="en-AU" smtClean="0"/>
              <a:t>2014/1</a:t>
            </a:r>
            <a:endParaRPr lang="en-US"/>
          </a:p>
        </p:txBody>
      </p:sp>
      <p:sp>
        <p:nvSpPr>
          <p:cNvPr id="4" name="Slide Number Placeholder 3"/>
          <p:cNvSpPr>
            <a:spLocks noGrp="1"/>
          </p:cNvSpPr>
          <p:nvPr>
            <p:ph type="sldNum" sz="quarter" idx="12"/>
          </p:nvPr>
        </p:nvSpPr>
        <p:spPr/>
        <p:txBody>
          <a:bodyPr/>
          <a:lstStyle/>
          <a:p>
            <a:r>
              <a:rPr lang="en-US" smtClean="0"/>
              <a:t>Lecture: IP Security.. - </a:t>
            </a:r>
            <a:fld id="{8BC5F3C3-A744-4F0E-A092-663AB4A552FD}" type="slidenum">
              <a:rPr lang="en-US" smtClean="0"/>
              <a:pPr/>
              <a:t>32</a:t>
            </a:fld>
            <a:endParaRPr lang="en-US"/>
          </a:p>
        </p:txBody>
      </p:sp>
    </p:spTree>
    <p:extLst>
      <p:ext uri="{BB962C8B-B14F-4D97-AF65-F5344CB8AC3E}">
        <p14:creationId xmlns:p14="http://schemas.microsoft.com/office/powerpoint/2010/main" val="39725146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en-US"/>
              <a:t>Benefits of IPSec</a:t>
            </a:r>
            <a:endParaRPr lang="en-AU"/>
          </a:p>
        </p:txBody>
      </p:sp>
      <p:sp>
        <p:nvSpPr>
          <p:cNvPr id="772099" name="Rectangle 3"/>
          <p:cNvSpPr>
            <a:spLocks noGrp="1" noChangeArrowheads="1"/>
          </p:cNvSpPr>
          <p:nvPr>
            <p:ph idx="1"/>
          </p:nvPr>
        </p:nvSpPr>
        <p:spPr/>
        <p:txBody>
          <a:bodyPr/>
          <a:lstStyle/>
          <a:p>
            <a:r>
              <a:rPr lang="en-US" sz="2800"/>
              <a:t>in a firewall/router provides strong security to all traffic crossing the perimeter</a:t>
            </a:r>
          </a:p>
          <a:p>
            <a:r>
              <a:rPr lang="en-US" sz="2800"/>
              <a:t>internal traffic does  not incur the overhead</a:t>
            </a:r>
          </a:p>
          <a:p>
            <a:r>
              <a:rPr lang="en-US" sz="2800"/>
              <a:t>is resistant to bypass at firewall</a:t>
            </a:r>
          </a:p>
          <a:p>
            <a:r>
              <a:rPr lang="en-US" sz="2800"/>
              <a:t>is below transport layer, hence transparent to applications (upper-layer s/w is not affected)</a:t>
            </a:r>
          </a:p>
          <a:p>
            <a:r>
              <a:rPr lang="en-US" sz="2800"/>
              <a:t>can be transparent to end users- no need to train users</a:t>
            </a:r>
          </a:p>
          <a:p>
            <a:r>
              <a:rPr lang="en-US" sz="2800"/>
              <a:t>can provide security for individual users if desired (useful for offsite users)</a:t>
            </a:r>
            <a:endParaRPr lang="en-AU" sz="280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33</a:t>
            </a:fld>
            <a:endParaRPr lang="en-US"/>
          </a:p>
        </p:txBody>
      </p:sp>
    </p:spTree>
    <p:extLst>
      <p:ext uri="{BB962C8B-B14F-4D97-AF65-F5344CB8AC3E}">
        <p14:creationId xmlns:p14="http://schemas.microsoft.com/office/powerpoint/2010/main" val="1625061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en-US"/>
              <a:t>Routing applications</a:t>
            </a:r>
            <a:endParaRPr lang="en-AU"/>
          </a:p>
        </p:txBody>
      </p:sp>
      <p:sp>
        <p:nvSpPr>
          <p:cNvPr id="773123" name="Rectangle 3"/>
          <p:cNvSpPr>
            <a:spLocks noGrp="1" noChangeArrowheads="1"/>
          </p:cNvSpPr>
          <p:nvPr>
            <p:ph idx="1"/>
          </p:nvPr>
        </p:nvSpPr>
        <p:spPr/>
        <p:txBody>
          <a:bodyPr/>
          <a:lstStyle/>
          <a:p>
            <a:r>
              <a:rPr lang="en-US"/>
              <a:t>In addition to supporting end users and networks, IPSec plays a role in the routing architecture</a:t>
            </a:r>
          </a:p>
          <a:p>
            <a:r>
              <a:rPr lang="en-US"/>
              <a:t>IPSec ensures:</a:t>
            </a:r>
          </a:p>
          <a:p>
            <a:pPr lvl="1"/>
            <a:r>
              <a:rPr lang="en-US"/>
              <a:t>A router advertisement comes from an authorised router</a:t>
            </a:r>
          </a:p>
          <a:p>
            <a:pPr lvl="1"/>
            <a:r>
              <a:rPr lang="en-US"/>
              <a:t>A neighbor advertisement &amp; redirect message come from an authorised router</a:t>
            </a:r>
          </a:p>
          <a:p>
            <a:pPr lvl="1"/>
            <a:r>
              <a:rPr lang="en-US"/>
              <a:t>A routing update is not forged </a:t>
            </a:r>
          </a:p>
          <a:p>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34</a:t>
            </a:fld>
            <a:endParaRPr lang="en-US"/>
          </a:p>
        </p:txBody>
      </p:sp>
    </p:spTree>
    <p:extLst>
      <p:ext uri="{BB962C8B-B14F-4D97-AF65-F5344CB8AC3E}">
        <p14:creationId xmlns:p14="http://schemas.microsoft.com/office/powerpoint/2010/main" val="1289360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a:t>IP Security Architecture</a:t>
            </a:r>
            <a:endParaRPr lang="en-AU"/>
          </a:p>
        </p:txBody>
      </p:sp>
      <p:sp>
        <p:nvSpPr>
          <p:cNvPr id="774147" name="Rectangle 3"/>
          <p:cNvSpPr>
            <a:spLocks noGrp="1" noChangeArrowheads="1"/>
          </p:cNvSpPr>
          <p:nvPr>
            <p:ph idx="1"/>
          </p:nvPr>
        </p:nvSpPr>
        <p:spPr/>
        <p:txBody>
          <a:bodyPr/>
          <a:lstStyle/>
          <a:p>
            <a:r>
              <a:rPr lang="en-US"/>
              <a:t>specification is quite complex</a:t>
            </a:r>
          </a:p>
          <a:p>
            <a:r>
              <a:rPr lang="en-US"/>
              <a:t>defined in numerous RFC’s</a:t>
            </a:r>
          </a:p>
          <a:p>
            <a:pPr lvl="1"/>
            <a:r>
              <a:rPr lang="en-US"/>
              <a:t>incl. RFC 2401/2402/2406/2408</a:t>
            </a:r>
          </a:p>
          <a:p>
            <a:pPr lvl="1"/>
            <a:r>
              <a:rPr lang="en-US"/>
              <a:t>many others, grouped by category</a:t>
            </a:r>
          </a:p>
          <a:p>
            <a:r>
              <a:rPr lang="en-US"/>
              <a:t>mandatory in IPv6, optional in IPv4</a:t>
            </a:r>
          </a:p>
          <a:p>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35</a:t>
            </a:fld>
            <a:endParaRPr lang="en-US"/>
          </a:p>
        </p:txBody>
      </p:sp>
    </p:spTree>
    <p:extLst>
      <p:ext uri="{BB962C8B-B14F-4D97-AF65-F5344CB8AC3E}">
        <p14:creationId xmlns:p14="http://schemas.microsoft.com/office/powerpoint/2010/main" val="3692940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t>IP Security Architecture</a:t>
            </a:r>
            <a:endParaRPr lang="en-AU"/>
          </a:p>
        </p:txBody>
      </p:sp>
      <p:sp>
        <p:nvSpPr>
          <p:cNvPr id="775171" name="Rectangle 3"/>
          <p:cNvSpPr>
            <a:spLocks noGrp="1" noChangeArrowheads="1"/>
          </p:cNvSpPr>
          <p:nvPr>
            <p:ph idx="1"/>
          </p:nvPr>
        </p:nvSpPr>
        <p:spPr/>
        <p:txBody>
          <a:bodyPr/>
          <a:lstStyle/>
          <a:p>
            <a:r>
              <a:rPr lang="en-US"/>
              <a:t>Security features are implemented as extension headers that follow the main IP header</a:t>
            </a:r>
          </a:p>
          <a:p>
            <a:r>
              <a:rPr lang="en-US"/>
              <a:t>Authentication header for Authentication </a:t>
            </a:r>
          </a:p>
          <a:p>
            <a:r>
              <a:rPr lang="en-US"/>
              <a:t>Encapsulating Security Payload (ESP) header for encryption</a:t>
            </a:r>
          </a:p>
          <a:p>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36</a:t>
            </a:fld>
            <a:endParaRPr lang="en-US"/>
          </a:p>
        </p:txBody>
      </p:sp>
    </p:spTree>
    <p:extLst>
      <p:ext uri="{BB962C8B-B14F-4D97-AF65-F5344CB8AC3E}">
        <p14:creationId xmlns:p14="http://schemas.microsoft.com/office/powerpoint/2010/main" val="4246510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a:t>IPSec Document Overview</a:t>
            </a:r>
            <a:endParaRPr lang="en-AU"/>
          </a:p>
        </p:txBody>
      </p:sp>
      <p:pic>
        <p:nvPicPr>
          <p:cNvPr id="776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9363" y="1524000"/>
            <a:ext cx="4105275" cy="4713288"/>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37</a:t>
            </a:fld>
            <a:endParaRPr lang="en-US"/>
          </a:p>
        </p:txBody>
      </p:sp>
    </p:spTree>
    <p:extLst>
      <p:ext uri="{BB962C8B-B14F-4D97-AF65-F5344CB8AC3E}">
        <p14:creationId xmlns:p14="http://schemas.microsoft.com/office/powerpoint/2010/main" val="342304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t>IPSec Services</a:t>
            </a:r>
            <a:endParaRPr lang="en-AU"/>
          </a:p>
        </p:txBody>
      </p:sp>
      <p:sp>
        <p:nvSpPr>
          <p:cNvPr id="777219" name="Rectangle 3"/>
          <p:cNvSpPr>
            <a:spLocks noGrp="1" noChangeArrowheads="1"/>
          </p:cNvSpPr>
          <p:nvPr>
            <p:ph idx="1"/>
          </p:nvPr>
        </p:nvSpPr>
        <p:spPr/>
        <p:txBody>
          <a:bodyPr/>
          <a:lstStyle/>
          <a:p>
            <a:r>
              <a:rPr lang="en-AU"/>
              <a:t>Access control</a:t>
            </a:r>
          </a:p>
          <a:p>
            <a:r>
              <a:rPr lang="en-AU"/>
              <a:t>Connectionless integrity</a:t>
            </a:r>
          </a:p>
          <a:p>
            <a:r>
              <a:rPr lang="en-AU"/>
              <a:t>Data origin authentication</a:t>
            </a:r>
          </a:p>
          <a:p>
            <a:r>
              <a:rPr lang="en-AU"/>
              <a:t>Rejection of replayed packets</a:t>
            </a:r>
          </a:p>
          <a:p>
            <a:pPr lvl="1"/>
            <a:r>
              <a:rPr lang="en-AU"/>
              <a:t>a form of partial sequence integrity</a:t>
            </a:r>
          </a:p>
          <a:p>
            <a:r>
              <a:rPr lang="en-AU"/>
              <a:t>Confidentiality (encryption)</a:t>
            </a:r>
          </a:p>
          <a:p>
            <a:r>
              <a:rPr lang="en-AU"/>
              <a:t>Limited traffic flow confidentiality</a:t>
            </a:r>
          </a:p>
          <a:p>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38</a:t>
            </a:fld>
            <a:endParaRPr lang="en-US"/>
          </a:p>
        </p:txBody>
      </p:sp>
    </p:spTree>
    <p:extLst>
      <p:ext uri="{BB962C8B-B14F-4D97-AF65-F5344CB8AC3E}">
        <p14:creationId xmlns:p14="http://schemas.microsoft.com/office/powerpoint/2010/main" val="3669026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a:t>IPSec Services</a:t>
            </a:r>
            <a:endParaRPr lang="en-AU"/>
          </a:p>
        </p:txBody>
      </p:sp>
      <p:pic>
        <p:nvPicPr>
          <p:cNvPr id="778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2054225"/>
            <a:ext cx="7931150" cy="3751263"/>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39</a:t>
            </a:fld>
            <a:endParaRPr lang="en-US"/>
          </a:p>
        </p:txBody>
      </p:sp>
    </p:spTree>
    <p:extLst>
      <p:ext uri="{BB962C8B-B14F-4D97-AF65-F5344CB8AC3E}">
        <p14:creationId xmlns:p14="http://schemas.microsoft.com/office/powerpoint/2010/main" val="73832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AU"/>
              <a:t>Objectives</a:t>
            </a:r>
          </a:p>
        </p:txBody>
      </p:sp>
      <p:sp>
        <p:nvSpPr>
          <p:cNvPr id="806915" name="Rectangle 3"/>
          <p:cNvSpPr>
            <a:spLocks noGrp="1" noChangeArrowheads="1"/>
          </p:cNvSpPr>
          <p:nvPr>
            <p:ph idx="1"/>
          </p:nvPr>
        </p:nvSpPr>
        <p:spPr/>
        <p:txBody>
          <a:bodyPr/>
          <a:lstStyle/>
          <a:p>
            <a:r>
              <a:rPr lang="en-AU" dirty="0" smtClean="0"/>
              <a:t>To learn about the use of digital signatures</a:t>
            </a:r>
          </a:p>
          <a:p>
            <a:r>
              <a:rPr lang="en-AU" dirty="0" smtClean="0"/>
              <a:t>To study various authentication protocols</a:t>
            </a:r>
          </a:p>
          <a:p>
            <a:r>
              <a:rPr lang="en-AU" dirty="0" smtClean="0"/>
              <a:t>To explain the operation of Kerberos</a:t>
            </a:r>
          </a:p>
          <a:p>
            <a:r>
              <a:rPr lang="en-AU" dirty="0" smtClean="0"/>
              <a:t>To </a:t>
            </a:r>
            <a:r>
              <a:rPr lang="en-AU" dirty="0"/>
              <a:t>understand the use of X.509 </a:t>
            </a:r>
            <a:r>
              <a:rPr lang="en-AU" dirty="0" smtClean="0"/>
              <a:t>certificates</a:t>
            </a:r>
          </a:p>
          <a:p>
            <a:r>
              <a:rPr lang="en-AU" dirty="0" smtClean="0"/>
              <a:t>To </a:t>
            </a:r>
            <a:r>
              <a:rPr lang="en-AU" dirty="0"/>
              <a:t>understand the IP Security Architecture</a:t>
            </a:r>
          </a:p>
          <a:p>
            <a:r>
              <a:rPr lang="en-AU" dirty="0"/>
              <a:t>To study the details of Authentication Header &amp; Encapsulating Security Payload</a:t>
            </a:r>
          </a:p>
          <a:p>
            <a:r>
              <a:rPr lang="en-AU" dirty="0"/>
              <a:t>To explain the Key Management</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a:t>
            </a:fld>
            <a:endParaRPr lang="en-US"/>
          </a:p>
        </p:txBody>
      </p:sp>
    </p:spTree>
    <p:extLst>
      <p:ext uri="{BB962C8B-B14F-4D97-AF65-F5344CB8AC3E}">
        <p14:creationId xmlns:p14="http://schemas.microsoft.com/office/powerpoint/2010/main" val="1571463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r>
              <a:rPr lang="en-US"/>
              <a:t>Security Associations</a:t>
            </a:r>
            <a:endParaRPr lang="en-AU"/>
          </a:p>
        </p:txBody>
      </p:sp>
      <p:sp>
        <p:nvSpPr>
          <p:cNvPr id="779267" name="Rectangle 3"/>
          <p:cNvSpPr>
            <a:spLocks noGrp="1" noChangeArrowheads="1"/>
          </p:cNvSpPr>
          <p:nvPr>
            <p:ph idx="1"/>
          </p:nvPr>
        </p:nvSpPr>
        <p:spPr/>
        <p:txBody>
          <a:bodyPr/>
          <a:lstStyle/>
          <a:p>
            <a:pPr>
              <a:lnSpc>
                <a:spcPct val="90000"/>
              </a:lnSpc>
            </a:pPr>
            <a:r>
              <a:rPr lang="en-US" sz="2800"/>
              <a:t>A key concept in authentication &amp; confidentiality mechanism</a:t>
            </a:r>
          </a:p>
          <a:p>
            <a:pPr>
              <a:lnSpc>
                <a:spcPct val="90000"/>
              </a:lnSpc>
            </a:pPr>
            <a:r>
              <a:rPr lang="en-US" sz="2800"/>
              <a:t>a one-way relationship between sender &amp; receiver that affords security for traffic flow</a:t>
            </a:r>
          </a:p>
          <a:p>
            <a:pPr>
              <a:lnSpc>
                <a:spcPct val="90000"/>
              </a:lnSpc>
            </a:pPr>
            <a:r>
              <a:rPr lang="en-US" sz="2800"/>
              <a:t>defined by 3 parameters:</a:t>
            </a:r>
          </a:p>
          <a:p>
            <a:pPr lvl="1">
              <a:lnSpc>
                <a:spcPct val="90000"/>
              </a:lnSpc>
            </a:pPr>
            <a:r>
              <a:rPr lang="en-AU" sz="2400"/>
              <a:t>Security Parameters Index (SPI)</a:t>
            </a:r>
          </a:p>
          <a:p>
            <a:pPr lvl="2">
              <a:lnSpc>
                <a:spcPct val="90000"/>
              </a:lnSpc>
            </a:pPr>
            <a:r>
              <a:rPr lang="en-AU" sz="2000"/>
              <a:t>SPI is carried in AH &amp; ESP headers</a:t>
            </a:r>
          </a:p>
          <a:p>
            <a:pPr lvl="2">
              <a:lnSpc>
                <a:spcPct val="90000"/>
              </a:lnSpc>
            </a:pPr>
            <a:r>
              <a:rPr lang="en-AU" sz="2000"/>
              <a:t>Enables the receiver to select the SA under which a packet will be processed</a:t>
            </a:r>
          </a:p>
          <a:p>
            <a:pPr lvl="1">
              <a:lnSpc>
                <a:spcPct val="90000"/>
              </a:lnSpc>
            </a:pPr>
            <a:r>
              <a:rPr lang="en-AU" sz="2400"/>
              <a:t>IP Destination Address</a:t>
            </a:r>
          </a:p>
          <a:p>
            <a:pPr lvl="2">
              <a:lnSpc>
                <a:spcPct val="90000"/>
              </a:lnSpc>
            </a:pPr>
            <a:r>
              <a:rPr lang="en-AU" sz="2000"/>
              <a:t>End point of SA: may be end user firewall or router</a:t>
            </a:r>
          </a:p>
          <a:p>
            <a:pPr lvl="1">
              <a:lnSpc>
                <a:spcPct val="90000"/>
              </a:lnSpc>
            </a:pPr>
            <a:r>
              <a:rPr lang="en-AU" sz="2400"/>
              <a:t>Security Protocol Identifier</a:t>
            </a:r>
          </a:p>
          <a:p>
            <a:pPr lvl="2">
              <a:lnSpc>
                <a:spcPct val="90000"/>
              </a:lnSpc>
            </a:pPr>
            <a:r>
              <a:rPr lang="en-AU" sz="2000"/>
              <a:t>as AH or ESP</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40</a:t>
            </a:fld>
            <a:endParaRPr lang="en-US"/>
          </a:p>
        </p:txBody>
      </p:sp>
    </p:spTree>
    <p:extLst>
      <p:ext uri="{BB962C8B-B14F-4D97-AF65-F5344CB8AC3E}">
        <p14:creationId xmlns:p14="http://schemas.microsoft.com/office/powerpoint/2010/main" val="1368171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en-US"/>
              <a:t>Security Associations</a:t>
            </a:r>
            <a:endParaRPr lang="en-AU"/>
          </a:p>
        </p:txBody>
      </p:sp>
      <p:sp>
        <p:nvSpPr>
          <p:cNvPr id="780291" name="Rectangle 3"/>
          <p:cNvSpPr>
            <a:spLocks noGrp="1" noChangeArrowheads="1"/>
          </p:cNvSpPr>
          <p:nvPr>
            <p:ph idx="1"/>
          </p:nvPr>
        </p:nvSpPr>
        <p:spPr/>
        <p:txBody>
          <a:bodyPr/>
          <a:lstStyle/>
          <a:p>
            <a:pPr>
              <a:buFontTx/>
              <a:buNone/>
            </a:pPr>
            <a:endParaRPr lang="en-AU"/>
          </a:p>
          <a:p>
            <a:r>
              <a:rPr lang="en-US"/>
              <a:t>has a number of other parameters</a:t>
            </a:r>
          </a:p>
          <a:p>
            <a:pPr lvl="1"/>
            <a:r>
              <a:rPr lang="en-US"/>
              <a:t>seq no, AH &amp; EH info, lifetime etc</a:t>
            </a:r>
          </a:p>
          <a:p>
            <a:r>
              <a:rPr lang="en-US"/>
              <a:t>have a database of Security Associations that defines the parameters associated with each SA</a:t>
            </a:r>
          </a:p>
          <a:p>
            <a:r>
              <a:rPr lang="en-US"/>
              <a:t>IP traffic is related to specific SAs by means of the nominal Security Policy Database (SPD)</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41</a:t>
            </a:fld>
            <a:endParaRPr lang="en-US"/>
          </a:p>
        </p:txBody>
      </p:sp>
    </p:spTree>
    <p:extLst>
      <p:ext uri="{BB962C8B-B14F-4D97-AF65-F5344CB8AC3E}">
        <p14:creationId xmlns:p14="http://schemas.microsoft.com/office/powerpoint/2010/main" val="677598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sz="4000"/>
              <a:t>SA Selectors</a:t>
            </a:r>
            <a:endParaRPr lang="en-AU" sz="4000"/>
          </a:p>
        </p:txBody>
      </p:sp>
      <p:sp>
        <p:nvSpPr>
          <p:cNvPr id="781315" name="Rectangle 3"/>
          <p:cNvSpPr>
            <a:spLocks noGrp="1" noChangeArrowheads="1"/>
          </p:cNvSpPr>
          <p:nvPr>
            <p:ph idx="1"/>
          </p:nvPr>
        </p:nvSpPr>
        <p:spPr/>
        <p:txBody>
          <a:bodyPr/>
          <a:lstStyle/>
          <a:p>
            <a:pPr>
              <a:lnSpc>
                <a:spcPct val="90000"/>
              </a:lnSpc>
            </a:pPr>
            <a:r>
              <a:rPr lang="en-US" sz="2800"/>
              <a:t>The SA selectors, which determine an SPD entry are:</a:t>
            </a:r>
          </a:p>
          <a:p>
            <a:pPr lvl="1">
              <a:lnSpc>
                <a:spcPct val="90000"/>
              </a:lnSpc>
            </a:pPr>
            <a:r>
              <a:rPr lang="en-US" sz="2400"/>
              <a:t>Destination IP address</a:t>
            </a:r>
          </a:p>
          <a:p>
            <a:pPr lvl="1">
              <a:lnSpc>
                <a:spcPct val="90000"/>
              </a:lnSpc>
            </a:pPr>
            <a:r>
              <a:rPr lang="en-US" sz="2400"/>
              <a:t>Source IP address</a:t>
            </a:r>
          </a:p>
          <a:p>
            <a:pPr lvl="1">
              <a:lnSpc>
                <a:spcPct val="90000"/>
              </a:lnSpc>
            </a:pPr>
            <a:r>
              <a:rPr lang="en-US" sz="2400"/>
              <a:t>User ID</a:t>
            </a:r>
          </a:p>
          <a:p>
            <a:pPr lvl="1">
              <a:lnSpc>
                <a:spcPct val="90000"/>
              </a:lnSpc>
            </a:pPr>
            <a:r>
              <a:rPr lang="en-US" sz="2400"/>
              <a:t>Data security level</a:t>
            </a:r>
          </a:p>
          <a:p>
            <a:pPr lvl="1">
              <a:lnSpc>
                <a:spcPct val="90000"/>
              </a:lnSpc>
            </a:pPr>
            <a:r>
              <a:rPr lang="en-US" sz="2400"/>
              <a:t>Transport layer protocol</a:t>
            </a:r>
          </a:p>
          <a:p>
            <a:pPr lvl="1">
              <a:lnSpc>
                <a:spcPct val="90000"/>
              </a:lnSpc>
            </a:pPr>
            <a:r>
              <a:rPr lang="en-US" sz="2400"/>
              <a:t>IPSec Protocol (AH or ESP or AH/ESP)</a:t>
            </a:r>
          </a:p>
          <a:p>
            <a:pPr lvl="1">
              <a:lnSpc>
                <a:spcPct val="90000"/>
              </a:lnSpc>
            </a:pPr>
            <a:r>
              <a:rPr lang="en-US" sz="2400"/>
              <a:t>Source &amp; destination ports</a:t>
            </a:r>
          </a:p>
          <a:p>
            <a:pPr lvl="1">
              <a:lnSpc>
                <a:spcPct val="90000"/>
              </a:lnSpc>
            </a:pPr>
            <a:r>
              <a:rPr lang="en-US" sz="2400"/>
              <a:t>IPv6 Class</a:t>
            </a:r>
          </a:p>
          <a:p>
            <a:pPr lvl="1">
              <a:lnSpc>
                <a:spcPct val="90000"/>
              </a:lnSpc>
            </a:pPr>
            <a:r>
              <a:rPr lang="en-US" sz="2400"/>
              <a:t>IPv6 Flow label</a:t>
            </a:r>
          </a:p>
          <a:p>
            <a:pPr lvl="1">
              <a:lnSpc>
                <a:spcPct val="90000"/>
              </a:lnSpc>
            </a:pPr>
            <a:r>
              <a:rPr lang="en-US" sz="2400"/>
              <a:t>IPv4 Type of Service</a:t>
            </a:r>
            <a:endParaRPr lang="en-AU" sz="240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42</a:t>
            </a:fld>
            <a:endParaRPr lang="en-US"/>
          </a:p>
        </p:txBody>
      </p:sp>
    </p:spTree>
    <p:extLst>
      <p:ext uri="{BB962C8B-B14F-4D97-AF65-F5344CB8AC3E}">
        <p14:creationId xmlns:p14="http://schemas.microsoft.com/office/powerpoint/2010/main" val="239600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en-US" sz="4000"/>
              <a:t>Transport Mode</a:t>
            </a:r>
            <a:endParaRPr lang="en-AU" sz="4000"/>
          </a:p>
        </p:txBody>
      </p:sp>
      <p:sp>
        <p:nvSpPr>
          <p:cNvPr id="782339" name="Rectangle 3"/>
          <p:cNvSpPr>
            <a:spLocks noGrp="1" noChangeArrowheads="1"/>
          </p:cNvSpPr>
          <p:nvPr>
            <p:ph idx="1"/>
          </p:nvPr>
        </p:nvSpPr>
        <p:spPr/>
        <p:txBody>
          <a:bodyPr/>
          <a:lstStyle/>
          <a:p>
            <a:r>
              <a:rPr lang="en-US" sz="2400" dirty="0"/>
              <a:t>Both AH &amp; ESP support 2 modes of use: </a:t>
            </a:r>
          </a:p>
          <a:p>
            <a:pPr lvl="1"/>
            <a:r>
              <a:rPr lang="en-US" sz="2400" dirty="0"/>
              <a:t>Transport Mode and Tunnel Mode</a:t>
            </a:r>
          </a:p>
          <a:p>
            <a:r>
              <a:rPr lang="en-US" sz="2400" dirty="0"/>
              <a:t>Transport mode provides protection for upper layer protocols</a:t>
            </a:r>
          </a:p>
          <a:p>
            <a:r>
              <a:rPr lang="en-US" sz="2400" dirty="0"/>
              <a:t>Protection extends to the payload of an IP packet (</a:t>
            </a:r>
            <a:r>
              <a:rPr lang="en-US" sz="2400" dirty="0" err="1"/>
              <a:t>eg</a:t>
            </a:r>
            <a:r>
              <a:rPr lang="en-US" sz="2400" dirty="0"/>
              <a:t>. TCP/ UDP segment)</a:t>
            </a:r>
          </a:p>
          <a:p>
            <a:r>
              <a:rPr lang="en-US" sz="2400" dirty="0"/>
              <a:t>Used for end-to-end communication between 2 hosts</a:t>
            </a:r>
          </a:p>
          <a:p>
            <a:r>
              <a:rPr lang="en-US" sz="2400" dirty="0"/>
              <a:t>Over IPv6, payload is the data that follow both the IP header and any IPv6 extensions headers</a:t>
            </a:r>
          </a:p>
          <a:p>
            <a:r>
              <a:rPr lang="en-US" sz="2400" dirty="0"/>
              <a:t>ESP encrypts/ authenticates the IP payload but not the header</a:t>
            </a:r>
          </a:p>
          <a:p>
            <a:r>
              <a:rPr lang="en-US" sz="2400" dirty="0"/>
              <a:t>AH authenticate the IP payload and selected portions of the IP header</a:t>
            </a:r>
            <a:endParaRPr lang="en-AU" sz="2400" dirty="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43</a:t>
            </a:fld>
            <a:endParaRPr lang="en-US"/>
          </a:p>
        </p:txBody>
      </p:sp>
    </p:spTree>
    <p:extLst>
      <p:ext uri="{BB962C8B-B14F-4D97-AF65-F5344CB8AC3E}">
        <p14:creationId xmlns:p14="http://schemas.microsoft.com/office/powerpoint/2010/main" val="3530417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en-US" sz="4000"/>
              <a:t>Tunnel Mode</a:t>
            </a:r>
            <a:endParaRPr lang="en-AU" sz="4000"/>
          </a:p>
        </p:txBody>
      </p:sp>
      <p:sp>
        <p:nvSpPr>
          <p:cNvPr id="783363" name="Rectangle 3"/>
          <p:cNvSpPr>
            <a:spLocks noGrp="1" noChangeArrowheads="1"/>
          </p:cNvSpPr>
          <p:nvPr>
            <p:ph idx="1"/>
          </p:nvPr>
        </p:nvSpPr>
        <p:spPr/>
        <p:txBody>
          <a:bodyPr/>
          <a:lstStyle/>
          <a:p>
            <a:pPr>
              <a:lnSpc>
                <a:spcPct val="90000"/>
              </a:lnSpc>
            </a:pPr>
            <a:r>
              <a:rPr lang="en-US"/>
              <a:t>Provides protection to the entire IP packet</a:t>
            </a:r>
          </a:p>
          <a:p>
            <a:pPr>
              <a:lnSpc>
                <a:spcPct val="90000"/>
              </a:lnSpc>
            </a:pPr>
            <a:r>
              <a:rPr lang="en-US"/>
              <a:t>After AH &amp; ESP fields are added to the IP packet, the entire payload is added with a new outer IP header</a:t>
            </a:r>
          </a:p>
          <a:p>
            <a:pPr>
              <a:lnSpc>
                <a:spcPct val="90000"/>
              </a:lnSpc>
            </a:pPr>
            <a:r>
              <a:rPr lang="en-US"/>
              <a:t>The entire original packet travels through the tunnel</a:t>
            </a:r>
          </a:p>
          <a:p>
            <a:pPr>
              <a:lnSpc>
                <a:spcPct val="90000"/>
              </a:lnSpc>
            </a:pPr>
            <a:r>
              <a:rPr lang="en-US"/>
              <a:t>No routers along the way are able to examine the inner IP header</a:t>
            </a:r>
          </a:p>
          <a:p>
            <a:pPr>
              <a:lnSpc>
                <a:spcPct val="90000"/>
              </a:lnSpc>
            </a:pPr>
            <a:r>
              <a:rPr lang="en-US"/>
              <a:t>Tunnel mode is used when one or both ends of an SA is a security gateway</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44</a:t>
            </a:fld>
            <a:endParaRPr lang="en-US"/>
          </a:p>
        </p:txBody>
      </p:sp>
    </p:spTree>
    <p:extLst>
      <p:ext uri="{BB962C8B-B14F-4D97-AF65-F5344CB8AC3E}">
        <p14:creationId xmlns:p14="http://schemas.microsoft.com/office/powerpoint/2010/main" val="24877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sz="4000" dirty="0"/>
              <a:t>Tunnel Mode &amp; Transport Mode Functionality</a:t>
            </a:r>
            <a:endParaRPr lang="en-AU" sz="4000" dirty="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pic>
        <p:nvPicPr>
          <p:cNvPr id="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700808"/>
            <a:ext cx="9069104" cy="4122142"/>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45</a:t>
            </a:fld>
            <a:endParaRPr lang="en-US"/>
          </a:p>
        </p:txBody>
      </p:sp>
    </p:spTree>
    <p:extLst>
      <p:ext uri="{BB962C8B-B14F-4D97-AF65-F5344CB8AC3E}">
        <p14:creationId xmlns:p14="http://schemas.microsoft.com/office/powerpoint/2010/main" val="3520598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AU"/>
              <a:t>Authentication Header (AH)</a:t>
            </a:r>
          </a:p>
        </p:txBody>
      </p:sp>
      <p:sp>
        <p:nvSpPr>
          <p:cNvPr id="785411" name="Rectangle 3"/>
          <p:cNvSpPr>
            <a:spLocks noGrp="1" noChangeArrowheads="1"/>
          </p:cNvSpPr>
          <p:nvPr>
            <p:ph idx="1"/>
          </p:nvPr>
        </p:nvSpPr>
        <p:spPr/>
        <p:txBody>
          <a:bodyPr/>
          <a:lstStyle/>
          <a:p>
            <a:r>
              <a:rPr lang="en-US"/>
              <a:t>provides support for data integrity &amp; authentication of IP packets</a:t>
            </a:r>
          </a:p>
          <a:p>
            <a:pPr lvl="1"/>
            <a:r>
              <a:rPr lang="en-US"/>
              <a:t>end system/router can authenticate user/app</a:t>
            </a:r>
          </a:p>
          <a:p>
            <a:pPr lvl="1"/>
            <a:r>
              <a:rPr lang="en-US"/>
              <a:t>prevents address spoofing attacks by tracking sequence numbers</a:t>
            </a:r>
          </a:p>
          <a:p>
            <a:r>
              <a:rPr lang="en-US"/>
              <a:t>based on use of a MAC (message authentication code)</a:t>
            </a:r>
          </a:p>
          <a:p>
            <a:pPr lvl="1"/>
            <a:r>
              <a:rPr lang="en-US"/>
              <a:t>HMAC-MD5-96 or HMAC-SHA-1-96</a:t>
            </a:r>
          </a:p>
          <a:p>
            <a:r>
              <a:rPr lang="en-US"/>
              <a:t>parties must share a secret key</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46</a:t>
            </a:fld>
            <a:endParaRPr lang="en-US"/>
          </a:p>
        </p:txBody>
      </p:sp>
    </p:spTree>
    <p:extLst>
      <p:ext uri="{BB962C8B-B14F-4D97-AF65-F5344CB8AC3E}">
        <p14:creationId xmlns:p14="http://schemas.microsoft.com/office/powerpoint/2010/main" val="3107186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AU"/>
              <a:t>Authentication Header</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876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47</a:t>
            </a:fld>
            <a:endParaRPr lang="en-US"/>
          </a:p>
        </p:txBody>
      </p:sp>
    </p:spTree>
    <p:extLst>
      <p:ext uri="{BB962C8B-B14F-4D97-AF65-F5344CB8AC3E}">
        <p14:creationId xmlns:p14="http://schemas.microsoft.com/office/powerpoint/2010/main" val="140049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sz="4000"/>
              <a:t>End-to-End Vs End-to-Intermediate Authentication</a:t>
            </a:r>
            <a:endParaRPr lang="en-AU" sz="400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876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48</a:t>
            </a:fld>
            <a:endParaRPr lang="en-US"/>
          </a:p>
        </p:txBody>
      </p:sp>
    </p:spTree>
    <p:extLst>
      <p:ext uri="{BB962C8B-B14F-4D97-AF65-F5344CB8AC3E}">
        <p14:creationId xmlns:p14="http://schemas.microsoft.com/office/powerpoint/2010/main" val="637782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a:t>Scope of AH Authentication</a:t>
            </a:r>
            <a:endParaRPr lang="en-AU"/>
          </a:p>
        </p:txBody>
      </p:sp>
      <p:pic>
        <p:nvPicPr>
          <p:cNvPr id="79053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2688" y="1524000"/>
            <a:ext cx="6777037" cy="4713288"/>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49</a:t>
            </a:fld>
            <a:endParaRPr lang="en-US"/>
          </a:p>
        </p:txBody>
      </p:sp>
    </p:spTree>
    <p:extLst>
      <p:ext uri="{BB962C8B-B14F-4D97-AF65-F5344CB8AC3E}">
        <p14:creationId xmlns:p14="http://schemas.microsoft.com/office/powerpoint/2010/main" val="226138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1258888" y="404813"/>
            <a:ext cx="6626225" cy="1143000"/>
          </a:xfrm>
        </p:spPr>
        <p:txBody>
          <a:bodyPr/>
          <a:lstStyle/>
          <a:p>
            <a:r>
              <a:rPr lang="en-AU" smtClean="0">
                <a:ea typeface="ＭＳ Ｐゴシック" pitchFamily="-84" charset="-128"/>
              </a:rPr>
              <a:t>References</a:t>
            </a:r>
          </a:p>
        </p:txBody>
      </p:sp>
      <p:sp>
        <p:nvSpPr>
          <p:cNvPr id="20482" name="Rectangle 3"/>
          <p:cNvSpPr>
            <a:spLocks noGrp="1" noChangeArrowheads="1"/>
          </p:cNvSpPr>
          <p:nvPr>
            <p:ph idx="1"/>
          </p:nvPr>
        </p:nvSpPr>
        <p:spPr>
          <a:xfrm>
            <a:off x="684213" y="1916113"/>
            <a:ext cx="8229600" cy="4518025"/>
          </a:xfrm>
        </p:spPr>
        <p:txBody>
          <a:bodyPr/>
          <a:lstStyle/>
          <a:p>
            <a:r>
              <a:rPr lang="en-US" sz="2800" b="1" dirty="0" smtClean="0">
                <a:ea typeface="ＭＳ Ｐゴシック" pitchFamily="-84" charset="-128"/>
              </a:rPr>
              <a:t>Cryptography and Network Security: Principles and Practice, 6</a:t>
            </a:r>
            <a:r>
              <a:rPr lang="en-US" sz="2800" b="1" baseline="30000" dirty="0" smtClean="0">
                <a:ea typeface="ＭＳ Ｐゴシック" pitchFamily="-84" charset="-128"/>
              </a:rPr>
              <a:t>th</a:t>
            </a:r>
            <a:r>
              <a:rPr lang="en-US" sz="2800" b="1" dirty="0" smtClean="0">
                <a:ea typeface="ＭＳ Ｐゴシック" pitchFamily="-84" charset="-128"/>
              </a:rPr>
              <a:t> ed., </a:t>
            </a:r>
          </a:p>
          <a:p>
            <a:pPr>
              <a:buFontTx/>
              <a:buNone/>
            </a:pPr>
            <a:r>
              <a:rPr lang="en-US" sz="2800" dirty="0" smtClean="0">
                <a:ea typeface="ＭＳ Ｐゴシック" pitchFamily="-84" charset="-128"/>
              </a:rPr>
              <a:t>    William Stallings, Chapter 20</a:t>
            </a:r>
          </a:p>
          <a:p>
            <a:pPr marL="0" indent="0">
              <a:buNone/>
            </a:pPr>
            <a:endParaRPr lang="en-AU" dirty="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
        <p:nvSpPr>
          <p:cNvPr id="2" name="Date Placeholder 1"/>
          <p:cNvSpPr>
            <a:spLocks noGrp="1"/>
          </p:cNvSpPr>
          <p:nvPr>
            <p:ph type="dt" sz="half" idx="10"/>
          </p:nvPr>
        </p:nvSpPr>
        <p:spPr/>
        <p:txBody>
          <a:bodyPr/>
          <a:lstStyle/>
          <a:p>
            <a:r>
              <a:rPr lang="en-AU" smtClean="0"/>
              <a:t>2014/1</a:t>
            </a:r>
            <a:endParaRPr lang="en-US"/>
          </a:p>
        </p:txBody>
      </p:sp>
      <p:sp>
        <p:nvSpPr>
          <p:cNvPr id="4" name="Slide Number Placeholder 3"/>
          <p:cNvSpPr>
            <a:spLocks noGrp="1"/>
          </p:cNvSpPr>
          <p:nvPr>
            <p:ph type="sldNum" sz="quarter" idx="12"/>
          </p:nvPr>
        </p:nvSpPr>
        <p:spPr/>
        <p:txBody>
          <a:bodyPr/>
          <a:lstStyle/>
          <a:p>
            <a:r>
              <a:rPr lang="en-US" smtClean="0"/>
              <a:t>Lecture: IP Security.. - </a:t>
            </a:r>
            <a:fld id="{8BC5F3C3-A744-4F0E-A092-663AB4A552FD}"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t>Scope of AH Authentication</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pic>
        <p:nvPicPr>
          <p:cNvPr id="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182813"/>
            <a:ext cx="8229600" cy="355917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50</a:t>
            </a:fld>
            <a:endParaRPr lang="en-US"/>
          </a:p>
        </p:txBody>
      </p:sp>
    </p:spTree>
    <p:extLst>
      <p:ext uri="{BB962C8B-B14F-4D97-AF65-F5344CB8AC3E}">
        <p14:creationId xmlns:p14="http://schemas.microsoft.com/office/powerpoint/2010/main" val="2247000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AU" sz="4000"/>
              <a:t>Encapsulating Security Payload (ESP)</a:t>
            </a:r>
          </a:p>
        </p:txBody>
      </p:sp>
      <p:sp>
        <p:nvSpPr>
          <p:cNvPr id="792579" name="Rectangle 3"/>
          <p:cNvSpPr>
            <a:spLocks noGrp="1" noChangeArrowheads="1"/>
          </p:cNvSpPr>
          <p:nvPr>
            <p:ph idx="1"/>
          </p:nvPr>
        </p:nvSpPr>
        <p:spPr/>
        <p:txBody>
          <a:bodyPr/>
          <a:lstStyle/>
          <a:p>
            <a:r>
              <a:rPr lang="en-US" dirty="0"/>
              <a:t>provides </a:t>
            </a:r>
            <a:r>
              <a:rPr lang="en-AU" dirty="0"/>
              <a:t>message content confidentiality &amp; limited traffic flow confidentiality</a:t>
            </a:r>
          </a:p>
          <a:p>
            <a:r>
              <a:rPr lang="en-US" dirty="0"/>
              <a:t>can optionally </a:t>
            </a:r>
            <a:r>
              <a:rPr lang="en-AU" dirty="0"/>
              <a:t>provide the same authentication services as AH</a:t>
            </a:r>
          </a:p>
          <a:p>
            <a:r>
              <a:rPr lang="en-US" dirty="0"/>
              <a:t>supports range of ciphers, modes, padding</a:t>
            </a:r>
          </a:p>
          <a:p>
            <a:pPr lvl="1"/>
            <a:r>
              <a:rPr lang="en-US" dirty="0"/>
              <a:t>incl. DES, Triple-DES, RC5, IDEA, CAST </a:t>
            </a:r>
            <a:r>
              <a:rPr lang="en-US" dirty="0" err="1"/>
              <a:t>etc</a:t>
            </a:r>
            <a:endParaRPr lang="en-US" dirty="0"/>
          </a:p>
          <a:p>
            <a:pPr lvl="1"/>
            <a:r>
              <a:rPr lang="en-US" dirty="0"/>
              <a:t>CBC (cipher block chaining) most common</a:t>
            </a:r>
          </a:p>
          <a:p>
            <a:pPr lvl="1"/>
            <a:r>
              <a:rPr lang="en-US" dirty="0"/>
              <a:t>pad to meet </a:t>
            </a:r>
            <a:r>
              <a:rPr lang="en-US" dirty="0" err="1"/>
              <a:t>blocksize</a:t>
            </a:r>
            <a:r>
              <a:rPr lang="en-US" dirty="0"/>
              <a:t>, for traffic flow</a:t>
            </a:r>
            <a:endParaRPr lang="en-AU" dirty="0"/>
          </a:p>
          <a:p>
            <a:endParaRPr lang="en-AU" dirty="0"/>
          </a:p>
          <a:p>
            <a:endParaRPr lang="en-AU" dirty="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51</a:t>
            </a:fld>
            <a:endParaRPr lang="en-US"/>
          </a:p>
        </p:txBody>
      </p:sp>
    </p:spTree>
    <p:extLst>
      <p:ext uri="{BB962C8B-B14F-4D97-AF65-F5344CB8AC3E}">
        <p14:creationId xmlns:p14="http://schemas.microsoft.com/office/powerpoint/2010/main" val="2399947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AU"/>
              <a:t>Encapsulating Security Payload</a:t>
            </a:r>
          </a:p>
        </p:txBody>
      </p:sp>
      <p:pic>
        <p:nvPicPr>
          <p:cNvPr id="79360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2007" b="2007"/>
          <a:stretch>
            <a:fillRect/>
          </a:stretch>
        </p:blipFill>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52</a:t>
            </a:fld>
            <a:endParaRPr lang="en-US"/>
          </a:p>
        </p:txBody>
      </p:sp>
    </p:spTree>
    <p:extLst>
      <p:ext uri="{BB962C8B-B14F-4D97-AF65-F5344CB8AC3E}">
        <p14:creationId xmlns:p14="http://schemas.microsoft.com/office/powerpoint/2010/main" val="2581296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t>Transport vs Tunnel Mode ESP</a:t>
            </a:r>
            <a:endParaRPr lang="en-AU"/>
          </a:p>
        </p:txBody>
      </p:sp>
      <p:sp>
        <p:nvSpPr>
          <p:cNvPr id="795651" name="Rectangle 3"/>
          <p:cNvSpPr>
            <a:spLocks noGrp="1" noChangeArrowheads="1"/>
          </p:cNvSpPr>
          <p:nvPr>
            <p:ph idx="1"/>
          </p:nvPr>
        </p:nvSpPr>
        <p:spPr/>
        <p:txBody>
          <a:bodyPr/>
          <a:lstStyle/>
          <a:p>
            <a:r>
              <a:rPr lang="en-US"/>
              <a:t>transport mode is used to encrypt &amp; optionally authenticate IP data</a:t>
            </a:r>
          </a:p>
          <a:p>
            <a:pPr lvl="1"/>
            <a:r>
              <a:rPr lang="en-US"/>
              <a:t>data protected but header left in clear</a:t>
            </a:r>
          </a:p>
          <a:p>
            <a:pPr lvl="1"/>
            <a:r>
              <a:rPr lang="en-US"/>
              <a:t>can do traffic analysis but is efficient</a:t>
            </a:r>
          </a:p>
          <a:p>
            <a:pPr lvl="1"/>
            <a:r>
              <a:rPr lang="en-US"/>
              <a:t>good for ESP host to host traffic</a:t>
            </a:r>
          </a:p>
          <a:p>
            <a:r>
              <a:rPr lang="en-US"/>
              <a:t>tunnel mode encrypts entire IP packet</a:t>
            </a:r>
          </a:p>
          <a:p>
            <a:pPr lvl="1"/>
            <a:r>
              <a:rPr lang="en-US"/>
              <a:t>add new header for next hop</a:t>
            </a:r>
          </a:p>
          <a:p>
            <a:pPr lvl="1"/>
            <a:r>
              <a:rPr lang="en-US"/>
              <a:t>good for VPNs, gateway to gateway security</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53</a:t>
            </a:fld>
            <a:endParaRPr lang="en-US"/>
          </a:p>
        </p:txBody>
      </p:sp>
    </p:spTree>
    <p:extLst>
      <p:ext uri="{BB962C8B-B14F-4D97-AF65-F5344CB8AC3E}">
        <p14:creationId xmlns:p14="http://schemas.microsoft.com/office/powerpoint/2010/main" val="2014582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sz="4000"/>
              <a:t>Scope of ESP Encryption &amp; Authentication</a:t>
            </a:r>
            <a:endParaRPr lang="en-AU" sz="4000"/>
          </a:p>
        </p:txBody>
      </p:sp>
      <p:pic>
        <p:nvPicPr>
          <p:cNvPr id="7966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0871" b="20871"/>
          <a:stretch>
            <a:fillRect/>
          </a:stretch>
        </p:blipFill>
        <p:spPr>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54</a:t>
            </a:fld>
            <a:endParaRPr lang="en-US"/>
          </a:p>
        </p:txBody>
      </p:sp>
    </p:spTree>
    <p:extLst>
      <p:ext uri="{BB962C8B-B14F-4D97-AF65-F5344CB8AC3E}">
        <p14:creationId xmlns:p14="http://schemas.microsoft.com/office/powerpoint/2010/main" val="477826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sz="4000"/>
              <a:t>Combining Security Associations</a:t>
            </a:r>
            <a:endParaRPr lang="en-AU" sz="4000"/>
          </a:p>
        </p:txBody>
      </p:sp>
      <p:sp>
        <p:nvSpPr>
          <p:cNvPr id="797699" name="Rectangle 3"/>
          <p:cNvSpPr>
            <a:spLocks noGrp="1" noChangeArrowheads="1"/>
          </p:cNvSpPr>
          <p:nvPr>
            <p:ph idx="1"/>
          </p:nvPr>
        </p:nvSpPr>
        <p:spPr/>
        <p:txBody>
          <a:bodyPr/>
          <a:lstStyle/>
          <a:p>
            <a:r>
              <a:rPr lang="en-US"/>
              <a:t>SA’s can implement either AH or ESP</a:t>
            </a:r>
          </a:p>
          <a:p>
            <a:r>
              <a:rPr lang="en-US"/>
              <a:t>to implement both need to combine SA’s</a:t>
            </a:r>
          </a:p>
          <a:p>
            <a:pPr lvl="1"/>
            <a:r>
              <a:rPr lang="en-US"/>
              <a:t>form a security bundle</a:t>
            </a:r>
          </a:p>
          <a:p>
            <a:r>
              <a:rPr lang="en-US"/>
              <a:t>have 4 cases (see next)</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55</a:t>
            </a:fld>
            <a:endParaRPr lang="en-US"/>
          </a:p>
        </p:txBody>
      </p:sp>
    </p:spTree>
    <p:extLst>
      <p:ext uri="{BB962C8B-B14F-4D97-AF65-F5344CB8AC3E}">
        <p14:creationId xmlns:p14="http://schemas.microsoft.com/office/powerpoint/2010/main" val="556338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en-US" sz="4000"/>
              <a:t>Combining Security Associations</a:t>
            </a:r>
            <a:endParaRPr lang="en-AU" sz="400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876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56</a:t>
            </a:fld>
            <a:endParaRPr lang="en-US"/>
          </a:p>
        </p:txBody>
      </p:sp>
    </p:spTree>
    <p:extLst>
      <p:ext uri="{BB962C8B-B14F-4D97-AF65-F5344CB8AC3E}">
        <p14:creationId xmlns:p14="http://schemas.microsoft.com/office/powerpoint/2010/main" val="2661394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a:t>Key Management</a:t>
            </a:r>
            <a:endParaRPr lang="en-AU"/>
          </a:p>
        </p:txBody>
      </p:sp>
      <p:sp>
        <p:nvSpPr>
          <p:cNvPr id="800771" name="Rectangle 3"/>
          <p:cNvSpPr>
            <a:spLocks noGrp="1" noChangeArrowheads="1"/>
          </p:cNvSpPr>
          <p:nvPr>
            <p:ph idx="1"/>
          </p:nvPr>
        </p:nvSpPr>
        <p:spPr/>
        <p:txBody>
          <a:bodyPr/>
          <a:lstStyle/>
          <a:p>
            <a:r>
              <a:rPr lang="en-US"/>
              <a:t>handles key generation &amp; distribution</a:t>
            </a:r>
          </a:p>
          <a:p>
            <a:r>
              <a:rPr lang="en-US"/>
              <a:t>typically need 2 pairs of keys</a:t>
            </a:r>
          </a:p>
          <a:p>
            <a:pPr lvl="1"/>
            <a:r>
              <a:rPr lang="en-US"/>
              <a:t>2 per direction for AH &amp; ESP</a:t>
            </a:r>
          </a:p>
          <a:p>
            <a:r>
              <a:rPr lang="en-US"/>
              <a:t>manual key management</a:t>
            </a:r>
          </a:p>
          <a:p>
            <a:pPr lvl="1"/>
            <a:r>
              <a:rPr lang="en-US"/>
              <a:t>sysadmin manually configures every system</a:t>
            </a:r>
          </a:p>
          <a:p>
            <a:r>
              <a:rPr lang="en-US"/>
              <a:t>automated key management</a:t>
            </a:r>
          </a:p>
          <a:p>
            <a:pPr lvl="1"/>
            <a:r>
              <a:rPr lang="en-US"/>
              <a:t>automated system for on demand creation of keys for SA’s in large systems</a:t>
            </a:r>
          </a:p>
          <a:p>
            <a:pPr lvl="1"/>
            <a:r>
              <a:rPr lang="en-US"/>
              <a:t>has Oakley &amp; ISAKMP elements</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57</a:t>
            </a:fld>
            <a:endParaRPr lang="en-US"/>
          </a:p>
        </p:txBody>
      </p:sp>
    </p:spTree>
    <p:extLst>
      <p:ext uri="{BB962C8B-B14F-4D97-AF65-F5344CB8AC3E}">
        <p14:creationId xmlns:p14="http://schemas.microsoft.com/office/powerpoint/2010/main" val="541844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a:t>Oakley</a:t>
            </a:r>
            <a:endParaRPr lang="en-AU"/>
          </a:p>
        </p:txBody>
      </p:sp>
      <p:sp>
        <p:nvSpPr>
          <p:cNvPr id="801795" name="Rectangle 3"/>
          <p:cNvSpPr>
            <a:spLocks noGrp="1" noChangeArrowheads="1"/>
          </p:cNvSpPr>
          <p:nvPr>
            <p:ph idx="1"/>
          </p:nvPr>
        </p:nvSpPr>
        <p:spPr/>
        <p:txBody>
          <a:bodyPr/>
          <a:lstStyle/>
          <a:p>
            <a:r>
              <a:rPr lang="en-US"/>
              <a:t>a key exchange protocol</a:t>
            </a:r>
          </a:p>
          <a:p>
            <a:r>
              <a:rPr lang="en-US"/>
              <a:t>based on Diffie-Hellman key exchange</a:t>
            </a:r>
          </a:p>
          <a:p>
            <a:r>
              <a:rPr lang="en-US"/>
              <a:t>adds features to address weaknesses</a:t>
            </a:r>
          </a:p>
          <a:p>
            <a:pPr lvl="1"/>
            <a:r>
              <a:rPr lang="en-US"/>
              <a:t>cookies, groups (global params), nonces, DH key exchange with authentication</a:t>
            </a:r>
          </a:p>
          <a:p>
            <a:r>
              <a:rPr lang="en-US"/>
              <a:t>can use arithmetic in prime fields or elliptic curve fields</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58</a:t>
            </a:fld>
            <a:endParaRPr lang="en-US"/>
          </a:p>
        </p:txBody>
      </p:sp>
    </p:spTree>
    <p:extLst>
      <p:ext uri="{BB962C8B-B14F-4D97-AF65-F5344CB8AC3E}">
        <p14:creationId xmlns:p14="http://schemas.microsoft.com/office/powerpoint/2010/main" val="2411859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ISAKMP</a:t>
            </a:r>
            <a:endParaRPr lang="en-AU"/>
          </a:p>
        </p:txBody>
      </p:sp>
      <p:sp>
        <p:nvSpPr>
          <p:cNvPr id="802819" name="Rectangle 3"/>
          <p:cNvSpPr>
            <a:spLocks noGrp="1" noChangeArrowheads="1"/>
          </p:cNvSpPr>
          <p:nvPr>
            <p:ph idx="1"/>
          </p:nvPr>
        </p:nvSpPr>
        <p:spPr/>
        <p:txBody>
          <a:bodyPr/>
          <a:lstStyle/>
          <a:p>
            <a:r>
              <a:rPr lang="en-AU"/>
              <a:t>Internet Security Association and Key Management Protocol</a:t>
            </a:r>
          </a:p>
          <a:p>
            <a:r>
              <a:rPr lang="en-US"/>
              <a:t>provides framework for key management</a:t>
            </a:r>
          </a:p>
          <a:p>
            <a:r>
              <a:rPr lang="en-US"/>
              <a:t>defines procedures and packet formats to establish, negotiate, modify, &amp; delete SAs</a:t>
            </a:r>
          </a:p>
          <a:p>
            <a:r>
              <a:rPr lang="en-AU"/>
              <a:t>independent of key exchange protocol, encryption alg, &amp; authentication method</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59</a:t>
            </a:fld>
            <a:endParaRPr lang="en-US"/>
          </a:p>
        </p:txBody>
      </p:sp>
    </p:spTree>
    <p:extLst>
      <p:ext uri="{BB962C8B-B14F-4D97-AF65-F5344CB8AC3E}">
        <p14:creationId xmlns:p14="http://schemas.microsoft.com/office/powerpoint/2010/main" val="144925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Authentication Applications</a:t>
            </a:r>
          </a:p>
        </p:txBody>
      </p:sp>
      <p:sp>
        <p:nvSpPr>
          <p:cNvPr id="662531"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Developed to support application-level authentication &amp; digital signatures;</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Will consider Kerberos – a private-key authentication service;</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X.509 directory authentication service.</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6</a:t>
            </a:fld>
            <a:endParaRPr lang="en-US"/>
          </a:p>
        </p:txBody>
      </p:sp>
    </p:spTree>
    <p:extLst>
      <p:ext uri="{BB962C8B-B14F-4D97-AF65-F5344CB8AC3E}">
        <p14:creationId xmlns:p14="http://schemas.microsoft.com/office/powerpoint/2010/main" val="414563513"/>
      </p:ext>
    </p:extLst>
  </p:cSld>
  <p:clrMapOvr>
    <a:masterClrMapping/>
  </p:clrMapOvr>
  <p:transition xmlns:p14="http://schemas.microsoft.com/office/powerpoint/2010/mai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a:t>ISAKMP</a:t>
            </a:r>
            <a:endParaRPr lang="en-AU"/>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876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60</a:t>
            </a:fld>
            <a:endParaRPr lang="en-US"/>
          </a:p>
        </p:txBody>
      </p:sp>
    </p:spTree>
    <p:extLst>
      <p:ext uri="{BB962C8B-B14F-4D97-AF65-F5344CB8AC3E}">
        <p14:creationId xmlns:p14="http://schemas.microsoft.com/office/powerpoint/2010/main" val="893666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US"/>
              <a:t>Summary</a:t>
            </a:r>
            <a:endParaRPr lang="en-AU"/>
          </a:p>
        </p:txBody>
      </p:sp>
      <p:sp>
        <p:nvSpPr>
          <p:cNvPr id="805891" name="Rectangle 3"/>
          <p:cNvSpPr>
            <a:spLocks noGrp="1" noChangeArrowheads="1"/>
          </p:cNvSpPr>
          <p:nvPr>
            <p:ph idx="1"/>
          </p:nvPr>
        </p:nvSpPr>
        <p:spPr/>
        <p:txBody>
          <a:bodyPr/>
          <a:lstStyle/>
          <a:p>
            <a:r>
              <a:rPr lang="en-US" dirty="0"/>
              <a:t>have considered:</a:t>
            </a:r>
          </a:p>
          <a:p>
            <a:pPr lvl="1"/>
            <a:r>
              <a:rPr lang="en-GB" dirty="0" smtClean="0"/>
              <a:t>Kerberos trusted key server system</a:t>
            </a:r>
          </a:p>
          <a:p>
            <a:pPr lvl="1"/>
            <a:r>
              <a:rPr lang="en-GB" dirty="0" smtClean="0"/>
              <a:t>X</a:t>
            </a:r>
            <a:r>
              <a:rPr lang="en-GB" dirty="0"/>
              <a:t>.509 authentication and certificates</a:t>
            </a:r>
            <a:endParaRPr lang="en-US" dirty="0"/>
          </a:p>
          <a:p>
            <a:pPr lvl="1"/>
            <a:r>
              <a:rPr lang="en-US" dirty="0"/>
              <a:t>IPSec security framework</a:t>
            </a:r>
          </a:p>
          <a:p>
            <a:pPr lvl="1"/>
            <a:r>
              <a:rPr lang="en-US" dirty="0"/>
              <a:t>AH</a:t>
            </a:r>
          </a:p>
          <a:p>
            <a:pPr lvl="1"/>
            <a:r>
              <a:rPr lang="en-US" dirty="0"/>
              <a:t>ESP</a:t>
            </a:r>
          </a:p>
          <a:p>
            <a:pPr lvl="1"/>
            <a:r>
              <a:rPr lang="en-US" dirty="0"/>
              <a:t>key management &amp; Oakley/ISAKMP</a:t>
            </a:r>
          </a:p>
          <a:p>
            <a:pPr lvl="1"/>
            <a:endParaRPr lang="en-US" dirty="0"/>
          </a:p>
          <a:p>
            <a:pPr lvl="1">
              <a:buFont typeface="Wingdings" charset="0"/>
              <a:buNone/>
            </a:pPr>
            <a:endParaRPr lang="en-AU" dirty="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61</a:t>
            </a:fld>
            <a:endParaRPr lang="en-US"/>
          </a:p>
        </p:txBody>
      </p:sp>
    </p:spTree>
    <p:extLst>
      <p:ext uri="{BB962C8B-B14F-4D97-AF65-F5344CB8AC3E}">
        <p14:creationId xmlns:p14="http://schemas.microsoft.com/office/powerpoint/2010/main" val="537264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7525" y="228600"/>
            <a:ext cx="8583613" cy="1143000"/>
          </a:xfrm>
        </p:spPr>
        <p:txBody>
          <a:bodyPr/>
          <a:lstStyle/>
          <a:p>
            <a:r>
              <a:rPr lang="en-US" u="sng" smtClean="0">
                <a:ea typeface="ＭＳ Ｐゴシック" pitchFamily="-84" charset="-128"/>
              </a:rPr>
              <a:t>Next Lecture</a:t>
            </a:r>
          </a:p>
        </p:txBody>
      </p:sp>
      <p:sp>
        <p:nvSpPr>
          <p:cNvPr id="66562" name="Rectangle 3"/>
          <p:cNvSpPr>
            <a:spLocks noGrp="1" noChangeArrowheads="1"/>
          </p:cNvSpPr>
          <p:nvPr>
            <p:ph idx="1"/>
          </p:nvPr>
        </p:nvSpPr>
        <p:spPr>
          <a:xfrm>
            <a:off x="187325" y="2006600"/>
            <a:ext cx="8315325" cy="3001963"/>
          </a:xfrm>
        </p:spPr>
        <p:txBody>
          <a:bodyPr/>
          <a:lstStyle/>
          <a:p>
            <a:pPr>
              <a:buFontTx/>
              <a:buNone/>
            </a:pPr>
            <a:endParaRPr lang="en-AU" dirty="0" smtClean="0">
              <a:ea typeface="ＭＳ Ｐゴシック" pitchFamily="-84" charset="-128"/>
            </a:endParaRPr>
          </a:p>
          <a:p>
            <a:pPr>
              <a:buFontTx/>
              <a:buNone/>
            </a:pPr>
            <a:r>
              <a:rPr lang="en-AU" dirty="0" smtClean="0">
                <a:ea typeface="ＭＳ Ｐゴシック" pitchFamily="-84" charset="-128"/>
              </a:rPr>
              <a:t>		</a:t>
            </a:r>
            <a:r>
              <a:rPr lang="en-AU" dirty="0" smtClean="0">
                <a:solidFill>
                  <a:srgbClr val="FF0000"/>
                </a:solidFill>
                <a:ea typeface="ＭＳ Ｐゴシック" pitchFamily="-84" charset="-128"/>
              </a:rPr>
              <a:t>Mini Test 1: Wednesday @ 9.00</a:t>
            </a:r>
            <a:endParaRPr lang="en-AU" dirty="0" smtClean="0">
              <a:ea typeface="ＭＳ Ｐゴシック" pitchFamily="-84" charset="-128"/>
            </a:endParaRPr>
          </a:p>
          <a:p>
            <a:pPr>
              <a:buFontTx/>
              <a:buNone/>
            </a:pPr>
            <a:r>
              <a:rPr lang="en-AU" dirty="0" smtClean="0">
                <a:ea typeface="ＭＳ Ｐゴシック" pitchFamily="-84" charset="-128"/>
              </a:rPr>
              <a:t>	</a:t>
            </a:r>
          </a:p>
          <a:p>
            <a:pPr>
              <a:buFontTx/>
              <a:buNone/>
            </a:pPr>
            <a:r>
              <a:rPr lang="en-AU" dirty="0" smtClean="0">
                <a:ea typeface="ＭＳ Ｐゴシック" pitchFamily="-84" charset="-128"/>
              </a:rPr>
              <a:t>		Lecture: Web Security… </a:t>
            </a: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
        <p:nvSpPr>
          <p:cNvPr id="66563" name="Slide Number Placeholder 1"/>
          <p:cNvSpPr>
            <a:spLocks noGrp="1"/>
          </p:cNvSpPr>
          <p:nvPr>
            <p:ph type="sldNum" sz="quarter" idx="12"/>
          </p:nvPr>
        </p:nvSpPr>
        <p:spPr>
          <a:noFill/>
        </p:spPr>
        <p:txBody>
          <a:bodyPr/>
          <a:lstStyle/>
          <a:p>
            <a:fld id="{A3D01501-8188-49CE-A29B-D92DBC2D38D0}" type="slidenum">
              <a:rPr lang="en-US"/>
              <a:pPr/>
              <a:t>62</a:t>
            </a:fld>
            <a:endParaRPr lang="en-US"/>
          </a:p>
        </p:txBody>
      </p:sp>
      <p:sp>
        <p:nvSpPr>
          <p:cNvPr id="2" name="Date Placeholder 1"/>
          <p:cNvSpPr>
            <a:spLocks noGrp="1"/>
          </p:cNvSpPr>
          <p:nvPr>
            <p:ph type="dt" sz="half" idx="10"/>
          </p:nvPr>
        </p:nvSpPr>
        <p:spPr/>
        <p:txBody>
          <a:bodyPr/>
          <a:lstStyle/>
          <a:p>
            <a:r>
              <a:rPr lang="en-AU" smtClean="0"/>
              <a:t>2014/1</a:t>
            </a:r>
            <a:endParaRPr lang="en-US"/>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
        <p:nvSpPr>
          <p:cNvPr id="67587" name="Slide Number Placeholder 1"/>
          <p:cNvSpPr>
            <a:spLocks noGrp="1"/>
          </p:cNvSpPr>
          <p:nvPr>
            <p:ph type="sldNum" sz="quarter" idx="12"/>
          </p:nvPr>
        </p:nvSpPr>
        <p:spPr>
          <a:noFill/>
        </p:spPr>
        <p:txBody>
          <a:bodyPr/>
          <a:lstStyle/>
          <a:p>
            <a:r>
              <a:rPr lang="en-US" dirty="0"/>
              <a:t>Lecture: IP Security.. - </a:t>
            </a:r>
            <a:fld id="{99B08F81-73A4-4DD0-A8E3-004BF75DA7A4}" type="slidenum">
              <a:rPr lang="en-US"/>
              <a:pPr/>
              <a:t>63</a:t>
            </a:fld>
            <a:endParaRPr lang="en-US" dirty="0"/>
          </a:p>
        </p:txBody>
      </p:sp>
      <p:sp>
        <p:nvSpPr>
          <p:cNvPr id="67585" name="Content Placeholder 2"/>
          <p:cNvSpPr>
            <a:spLocks noGrp="1"/>
          </p:cNvSpPr>
          <p:nvPr>
            <p:ph idx="4294967295"/>
          </p:nvPr>
        </p:nvSpPr>
        <p:spPr>
          <a:xfrm>
            <a:off x="1223963" y="981075"/>
            <a:ext cx="7920037" cy="4752975"/>
          </a:xfrm>
        </p:spPr>
        <p:txBody>
          <a:bodyPr/>
          <a:lstStyle/>
          <a:p>
            <a:pPr marL="273050" indent="-273050">
              <a:buFontTx/>
              <a:buNone/>
            </a:pPr>
            <a:endParaRPr lang="en-AU" smtClean="0">
              <a:ea typeface="ＭＳ Ｐゴシック" pitchFamily="-84" charset="-128"/>
            </a:endParaRPr>
          </a:p>
          <a:p>
            <a:pPr marL="273050" indent="-273050">
              <a:buFontTx/>
              <a:buNone/>
            </a:pPr>
            <a:r>
              <a:rPr lang="en-AU" smtClean="0">
                <a:ea typeface="ＭＳ Ｐゴシック" pitchFamily="-84" charset="-128"/>
              </a:rPr>
              <a:t>      </a:t>
            </a:r>
            <a:r>
              <a:rPr lang="en-AU" sz="5200" b="1" smtClean="0">
                <a:latin typeface="Arial" pitchFamily="34" charset="0"/>
                <a:ea typeface="ＭＳ Ｐゴシック" pitchFamily="-84" charset="-128"/>
                <a:cs typeface="Arial" pitchFamily="34" charset="0"/>
              </a:rPr>
              <a:t>Questions?</a:t>
            </a:r>
            <a:r>
              <a:rPr lang="en-AU" sz="4400" smtClean="0">
                <a:latin typeface="Arial" pitchFamily="34" charset="0"/>
                <a:ea typeface="ＭＳ Ｐゴシック" pitchFamily="-84" charset="-128"/>
                <a:cs typeface="Arial" pitchFamily="34" charset="0"/>
              </a:rPr>
              <a:t>  </a:t>
            </a:r>
          </a:p>
        </p:txBody>
      </p:sp>
      <p:pic>
        <p:nvPicPr>
          <p:cNvPr id="67586" name="Picture 3" descr="hands-up-color.gif"/>
          <p:cNvPicPr>
            <a:picLocks noChangeAspect="1"/>
          </p:cNvPicPr>
          <p:nvPr/>
        </p:nvPicPr>
        <p:blipFill>
          <a:blip r:embed="rId2" cstate="print"/>
          <a:srcRect/>
          <a:stretch>
            <a:fillRect/>
          </a:stretch>
        </p:blipFill>
        <p:spPr bwMode="auto">
          <a:xfrm>
            <a:off x="5003800" y="2708275"/>
            <a:ext cx="3333750" cy="3429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r>
              <a:rPr lang="en-AU" smtClean="0"/>
              <a:t>2014/1</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Kerberos</a:t>
            </a:r>
          </a:p>
        </p:txBody>
      </p:sp>
      <p:sp>
        <p:nvSpPr>
          <p:cNvPr id="664579"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Trusted key server system from MIT;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Provides centralised private-key third-party authentication in a distributed network:</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Allows users access to services distributed through network without needing to trust all workstations,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Rather all trust a central authentication server;</a:t>
            </a:r>
          </a:p>
          <a:p>
            <a:pPr marL="0" indent="0" defTabSz="449263">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7</a:t>
            </a:fld>
            <a:endParaRPr lang="en-US"/>
          </a:p>
        </p:txBody>
      </p:sp>
    </p:spTree>
    <p:extLst>
      <p:ext uri="{BB962C8B-B14F-4D97-AF65-F5344CB8AC3E}">
        <p14:creationId xmlns:p14="http://schemas.microsoft.com/office/powerpoint/2010/main" val="3913831836"/>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Kerberos Requirements</a:t>
            </a:r>
          </a:p>
        </p:txBody>
      </p:sp>
      <p:sp>
        <p:nvSpPr>
          <p:cNvPr id="666627"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First published report identified its requirements as: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Security,</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Reliability,</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Transparency,</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Scalability.</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Implemented using an authentication protocol based on Needham-Schroeder.</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8</a:t>
            </a:fld>
            <a:endParaRPr lang="en-US"/>
          </a:p>
        </p:txBody>
      </p:sp>
    </p:spTree>
    <p:extLst>
      <p:ext uri="{BB962C8B-B14F-4D97-AF65-F5344CB8AC3E}">
        <p14:creationId xmlns:p14="http://schemas.microsoft.com/office/powerpoint/2010/main" val="1646741496"/>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143000" y="152400"/>
            <a:ext cx="7624763" cy="11477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Kerberos 4 Overview</a:t>
            </a:r>
          </a:p>
        </p:txBody>
      </p:sp>
      <p:sp>
        <p:nvSpPr>
          <p:cNvPr id="668675" name="Rectangle 3"/>
          <p:cNvSpPr>
            <a:spLocks noGrp="1" noChangeArrowheads="1"/>
          </p:cNvSpPr>
          <p:nvPr>
            <p:ph idx="1"/>
          </p:nvPr>
        </p:nvSpPr>
        <p:spPr>
          <a:xfrm>
            <a:off x="457200" y="1524000"/>
            <a:ext cx="8234363" cy="4881563"/>
          </a:xfrm>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Basic third-party authentication scheme;</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Have an Authentication Server (AS): </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Users initially negotiate with AS to identify self,</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AS provides a non-corruptible authentication credential (ticket granting ticket TGT); </a:t>
            </a:r>
          </a:p>
          <a:p>
            <a:pPr marL="338138" indent="-33813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Have a Ticket Granting server (TGS):</a:t>
            </a:r>
          </a:p>
          <a:p>
            <a:pPr marL="738188" lvl="1" indent="-280988"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t>Users subsequently request access to other services from TGS on basis of users TGT.</a:t>
            </a:r>
          </a:p>
        </p:txBody>
      </p:sp>
      <p:sp>
        <p:nvSpPr>
          <p:cNvPr id="4" name="Date Placeholder 3"/>
          <p:cNvSpPr>
            <a:spLocks noGrp="1"/>
          </p:cNvSpPr>
          <p:nvPr>
            <p:ph type="dt" sz="half" idx="10"/>
          </p:nvPr>
        </p:nvSpPr>
        <p:spPr/>
        <p:txBody>
          <a:bodyPr/>
          <a:lstStyle/>
          <a:p>
            <a:r>
              <a:rPr lang="en-AU" smtClean="0"/>
              <a:t>2014/1</a:t>
            </a:r>
            <a:endParaRPr lang="en-US"/>
          </a:p>
        </p:txBody>
      </p:sp>
      <p:sp>
        <p:nvSpPr>
          <p:cNvPr id="5" name="Footer Placeholder 4"/>
          <p:cNvSpPr>
            <a:spLocks noGrp="1"/>
          </p:cNvSpPr>
          <p:nvPr>
            <p:ph type="ftr" sz="quarter" idx="11"/>
          </p:nvPr>
        </p:nvSpPr>
        <p:spPr/>
        <p:txBody>
          <a:bodyPr/>
          <a:lstStyle/>
          <a:p>
            <a:r>
              <a:rPr lang="en-US" smtClean="0"/>
              <a:t>3413ICT Network Security</a:t>
            </a:r>
            <a:endParaRPr lang="en-US"/>
          </a:p>
        </p:txBody>
      </p:sp>
      <p:sp>
        <p:nvSpPr>
          <p:cNvPr id="2" name="Slide Number Placeholder 1"/>
          <p:cNvSpPr>
            <a:spLocks noGrp="1"/>
          </p:cNvSpPr>
          <p:nvPr>
            <p:ph type="sldNum" sz="quarter" idx="12"/>
          </p:nvPr>
        </p:nvSpPr>
        <p:spPr/>
        <p:txBody>
          <a:bodyPr/>
          <a:lstStyle/>
          <a:p>
            <a:r>
              <a:rPr lang="en-US" smtClean="0"/>
              <a:t>Lecture: IP Security.. - </a:t>
            </a:r>
            <a:fld id="{8BC5F3C3-A744-4F0E-A092-663AB4A552FD}" type="slidenum">
              <a:rPr lang="en-US" smtClean="0"/>
              <a:pPr/>
              <a:t>9</a:t>
            </a:fld>
            <a:endParaRPr lang="en-US"/>
          </a:p>
        </p:txBody>
      </p:sp>
    </p:spTree>
    <p:extLst>
      <p:ext uri="{BB962C8B-B14F-4D97-AF65-F5344CB8AC3E}">
        <p14:creationId xmlns:p14="http://schemas.microsoft.com/office/powerpoint/2010/main" val="727550889"/>
      </p:ext>
    </p:extLst>
  </p:cSld>
  <p:clrMapOvr>
    <a:masterClrMapping/>
  </p:clrMapOvr>
  <p:transition xmlns:p14="http://schemas.microsoft.com/office/powerpoint/2010/main" spd="med"/>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charset="0"/>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4666</TotalTime>
  <Words>4028</Words>
  <Application>Microsoft Macintosh PowerPoint</Application>
  <PresentationFormat>On-screen Show (4:3)</PresentationFormat>
  <Paragraphs>640</Paragraphs>
  <Slides>63</Slides>
  <Notes>30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GUGC</vt:lpstr>
      <vt:lpstr>3413ICT  Network Security</vt:lpstr>
      <vt:lpstr>Previous Lecture..</vt:lpstr>
      <vt:lpstr>PowerPoint Presentation</vt:lpstr>
      <vt:lpstr>Objectives</vt:lpstr>
      <vt:lpstr>References</vt:lpstr>
      <vt:lpstr>Authentication Applications</vt:lpstr>
      <vt:lpstr>Kerberos</vt:lpstr>
      <vt:lpstr>Kerberos Requirements</vt:lpstr>
      <vt:lpstr>Kerberos 4 Overview</vt:lpstr>
      <vt:lpstr>Kerberos 4 Overview</vt:lpstr>
      <vt:lpstr>Kerberos Realms</vt:lpstr>
      <vt:lpstr>Kerberos Version 5</vt:lpstr>
      <vt:lpstr>X.509 Authentication Service </vt:lpstr>
      <vt:lpstr>X.509 Certificates</vt:lpstr>
      <vt:lpstr>X.509 Certificates</vt:lpstr>
      <vt:lpstr>Obtaining a Certificate </vt:lpstr>
      <vt:lpstr>CA Hierarchy </vt:lpstr>
      <vt:lpstr>CA Hierarchy Use</vt:lpstr>
      <vt:lpstr>Certificate Revocation</vt:lpstr>
      <vt:lpstr>Authentication Procedures</vt:lpstr>
      <vt:lpstr>One-Way Authentication</vt:lpstr>
      <vt:lpstr>Two-Way Authentication</vt:lpstr>
      <vt:lpstr>Three-Way Authentication</vt:lpstr>
      <vt:lpstr>X.509 Version 3</vt:lpstr>
      <vt:lpstr>Certificate Extensions</vt:lpstr>
      <vt:lpstr>IP Security</vt:lpstr>
      <vt:lpstr>IPSec</vt:lpstr>
      <vt:lpstr>IPSec</vt:lpstr>
      <vt:lpstr>Applications</vt:lpstr>
      <vt:lpstr>IPSec Users</vt:lpstr>
      <vt:lpstr>Router in the OSI Model</vt:lpstr>
      <vt:lpstr>IPv4 v.s.IPv6 </vt:lpstr>
      <vt:lpstr>Benefits of IPSec</vt:lpstr>
      <vt:lpstr>Routing applications</vt:lpstr>
      <vt:lpstr>IP Security Architecture</vt:lpstr>
      <vt:lpstr>IP Security Architecture</vt:lpstr>
      <vt:lpstr>IPSec Document Overview</vt:lpstr>
      <vt:lpstr>IPSec Services</vt:lpstr>
      <vt:lpstr>IPSec Services</vt:lpstr>
      <vt:lpstr>Security Associations</vt:lpstr>
      <vt:lpstr>Security Associations</vt:lpstr>
      <vt:lpstr>SA Selectors</vt:lpstr>
      <vt:lpstr>Transport Mode</vt:lpstr>
      <vt:lpstr>Tunnel Mode</vt:lpstr>
      <vt:lpstr>Tunnel Mode &amp; Transport Mode Functionality</vt:lpstr>
      <vt:lpstr>Authentication Header (AH)</vt:lpstr>
      <vt:lpstr>Authentication Header</vt:lpstr>
      <vt:lpstr>End-to-End Vs End-to-Intermediate Authentication</vt:lpstr>
      <vt:lpstr>Scope of AH Authentication</vt:lpstr>
      <vt:lpstr>Scope of AH Authentication</vt:lpstr>
      <vt:lpstr>Encapsulating Security Payload (ESP)</vt:lpstr>
      <vt:lpstr>Encapsulating Security Payload</vt:lpstr>
      <vt:lpstr>Transport vs Tunnel Mode ESP</vt:lpstr>
      <vt:lpstr>Scope of ESP Encryption &amp; Authentication</vt:lpstr>
      <vt:lpstr>Combining Security Associations</vt:lpstr>
      <vt:lpstr>Combining Security Associations</vt:lpstr>
      <vt:lpstr>Key Management</vt:lpstr>
      <vt:lpstr>Oakley</vt:lpstr>
      <vt:lpstr>ISAKMP</vt:lpstr>
      <vt:lpstr>ISAKMP</vt:lpstr>
      <vt:lpstr>Summary</vt:lpstr>
      <vt:lpstr>Next Lecture</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Microsoft Office User</cp:lastModifiedBy>
  <cp:revision>219</cp:revision>
  <dcterms:created xsi:type="dcterms:W3CDTF">2003-01-15T03:46:17Z</dcterms:created>
  <dcterms:modified xsi:type="dcterms:W3CDTF">2014-03-21T09:57:22Z</dcterms:modified>
</cp:coreProperties>
</file>