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682" r:id="rId2"/>
    <p:sldId id="676" r:id="rId3"/>
    <p:sldId id="677" r:id="rId4"/>
    <p:sldId id="680" r:id="rId5"/>
    <p:sldId id="568" r:id="rId6"/>
    <p:sldId id="612" r:id="rId7"/>
    <p:sldId id="615" r:id="rId8"/>
    <p:sldId id="647" r:id="rId9"/>
    <p:sldId id="671" r:id="rId10"/>
    <p:sldId id="672" r:id="rId11"/>
    <p:sldId id="620" r:id="rId12"/>
    <p:sldId id="621" r:id="rId13"/>
    <p:sldId id="622" r:id="rId14"/>
    <p:sldId id="623" r:id="rId15"/>
    <p:sldId id="624" r:id="rId16"/>
    <p:sldId id="649" r:id="rId17"/>
    <p:sldId id="673" r:id="rId18"/>
    <p:sldId id="674" r:id="rId19"/>
    <p:sldId id="625" r:id="rId20"/>
    <p:sldId id="626" r:id="rId21"/>
    <p:sldId id="630" r:id="rId22"/>
    <p:sldId id="632" r:id="rId23"/>
    <p:sldId id="650" r:id="rId24"/>
    <p:sldId id="655" r:id="rId25"/>
    <p:sldId id="633" r:id="rId26"/>
    <p:sldId id="634" r:id="rId27"/>
    <p:sldId id="651" r:id="rId28"/>
    <p:sldId id="657" r:id="rId29"/>
    <p:sldId id="659" r:id="rId30"/>
    <p:sldId id="658" r:id="rId31"/>
    <p:sldId id="660" r:id="rId32"/>
    <p:sldId id="661" r:id="rId33"/>
    <p:sldId id="662" r:id="rId34"/>
    <p:sldId id="663" r:id="rId35"/>
    <p:sldId id="664" r:id="rId36"/>
    <p:sldId id="665" r:id="rId37"/>
    <p:sldId id="675" r:id="rId38"/>
    <p:sldId id="666" r:id="rId39"/>
    <p:sldId id="668" r:id="rId40"/>
    <p:sldId id="669" r:id="rId41"/>
    <p:sldId id="670" r:id="rId42"/>
    <p:sldId id="683" r:id="rId43"/>
    <p:sldId id="646" r:id="rId44"/>
    <p:sldId id="681" r:id="rId45"/>
    <p:sldId id="656" r:id="rId46"/>
  </p:sldIdLst>
  <p:sldSz cx="9144000" cy="6858000" type="screen4x3"/>
  <p:notesSz cx="6794500" cy="99314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4" autoAdjust="0"/>
  </p:normalViewPr>
  <p:slideViewPr>
    <p:cSldViewPr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62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6.xml"/><Relationship Id="rId3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AU"/>
              <a:t>3400ICT Information System Security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AU"/>
              <a:t>Lecture  - </a:t>
            </a:r>
            <a:fld id="{A5630437-D76E-49DD-898B-63804090F3C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415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AU"/>
              <a:t>Griffith University, School of ICT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AU"/>
              <a:t>3400ICT Information System Security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DCA1AC-C87B-413A-9948-BA891150493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79898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Griffith University, School of Information Technology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ta-IN" smtClean="0"/>
              <a:t>2014/1</a:t>
            </a:r>
            <a:endParaRPr lang="en-AU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7502ICT Advanced Networking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BFCD51-5539-4D8B-89FF-E65088062127}" type="slidenum">
              <a:rPr lang="en-AU"/>
              <a:pPr/>
              <a:t>1</a:t>
            </a:fld>
            <a:endParaRPr lang="en-AU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Griffith University, School of ICT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/>
              <a:t>2014/1</a:t>
            </a:r>
            <a:endParaRPr lang="en-AU" smtClean="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6654E-3113-4638-B445-CE0502E38060}" type="slidenum">
              <a:rPr lang="en-AU"/>
              <a:pPr/>
              <a:t>25</a:t>
            </a:fld>
            <a:endParaRPr lang="en-AU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Stallings Fig 17-8.</a:t>
            </a:r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r>
              <a:rPr lang="en-US" smtClean="0"/>
              <a:t>Stallings Fig 17-10.</a:t>
            </a:r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r>
              <a:rPr lang="en-US" smtClean="0"/>
              <a:t>Stallings Fig 17-11.</a:t>
            </a:r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3413ICT/ 7504ICT Network Security</a:t>
            </a:r>
          </a:p>
        </p:txBody>
      </p:sp>
      <p:sp>
        <p:nvSpPr>
          <p:cNvPr id="1638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AU" sz="1200"/>
              <a:t>Griffith University, School of ICT</a:t>
            </a:r>
          </a:p>
        </p:txBody>
      </p:sp>
      <p:sp>
        <p:nvSpPr>
          <p:cNvPr id="16389" name="Rectangle 3"/>
          <p:cNvSpPr txBox="1">
            <a:spLocks noGrp="1" noChangeArrowheads="1"/>
          </p:cNvSpPr>
          <p:nvPr/>
        </p:nvSpPr>
        <p:spPr bwMode="auto">
          <a:xfrm>
            <a:off x="3849476" y="0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AU" sz="1200"/>
              <a:t>2010/1</a:t>
            </a:r>
          </a:p>
        </p:txBody>
      </p:sp>
      <p:sp>
        <p:nvSpPr>
          <p:cNvPr id="16390" name="Rectangle 6"/>
          <p:cNvSpPr txBox="1">
            <a:spLocks noGrp="1" noChangeArrowheads="1"/>
          </p:cNvSpPr>
          <p:nvPr/>
        </p:nvSpPr>
        <p:spPr bwMode="auto">
          <a:xfrm>
            <a:off x="0" y="9434274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AU" sz="1200"/>
              <a:t>3400ICT Information System Security</a:t>
            </a:r>
          </a:p>
        </p:txBody>
      </p:sp>
      <p:sp>
        <p:nvSpPr>
          <p:cNvPr id="16391" name="Rectangle 7"/>
          <p:cNvSpPr txBox="1">
            <a:spLocks noGrp="1" noChangeArrowheads="1"/>
          </p:cNvSpPr>
          <p:nvPr/>
        </p:nvSpPr>
        <p:spPr bwMode="auto">
          <a:xfrm>
            <a:off x="3849476" y="9434274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6C2A42-4D83-40BE-84C0-00727D80A036}" type="slidenum">
              <a:rPr lang="en-AU" sz="1200"/>
              <a:pPr algn="r"/>
              <a:t>2</a:t>
            </a:fld>
            <a:endParaRPr lang="en-AU" sz="1200"/>
          </a:p>
        </p:txBody>
      </p:sp>
      <p:sp>
        <p:nvSpPr>
          <p:cNvPr id="1639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AU" sz="1200"/>
              <a:t>Griffith University, School of ICT</a:t>
            </a:r>
          </a:p>
        </p:txBody>
      </p:sp>
      <p:sp>
        <p:nvSpPr>
          <p:cNvPr id="16393" name="Rectangle 3"/>
          <p:cNvSpPr txBox="1">
            <a:spLocks noGrp="1" noChangeArrowheads="1"/>
          </p:cNvSpPr>
          <p:nvPr/>
        </p:nvSpPr>
        <p:spPr bwMode="auto">
          <a:xfrm>
            <a:off x="3849476" y="0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AU" sz="1200"/>
              <a:t>2010/1</a:t>
            </a:r>
          </a:p>
        </p:txBody>
      </p:sp>
      <p:sp>
        <p:nvSpPr>
          <p:cNvPr id="16394" name="Rectangle 6"/>
          <p:cNvSpPr txBox="1">
            <a:spLocks noGrp="1" noChangeArrowheads="1"/>
          </p:cNvSpPr>
          <p:nvPr/>
        </p:nvSpPr>
        <p:spPr bwMode="auto">
          <a:xfrm>
            <a:off x="0" y="9434274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AU" sz="1200"/>
              <a:t>3400ICT Information System Security</a:t>
            </a:r>
          </a:p>
        </p:txBody>
      </p:sp>
      <p:sp>
        <p:nvSpPr>
          <p:cNvPr id="16395" name="Rectangle 7"/>
          <p:cNvSpPr txBox="1">
            <a:spLocks noGrp="1" noChangeArrowheads="1"/>
          </p:cNvSpPr>
          <p:nvPr/>
        </p:nvSpPr>
        <p:spPr bwMode="auto">
          <a:xfrm>
            <a:off x="3849476" y="9434274"/>
            <a:ext cx="2945024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CD97E8-DCCE-4566-9168-6D0A5FB9BA5E}" type="slidenum">
              <a:rPr lang="en-AU" sz="1200"/>
              <a:pPr algn="r"/>
              <a:t>2</a:t>
            </a:fld>
            <a:endParaRPr lang="en-AU" sz="1200"/>
          </a:p>
        </p:txBody>
      </p:sp>
      <p:sp>
        <p:nvSpPr>
          <p:cNvPr id="16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ln/>
        </p:spPr>
      </p:sp>
      <p:sp>
        <p:nvSpPr>
          <p:cNvPr id="16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453" y="4718726"/>
            <a:ext cx="4985595" cy="4467779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a-IN" smtClean="0">
              <a:latin typeface="Times New Roman" pitchFamily="18" charset="0"/>
              <a:ea typeface="ＭＳ Ｐゴシック" pitchFamily="-8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3413ICT/ 7504ICT Network Security</a:t>
            </a:r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9BC6D-7DD6-4674-A383-FA6165B62A85}" type="slidenum">
              <a:rPr lang="en-AU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Griffith University, School of ICT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/>
              <a:t>2014/1</a:t>
            </a:r>
            <a:endParaRPr lang="en-AU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E61BA-0F5B-4DD6-8774-9C75FEB36516}" type="slidenum">
              <a:rPr lang="en-AU"/>
              <a:pPr/>
              <a:t>5</a:t>
            </a:fld>
            <a:endParaRPr lang="en-AU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5862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4750" cy="44688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 question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Griffith University, School of ICT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A1AC-C87B-413A-9948-BA8911504937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EB21E-8C16-44E4-9CC9-34623B703E7F}" type="slidenum">
              <a:rPr lang="en-AU"/>
              <a:pPr/>
              <a:t>10</a:t>
            </a:fld>
            <a:endParaRPr lang="en-AU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SSL probably most widely used Web security mechanism, and it is implemented at the Transport layer (cf. figure 16.1b on previous slide).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SSL is designed to make use of TCP to provide a reliable end-to-end secure service. Netscape originated SSL. Version 3 of the protocol was designed with public review and input from industry and was published as an Internet draft document. Subsequently, when a consensus was reached to submit the protocol for Internet standardization, the TLS working group was formed within IETF to develop a  common standard. This first published version of TLS can be viewed as essentially an SSLv3.1 and is very close to and backward compatible with SSLv3. SSL is not a single protocol but rather two layers of protocol, as shown next.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Griffith University, School of ICT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/>
              <a:t>2014/1</a:t>
            </a:r>
            <a:endParaRPr lang="en-AU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31327-B553-4731-98E2-3DDBF6C217CE}" type="slidenum">
              <a:rPr lang="en-AU"/>
              <a:pPr/>
              <a:t>11</a:t>
            </a:fld>
            <a:endParaRPr lang="en-AU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Stallings Fig 17-2.</a:t>
            </a:r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Griffith University, School of ICT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/>
              <a:t>2014/1</a:t>
            </a:r>
            <a:endParaRPr lang="en-AU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2D33F-5C90-4125-B9E0-D33B0DB0D1C0}" type="slidenum">
              <a:rPr lang="en-AU"/>
              <a:pPr/>
              <a:t>14</a:t>
            </a:fld>
            <a:endParaRPr lang="en-AU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SSL Record Protocol defines these two services for SSL connections.</a:t>
            </a:r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Griffith University, School of ICT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ta-IN" smtClean="0"/>
              <a:t>2014/1</a:t>
            </a:r>
            <a:endParaRPr lang="en-AU" smtClean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C9FEC-CB73-4400-A0FB-AB8A6EABE77E}" type="slidenum">
              <a:rPr lang="en-AU"/>
              <a:pPr/>
              <a:t>18</a:t>
            </a:fld>
            <a:endParaRPr lang="en-AU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4112" cy="3724275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8050"/>
            <a:ext cx="5435600" cy="44688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Stallings Fig 17-6.</a:t>
            </a:r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1288" y="609600"/>
            <a:ext cx="4029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School of Information &amp; Communication Technology</a:t>
            </a:r>
            <a:endParaRPr lang="en-AU" sz="1400">
              <a:latin typeface="Times New Roman" pitchFamily="18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88" y="152400"/>
            <a:ext cx="344646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295400"/>
          </a:xfrm>
        </p:spPr>
        <p:txBody>
          <a:bodyPr/>
          <a:lstStyle>
            <a:lvl1pPr>
              <a:defRPr b="1">
                <a:solidFill>
                  <a:srgbClr val="DF00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381750"/>
            <a:ext cx="33845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867400" y="6400800"/>
            <a:ext cx="3124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E70BB5-331E-4BEF-9BE5-001F62F8E346}" type="slidenum">
              <a:rPr lang="en-US"/>
              <a:pPr/>
              <a:t>‹#›</a:t>
            </a:fld>
            <a:r>
              <a:rPr lang="en-US"/>
              <a:t>© V. Muthu, Griffith University</a:t>
            </a:r>
          </a:p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55A58E9D-A44E-48A6-98A6-608DD963C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9C6C06BF-A0F1-400C-A8DD-10F6068759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3EE30773-44D1-4FB8-9EEF-B7D4305C9D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CAB9F980-7784-47F6-BD77-95A24CE8A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856FC473-C483-4039-B094-A5B5FC5F8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FC931EC1-0CCC-40BD-A883-7146E7ACCA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342E9046-1B7B-477A-AD55-28C7AF688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C523738C-90BB-43EC-B414-7828D20B2A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36D70E0B-D13F-4E7D-87B6-8B34C2DDE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96BD0550-125A-4177-98D7-E479DAE4C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Web Security.. - </a:t>
            </a:r>
            <a:fld id="{9F66E360-BE32-4AA6-9C7C-24530E508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F002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00800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F002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F0029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Web Security.. - </a:t>
            </a:r>
            <a:fld id="{5C0D2FF1-4A54-4C8A-9717-00ED16D4FD8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103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1288" y="95250"/>
            <a:ext cx="990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F002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E43DE6D-6B0C-4B91-A9D2-95B361FAE546}" type="slidenum">
              <a:rPr lang="en-US"/>
              <a:pPr>
                <a:defRPr/>
              </a:pPr>
              <a:t>1</a:t>
            </a:fld>
            <a:r>
              <a:rPr lang="en-US"/>
              <a:t>  V.Muthu, Griffith University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325" y="215900"/>
            <a:ext cx="8802688" cy="6489700"/>
          </a:xfrm>
        </p:spPr>
        <p:txBody>
          <a:bodyPr/>
          <a:lstStyle/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sz="3600" dirty="0" smtClean="0">
                <a:solidFill>
                  <a:srgbClr val="7481FC"/>
                </a:solidFill>
              </a:rPr>
              <a:t>Network Security – 3413ICT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US" sz="3600" dirty="0" smtClean="0">
                <a:solidFill>
                  <a:srgbClr val="7481FC"/>
                </a:solidFill>
              </a:rPr>
              <a:t>Mini Test # 01  Time: 15 min.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4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Please write your Name &amp; Student Number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4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cs typeface="Times New Roman" pitchFamily="18" charset="0"/>
              </a:rPr>
              <a:t>… Any dishonest assignments will be dealt with under the rules applying in “The Process of Assessment, Grading and Dissemination of Results” and Statute 8.2 - Student Good Order as defined in the University Handbook.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cs typeface="Times New Roman" pitchFamily="18" charset="0"/>
              </a:rPr>
              <a:t>	Dishonest assignment includes: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1600" dirty="0" smtClean="0">
                <a:cs typeface="Times New Roman" pitchFamily="18" charset="0"/>
              </a:rPr>
              <a:t>      deliberate copying or attempting to copy the work of other students;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1600" dirty="0" smtClean="0">
                <a:cs typeface="Times New Roman" pitchFamily="18" charset="0"/>
              </a:rPr>
              <a:t>      use of or attempting to use information prohibited from use in that form of assessment;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1600" dirty="0" smtClean="0">
                <a:cs typeface="Times New Roman" pitchFamily="18" charset="0"/>
              </a:rPr>
              <a:t>      submitting the work or another as your own; or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1600" dirty="0" smtClean="0">
                <a:cs typeface="Times New Roman" pitchFamily="18" charset="0"/>
              </a:rPr>
              <a:t>      plagiarism (i.e. taking and using as your own the thoughts and writings of another with the intent to claim the work as your own).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813550" cy="1143000"/>
          </a:xfrm>
        </p:spPr>
        <p:txBody>
          <a:bodyPr/>
          <a:lstStyle/>
          <a:p>
            <a:pPr eaLnBrk="1" hangingPunct="1"/>
            <a:r>
              <a:rPr lang="en-US" smtClean="0"/>
              <a:t>SSL and TLS</a:t>
            </a:r>
            <a:endParaRPr lang="en-A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0768"/>
            <a:ext cx="8229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socket layer (SSL) is a transport layer security service</a:t>
            </a:r>
          </a:p>
          <a:p>
            <a:pPr eaLnBrk="1" hangingPunct="1">
              <a:lnSpc>
                <a:spcPct val="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SSL was originally developed by Netscape</a:t>
            </a:r>
          </a:p>
          <a:p>
            <a:pPr lvl="1" eaLnBrk="1" hangingPunct="1">
              <a:lnSpc>
                <a:spcPct val="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subsequently became Internet standard known as TLS (Transport Layer Security)</a:t>
            </a:r>
          </a:p>
          <a:p>
            <a:pPr eaLnBrk="1" hangingPunct="1">
              <a:lnSpc>
                <a:spcPct val="0"/>
              </a:lnSpc>
            </a:pPr>
            <a:endParaRPr lang="en-US" dirty="0" smtClean="0"/>
          </a:p>
          <a:p>
            <a:r>
              <a:rPr lang="en-US" dirty="0" smtClean="0"/>
              <a:t>SSL/TLS </a:t>
            </a:r>
            <a:r>
              <a:rPr lang="en-US" dirty="0" smtClean="0"/>
              <a:t>provides(exam question)</a:t>
            </a:r>
            <a:endParaRPr lang="en-US" dirty="0" smtClean="0"/>
          </a:p>
          <a:p>
            <a:pPr lvl="1"/>
            <a:r>
              <a:rPr lang="en-US" dirty="0" smtClean="0"/>
              <a:t>Confidentiality – using symmetric encryption</a:t>
            </a:r>
          </a:p>
          <a:p>
            <a:pPr lvl="1"/>
            <a:r>
              <a:rPr lang="en-US" dirty="0" smtClean="0"/>
              <a:t>Message integrity – using message authentication code </a:t>
            </a:r>
            <a:endParaRPr lang="en-AU" dirty="0" smtClean="0"/>
          </a:p>
          <a:p>
            <a:pPr eaLnBrk="1" hangingPunct="1">
              <a:lnSpc>
                <a:spcPct val="90000"/>
              </a:lnSpc>
            </a:pPr>
            <a:endParaRPr lang="en-A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40BD8B44-088F-41C0-89FC-7449F936BB3D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Architecture</a:t>
            </a:r>
            <a:endParaRPr lang="en-AU" smtClean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47664" y="2492896"/>
            <a:ext cx="6357020" cy="387800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E8DEFAF6-44BE-48C9-9E96-2DE6614AA255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640" y="1556792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SSL is not a single protocol, but rather two layers of protocols</a:t>
            </a:r>
            <a:endParaRPr lang="en-AU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524625" cy="1143000"/>
          </a:xfrm>
        </p:spPr>
        <p:txBody>
          <a:bodyPr/>
          <a:lstStyle/>
          <a:p>
            <a:r>
              <a:rPr lang="en-US" smtClean="0"/>
              <a:t>SSL Protocols </a:t>
            </a:r>
            <a:endParaRPr lang="en-AU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4948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Record Protocol (of SSL) provides basic security services to various higher layer protocols (e.g., HTTP)</a:t>
            </a:r>
          </a:p>
          <a:p>
            <a:pPr>
              <a:lnSpc>
                <a:spcPct val="1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The other 3 SSL-specific protocols are used in the management of SSL exchanges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Handshake protocol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Change cipher spec protocol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Alert protocol </a:t>
            </a:r>
          </a:p>
          <a:p>
            <a:pPr lvl="1">
              <a:lnSpc>
                <a:spcPct val="2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800" smtClean="0"/>
              <a:t>Two important SSL concepts are: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SSL session</a:t>
            </a:r>
          </a:p>
          <a:p>
            <a:pPr lvl="1">
              <a:lnSpc>
                <a:spcPct val="90000"/>
              </a:lnSpc>
            </a:pPr>
            <a:r>
              <a:rPr lang="en-AU" sz="2400" smtClean="0"/>
              <a:t>SSL connection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AF35486-A3FE-4B66-8FFA-DC2C5AC0E791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Session &amp; SSL Connection </a:t>
            </a:r>
            <a:endParaRPr lang="en-AU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29600" cy="4948238"/>
          </a:xfrm>
        </p:spPr>
        <p:txBody>
          <a:bodyPr/>
          <a:lstStyle/>
          <a:p>
            <a:r>
              <a:rPr lang="en-US" b="1" smtClean="0"/>
              <a:t>SSL session</a:t>
            </a:r>
          </a:p>
          <a:p>
            <a:pPr lvl="1"/>
            <a:r>
              <a:rPr lang="en-US" smtClean="0"/>
              <a:t>An association between client &amp; server</a:t>
            </a:r>
          </a:p>
          <a:p>
            <a:pPr lvl="1"/>
            <a:r>
              <a:rPr lang="en-US" smtClean="0"/>
              <a:t>It is created by the Handshake Protocol</a:t>
            </a:r>
          </a:p>
          <a:p>
            <a:pPr lvl="1"/>
            <a:r>
              <a:rPr lang="en-US" smtClean="0"/>
              <a:t>Defines a set of cryptographic parameters</a:t>
            </a:r>
          </a:p>
          <a:p>
            <a:pPr lvl="1"/>
            <a:r>
              <a:rPr lang="en-US" smtClean="0"/>
              <a:t>May be shared by multiple SSL connections</a:t>
            </a:r>
          </a:p>
          <a:p>
            <a:pPr lvl="1">
              <a:lnSpc>
                <a:spcPct val="30000"/>
              </a:lnSpc>
            </a:pPr>
            <a:endParaRPr lang="en-US" smtClean="0"/>
          </a:p>
          <a:p>
            <a:r>
              <a:rPr lang="en-US" b="1" smtClean="0"/>
              <a:t>SSL connection</a:t>
            </a:r>
          </a:p>
          <a:p>
            <a:pPr lvl="1"/>
            <a:r>
              <a:rPr lang="en-US" smtClean="0"/>
              <a:t>A transient, peer-to-peer, communications link</a:t>
            </a:r>
          </a:p>
          <a:p>
            <a:pPr lvl="1"/>
            <a:r>
              <a:rPr lang="en-US" smtClean="0"/>
              <a:t>It is associated with one SSL session</a:t>
            </a:r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EC04E6A-B88C-4559-B7C3-DC15936EBF64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r>
              <a:rPr lang="en-US" smtClean="0"/>
              <a:t>SSL Record Protocol</a:t>
            </a:r>
            <a:endParaRPr lang="en-A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5019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SSL Record Protocol Provides two services:</a:t>
            </a:r>
          </a:p>
          <a:p>
            <a:pPr>
              <a:lnSpc>
                <a:spcPct val="3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Confidentiality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Using symmetric encryption with a shared secret key defined by Handshake Protocol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IDEA, DES, 3DES, AES, RC2-40, RC4-40, RC4-128, etc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Message is compressed before encryption</a:t>
            </a:r>
          </a:p>
          <a:p>
            <a:pPr lvl="2">
              <a:lnSpc>
                <a:spcPct val="3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Message integrity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Using a MAC with shared secret key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3053A43-2EE0-4791-AB79-1EF92FD55E80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Record Protocol Operation</a:t>
            </a:r>
            <a:endParaRPr lang="en-AU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AU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12875"/>
            <a:ext cx="83677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60CE23D0-7E2E-43B0-8E13-1D08A4FF8E27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620713"/>
            <a:ext cx="6935787" cy="57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1C5F32F4-B0E1-452C-9C82-EA4A88109E2D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Handshake Protocol</a:t>
            </a:r>
            <a:endParaRPr lang="en-AU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353425" cy="4987925"/>
          </a:xfrm>
        </p:spPr>
        <p:txBody>
          <a:bodyPr/>
          <a:lstStyle/>
          <a:p>
            <a:r>
              <a:rPr lang="en-AU" smtClean="0"/>
              <a:t>Handshake protocol allows server &amp; client to:</a:t>
            </a:r>
          </a:p>
          <a:p>
            <a:pPr lvl="1"/>
            <a:r>
              <a:rPr lang="en-AU" sz="2600" smtClean="0"/>
              <a:t>authenticate each other</a:t>
            </a:r>
          </a:p>
          <a:p>
            <a:pPr lvl="1"/>
            <a:r>
              <a:rPr lang="en-AU" sz="2600" smtClean="0"/>
              <a:t>negotiate encryption &amp; MAC algorithms</a:t>
            </a:r>
          </a:p>
          <a:p>
            <a:pPr lvl="1"/>
            <a:r>
              <a:rPr lang="en-AU" sz="2600" smtClean="0"/>
              <a:t>negotiate cryptographic keys</a:t>
            </a:r>
          </a:p>
          <a:p>
            <a:pPr lvl="1">
              <a:lnSpc>
                <a:spcPct val="20000"/>
              </a:lnSpc>
            </a:pPr>
            <a:endParaRPr lang="en-AU" smtClean="0"/>
          </a:p>
          <a:p>
            <a:r>
              <a:rPr lang="en-US" smtClean="0"/>
              <a:t>It comprises a series of messages in phases</a:t>
            </a:r>
          </a:p>
          <a:p>
            <a:pPr lvl="1"/>
            <a:r>
              <a:rPr lang="en-AU" sz="2600" smtClean="0"/>
              <a:t>Phase 1: Establish security capabilities</a:t>
            </a:r>
          </a:p>
          <a:p>
            <a:pPr lvl="1"/>
            <a:r>
              <a:rPr lang="en-AU" sz="2600" smtClean="0"/>
              <a:t>Phase 2: Server authentication and key exchange</a:t>
            </a:r>
          </a:p>
          <a:p>
            <a:pPr lvl="1"/>
            <a:r>
              <a:rPr lang="en-AU" sz="2600" smtClean="0"/>
              <a:t>Phase 3: Client authentication and key exchange</a:t>
            </a:r>
          </a:p>
          <a:p>
            <a:pPr lvl="1"/>
            <a:r>
              <a:rPr lang="en-AU" sz="2600" smtClean="0"/>
              <a:t>Phase 4: Finish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4C511F1-B04F-4913-AE07-CB90FDADDF30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16788" cy="1143000"/>
          </a:xfrm>
        </p:spPr>
        <p:txBody>
          <a:bodyPr/>
          <a:lstStyle/>
          <a:p>
            <a:r>
              <a:rPr lang="en-US" smtClean="0"/>
              <a:t>SSL Handshake Protocol</a:t>
            </a:r>
            <a:endParaRPr lang="en-AU" smtClean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35150" y="1484313"/>
            <a:ext cx="6192838" cy="4876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E9E99024-E019-4724-9562-EE03BA671EFB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SSL Change Cipher Spec Protocol</a:t>
            </a:r>
            <a:endParaRPr lang="en-AU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229600" cy="5184775"/>
          </a:xfrm>
        </p:spPr>
        <p:txBody>
          <a:bodyPr/>
          <a:lstStyle/>
          <a:p>
            <a:r>
              <a:rPr lang="en-US" smtClean="0"/>
              <a:t>Change Cipher Spec Protocol consists of a single message</a:t>
            </a:r>
          </a:p>
          <a:p>
            <a:pPr>
              <a:lnSpc>
                <a:spcPct val="5000"/>
              </a:lnSpc>
            </a:pPr>
            <a:endParaRPr lang="en-US" smtClean="0"/>
          </a:p>
          <a:p>
            <a:pPr lvl="1"/>
            <a:r>
              <a:rPr lang="en-US" smtClean="0"/>
              <a:t>which consists of a single byte</a:t>
            </a:r>
          </a:p>
          <a:p>
            <a:pPr lvl="1">
              <a:lnSpc>
                <a:spcPct val="30000"/>
              </a:lnSpc>
            </a:pPr>
            <a:endParaRPr lang="en-US" smtClean="0"/>
          </a:p>
          <a:p>
            <a:r>
              <a:rPr lang="en-US" smtClean="0"/>
              <a:t>The sole purpose of this message is to cause the pending state to become the current state</a:t>
            </a:r>
          </a:p>
          <a:p>
            <a:pPr>
              <a:lnSpc>
                <a:spcPct val="5000"/>
              </a:lnSpc>
              <a:buFontTx/>
              <a:buNone/>
            </a:pPr>
            <a:r>
              <a:rPr lang="en-US" smtClean="0"/>
              <a:t> </a:t>
            </a:r>
          </a:p>
          <a:p>
            <a:pPr lvl="1"/>
            <a:r>
              <a:rPr lang="en-US" smtClean="0"/>
              <a:t>hence updating the cipher suite in use</a:t>
            </a:r>
            <a:endParaRPr lang="en-AU" smtClean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lum contrast="50000"/>
          </a:blip>
          <a:stretch>
            <a:fillRect/>
          </a:stretch>
        </p:blipFill>
        <p:spPr bwMode="auto">
          <a:xfrm>
            <a:off x="6300192" y="4869160"/>
            <a:ext cx="2361905" cy="1409524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BB7ED50C-5E50-46AD-AC84-1C0CC70C9CC1}" type="slidenum">
              <a:rPr lang="en-US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2"/>
          <p:cNvSpPr txBox="1">
            <a:spLocks noGrp="1"/>
          </p:cNvSpPr>
          <p:nvPr/>
        </p:nvSpPr>
        <p:spPr bwMode="auto">
          <a:xfrm>
            <a:off x="2627313" y="6308725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>
              <a:solidFill>
                <a:srgbClr val="DF0029"/>
              </a:solidFill>
              <a:latin typeface="Times New Roman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1268413"/>
            <a:ext cx="7772400" cy="19446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AU" sz="3600" b="1" dirty="0" smtClean="0">
                <a:solidFill>
                  <a:srgbClr val="DF0029"/>
                </a:solidFill>
                <a:ea typeface="ＭＳ Ｐゴシック" pitchFamily="-84" charset="-128"/>
              </a:rPr>
              <a:t>3413ICT </a:t>
            </a:r>
            <a: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  <a:t/>
            </a:r>
            <a:b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</a:br>
            <a:r>
              <a:rPr lang="en-AU" b="1" dirty="0" smtClean="0">
                <a:solidFill>
                  <a:srgbClr val="DF0029"/>
                </a:solidFill>
                <a:ea typeface="ＭＳ Ｐゴシック" pitchFamily="-84" charset="-128"/>
              </a:rPr>
              <a:t>Network Security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3644900"/>
            <a:ext cx="8424862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AU" b="1" dirty="0" smtClean="0">
                <a:ea typeface="ＭＳ Ｐゴシック" pitchFamily="-84" charset="-128"/>
              </a:rPr>
              <a:t>Lecture 4A: Web Security</a:t>
            </a:r>
            <a:endParaRPr lang="en-AU" dirty="0" smtClean="0">
              <a:ea typeface="ＭＳ Ｐゴシック" pitchFamily="-8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76375" y="4797425"/>
            <a:ext cx="6400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Dr V. Muthukkumarasamy</a:t>
            </a:r>
          </a:p>
          <a:p>
            <a:pPr algn="ctr"/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US" sz="1600" b="1">
                <a:solidFill>
                  <a:srgbClr val="000000"/>
                </a:solidFill>
                <a:latin typeface="Times New Roman" pitchFamily="18" charset="0"/>
              </a:rPr>
              <a:t>B.Sc.Eng (Hons) (Peradeniya), PhD (Cantab), MIEE, MIEEE</a:t>
            </a:r>
            <a:endParaRPr lang="en-AU" sz="1600" b="1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 dirty="0"/>
          </a:p>
        </p:txBody>
      </p:sp>
      <p:sp>
        <p:nvSpPr>
          <p:cNvPr id="153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C8D9F34B-63CC-4D25-A204-3F32E18252C6}" type="slidenum">
              <a:rPr lang="en-US"/>
              <a:pPr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00888" cy="1143000"/>
          </a:xfrm>
        </p:spPr>
        <p:txBody>
          <a:bodyPr/>
          <a:lstStyle/>
          <a:p>
            <a:r>
              <a:rPr lang="en-US" smtClean="0"/>
              <a:t>SSL Alert Protocol</a:t>
            </a:r>
            <a:endParaRPr lang="en-AU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353425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It is used to convey SSL-related alerts to peer entity</a:t>
            </a:r>
          </a:p>
          <a:p>
            <a:pPr>
              <a:lnSpc>
                <a:spcPct val="5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Each message in this protocol consists of two bytes</a:t>
            </a:r>
          </a:p>
          <a:p>
            <a:pPr>
              <a:lnSpc>
                <a:spcPct val="5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first byte takes the value: </a:t>
            </a:r>
            <a:r>
              <a:rPr lang="en-US" sz="2800" b="1" i="1" dirty="0" smtClean="0"/>
              <a:t>warning</a:t>
            </a:r>
            <a:r>
              <a:rPr lang="en-US" sz="2800" dirty="0" smtClean="0"/>
              <a:t> or </a:t>
            </a:r>
            <a:r>
              <a:rPr lang="en-US" sz="2800" b="1" i="1" dirty="0" smtClean="0"/>
              <a:t>fatal</a:t>
            </a:r>
            <a:r>
              <a:rPr lang="en-US" sz="28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the level is fatal, SSL immediately terminates the connection </a:t>
            </a:r>
          </a:p>
          <a:p>
            <a:pPr lvl="1">
              <a:lnSpc>
                <a:spcPct val="5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byte contains a code indicating a specific alert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Fatal alerts: </a:t>
            </a:r>
            <a:r>
              <a:rPr lang="en-AU" sz="2400" i="1" dirty="0" smtClean="0"/>
              <a:t>unexpected message</a:t>
            </a:r>
            <a:r>
              <a:rPr lang="en-AU" sz="2400" dirty="0" smtClean="0"/>
              <a:t>, </a:t>
            </a:r>
            <a:r>
              <a:rPr lang="en-AU" sz="2400" i="1" dirty="0" smtClean="0"/>
              <a:t>bad record MAC</a:t>
            </a:r>
            <a:r>
              <a:rPr lang="en-AU" sz="2400" dirty="0" smtClean="0"/>
              <a:t>, </a:t>
            </a:r>
            <a:r>
              <a:rPr lang="en-AU" sz="2400" i="1" dirty="0" smtClean="0"/>
              <a:t>decompression failure</a:t>
            </a:r>
            <a:r>
              <a:rPr lang="en-AU" sz="2400" dirty="0" smtClean="0"/>
              <a:t>, </a:t>
            </a:r>
            <a:r>
              <a:rPr lang="en-AU" sz="2400" i="1" dirty="0" smtClean="0"/>
              <a:t>handshake failure</a:t>
            </a:r>
            <a:r>
              <a:rPr lang="en-AU" sz="2400" dirty="0" smtClean="0"/>
              <a:t>, </a:t>
            </a:r>
            <a:r>
              <a:rPr lang="en-AU" sz="2400" i="1" dirty="0" smtClean="0"/>
              <a:t>illegal parameter</a:t>
            </a:r>
          </a:p>
          <a:p>
            <a:pPr lvl="1">
              <a:lnSpc>
                <a:spcPct val="10000"/>
              </a:lnSpc>
            </a:pPr>
            <a:endParaRPr lang="en-AU" sz="2400" dirty="0" smtClean="0"/>
          </a:p>
          <a:p>
            <a:pPr lvl="1">
              <a:lnSpc>
                <a:spcPct val="90000"/>
              </a:lnSpc>
            </a:pPr>
            <a:r>
              <a:rPr lang="en-AU" sz="2400" dirty="0" smtClean="0"/>
              <a:t>Other alerts: </a:t>
            </a:r>
            <a:r>
              <a:rPr lang="en-AU" sz="2400" i="1" dirty="0" smtClean="0"/>
              <a:t>close notify</a:t>
            </a:r>
            <a:r>
              <a:rPr lang="en-AU" sz="2400" dirty="0" smtClean="0"/>
              <a:t>, </a:t>
            </a:r>
            <a:r>
              <a:rPr lang="en-AU" sz="2400" i="1" dirty="0" smtClean="0"/>
              <a:t>no certificate</a:t>
            </a:r>
            <a:r>
              <a:rPr lang="en-AU" sz="2400" dirty="0" smtClean="0"/>
              <a:t>, </a:t>
            </a:r>
            <a:r>
              <a:rPr lang="en-AU" sz="2400" i="1" dirty="0" smtClean="0"/>
              <a:t>bad certificate</a:t>
            </a:r>
            <a:r>
              <a:rPr lang="en-AU" sz="2400" dirty="0" smtClean="0"/>
              <a:t>, </a:t>
            </a:r>
            <a:r>
              <a:rPr lang="en-AU" sz="2400" i="1" dirty="0" smtClean="0"/>
              <a:t>unsupported certificate</a:t>
            </a:r>
            <a:r>
              <a:rPr lang="en-AU" sz="2400" dirty="0" smtClean="0"/>
              <a:t>, </a:t>
            </a:r>
            <a:r>
              <a:rPr lang="en-AU" sz="2400" i="1" dirty="0" smtClean="0"/>
              <a:t>certificate revoked</a:t>
            </a:r>
            <a:r>
              <a:rPr lang="en-AU" sz="2400" dirty="0" smtClean="0"/>
              <a:t>, </a:t>
            </a:r>
            <a:r>
              <a:rPr lang="en-AU" sz="2400" i="1" dirty="0" smtClean="0"/>
              <a:t>certificate expired</a:t>
            </a:r>
            <a:r>
              <a:rPr lang="en-AU" sz="2400" dirty="0" smtClean="0"/>
              <a:t>, </a:t>
            </a:r>
            <a:r>
              <a:rPr lang="en-AU" sz="2400" i="1" dirty="0" smtClean="0"/>
              <a:t>certificate unknown</a:t>
            </a:r>
            <a:r>
              <a:rPr lang="en-AU" sz="2400" dirty="0" smtClean="0"/>
              <a:t>, etc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8D89B04B-6FAE-479E-804B-597CA4CA89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TLS (Transport Layer Security)</a:t>
            </a:r>
            <a:endParaRPr lang="en-A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29600" cy="5021262"/>
          </a:xfrm>
        </p:spPr>
        <p:txBody>
          <a:bodyPr/>
          <a:lstStyle/>
          <a:p>
            <a:r>
              <a:rPr lang="en-US" sz="2800" smtClean="0"/>
              <a:t>TLS is an IETF (</a:t>
            </a:r>
            <a:r>
              <a:rPr lang="en-AU" sz="2800" smtClean="0"/>
              <a:t>Internet Engineering Task Force</a:t>
            </a:r>
            <a:r>
              <a:rPr lang="en-US" sz="2800" smtClean="0"/>
              <a:t>) standardization initiative – goal is to produce an Internet standard version of SSL</a:t>
            </a:r>
          </a:p>
          <a:p>
            <a:pPr>
              <a:lnSpc>
                <a:spcPct val="10000"/>
              </a:lnSpc>
            </a:pPr>
            <a:endParaRPr lang="en-US" sz="2800" smtClean="0"/>
          </a:p>
          <a:p>
            <a:r>
              <a:rPr lang="en-US" sz="2800" smtClean="0"/>
              <a:t>TLS has minor differences with SSLv3 in the following aspects: 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Version number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MAC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Pseudo-random function 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Alert codes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Cipher suites and cryptographic computations </a:t>
            </a:r>
          </a:p>
          <a:p>
            <a:pPr lvl="1">
              <a:lnSpc>
                <a:spcPts val="2400"/>
              </a:lnSpc>
            </a:pPr>
            <a:r>
              <a:rPr lang="en-US" sz="2400" smtClean="0"/>
              <a:t>Certificate types and verification</a:t>
            </a:r>
            <a:r>
              <a:rPr lang="en-AU" sz="2400" smtClean="0"/>
              <a:t>, etc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46C4F3AA-47C8-480A-8D70-7569657568DA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52400"/>
            <a:ext cx="7705725" cy="1143000"/>
          </a:xfrm>
        </p:spPr>
        <p:txBody>
          <a:bodyPr/>
          <a:lstStyle/>
          <a:p>
            <a:r>
              <a:rPr lang="en-US" sz="4000" smtClean="0"/>
              <a:t>Secure Electronic Transaction (SET)</a:t>
            </a:r>
            <a:endParaRPr lang="en-AU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8229600" cy="4876800"/>
          </a:xfrm>
        </p:spPr>
        <p:txBody>
          <a:bodyPr/>
          <a:lstStyle/>
          <a:p>
            <a:r>
              <a:rPr lang="en-AU" sz="2800" smtClean="0"/>
              <a:t>SET is an open encryption and security specification</a:t>
            </a:r>
          </a:p>
          <a:p>
            <a:pPr lvl="1"/>
            <a:r>
              <a:rPr lang="en-AU" sz="2600" smtClean="0"/>
              <a:t>to protect Internet credit card transactions</a:t>
            </a:r>
          </a:p>
          <a:p>
            <a:pPr>
              <a:lnSpc>
                <a:spcPct val="20000"/>
              </a:lnSpc>
            </a:pPr>
            <a:endParaRPr lang="en-AU" sz="3000" smtClean="0"/>
          </a:p>
          <a:p>
            <a:r>
              <a:rPr lang="en-US" sz="2800" smtClean="0"/>
              <a:t>It was developed in 1996 by Mastercard and Visa </a:t>
            </a:r>
          </a:p>
          <a:p>
            <a:pPr lvl="1"/>
            <a:r>
              <a:rPr lang="en-US" sz="2600" smtClean="0"/>
              <a:t>Companies who were involved in developing SET: </a:t>
            </a:r>
            <a:r>
              <a:rPr lang="en-US" sz="2600" i="1" smtClean="0"/>
              <a:t>IBM, Microsoft, Netscape, RSA, Terisa, </a:t>
            </a:r>
            <a:r>
              <a:rPr lang="en-US" sz="2600" smtClean="0"/>
              <a:t>&amp;</a:t>
            </a:r>
            <a:r>
              <a:rPr lang="en-US" sz="2600" i="1" smtClean="0"/>
              <a:t> Verisign</a:t>
            </a:r>
          </a:p>
          <a:p>
            <a:pPr lvl="1">
              <a:lnSpc>
                <a:spcPct val="20000"/>
              </a:lnSpc>
              <a:spcBef>
                <a:spcPct val="30000"/>
              </a:spcBef>
            </a:pPr>
            <a:endParaRPr lang="en-AU" sz="2600" smtClean="0"/>
          </a:p>
          <a:p>
            <a:r>
              <a:rPr lang="en-US" sz="2800" smtClean="0"/>
              <a:t>It is not a payment system, rather </a:t>
            </a:r>
            <a:r>
              <a:rPr lang="en-AU" sz="2800" smtClean="0"/>
              <a:t>a set of security protocols &amp; formats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CA8546F7-9A8B-45CC-9BA5-1EB1356357B5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52400"/>
            <a:ext cx="7129463" cy="1143000"/>
          </a:xfrm>
        </p:spPr>
        <p:txBody>
          <a:bodyPr/>
          <a:lstStyle/>
          <a:p>
            <a:r>
              <a:rPr lang="en-US" sz="4000" smtClean="0"/>
              <a:t>Security Services by SET</a:t>
            </a:r>
            <a:endParaRPr lang="en-AU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29600" cy="4876800"/>
          </a:xfrm>
        </p:spPr>
        <p:txBody>
          <a:bodyPr/>
          <a:lstStyle/>
          <a:p>
            <a:r>
              <a:rPr lang="en-AU" smtClean="0"/>
              <a:t>SET provides security services which enable users to use the existing credit card payment infrastructure on an open network </a:t>
            </a:r>
          </a:p>
          <a:p>
            <a:pPr>
              <a:lnSpc>
                <a:spcPct val="20000"/>
              </a:lnSpc>
            </a:pPr>
            <a:endParaRPr lang="en-AU" smtClean="0"/>
          </a:p>
          <a:p>
            <a:r>
              <a:rPr lang="en-AU" smtClean="0"/>
              <a:t>Services include: </a:t>
            </a:r>
          </a:p>
          <a:p>
            <a:pPr lvl="1"/>
            <a:r>
              <a:rPr lang="en-US" u="sng" smtClean="0"/>
              <a:t>Secure communications channel </a:t>
            </a:r>
            <a:r>
              <a:rPr lang="en-US" smtClean="0"/>
              <a:t>among all parties in a transaction </a:t>
            </a:r>
          </a:p>
          <a:p>
            <a:pPr lvl="1"/>
            <a:r>
              <a:rPr lang="en-US" u="sng" smtClean="0"/>
              <a:t>Trust</a:t>
            </a:r>
            <a:r>
              <a:rPr lang="en-US" smtClean="0"/>
              <a:t>  by the use of X.509v3 digital certificates</a:t>
            </a:r>
          </a:p>
          <a:p>
            <a:pPr lvl="1"/>
            <a:r>
              <a:rPr lang="en-US" u="sng" smtClean="0"/>
              <a:t>Privacy</a:t>
            </a:r>
            <a:r>
              <a:rPr lang="en-US" smtClean="0"/>
              <a:t> –  information is only available to those who need it</a:t>
            </a:r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2E54A25-4B9A-4BE4-A4D3-B864A6C58A6B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52400"/>
            <a:ext cx="7129463" cy="1143000"/>
          </a:xfrm>
        </p:spPr>
        <p:txBody>
          <a:bodyPr/>
          <a:lstStyle/>
          <a:p>
            <a:r>
              <a:rPr lang="en-US" sz="4000" smtClean="0"/>
              <a:t>SET Key Features </a:t>
            </a:r>
            <a:endParaRPr lang="en-AU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29600" cy="5092700"/>
          </a:xfrm>
        </p:spPr>
        <p:txBody>
          <a:bodyPr/>
          <a:lstStyle/>
          <a:p>
            <a:r>
              <a:rPr lang="en-AU" sz="2400" b="1" smtClean="0"/>
              <a:t>Confidentiality of information </a:t>
            </a:r>
            <a:r>
              <a:rPr lang="en-AU" sz="2400" smtClean="0"/>
              <a:t>– Cardholder's account and payment information are secured as they travel on the network</a:t>
            </a:r>
          </a:p>
          <a:p>
            <a:pPr lvl="1"/>
            <a:r>
              <a:rPr lang="en-AU" sz="2000" smtClean="0"/>
              <a:t>An interesting feature of SET is that it prevents the merchant from learning the credit card number  </a:t>
            </a:r>
          </a:p>
          <a:p>
            <a:pPr>
              <a:lnSpc>
                <a:spcPct val="20000"/>
              </a:lnSpc>
            </a:pPr>
            <a:endParaRPr lang="en-AU" sz="2600" smtClean="0"/>
          </a:p>
          <a:p>
            <a:r>
              <a:rPr lang="en-AU" sz="2400" b="1" smtClean="0"/>
              <a:t>Integrity of data </a:t>
            </a:r>
            <a:r>
              <a:rPr lang="en-AU" sz="2400" smtClean="0"/>
              <a:t>– SHA-1 and RSA are used for digital signature</a:t>
            </a:r>
          </a:p>
          <a:p>
            <a:pPr>
              <a:lnSpc>
                <a:spcPct val="5000"/>
              </a:lnSpc>
            </a:pPr>
            <a:endParaRPr lang="en-AU" sz="2400" smtClean="0"/>
          </a:p>
          <a:p>
            <a:r>
              <a:rPr lang="en-AU" sz="2400" b="1" smtClean="0"/>
              <a:t>Credit card account authentication </a:t>
            </a:r>
            <a:r>
              <a:rPr lang="en-AU" sz="2400" smtClean="0"/>
              <a:t>– Merchants can verify that a cardholder is a legitimate user and the card is valid</a:t>
            </a:r>
          </a:p>
          <a:p>
            <a:pPr>
              <a:lnSpc>
                <a:spcPct val="5000"/>
              </a:lnSpc>
            </a:pPr>
            <a:endParaRPr lang="en-AU" sz="2400" smtClean="0"/>
          </a:p>
          <a:p>
            <a:r>
              <a:rPr lang="en-AU" sz="2400" b="1" smtClean="0"/>
              <a:t>Merchant authentication </a:t>
            </a:r>
            <a:r>
              <a:rPr lang="en-AU" sz="2400" smtClean="0"/>
              <a:t>– Cardholder can verify that a merchant has a relationship with the financial institution, using X.509 certificate and RSA signature</a:t>
            </a:r>
          </a:p>
          <a:p>
            <a:endParaRPr lang="en-AU" sz="2800" smtClean="0"/>
          </a:p>
          <a:p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DC0FEA50-C26C-4414-BA1F-63EAC36D6782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3000"/>
          </a:xfrm>
        </p:spPr>
        <p:txBody>
          <a:bodyPr/>
          <a:lstStyle/>
          <a:p>
            <a:r>
              <a:rPr lang="en-US" smtClean="0"/>
              <a:t>SET Participants</a:t>
            </a:r>
            <a:endParaRPr lang="en-AU" smtClean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1341438"/>
            <a:ext cx="8229600" cy="4876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BE90D028-D8B6-4CF9-A6A4-D95097A860F2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Purchase/Payment Transaction</a:t>
            </a:r>
            <a:endParaRPr lang="en-AU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859713" cy="5203825"/>
          </a:xfrm>
        </p:spPr>
        <p:txBody>
          <a:bodyPr/>
          <a:lstStyle/>
          <a:p>
            <a:pPr marL="533400" indent="-533400">
              <a:lnSpc>
                <a:spcPct val="105000"/>
              </a:lnSpc>
            </a:pPr>
            <a:r>
              <a:rPr lang="en-AU" sz="2700" smtClean="0"/>
              <a:t>Customer opens account and receives a certificate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Merchants have their own certificates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Customer places an order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 is verified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Payment request is sent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 requests payment authorization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 confirms order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 provides goods or service</a:t>
            </a:r>
          </a:p>
          <a:p>
            <a:pPr marL="533400" indent="-533400">
              <a:lnSpc>
                <a:spcPct val="105000"/>
              </a:lnSpc>
            </a:pPr>
            <a:r>
              <a:rPr lang="en-AU" sz="2700" smtClean="0"/>
              <a:t>Merchant receives payment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B6800079-8D40-4C2B-9B03-FFA6CEAC78CB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smtClean="0">
                <a:solidFill>
                  <a:schemeClr val="tx1"/>
                </a:solidFill>
              </a:rPr>
              <a:t>Dual Signature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4824412"/>
          </a:xfrm>
        </p:spPr>
        <p:txBody>
          <a:bodyPr/>
          <a:lstStyle/>
          <a:p>
            <a:r>
              <a:rPr lang="en-US" sz="2600" smtClean="0"/>
              <a:t>SET provides a unique security solution, which is called </a:t>
            </a:r>
            <a:r>
              <a:rPr lang="en-US" sz="2600" b="1" smtClean="0"/>
              <a:t>dual signature</a:t>
            </a:r>
            <a:r>
              <a:rPr lang="en-US" sz="2600" smtClean="0"/>
              <a:t> </a:t>
            </a:r>
          </a:p>
          <a:p>
            <a:pPr>
              <a:lnSpc>
                <a:spcPct val="20000"/>
              </a:lnSpc>
            </a:pPr>
            <a:endParaRPr lang="en-US" sz="2600" smtClean="0"/>
          </a:p>
          <a:p>
            <a:r>
              <a:rPr lang="en-US" sz="2600" smtClean="0"/>
              <a:t>Dual signature includes two messages </a:t>
            </a:r>
          </a:p>
          <a:p>
            <a:pPr lvl="1"/>
            <a:r>
              <a:rPr lang="en-US" sz="2200" smtClean="0"/>
              <a:t>One for the acquirer – based on the payment information (PI); but does not show purchase/product information</a:t>
            </a:r>
          </a:p>
          <a:p>
            <a:pPr lvl="1"/>
            <a:r>
              <a:rPr lang="en-US" sz="2200" smtClean="0"/>
              <a:t>Another for the merchant – based on the order information (OI); but does not contain the account detail</a:t>
            </a:r>
          </a:p>
          <a:p>
            <a:pPr>
              <a:lnSpc>
                <a:spcPct val="30000"/>
              </a:lnSpc>
            </a:pPr>
            <a:endParaRPr lang="en-US" sz="2600" smtClean="0"/>
          </a:p>
          <a:p>
            <a:r>
              <a:rPr lang="en-US" sz="2600" smtClean="0"/>
              <a:t>Not only provides data confidentiality and authentication, </a:t>
            </a:r>
            <a:r>
              <a:rPr lang="en-US" sz="2600" i="1" smtClean="0"/>
              <a:t>but also protects the privacy of the customer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107D0033-4114-400D-A005-8A3A36548D63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3000"/>
          </a:xfrm>
        </p:spPr>
        <p:txBody>
          <a:bodyPr/>
          <a:lstStyle/>
          <a:p>
            <a:r>
              <a:rPr lang="en-US" sz="4300" smtClean="0">
                <a:solidFill>
                  <a:schemeClr val="tx1"/>
                </a:solidFill>
              </a:rPr>
              <a:t>Dual Signature Generation </a:t>
            </a:r>
            <a:endParaRPr lang="en-AU" sz="4300" smtClean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35975" cy="4824412"/>
          </a:xfrm>
        </p:spPr>
        <p:txBody>
          <a:bodyPr/>
          <a:lstStyle/>
          <a:p>
            <a:r>
              <a:rPr lang="en-AU" sz="2500" smtClean="0"/>
              <a:t>The customer, say C, generates message digests of the order information (OIMD) and the payment information (PIMD)</a:t>
            </a:r>
          </a:p>
          <a:p>
            <a:pPr lvl="1"/>
            <a:r>
              <a:rPr lang="en-AU" sz="2200" smtClean="0"/>
              <a:t>OIMD = H(OI)</a:t>
            </a:r>
          </a:p>
          <a:p>
            <a:pPr lvl="1"/>
            <a:r>
              <a:rPr lang="en-AU" sz="2200" smtClean="0"/>
              <a:t>PIMD = H(PI)</a:t>
            </a:r>
          </a:p>
          <a:p>
            <a:pPr lvl="1"/>
            <a:r>
              <a:rPr lang="en-AU" sz="2200" smtClean="0"/>
              <a:t>where H is based on SHA-1 algorithm</a:t>
            </a:r>
          </a:p>
          <a:p>
            <a:pPr lvl="1">
              <a:lnSpc>
                <a:spcPct val="20000"/>
              </a:lnSpc>
            </a:pPr>
            <a:endParaRPr lang="en-AU" sz="2200" smtClean="0"/>
          </a:p>
          <a:p>
            <a:r>
              <a:rPr lang="en-AU" sz="2500" smtClean="0"/>
              <a:t>Two MDs are concatenated, H(PI) || H(OI); and then the hash of the result is taken, that is,</a:t>
            </a:r>
          </a:p>
          <a:p>
            <a:pPr>
              <a:buFontTx/>
              <a:buNone/>
            </a:pPr>
            <a:r>
              <a:rPr lang="en-AU" sz="2900" smtClean="0"/>
              <a:t>                             </a:t>
            </a:r>
            <a:r>
              <a:rPr lang="en-AU" sz="2200" smtClean="0"/>
              <a:t>H ( H(PI) || H(OI) )</a:t>
            </a:r>
          </a:p>
          <a:p>
            <a:pPr>
              <a:lnSpc>
                <a:spcPct val="20000"/>
              </a:lnSpc>
              <a:buFontTx/>
              <a:buNone/>
            </a:pPr>
            <a:endParaRPr lang="en-AU" sz="2200" smtClean="0"/>
          </a:p>
          <a:p>
            <a:r>
              <a:rPr lang="en-AU" sz="2500" smtClean="0"/>
              <a:t>C using his/her private key, </a:t>
            </a:r>
            <a:r>
              <a:rPr lang="en-AU" sz="2400" i="1" smtClean="0"/>
              <a:t>KR</a:t>
            </a:r>
            <a:r>
              <a:rPr lang="en-AU" sz="2000" i="1" smtClean="0"/>
              <a:t>c</a:t>
            </a:r>
            <a:r>
              <a:rPr lang="en-AU" sz="2500" i="1" smtClean="0"/>
              <a:t>, </a:t>
            </a:r>
            <a:r>
              <a:rPr lang="en-AU" sz="2500" smtClean="0"/>
              <a:t>creates the dual signature as:</a:t>
            </a:r>
            <a:r>
              <a:rPr lang="en-AU" sz="2900" smtClean="0"/>
              <a:t>  </a:t>
            </a:r>
          </a:p>
          <a:p>
            <a:pPr lvl="1">
              <a:buFont typeface="Wingdings" pitchFamily="2" charset="2"/>
              <a:buNone/>
            </a:pPr>
            <a:r>
              <a:rPr lang="en-AU" sz="2900" smtClean="0"/>
              <a:t>               </a:t>
            </a:r>
            <a:r>
              <a:rPr lang="en-AU" sz="2200" smtClean="0"/>
              <a:t>DS = E(</a:t>
            </a:r>
            <a:r>
              <a:rPr lang="en-AU" sz="2200" i="1" smtClean="0"/>
              <a:t>KR</a:t>
            </a:r>
            <a:r>
              <a:rPr lang="en-AU" sz="1800" i="1" smtClean="0"/>
              <a:t>c, </a:t>
            </a:r>
            <a:r>
              <a:rPr lang="en-AU" sz="2200" smtClean="0"/>
              <a:t>H(H(PI) || H(OI)))</a:t>
            </a:r>
            <a:endParaRPr lang="en-AU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46C4994C-38E7-40EC-AAAE-CB17024DEA22}" type="slidenum">
              <a:rPr lang="en-US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AU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7884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C459DB5-3A09-4325-9394-83E02D42D072}" type="slidenum">
              <a:rPr lang="en-US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381750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Previous Lecture..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We have studied </a:t>
            </a:r>
          </a:p>
          <a:p>
            <a:pPr lvl="1"/>
            <a:r>
              <a:rPr lang="en-GB" dirty="0" smtClean="0"/>
              <a:t>Kerberos trusted key server system</a:t>
            </a:r>
          </a:p>
          <a:p>
            <a:pPr lvl="1"/>
            <a:r>
              <a:rPr lang="en-GB" dirty="0" smtClean="0"/>
              <a:t>X.509 authentication and certificates</a:t>
            </a:r>
            <a:endParaRPr lang="en-US" dirty="0" smtClean="0"/>
          </a:p>
          <a:p>
            <a:pPr lvl="1"/>
            <a:r>
              <a:rPr lang="en-US" dirty="0" smtClean="0"/>
              <a:t>IPSec security framework</a:t>
            </a:r>
          </a:p>
          <a:p>
            <a:pPr lvl="1"/>
            <a:r>
              <a:rPr lang="en-US" dirty="0" smtClean="0"/>
              <a:t>AH, ESP</a:t>
            </a:r>
          </a:p>
          <a:p>
            <a:pPr lvl="1"/>
            <a:r>
              <a:rPr lang="en-US" dirty="0" smtClean="0"/>
              <a:t>Key management</a:t>
            </a:r>
          </a:p>
          <a:p>
            <a:pPr lvl="1"/>
            <a:endParaRPr lang="en-US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6CFBD1C2-8937-4091-8AB0-536C755ABDE4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smtClean="0">
                <a:solidFill>
                  <a:schemeClr val="tx1"/>
                </a:solidFill>
              </a:rPr>
              <a:t>Signature Verification by Merchant </a:t>
            </a:r>
            <a:endParaRPr lang="en-AU" sz="390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600" smtClean="0"/>
              <a:t>Merchant has: OI, PIMD, dual signature DS, and Public key of C, namely </a:t>
            </a:r>
            <a:r>
              <a:rPr lang="en-AU" sz="2600" i="1" smtClean="0"/>
              <a:t>KU</a:t>
            </a:r>
            <a:r>
              <a:rPr lang="en-AU" sz="2400" i="1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AU" sz="2200" b="1" smtClean="0"/>
              <a:t>Note:</a:t>
            </a:r>
            <a:r>
              <a:rPr lang="en-AU" sz="2200" smtClean="0"/>
              <a:t> Given PIMD=H(PI), the merchant doesn’t know PI detail</a:t>
            </a:r>
          </a:p>
          <a:p>
            <a:pPr lvl="1">
              <a:lnSpc>
                <a:spcPct val="15000"/>
              </a:lnSpc>
            </a:pPr>
            <a:endParaRPr lang="en-AU" sz="2200" smtClean="0"/>
          </a:p>
          <a:p>
            <a:pPr>
              <a:lnSpc>
                <a:spcPct val="90000"/>
              </a:lnSpc>
            </a:pPr>
            <a:r>
              <a:rPr lang="en-AU" sz="2600" smtClean="0"/>
              <a:t>Merchant generates H(OI), and then  PIMD || H(OI)</a:t>
            </a:r>
          </a:p>
          <a:p>
            <a:pPr>
              <a:lnSpc>
                <a:spcPct val="20000"/>
              </a:lnSpc>
            </a:pPr>
            <a:endParaRPr lang="en-AU" sz="2600" smtClean="0"/>
          </a:p>
          <a:p>
            <a:pPr>
              <a:lnSpc>
                <a:spcPct val="90000"/>
              </a:lnSpc>
            </a:pPr>
            <a:r>
              <a:rPr lang="en-AU" sz="2600" smtClean="0"/>
              <a:t>Merchant then generates H( PIMD || H(OI))</a:t>
            </a:r>
          </a:p>
          <a:p>
            <a:pPr>
              <a:lnSpc>
                <a:spcPct val="20000"/>
              </a:lnSpc>
            </a:pPr>
            <a:endParaRPr lang="en-AU" sz="2600" smtClean="0"/>
          </a:p>
          <a:p>
            <a:pPr>
              <a:lnSpc>
                <a:spcPct val="90000"/>
              </a:lnSpc>
            </a:pPr>
            <a:r>
              <a:rPr lang="en-AU" sz="2600" smtClean="0"/>
              <a:t>Merchant decrypts DS, that is, computes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AU" sz="2600" smtClean="0"/>
              <a:t>                                  </a:t>
            </a:r>
            <a:r>
              <a:rPr lang="en-AU" sz="2200" smtClean="0"/>
              <a:t>D(</a:t>
            </a:r>
            <a:r>
              <a:rPr lang="en-AU" sz="2200" i="1" smtClean="0"/>
              <a:t>KU</a:t>
            </a:r>
            <a:r>
              <a:rPr lang="en-AU" sz="2000" i="1" smtClean="0"/>
              <a:t>c</a:t>
            </a:r>
            <a:r>
              <a:rPr lang="en-AU" sz="2200" smtClean="0"/>
              <a:t>, DS)</a:t>
            </a:r>
          </a:p>
          <a:p>
            <a:pPr>
              <a:lnSpc>
                <a:spcPct val="20000"/>
              </a:lnSpc>
              <a:buFontTx/>
              <a:buNone/>
            </a:pPr>
            <a:endParaRPr lang="en-AU" sz="2200" smtClean="0"/>
          </a:p>
          <a:p>
            <a:pPr>
              <a:lnSpc>
                <a:spcPct val="90000"/>
              </a:lnSpc>
            </a:pPr>
            <a:r>
              <a:rPr lang="en-AU" sz="2600" smtClean="0"/>
              <a:t>Merchant compares the following two values. If they are equal, the signature is valid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AU" sz="2600" smtClean="0"/>
              <a:t>                     </a:t>
            </a:r>
            <a:r>
              <a:rPr lang="en-AU" sz="2200" smtClean="0"/>
              <a:t>H(PIMD || H(OI))   and    D(</a:t>
            </a:r>
            <a:r>
              <a:rPr lang="en-AU" sz="2200" i="1" smtClean="0"/>
              <a:t>KU</a:t>
            </a:r>
            <a:r>
              <a:rPr lang="en-AU" sz="1800" i="1" smtClean="0"/>
              <a:t>c</a:t>
            </a:r>
            <a:r>
              <a:rPr lang="en-AU" sz="2200" smtClean="0"/>
              <a:t>, DS)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C42A8403-4F4C-4520-8187-A322BD168711}" type="slidenum">
              <a:rPr lang="en-US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smtClean="0">
                <a:solidFill>
                  <a:schemeClr val="tx1"/>
                </a:solidFill>
              </a:rPr>
              <a:t>Signature Verification by Bank </a:t>
            </a:r>
            <a:endParaRPr lang="en-AU" sz="4300" smtClean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600" smtClean="0"/>
              <a:t>Bank has: PI, OIMD, dual signature DS, and Public key of C, namely </a:t>
            </a:r>
            <a:r>
              <a:rPr lang="en-AU" sz="2600" i="1" smtClean="0"/>
              <a:t>KU</a:t>
            </a:r>
            <a:r>
              <a:rPr lang="en-AU" sz="2400" i="1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AU" sz="2200" b="1" smtClean="0"/>
              <a:t>Note:</a:t>
            </a:r>
            <a:r>
              <a:rPr lang="en-AU" sz="2200" smtClean="0"/>
              <a:t> Given OIMD=H(OI), the bank doesn’t know OI detail </a:t>
            </a:r>
          </a:p>
          <a:p>
            <a:pPr lvl="1">
              <a:lnSpc>
                <a:spcPct val="15000"/>
              </a:lnSpc>
            </a:pPr>
            <a:endParaRPr lang="en-AU" sz="2200" smtClean="0"/>
          </a:p>
          <a:p>
            <a:pPr>
              <a:lnSpc>
                <a:spcPct val="90000"/>
              </a:lnSpc>
            </a:pPr>
            <a:r>
              <a:rPr lang="en-AU" sz="2600" smtClean="0"/>
              <a:t>Bank computes H(PI), and then  H(PI) || OIMD</a:t>
            </a:r>
          </a:p>
          <a:p>
            <a:pPr>
              <a:lnSpc>
                <a:spcPct val="20000"/>
              </a:lnSpc>
            </a:pPr>
            <a:endParaRPr lang="en-AU" sz="2600" smtClean="0"/>
          </a:p>
          <a:p>
            <a:pPr>
              <a:lnSpc>
                <a:spcPct val="90000"/>
              </a:lnSpc>
            </a:pPr>
            <a:r>
              <a:rPr lang="en-AU" sz="2600" smtClean="0"/>
              <a:t>Bank then computes H( H(PI) || OIMD)</a:t>
            </a:r>
          </a:p>
          <a:p>
            <a:pPr>
              <a:lnSpc>
                <a:spcPct val="20000"/>
              </a:lnSpc>
            </a:pPr>
            <a:endParaRPr lang="en-AU" sz="2600" smtClean="0"/>
          </a:p>
          <a:p>
            <a:pPr>
              <a:lnSpc>
                <a:spcPct val="90000"/>
              </a:lnSpc>
            </a:pPr>
            <a:r>
              <a:rPr lang="en-AU" sz="2600" smtClean="0"/>
              <a:t>Bank decrypts DS, that is, computes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AU" sz="2600" smtClean="0"/>
              <a:t>                                  </a:t>
            </a:r>
            <a:r>
              <a:rPr lang="en-AU" sz="2200" smtClean="0"/>
              <a:t>D(</a:t>
            </a:r>
            <a:r>
              <a:rPr lang="en-AU" sz="2200" i="1" smtClean="0"/>
              <a:t>KU</a:t>
            </a:r>
            <a:r>
              <a:rPr lang="en-AU" sz="2000" i="1" smtClean="0"/>
              <a:t>c</a:t>
            </a:r>
            <a:r>
              <a:rPr lang="en-AU" sz="2200" smtClean="0"/>
              <a:t>, DS)</a:t>
            </a:r>
          </a:p>
          <a:p>
            <a:pPr>
              <a:lnSpc>
                <a:spcPct val="20000"/>
              </a:lnSpc>
              <a:buFontTx/>
              <a:buNone/>
            </a:pPr>
            <a:endParaRPr lang="en-AU" sz="2200" smtClean="0"/>
          </a:p>
          <a:p>
            <a:pPr>
              <a:lnSpc>
                <a:spcPct val="90000"/>
              </a:lnSpc>
            </a:pPr>
            <a:r>
              <a:rPr lang="en-AU" sz="2600" smtClean="0"/>
              <a:t>Bank compares the following two values. If they are equal, the signature is valid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AU" sz="2600" smtClean="0"/>
              <a:t>                     </a:t>
            </a:r>
            <a:r>
              <a:rPr lang="en-AU" sz="2200" smtClean="0"/>
              <a:t>H(H(PI) || OIMD)   and    D(</a:t>
            </a:r>
            <a:r>
              <a:rPr lang="en-AU" sz="2200" i="1" smtClean="0"/>
              <a:t>KU</a:t>
            </a:r>
            <a:r>
              <a:rPr lang="en-AU" sz="1800" i="1" smtClean="0"/>
              <a:t>c</a:t>
            </a:r>
            <a:r>
              <a:rPr lang="en-AU" sz="2200" smtClean="0"/>
              <a:t>, DS)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6E376A45-AAF4-496A-AA23-CBAE6ED09C90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3000"/>
          </a:xfrm>
          <a:noFill/>
        </p:spPr>
        <p:txBody>
          <a:bodyPr/>
          <a:lstStyle/>
          <a:p>
            <a:r>
              <a:rPr lang="en-AU" smtClean="0">
                <a:effectLst/>
              </a:rPr>
              <a:t>Payment Processing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435975" cy="4876800"/>
          </a:xfrm>
        </p:spPr>
        <p:txBody>
          <a:bodyPr/>
          <a:lstStyle/>
          <a:p>
            <a:r>
              <a:rPr lang="en-AU" smtClean="0"/>
              <a:t>SET supports a number of transactions for a secure payment, including:</a:t>
            </a:r>
          </a:p>
          <a:p>
            <a:pPr>
              <a:lnSpc>
                <a:spcPct val="20000"/>
              </a:lnSpc>
            </a:pPr>
            <a:endParaRPr lang="en-AU" smtClean="0"/>
          </a:p>
          <a:p>
            <a:pPr lvl="1">
              <a:lnSpc>
                <a:spcPct val="130000"/>
              </a:lnSpc>
            </a:pPr>
            <a:r>
              <a:rPr lang="en-AU" smtClean="0"/>
              <a:t>Purchase request </a:t>
            </a:r>
          </a:p>
          <a:p>
            <a:pPr lvl="1">
              <a:lnSpc>
                <a:spcPct val="130000"/>
              </a:lnSpc>
            </a:pPr>
            <a:r>
              <a:rPr lang="en-AU" smtClean="0"/>
              <a:t>Payment authorization </a:t>
            </a:r>
          </a:p>
          <a:p>
            <a:pPr lvl="1">
              <a:lnSpc>
                <a:spcPct val="130000"/>
              </a:lnSpc>
            </a:pPr>
            <a:r>
              <a:rPr lang="en-AU" smtClean="0"/>
              <a:t>Payment capture</a:t>
            </a:r>
          </a:p>
          <a:p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572B7F06-A8B6-426B-AF0E-A7CF24444205}" type="slidenum">
              <a:rPr lang="en-US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3000"/>
          </a:xfrm>
          <a:noFill/>
        </p:spPr>
        <p:txBody>
          <a:bodyPr/>
          <a:lstStyle/>
          <a:p>
            <a:r>
              <a:rPr lang="en-AU" smtClean="0">
                <a:effectLst/>
              </a:rPr>
              <a:t>Purchase Request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5256212"/>
          </a:xfrm>
        </p:spPr>
        <p:txBody>
          <a:bodyPr/>
          <a:lstStyle/>
          <a:p>
            <a:r>
              <a:rPr lang="en-AU" sz="2800" smtClean="0"/>
              <a:t>Before the purchase-request exchange begins, customer and merchant will exchange certificates</a:t>
            </a:r>
          </a:p>
          <a:p>
            <a:pPr>
              <a:lnSpc>
                <a:spcPct val="15000"/>
              </a:lnSpc>
              <a:buFontTx/>
              <a:buNone/>
            </a:pPr>
            <a:r>
              <a:rPr lang="en-AU" sz="2800" smtClean="0"/>
              <a:t> </a:t>
            </a:r>
          </a:p>
          <a:p>
            <a:r>
              <a:rPr lang="en-AU" sz="2800" smtClean="0"/>
              <a:t>Customer then generates a one-time symmetric key, </a:t>
            </a:r>
            <a:r>
              <a:rPr lang="en-AU" sz="2800" i="1" smtClean="0"/>
              <a:t>K</a:t>
            </a:r>
            <a:r>
              <a:rPr lang="en-AU" sz="2400" i="1" smtClean="0"/>
              <a:t>s</a:t>
            </a:r>
            <a:r>
              <a:rPr lang="en-AU" sz="2800" i="1" smtClean="0"/>
              <a:t>, </a:t>
            </a:r>
            <a:r>
              <a:rPr lang="en-AU" sz="2800" smtClean="0"/>
              <a:t>for encryption and decryption</a:t>
            </a:r>
          </a:p>
          <a:p>
            <a:pPr>
              <a:lnSpc>
                <a:spcPct val="15000"/>
              </a:lnSpc>
            </a:pPr>
            <a:endParaRPr lang="en-AU" sz="2800" smtClean="0"/>
          </a:p>
          <a:p>
            <a:r>
              <a:rPr lang="en-AU" sz="2800" smtClean="0"/>
              <a:t>Purchase request includes the following: </a:t>
            </a:r>
          </a:p>
          <a:p>
            <a:pPr lvl="1"/>
            <a:r>
              <a:rPr lang="en-AU" sz="2200" u="sng" smtClean="0"/>
              <a:t>Purchase-related information</a:t>
            </a:r>
            <a:r>
              <a:rPr lang="en-AU" sz="2200" smtClean="0"/>
              <a:t> – This will be received by the merchant (in ciphertext), and forwarded to the payment gateway (by the merchant)  </a:t>
            </a:r>
          </a:p>
          <a:p>
            <a:pPr lvl="1">
              <a:lnSpc>
                <a:spcPct val="5000"/>
              </a:lnSpc>
            </a:pPr>
            <a:endParaRPr lang="en-AU" sz="2200" smtClean="0"/>
          </a:p>
          <a:p>
            <a:pPr lvl="1"/>
            <a:r>
              <a:rPr lang="en-AU" sz="2200" u="sng" smtClean="0"/>
              <a:t>Order-related information</a:t>
            </a:r>
            <a:r>
              <a:rPr lang="en-AU" sz="2200" smtClean="0"/>
              <a:t> – This is received and needed by the merchant</a:t>
            </a:r>
          </a:p>
          <a:p>
            <a:pPr lvl="1">
              <a:lnSpc>
                <a:spcPct val="5000"/>
              </a:lnSpc>
            </a:pPr>
            <a:endParaRPr lang="en-AU" sz="2200" smtClean="0"/>
          </a:p>
          <a:p>
            <a:pPr lvl="1"/>
            <a:r>
              <a:rPr lang="en-AU" sz="2200" u="sng" smtClean="0"/>
              <a:t>Customer’s public key</a:t>
            </a:r>
            <a:r>
              <a:rPr lang="en-AU" sz="2200" smtClean="0"/>
              <a:t> for verifying the signature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94F7BA1-7FE2-45F4-9F0B-FB1D80338E1C}" type="slidenum">
              <a:rPr lang="en-US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smtClean="0">
                <a:effectLst/>
              </a:rPr>
              <a:t>Purchase-related Information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4987925"/>
          </a:xfrm>
        </p:spPr>
        <p:txBody>
          <a:bodyPr/>
          <a:lstStyle/>
          <a:p>
            <a:r>
              <a:rPr lang="en-AU" sz="2800" smtClean="0"/>
              <a:t>Merchant receives the </a:t>
            </a:r>
            <a:r>
              <a:rPr lang="en-AU" sz="2800" b="1" i="1" smtClean="0"/>
              <a:t>purchase-related information </a:t>
            </a:r>
            <a:r>
              <a:rPr lang="en-AU" sz="2800" smtClean="0"/>
              <a:t>(in ciphertext), and forwards to the payment gateway: </a:t>
            </a:r>
          </a:p>
          <a:p>
            <a:pPr lvl="1"/>
            <a:r>
              <a:rPr lang="en-AU" sz="2400" smtClean="0"/>
              <a:t>The PI</a:t>
            </a:r>
          </a:p>
          <a:p>
            <a:pPr lvl="1"/>
            <a:r>
              <a:rPr lang="en-AU" sz="2400" smtClean="0"/>
              <a:t>Dual signature, DS = E(KRc, H(H(PI) || H(OI))</a:t>
            </a:r>
          </a:p>
          <a:p>
            <a:pPr lvl="1"/>
            <a:r>
              <a:rPr lang="en-AU" sz="2400" smtClean="0"/>
              <a:t>OI message digest OIMD = H(OI)</a:t>
            </a:r>
          </a:p>
          <a:p>
            <a:pPr lvl="1">
              <a:lnSpc>
                <a:spcPct val="15000"/>
              </a:lnSpc>
            </a:pPr>
            <a:endParaRPr lang="en-AU" sz="2400" smtClean="0"/>
          </a:p>
          <a:p>
            <a:r>
              <a:rPr lang="en-AU" sz="2800" smtClean="0"/>
              <a:t>All these items are encrypted by using  </a:t>
            </a:r>
            <a:r>
              <a:rPr lang="en-AU" sz="2800" i="1" smtClean="0"/>
              <a:t>K</a:t>
            </a:r>
            <a:r>
              <a:rPr lang="en-AU" sz="2400" i="1" smtClean="0"/>
              <a:t>s</a:t>
            </a:r>
          </a:p>
          <a:p>
            <a:pPr>
              <a:lnSpc>
                <a:spcPct val="20000"/>
              </a:lnSpc>
            </a:pPr>
            <a:endParaRPr lang="en-AU" sz="2800" i="1" smtClean="0"/>
          </a:p>
          <a:p>
            <a:r>
              <a:rPr lang="en-AU" sz="2800" smtClean="0"/>
              <a:t>Also, it include a </a:t>
            </a:r>
            <a:r>
              <a:rPr lang="en-AU" sz="2800" b="1" smtClean="0"/>
              <a:t>digital envelope</a:t>
            </a:r>
            <a:r>
              <a:rPr lang="en-AU" sz="2800" smtClean="0"/>
              <a:t>, which is formed by encrypting </a:t>
            </a:r>
            <a:r>
              <a:rPr lang="en-AU" sz="2800" i="1" smtClean="0"/>
              <a:t>Ks</a:t>
            </a:r>
            <a:r>
              <a:rPr lang="en-AU" sz="2800" smtClean="0"/>
              <a:t>, with the payment gateway’s public key</a:t>
            </a:r>
          </a:p>
          <a:p>
            <a:pPr>
              <a:lnSpc>
                <a:spcPct val="20000"/>
              </a:lnSpc>
            </a:pPr>
            <a:endParaRPr lang="en-AU" sz="2800" smtClean="0"/>
          </a:p>
          <a:p>
            <a:pPr>
              <a:buFontTx/>
              <a:buNone/>
            </a:pPr>
            <a:r>
              <a:rPr lang="en-AU" sz="2800" smtClean="0"/>
              <a:t>    </a:t>
            </a:r>
            <a:r>
              <a:rPr lang="en-AU" sz="2800" smtClean="0">
                <a:solidFill>
                  <a:srgbClr val="FF0000"/>
                </a:solidFill>
              </a:rPr>
              <a:t>– Note: Merchant </a:t>
            </a:r>
            <a:r>
              <a:rPr lang="en-AU" sz="2800" b="1" smtClean="0">
                <a:solidFill>
                  <a:srgbClr val="FF0000"/>
                </a:solidFill>
              </a:rPr>
              <a:t>cannot</a:t>
            </a:r>
            <a:r>
              <a:rPr lang="en-AU" sz="2800" smtClean="0">
                <a:solidFill>
                  <a:srgbClr val="FF0000"/>
                </a:solidFill>
              </a:rPr>
              <a:t> read </a:t>
            </a:r>
            <a:r>
              <a:rPr lang="en-AU" sz="2800" i="1" smtClean="0">
                <a:solidFill>
                  <a:srgbClr val="FF0000"/>
                </a:solidFill>
              </a:rPr>
              <a:t>K</a:t>
            </a:r>
            <a:r>
              <a:rPr lang="en-AU" sz="2400" i="1" smtClean="0">
                <a:solidFill>
                  <a:srgbClr val="FF0000"/>
                </a:solidFill>
              </a:rPr>
              <a:t>s</a:t>
            </a:r>
            <a:r>
              <a:rPr lang="en-AU" sz="2800" smtClean="0">
                <a:solidFill>
                  <a:srgbClr val="FF0000"/>
                </a:solidFill>
              </a:rPr>
              <a:t>, and </a:t>
            </a:r>
            <a:r>
              <a:rPr lang="en-AU" sz="2800" b="1" smtClean="0">
                <a:solidFill>
                  <a:srgbClr val="FF0000"/>
                </a:solidFill>
              </a:rPr>
              <a:t>cannot</a:t>
            </a:r>
            <a:r>
              <a:rPr lang="en-AU" sz="2800" smtClean="0">
                <a:solidFill>
                  <a:srgbClr val="FF0000"/>
                </a:solidFill>
              </a:rPr>
              <a:t> read 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711EDAF-85F8-464E-BDBE-A744E1044D4A}" type="slidenum">
              <a:rPr lang="en-US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smtClean="0">
                <a:effectLst/>
              </a:rPr>
              <a:t>Order-related Information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229600" cy="4876800"/>
          </a:xfrm>
        </p:spPr>
        <p:txBody>
          <a:bodyPr/>
          <a:lstStyle/>
          <a:p>
            <a:r>
              <a:rPr lang="en-AU" smtClean="0"/>
              <a:t>The following information will be used by the merchant to verify the dual signature </a:t>
            </a:r>
          </a:p>
          <a:p>
            <a:pPr lvl="1"/>
            <a:r>
              <a:rPr lang="en-AU" smtClean="0"/>
              <a:t>The OI </a:t>
            </a:r>
          </a:p>
          <a:p>
            <a:pPr lvl="1"/>
            <a:r>
              <a:rPr lang="en-AU" smtClean="0"/>
              <a:t>Dual signature, DS = E(KRc, H(H(PI) || H(OI))</a:t>
            </a:r>
          </a:p>
          <a:p>
            <a:pPr lvl="1"/>
            <a:r>
              <a:rPr lang="en-AU" smtClean="0"/>
              <a:t>PI message digest PIMD</a:t>
            </a:r>
          </a:p>
          <a:p>
            <a:pPr lvl="1"/>
            <a:r>
              <a:rPr lang="en-AU" smtClean="0"/>
              <a:t>Customer’s certificate including the public key </a:t>
            </a:r>
          </a:p>
          <a:p>
            <a:pPr lvl="1"/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D71FECC9-4073-410C-A909-D7D304F01366}" type="slidenum">
              <a:rPr lang="en-US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Purchase Request by Customer</a:t>
            </a:r>
            <a:endParaRPr lang="en-AU" smtClean="0">
              <a:effectLst/>
            </a:endParaRP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8313" y="1341438"/>
            <a:ext cx="8229600" cy="4876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87B3F7C-C9AF-4E69-BD16-6961F169D4F4}" type="slidenum">
              <a:rPr lang="en-US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620000" cy="1143000"/>
          </a:xfrm>
          <a:noFill/>
        </p:spPr>
        <p:txBody>
          <a:bodyPr/>
          <a:lstStyle/>
          <a:p>
            <a:r>
              <a:rPr lang="en-US" sz="4000" smtClean="0">
                <a:effectLst/>
              </a:rPr>
              <a:t>Processing Purchase Request by  Merchant</a:t>
            </a:r>
            <a:endParaRPr lang="en-AU" sz="4000" smtClean="0">
              <a:effectLst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229600" cy="4876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AU" sz="2800" smtClean="0"/>
              <a:t>Verifies cardholder certificates </a:t>
            </a:r>
          </a:p>
          <a:p>
            <a:pPr marL="533400" indent="-533400">
              <a:lnSpc>
                <a:spcPct val="15000"/>
              </a:lnSpc>
              <a:buFontTx/>
              <a:buAutoNum type="arabicPeriod"/>
            </a:pPr>
            <a:endParaRPr lang="en-AU" sz="2800" smtClean="0"/>
          </a:p>
          <a:p>
            <a:pPr marL="533400" indent="-533400">
              <a:buFontTx/>
              <a:buAutoNum type="arabicPeriod"/>
            </a:pPr>
            <a:r>
              <a:rPr lang="en-AU" sz="2800" smtClean="0"/>
              <a:t>Verifies dual signature using customer's public key, to ensure order has not been tampered with in transit &amp; that it was signed using cardholder's private key</a:t>
            </a:r>
          </a:p>
          <a:p>
            <a:pPr marL="533400" indent="-533400">
              <a:lnSpc>
                <a:spcPct val="15000"/>
              </a:lnSpc>
              <a:buFontTx/>
              <a:buAutoNum type="arabicPeriod"/>
            </a:pPr>
            <a:endParaRPr lang="en-AU" sz="2800" smtClean="0"/>
          </a:p>
          <a:p>
            <a:pPr marL="533400" indent="-533400">
              <a:buFontTx/>
              <a:buAutoNum type="arabicPeriod"/>
            </a:pPr>
            <a:r>
              <a:rPr lang="en-AU" sz="2800" smtClean="0"/>
              <a:t>Processes the order, and forwards the payment information to the payment gateway for authorization </a:t>
            </a:r>
          </a:p>
          <a:p>
            <a:pPr marL="533400" indent="-533400">
              <a:lnSpc>
                <a:spcPct val="15000"/>
              </a:lnSpc>
              <a:buFontTx/>
              <a:buAutoNum type="arabicPeriod"/>
            </a:pPr>
            <a:endParaRPr lang="en-AU" sz="2800" smtClean="0"/>
          </a:p>
          <a:p>
            <a:pPr marL="533400" indent="-533400">
              <a:buFontTx/>
              <a:buAutoNum type="arabicPeriod"/>
            </a:pPr>
            <a:r>
              <a:rPr lang="en-AU" sz="2800" smtClean="0"/>
              <a:t>Sends a purchase response to cardholder</a:t>
            </a:r>
          </a:p>
          <a:p>
            <a:pPr marL="533400" indent="-533400"/>
            <a:endParaRPr lang="en-AU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538BB376-627F-40A1-B455-87EFC8375424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Processing Purchase Request by  Merchant</a:t>
            </a:r>
            <a:endParaRPr lang="en-AU" smtClean="0">
              <a:effectLst/>
            </a:endParaRP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350" y="1524000"/>
            <a:ext cx="6985000" cy="4876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388D7897-8FE4-45FC-80BC-C8ADB6F93328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smtClean="0">
                <a:effectLst/>
              </a:rPr>
              <a:t>Payment Authorization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The merchant sends an </a:t>
            </a:r>
            <a:r>
              <a:rPr lang="en-AU" b="1" smtClean="0"/>
              <a:t>authorization request</a:t>
            </a:r>
            <a:r>
              <a:rPr lang="en-AU" smtClean="0"/>
              <a:t> to the payment gateway, consisting of </a:t>
            </a:r>
          </a:p>
          <a:p>
            <a:pPr>
              <a:lnSpc>
                <a:spcPct val="10000"/>
              </a:lnSpc>
            </a:pPr>
            <a:endParaRPr lang="en-AU" smtClean="0"/>
          </a:p>
          <a:p>
            <a:pPr lvl="1">
              <a:lnSpc>
                <a:spcPct val="90000"/>
              </a:lnSpc>
            </a:pPr>
            <a:r>
              <a:rPr lang="en-AU" smtClean="0"/>
              <a:t>Purchase-related information, which was received from the customer</a:t>
            </a:r>
          </a:p>
          <a:p>
            <a:pPr lvl="1">
              <a:lnSpc>
                <a:spcPct val="20000"/>
              </a:lnSpc>
            </a:pPr>
            <a:endParaRPr lang="en-AU" smtClean="0"/>
          </a:p>
          <a:p>
            <a:pPr lvl="1">
              <a:lnSpc>
                <a:spcPct val="90000"/>
              </a:lnSpc>
            </a:pPr>
            <a:r>
              <a:rPr lang="en-AU" smtClean="0"/>
              <a:t>Authorization-related information: </a:t>
            </a:r>
          </a:p>
          <a:p>
            <a:pPr lvl="2">
              <a:lnSpc>
                <a:spcPct val="90000"/>
              </a:lnSpc>
              <a:buFont typeface="Trebuchet MS" pitchFamily="34" charset="0"/>
              <a:buChar char="—"/>
            </a:pPr>
            <a:r>
              <a:rPr lang="en-AU" smtClean="0"/>
              <a:t> An authorization block, including the transaction ID, signed with the merchant’s private key, and encrypted with a one-time key</a:t>
            </a:r>
          </a:p>
          <a:p>
            <a:pPr lvl="2">
              <a:lnSpc>
                <a:spcPct val="90000"/>
              </a:lnSpc>
              <a:buFont typeface="Trebuchet MS" pitchFamily="34" charset="0"/>
              <a:buChar char="—"/>
            </a:pPr>
            <a:r>
              <a:rPr lang="en-AU" smtClean="0"/>
              <a:t> A </a:t>
            </a:r>
            <a:r>
              <a:rPr lang="en-AU" b="1" smtClean="0"/>
              <a:t>digital envelope</a:t>
            </a:r>
            <a:r>
              <a:rPr lang="en-AU" smtClean="0"/>
              <a:t>, including the one-time key, encrypted by the gateway’s public key</a:t>
            </a:r>
          </a:p>
          <a:p>
            <a:pPr lvl="2">
              <a:lnSpc>
                <a:spcPct val="35000"/>
              </a:lnSpc>
              <a:buFont typeface="Trebuchet MS" pitchFamily="34" charset="0"/>
              <a:buChar char="—"/>
            </a:pPr>
            <a:endParaRPr lang="en-AU" smtClean="0"/>
          </a:p>
          <a:p>
            <a:pPr lvl="1">
              <a:lnSpc>
                <a:spcPct val="90000"/>
              </a:lnSpc>
            </a:pPr>
            <a:r>
              <a:rPr lang="en-AU" smtClean="0"/>
              <a:t>Merchant’s certificate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E382842-CE5E-4334-9CD0-688E74421C5E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884988" cy="1143000"/>
          </a:xfrm>
        </p:spPr>
        <p:txBody>
          <a:bodyPr/>
          <a:lstStyle/>
          <a:p>
            <a:r>
              <a:rPr lang="en-AU" smtClean="0">
                <a:ea typeface="ＭＳ Ｐゴシック" pitchFamily="-84" charset="-128"/>
              </a:rPr>
              <a:t>Today</a:t>
            </a:r>
            <a:r>
              <a:rPr lang="en-AU" altLang="en-US" smtClean="0">
                <a:ea typeface="ＭＳ Ｐゴシック" pitchFamily="-84" charset="-128"/>
              </a:rPr>
              <a:t>’</a:t>
            </a:r>
            <a:r>
              <a:rPr lang="en-AU" smtClean="0">
                <a:ea typeface="ＭＳ Ｐゴシック" pitchFamily="-84" charset="-128"/>
              </a:rPr>
              <a:t>s Objectives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86688" cy="4876800"/>
          </a:xfrm>
        </p:spPr>
        <p:txBody>
          <a:bodyPr/>
          <a:lstStyle/>
          <a:p>
            <a:r>
              <a:rPr lang="en-AU" dirty="0" smtClean="0"/>
              <a:t>To understand the need for the Web security</a:t>
            </a:r>
          </a:p>
          <a:p>
            <a:pPr>
              <a:lnSpc>
                <a:spcPct val="20000"/>
              </a:lnSpc>
            </a:pPr>
            <a:endParaRPr lang="en-AU" dirty="0" smtClean="0"/>
          </a:p>
          <a:p>
            <a:r>
              <a:rPr lang="en-AU" dirty="0" smtClean="0"/>
              <a:t>To study the security protocol, </a:t>
            </a:r>
            <a:r>
              <a:rPr lang="en-US" dirty="0" smtClean="0"/>
              <a:t>Secure Socket Layer (SSL), and briefly, </a:t>
            </a:r>
            <a:r>
              <a:rPr lang="en-AU" dirty="0" smtClean="0"/>
              <a:t>Transport Layer Security (TLS) </a:t>
            </a:r>
          </a:p>
          <a:p>
            <a:pPr>
              <a:lnSpc>
                <a:spcPct val="20000"/>
              </a:lnSpc>
            </a:pPr>
            <a:endParaRPr lang="en-AU" dirty="0" smtClean="0"/>
          </a:p>
          <a:p>
            <a:r>
              <a:rPr lang="en-AU" dirty="0" smtClean="0"/>
              <a:t>To explain the SET, a secure payment protocol</a:t>
            </a:r>
          </a:p>
          <a:p>
            <a:pPr>
              <a:buFontTx/>
              <a:buNone/>
            </a:pPr>
            <a:endParaRPr lang="en-AU" dirty="0" smtClean="0">
              <a:ea typeface="ＭＳ Ｐゴシック" pitchFamily="-8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Lecture  - </a:t>
            </a:r>
            <a:fld id="{6E6F98E4-5F00-4FBC-AB68-9918DDB948F7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Payment Gateway Authorization</a:t>
            </a:r>
            <a:endParaRPr lang="en-AU" smtClean="0">
              <a:effectLst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35975" cy="505936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AU" sz="2400" smtClean="0"/>
              <a:t>Verifies all certificates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Decrypts digital envelope of authorization block to obtain symmetric key &amp; then decrypts authorization block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Verifies merchant's signature on authorization block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Decrypts digital envelope for the purchase-related information to obtain symmetric key, decrypts purchase-related information 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Verifies dual signature by the customer 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Verifies that transaction ID received from merchant matches that in PI received (indirectly) from customer</a:t>
            </a:r>
          </a:p>
          <a:p>
            <a:pPr marL="457200" indent="-457200">
              <a:buFontTx/>
              <a:buAutoNum type="arabicPeriod"/>
            </a:pPr>
            <a:r>
              <a:rPr lang="en-AU" sz="2400" smtClean="0"/>
              <a:t>Requests &amp; receives an authorization from the card issuer</a:t>
            </a:r>
          </a:p>
          <a:p>
            <a:pPr marL="457200" indent="-457200">
              <a:buFontTx/>
              <a:buAutoNum type="arabicPeriod"/>
            </a:pPr>
            <a:r>
              <a:rPr lang="en-US" sz="2400" smtClean="0"/>
              <a:t>Sends authorization response back to merchant</a:t>
            </a:r>
            <a:endParaRPr lang="en-AU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5E2C4105-AE3A-42A5-94DA-F5FC61F1E6DE}" type="slidenum">
              <a:rPr lang="en-US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29450" cy="11430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Payment Capture</a:t>
            </a:r>
            <a:endParaRPr lang="en-AU" smtClean="0"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29600" cy="4876800"/>
          </a:xfrm>
        </p:spPr>
        <p:txBody>
          <a:bodyPr/>
          <a:lstStyle/>
          <a:p>
            <a:r>
              <a:rPr lang="en-US" smtClean="0"/>
              <a:t>Merchant sends payment gateway a </a:t>
            </a:r>
            <a:r>
              <a:rPr lang="en-US" b="1" smtClean="0"/>
              <a:t>payment capture request</a:t>
            </a:r>
          </a:p>
          <a:p>
            <a:r>
              <a:rPr lang="en-US" smtClean="0"/>
              <a:t>Gateway checks the request</a:t>
            </a:r>
          </a:p>
          <a:p>
            <a:r>
              <a:rPr lang="en-US" smtClean="0"/>
              <a:t>Then causes funds to be transferred to the account of the merchant</a:t>
            </a:r>
          </a:p>
          <a:p>
            <a:r>
              <a:rPr lang="en-US" smtClean="0"/>
              <a:t>Gateway notifies the merchant of a payment using a </a:t>
            </a:r>
            <a:r>
              <a:rPr lang="en-US" b="1" smtClean="0"/>
              <a:t>capture response</a:t>
            </a:r>
            <a:endParaRPr lang="en-AU" b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97AB4A5C-6FA4-4CBE-8661-C75BBB8CED7C}" type="slidenum">
              <a:rPr lang="en-US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Secure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 smtClean="0"/>
              <a:t>SET got ‘Engineering’ right, but ‘Economics’ wrong</a:t>
            </a:r>
          </a:p>
          <a:p>
            <a:pPr>
              <a:lnSpc>
                <a:spcPct val="90000"/>
              </a:lnSpc>
            </a:pPr>
            <a:r>
              <a:rPr lang="en-AU" sz="2800" dirty="0" smtClean="0"/>
              <a:t>3-D Secure got ‘Economics’ right, but ‘Engineering wrong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Branded as “Verified by Visa” and “MasterCard </a:t>
            </a:r>
            <a:r>
              <a:rPr lang="en-US" sz="2800" dirty="0" err="1" smtClean="0"/>
              <a:t>SecureCode</a:t>
            </a:r>
            <a:r>
              <a:rPr lang="en-US" sz="2800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allows you to use a password with your credit card to pay at many merchant websites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Similar to Passport, </a:t>
            </a:r>
            <a:r>
              <a:rPr lang="en-US" sz="2800" dirty="0" err="1" smtClean="0"/>
              <a:t>OpenID</a:t>
            </a:r>
            <a:r>
              <a:rPr lang="en-US" sz="2800" dirty="0" smtClean="0"/>
              <a:t> etc, it redirects you to a central login service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was the card industry’s solution to a big rise in card-not-present (CNP) fraud</a:t>
            </a:r>
          </a:p>
          <a:p>
            <a:endParaRPr lang="ta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Web Security.. - </a:t>
            </a:r>
            <a:fld id="{CAB9F980-7784-47F6-BD77-95A24CE8A48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We have considered: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Web security issues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SSL/TLS security protocols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SET secure credit card payment protocols</a:t>
            </a:r>
          </a:p>
          <a:p>
            <a:pPr lvl="1"/>
            <a:endParaRPr lang="en-US" smtClean="0"/>
          </a:p>
          <a:p>
            <a:pPr lvl="1"/>
            <a:endParaRPr lang="en-AU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FE0822D0-0E1C-4204-9E4A-939D67CFD174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228600"/>
            <a:ext cx="8583613" cy="1143000"/>
          </a:xfrm>
        </p:spPr>
        <p:txBody>
          <a:bodyPr/>
          <a:lstStyle/>
          <a:p>
            <a:r>
              <a:rPr lang="en-US" u="sng" dirty="0" smtClean="0">
                <a:ea typeface="ＭＳ Ｐゴシック" pitchFamily="-84" charset="-128"/>
              </a:rPr>
              <a:t>Next Lecture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2006600"/>
            <a:ext cx="8315325" cy="3001963"/>
          </a:xfrm>
        </p:spPr>
        <p:txBody>
          <a:bodyPr/>
          <a:lstStyle/>
          <a:p>
            <a:pPr>
              <a:buFontTx/>
              <a:buNone/>
            </a:pPr>
            <a:endParaRPr lang="en-AU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AU" dirty="0" smtClean="0">
                <a:ea typeface="ＭＳ Ｐゴシック" pitchFamily="-84" charset="-128"/>
              </a:rPr>
              <a:t>		Intruders… </a:t>
            </a:r>
          </a:p>
        </p:txBody>
      </p:sp>
      <p:sp>
        <p:nvSpPr>
          <p:cNvPr id="665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8EDD4-4422-4D81-A6BC-2996DD204641}" type="slidenum">
              <a:rPr lang="en-US"/>
              <a:pPr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755650" y="981075"/>
            <a:ext cx="7920038" cy="4752975"/>
          </a:xfrm>
        </p:spPr>
        <p:txBody>
          <a:bodyPr/>
          <a:lstStyle/>
          <a:p>
            <a:pPr marL="273050" indent="-273050">
              <a:buFontTx/>
              <a:buNone/>
            </a:pPr>
            <a:endParaRPr lang="en-AU" smtClean="0"/>
          </a:p>
          <a:p>
            <a:pPr marL="273050" indent="-273050">
              <a:buFontTx/>
              <a:buNone/>
            </a:pPr>
            <a:r>
              <a:rPr lang="en-AU" smtClean="0"/>
              <a:t>      </a:t>
            </a:r>
            <a:r>
              <a:rPr lang="en-AU" sz="5200" b="1" smtClean="0">
                <a:latin typeface="Arial" pitchFamily="34" charset="0"/>
                <a:cs typeface="Arial" pitchFamily="34" charset="0"/>
              </a:rPr>
              <a:t>Questions?</a:t>
            </a:r>
            <a:r>
              <a:rPr lang="en-AU" sz="440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45059" name="Picture 3" descr="hands-up-color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708275"/>
            <a:ext cx="3333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Slide Number Placeholder 6"/>
          <p:cNvSpPr txBox="1">
            <a:spLocks noGrp="1"/>
          </p:cNvSpPr>
          <p:nvPr/>
        </p:nvSpPr>
        <p:spPr bwMode="auto">
          <a:xfrm>
            <a:off x="6400800" y="64008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DD991ED-BF96-4FA0-BC68-458641216C2A}" type="slidenum">
              <a:rPr lang="en-US" sz="1400">
                <a:solidFill>
                  <a:srgbClr val="DF0029"/>
                </a:solidFill>
                <a:latin typeface="Times New Roman" pitchFamily="18" charset="0"/>
              </a:rPr>
              <a:pPr algn="r"/>
              <a:t>45</a:t>
            </a:fld>
            <a:endParaRPr lang="en-US" sz="1400">
              <a:solidFill>
                <a:srgbClr val="DF002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A4181630-6B99-41B1-A626-77B80D99F761}" type="slidenum">
              <a:rPr lang="en-US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76250"/>
            <a:ext cx="7100887" cy="1143000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References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075612" cy="4516438"/>
          </a:xfrm>
        </p:spPr>
        <p:txBody>
          <a:bodyPr/>
          <a:lstStyle/>
          <a:p>
            <a:r>
              <a:rPr lang="en-US" sz="2800" b="1" i="1" dirty="0" smtClean="0"/>
              <a:t>Cryptography and Network Security: Principles and Practice</a:t>
            </a:r>
            <a:r>
              <a:rPr lang="en-US" sz="2800" b="1" dirty="0" smtClean="0"/>
              <a:t>, </a:t>
            </a:r>
            <a:r>
              <a:rPr lang="en-US" sz="2800" dirty="0" smtClean="0"/>
              <a:t>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ed., </a:t>
            </a:r>
          </a:p>
          <a:p>
            <a:pPr>
              <a:buFontTx/>
              <a:buNone/>
            </a:pPr>
            <a:r>
              <a:rPr lang="en-US" sz="2800" dirty="0" smtClean="0"/>
              <a:t>    William Stallings, Chapter 17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A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1C8F5E36-3072-49CC-8F21-BF83D227DF48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r>
              <a:rPr lang="en-US" smtClean="0"/>
              <a:t>Web Security</a:t>
            </a:r>
            <a:endParaRPr lang="en-A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424862" cy="4876800"/>
          </a:xfrm>
        </p:spPr>
        <p:txBody>
          <a:bodyPr/>
          <a:lstStyle/>
          <a:p>
            <a:r>
              <a:rPr lang="en-US" dirty="0" smtClean="0"/>
              <a:t>Web is widely used by businesses, government, and individuals</a:t>
            </a:r>
          </a:p>
          <a:p>
            <a:r>
              <a:rPr lang="en-US" dirty="0" smtClean="0"/>
              <a:t>But Internet &amp; Web are vulnerable</a:t>
            </a:r>
          </a:p>
          <a:p>
            <a:r>
              <a:rPr lang="en-US" dirty="0" smtClean="0"/>
              <a:t>There exist a variety of threats on 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Service Availability (i.e., denial of service)</a:t>
            </a:r>
          </a:p>
          <a:p>
            <a:r>
              <a:rPr lang="en-US" dirty="0" smtClean="0"/>
              <a:t>Need added security mechanisms</a:t>
            </a:r>
            <a:endParaRPr lang="en-A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E0AB653-CE09-40D4-8869-C11E6D613346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45350" cy="1143000"/>
          </a:xfrm>
        </p:spPr>
        <p:txBody>
          <a:bodyPr/>
          <a:lstStyle/>
          <a:p>
            <a:r>
              <a:rPr lang="en-US" smtClean="0"/>
              <a:t>Web Security Threats</a:t>
            </a:r>
            <a:endParaRPr lang="en-AU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8064500" cy="4948237"/>
          </a:xfrm>
        </p:spPr>
        <p:txBody>
          <a:bodyPr/>
          <a:lstStyle/>
          <a:p>
            <a:r>
              <a:rPr lang="en-US" smtClean="0"/>
              <a:t>Threats may be classified as:</a:t>
            </a:r>
          </a:p>
          <a:p>
            <a:pPr lvl="1"/>
            <a:r>
              <a:rPr lang="en-US" sz="2400" smtClean="0"/>
              <a:t>Passive attacks</a:t>
            </a:r>
          </a:p>
          <a:p>
            <a:pPr lvl="2"/>
            <a:r>
              <a:rPr lang="en-US" sz="2000" smtClean="0"/>
              <a:t>Eavesdropping </a:t>
            </a:r>
          </a:p>
          <a:p>
            <a:pPr lvl="1"/>
            <a:r>
              <a:rPr lang="en-US" sz="2400" smtClean="0"/>
              <a:t>Active attacks</a:t>
            </a:r>
          </a:p>
          <a:p>
            <a:pPr lvl="2"/>
            <a:r>
              <a:rPr lang="en-US" sz="2000" smtClean="0"/>
              <a:t>Impersonating</a:t>
            </a:r>
          </a:p>
          <a:p>
            <a:pPr lvl="2"/>
            <a:r>
              <a:rPr lang="en-US" sz="2000" smtClean="0"/>
              <a:t>Altering messages in transit or on a website</a:t>
            </a:r>
          </a:p>
          <a:p>
            <a:r>
              <a:rPr lang="en-US" smtClean="0"/>
              <a:t>Threats can be on:</a:t>
            </a:r>
          </a:p>
          <a:p>
            <a:pPr lvl="1"/>
            <a:r>
              <a:rPr lang="en-AU" sz="2400" smtClean="0"/>
              <a:t>Web server </a:t>
            </a:r>
          </a:p>
          <a:p>
            <a:pPr lvl="1"/>
            <a:r>
              <a:rPr lang="en-AU" sz="2400" smtClean="0"/>
              <a:t>Web browser </a:t>
            </a:r>
          </a:p>
          <a:p>
            <a:pPr lvl="1"/>
            <a:r>
              <a:rPr lang="en-AU" sz="2400" smtClean="0"/>
              <a:t>Network traffic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01C45B21-21F3-4020-A12F-B3006569FCF0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6" descr="Pictur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981075"/>
            <a:ext cx="7962900" cy="52038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21C67F0E-75BA-4356-A07A-D6E41BA7ED18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r>
              <a:rPr lang="en-US" smtClean="0"/>
              <a:t> Solutions to Web Security</a:t>
            </a:r>
            <a:endParaRPr lang="en-AU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229600" cy="4805362"/>
          </a:xfrm>
        </p:spPr>
        <p:txBody>
          <a:bodyPr/>
          <a:lstStyle/>
          <a:p>
            <a:r>
              <a:rPr lang="en-US" dirty="0" smtClean="0"/>
              <a:t>We will study two standardized schemes:</a:t>
            </a:r>
          </a:p>
          <a:p>
            <a:pPr>
              <a:lnSpc>
                <a:spcPct val="20000"/>
              </a:lnSpc>
            </a:pPr>
            <a:endParaRPr lang="en-US" dirty="0" smtClean="0"/>
          </a:p>
          <a:p>
            <a:pPr lvl="1"/>
            <a:r>
              <a:rPr lang="en-US" dirty="0" smtClean="0"/>
              <a:t>SSL (</a:t>
            </a:r>
            <a:r>
              <a:rPr lang="en-AU" dirty="0" smtClean="0"/>
              <a:t>Secure Sockets Layer) and briefly </a:t>
            </a:r>
            <a:r>
              <a:rPr lang="en-US" dirty="0" smtClean="0"/>
              <a:t>TLS</a:t>
            </a:r>
            <a:r>
              <a:rPr lang="en-AU" dirty="0" smtClean="0"/>
              <a:t> (Transport Layer Security) </a:t>
            </a:r>
          </a:p>
          <a:p>
            <a:pPr lvl="1">
              <a:lnSpc>
                <a:spcPct val="20000"/>
              </a:lnSpc>
            </a:pPr>
            <a:endParaRPr lang="en-US" dirty="0" smtClean="0"/>
          </a:p>
          <a:p>
            <a:pPr lvl="1"/>
            <a:r>
              <a:rPr lang="en-US" dirty="0" smtClean="0"/>
              <a:t>SET (Secure Electronic Transaction)</a:t>
            </a:r>
          </a:p>
          <a:p>
            <a:pPr lvl="2"/>
            <a:r>
              <a:rPr lang="en-AU" dirty="0" smtClean="0"/>
              <a:t>3D-Secure</a:t>
            </a:r>
            <a:endParaRPr lang="en-US" dirty="0" smtClean="0"/>
          </a:p>
          <a:p>
            <a:pPr lvl="1">
              <a:lnSpc>
                <a:spcPct val="5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Web Security.. - </a:t>
            </a:r>
            <a:fld id="{779EC34C-FE73-491A-BCB4-E8B1E7A8C1A5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3413ICT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a-IN" smtClean="0"/>
              <a:t>2014/1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UG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CC"/>
      </a:hlink>
      <a:folHlink>
        <a:srgbClr val="B2B2B2"/>
      </a:folHlink>
    </a:clrScheme>
    <a:fontScheme name="GUG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GUG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UG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C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UGC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66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Settings\user\Application Data\Microsoft\Templates\GUGC.pot</Template>
  <TotalTime>4775</TotalTime>
  <Words>2878</Words>
  <Application>Microsoft Macintosh PowerPoint</Application>
  <PresentationFormat>On-screen Show (4:3)</PresentationFormat>
  <Paragraphs>493</Paragraphs>
  <Slides>45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GUGC</vt:lpstr>
      <vt:lpstr>PowerPoint Presentation</vt:lpstr>
      <vt:lpstr>3413ICT  Network Security</vt:lpstr>
      <vt:lpstr>Previous Lecture..</vt:lpstr>
      <vt:lpstr>Today’s Objectives</vt:lpstr>
      <vt:lpstr>References</vt:lpstr>
      <vt:lpstr>Web Security</vt:lpstr>
      <vt:lpstr>Web Security Threats</vt:lpstr>
      <vt:lpstr>PowerPoint Presentation</vt:lpstr>
      <vt:lpstr> Solutions to Web Security</vt:lpstr>
      <vt:lpstr>SSL and TLS</vt:lpstr>
      <vt:lpstr>SSL Architecture</vt:lpstr>
      <vt:lpstr>SSL Protocols </vt:lpstr>
      <vt:lpstr>SSL Session &amp; SSL Connection </vt:lpstr>
      <vt:lpstr>SSL Record Protocol</vt:lpstr>
      <vt:lpstr>SSL Record Protocol Operation</vt:lpstr>
      <vt:lpstr>PowerPoint Presentation</vt:lpstr>
      <vt:lpstr>SSL Handshake Protocol</vt:lpstr>
      <vt:lpstr>SSL Handshake Protocol</vt:lpstr>
      <vt:lpstr>SSL Change Cipher Spec Protocol</vt:lpstr>
      <vt:lpstr>SSL Alert Protocol</vt:lpstr>
      <vt:lpstr>TLS (Transport Layer Security)</vt:lpstr>
      <vt:lpstr>Secure Electronic Transaction (SET)</vt:lpstr>
      <vt:lpstr>Security Services by SET</vt:lpstr>
      <vt:lpstr>SET Key Features </vt:lpstr>
      <vt:lpstr>SET Participants</vt:lpstr>
      <vt:lpstr>Purchase/Payment Transaction</vt:lpstr>
      <vt:lpstr>Dual Signature</vt:lpstr>
      <vt:lpstr>Dual Signature Generation </vt:lpstr>
      <vt:lpstr>PowerPoint Presentation</vt:lpstr>
      <vt:lpstr>Signature Verification by Merchant </vt:lpstr>
      <vt:lpstr>Signature Verification by Bank </vt:lpstr>
      <vt:lpstr>Payment Processing </vt:lpstr>
      <vt:lpstr>Purchase Request </vt:lpstr>
      <vt:lpstr>Purchase-related Information</vt:lpstr>
      <vt:lpstr>Order-related Information</vt:lpstr>
      <vt:lpstr>Purchase Request by Customer</vt:lpstr>
      <vt:lpstr>Processing Purchase Request by  Merchant</vt:lpstr>
      <vt:lpstr>Processing Purchase Request by  Merchant</vt:lpstr>
      <vt:lpstr>Payment Authorization</vt:lpstr>
      <vt:lpstr>Payment Gateway Authorization</vt:lpstr>
      <vt:lpstr>Payment Capture</vt:lpstr>
      <vt:lpstr>3-D Secure </vt:lpstr>
      <vt:lpstr>Summary</vt:lpstr>
      <vt:lpstr>Next Lecture</vt:lpstr>
      <vt:lpstr>PowerPoint Presentation</vt:lpstr>
    </vt:vector>
  </TitlesOfParts>
  <Company>Griffith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Introduction</dc:title>
  <dc:subject>6216/3112INT Network Security</dc:subject>
  <dc:creator>Ian Graham</dc:creator>
  <cp:lastModifiedBy>Anthony Guevara</cp:lastModifiedBy>
  <cp:revision>187</cp:revision>
  <dcterms:created xsi:type="dcterms:W3CDTF">2003-01-15T03:46:17Z</dcterms:created>
  <dcterms:modified xsi:type="dcterms:W3CDTF">2014-03-26T00:55:39Z</dcterms:modified>
</cp:coreProperties>
</file>