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handoutMasterIdLst>
    <p:handoutMasterId r:id="rId35"/>
  </p:handoutMasterIdLst>
  <p:sldIdLst>
    <p:sldId id="674" r:id="rId2"/>
    <p:sldId id="675" r:id="rId3"/>
    <p:sldId id="676" r:id="rId4"/>
    <p:sldId id="568" r:id="rId5"/>
    <p:sldId id="612" r:id="rId6"/>
    <p:sldId id="614" r:id="rId7"/>
    <p:sldId id="668" r:id="rId8"/>
    <p:sldId id="617" r:id="rId9"/>
    <p:sldId id="619" r:id="rId10"/>
    <p:sldId id="621" r:id="rId11"/>
    <p:sldId id="622" r:id="rId12"/>
    <p:sldId id="623" r:id="rId13"/>
    <p:sldId id="669" r:id="rId14"/>
    <p:sldId id="670" r:id="rId15"/>
    <p:sldId id="624" r:id="rId16"/>
    <p:sldId id="671" r:id="rId17"/>
    <p:sldId id="626" r:id="rId18"/>
    <p:sldId id="672" r:id="rId19"/>
    <p:sldId id="627" r:id="rId20"/>
    <p:sldId id="628" r:id="rId21"/>
    <p:sldId id="631" r:id="rId22"/>
    <p:sldId id="632" r:id="rId23"/>
    <p:sldId id="634" r:id="rId24"/>
    <p:sldId id="635" r:id="rId25"/>
    <p:sldId id="636" r:id="rId26"/>
    <p:sldId id="637" r:id="rId27"/>
    <p:sldId id="638" r:id="rId28"/>
    <p:sldId id="673" r:id="rId29"/>
    <p:sldId id="641" r:id="rId30"/>
    <p:sldId id="666" r:id="rId31"/>
    <p:sldId id="376" r:id="rId32"/>
    <p:sldId id="667" r:id="rId33"/>
  </p:sldIdLst>
  <p:sldSz cx="9144000" cy="6858000" type="screen4x3"/>
  <p:notesSz cx="6794500" cy="9931400"/>
  <p:defaultTextStyle>
    <a:defPPr>
      <a:defRPr lang="en-AU"/>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00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20" d="100"/>
          <a:sy n="120" d="100"/>
        </p:scale>
        <p:origin x="-127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598"/>
    </p:cViewPr>
  </p:sorterViewPr>
  <p:notesViewPr>
    <p:cSldViewPr>
      <p:cViewPr varScale="1">
        <p:scale>
          <a:sx n="74" d="100"/>
          <a:sy n="74" d="100"/>
        </p:scale>
        <p:origin x="-1626"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a:defRPr>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r>
              <a:rPr lang="ta-IN" smtClean="0"/>
              <a:t>2014/1</a:t>
            </a:r>
            <a:endParaRPr lang="en-AU"/>
          </a:p>
        </p:txBody>
      </p:sp>
      <p:sp>
        <p:nvSpPr>
          <p:cNvPr id="6148"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a:defRPr>
            </a:lvl1pPr>
          </a:lstStyle>
          <a:p>
            <a:pPr>
              <a:defRPr/>
            </a:pPr>
            <a:r>
              <a:rPr lang="en-AU" smtClean="0"/>
              <a:t>Network Security</a:t>
            </a:r>
            <a:endParaRPr lang="en-AU"/>
          </a:p>
        </p:txBody>
      </p:sp>
      <p:sp>
        <p:nvSpPr>
          <p:cNvPr id="6149"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 </a:t>
            </a:r>
            <a:fld id="{E1ABC8DC-BFD0-4121-8667-014799026F91}" type="slidenum">
              <a:rPr lang="en-AU"/>
              <a:pPr/>
              <a:t>‹#›</a:t>
            </a:fld>
            <a:endParaRPr lang="en-AU"/>
          </a:p>
        </p:txBody>
      </p:sp>
    </p:spTree>
    <p:extLst>
      <p:ext uri="{BB962C8B-B14F-4D97-AF65-F5344CB8AC3E}">
        <p14:creationId xmlns:p14="http://schemas.microsoft.com/office/powerpoint/2010/main" val="8690058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a:defRPr>
            </a:lvl1pPr>
          </a:lstStyle>
          <a:p>
            <a:pPr>
              <a:defRPr/>
            </a:pPr>
            <a:r>
              <a:rPr lang="en-AU"/>
              <a:t>Griffith University, School of ICT</a:t>
            </a:r>
          </a:p>
        </p:txBody>
      </p:sp>
      <p:sp>
        <p:nvSpPr>
          <p:cNvPr id="1027"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r>
              <a:rPr lang="ta-IN" smtClean="0"/>
              <a:t>2014/1</a:t>
            </a:r>
            <a:endParaRPr lang="en-AU"/>
          </a:p>
        </p:txBody>
      </p:sp>
      <p:sp>
        <p:nvSpPr>
          <p:cNvPr id="34820" name="Rectangle 4"/>
          <p:cNvSpPr>
            <a:spLocks noGrp="1" noRot="1" noChangeAspect="1" noChangeArrowheads="1" noTextEdit="1"/>
          </p:cNvSpPr>
          <p:nvPr>
            <p:ph type="sldImg" idx="2"/>
          </p:nvPr>
        </p:nvSpPr>
        <p:spPr bwMode="auto">
          <a:xfrm>
            <a:off x="914400" y="742950"/>
            <a:ext cx="4965700" cy="3725863"/>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050" y="4718050"/>
            <a:ext cx="4978400" cy="447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a:defRPr>
            </a:lvl1pPr>
          </a:lstStyle>
          <a:p>
            <a:pPr>
              <a:defRPr/>
            </a:pPr>
            <a:r>
              <a:rPr lang="en-AU" smtClean="0"/>
              <a:t>Network Security</a:t>
            </a:r>
            <a:endParaRPr lang="en-AU"/>
          </a:p>
        </p:txBody>
      </p:sp>
      <p:sp>
        <p:nvSpPr>
          <p:cNvPr id="1031"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1863C09-9F13-4E90-8638-75A4812BFC9E}" type="slidenum">
              <a:rPr lang="en-AU"/>
              <a:pPr/>
              <a:t>‹#›</a:t>
            </a:fld>
            <a:endParaRPr lang="en-AU"/>
          </a:p>
        </p:txBody>
      </p:sp>
    </p:spTree>
    <p:extLst>
      <p:ext uri="{BB962C8B-B14F-4D97-AF65-F5344CB8AC3E}">
        <p14:creationId xmlns:p14="http://schemas.microsoft.com/office/powerpoint/2010/main" val="50971857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p:txBody>
          <a:bodyPr/>
          <a:lstStyle/>
          <a:p>
            <a:pPr>
              <a:defRPr/>
            </a:pPr>
            <a:r>
              <a:rPr lang="en-AU" smtClean="0"/>
              <a:t>Griffith University, School of ICT</a:t>
            </a:r>
          </a:p>
        </p:txBody>
      </p:sp>
      <p:sp>
        <p:nvSpPr>
          <p:cNvPr id="31747" name="Rectangle 3"/>
          <p:cNvSpPr>
            <a:spLocks noGrp="1" noChangeArrowheads="1"/>
          </p:cNvSpPr>
          <p:nvPr>
            <p:ph type="dt" sz="quarter" idx="1"/>
          </p:nvPr>
        </p:nvSpPr>
        <p:spPr/>
        <p:txBody>
          <a:bodyPr/>
          <a:lstStyle/>
          <a:p>
            <a:pPr>
              <a:defRPr/>
            </a:pPr>
            <a:r>
              <a:rPr lang="ta-IN" smtClean="0"/>
              <a:t>2014/1</a:t>
            </a:r>
            <a:endParaRPr lang="en-AU"/>
          </a:p>
        </p:txBody>
      </p:sp>
      <p:sp>
        <p:nvSpPr>
          <p:cNvPr id="31748" name="Rectangle 6"/>
          <p:cNvSpPr>
            <a:spLocks noGrp="1" noChangeArrowheads="1"/>
          </p:cNvSpPr>
          <p:nvPr>
            <p:ph type="ftr" sz="quarter" idx="4"/>
          </p:nvPr>
        </p:nvSpPr>
        <p:spPr/>
        <p:txBody>
          <a:bodyPr/>
          <a:lstStyle/>
          <a:p>
            <a:pPr>
              <a:defRPr/>
            </a:pPr>
            <a:r>
              <a:rPr lang="en-AU" smtClean="0"/>
              <a:t>Network Security</a:t>
            </a:r>
            <a:endParaRPr lang="en-AU"/>
          </a:p>
        </p:txBody>
      </p:sp>
      <p:sp>
        <p:nvSpPr>
          <p:cNvPr id="16388" name="Rectangle 2"/>
          <p:cNvSpPr txBox="1">
            <a:spLocks noGrp="1" noChangeArrowheads="1"/>
          </p:cNvSpPr>
          <p:nvPr/>
        </p:nvSpPr>
        <p:spPr bwMode="auto">
          <a:xfrm>
            <a:off x="0" y="0"/>
            <a:ext cx="2945024" cy="497126"/>
          </a:xfrm>
          <a:prstGeom prst="rect">
            <a:avLst/>
          </a:prstGeom>
          <a:noFill/>
          <a:ln w="9525">
            <a:noFill/>
            <a:miter lim="800000"/>
            <a:headEnd/>
            <a:tailEnd/>
          </a:ln>
        </p:spPr>
        <p:txBody>
          <a:bodyPr/>
          <a:lstStyle/>
          <a:p>
            <a:r>
              <a:rPr lang="en-AU" sz="1200"/>
              <a:t>Griffith University, School of ICT</a:t>
            </a:r>
          </a:p>
        </p:txBody>
      </p:sp>
      <p:sp>
        <p:nvSpPr>
          <p:cNvPr id="16389" name="Rectangle 3"/>
          <p:cNvSpPr txBox="1">
            <a:spLocks noGrp="1" noChangeArrowheads="1"/>
          </p:cNvSpPr>
          <p:nvPr/>
        </p:nvSpPr>
        <p:spPr bwMode="auto">
          <a:xfrm>
            <a:off x="3849476" y="0"/>
            <a:ext cx="2945024" cy="497126"/>
          </a:xfrm>
          <a:prstGeom prst="rect">
            <a:avLst/>
          </a:prstGeom>
          <a:noFill/>
          <a:ln w="9525">
            <a:noFill/>
            <a:miter lim="800000"/>
            <a:headEnd/>
            <a:tailEnd/>
          </a:ln>
        </p:spPr>
        <p:txBody>
          <a:bodyPr/>
          <a:lstStyle/>
          <a:p>
            <a:pPr algn="r"/>
            <a:r>
              <a:rPr lang="en-AU" sz="1200"/>
              <a:t>2010/1</a:t>
            </a:r>
          </a:p>
        </p:txBody>
      </p:sp>
      <p:sp>
        <p:nvSpPr>
          <p:cNvPr id="16390" name="Rectangle 6"/>
          <p:cNvSpPr txBox="1">
            <a:spLocks noGrp="1" noChangeArrowheads="1"/>
          </p:cNvSpPr>
          <p:nvPr/>
        </p:nvSpPr>
        <p:spPr bwMode="auto">
          <a:xfrm>
            <a:off x="0" y="9434274"/>
            <a:ext cx="2945024" cy="497126"/>
          </a:xfrm>
          <a:prstGeom prst="rect">
            <a:avLst/>
          </a:prstGeom>
          <a:noFill/>
          <a:ln w="9525">
            <a:noFill/>
            <a:miter lim="800000"/>
            <a:headEnd/>
            <a:tailEnd/>
          </a:ln>
        </p:spPr>
        <p:txBody>
          <a:bodyPr anchor="b"/>
          <a:lstStyle/>
          <a:p>
            <a:r>
              <a:rPr lang="en-AU" sz="1200"/>
              <a:t>3400ICT Information System Security</a:t>
            </a:r>
          </a:p>
        </p:txBody>
      </p:sp>
      <p:sp>
        <p:nvSpPr>
          <p:cNvPr id="16391" name="Rectangle 7"/>
          <p:cNvSpPr txBox="1">
            <a:spLocks noGrp="1" noChangeArrowheads="1"/>
          </p:cNvSpPr>
          <p:nvPr/>
        </p:nvSpPr>
        <p:spPr bwMode="auto">
          <a:xfrm>
            <a:off x="3849476" y="9434274"/>
            <a:ext cx="2945024" cy="497126"/>
          </a:xfrm>
          <a:prstGeom prst="rect">
            <a:avLst/>
          </a:prstGeom>
          <a:noFill/>
          <a:ln w="9525">
            <a:noFill/>
            <a:miter lim="800000"/>
            <a:headEnd/>
            <a:tailEnd/>
          </a:ln>
        </p:spPr>
        <p:txBody>
          <a:bodyPr anchor="b"/>
          <a:lstStyle/>
          <a:p>
            <a:pPr algn="r"/>
            <a:fld id="{696C2A42-4D83-40BE-84C0-00727D80A036}" type="slidenum">
              <a:rPr lang="en-AU" sz="1200"/>
              <a:pPr algn="r"/>
              <a:t>1</a:t>
            </a:fld>
            <a:endParaRPr lang="en-AU" sz="1200"/>
          </a:p>
        </p:txBody>
      </p:sp>
      <p:sp>
        <p:nvSpPr>
          <p:cNvPr id="16392" name="Rectangle 2"/>
          <p:cNvSpPr txBox="1">
            <a:spLocks noGrp="1" noChangeArrowheads="1"/>
          </p:cNvSpPr>
          <p:nvPr/>
        </p:nvSpPr>
        <p:spPr bwMode="auto">
          <a:xfrm>
            <a:off x="0" y="0"/>
            <a:ext cx="2945024" cy="497126"/>
          </a:xfrm>
          <a:prstGeom prst="rect">
            <a:avLst/>
          </a:prstGeom>
          <a:noFill/>
          <a:ln w="9525">
            <a:noFill/>
            <a:miter lim="800000"/>
            <a:headEnd/>
            <a:tailEnd/>
          </a:ln>
        </p:spPr>
        <p:txBody>
          <a:bodyPr/>
          <a:lstStyle/>
          <a:p>
            <a:r>
              <a:rPr lang="en-AU" sz="1200"/>
              <a:t>Griffith University, School of ICT</a:t>
            </a:r>
          </a:p>
        </p:txBody>
      </p:sp>
      <p:sp>
        <p:nvSpPr>
          <p:cNvPr id="16393" name="Rectangle 3"/>
          <p:cNvSpPr txBox="1">
            <a:spLocks noGrp="1" noChangeArrowheads="1"/>
          </p:cNvSpPr>
          <p:nvPr/>
        </p:nvSpPr>
        <p:spPr bwMode="auto">
          <a:xfrm>
            <a:off x="3849476" y="0"/>
            <a:ext cx="2945024" cy="497126"/>
          </a:xfrm>
          <a:prstGeom prst="rect">
            <a:avLst/>
          </a:prstGeom>
          <a:noFill/>
          <a:ln w="9525">
            <a:noFill/>
            <a:miter lim="800000"/>
            <a:headEnd/>
            <a:tailEnd/>
          </a:ln>
        </p:spPr>
        <p:txBody>
          <a:bodyPr/>
          <a:lstStyle/>
          <a:p>
            <a:pPr algn="r"/>
            <a:r>
              <a:rPr lang="en-AU" sz="1200"/>
              <a:t>2010/1</a:t>
            </a:r>
          </a:p>
        </p:txBody>
      </p:sp>
      <p:sp>
        <p:nvSpPr>
          <p:cNvPr id="16394" name="Rectangle 6"/>
          <p:cNvSpPr txBox="1">
            <a:spLocks noGrp="1" noChangeArrowheads="1"/>
          </p:cNvSpPr>
          <p:nvPr/>
        </p:nvSpPr>
        <p:spPr bwMode="auto">
          <a:xfrm>
            <a:off x="0" y="9434274"/>
            <a:ext cx="2945024" cy="497126"/>
          </a:xfrm>
          <a:prstGeom prst="rect">
            <a:avLst/>
          </a:prstGeom>
          <a:noFill/>
          <a:ln w="9525">
            <a:noFill/>
            <a:miter lim="800000"/>
            <a:headEnd/>
            <a:tailEnd/>
          </a:ln>
        </p:spPr>
        <p:txBody>
          <a:bodyPr anchor="b"/>
          <a:lstStyle/>
          <a:p>
            <a:r>
              <a:rPr lang="en-AU" sz="1200"/>
              <a:t>3400ICT Information System Security</a:t>
            </a:r>
          </a:p>
        </p:txBody>
      </p:sp>
      <p:sp>
        <p:nvSpPr>
          <p:cNvPr id="16395" name="Rectangle 7"/>
          <p:cNvSpPr txBox="1">
            <a:spLocks noGrp="1" noChangeArrowheads="1"/>
          </p:cNvSpPr>
          <p:nvPr/>
        </p:nvSpPr>
        <p:spPr bwMode="auto">
          <a:xfrm>
            <a:off x="3849476" y="9434274"/>
            <a:ext cx="2945024" cy="497126"/>
          </a:xfrm>
          <a:prstGeom prst="rect">
            <a:avLst/>
          </a:prstGeom>
          <a:noFill/>
          <a:ln w="9525">
            <a:noFill/>
            <a:miter lim="800000"/>
            <a:headEnd/>
            <a:tailEnd/>
          </a:ln>
        </p:spPr>
        <p:txBody>
          <a:bodyPr anchor="b"/>
          <a:lstStyle/>
          <a:p>
            <a:pPr algn="r"/>
            <a:fld id="{1FCD97E8-DCCE-4566-9168-6D0A5FB9BA5E}" type="slidenum">
              <a:rPr lang="en-AU" sz="1200"/>
              <a:pPr algn="r"/>
              <a:t>1</a:t>
            </a:fld>
            <a:endParaRPr lang="en-AU" sz="1200"/>
          </a:p>
        </p:txBody>
      </p:sp>
      <p:sp>
        <p:nvSpPr>
          <p:cNvPr id="16396" name="Rectangle 2"/>
          <p:cNvSpPr>
            <a:spLocks noGrp="1" noRot="1" noChangeAspect="1" noChangeArrowheads="1" noTextEdit="1"/>
          </p:cNvSpPr>
          <p:nvPr>
            <p:ph type="sldImg"/>
          </p:nvPr>
        </p:nvSpPr>
        <p:spPr>
          <a:xfrm>
            <a:off x="914400" y="744538"/>
            <a:ext cx="4965700" cy="3725862"/>
          </a:xfrm>
          <a:ln/>
        </p:spPr>
      </p:sp>
      <p:sp>
        <p:nvSpPr>
          <p:cNvPr id="16397" name="Rectangle 3"/>
          <p:cNvSpPr>
            <a:spLocks noGrp="1" noChangeArrowheads="1"/>
          </p:cNvSpPr>
          <p:nvPr>
            <p:ph type="body" idx="1"/>
          </p:nvPr>
        </p:nvSpPr>
        <p:spPr>
          <a:xfrm>
            <a:off x="904453" y="4718726"/>
            <a:ext cx="4985595" cy="4467779"/>
          </a:xfrm>
          <a:noFill/>
          <a:ln/>
        </p:spPr>
        <p:txBody>
          <a:bodyPr/>
          <a:lstStyle/>
          <a:p>
            <a:pPr eaLnBrk="1" hangingPunct="1"/>
            <a:endParaRPr lang="en-US" smtClean="0">
              <a:latin typeface="Times New Roman" pitchFamily="18" charset="0"/>
              <a:ea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a-IN"/>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ta-IN" smtClean="0"/>
              <a:t>2014/1</a:t>
            </a:r>
            <a:endParaRPr lang="en-AU"/>
          </a:p>
        </p:txBody>
      </p:sp>
      <p:sp>
        <p:nvSpPr>
          <p:cNvPr id="6" name="Footer Placeholder 5"/>
          <p:cNvSpPr>
            <a:spLocks noGrp="1"/>
          </p:cNvSpPr>
          <p:nvPr>
            <p:ph type="ftr" sz="quarter" idx="12"/>
          </p:nvPr>
        </p:nvSpPr>
        <p:spPr/>
        <p:txBody>
          <a:bodyPr/>
          <a:lstStyle/>
          <a:p>
            <a:pPr>
              <a:defRPr/>
            </a:pPr>
            <a:r>
              <a:rPr lang="en-AU" smtClean="0"/>
              <a:t>Network Security</a:t>
            </a:r>
            <a:endParaRPr lang="en-AU"/>
          </a:p>
        </p:txBody>
      </p:sp>
      <p:sp>
        <p:nvSpPr>
          <p:cNvPr id="7" name="Slide Number Placeholder 6"/>
          <p:cNvSpPr>
            <a:spLocks noGrp="1"/>
          </p:cNvSpPr>
          <p:nvPr>
            <p:ph type="sldNum" sz="quarter" idx="13"/>
          </p:nvPr>
        </p:nvSpPr>
        <p:spPr/>
        <p:txBody>
          <a:bodyPr/>
          <a:lstStyle/>
          <a:p>
            <a:fld id="{91863C09-9F13-4E90-8638-75A4812BFC9E}" type="slidenum">
              <a:rPr lang="en-AU" smtClean="0"/>
              <a:pPr/>
              <a:t>32</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ln/>
        </p:spPr>
        <p:txBody>
          <a:bodyPr/>
          <a:lstStyle/>
          <a:p>
            <a:endParaRPr lang="ta-IN" smtClean="0">
              <a:latin typeface="Times New Roman" pitchFamily="18" charset="0"/>
              <a:ea typeface="ＭＳ Ｐゴシック" pitchFamily="-84" charset="-128"/>
            </a:endParaRPr>
          </a:p>
        </p:txBody>
      </p:sp>
      <p:sp>
        <p:nvSpPr>
          <p:cNvPr id="4" name="Header Placeholder 3"/>
          <p:cNvSpPr>
            <a:spLocks noGrp="1"/>
          </p:cNvSpPr>
          <p:nvPr>
            <p:ph type="hdr" sz="quarter"/>
          </p:nvPr>
        </p:nvSpPr>
        <p:spPr/>
        <p:txBody>
          <a:bodyPr/>
          <a:lstStyle/>
          <a:p>
            <a:pPr>
              <a:defRPr/>
            </a:pPr>
            <a:r>
              <a:rPr lang="en-AU" smtClean="0"/>
              <a:t>Griffith University, School of ICT</a:t>
            </a:r>
            <a:endParaRPr lang="en-AU"/>
          </a:p>
        </p:txBody>
      </p:sp>
      <p:sp>
        <p:nvSpPr>
          <p:cNvPr id="5" name="Date Placeholder 4"/>
          <p:cNvSpPr>
            <a:spLocks noGrp="1"/>
          </p:cNvSpPr>
          <p:nvPr>
            <p:ph type="dt" sz="quarter" idx="1"/>
          </p:nvPr>
        </p:nvSpPr>
        <p:spPr/>
        <p:txBody>
          <a:bodyPr/>
          <a:lstStyle/>
          <a:p>
            <a:pPr>
              <a:defRPr/>
            </a:pPr>
            <a:r>
              <a:rPr lang="ta-IN" smtClean="0"/>
              <a:t>2014/1</a:t>
            </a:r>
            <a:endParaRPr lang="en-AU"/>
          </a:p>
        </p:txBody>
      </p:sp>
      <p:sp>
        <p:nvSpPr>
          <p:cNvPr id="6" name="Footer Placeholder 5"/>
          <p:cNvSpPr>
            <a:spLocks noGrp="1"/>
          </p:cNvSpPr>
          <p:nvPr>
            <p:ph type="ftr" sz="quarter" idx="4"/>
          </p:nvPr>
        </p:nvSpPr>
        <p:spPr/>
        <p:txBody>
          <a:bodyPr/>
          <a:lstStyle/>
          <a:p>
            <a:pPr>
              <a:defRPr/>
            </a:pPr>
            <a:r>
              <a:rPr lang="en-AU" smtClean="0"/>
              <a:t>Network Security</a:t>
            </a:r>
            <a:endParaRPr lang="en-AU"/>
          </a:p>
        </p:txBody>
      </p:sp>
      <p:sp>
        <p:nvSpPr>
          <p:cNvPr id="18438" name="Slide Number Placeholder 6"/>
          <p:cNvSpPr>
            <a:spLocks noGrp="1"/>
          </p:cNvSpPr>
          <p:nvPr>
            <p:ph type="sldNum" sz="quarter" idx="5"/>
          </p:nvPr>
        </p:nvSpPr>
        <p:spPr>
          <a:noFill/>
        </p:spPr>
        <p:txBody>
          <a:bodyPr/>
          <a:lstStyle/>
          <a:p>
            <a:fld id="{60B9BC6D-7DD6-4674-A383-FA6165B62A85}" type="slidenum">
              <a:rPr lang="en-AU"/>
              <a:pPr/>
              <a:t>2</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AU" smtClean="0"/>
              <a:t>Griffith University, School of ICT</a:t>
            </a:r>
          </a:p>
        </p:txBody>
      </p:sp>
      <p:sp>
        <p:nvSpPr>
          <p:cNvPr id="36867" name="Rectangle 3"/>
          <p:cNvSpPr>
            <a:spLocks noGrp="1" noChangeArrowheads="1"/>
          </p:cNvSpPr>
          <p:nvPr>
            <p:ph type="dt" sz="quarter" idx="1"/>
          </p:nvPr>
        </p:nvSpPr>
        <p:spPr>
          <a:noFill/>
        </p:spPr>
        <p:txBody>
          <a:bodyPr/>
          <a:lstStyle/>
          <a:p>
            <a:r>
              <a:rPr lang="ta-IN" smtClean="0"/>
              <a:t>2014/1</a:t>
            </a:r>
            <a:endParaRPr lang="en-AU" smtClean="0"/>
          </a:p>
        </p:txBody>
      </p:sp>
      <p:sp>
        <p:nvSpPr>
          <p:cNvPr id="36868" name="Rectangle 6"/>
          <p:cNvSpPr>
            <a:spLocks noGrp="1" noChangeArrowheads="1"/>
          </p:cNvSpPr>
          <p:nvPr>
            <p:ph type="ftr" sz="quarter" idx="4"/>
          </p:nvPr>
        </p:nvSpPr>
        <p:spPr>
          <a:noFill/>
        </p:spPr>
        <p:txBody>
          <a:bodyPr/>
          <a:lstStyle/>
          <a:p>
            <a:r>
              <a:rPr lang="en-AU" smtClean="0"/>
              <a:t>Network Security</a:t>
            </a:r>
          </a:p>
        </p:txBody>
      </p:sp>
      <p:sp>
        <p:nvSpPr>
          <p:cNvPr id="36869" name="Rectangle 7"/>
          <p:cNvSpPr>
            <a:spLocks noGrp="1" noChangeArrowheads="1"/>
          </p:cNvSpPr>
          <p:nvPr>
            <p:ph type="sldNum" sz="quarter" idx="5"/>
          </p:nvPr>
        </p:nvSpPr>
        <p:spPr>
          <a:noFill/>
        </p:spPr>
        <p:txBody>
          <a:bodyPr/>
          <a:lstStyle/>
          <a:p>
            <a:fld id="{2DEFADF2-B6F2-4935-A30B-5546ABABC9DC}" type="slidenum">
              <a:rPr lang="en-AU"/>
              <a:pPr/>
              <a:t>4</a:t>
            </a:fld>
            <a:endParaRPr lang="en-AU"/>
          </a:p>
        </p:txBody>
      </p:sp>
      <p:sp>
        <p:nvSpPr>
          <p:cNvPr id="36870" name="Rectangle 2"/>
          <p:cNvSpPr>
            <a:spLocks noGrp="1" noRot="1" noChangeAspect="1" noChangeArrowheads="1" noTextEdit="1"/>
          </p:cNvSpPr>
          <p:nvPr>
            <p:ph type="sldImg"/>
          </p:nvPr>
        </p:nvSpPr>
        <p:spPr>
          <a:xfrm>
            <a:off x="914400" y="744538"/>
            <a:ext cx="4965700" cy="3725862"/>
          </a:xfrm>
          <a:ln/>
        </p:spPr>
      </p:sp>
      <p:sp>
        <p:nvSpPr>
          <p:cNvPr id="36871" name="Rectangle 3"/>
          <p:cNvSpPr>
            <a:spLocks noGrp="1" noChangeArrowheads="1"/>
          </p:cNvSpPr>
          <p:nvPr>
            <p:ph type="body" idx="1"/>
          </p:nvPr>
        </p:nvSpPr>
        <p:spPr>
          <a:xfrm>
            <a:off x="904875" y="4718050"/>
            <a:ext cx="4984750" cy="4468813"/>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a-IN"/>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ta-IN" smtClean="0"/>
              <a:t>2014/1</a:t>
            </a:r>
            <a:endParaRPr lang="en-AU"/>
          </a:p>
        </p:txBody>
      </p:sp>
      <p:sp>
        <p:nvSpPr>
          <p:cNvPr id="6" name="Footer Placeholder 5"/>
          <p:cNvSpPr>
            <a:spLocks noGrp="1"/>
          </p:cNvSpPr>
          <p:nvPr>
            <p:ph type="ftr" sz="quarter" idx="12"/>
          </p:nvPr>
        </p:nvSpPr>
        <p:spPr/>
        <p:txBody>
          <a:bodyPr/>
          <a:lstStyle/>
          <a:p>
            <a:pPr>
              <a:defRPr/>
            </a:pPr>
            <a:r>
              <a:rPr lang="en-AU" smtClean="0"/>
              <a:t>Network Security</a:t>
            </a:r>
            <a:endParaRPr lang="en-AU"/>
          </a:p>
        </p:txBody>
      </p:sp>
      <p:sp>
        <p:nvSpPr>
          <p:cNvPr id="7" name="Slide Number Placeholder 6"/>
          <p:cNvSpPr>
            <a:spLocks noGrp="1"/>
          </p:cNvSpPr>
          <p:nvPr>
            <p:ph type="sldNum" sz="quarter" idx="13"/>
          </p:nvPr>
        </p:nvSpPr>
        <p:spPr/>
        <p:txBody>
          <a:bodyPr/>
          <a:lstStyle/>
          <a:p>
            <a:fld id="{91863C09-9F13-4E90-8638-75A4812BFC9E}" type="slidenum">
              <a:rPr lang="en-AU" smtClean="0"/>
              <a:pPr/>
              <a:t>5</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AU" smtClean="0"/>
              <a:t>Griffith University, School of ICT</a:t>
            </a:r>
          </a:p>
        </p:txBody>
      </p:sp>
      <p:sp>
        <p:nvSpPr>
          <p:cNvPr id="37891" name="Rectangle 3"/>
          <p:cNvSpPr>
            <a:spLocks noGrp="1" noChangeArrowheads="1"/>
          </p:cNvSpPr>
          <p:nvPr>
            <p:ph type="dt" sz="quarter" idx="1"/>
          </p:nvPr>
        </p:nvSpPr>
        <p:spPr>
          <a:noFill/>
        </p:spPr>
        <p:txBody>
          <a:bodyPr/>
          <a:lstStyle/>
          <a:p>
            <a:r>
              <a:rPr lang="ta-IN" smtClean="0"/>
              <a:t>2014/1</a:t>
            </a:r>
            <a:endParaRPr lang="en-AU" smtClean="0"/>
          </a:p>
        </p:txBody>
      </p:sp>
      <p:sp>
        <p:nvSpPr>
          <p:cNvPr id="37892" name="Rectangle 6"/>
          <p:cNvSpPr>
            <a:spLocks noGrp="1" noChangeArrowheads="1"/>
          </p:cNvSpPr>
          <p:nvPr>
            <p:ph type="ftr" sz="quarter" idx="4"/>
          </p:nvPr>
        </p:nvSpPr>
        <p:spPr>
          <a:noFill/>
        </p:spPr>
        <p:txBody>
          <a:bodyPr/>
          <a:lstStyle/>
          <a:p>
            <a:r>
              <a:rPr lang="en-AU" smtClean="0"/>
              <a:t>Network Security</a:t>
            </a:r>
          </a:p>
        </p:txBody>
      </p:sp>
      <p:sp>
        <p:nvSpPr>
          <p:cNvPr id="37893" name="Rectangle 7"/>
          <p:cNvSpPr>
            <a:spLocks noGrp="1" noChangeArrowheads="1"/>
          </p:cNvSpPr>
          <p:nvPr>
            <p:ph type="sldNum" sz="quarter" idx="5"/>
          </p:nvPr>
        </p:nvSpPr>
        <p:spPr>
          <a:noFill/>
        </p:spPr>
        <p:txBody>
          <a:bodyPr/>
          <a:lstStyle/>
          <a:p>
            <a:fld id="{36FC3A75-159A-43E2-895B-31D9C48790F3}" type="slidenum">
              <a:rPr lang="en-AU"/>
              <a:pPr/>
              <a:t>8</a:t>
            </a:fld>
            <a:endParaRPr lang="en-AU"/>
          </a:p>
        </p:txBody>
      </p:sp>
      <p:sp>
        <p:nvSpPr>
          <p:cNvPr id="37894" name="Rectangle 2"/>
          <p:cNvSpPr>
            <a:spLocks noGrp="1" noRot="1" noChangeAspect="1" noChangeArrowheads="1" noTextEdit="1"/>
          </p:cNvSpPr>
          <p:nvPr>
            <p:ph type="sldImg"/>
          </p:nvPr>
        </p:nvSpPr>
        <p:spPr>
          <a:xfrm>
            <a:off x="914400" y="744538"/>
            <a:ext cx="4965700" cy="3725862"/>
          </a:xfrm>
          <a:ln/>
        </p:spPr>
      </p:sp>
      <p:sp>
        <p:nvSpPr>
          <p:cNvPr id="37895" name="Rectangle 3"/>
          <p:cNvSpPr>
            <a:spLocks noGrp="1" noChangeArrowheads="1"/>
          </p:cNvSpPr>
          <p:nvPr>
            <p:ph type="body" idx="1"/>
          </p:nvPr>
        </p:nvSpPr>
        <p:spPr>
          <a:xfrm>
            <a:off x="679450" y="4718050"/>
            <a:ext cx="5435600" cy="4468813"/>
          </a:xfrm>
          <a:noFill/>
          <a:ln/>
        </p:spPr>
        <p:txBody>
          <a:bodyPr/>
          <a:lstStyle/>
          <a:p>
            <a:pPr eaLnBrk="1" hangingPunct="1"/>
            <a:r>
              <a:rPr lang="en-AU" smtClean="0"/>
              <a:t>Password guessing is a common attack. If an attacker has obtained a poorly protected password file, then can mount attack off-line, so target is unaware of its progress. Some O/S take less care than others with their password files. If have to actually attempt to login to check guesses, then system should detect an abnormal number of failed logins, and hence trigger appropriate countermeasures by admins/security. Likelihood of success depends very much on how well the passwords are chosen. Unfortunately, users often don’t choose well.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AU" smtClean="0"/>
              <a:t>Griffith University, School of ICT</a:t>
            </a:r>
          </a:p>
        </p:txBody>
      </p:sp>
      <p:sp>
        <p:nvSpPr>
          <p:cNvPr id="38915" name="Rectangle 3"/>
          <p:cNvSpPr>
            <a:spLocks noGrp="1" noChangeArrowheads="1"/>
          </p:cNvSpPr>
          <p:nvPr>
            <p:ph type="dt" sz="quarter" idx="1"/>
          </p:nvPr>
        </p:nvSpPr>
        <p:spPr>
          <a:noFill/>
        </p:spPr>
        <p:txBody>
          <a:bodyPr/>
          <a:lstStyle/>
          <a:p>
            <a:r>
              <a:rPr lang="ta-IN" smtClean="0"/>
              <a:t>2014/1</a:t>
            </a:r>
            <a:endParaRPr lang="en-AU" smtClean="0"/>
          </a:p>
        </p:txBody>
      </p:sp>
      <p:sp>
        <p:nvSpPr>
          <p:cNvPr id="38916" name="Rectangle 6"/>
          <p:cNvSpPr>
            <a:spLocks noGrp="1" noChangeArrowheads="1"/>
          </p:cNvSpPr>
          <p:nvPr>
            <p:ph type="ftr" sz="quarter" idx="4"/>
          </p:nvPr>
        </p:nvSpPr>
        <p:spPr>
          <a:noFill/>
        </p:spPr>
        <p:txBody>
          <a:bodyPr/>
          <a:lstStyle/>
          <a:p>
            <a:r>
              <a:rPr lang="en-AU" smtClean="0"/>
              <a:t>Network Security</a:t>
            </a:r>
          </a:p>
        </p:txBody>
      </p:sp>
      <p:sp>
        <p:nvSpPr>
          <p:cNvPr id="38917" name="Rectangle 7"/>
          <p:cNvSpPr>
            <a:spLocks noGrp="1" noChangeArrowheads="1"/>
          </p:cNvSpPr>
          <p:nvPr>
            <p:ph type="sldNum" sz="quarter" idx="5"/>
          </p:nvPr>
        </p:nvSpPr>
        <p:spPr>
          <a:noFill/>
        </p:spPr>
        <p:txBody>
          <a:bodyPr/>
          <a:lstStyle/>
          <a:p>
            <a:fld id="{FC58C265-CED0-4D0B-91DE-343789474AAB}" type="slidenum">
              <a:rPr lang="en-AU"/>
              <a:pPr/>
              <a:t>19</a:t>
            </a:fld>
            <a:endParaRPr lang="en-AU"/>
          </a:p>
        </p:txBody>
      </p:sp>
      <p:sp>
        <p:nvSpPr>
          <p:cNvPr id="38918" name="Rectangle 2"/>
          <p:cNvSpPr>
            <a:spLocks noGrp="1" noRot="1" noChangeAspect="1" noChangeArrowheads="1" noTextEdit="1"/>
          </p:cNvSpPr>
          <p:nvPr>
            <p:ph type="sldImg"/>
          </p:nvPr>
        </p:nvSpPr>
        <p:spPr>
          <a:xfrm>
            <a:off x="914400" y="744538"/>
            <a:ext cx="4965700" cy="3725862"/>
          </a:xfrm>
          <a:ln/>
        </p:spPr>
      </p:sp>
      <p:sp>
        <p:nvSpPr>
          <p:cNvPr id="38919" name="Rectangle 3"/>
          <p:cNvSpPr>
            <a:spLocks noGrp="1" noChangeArrowheads="1"/>
          </p:cNvSpPr>
          <p:nvPr>
            <p:ph type="body" idx="1"/>
          </p:nvPr>
        </p:nvSpPr>
        <p:spPr>
          <a:xfrm>
            <a:off x="679450" y="4718050"/>
            <a:ext cx="5435600" cy="4468813"/>
          </a:xfrm>
          <a:noFill/>
          <a:ln/>
        </p:spPr>
        <p:txBody>
          <a:bodyPr/>
          <a:lstStyle/>
          <a:p>
            <a:pPr eaLnBrk="1" hangingPunct="1"/>
            <a:r>
              <a:rPr lang="en-US" smtClean="0"/>
              <a:t>cf. Stallings Tale 18.1 for examples of various metrics and models.</a:t>
            </a:r>
            <a:endParaRPr lang="en-A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AU" smtClean="0"/>
              <a:t>Griffith University, School of ICT</a:t>
            </a:r>
          </a:p>
        </p:txBody>
      </p:sp>
      <p:sp>
        <p:nvSpPr>
          <p:cNvPr id="39939" name="Rectangle 3"/>
          <p:cNvSpPr>
            <a:spLocks noGrp="1" noChangeArrowheads="1"/>
          </p:cNvSpPr>
          <p:nvPr>
            <p:ph type="dt" sz="quarter" idx="1"/>
          </p:nvPr>
        </p:nvSpPr>
        <p:spPr>
          <a:noFill/>
        </p:spPr>
        <p:txBody>
          <a:bodyPr/>
          <a:lstStyle/>
          <a:p>
            <a:r>
              <a:rPr lang="ta-IN" smtClean="0"/>
              <a:t>2014/1</a:t>
            </a:r>
            <a:endParaRPr lang="en-AU" smtClean="0"/>
          </a:p>
        </p:txBody>
      </p:sp>
      <p:sp>
        <p:nvSpPr>
          <p:cNvPr id="39940" name="Rectangle 6"/>
          <p:cNvSpPr>
            <a:spLocks noGrp="1" noChangeArrowheads="1"/>
          </p:cNvSpPr>
          <p:nvPr>
            <p:ph type="ftr" sz="quarter" idx="4"/>
          </p:nvPr>
        </p:nvSpPr>
        <p:spPr>
          <a:noFill/>
        </p:spPr>
        <p:txBody>
          <a:bodyPr/>
          <a:lstStyle/>
          <a:p>
            <a:r>
              <a:rPr lang="en-AU" smtClean="0"/>
              <a:t>Network Security</a:t>
            </a:r>
          </a:p>
        </p:txBody>
      </p:sp>
      <p:sp>
        <p:nvSpPr>
          <p:cNvPr id="39941" name="Rectangle 7"/>
          <p:cNvSpPr>
            <a:spLocks noGrp="1" noChangeArrowheads="1"/>
          </p:cNvSpPr>
          <p:nvPr>
            <p:ph type="sldNum" sz="quarter" idx="5"/>
          </p:nvPr>
        </p:nvSpPr>
        <p:spPr>
          <a:noFill/>
        </p:spPr>
        <p:txBody>
          <a:bodyPr/>
          <a:lstStyle/>
          <a:p>
            <a:fld id="{4547F3B3-EA87-4E8B-91AB-6E9EA3946C6D}" type="slidenum">
              <a:rPr lang="en-AU"/>
              <a:pPr/>
              <a:t>22</a:t>
            </a:fld>
            <a:endParaRPr lang="en-AU"/>
          </a:p>
        </p:txBody>
      </p:sp>
      <p:sp>
        <p:nvSpPr>
          <p:cNvPr id="39942" name="Rectangle 2"/>
          <p:cNvSpPr>
            <a:spLocks noGrp="1" noRot="1" noChangeAspect="1" noChangeArrowheads="1" noTextEdit="1"/>
          </p:cNvSpPr>
          <p:nvPr>
            <p:ph type="sldImg"/>
          </p:nvPr>
        </p:nvSpPr>
        <p:spPr>
          <a:xfrm>
            <a:off x="914400" y="744538"/>
            <a:ext cx="4965700" cy="3725862"/>
          </a:xfrm>
          <a:ln/>
        </p:spPr>
      </p:sp>
      <p:sp>
        <p:nvSpPr>
          <p:cNvPr id="39943" name="Rectangle 3"/>
          <p:cNvSpPr>
            <a:spLocks noGrp="1" noChangeArrowheads="1"/>
          </p:cNvSpPr>
          <p:nvPr>
            <p:ph type="body" idx="1"/>
          </p:nvPr>
        </p:nvSpPr>
        <p:spPr>
          <a:xfrm>
            <a:off x="679450" y="4718050"/>
            <a:ext cx="5435600" cy="4468813"/>
          </a:xfrm>
          <a:noFill/>
          <a:ln/>
        </p:spPr>
        <p:txBody>
          <a:bodyPr/>
          <a:lstStyle/>
          <a:p>
            <a:pPr eaLnBrk="1" hangingPunct="1"/>
            <a:r>
              <a:rPr lang="en-US" smtClean="0"/>
              <a:t>Stallings Fig 18-2.</a:t>
            </a:r>
            <a:endParaRPr lang="en-A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AU" smtClean="0"/>
              <a:t>Griffith University, School of ICT</a:t>
            </a:r>
          </a:p>
        </p:txBody>
      </p:sp>
      <p:sp>
        <p:nvSpPr>
          <p:cNvPr id="40963" name="Rectangle 3"/>
          <p:cNvSpPr>
            <a:spLocks noGrp="1" noChangeArrowheads="1"/>
          </p:cNvSpPr>
          <p:nvPr>
            <p:ph type="dt" sz="quarter" idx="1"/>
          </p:nvPr>
        </p:nvSpPr>
        <p:spPr>
          <a:noFill/>
        </p:spPr>
        <p:txBody>
          <a:bodyPr/>
          <a:lstStyle/>
          <a:p>
            <a:r>
              <a:rPr lang="ta-IN" smtClean="0"/>
              <a:t>2014/1</a:t>
            </a:r>
            <a:endParaRPr lang="en-AU" smtClean="0"/>
          </a:p>
        </p:txBody>
      </p:sp>
      <p:sp>
        <p:nvSpPr>
          <p:cNvPr id="40964" name="Rectangle 6"/>
          <p:cNvSpPr>
            <a:spLocks noGrp="1" noChangeArrowheads="1"/>
          </p:cNvSpPr>
          <p:nvPr>
            <p:ph type="ftr" sz="quarter" idx="4"/>
          </p:nvPr>
        </p:nvSpPr>
        <p:spPr>
          <a:noFill/>
        </p:spPr>
        <p:txBody>
          <a:bodyPr/>
          <a:lstStyle/>
          <a:p>
            <a:r>
              <a:rPr lang="en-AU" smtClean="0"/>
              <a:t>Network Security</a:t>
            </a:r>
          </a:p>
        </p:txBody>
      </p:sp>
      <p:sp>
        <p:nvSpPr>
          <p:cNvPr id="40965" name="Rectangle 7"/>
          <p:cNvSpPr>
            <a:spLocks noGrp="1" noChangeArrowheads="1"/>
          </p:cNvSpPr>
          <p:nvPr>
            <p:ph type="sldNum" sz="quarter" idx="5"/>
          </p:nvPr>
        </p:nvSpPr>
        <p:spPr>
          <a:noFill/>
        </p:spPr>
        <p:txBody>
          <a:bodyPr/>
          <a:lstStyle/>
          <a:p>
            <a:fld id="{4AB71EAC-72A9-4714-9147-44CAE035C934}" type="slidenum">
              <a:rPr lang="en-AU"/>
              <a:pPr/>
              <a:t>27</a:t>
            </a:fld>
            <a:endParaRPr lang="en-AU"/>
          </a:p>
        </p:txBody>
      </p:sp>
      <p:sp>
        <p:nvSpPr>
          <p:cNvPr id="40966" name="Rectangle 2"/>
          <p:cNvSpPr>
            <a:spLocks noGrp="1" noRot="1" noChangeAspect="1" noChangeArrowheads="1" noTextEdit="1"/>
          </p:cNvSpPr>
          <p:nvPr>
            <p:ph type="sldImg"/>
          </p:nvPr>
        </p:nvSpPr>
        <p:spPr>
          <a:xfrm>
            <a:off x="914400" y="744538"/>
            <a:ext cx="4965700" cy="3725862"/>
          </a:xfrm>
          <a:ln/>
        </p:spPr>
      </p:sp>
      <p:sp>
        <p:nvSpPr>
          <p:cNvPr id="40967" name="Rectangle 3"/>
          <p:cNvSpPr>
            <a:spLocks noGrp="1" noChangeArrowheads="1"/>
          </p:cNvSpPr>
          <p:nvPr>
            <p:ph type="body" idx="1"/>
          </p:nvPr>
        </p:nvSpPr>
        <p:spPr>
          <a:xfrm>
            <a:off x="679450" y="4718050"/>
            <a:ext cx="5435600" cy="4468813"/>
          </a:xfrm>
          <a:noFill/>
          <a:ln/>
        </p:spPr>
        <p:txBody>
          <a:bodyPr/>
          <a:lstStyle/>
          <a:p>
            <a:pPr eaLnBrk="1" hangingPunct="1"/>
            <a:r>
              <a:rPr lang="en-AU" smtClean="0"/>
              <a:t>Have a range of possibilities for helping users generate "good" passwords, but need their cooperation.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AU" smtClean="0"/>
              <a:t>Griffith University, School of ICT</a:t>
            </a:r>
          </a:p>
        </p:txBody>
      </p:sp>
      <p:sp>
        <p:nvSpPr>
          <p:cNvPr id="41987" name="Rectangle 3"/>
          <p:cNvSpPr>
            <a:spLocks noGrp="1" noChangeArrowheads="1"/>
          </p:cNvSpPr>
          <p:nvPr>
            <p:ph type="dt" sz="quarter" idx="1"/>
          </p:nvPr>
        </p:nvSpPr>
        <p:spPr>
          <a:noFill/>
        </p:spPr>
        <p:txBody>
          <a:bodyPr/>
          <a:lstStyle/>
          <a:p>
            <a:r>
              <a:rPr lang="ta-IN" smtClean="0"/>
              <a:t>2014/1</a:t>
            </a:r>
            <a:endParaRPr lang="en-AU" smtClean="0"/>
          </a:p>
        </p:txBody>
      </p:sp>
      <p:sp>
        <p:nvSpPr>
          <p:cNvPr id="41988" name="Rectangle 6"/>
          <p:cNvSpPr>
            <a:spLocks noGrp="1" noChangeArrowheads="1"/>
          </p:cNvSpPr>
          <p:nvPr>
            <p:ph type="ftr" sz="quarter" idx="4"/>
          </p:nvPr>
        </p:nvSpPr>
        <p:spPr>
          <a:noFill/>
        </p:spPr>
        <p:txBody>
          <a:bodyPr/>
          <a:lstStyle/>
          <a:p>
            <a:r>
              <a:rPr lang="en-AU" smtClean="0"/>
              <a:t>Network Security</a:t>
            </a:r>
          </a:p>
        </p:txBody>
      </p:sp>
      <p:sp>
        <p:nvSpPr>
          <p:cNvPr id="41989" name="Rectangle 7"/>
          <p:cNvSpPr>
            <a:spLocks noGrp="1" noChangeArrowheads="1"/>
          </p:cNvSpPr>
          <p:nvPr>
            <p:ph type="sldNum" sz="quarter" idx="5"/>
          </p:nvPr>
        </p:nvSpPr>
        <p:spPr>
          <a:noFill/>
        </p:spPr>
        <p:txBody>
          <a:bodyPr/>
          <a:lstStyle/>
          <a:p>
            <a:fld id="{2D806BA8-A230-4F92-8356-BB3EDE4EDFA3}" type="slidenum">
              <a:rPr lang="en-AU"/>
              <a:pPr/>
              <a:t>31</a:t>
            </a:fld>
            <a:endParaRPr lang="en-AU"/>
          </a:p>
        </p:txBody>
      </p:sp>
      <p:sp>
        <p:nvSpPr>
          <p:cNvPr id="41990" name="Rectangle 2"/>
          <p:cNvSpPr>
            <a:spLocks noGrp="1" noRot="1" noChangeAspect="1" noChangeArrowheads="1" noTextEdit="1"/>
          </p:cNvSpPr>
          <p:nvPr>
            <p:ph type="sldImg"/>
          </p:nvPr>
        </p:nvSpPr>
        <p:spPr>
          <a:ln/>
        </p:spPr>
      </p:sp>
      <p:sp>
        <p:nvSpPr>
          <p:cNvPr id="4199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4029075" cy="304800"/>
          </a:xfrm>
          <a:prstGeom prst="rect">
            <a:avLst/>
          </a:prstGeom>
          <a:noFill/>
          <a:ln w="9525">
            <a:noFill/>
            <a:miter lim="800000"/>
            <a:headEnd/>
            <a:tailEnd/>
          </a:ln>
        </p:spPr>
        <p:txBody>
          <a:bodyPr wrap="none">
            <a:spAutoFit/>
          </a:bodyPr>
          <a:lstStyle/>
          <a:p>
            <a:r>
              <a:rPr lang="en-US" sz="1400">
                <a:latin typeface="Times New Roman" pitchFamily="18" charset="0"/>
              </a:rPr>
              <a:t>School of Information &amp; Communication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r>
              <a:rPr lang="ta-IN" smtClean="0"/>
              <a:t>2010/1</a:t>
            </a:r>
            <a:endParaRPr lang="en-US"/>
          </a:p>
        </p:txBody>
      </p:sp>
      <p:sp>
        <p:nvSpPr>
          <p:cNvPr id="7" name="Rectangle 5"/>
          <p:cNvSpPr>
            <a:spLocks noGrp="1" noChangeArrowheads="1"/>
          </p:cNvSpPr>
          <p:nvPr>
            <p:ph type="ftr" sz="quarter" idx="11"/>
          </p:nvPr>
        </p:nvSpPr>
        <p:spPr>
          <a:xfrm>
            <a:off x="2339975" y="6381750"/>
            <a:ext cx="3384550" cy="304800"/>
          </a:xfrm>
        </p:spPr>
        <p:txBody>
          <a:bodyPr/>
          <a:lstStyle>
            <a:lvl1pPr>
              <a:defRPr smtClean="0"/>
            </a:lvl1pPr>
          </a:lstStyle>
          <a:p>
            <a:pPr>
              <a:defRPr/>
            </a:pPr>
            <a:r>
              <a:rPr lang="en-US" smtClean="0"/>
              <a:t>3413ICT Network Security</a:t>
            </a:r>
            <a:endParaRPr lang="en-US"/>
          </a:p>
        </p:txBody>
      </p:sp>
      <p:sp>
        <p:nvSpPr>
          <p:cNvPr id="8" name="Rectangle 6"/>
          <p:cNvSpPr>
            <a:spLocks noGrp="1" noChangeArrowheads="1"/>
          </p:cNvSpPr>
          <p:nvPr>
            <p:ph type="sldNum" sz="quarter" idx="12"/>
          </p:nvPr>
        </p:nvSpPr>
        <p:spPr>
          <a:xfrm>
            <a:off x="5867400" y="6400800"/>
            <a:ext cx="3124200" cy="304800"/>
          </a:xfrm>
        </p:spPr>
        <p:txBody>
          <a:bodyPr/>
          <a:lstStyle>
            <a:lvl1pPr>
              <a:defRPr>
                <a:solidFill>
                  <a:schemeClr val="tx1"/>
                </a:solidFill>
              </a:defRPr>
            </a:lvl1pPr>
          </a:lstStyle>
          <a:p>
            <a:fld id="{6F5C3D17-E196-423E-A07A-2B437804CF3B}" type="slidenum">
              <a:rPr lang="en-US"/>
              <a:pPr/>
              <a:t>‹#›</a:t>
            </a:fld>
            <a:r>
              <a:rPr lang="en-US"/>
              <a:t>© V. Muthu, Griffith University</a:t>
            </a:r>
          </a:p>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pPr>
              <a:defRPr/>
            </a:pPr>
            <a:r>
              <a:rPr lang="ta-IN" smtClean="0"/>
              <a:t>2010/1</a:t>
            </a:r>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10. Intruders.. - </a:t>
            </a:r>
            <a:fld id="{FAB64E75-31D4-4938-9714-21AFDD50372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pPr>
              <a:defRPr/>
            </a:pPr>
            <a:r>
              <a:rPr lang="ta-IN" smtClean="0"/>
              <a:t>2010/1</a:t>
            </a:r>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10. Intruders.. - </a:t>
            </a:r>
            <a:fld id="{7E45D8E5-067F-4B17-BB95-E988C618D50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20000" cy="1143000"/>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457200" y="1524000"/>
            <a:ext cx="8229600" cy="4876800"/>
          </a:xfrm>
        </p:spPr>
        <p:txBody>
          <a:bodyPr/>
          <a:lstStyle/>
          <a:p>
            <a:pPr lvl="0"/>
            <a:endParaRPr lang="en-AU" noProof="0" smtClean="0"/>
          </a:p>
        </p:txBody>
      </p:sp>
      <p:sp>
        <p:nvSpPr>
          <p:cNvPr id="4" name="Rectangle 1028"/>
          <p:cNvSpPr>
            <a:spLocks noGrp="1" noChangeArrowheads="1"/>
          </p:cNvSpPr>
          <p:nvPr>
            <p:ph type="dt" sz="half" idx="10"/>
          </p:nvPr>
        </p:nvSpPr>
        <p:spPr>
          <a:ln/>
        </p:spPr>
        <p:txBody>
          <a:bodyPr/>
          <a:lstStyle>
            <a:lvl1pPr>
              <a:defRPr/>
            </a:lvl1pPr>
          </a:lstStyle>
          <a:p>
            <a:pPr>
              <a:defRPr/>
            </a:pPr>
            <a:r>
              <a:rPr lang="ta-IN" smtClean="0"/>
              <a:t>2010/1</a:t>
            </a:r>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10. Intruders.. - </a:t>
            </a:r>
            <a:fld id="{98930206-F423-4567-AF64-4ADFE8EDAC5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pPr>
              <a:defRPr/>
            </a:pPr>
            <a:r>
              <a:rPr lang="ta-IN" smtClean="0"/>
              <a:t>2010/1</a:t>
            </a:r>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10. Intruders.. - </a:t>
            </a:r>
            <a:fld id="{6B9C0C8C-E21B-46ED-B2C5-E6C558D2A4F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8"/>
          <p:cNvSpPr>
            <a:spLocks noGrp="1" noChangeArrowheads="1"/>
          </p:cNvSpPr>
          <p:nvPr>
            <p:ph type="dt" sz="half" idx="10"/>
          </p:nvPr>
        </p:nvSpPr>
        <p:spPr>
          <a:ln/>
        </p:spPr>
        <p:txBody>
          <a:bodyPr/>
          <a:lstStyle>
            <a:lvl1pPr>
              <a:defRPr/>
            </a:lvl1pPr>
          </a:lstStyle>
          <a:p>
            <a:pPr>
              <a:defRPr/>
            </a:pPr>
            <a:r>
              <a:rPr lang="ta-IN" smtClean="0"/>
              <a:t>2010/1</a:t>
            </a:r>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10. Intruders.. - </a:t>
            </a:r>
            <a:fld id="{C4CBB5CA-CD30-49DF-8E74-E6743AD7EFB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028"/>
          <p:cNvSpPr>
            <a:spLocks noGrp="1" noChangeArrowheads="1"/>
          </p:cNvSpPr>
          <p:nvPr>
            <p:ph type="dt" sz="half" idx="10"/>
          </p:nvPr>
        </p:nvSpPr>
        <p:spPr>
          <a:ln/>
        </p:spPr>
        <p:txBody>
          <a:bodyPr/>
          <a:lstStyle>
            <a:lvl1pPr>
              <a:defRPr/>
            </a:lvl1pPr>
          </a:lstStyle>
          <a:p>
            <a:pPr>
              <a:defRPr/>
            </a:pPr>
            <a:r>
              <a:rPr lang="ta-IN" smtClean="0"/>
              <a:t>2010/1</a:t>
            </a:r>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10. Intruders.. - </a:t>
            </a:r>
            <a:fld id="{78649CF3-C7C9-4744-B5AE-1637E61E0DC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1028"/>
          <p:cNvSpPr>
            <a:spLocks noGrp="1" noChangeArrowheads="1"/>
          </p:cNvSpPr>
          <p:nvPr>
            <p:ph type="dt" sz="half" idx="10"/>
          </p:nvPr>
        </p:nvSpPr>
        <p:spPr>
          <a:ln/>
        </p:spPr>
        <p:txBody>
          <a:bodyPr/>
          <a:lstStyle>
            <a:lvl1pPr>
              <a:defRPr/>
            </a:lvl1pPr>
          </a:lstStyle>
          <a:p>
            <a:pPr>
              <a:defRPr/>
            </a:pPr>
            <a:r>
              <a:rPr lang="ta-IN" smtClean="0"/>
              <a:t>2010/1</a:t>
            </a:r>
            <a:endParaRPr lang="en-US"/>
          </a:p>
        </p:txBody>
      </p:sp>
      <p:sp>
        <p:nvSpPr>
          <p:cNvPr id="8"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9" name="Rectangle 1030"/>
          <p:cNvSpPr>
            <a:spLocks noGrp="1" noChangeArrowheads="1"/>
          </p:cNvSpPr>
          <p:nvPr>
            <p:ph type="sldNum" sz="quarter" idx="12"/>
          </p:nvPr>
        </p:nvSpPr>
        <p:spPr>
          <a:ln/>
        </p:spPr>
        <p:txBody>
          <a:bodyPr/>
          <a:lstStyle>
            <a:lvl1pPr>
              <a:defRPr/>
            </a:lvl1pPr>
          </a:lstStyle>
          <a:p>
            <a:r>
              <a:rPr lang="en-US"/>
              <a:t>Lecture 10. Intruders.. - </a:t>
            </a:r>
            <a:fld id="{A9E8B8A0-0650-4877-9C4E-9CF9AC57D52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1028"/>
          <p:cNvSpPr>
            <a:spLocks noGrp="1" noChangeArrowheads="1"/>
          </p:cNvSpPr>
          <p:nvPr>
            <p:ph type="dt" sz="half" idx="10"/>
          </p:nvPr>
        </p:nvSpPr>
        <p:spPr>
          <a:ln/>
        </p:spPr>
        <p:txBody>
          <a:bodyPr/>
          <a:lstStyle>
            <a:lvl1pPr>
              <a:defRPr/>
            </a:lvl1pPr>
          </a:lstStyle>
          <a:p>
            <a:pPr>
              <a:defRPr/>
            </a:pPr>
            <a:r>
              <a:rPr lang="ta-IN" smtClean="0"/>
              <a:t>2010/1</a:t>
            </a:r>
            <a:endParaRPr lang="en-US"/>
          </a:p>
        </p:txBody>
      </p:sp>
      <p:sp>
        <p:nvSpPr>
          <p:cNvPr id="4"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5" name="Rectangle 1030"/>
          <p:cNvSpPr>
            <a:spLocks noGrp="1" noChangeArrowheads="1"/>
          </p:cNvSpPr>
          <p:nvPr>
            <p:ph type="sldNum" sz="quarter" idx="12"/>
          </p:nvPr>
        </p:nvSpPr>
        <p:spPr>
          <a:ln/>
        </p:spPr>
        <p:txBody>
          <a:bodyPr/>
          <a:lstStyle>
            <a:lvl1pPr>
              <a:defRPr/>
            </a:lvl1pPr>
          </a:lstStyle>
          <a:p>
            <a:r>
              <a:rPr lang="en-US"/>
              <a:t>Lecture 10. Intruders.. - </a:t>
            </a:r>
            <a:fld id="{B112B7EC-60F1-4E7E-80DE-58CD40AB67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pPr>
              <a:defRPr/>
            </a:pPr>
            <a:r>
              <a:rPr lang="ta-IN" smtClean="0"/>
              <a:t>2010/1</a:t>
            </a:r>
            <a:endParaRPr lang="en-US"/>
          </a:p>
        </p:txBody>
      </p:sp>
      <p:sp>
        <p:nvSpPr>
          <p:cNvPr id="3"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4" name="Rectangle 1030"/>
          <p:cNvSpPr>
            <a:spLocks noGrp="1" noChangeArrowheads="1"/>
          </p:cNvSpPr>
          <p:nvPr>
            <p:ph type="sldNum" sz="quarter" idx="12"/>
          </p:nvPr>
        </p:nvSpPr>
        <p:spPr>
          <a:ln/>
        </p:spPr>
        <p:txBody>
          <a:bodyPr/>
          <a:lstStyle>
            <a:lvl1pPr>
              <a:defRPr/>
            </a:lvl1pPr>
          </a:lstStyle>
          <a:p>
            <a:r>
              <a:rPr lang="en-US"/>
              <a:t>Lecture 10. Intruders.. - </a:t>
            </a:r>
            <a:fld id="{802779F2-DFF4-46B0-99C3-06D59D7C30C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pPr>
              <a:defRPr/>
            </a:pPr>
            <a:r>
              <a:rPr lang="ta-IN" smtClean="0"/>
              <a:t>2010/1</a:t>
            </a:r>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10. Intruders.. - </a:t>
            </a:r>
            <a:fld id="{E0D9AD3A-A946-43FE-97A1-856CB0373EB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pPr>
              <a:defRPr/>
            </a:pPr>
            <a:r>
              <a:rPr lang="ta-IN" smtClean="0"/>
              <a:t>2010/1</a:t>
            </a:r>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10. Intruders.. - </a:t>
            </a:r>
            <a:fld id="{0A3824CA-6D7B-4DB5-AC76-D1E541C4EAB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DF0029"/>
                </a:solidFill>
                <a:latin typeface="+mn-lt"/>
              </a:defRPr>
            </a:lvl1pPr>
          </a:lstStyle>
          <a:p>
            <a:pPr>
              <a:defRPr/>
            </a:pPr>
            <a:r>
              <a:rPr lang="ta-IN" smtClean="0"/>
              <a:t>2010/1</a:t>
            </a:r>
            <a:endParaRPr lang="en-US"/>
          </a:p>
        </p:txBody>
      </p:sp>
      <p:sp>
        <p:nvSpPr>
          <p:cNvPr id="3077" name="Rectangle 1029"/>
          <p:cNvSpPr>
            <a:spLocks noGrp="1" noChangeArrowheads="1"/>
          </p:cNvSpPr>
          <p:nvPr>
            <p:ph type="ftr" sz="quarter" idx="3"/>
          </p:nvPr>
        </p:nvSpPr>
        <p:spPr bwMode="auto">
          <a:xfrm>
            <a:off x="2627313" y="6400800"/>
            <a:ext cx="360045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DF0029"/>
                </a:solidFill>
                <a:latin typeface="+mn-lt"/>
              </a:defRPr>
            </a:lvl1pPr>
          </a:lstStyle>
          <a:p>
            <a:pPr>
              <a:defRPr/>
            </a:pPr>
            <a:r>
              <a:rPr lang="en-US" smtClean="0"/>
              <a:t>3413ICT Network Security</a:t>
            </a:r>
            <a:endParaRPr lang="en-US"/>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Lecture 10. Intruders.. - </a:t>
            </a:r>
            <a:fld id="{74F78B37-AEC6-45B1-8BF2-C572093E8983}" type="slidenum">
              <a:rPr lang="en-US"/>
              <a:pPr/>
              <a:t>‹#›</a:t>
            </a:fld>
            <a:endParaRPr lang="en-US"/>
          </a:p>
        </p:txBody>
      </p:sp>
      <p:pic>
        <p:nvPicPr>
          <p:cNvPr id="1031" name="Picture 1033"/>
          <p:cNvPicPr>
            <a:picLocks noChangeAspect="1" noChangeArrowheads="1"/>
          </p:cNvPicPr>
          <p:nvPr/>
        </p:nvPicPr>
        <p:blipFill>
          <a:blip r:embed="rId14"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91"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sldNum="0" hdr="0" dt="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2"/>
          <p:cNvSpPr txBox="1">
            <a:spLocks noGrp="1"/>
          </p:cNvSpPr>
          <p:nvPr/>
        </p:nvSpPr>
        <p:spPr bwMode="auto">
          <a:xfrm>
            <a:off x="2627313" y="6308725"/>
            <a:ext cx="4176712" cy="396875"/>
          </a:xfrm>
          <a:prstGeom prst="rect">
            <a:avLst/>
          </a:prstGeom>
          <a:noFill/>
          <a:ln w="9525">
            <a:noFill/>
            <a:miter lim="800000"/>
            <a:headEnd/>
            <a:tailEnd/>
          </a:ln>
        </p:spPr>
        <p:txBody>
          <a:bodyPr/>
          <a:lstStyle/>
          <a:p>
            <a:pPr algn="ctr"/>
            <a:endParaRPr lang="en-US" sz="1400">
              <a:solidFill>
                <a:srgbClr val="DF0029"/>
              </a:solidFill>
              <a:latin typeface="Times New Roman" pitchFamily="18" charset="0"/>
            </a:endParaRPr>
          </a:p>
        </p:txBody>
      </p:sp>
      <p:sp>
        <p:nvSpPr>
          <p:cNvPr id="151554" name="Rectangle 2"/>
          <p:cNvSpPr>
            <a:spLocks noGrp="1" noChangeArrowheads="1"/>
          </p:cNvSpPr>
          <p:nvPr>
            <p:ph type="ctrTitle" idx="4294967295"/>
          </p:nvPr>
        </p:nvSpPr>
        <p:spPr>
          <a:xfrm>
            <a:off x="611188" y="1268413"/>
            <a:ext cx="7772400" cy="1944687"/>
          </a:xfrm>
        </p:spPr>
        <p:txBody>
          <a:bodyPr/>
          <a:lstStyle/>
          <a:p>
            <a:pPr>
              <a:lnSpc>
                <a:spcPct val="130000"/>
              </a:lnSpc>
            </a:pPr>
            <a:r>
              <a:rPr lang="en-AU" sz="3600" b="1" dirty="0" smtClean="0">
                <a:solidFill>
                  <a:srgbClr val="DF0029"/>
                </a:solidFill>
                <a:ea typeface="ＭＳ Ｐゴシック" pitchFamily="-84" charset="-128"/>
              </a:rPr>
              <a:t>3413ICT </a:t>
            </a:r>
            <a:r>
              <a:rPr lang="en-AU" b="1" dirty="0" smtClean="0">
                <a:solidFill>
                  <a:srgbClr val="DF0029"/>
                </a:solidFill>
                <a:ea typeface="ＭＳ Ｐゴシック" pitchFamily="-84" charset="-128"/>
              </a:rPr>
              <a:t/>
            </a:r>
            <a:br>
              <a:rPr lang="en-AU" b="1" dirty="0" smtClean="0">
                <a:solidFill>
                  <a:srgbClr val="DF0029"/>
                </a:solidFill>
                <a:ea typeface="ＭＳ Ｐゴシック" pitchFamily="-84" charset="-128"/>
              </a:rPr>
            </a:br>
            <a:r>
              <a:rPr lang="en-AU" b="1" dirty="0" smtClean="0">
                <a:solidFill>
                  <a:srgbClr val="DF0029"/>
                </a:solidFill>
                <a:ea typeface="ＭＳ Ｐゴシック" pitchFamily="-84" charset="-128"/>
              </a:rPr>
              <a:t>Network Security</a:t>
            </a:r>
          </a:p>
        </p:txBody>
      </p:sp>
      <p:sp>
        <p:nvSpPr>
          <p:cNvPr id="15363" name="Rectangle 3"/>
          <p:cNvSpPr>
            <a:spLocks noGrp="1" noChangeArrowheads="1"/>
          </p:cNvSpPr>
          <p:nvPr>
            <p:ph type="subTitle" idx="4294967295"/>
          </p:nvPr>
        </p:nvSpPr>
        <p:spPr>
          <a:xfrm>
            <a:off x="395288" y="3644900"/>
            <a:ext cx="8424862" cy="1752600"/>
          </a:xfrm>
        </p:spPr>
        <p:txBody>
          <a:bodyPr/>
          <a:lstStyle/>
          <a:p>
            <a:pPr marL="0" indent="0" algn="ctr">
              <a:buFontTx/>
              <a:buNone/>
            </a:pPr>
            <a:r>
              <a:rPr lang="en-AU" b="1" dirty="0" smtClean="0">
                <a:ea typeface="ＭＳ Ｐゴシック" pitchFamily="-84" charset="-128"/>
              </a:rPr>
              <a:t>Lecture 4B: Intruders</a:t>
            </a:r>
            <a:endParaRPr lang="en-AU" dirty="0" smtClean="0">
              <a:ea typeface="ＭＳ Ｐゴシック" pitchFamily="-84" charset="-128"/>
            </a:endParaRPr>
          </a:p>
        </p:txBody>
      </p:sp>
      <p:sp>
        <p:nvSpPr>
          <p:cNvPr id="6" name="Rectangle 3"/>
          <p:cNvSpPr txBox="1">
            <a:spLocks noChangeArrowheads="1"/>
          </p:cNvSpPr>
          <p:nvPr/>
        </p:nvSpPr>
        <p:spPr bwMode="auto">
          <a:xfrm>
            <a:off x="1476375" y="4797425"/>
            <a:ext cx="6400800" cy="1203325"/>
          </a:xfrm>
          <a:prstGeom prst="rect">
            <a:avLst/>
          </a:prstGeom>
          <a:noFill/>
          <a:ln w="9525">
            <a:noFill/>
            <a:miter lim="800000"/>
            <a:headEnd/>
            <a:tailEnd/>
          </a:ln>
        </p:spPr>
        <p:txBody>
          <a:bodyPr/>
          <a:lstStyle/>
          <a:p>
            <a:pPr algn="ctr"/>
            <a:r>
              <a:rPr lang="en-US" sz="2000" b="1" dirty="0">
                <a:solidFill>
                  <a:srgbClr val="000000"/>
                </a:solidFill>
                <a:latin typeface="Times New Roman" pitchFamily="18" charset="0"/>
              </a:rPr>
              <a:t>Dr V. Muthukkumarasamy</a:t>
            </a:r>
          </a:p>
          <a:p>
            <a:pPr algn="ctr"/>
            <a:endParaRPr lang="en-US" sz="1600" b="1" dirty="0">
              <a:solidFill>
                <a:srgbClr val="000000"/>
              </a:solidFill>
              <a:latin typeface="Times New Roman" pitchFamily="18" charset="0"/>
            </a:endParaRPr>
          </a:p>
        </p:txBody>
      </p:sp>
      <p:sp>
        <p:nvSpPr>
          <p:cNvPr id="2" name="Footer Placeholder 1"/>
          <p:cNvSpPr>
            <a:spLocks noGrp="1"/>
          </p:cNvSpPr>
          <p:nvPr>
            <p:ph type="ftr" sz="quarter" idx="11"/>
          </p:nvPr>
        </p:nvSpPr>
        <p:spPr/>
        <p:txBody>
          <a:bodyPr/>
          <a:lstStyle/>
          <a:p>
            <a:pPr>
              <a:defRPr/>
            </a:pPr>
            <a:r>
              <a:rPr lang="en-US" dirty="0" smtClean="0"/>
              <a:t>3413ICT Network Security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ChangeArrowheads="1"/>
          </p:cNvSpPr>
          <p:nvPr>
            <p:ph type="title"/>
          </p:nvPr>
        </p:nvSpPr>
        <p:spPr>
          <a:xfrm>
            <a:off x="1116013" y="0"/>
            <a:ext cx="7173912" cy="1143000"/>
          </a:xfrm>
        </p:spPr>
        <p:txBody>
          <a:bodyPr/>
          <a:lstStyle/>
          <a:p>
            <a:r>
              <a:rPr lang="en-US" smtClean="0"/>
              <a:t>Intrusion Detection</a:t>
            </a:r>
            <a:endParaRPr lang="en-AU" smtClean="0"/>
          </a:p>
        </p:txBody>
      </p:sp>
      <p:sp>
        <p:nvSpPr>
          <p:cNvPr id="11267" name="Rectangle 3"/>
          <p:cNvSpPr>
            <a:spLocks noGrp="1" noChangeArrowheads="1"/>
          </p:cNvSpPr>
          <p:nvPr>
            <p:ph type="body" idx="1"/>
          </p:nvPr>
        </p:nvSpPr>
        <p:spPr>
          <a:xfrm>
            <a:off x="395288" y="1268760"/>
            <a:ext cx="6840537" cy="4916487"/>
          </a:xfrm>
        </p:spPr>
        <p:txBody>
          <a:bodyPr/>
          <a:lstStyle/>
          <a:p>
            <a:pPr>
              <a:lnSpc>
                <a:spcPct val="90000"/>
              </a:lnSpc>
            </a:pPr>
            <a:r>
              <a:rPr lang="en-US" sz="3000" dirty="0" smtClean="0"/>
              <a:t>Intrusion detection systems (IDS) are based on an assumption that </a:t>
            </a:r>
            <a:r>
              <a:rPr lang="en-US" sz="3000" i="1" u="sng" dirty="0" smtClean="0"/>
              <a:t>the   intruder will behave differently to           a legitimate </a:t>
            </a:r>
            <a:r>
              <a:rPr lang="en-US" sz="3000" i="1" u="sng" dirty="0" smtClean="0"/>
              <a:t>user(exam question)</a:t>
            </a:r>
            <a:endParaRPr lang="en-US" sz="3000" i="1" u="sng" dirty="0" smtClean="0"/>
          </a:p>
          <a:p>
            <a:pPr>
              <a:lnSpc>
                <a:spcPct val="20000"/>
              </a:lnSpc>
            </a:pPr>
            <a:endParaRPr lang="en-US" sz="3000" dirty="0" smtClean="0"/>
          </a:p>
          <a:p>
            <a:pPr>
              <a:lnSpc>
                <a:spcPct val="90000"/>
              </a:lnSpc>
            </a:pPr>
            <a:r>
              <a:rPr lang="en-US" sz="3000" dirty="0" smtClean="0"/>
              <a:t>However, there will be some         overlap</a:t>
            </a:r>
          </a:p>
          <a:p>
            <a:pPr>
              <a:lnSpc>
                <a:spcPct val="20000"/>
              </a:lnSpc>
            </a:pPr>
            <a:endParaRPr lang="en-US" sz="3000" dirty="0" smtClean="0"/>
          </a:p>
          <a:p>
            <a:pPr>
              <a:lnSpc>
                <a:spcPct val="114000"/>
              </a:lnSpc>
            </a:pPr>
            <a:r>
              <a:rPr lang="en-US" sz="3000" dirty="0" smtClean="0"/>
              <a:t>Imperfect distinction between:</a:t>
            </a:r>
          </a:p>
          <a:p>
            <a:pPr lvl="1">
              <a:lnSpc>
                <a:spcPct val="114000"/>
              </a:lnSpc>
            </a:pPr>
            <a:r>
              <a:rPr lang="en-US" dirty="0" smtClean="0"/>
              <a:t>an attack by intruder and</a:t>
            </a:r>
          </a:p>
          <a:p>
            <a:pPr lvl="1">
              <a:lnSpc>
                <a:spcPct val="114000"/>
              </a:lnSpc>
            </a:pPr>
            <a:r>
              <a:rPr lang="en-US" dirty="0" smtClean="0"/>
              <a:t>legitimate behavior by an authorized user</a:t>
            </a:r>
          </a:p>
        </p:txBody>
      </p:sp>
      <p:pic>
        <p:nvPicPr>
          <p:cNvPr id="11268" name="Picture 12" descr="http://dcs.ics.forth.gr/Activities/images/intrusion-detection.jpg"/>
          <p:cNvPicPr>
            <a:picLocks noChangeAspect="1" noChangeArrowheads="1"/>
          </p:cNvPicPr>
          <p:nvPr/>
        </p:nvPicPr>
        <p:blipFill>
          <a:blip r:embed="rId2" cstate="print"/>
          <a:srcRect/>
          <a:stretch>
            <a:fillRect/>
          </a:stretch>
        </p:blipFill>
        <p:spPr bwMode="auto">
          <a:xfrm>
            <a:off x="6156325" y="1916113"/>
            <a:ext cx="2808288" cy="2808287"/>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ChangeArrowheads="1"/>
          </p:cNvSpPr>
          <p:nvPr>
            <p:ph type="title"/>
          </p:nvPr>
        </p:nvSpPr>
        <p:spPr/>
        <p:txBody>
          <a:bodyPr/>
          <a:lstStyle/>
          <a:p>
            <a:pPr>
              <a:defRPr/>
            </a:pPr>
            <a:r>
              <a:rPr lang="en-AU" smtClean="0"/>
              <a:t>Profiles of Behaviour</a:t>
            </a:r>
          </a:p>
        </p:txBody>
      </p:sp>
      <p:pic>
        <p:nvPicPr>
          <p:cNvPr id="12291" name="Picture 3"/>
          <p:cNvPicPr>
            <a:picLocks noChangeAspect="1" noChangeArrowheads="1"/>
          </p:cNvPicPr>
          <p:nvPr/>
        </p:nvPicPr>
        <p:blipFill>
          <a:blip r:embed="rId2" cstate="print"/>
          <a:srcRect/>
          <a:stretch>
            <a:fillRect/>
          </a:stretch>
        </p:blipFill>
        <p:spPr bwMode="auto">
          <a:xfrm>
            <a:off x="1143000" y="1295400"/>
            <a:ext cx="7162800" cy="4941888"/>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ChangeArrowheads="1"/>
          </p:cNvSpPr>
          <p:nvPr>
            <p:ph type="title"/>
          </p:nvPr>
        </p:nvSpPr>
        <p:spPr/>
        <p:txBody>
          <a:bodyPr/>
          <a:lstStyle/>
          <a:p>
            <a:r>
              <a:rPr lang="en-US" sz="4000" smtClean="0"/>
              <a:t>Approaches to Intrusion Detection</a:t>
            </a:r>
            <a:endParaRPr lang="en-AU" sz="4000" smtClean="0"/>
          </a:p>
        </p:txBody>
      </p:sp>
      <p:sp>
        <p:nvSpPr>
          <p:cNvPr id="13315" name="Rectangle 3"/>
          <p:cNvSpPr>
            <a:spLocks noGrp="1" noChangeArrowheads="1"/>
          </p:cNvSpPr>
          <p:nvPr>
            <p:ph type="body" idx="1"/>
          </p:nvPr>
        </p:nvSpPr>
        <p:spPr>
          <a:xfrm>
            <a:off x="755650" y="1341438"/>
            <a:ext cx="8229600" cy="5019675"/>
          </a:xfrm>
        </p:spPr>
        <p:txBody>
          <a:bodyPr/>
          <a:lstStyle/>
          <a:p>
            <a:r>
              <a:rPr lang="en-US" smtClean="0"/>
              <a:t>Statistical intrusion detection</a:t>
            </a:r>
          </a:p>
          <a:p>
            <a:pPr lvl="1"/>
            <a:r>
              <a:rPr lang="en-US" smtClean="0"/>
              <a:t>Threshold detection</a:t>
            </a:r>
          </a:p>
          <a:p>
            <a:pPr lvl="1"/>
            <a:r>
              <a:rPr lang="en-US" smtClean="0"/>
              <a:t>Profile based</a:t>
            </a:r>
          </a:p>
          <a:p>
            <a:pPr lvl="1">
              <a:lnSpc>
                <a:spcPct val="20000"/>
              </a:lnSpc>
            </a:pPr>
            <a:endParaRPr lang="en-US" smtClean="0"/>
          </a:p>
          <a:p>
            <a:r>
              <a:rPr lang="en-US" smtClean="0"/>
              <a:t>Rule-based detection</a:t>
            </a:r>
          </a:p>
          <a:p>
            <a:pPr lvl="1"/>
            <a:r>
              <a:rPr lang="en-US" smtClean="0"/>
              <a:t>Attempts to define proper behavior, and detect anomaly  </a:t>
            </a:r>
          </a:p>
          <a:p>
            <a:pPr lvl="1"/>
            <a:r>
              <a:rPr lang="en-US" smtClean="0"/>
              <a:t>Penetration identification</a:t>
            </a:r>
          </a:p>
          <a:p>
            <a:pPr lvl="1">
              <a:lnSpc>
                <a:spcPct val="20000"/>
              </a:lnSpc>
            </a:pPr>
            <a:endParaRPr lang="en-US" smtClean="0"/>
          </a:p>
          <a:p>
            <a:pPr>
              <a:buFontTx/>
              <a:buNone/>
            </a:pPr>
            <a:endParaRPr lang="en-US"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ChangeArrowheads="1"/>
          </p:cNvSpPr>
          <p:nvPr>
            <p:ph type="title"/>
          </p:nvPr>
        </p:nvSpPr>
        <p:spPr/>
        <p:txBody>
          <a:bodyPr/>
          <a:lstStyle/>
          <a:p>
            <a:r>
              <a:rPr lang="en-US" sz="4000" smtClean="0"/>
              <a:t>Statistical Intrusion Detection</a:t>
            </a:r>
            <a:endParaRPr lang="en-AU" sz="4000" smtClean="0"/>
          </a:p>
        </p:txBody>
      </p:sp>
      <p:sp>
        <p:nvSpPr>
          <p:cNvPr id="14339" name="Rectangle 3"/>
          <p:cNvSpPr>
            <a:spLocks noGrp="1" noChangeArrowheads="1"/>
          </p:cNvSpPr>
          <p:nvPr>
            <p:ph type="body" idx="1"/>
          </p:nvPr>
        </p:nvSpPr>
        <p:spPr>
          <a:xfrm>
            <a:off x="755650" y="1341438"/>
            <a:ext cx="8229600" cy="5019675"/>
          </a:xfrm>
        </p:spPr>
        <p:txBody>
          <a:bodyPr/>
          <a:lstStyle/>
          <a:p>
            <a:r>
              <a:rPr lang="en-US" sz="2800" b="1" smtClean="0"/>
              <a:t>Statistical intrusion detection: </a:t>
            </a:r>
            <a:r>
              <a:rPr lang="en-US" sz="2800" smtClean="0"/>
              <a:t> </a:t>
            </a:r>
          </a:p>
          <a:p>
            <a:pPr>
              <a:buFontTx/>
              <a:buNone/>
            </a:pPr>
            <a:r>
              <a:rPr lang="en-US" sz="2800" smtClean="0"/>
              <a:t>    Statistically analyzing and comparing observed behavior against the behavior of legitimate users over a period of time, to determine whether the observed behavior is not legitimate user behavior </a:t>
            </a:r>
          </a:p>
          <a:p>
            <a:pPr>
              <a:lnSpc>
                <a:spcPct val="0"/>
              </a:lnSpc>
              <a:buFontTx/>
              <a:buNone/>
            </a:pPr>
            <a:r>
              <a:rPr lang="en-US" sz="2800" smtClean="0"/>
              <a:t> </a:t>
            </a:r>
          </a:p>
          <a:p>
            <a:pPr lvl="1"/>
            <a:r>
              <a:rPr lang="en-US" sz="2400" b="1" smtClean="0"/>
              <a:t>Threshold detection –</a:t>
            </a:r>
            <a:r>
              <a:rPr lang="en-US" sz="2400" smtClean="0"/>
              <a:t> defining thresholds, independent of user, for the  frequency of occurrence of various events</a:t>
            </a:r>
          </a:p>
          <a:p>
            <a:pPr lvl="1">
              <a:lnSpc>
                <a:spcPct val="0"/>
              </a:lnSpc>
            </a:pPr>
            <a:endParaRPr lang="en-US" sz="2400" smtClean="0"/>
          </a:p>
          <a:p>
            <a:pPr lvl="1" eaLnBrk="1" hangingPunct="1"/>
            <a:r>
              <a:rPr lang="en-US" sz="2400" b="1" smtClean="0"/>
              <a:t>Profile based – </a:t>
            </a:r>
            <a:r>
              <a:rPr lang="en-US" sz="2400" smtClean="0"/>
              <a:t>Developing a profile of past behavior of users, detecting significant deviations from this (Profile is  usually multi-parameter)  </a:t>
            </a:r>
          </a:p>
          <a:p>
            <a:pPr lvl="1">
              <a:buFont typeface="Wingdings" pitchFamily="2" charset="2"/>
              <a:buNone/>
            </a:pPr>
            <a:endParaRPr lang="en-US" sz="2400" smtClean="0"/>
          </a:p>
          <a:p>
            <a:pPr lvl="1">
              <a:lnSpc>
                <a:spcPct val="20000"/>
              </a:lnSpc>
              <a:buFont typeface="Wingdings" pitchFamily="2" charset="2"/>
              <a:buNone/>
            </a:pPr>
            <a:endParaRPr lang="en-US"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ChangeArrowheads="1"/>
          </p:cNvSpPr>
          <p:nvPr>
            <p:ph type="title"/>
          </p:nvPr>
        </p:nvSpPr>
        <p:spPr/>
        <p:txBody>
          <a:bodyPr/>
          <a:lstStyle/>
          <a:p>
            <a:r>
              <a:rPr lang="en-US" sz="4000" smtClean="0"/>
              <a:t>Rule-based Detection</a:t>
            </a:r>
            <a:endParaRPr lang="en-AU" sz="4000" smtClean="0"/>
          </a:p>
        </p:txBody>
      </p:sp>
      <p:sp>
        <p:nvSpPr>
          <p:cNvPr id="15363" name="Rectangle 3"/>
          <p:cNvSpPr>
            <a:spLocks noGrp="1" noChangeArrowheads="1"/>
          </p:cNvSpPr>
          <p:nvPr>
            <p:ph type="body" idx="1"/>
          </p:nvPr>
        </p:nvSpPr>
        <p:spPr>
          <a:xfrm>
            <a:off x="755650" y="1341438"/>
            <a:ext cx="8229600" cy="5019675"/>
          </a:xfrm>
        </p:spPr>
        <p:txBody>
          <a:bodyPr/>
          <a:lstStyle/>
          <a:p>
            <a:r>
              <a:rPr lang="en-US" b="1" smtClean="0"/>
              <a:t>Rule-based detection: </a:t>
            </a:r>
          </a:p>
          <a:p>
            <a:pPr>
              <a:buFontTx/>
              <a:buNone/>
            </a:pPr>
            <a:r>
              <a:rPr lang="en-US" smtClean="0"/>
              <a:t>   Defining a set of rules that can be used to decide that a given behavior is that of an intruder </a:t>
            </a:r>
          </a:p>
          <a:p>
            <a:pPr lvl="1"/>
            <a:r>
              <a:rPr lang="en-US" sz="2500" b="1" smtClean="0"/>
              <a:t>Anomaly detection – </a:t>
            </a:r>
            <a:r>
              <a:rPr lang="en-US" sz="2500" smtClean="0"/>
              <a:t>rules are developed to detect deviation from previous usage patterns </a:t>
            </a:r>
          </a:p>
          <a:p>
            <a:pPr lvl="1">
              <a:lnSpc>
                <a:spcPct val="0"/>
              </a:lnSpc>
            </a:pPr>
            <a:endParaRPr lang="en-US" sz="2500" smtClean="0"/>
          </a:p>
          <a:p>
            <a:pPr lvl="1"/>
            <a:r>
              <a:rPr lang="en-US" sz="2500" b="1" smtClean="0"/>
              <a:t>Penetration identification – </a:t>
            </a:r>
            <a:r>
              <a:rPr lang="en-US" sz="2500" smtClean="0"/>
              <a:t>an expert system approach that searches for suspicious behavior</a:t>
            </a:r>
          </a:p>
          <a:p>
            <a:pPr lvl="1">
              <a:lnSpc>
                <a:spcPct val="20000"/>
              </a:lnSpc>
            </a:pPr>
            <a:endParaRPr lang="en-US" smtClean="0"/>
          </a:p>
          <a:p>
            <a:pPr>
              <a:buFontTx/>
              <a:buNone/>
            </a:pPr>
            <a:endParaRPr lang="en-US"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a:xfrm>
            <a:off x="1143000" y="152400"/>
            <a:ext cx="6884988" cy="1143000"/>
          </a:xfrm>
        </p:spPr>
        <p:txBody>
          <a:bodyPr/>
          <a:lstStyle/>
          <a:p>
            <a:r>
              <a:rPr lang="en-US" smtClean="0"/>
              <a:t>Audit Records</a:t>
            </a:r>
            <a:endParaRPr lang="en-AU" smtClean="0"/>
          </a:p>
        </p:txBody>
      </p:sp>
      <p:sp>
        <p:nvSpPr>
          <p:cNvPr id="16387" name="Rectangle 3"/>
          <p:cNvSpPr>
            <a:spLocks noGrp="1" noChangeArrowheads="1"/>
          </p:cNvSpPr>
          <p:nvPr>
            <p:ph type="body" idx="1"/>
          </p:nvPr>
        </p:nvSpPr>
        <p:spPr>
          <a:xfrm>
            <a:off x="611188" y="1341438"/>
            <a:ext cx="8229600" cy="4876800"/>
          </a:xfrm>
        </p:spPr>
        <p:txBody>
          <a:bodyPr/>
          <a:lstStyle/>
          <a:p>
            <a:r>
              <a:rPr lang="en-US" sz="2800" smtClean="0"/>
              <a:t>Fundamental tool for intrusion detection</a:t>
            </a:r>
          </a:p>
          <a:p>
            <a:pPr>
              <a:lnSpc>
                <a:spcPct val="0"/>
              </a:lnSpc>
            </a:pPr>
            <a:endParaRPr lang="en-US" sz="2800" smtClean="0"/>
          </a:p>
          <a:p>
            <a:r>
              <a:rPr lang="en-US" sz="2800" smtClean="0"/>
              <a:t>Native audit records</a:t>
            </a:r>
          </a:p>
          <a:p>
            <a:pPr lvl="1"/>
            <a:r>
              <a:rPr lang="en-US" sz="2200" smtClean="0"/>
              <a:t>Part of all common multi-user O/S</a:t>
            </a:r>
          </a:p>
          <a:p>
            <a:pPr lvl="1"/>
            <a:r>
              <a:rPr lang="en-US" sz="2200" b="1" smtClean="0"/>
              <a:t>Advantage:</a:t>
            </a:r>
            <a:r>
              <a:rPr lang="en-US" sz="2200" smtClean="0"/>
              <a:t> no additional collection software is needed </a:t>
            </a:r>
          </a:p>
          <a:p>
            <a:pPr lvl="1"/>
            <a:r>
              <a:rPr lang="en-US" sz="2200" b="1" smtClean="0"/>
              <a:t>Disadvantage:</a:t>
            </a:r>
            <a:r>
              <a:rPr lang="en-US" sz="2200" smtClean="0"/>
              <a:t> may not contain needed information, or not in desired form</a:t>
            </a:r>
          </a:p>
          <a:p>
            <a:pPr lvl="1">
              <a:lnSpc>
                <a:spcPct val="0"/>
              </a:lnSpc>
            </a:pPr>
            <a:endParaRPr lang="en-US" smtClean="0"/>
          </a:p>
          <a:p>
            <a:r>
              <a:rPr lang="en-US" sz="2800" smtClean="0"/>
              <a:t>Detection-specific audit records</a:t>
            </a:r>
          </a:p>
          <a:p>
            <a:pPr lvl="1"/>
            <a:r>
              <a:rPr lang="en-US" sz="2200" smtClean="0"/>
              <a:t>A collection facility is implemented to generate audit records required by the detection system – it can be vendor independent and applicable to multiple detection systems</a:t>
            </a:r>
          </a:p>
          <a:p>
            <a:pPr lvl="1"/>
            <a:r>
              <a:rPr lang="en-US" sz="2200" b="1" smtClean="0"/>
              <a:t>Disadvantage:</a:t>
            </a:r>
            <a:r>
              <a:rPr lang="en-US" sz="2200" smtClean="0"/>
              <a:t> at cost of additional overhead on system</a:t>
            </a:r>
            <a:endParaRPr lang="en-AU" sz="220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a:xfrm>
            <a:off x="1042988" y="152400"/>
            <a:ext cx="7705725" cy="1143000"/>
          </a:xfrm>
        </p:spPr>
        <p:txBody>
          <a:bodyPr/>
          <a:lstStyle/>
          <a:p>
            <a:r>
              <a:rPr lang="en-US" sz="4100" smtClean="0"/>
              <a:t>Detection Specific Audit Records  </a:t>
            </a:r>
            <a:r>
              <a:rPr lang="en-US" sz="3900" smtClean="0"/>
              <a:t>An Example</a:t>
            </a:r>
            <a:endParaRPr lang="en-AU" sz="3900" smtClean="0"/>
          </a:p>
        </p:txBody>
      </p:sp>
      <p:sp>
        <p:nvSpPr>
          <p:cNvPr id="17411" name="Rectangle 3"/>
          <p:cNvSpPr>
            <a:spLocks noGrp="1" noChangeArrowheads="1"/>
          </p:cNvSpPr>
          <p:nvPr>
            <p:ph type="body" idx="1"/>
          </p:nvPr>
        </p:nvSpPr>
        <p:spPr>
          <a:xfrm>
            <a:off x="611188" y="1412875"/>
            <a:ext cx="8229600" cy="4876800"/>
          </a:xfrm>
        </p:spPr>
        <p:txBody>
          <a:bodyPr/>
          <a:lstStyle/>
          <a:p>
            <a:r>
              <a:rPr lang="en-US" sz="2800" smtClean="0"/>
              <a:t>A good example of detection-specific audit records contains the following fields: </a:t>
            </a:r>
          </a:p>
          <a:p>
            <a:pPr lvl="1"/>
            <a:r>
              <a:rPr lang="en-US" sz="2200" b="1" u="sng" smtClean="0"/>
              <a:t>Subject</a:t>
            </a:r>
            <a:r>
              <a:rPr lang="en-US" sz="2200" b="1" smtClean="0"/>
              <a:t>:</a:t>
            </a:r>
            <a:r>
              <a:rPr lang="en-US" sz="2200" smtClean="0"/>
              <a:t>    The initiator of actions</a:t>
            </a:r>
          </a:p>
          <a:p>
            <a:pPr lvl="1"/>
            <a:r>
              <a:rPr lang="en-US" sz="2200" b="1" u="sng" smtClean="0"/>
              <a:t>Action</a:t>
            </a:r>
            <a:r>
              <a:rPr lang="en-US" sz="2200" b="1" smtClean="0"/>
              <a:t>:</a:t>
            </a:r>
            <a:r>
              <a:rPr lang="en-US" sz="2200" smtClean="0"/>
              <a:t>     Including login, read, perform I/O, execute, etc </a:t>
            </a:r>
          </a:p>
          <a:p>
            <a:pPr lvl="1"/>
            <a:r>
              <a:rPr lang="en-US" sz="2200" b="1" u="sng" smtClean="0"/>
              <a:t>Object</a:t>
            </a:r>
            <a:r>
              <a:rPr lang="en-US" sz="2200" b="1" smtClean="0"/>
              <a:t>:</a:t>
            </a:r>
            <a:r>
              <a:rPr lang="en-US" sz="2200" smtClean="0"/>
              <a:t>     Including files, programs, messages, records, terminals, printers, etc</a:t>
            </a:r>
          </a:p>
          <a:p>
            <a:pPr lvl="1"/>
            <a:r>
              <a:rPr lang="en-US" sz="2200" b="1" u="sng" smtClean="0"/>
              <a:t>Exception-Condition</a:t>
            </a:r>
            <a:r>
              <a:rPr lang="en-US" sz="2200" b="1" smtClean="0"/>
              <a:t>:</a:t>
            </a:r>
            <a:r>
              <a:rPr lang="en-US" sz="2200" smtClean="0"/>
              <a:t>   Denotes which (if any) exception condition is raised on return </a:t>
            </a:r>
          </a:p>
          <a:p>
            <a:pPr lvl="1"/>
            <a:r>
              <a:rPr lang="en-US" sz="2200" b="1" u="sng" smtClean="0"/>
              <a:t>Resource-Usage</a:t>
            </a:r>
            <a:r>
              <a:rPr lang="en-US" sz="2200" b="1" smtClean="0"/>
              <a:t>:</a:t>
            </a:r>
            <a:r>
              <a:rPr lang="en-US" sz="2200" smtClean="0"/>
              <a:t>    For examples, number of lines printed, number of records read or written, processor time, etc</a:t>
            </a:r>
          </a:p>
          <a:p>
            <a:pPr lvl="1"/>
            <a:r>
              <a:rPr lang="en-US" sz="2200" b="1" u="sng" smtClean="0"/>
              <a:t>Time-Stamp</a:t>
            </a:r>
            <a:r>
              <a:rPr lang="en-US" sz="2200" b="1" smtClean="0"/>
              <a:t>:</a:t>
            </a:r>
            <a:r>
              <a:rPr lang="en-US" sz="2200" smtClean="0"/>
              <a:t>   Time-and-date stamp identifying when the action took place </a:t>
            </a:r>
          </a:p>
          <a:p>
            <a:pPr lvl="1">
              <a:lnSpc>
                <a:spcPct val="0"/>
              </a:lnSpc>
              <a:buFont typeface="Wingdings" pitchFamily="2" charset="2"/>
              <a:buNone/>
            </a:pPr>
            <a:endParaRPr lang="en-US"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pPr>
              <a:defRPr/>
            </a:pPr>
            <a:r>
              <a:rPr lang="en-AU" dirty="0" smtClean="0"/>
              <a:t>How Statistical Detection Works</a:t>
            </a:r>
          </a:p>
        </p:txBody>
      </p:sp>
      <p:sp>
        <p:nvSpPr>
          <p:cNvPr id="18435" name="Rectangle 3"/>
          <p:cNvSpPr>
            <a:spLocks noGrp="1" noChangeArrowheads="1"/>
          </p:cNvSpPr>
          <p:nvPr>
            <p:ph type="body" idx="1"/>
          </p:nvPr>
        </p:nvSpPr>
        <p:spPr>
          <a:xfrm>
            <a:off x="611188" y="1412875"/>
            <a:ext cx="8229600" cy="4876800"/>
          </a:xfrm>
        </p:spPr>
        <p:txBody>
          <a:bodyPr/>
          <a:lstStyle/>
          <a:p>
            <a:r>
              <a:rPr lang="en-US" sz="2600" smtClean="0"/>
              <a:t>Threshold detection involves counting the number occurrences of specific event over time. If it exceeds reasonable value assume intrusion</a:t>
            </a:r>
          </a:p>
          <a:p>
            <a:pPr>
              <a:lnSpc>
                <a:spcPct val="0"/>
              </a:lnSpc>
            </a:pPr>
            <a:endParaRPr lang="en-US" sz="2600" smtClean="0"/>
          </a:p>
          <a:p>
            <a:pPr lvl="1"/>
            <a:r>
              <a:rPr lang="en-US" sz="2200" smtClean="0"/>
              <a:t>Threshold detection by itself is crude and ineffective. It may be useful in conjunction with other techniques</a:t>
            </a:r>
          </a:p>
          <a:p>
            <a:pPr lvl="1">
              <a:lnSpc>
                <a:spcPct val="50000"/>
              </a:lnSpc>
            </a:pPr>
            <a:endParaRPr lang="en-US" sz="2200" smtClean="0"/>
          </a:p>
          <a:p>
            <a:r>
              <a:rPr lang="en-US" sz="2600" smtClean="0"/>
              <a:t>Profile based detection is based on past behavior of users, and detect significant deviations from this</a:t>
            </a:r>
          </a:p>
          <a:p>
            <a:pPr>
              <a:lnSpc>
                <a:spcPct val="0"/>
              </a:lnSpc>
            </a:pPr>
            <a:endParaRPr lang="en-US" sz="2600" smtClean="0"/>
          </a:p>
          <a:p>
            <a:pPr lvl="1"/>
            <a:r>
              <a:rPr lang="en-US" sz="2200" smtClean="0"/>
              <a:t>Foundation of this approach is an analysis of audit records</a:t>
            </a:r>
          </a:p>
          <a:p>
            <a:pPr lvl="1">
              <a:lnSpc>
                <a:spcPct val="0"/>
              </a:lnSpc>
            </a:pPr>
            <a:endParaRPr lang="en-US" sz="2200" smtClean="0"/>
          </a:p>
          <a:p>
            <a:pPr lvl="1"/>
            <a:r>
              <a:rPr lang="en-US" sz="2200" smtClean="0"/>
              <a:t>The designer decides on a number of metrics, to measure user’s behavior </a:t>
            </a:r>
            <a:endParaRPr lang="en-US" smtClean="0"/>
          </a:p>
          <a:p>
            <a:endParaRPr lang="en-US" smtClean="0"/>
          </a:p>
          <a:p>
            <a:pPr lvl="1">
              <a:buFont typeface="Wingdings" pitchFamily="2" charset="2"/>
              <a:buNone/>
            </a:pP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pPr>
              <a:defRPr/>
            </a:pPr>
            <a:r>
              <a:rPr lang="en-AU" sz="4000" dirty="0" smtClean="0"/>
              <a:t>Metrics for Measuring Behaviour </a:t>
            </a:r>
          </a:p>
        </p:txBody>
      </p:sp>
      <p:sp>
        <p:nvSpPr>
          <p:cNvPr id="19459" name="Rectangle 3"/>
          <p:cNvSpPr>
            <a:spLocks noGrp="1" noChangeArrowheads="1"/>
          </p:cNvSpPr>
          <p:nvPr>
            <p:ph type="body" idx="1"/>
          </p:nvPr>
        </p:nvSpPr>
        <p:spPr>
          <a:xfrm>
            <a:off x="611188" y="1268413"/>
            <a:ext cx="8229600" cy="4876800"/>
          </a:xfrm>
        </p:spPr>
        <p:txBody>
          <a:bodyPr/>
          <a:lstStyle/>
          <a:p>
            <a:r>
              <a:rPr lang="en-US" sz="2600" smtClean="0"/>
              <a:t>Examples of metrics for profile based detection:</a:t>
            </a:r>
          </a:p>
          <a:p>
            <a:pPr>
              <a:lnSpc>
                <a:spcPct val="0"/>
              </a:lnSpc>
            </a:pPr>
            <a:endParaRPr lang="en-US" sz="2600" smtClean="0"/>
          </a:p>
          <a:p>
            <a:pPr lvl="1"/>
            <a:r>
              <a:rPr lang="en-US" sz="2200" b="1" smtClean="0"/>
              <a:t>Counter:</a:t>
            </a:r>
            <a:r>
              <a:rPr lang="en-US" sz="2200" smtClean="0"/>
              <a:t>  Examples include: the </a:t>
            </a:r>
            <a:r>
              <a:rPr lang="en-US" sz="2200" i="1" smtClean="0"/>
              <a:t>number of logins </a:t>
            </a:r>
            <a:r>
              <a:rPr lang="en-US" sz="2200" smtClean="0"/>
              <a:t>by a single user during an interval of time, the </a:t>
            </a:r>
            <a:r>
              <a:rPr lang="en-US" sz="2200" i="1" smtClean="0"/>
              <a:t>number of times a command is executed</a:t>
            </a:r>
            <a:r>
              <a:rPr lang="en-US" sz="2200" smtClean="0"/>
              <a:t> during a single user session, and the </a:t>
            </a:r>
            <a:r>
              <a:rPr lang="en-US" sz="2200" i="1" smtClean="0"/>
              <a:t>number of password failures </a:t>
            </a:r>
            <a:r>
              <a:rPr lang="en-US" sz="2200" smtClean="0"/>
              <a:t>during an interval of time</a:t>
            </a:r>
          </a:p>
          <a:p>
            <a:pPr lvl="1">
              <a:lnSpc>
                <a:spcPct val="0"/>
              </a:lnSpc>
            </a:pPr>
            <a:endParaRPr lang="en-US" sz="2200" smtClean="0"/>
          </a:p>
          <a:p>
            <a:pPr lvl="1"/>
            <a:r>
              <a:rPr lang="en-US" sz="2200" smtClean="0"/>
              <a:t> </a:t>
            </a:r>
            <a:r>
              <a:rPr lang="en-US" sz="2200" b="1" smtClean="0"/>
              <a:t>Gauge:   </a:t>
            </a:r>
            <a:r>
              <a:rPr lang="en-US" sz="2200" smtClean="0"/>
              <a:t>Examples include: the </a:t>
            </a:r>
            <a:r>
              <a:rPr lang="en-US" sz="2200" i="1" smtClean="0"/>
              <a:t>number of logical connections </a:t>
            </a:r>
            <a:r>
              <a:rPr lang="en-US" sz="2200" smtClean="0"/>
              <a:t>assigned to a user application, and the </a:t>
            </a:r>
            <a:r>
              <a:rPr lang="en-US" sz="2200" i="1" smtClean="0"/>
              <a:t>number of outgoing messages </a:t>
            </a:r>
            <a:r>
              <a:rPr lang="en-US" sz="2200" smtClean="0"/>
              <a:t>queued for a user process </a:t>
            </a:r>
          </a:p>
          <a:p>
            <a:pPr lvl="1">
              <a:lnSpc>
                <a:spcPct val="0"/>
              </a:lnSpc>
            </a:pPr>
            <a:endParaRPr lang="en-US" sz="2200" smtClean="0"/>
          </a:p>
          <a:p>
            <a:pPr lvl="1"/>
            <a:r>
              <a:rPr lang="en-US" sz="2200" b="1" smtClean="0"/>
              <a:t>Interval timer:   </a:t>
            </a:r>
            <a:r>
              <a:rPr lang="en-US" sz="2200" smtClean="0"/>
              <a:t>The length of time between two related events, e.g., the length of time between successive logins</a:t>
            </a:r>
          </a:p>
          <a:p>
            <a:pPr lvl="1">
              <a:lnSpc>
                <a:spcPct val="0"/>
              </a:lnSpc>
            </a:pPr>
            <a:endParaRPr lang="en-US" sz="2200" smtClean="0"/>
          </a:p>
          <a:p>
            <a:pPr lvl="1"/>
            <a:r>
              <a:rPr lang="en-US" sz="2200" b="1" smtClean="0"/>
              <a:t>Resource utilization:  </a:t>
            </a:r>
            <a:r>
              <a:rPr lang="en-US" sz="2200" smtClean="0"/>
              <a:t>Examples include: the number of pages printed during a user session </a:t>
            </a:r>
            <a:endParaRPr lang="en-US" sz="2200" b="1" smtClean="0"/>
          </a:p>
          <a:p>
            <a:pPr lvl="1">
              <a:lnSpc>
                <a:spcPct val="50000"/>
              </a:lnSpc>
            </a:pPr>
            <a:endParaRPr lang="en-US" sz="2200" smtClean="0"/>
          </a:p>
          <a:p>
            <a:endParaRPr lang="en-US" smtClean="0"/>
          </a:p>
          <a:p>
            <a:pPr lvl="1">
              <a:buFont typeface="Wingdings" pitchFamily="2" charset="2"/>
              <a:buNone/>
            </a:pP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p:nvPr>
        </p:nvSpPr>
        <p:spPr>
          <a:xfrm>
            <a:off x="1143000" y="152400"/>
            <a:ext cx="7100888" cy="900113"/>
          </a:xfrm>
        </p:spPr>
        <p:txBody>
          <a:bodyPr/>
          <a:lstStyle/>
          <a:p>
            <a:r>
              <a:rPr lang="en-US" smtClean="0"/>
              <a:t>Approaches to Statistical Tests</a:t>
            </a:r>
            <a:endParaRPr lang="en-AU" smtClean="0"/>
          </a:p>
        </p:txBody>
      </p:sp>
      <p:sp>
        <p:nvSpPr>
          <p:cNvPr id="20483" name="Rectangle 3"/>
          <p:cNvSpPr>
            <a:spLocks noGrp="1" noChangeArrowheads="1"/>
          </p:cNvSpPr>
          <p:nvPr>
            <p:ph type="body" idx="1"/>
          </p:nvPr>
        </p:nvSpPr>
        <p:spPr>
          <a:xfrm>
            <a:off x="457200" y="1125538"/>
            <a:ext cx="8507413" cy="5275262"/>
          </a:xfrm>
        </p:spPr>
        <p:txBody>
          <a:bodyPr/>
          <a:lstStyle/>
          <a:p>
            <a:r>
              <a:rPr lang="en-US" sz="2400" smtClean="0"/>
              <a:t>Given the metrics, to determine whether the current activity fits within acceptable limits, the system performs statistical tests using one of the following approaches: </a:t>
            </a:r>
          </a:p>
          <a:p>
            <a:pPr>
              <a:lnSpc>
                <a:spcPct val="0"/>
              </a:lnSpc>
            </a:pPr>
            <a:endParaRPr lang="en-US" sz="2600" smtClean="0"/>
          </a:p>
          <a:p>
            <a:pPr lvl="1">
              <a:lnSpc>
                <a:spcPts val="2875"/>
              </a:lnSpc>
            </a:pPr>
            <a:r>
              <a:rPr lang="en-US" sz="1900" u="sng" smtClean="0"/>
              <a:t>Mean &amp; standard deviation </a:t>
            </a:r>
            <a:r>
              <a:rPr lang="en-US" sz="1900" smtClean="0"/>
              <a:t>– For each single parameter, consider its historical average and the variability</a:t>
            </a:r>
          </a:p>
          <a:p>
            <a:pPr lvl="1">
              <a:lnSpc>
                <a:spcPct val="0"/>
              </a:lnSpc>
              <a:buFont typeface="Wingdings" pitchFamily="2" charset="2"/>
              <a:buNone/>
            </a:pPr>
            <a:endParaRPr lang="en-US" sz="1900" smtClean="0"/>
          </a:p>
          <a:p>
            <a:pPr lvl="1">
              <a:lnSpc>
                <a:spcPts val="2875"/>
              </a:lnSpc>
            </a:pPr>
            <a:r>
              <a:rPr lang="en-US" sz="1900" u="sng" smtClean="0"/>
              <a:t>Multivariate</a:t>
            </a:r>
            <a:r>
              <a:rPr lang="en-US" sz="1900" smtClean="0"/>
              <a:t> – Considers correlations between two or more parameters (e.g., processor time and resource usage) </a:t>
            </a:r>
          </a:p>
          <a:p>
            <a:pPr lvl="1">
              <a:lnSpc>
                <a:spcPct val="0"/>
              </a:lnSpc>
            </a:pPr>
            <a:endParaRPr lang="en-US" sz="1900" smtClean="0"/>
          </a:p>
          <a:p>
            <a:pPr lvl="1">
              <a:lnSpc>
                <a:spcPts val="2875"/>
              </a:lnSpc>
            </a:pPr>
            <a:r>
              <a:rPr lang="en-US" sz="1900" u="sng" smtClean="0"/>
              <a:t>Markov process </a:t>
            </a:r>
            <a:r>
              <a:rPr lang="en-US" sz="1900" smtClean="0"/>
              <a:t>– Considers transitions of states (e.g., to check the transitions betweens certain commands)  </a:t>
            </a:r>
          </a:p>
          <a:p>
            <a:pPr lvl="1">
              <a:lnSpc>
                <a:spcPct val="0"/>
              </a:lnSpc>
            </a:pPr>
            <a:endParaRPr lang="en-US" sz="1900" smtClean="0"/>
          </a:p>
          <a:p>
            <a:pPr lvl="1">
              <a:lnSpc>
                <a:spcPts val="2875"/>
              </a:lnSpc>
            </a:pPr>
            <a:r>
              <a:rPr lang="en-US" sz="1900" u="sng" smtClean="0"/>
              <a:t>Time series </a:t>
            </a:r>
            <a:r>
              <a:rPr lang="en-US" sz="1900" smtClean="0"/>
              <a:t>– Focuses on sequences of events that happen too rapidly or too slowly </a:t>
            </a:r>
          </a:p>
          <a:p>
            <a:pPr lvl="1">
              <a:lnSpc>
                <a:spcPct val="0"/>
              </a:lnSpc>
              <a:buFont typeface="Wingdings" pitchFamily="2" charset="2"/>
              <a:buNone/>
            </a:pPr>
            <a:r>
              <a:rPr lang="en-US" sz="1900" smtClean="0"/>
              <a:t>  </a:t>
            </a:r>
          </a:p>
          <a:p>
            <a:pPr lvl="1">
              <a:lnSpc>
                <a:spcPts val="2875"/>
              </a:lnSpc>
            </a:pPr>
            <a:r>
              <a:rPr lang="en-US" sz="1900" u="sng" smtClean="0"/>
              <a:t>Operational model </a:t>
            </a:r>
            <a:r>
              <a:rPr lang="en-US" sz="1900" smtClean="0"/>
              <a:t>– Based on a definition on what is considered as abnormal </a:t>
            </a:r>
          </a:p>
          <a:p>
            <a:pPr>
              <a:buFontTx/>
              <a:buNone/>
            </a:pP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143000" y="152400"/>
            <a:ext cx="6381750" cy="1143000"/>
          </a:xfrm>
        </p:spPr>
        <p:txBody>
          <a:bodyPr/>
          <a:lstStyle/>
          <a:p>
            <a:r>
              <a:rPr lang="en-AU" smtClean="0">
                <a:ea typeface="ＭＳ Ｐゴシック" pitchFamily="-84" charset="-128"/>
              </a:rPr>
              <a:t>Previous Lecture..</a:t>
            </a:r>
          </a:p>
        </p:txBody>
      </p:sp>
      <p:sp>
        <p:nvSpPr>
          <p:cNvPr id="17410" name="Rectangle 3"/>
          <p:cNvSpPr>
            <a:spLocks noGrp="1" noChangeArrowheads="1"/>
          </p:cNvSpPr>
          <p:nvPr>
            <p:ph type="body" idx="1"/>
          </p:nvPr>
        </p:nvSpPr>
        <p:spPr/>
        <p:txBody>
          <a:bodyPr/>
          <a:lstStyle/>
          <a:p>
            <a:pPr>
              <a:lnSpc>
                <a:spcPct val="120000"/>
              </a:lnSpc>
            </a:pPr>
            <a:r>
              <a:rPr lang="en-US" dirty="0" smtClean="0"/>
              <a:t>We have considered:</a:t>
            </a:r>
          </a:p>
          <a:p>
            <a:pPr lvl="1">
              <a:lnSpc>
                <a:spcPct val="120000"/>
              </a:lnSpc>
            </a:pPr>
            <a:r>
              <a:rPr lang="en-US" dirty="0" smtClean="0"/>
              <a:t>Web security issues</a:t>
            </a:r>
          </a:p>
          <a:p>
            <a:pPr lvl="1">
              <a:lnSpc>
                <a:spcPct val="120000"/>
              </a:lnSpc>
            </a:pPr>
            <a:r>
              <a:rPr lang="en-US" dirty="0" smtClean="0"/>
              <a:t>SSL/TLS security protocols</a:t>
            </a:r>
          </a:p>
          <a:p>
            <a:pPr lvl="1">
              <a:lnSpc>
                <a:spcPct val="120000"/>
              </a:lnSpc>
            </a:pPr>
            <a:r>
              <a:rPr lang="en-US" dirty="0" smtClean="0"/>
              <a:t>SET secure credit card payment protocols</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p:txBody>
          <a:bodyPr/>
          <a:lstStyle/>
          <a:p>
            <a:pPr>
              <a:defRPr/>
            </a:pPr>
            <a:r>
              <a:rPr lang="en-AU" smtClean="0"/>
              <a:t>Rule-Based Intrusion Detection</a:t>
            </a:r>
          </a:p>
        </p:txBody>
      </p:sp>
      <p:sp>
        <p:nvSpPr>
          <p:cNvPr id="21507" name="Rectangle 3"/>
          <p:cNvSpPr>
            <a:spLocks noGrp="1" noChangeArrowheads="1"/>
          </p:cNvSpPr>
          <p:nvPr>
            <p:ph type="body" idx="1"/>
          </p:nvPr>
        </p:nvSpPr>
        <p:spPr>
          <a:xfrm>
            <a:off x="611188" y="1268413"/>
            <a:ext cx="8229600" cy="5021262"/>
          </a:xfrm>
        </p:spPr>
        <p:txBody>
          <a:bodyPr/>
          <a:lstStyle/>
          <a:p>
            <a:r>
              <a:rPr lang="en-US" sz="2600" smtClean="0"/>
              <a:t>It observes events on system &amp; applies a set of  rules to decide if activity is suspicious or not</a:t>
            </a:r>
          </a:p>
          <a:p>
            <a:r>
              <a:rPr lang="en-AU" sz="2600" smtClean="0"/>
              <a:t>Examples of rules that are used in rule-based intrusion detection:</a:t>
            </a:r>
          </a:p>
          <a:p>
            <a:pPr lvl="1"/>
            <a:r>
              <a:rPr lang="en-US" sz="2200" smtClean="0"/>
              <a:t>Users should not read files in other user’s personal directories </a:t>
            </a:r>
          </a:p>
          <a:p>
            <a:pPr lvl="1"/>
            <a:r>
              <a:rPr lang="en-AU" sz="2200" smtClean="0"/>
              <a:t>Users must not write other users’ files</a:t>
            </a:r>
          </a:p>
          <a:p>
            <a:pPr lvl="1"/>
            <a:r>
              <a:rPr lang="en-AU" sz="2200" smtClean="0"/>
              <a:t>Users who log in after hours often access the same files they used earlier</a:t>
            </a:r>
          </a:p>
          <a:p>
            <a:pPr lvl="1"/>
            <a:r>
              <a:rPr lang="en-AU" sz="2200" smtClean="0"/>
              <a:t>Users do not generally open disk devices directly but rely on higher-level operating system utilities </a:t>
            </a:r>
          </a:p>
          <a:p>
            <a:pPr lvl="1"/>
            <a:r>
              <a:rPr lang="en-AU" sz="2200" smtClean="0"/>
              <a:t>Users do not make copies of system programs</a:t>
            </a:r>
          </a:p>
          <a:p>
            <a:pPr lvl="1">
              <a:buFont typeface="Wingdings" pitchFamily="2" charset="2"/>
              <a:buNone/>
            </a:pPr>
            <a:r>
              <a:rPr lang="en-AU" sz="2200" smtClean="0"/>
              <a:t>  …… </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p:txBody>
          <a:bodyPr/>
          <a:lstStyle/>
          <a:p>
            <a:pPr>
              <a:defRPr/>
            </a:pPr>
            <a:r>
              <a:rPr lang="en-AU" smtClean="0"/>
              <a:t>Distributed Intrusion Detection</a:t>
            </a:r>
          </a:p>
        </p:txBody>
      </p:sp>
      <p:sp>
        <p:nvSpPr>
          <p:cNvPr id="22531" name="Rectangle 3"/>
          <p:cNvSpPr>
            <a:spLocks noGrp="1" noChangeArrowheads="1"/>
          </p:cNvSpPr>
          <p:nvPr>
            <p:ph type="body" idx="1"/>
          </p:nvPr>
        </p:nvSpPr>
        <p:spPr>
          <a:xfrm>
            <a:off x="684213" y="1341438"/>
            <a:ext cx="8280400" cy="4948237"/>
          </a:xfrm>
        </p:spPr>
        <p:txBody>
          <a:bodyPr/>
          <a:lstStyle/>
          <a:p>
            <a:r>
              <a:rPr lang="en-US" smtClean="0"/>
              <a:t>Traditional IDS focuses on single systems</a:t>
            </a:r>
          </a:p>
          <a:p>
            <a:r>
              <a:rPr lang="en-US" smtClean="0"/>
              <a:t>But we have networked systems</a:t>
            </a:r>
          </a:p>
          <a:p>
            <a:r>
              <a:rPr lang="en-US" smtClean="0"/>
              <a:t>A more effective defense has these working together to detect intrusions</a:t>
            </a:r>
          </a:p>
          <a:p>
            <a:r>
              <a:rPr lang="en-US" smtClean="0"/>
              <a:t>Issues</a:t>
            </a:r>
          </a:p>
          <a:p>
            <a:pPr lvl="1"/>
            <a:r>
              <a:rPr lang="en-US" smtClean="0"/>
              <a:t>Dealing with varying audit record formats</a:t>
            </a:r>
          </a:p>
          <a:p>
            <a:pPr lvl="1"/>
            <a:r>
              <a:rPr lang="en-US" smtClean="0"/>
              <a:t>Integrity &amp; confidentiality of networked data</a:t>
            </a:r>
          </a:p>
          <a:p>
            <a:pPr lvl="1"/>
            <a:r>
              <a:rPr lang="en-US" smtClean="0"/>
              <a:t>Centralized or decentralized architecture</a:t>
            </a: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p:cNvSpPr>
            <a:spLocks noGrp="1" noChangeArrowheads="1"/>
          </p:cNvSpPr>
          <p:nvPr>
            <p:ph type="title"/>
          </p:nvPr>
        </p:nvSpPr>
        <p:spPr/>
        <p:txBody>
          <a:bodyPr/>
          <a:lstStyle/>
          <a:p>
            <a:pPr>
              <a:defRPr/>
            </a:pPr>
            <a:r>
              <a:rPr lang="en-AU" sz="4000" smtClean="0"/>
              <a:t>Distributed Intrusion Detection - Architecture</a:t>
            </a:r>
          </a:p>
        </p:txBody>
      </p:sp>
      <p:pic>
        <p:nvPicPr>
          <p:cNvPr id="23555" name="Picture 3"/>
          <p:cNvPicPr>
            <a:picLocks noGrp="1" noChangeAspect="1" noChangeArrowheads="1"/>
          </p:cNvPicPr>
          <p:nvPr>
            <p:ph type="body" idx="1"/>
          </p:nvPr>
        </p:nvPicPr>
        <p:blipFill>
          <a:blip r:embed="rId3" cstate="print"/>
          <a:srcRect/>
          <a:stretch>
            <a:fillRect/>
          </a:stretch>
        </p:blipFill>
        <p:spPr/>
      </p:pic>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a:xfrm>
            <a:off x="1143000" y="152400"/>
            <a:ext cx="7029450" cy="1143000"/>
          </a:xfrm>
        </p:spPr>
        <p:txBody>
          <a:bodyPr/>
          <a:lstStyle/>
          <a:p>
            <a:r>
              <a:rPr lang="en-US" smtClean="0"/>
              <a:t>Honeypots</a:t>
            </a:r>
            <a:endParaRPr lang="en-AU" smtClean="0"/>
          </a:p>
        </p:txBody>
      </p:sp>
      <p:sp>
        <p:nvSpPr>
          <p:cNvPr id="24579" name="Rectangle 3"/>
          <p:cNvSpPr>
            <a:spLocks noGrp="1" noChangeArrowheads="1"/>
          </p:cNvSpPr>
          <p:nvPr>
            <p:ph type="body" idx="1"/>
          </p:nvPr>
        </p:nvSpPr>
        <p:spPr>
          <a:xfrm>
            <a:off x="684213" y="1196975"/>
            <a:ext cx="8229600" cy="5021263"/>
          </a:xfrm>
        </p:spPr>
        <p:txBody>
          <a:bodyPr/>
          <a:lstStyle/>
          <a:p>
            <a:r>
              <a:rPr lang="en-US" sz="3000" smtClean="0"/>
              <a:t>It is a decoy system to lure attackers. Honeypots are designed to </a:t>
            </a:r>
          </a:p>
          <a:p>
            <a:pPr lvl="1"/>
            <a:r>
              <a:rPr lang="en-US" sz="2400" smtClean="0"/>
              <a:t>divert an intruder away from critical systems</a:t>
            </a:r>
          </a:p>
          <a:p>
            <a:pPr lvl="1"/>
            <a:r>
              <a:rPr lang="en-US" sz="2400" smtClean="0"/>
              <a:t>collect information of their activities</a:t>
            </a:r>
          </a:p>
          <a:p>
            <a:pPr lvl="1"/>
            <a:r>
              <a:rPr lang="en-US" sz="2400" smtClean="0"/>
              <a:t>encourage attacker to stay on system long enough for administrators to respond</a:t>
            </a:r>
          </a:p>
          <a:p>
            <a:pPr lvl="1">
              <a:lnSpc>
                <a:spcPct val="10000"/>
              </a:lnSpc>
            </a:pPr>
            <a:endParaRPr lang="en-US" smtClean="0"/>
          </a:p>
          <a:p>
            <a:r>
              <a:rPr lang="en-US" sz="3000" smtClean="0"/>
              <a:t>Are filled with fabricated information</a:t>
            </a:r>
          </a:p>
          <a:p>
            <a:pPr>
              <a:lnSpc>
                <a:spcPct val="0"/>
              </a:lnSpc>
            </a:pPr>
            <a:endParaRPr lang="en-US" sz="3000" smtClean="0"/>
          </a:p>
          <a:p>
            <a:r>
              <a:rPr lang="en-US" sz="3000" smtClean="0"/>
              <a:t>Instrumented to collect detailed information on attackers activities</a:t>
            </a:r>
          </a:p>
          <a:p>
            <a:pPr>
              <a:lnSpc>
                <a:spcPct val="0"/>
              </a:lnSpc>
            </a:pPr>
            <a:endParaRPr lang="en-US" sz="3000" smtClean="0"/>
          </a:p>
          <a:p>
            <a:r>
              <a:rPr lang="en-US" sz="3000" smtClean="0"/>
              <a:t>May be single or multiple networked systems</a:t>
            </a:r>
            <a:endParaRPr lang="en-AU" sz="300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a:xfrm>
            <a:off x="1143000" y="152400"/>
            <a:ext cx="7316788" cy="1143000"/>
          </a:xfrm>
        </p:spPr>
        <p:txBody>
          <a:bodyPr/>
          <a:lstStyle/>
          <a:p>
            <a:r>
              <a:rPr lang="en-US" smtClean="0"/>
              <a:t>Password Management</a:t>
            </a:r>
            <a:endParaRPr lang="en-AU" smtClean="0"/>
          </a:p>
        </p:txBody>
      </p:sp>
      <p:sp>
        <p:nvSpPr>
          <p:cNvPr id="25603" name="Rectangle 3"/>
          <p:cNvSpPr>
            <a:spLocks noGrp="1" noChangeArrowheads="1"/>
          </p:cNvSpPr>
          <p:nvPr>
            <p:ph type="body" idx="1"/>
          </p:nvPr>
        </p:nvSpPr>
        <p:spPr>
          <a:xfrm>
            <a:off x="684213" y="1412875"/>
            <a:ext cx="8229600" cy="4948238"/>
          </a:xfrm>
        </p:spPr>
        <p:txBody>
          <a:bodyPr/>
          <a:lstStyle/>
          <a:p>
            <a:r>
              <a:rPr lang="en-US" smtClean="0"/>
              <a:t>Front-line defense against intruders</a:t>
            </a:r>
          </a:p>
          <a:p>
            <a:pPr>
              <a:lnSpc>
                <a:spcPct val="10000"/>
              </a:lnSpc>
            </a:pPr>
            <a:endParaRPr lang="en-US" smtClean="0"/>
          </a:p>
          <a:p>
            <a:r>
              <a:rPr lang="en-US" smtClean="0"/>
              <a:t>Users supply both:</a:t>
            </a:r>
          </a:p>
          <a:p>
            <a:pPr lvl="1"/>
            <a:r>
              <a:rPr lang="en-US" smtClean="0"/>
              <a:t>ID – determines privileges of that user</a:t>
            </a:r>
          </a:p>
          <a:p>
            <a:pPr lvl="1"/>
            <a:r>
              <a:rPr lang="en-US" smtClean="0"/>
              <a:t>Password – to identify them</a:t>
            </a:r>
          </a:p>
          <a:p>
            <a:pPr lvl="1">
              <a:lnSpc>
                <a:spcPct val="20000"/>
              </a:lnSpc>
            </a:pPr>
            <a:endParaRPr lang="en-US" smtClean="0"/>
          </a:p>
          <a:p>
            <a:r>
              <a:rPr lang="en-US" smtClean="0"/>
              <a:t>Passwords often stored encrypted</a:t>
            </a:r>
          </a:p>
          <a:p>
            <a:pPr lvl="1"/>
            <a:r>
              <a:rPr lang="en-US" smtClean="0"/>
              <a:t>Unix uses multiple DES (or variant with salt)</a:t>
            </a:r>
          </a:p>
          <a:p>
            <a:pPr lvl="1"/>
            <a:r>
              <a:rPr lang="en-US" smtClean="0"/>
              <a:t>Crypto hash functions are used in other systems </a:t>
            </a: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p:txBody>
          <a:bodyPr/>
          <a:lstStyle/>
          <a:p>
            <a:r>
              <a:rPr lang="en-AU" smtClean="0"/>
              <a:t>Password Management</a:t>
            </a:r>
            <a:endParaRPr lang="en-AU" sz="3200" smtClean="0"/>
          </a:p>
        </p:txBody>
      </p:sp>
      <p:pic>
        <p:nvPicPr>
          <p:cNvPr id="26627" name="Picture 3"/>
          <p:cNvPicPr>
            <a:picLocks noChangeAspect="1" noChangeArrowheads="1"/>
          </p:cNvPicPr>
          <p:nvPr/>
        </p:nvPicPr>
        <p:blipFill>
          <a:blip r:embed="rId2" cstate="print"/>
          <a:srcRect/>
          <a:stretch>
            <a:fillRect/>
          </a:stretch>
        </p:blipFill>
        <p:spPr bwMode="auto">
          <a:xfrm>
            <a:off x="609600" y="1447800"/>
            <a:ext cx="8001000" cy="4283075"/>
          </a:xfrm>
          <a:prstGeom prst="rect">
            <a:avLst/>
          </a:prstGeom>
          <a:noFill/>
          <a:ln w="9525">
            <a:noFill/>
            <a:miter lim="800000"/>
            <a:headEnd/>
            <a:tailEnd/>
          </a:ln>
        </p:spPr>
      </p:pic>
      <p:sp>
        <p:nvSpPr>
          <p:cNvPr id="26628" name="Text Box 5"/>
          <p:cNvSpPr txBox="1">
            <a:spLocks noChangeArrowheads="1"/>
          </p:cNvSpPr>
          <p:nvPr/>
        </p:nvSpPr>
        <p:spPr bwMode="auto">
          <a:xfrm>
            <a:off x="749300" y="4648200"/>
            <a:ext cx="2647950" cy="1016000"/>
          </a:xfrm>
          <a:prstGeom prst="rect">
            <a:avLst/>
          </a:prstGeom>
          <a:noFill/>
          <a:ln w="9525">
            <a:noFill/>
            <a:miter lim="800000"/>
            <a:headEnd/>
            <a:tailEnd/>
          </a:ln>
        </p:spPr>
        <p:txBody>
          <a:bodyPr wrap="none">
            <a:spAutoFit/>
          </a:bodyPr>
          <a:lstStyle/>
          <a:p>
            <a:pPr algn="ctr"/>
            <a:r>
              <a:rPr lang="en-AU" sz="2000" b="1">
                <a:latin typeface="Courier New" pitchFamily="49" charset="0"/>
              </a:rPr>
              <a:t>E&lt;salt+password&gt;</a:t>
            </a:r>
            <a:endParaRPr lang="en-AU" sz="2000">
              <a:latin typeface="Times New Roman" pitchFamily="18" charset="0"/>
            </a:endParaRPr>
          </a:p>
          <a:p>
            <a:pPr algn="ctr"/>
            <a:r>
              <a:rPr lang="en-AU" sz="2000">
                <a:latin typeface="Times New Roman" pitchFamily="18" charset="0"/>
              </a:rPr>
              <a:t>encryptions &amp; </a:t>
            </a:r>
            <a:br>
              <a:rPr lang="en-AU" sz="2000">
                <a:latin typeface="Times New Roman" pitchFamily="18" charset="0"/>
              </a:rPr>
            </a:br>
            <a:r>
              <a:rPr lang="en-AU" sz="2000">
                <a:latin typeface="Times New Roman" pitchFamily="18" charset="0"/>
              </a:rPr>
              <a:t>radix-64 encoding </a:t>
            </a: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p:txBody>
          <a:bodyPr/>
          <a:lstStyle/>
          <a:p>
            <a:r>
              <a:rPr lang="en-AU" smtClean="0"/>
              <a:t>Password Management</a:t>
            </a:r>
            <a:r>
              <a:rPr lang="en-AU" sz="3200" smtClean="0"/>
              <a:t/>
            </a:r>
            <a:br>
              <a:rPr lang="en-AU" sz="3200" smtClean="0"/>
            </a:br>
            <a:r>
              <a:rPr lang="en-AU" sz="3200" smtClean="0"/>
              <a:t>Verifying A Password</a:t>
            </a:r>
          </a:p>
        </p:txBody>
      </p:sp>
      <p:pic>
        <p:nvPicPr>
          <p:cNvPr id="27651" name="Picture 3"/>
          <p:cNvPicPr>
            <a:picLocks noChangeAspect="1" noChangeArrowheads="1"/>
          </p:cNvPicPr>
          <p:nvPr/>
        </p:nvPicPr>
        <p:blipFill>
          <a:blip r:embed="rId2" cstate="print"/>
          <a:srcRect/>
          <a:stretch>
            <a:fillRect/>
          </a:stretch>
        </p:blipFill>
        <p:spPr bwMode="auto">
          <a:xfrm>
            <a:off x="838200" y="1447800"/>
            <a:ext cx="7315200" cy="4745038"/>
          </a:xfrm>
          <a:prstGeom prst="rect">
            <a:avLst/>
          </a:prstGeom>
          <a:noFill/>
          <a:ln w="9525">
            <a:noFill/>
            <a:miter lim="800000"/>
            <a:headEnd/>
            <a:tailEnd/>
          </a:ln>
        </p:spPr>
      </p:pic>
      <p:sp>
        <p:nvSpPr>
          <p:cNvPr id="27652" name="Text Box 4"/>
          <p:cNvSpPr txBox="1">
            <a:spLocks noChangeArrowheads="1"/>
          </p:cNvSpPr>
          <p:nvPr/>
        </p:nvSpPr>
        <p:spPr bwMode="auto">
          <a:xfrm>
            <a:off x="762000" y="5791200"/>
            <a:ext cx="2289175" cy="396875"/>
          </a:xfrm>
          <a:prstGeom prst="rect">
            <a:avLst/>
          </a:prstGeom>
          <a:noFill/>
          <a:ln w="9525">
            <a:noFill/>
            <a:miter lim="800000"/>
            <a:headEnd/>
            <a:tailEnd/>
          </a:ln>
        </p:spPr>
        <p:txBody>
          <a:bodyPr wrap="none">
            <a:spAutoFit/>
          </a:bodyPr>
          <a:lstStyle/>
          <a:p>
            <a:r>
              <a:rPr lang="en-AU" sz="2000" i="1">
                <a:latin typeface="Times New Roman" pitchFamily="18" charset="0"/>
              </a:rPr>
              <a:t>(Stallings Fig 18.4b)</a:t>
            </a: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a:xfrm>
            <a:off x="1143000" y="152400"/>
            <a:ext cx="6813550" cy="1143000"/>
          </a:xfrm>
        </p:spPr>
        <p:txBody>
          <a:bodyPr/>
          <a:lstStyle/>
          <a:p>
            <a:pPr>
              <a:defRPr/>
            </a:pPr>
            <a:r>
              <a:rPr lang="en-AU" dirty="0" smtClean="0"/>
              <a:t>Password Policies </a:t>
            </a:r>
          </a:p>
        </p:txBody>
      </p:sp>
      <p:sp>
        <p:nvSpPr>
          <p:cNvPr id="28675" name="Rectangle 3"/>
          <p:cNvSpPr>
            <a:spLocks noGrp="1" noChangeArrowheads="1"/>
          </p:cNvSpPr>
          <p:nvPr>
            <p:ph type="body" idx="1"/>
          </p:nvPr>
        </p:nvSpPr>
        <p:spPr>
          <a:xfrm>
            <a:off x="755650" y="1268413"/>
            <a:ext cx="8229600" cy="5021262"/>
          </a:xfrm>
        </p:spPr>
        <p:txBody>
          <a:bodyPr/>
          <a:lstStyle/>
          <a:p>
            <a:r>
              <a:rPr lang="en-AU" sz="2800" smtClean="0"/>
              <a:t>Need policies and good user education </a:t>
            </a:r>
          </a:p>
          <a:p>
            <a:pPr>
              <a:lnSpc>
                <a:spcPct val="0"/>
              </a:lnSpc>
            </a:pPr>
            <a:endParaRPr lang="en-AU" sz="2800" smtClean="0"/>
          </a:p>
          <a:p>
            <a:r>
              <a:rPr lang="en-AU" sz="2800" smtClean="0"/>
              <a:t>Ensure </a:t>
            </a:r>
            <a:r>
              <a:rPr lang="en-AU" sz="2800" b="1" smtClean="0"/>
              <a:t>every</a:t>
            </a:r>
            <a:r>
              <a:rPr lang="en-AU" sz="2800" smtClean="0"/>
              <a:t> account has a default password</a:t>
            </a:r>
          </a:p>
          <a:p>
            <a:pPr>
              <a:lnSpc>
                <a:spcPct val="0"/>
              </a:lnSpc>
              <a:buFontTx/>
              <a:buNone/>
            </a:pPr>
            <a:r>
              <a:rPr lang="en-AU" sz="2800" smtClean="0"/>
              <a:t> </a:t>
            </a:r>
          </a:p>
          <a:p>
            <a:r>
              <a:rPr lang="en-AU" sz="2800" smtClean="0"/>
              <a:t>Ensure users change the default passwords to something they can remember </a:t>
            </a:r>
          </a:p>
          <a:p>
            <a:pPr>
              <a:lnSpc>
                <a:spcPct val="0"/>
              </a:lnSpc>
              <a:buFontTx/>
              <a:buNone/>
            </a:pPr>
            <a:endParaRPr lang="en-AU" sz="2800" smtClean="0"/>
          </a:p>
          <a:p>
            <a:r>
              <a:rPr lang="en-AU" sz="2800" smtClean="0"/>
              <a:t>Set technical policies to enforce good passwords </a:t>
            </a:r>
          </a:p>
          <a:p>
            <a:pPr lvl="1"/>
            <a:r>
              <a:rPr lang="en-AU" sz="2400" smtClean="0"/>
              <a:t>Minimum length (&gt;6) </a:t>
            </a:r>
          </a:p>
          <a:p>
            <a:pPr lvl="1"/>
            <a:r>
              <a:rPr lang="en-AU" sz="2400" smtClean="0"/>
              <a:t>Require a mix of upper &amp; lower case letters, numbers, punctuation </a:t>
            </a:r>
          </a:p>
          <a:p>
            <a:pPr lvl="1"/>
            <a:r>
              <a:rPr lang="en-AU" sz="2400" smtClean="0"/>
              <a:t>Avoid to use known dictionary words</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1143000" y="152400"/>
            <a:ext cx="7316788" cy="1143000"/>
          </a:xfrm>
        </p:spPr>
        <p:txBody>
          <a:bodyPr/>
          <a:lstStyle/>
          <a:p>
            <a:pPr>
              <a:defRPr/>
            </a:pPr>
            <a:r>
              <a:rPr lang="en-AU" dirty="0" smtClean="0"/>
              <a:t>Good / Bad Passwords ?</a:t>
            </a:r>
          </a:p>
        </p:txBody>
      </p:sp>
      <p:sp>
        <p:nvSpPr>
          <p:cNvPr id="29699" name="Rectangle 3"/>
          <p:cNvSpPr>
            <a:spLocks noGrp="1" noChangeArrowheads="1"/>
          </p:cNvSpPr>
          <p:nvPr>
            <p:ph type="body" idx="1"/>
          </p:nvPr>
        </p:nvSpPr>
        <p:spPr>
          <a:xfrm>
            <a:off x="611188" y="1412875"/>
            <a:ext cx="8229600" cy="4876800"/>
          </a:xfrm>
        </p:spPr>
        <p:txBody>
          <a:bodyPr/>
          <a:lstStyle/>
          <a:p>
            <a:r>
              <a:rPr lang="en-AU" sz="3000" dirty="0" smtClean="0"/>
              <a:t>Establish a dictionary of possible “bad” password </a:t>
            </a:r>
          </a:p>
          <a:p>
            <a:pPr>
              <a:lnSpc>
                <a:spcPct val="0"/>
              </a:lnSpc>
            </a:pPr>
            <a:endParaRPr lang="en-AU" sz="3000" dirty="0" smtClean="0"/>
          </a:p>
          <a:p>
            <a:r>
              <a:rPr lang="en-AU" sz="3000" dirty="0" smtClean="0"/>
              <a:t>However, it must be very large </a:t>
            </a:r>
          </a:p>
          <a:p>
            <a:pPr>
              <a:lnSpc>
                <a:spcPct val="0"/>
              </a:lnSpc>
            </a:pPr>
            <a:endParaRPr lang="en-AU" sz="3000" dirty="0" smtClean="0"/>
          </a:p>
          <a:p>
            <a:r>
              <a:rPr lang="en-AU" sz="3000" dirty="0" smtClean="0"/>
              <a:t>Comparing the given password with words (one-by-one) in the dictionary could be very inefficient </a:t>
            </a:r>
          </a:p>
          <a:p>
            <a:pPr>
              <a:lnSpc>
                <a:spcPct val="0"/>
              </a:lnSpc>
            </a:pPr>
            <a:endParaRPr lang="en-AU" sz="3000" dirty="0" smtClean="0"/>
          </a:p>
          <a:p>
            <a:r>
              <a:rPr lang="en-AU" sz="3000" dirty="0" smtClean="0"/>
              <a:t>Instead, can use more efficient techniques, such as Markov Model </a:t>
            </a:r>
          </a:p>
          <a:p>
            <a:pPr lvl="1"/>
            <a:endParaRPr lang="en-AU" dirty="0" smtClean="0"/>
          </a:p>
          <a:p>
            <a:endParaRPr lang="en-AU" dirty="0" smtClean="0"/>
          </a:p>
          <a:p>
            <a:endParaRPr lang="en-AU" dirty="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a:xfrm>
            <a:off x="971550" y="115888"/>
            <a:ext cx="7993063" cy="1143000"/>
          </a:xfrm>
        </p:spPr>
        <p:txBody>
          <a:bodyPr/>
          <a:lstStyle/>
          <a:p>
            <a:r>
              <a:rPr lang="en-US" sz="3900" smtClean="0"/>
              <a:t>Markov Model for Password Checking</a:t>
            </a:r>
            <a:endParaRPr lang="en-AU" sz="3900" smtClean="0"/>
          </a:p>
        </p:txBody>
      </p:sp>
      <p:sp>
        <p:nvSpPr>
          <p:cNvPr id="30723" name="Rectangle 3"/>
          <p:cNvSpPr>
            <a:spLocks noGrp="1" noChangeArrowheads="1"/>
          </p:cNvSpPr>
          <p:nvPr>
            <p:ph type="body" idx="1"/>
          </p:nvPr>
        </p:nvSpPr>
        <p:spPr>
          <a:xfrm>
            <a:off x="684213" y="1268413"/>
            <a:ext cx="8351837" cy="5021262"/>
          </a:xfrm>
        </p:spPr>
        <p:txBody>
          <a:bodyPr/>
          <a:lstStyle/>
          <a:p>
            <a:r>
              <a:rPr lang="en-US" sz="2500" dirty="0" smtClean="0"/>
              <a:t>As an example, look at a simplified Markov model for password checking</a:t>
            </a:r>
          </a:p>
          <a:p>
            <a:pPr>
              <a:lnSpc>
                <a:spcPct val="0"/>
              </a:lnSpc>
              <a:buFontTx/>
              <a:buNone/>
            </a:pPr>
            <a:endParaRPr lang="en-US" sz="2500" dirty="0" smtClean="0"/>
          </a:p>
          <a:p>
            <a:r>
              <a:rPr lang="en-US" sz="2500" dirty="0" smtClean="0"/>
              <a:t>Given a state space </a:t>
            </a:r>
            <a:r>
              <a:rPr lang="en-US" sz="2500" i="1" dirty="0" smtClean="0"/>
              <a:t>A</a:t>
            </a:r>
            <a:r>
              <a:rPr lang="en-US" sz="2500" dirty="0" smtClean="0"/>
              <a:t>, which is the alphabet for making password, generate a matrix of transition probability, </a:t>
            </a:r>
            <a:r>
              <a:rPr lang="en-US" sz="2500" b="1" i="1" dirty="0" smtClean="0"/>
              <a:t>T</a:t>
            </a:r>
            <a:r>
              <a:rPr lang="en-US" sz="2500" dirty="0" smtClean="0"/>
              <a:t>.  </a:t>
            </a:r>
          </a:p>
          <a:p>
            <a:pPr>
              <a:lnSpc>
                <a:spcPct val="0"/>
              </a:lnSpc>
            </a:pPr>
            <a:endParaRPr lang="en-US" dirty="0" smtClean="0"/>
          </a:p>
          <a:p>
            <a:pPr lvl="1"/>
            <a:r>
              <a:rPr lang="en-US" sz="2000" dirty="0" smtClean="0"/>
              <a:t>For example, </a:t>
            </a:r>
            <a:r>
              <a:rPr lang="en-US" sz="2000" i="1" dirty="0" smtClean="0"/>
              <a:t>A</a:t>
            </a:r>
            <a:r>
              <a:rPr lang="en-US" sz="2000" dirty="0" smtClean="0"/>
              <a:t>={a, b, c}.  </a:t>
            </a:r>
          </a:p>
          <a:p>
            <a:pPr lvl="1"/>
            <a:r>
              <a:rPr lang="en-US" sz="2000" dirty="0" smtClean="0"/>
              <a:t>Based on the dictionary of bad passwords, </a:t>
            </a:r>
            <a:r>
              <a:rPr lang="en-US" sz="2000" b="1" i="1" dirty="0" smtClean="0"/>
              <a:t>T</a:t>
            </a:r>
            <a:r>
              <a:rPr lang="en-US" sz="2000" dirty="0" smtClean="0"/>
              <a:t> is as follows, for example:</a:t>
            </a:r>
          </a:p>
          <a:p>
            <a:pPr lvl="1"/>
            <a:endParaRPr lang="en-US" sz="2000" dirty="0" smtClean="0"/>
          </a:p>
          <a:p>
            <a:pPr lvl="1"/>
            <a:endParaRPr lang="en-US" sz="2000" dirty="0" smtClean="0"/>
          </a:p>
          <a:p>
            <a:pPr lvl="1">
              <a:lnSpc>
                <a:spcPct val="0"/>
              </a:lnSpc>
              <a:buFont typeface="Wingdings" pitchFamily="2" charset="2"/>
              <a:buNone/>
            </a:pPr>
            <a:endParaRPr lang="en-US" sz="2000" dirty="0" smtClean="0"/>
          </a:p>
          <a:p>
            <a:pPr lvl="1">
              <a:lnSpc>
                <a:spcPct val="0"/>
              </a:lnSpc>
              <a:buFont typeface="Wingdings" pitchFamily="2" charset="2"/>
              <a:buNone/>
            </a:pPr>
            <a:endParaRPr lang="en-US" sz="2000" dirty="0" smtClean="0"/>
          </a:p>
          <a:p>
            <a:pPr lvl="1">
              <a:lnSpc>
                <a:spcPct val="0"/>
              </a:lnSpc>
              <a:buFont typeface="Wingdings" pitchFamily="2" charset="2"/>
              <a:buNone/>
            </a:pPr>
            <a:endParaRPr lang="en-US" sz="2000" dirty="0" smtClean="0"/>
          </a:p>
          <a:p>
            <a:pPr lvl="1">
              <a:lnSpc>
                <a:spcPct val="0"/>
              </a:lnSpc>
              <a:buFont typeface="Wingdings" pitchFamily="2" charset="2"/>
              <a:buNone/>
            </a:pPr>
            <a:endParaRPr lang="en-US" sz="2000" dirty="0" smtClean="0"/>
          </a:p>
          <a:p>
            <a:pPr lvl="1">
              <a:lnSpc>
                <a:spcPct val="0"/>
              </a:lnSpc>
              <a:buFont typeface="Wingdings" pitchFamily="2" charset="2"/>
              <a:buNone/>
            </a:pPr>
            <a:endParaRPr lang="en-US" sz="2000" dirty="0" smtClean="0"/>
          </a:p>
          <a:p>
            <a:pPr lvl="1">
              <a:lnSpc>
                <a:spcPct val="0"/>
              </a:lnSpc>
              <a:buFont typeface="Wingdings" pitchFamily="2" charset="2"/>
              <a:buNone/>
            </a:pPr>
            <a:endParaRPr lang="en-US" sz="2000" dirty="0" smtClean="0"/>
          </a:p>
          <a:p>
            <a:pPr lvl="1">
              <a:lnSpc>
                <a:spcPct val="0"/>
              </a:lnSpc>
              <a:buFont typeface="Wingdings" pitchFamily="2" charset="2"/>
              <a:buNone/>
            </a:pPr>
            <a:endParaRPr lang="en-US" sz="2000" dirty="0" smtClean="0"/>
          </a:p>
          <a:p>
            <a:pPr lvl="1">
              <a:lnSpc>
                <a:spcPct val="0"/>
              </a:lnSpc>
              <a:buFont typeface="Wingdings" pitchFamily="2" charset="2"/>
              <a:buNone/>
            </a:pPr>
            <a:endParaRPr lang="en-US" sz="2000" dirty="0" smtClean="0"/>
          </a:p>
          <a:p>
            <a:pPr lvl="1">
              <a:lnSpc>
                <a:spcPct val="0"/>
              </a:lnSpc>
              <a:buFont typeface="Wingdings" pitchFamily="2" charset="2"/>
              <a:buNone/>
            </a:pPr>
            <a:endParaRPr lang="en-US" sz="2000" dirty="0" smtClean="0"/>
          </a:p>
          <a:p>
            <a:pPr lvl="1">
              <a:lnSpc>
                <a:spcPct val="0"/>
              </a:lnSpc>
              <a:buFont typeface="Wingdings" pitchFamily="2" charset="2"/>
              <a:buNone/>
            </a:pPr>
            <a:endParaRPr lang="en-US" sz="2000" dirty="0" smtClean="0"/>
          </a:p>
          <a:p>
            <a:pPr lvl="1">
              <a:lnSpc>
                <a:spcPct val="0"/>
              </a:lnSpc>
              <a:buFont typeface="Wingdings" pitchFamily="2" charset="2"/>
              <a:buNone/>
            </a:pPr>
            <a:endParaRPr lang="en-US" sz="2000" dirty="0" smtClean="0"/>
          </a:p>
          <a:p>
            <a:pPr lvl="1"/>
            <a:r>
              <a:rPr lang="en-US" sz="2000" dirty="0" smtClean="0"/>
              <a:t>Given a password, e.g., </a:t>
            </a:r>
            <a:r>
              <a:rPr lang="en-US" sz="2000" i="1" dirty="0" err="1" smtClean="0"/>
              <a:t>cabcab</a:t>
            </a:r>
            <a:r>
              <a:rPr lang="en-US" sz="2000" i="1" dirty="0" smtClean="0"/>
              <a:t>, </a:t>
            </a:r>
            <a:r>
              <a:rPr lang="en-US" sz="2000" dirty="0" smtClean="0"/>
              <a:t>consider the probabilities of its bigrams in the dictionary of bad passwords  – can easily find whether or not it is a good password. </a:t>
            </a:r>
            <a:endParaRPr lang="en-AU" sz="2000" dirty="0" smtClean="0"/>
          </a:p>
        </p:txBody>
      </p:sp>
      <p:graphicFrame>
        <p:nvGraphicFramePr>
          <p:cNvPr id="30724" name="Object 6"/>
          <p:cNvGraphicFramePr>
            <a:graphicFrameLocks noChangeAspect="1"/>
          </p:cNvGraphicFramePr>
          <p:nvPr/>
        </p:nvGraphicFramePr>
        <p:xfrm>
          <a:off x="2244725" y="3933825"/>
          <a:ext cx="4510088" cy="1511300"/>
        </p:xfrm>
        <a:graphic>
          <a:graphicData uri="http://schemas.openxmlformats.org/presentationml/2006/ole">
            <mc:AlternateContent xmlns:mc="http://schemas.openxmlformats.org/markup-compatibility/2006">
              <mc:Choice xmlns:v="urn:schemas-microsoft-com:vml" Requires="v">
                <p:oleObj spid="_x0000_s30729" name="Equation" r:id="rId3" imgW="3505200" imgH="1117600" progId="">
                  <p:embed/>
                </p:oleObj>
              </mc:Choice>
              <mc:Fallback>
                <p:oleObj name="Equation" r:id="rId3" imgW="3505200" imgH="11176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4725" y="3933825"/>
                        <a:ext cx="4510088"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187450" y="188913"/>
            <a:ext cx="6884988" cy="1143000"/>
          </a:xfrm>
        </p:spPr>
        <p:txBody>
          <a:bodyPr/>
          <a:lstStyle/>
          <a:p>
            <a:r>
              <a:rPr lang="en-AU" smtClean="0">
                <a:ea typeface="ＭＳ Ｐゴシック" pitchFamily="-84" charset="-128"/>
              </a:rPr>
              <a:t>Today</a:t>
            </a:r>
            <a:r>
              <a:rPr lang="en-AU" altLang="en-US" smtClean="0">
                <a:ea typeface="ＭＳ Ｐゴシック" pitchFamily="-84" charset="-128"/>
              </a:rPr>
              <a:t>’</a:t>
            </a:r>
            <a:r>
              <a:rPr lang="en-AU" smtClean="0">
                <a:ea typeface="ＭＳ Ｐゴシック" pitchFamily="-84" charset="-128"/>
              </a:rPr>
              <a:t>s Objectives</a:t>
            </a:r>
          </a:p>
        </p:txBody>
      </p:sp>
      <p:sp>
        <p:nvSpPr>
          <p:cNvPr id="19458" name="Rectangle 3"/>
          <p:cNvSpPr>
            <a:spLocks noGrp="1" noChangeArrowheads="1"/>
          </p:cNvSpPr>
          <p:nvPr>
            <p:ph type="body" idx="1"/>
          </p:nvPr>
        </p:nvSpPr>
        <p:spPr>
          <a:xfrm>
            <a:off x="971550" y="1557338"/>
            <a:ext cx="7786688" cy="4876800"/>
          </a:xfrm>
        </p:spPr>
        <p:txBody>
          <a:bodyPr/>
          <a:lstStyle/>
          <a:p>
            <a:r>
              <a:rPr lang="en-AU" dirty="0" smtClean="0"/>
              <a:t>To study how Intrusions can occur</a:t>
            </a:r>
          </a:p>
          <a:p>
            <a:r>
              <a:rPr lang="en-AU" dirty="0" smtClean="0"/>
              <a:t>To explain the concepts of various intrusion detection techniques</a:t>
            </a:r>
          </a:p>
          <a:p>
            <a:r>
              <a:rPr lang="en-AU" dirty="0" smtClean="0"/>
              <a:t>To understand how passwords are managed</a:t>
            </a:r>
          </a:p>
          <a:p>
            <a:pPr>
              <a:buFontTx/>
              <a:buNone/>
            </a:pPr>
            <a:endParaRPr lang="en-AU" dirty="0" smtClean="0">
              <a:ea typeface="ＭＳ Ｐゴシック" pitchFamily="-84" charset="-128"/>
            </a:endParaRP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lstStyle/>
          <a:p>
            <a:r>
              <a:rPr lang="en-US" smtClean="0"/>
              <a:t>Summary</a:t>
            </a:r>
            <a:endParaRPr lang="en-AU" smtClean="0"/>
          </a:p>
        </p:txBody>
      </p:sp>
      <p:sp>
        <p:nvSpPr>
          <p:cNvPr id="31747" name="Rectangle 3"/>
          <p:cNvSpPr>
            <a:spLocks noGrp="1" noChangeArrowheads="1"/>
          </p:cNvSpPr>
          <p:nvPr>
            <p:ph type="body" idx="1"/>
          </p:nvPr>
        </p:nvSpPr>
        <p:spPr>
          <a:xfrm>
            <a:off x="900113" y="1524000"/>
            <a:ext cx="7704137" cy="4876800"/>
          </a:xfrm>
        </p:spPr>
        <p:txBody>
          <a:bodyPr/>
          <a:lstStyle/>
          <a:p>
            <a:r>
              <a:rPr lang="en-US" smtClean="0"/>
              <a:t>In this class, we have studied: </a:t>
            </a:r>
          </a:p>
          <a:p>
            <a:pPr lvl="1"/>
            <a:r>
              <a:rPr lang="en-US" smtClean="0"/>
              <a:t>Problem of intrusion</a:t>
            </a:r>
          </a:p>
          <a:p>
            <a:pPr lvl="1"/>
            <a:r>
              <a:rPr lang="en-US" smtClean="0"/>
              <a:t>Intrusion detection (statistical &amp; rule-based)</a:t>
            </a:r>
          </a:p>
          <a:p>
            <a:pPr lvl="1"/>
            <a:r>
              <a:rPr lang="en-US" smtClean="0"/>
              <a:t>Password management</a:t>
            </a:r>
          </a:p>
          <a:p>
            <a:pPr lvl="1">
              <a:buFont typeface="Wingdings" pitchFamily="2" charset="2"/>
              <a:buNone/>
            </a:pPr>
            <a:endParaRPr lang="en-US" smtClean="0"/>
          </a:p>
          <a:p>
            <a:pPr lvl="1"/>
            <a:endParaRPr lang="en-US" smtClean="0"/>
          </a:p>
          <a:p>
            <a:pPr lvl="1"/>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517525" y="228600"/>
            <a:ext cx="8583613" cy="1143000"/>
          </a:xfrm>
        </p:spPr>
        <p:txBody>
          <a:bodyPr/>
          <a:lstStyle/>
          <a:p>
            <a:pPr>
              <a:defRPr/>
            </a:pPr>
            <a:r>
              <a:rPr lang="en-US" u="sng" dirty="0" smtClean="0"/>
              <a:t>Next Lecture</a:t>
            </a:r>
          </a:p>
        </p:txBody>
      </p:sp>
      <p:sp>
        <p:nvSpPr>
          <p:cNvPr id="32771" name="Rectangle 3"/>
          <p:cNvSpPr>
            <a:spLocks noGrp="1" noChangeArrowheads="1"/>
          </p:cNvSpPr>
          <p:nvPr>
            <p:ph type="body" idx="1"/>
          </p:nvPr>
        </p:nvSpPr>
        <p:spPr>
          <a:xfrm>
            <a:off x="1042988" y="2060575"/>
            <a:ext cx="7408862" cy="3001963"/>
          </a:xfrm>
        </p:spPr>
        <p:txBody>
          <a:bodyPr/>
          <a:lstStyle/>
          <a:p>
            <a:pPr>
              <a:buFontTx/>
              <a:buNone/>
            </a:pPr>
            <a:endParaRPr lang="en-US" smtClean="0"/>
          </a:p>
          <a:p>
            <a:r>
              <a:rPr lang="en-US" smtClean="0"/>
              <a:t>Malicious Software &amp; Firewalls</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4294967295"/>
          </p:nvPr>
        </p:nvSpPr>
        <p:spPr>
          <a:xfrm>
            <a:off x="755650" y="981075"/>
            <a:ext cx="7920038" cy="4752975"/>
          </a:xfrm>
        </p:spPr>
        <p:txBody>
          <a:bodyPr/>
          <a:lstStyle/>
          <a:p>
            <a:pPr marL="273050" indent="-273050">
              <a:buFontTx/>
              <a:buNone/>
            </a:pPr>
            <a:endParaRPr lang="en-AU" dirty="0" smtClean="0"/>
          </a:p>
          <a:p>
            <a:pPr marL="273050" indent="-273050">
              <a:buFontTx/>
              <a:buNone/>
            </a:pPr>
            <a:r>
              <a:rPr lang="en-AU" dirty="0" smtClean="0"/>
              <a:t>      </a:t>
            </a:r>
            <a:r>
              <a:rPr lang="en-AU" sz="5200" b="1" dirty="0" smtClean="0">
                <a:latin typeface="Arial" pitchFamily="34" charset="0"/>
                <a:cs typeface="Arial" pitchFamily="34" charset="0"/>
              </a:rPr>
              <a:t>Questions?</a:t>
            </a:r>
            <a:r>
              <a:rPr lang="en-AU" sz="4400" dirty="0" smtClean="0">
                <a:latin typeface="Arial" pitchFamily="34" charset="0"/>
                <a:cs typeface="Arial" pitchFamily="34" charset="0"/>
              </a:rPr>
              <a:t>  </a:t>
            </a:r>
          </a:p>
        </p:txBody>
      </p:sp>
      <p:pic>
        <p:nvPicPr>
          <p:cNvPr id="33795" name="Picture 3" descr="hands-up-color.gif"/>
          <p:cNvPicPr>
            <a:picLocks noChangeAspect="1"/>
          </p:cNvPicPr>
          <p:nvPr/>
        </p:nvPicPr>
        <p:blipFill>
          <a:blip r:embed="rId3" cstate="print"/>
          <a:srcRect/>
          <a:stretch>
            <a:fillRect/>
          </a:stretch>
        </p:blipFill>
        <p:spPr bwMode="auto">
          <a:xfrm>
            <a:off x="5003800" y="2708275"/>
            <a:ext cx="3333750" cy="3429000"/>
          </a:xfrm>
          <a:prstGeom prst="rect">
            <a:avLst/>
          </a:prstGeom>
          <a:noFill/>
          <a:ln w="9525">
            <a:noFill/>
            <a:miter lim="800000"/>
            <a:headEnd/>
            <a:tailEnd/>
          </a:ln>
        </p:spPr>
      </p:pic>
      <p:sp>
        <p:nvSpPr>
          <p:cNvPr id="33796" name="Slide Number Placeholder 6"/>
          <p:cNvSpPr txBox="1">
            <a:spLocks noGrp="1"/>
          </p:cNvSpPr>
          <p:nvPr/>
        </p:nvSpPr>
        <p:spPr bwMode="auto">
          <a:xfrm>
            <a:off x="6400800" y="6400800"/>
            <a:ext cx="2590800" cy="304800"/>
          </a:xfrm>
          <a:prstGeom prst="rect">
            <a:avLst/>
          </a:prstGeom>
          <a:noFill/>
          <a:ln w="9525">
            <a:noFill/>
            <a:miter lim="800000"/>
            <a:headEnd/>
            <a:tailEnd/>
          </a:ln>
        </p:spPr>
        <p:txBody>
          <a:bodyPr/>
          <a:lstStyle/>
          <a:p>
            <a:pPr algn="r"/>
            <a:fld id="{8AB9654A-1670-414D-AF53-CBF557C8FEA8}" type="slidenum">
              <a:rPr lang="en-US" sz="1400">
                <a:solidFill>
                  <a:srgbClr val="DF0029"/>
                </a:solidFill>
                <a:latin typeface="Times New Roman" pitchFamily="18" charset="0"/>
              </a:rPr>
              <a:pPr algn="r"/>
              <a:t>32</a:t>
            </a:fld>
            <a:endParaRPr lang="en-US" sz="1400">
              <a:solidFill>
                <a:srgbClr val="DF0029"/>
              </a:solidFill>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1116013" y="333375"/>
            <a:ext cx="6956425" cy="1143000"/>
          </a:xfrm>
        </p:spPr>
        <p:txBody>
          <a:bodyPr/>
          <a:lstStyle/>
          <a:p>
            <a:pPr>
              <a:defRPr/>
            </a:pPr>
            <a:r>
              <a:rPr lang="en-AU" dirty="0" smtClean="0"/>
              <a:t>References</a:t>
            </a:r>
          </a:p>
        </p:txBody>
      </p:sp>
      <p:sp>
        <p:nvSpPr>
          <p:cNvPr id="4099" name="Rectangle 3"/>
          <p:cNvSpPr>
            <a:spLocks noGrp="1" noChangeArrowheads="1"/>
          </p:cNvSpPr>
          <p:nvPr>
            <p:ph type="body" idx="1"/>
          </p:nvPr>
        </p:nvSpPr>
        <p:spPr>
          <a:xfrm>
            <a:off x="539750" y="1628775"/>
            <a:ext cx="8362950" cy="4772025"/>
          </a:xfrm>
        </p:spPr>
        <p:txBody>
          <a:bodyPr/>
          <a:lstStyle/>
          <a:p>
            <a:pPr>
              <a:lnSpc>
                <a:spcPct val="120000"/>
              </a:lnSpc>
              <a:buClrTx/>
            </a:pPr>
            <a:r>
              <a:rPr lang="en-US" b="1" i="1" dirty="0" smtClean="0"/>
              <a:t>Computer Security Principles and Practice,                  </a:t>
            </a:r>
            <a:r>
              <a:rPr lang="en-US" dirty="0" smtClean="0"/>
              <a:t>(2</a:t>
            </a:r>
            <a:r>
              <a:rPr lang="en-US" baseline="30000" dirty="0" smtClean="0"/>
              <a:t>nd</a:t>
            </a:r>
            <a:r>
              <a:rPr lang="en-US" dirty="0" smtClean="0"/>
              <a:t> Edition),  W. Stallings &amp; L. Brown,  </a:t>
            </a:r>
          </a:p>
          <a:p>
            <a:pPr>
              <a:lnSpc>
                <a:spcPct val="120000"/>
              </a:lnSpc>
              <a:buClrTx/>
              <a:buFontTx/>
              <a:buNone/>
            </a:pPr>
            <a:r>
              <a:rPr lang="en-US" dirty="0" smtClean="0"/>
              <a:t>    Chapters 3 &amp; 8</a:t>
            </a:r>
          </a:p>
          <a:p>
            <a:pPr>
              <a:buFontTx/>
              <a:buNone/>
            </a:pPr>
            <a:endParaRPr lang="en-US" dirty="0" smtClean="0"/>
          </a:p>
          <a:p>
            <a:pPr>
              <a:buFontTx/>
              <a:buNone/>
            </a:pPr>
            <a:endParaRPr lang="en-US" dirty="0" smtClean="0"/>
          </a:p>
          <a:p>
            <a:endParaRPr lang="en-AU" dirty="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a:xfrm>
            <a:off x="1143000" y="152400"/>
            <a:ext cx="6742113" cy="1143000"/>
          </a:xfrm>
        </p:spPr>
        <p:txBody>
          <a:bodyPr/>
          <a:lstStyle/>
          <a:p>
            <a:r>
              <a:rPr lang="en-US" smtClean="0"/>
              <a:t>Intruders</a:t>
            </a:r>
            <a:endParaRPr lang="en-AU" smtClean="0"/>
          </a:p>
        </p:txBody>
      </p:sp>
      <p:sp>
        <p:nvSpPr>
          <p:cNvPr id="6147" name="Rectangle 3"/>
          <p:cNvSpPr>
            <a:spLocks noGrp="1" noChangeArrowheads="1"/>
          </p:cNvSpPr>
          <p:nvPr>
            <p:ph type="body" idx="1"/>
          </p:nvPr>
        </p:nvSpPr>
        <p:spPr>
          <a:xfrm>
            <a:off x="468313" y="1341438"/>
            <a:ext cx="6273800" cy="4876800"/>
          </a:xfrm>
        </p:spPr>
        <p:txBody>
          <a:bodyPr/>
          <a:lstStyle/>
          <a:p>
            <a:r>
              <a:rPr lang="en-US" sz="3000" dirty="0" smtClean="0"/>
              <a:t>A significant security issue for network-based systems is hostile or unwanted access</a:t>
            </a:r>
          </a:p>
          <a:p>
            <a:pPr>
              <a:lnSpc>
                <a:spcPct val="20000"/>
              </a:lnSpc>
            </a:pPr>
            <a:endParaRPr lang="en-US" sz="3000" dirty="0" smtClean="0"/>
          </a:p>
          <a:p>
            <a:r>
              <a:rPr lang="en-US" sz="3000" dirty="0" smtClean="0"/>
              <a:t>An intruder </a:t>
            </a:r>
          </a:p>
          <a:p>
            <a:pPr lvl="1"/>
            <a:r>
              <a:rPr lang="en-US" sz="2400" dirty="0" smtClean="0"/>
              <a:t>A party who gains access to a system without authorization, or </a:t>
            </a:r>
          </a:p>
          <a:p>
            <a:pPr lvl="1"/>
            <a:r>
              <a:rPr lang="en-US" sz="2400" dirty="0" smtClean="0"/>
              <a:t>A authorized user acquiring privileges or performing actions beyond what had been authorized</a:t>
            </a:r>
          </a:p>
          <a:p>
            <a:pPr>
              <a:lnSpc>
                <a:spcPct val="20000"/>
              </a:lnSpc>
            </a:pPr>
            <a:endParaRPr lang="en-US" dirty="0" smtClean="0"/>
          </a:p>
          <a:p>
            <a:r>
              <a:rPr lang="en-US" sz="3000" dirty="0" smtClean="0"/>
              <a:t>Either via network or local</a:t>
            </a:r>
          </a:p>
        </p:txBody>
      </p:sp>
      <p:pic>
        <p:nvPicPr>
          <p:cNvPr id="6148" name="Picture 5" descr="http://photos3.fotosearch.com/bthumb/UNY/UNY002/u15770683.jpg"/>
          <p:cNvPicPr>
            <a:picLocks noChangeAspect="1" noChangeArrowheads="1"/>
          </p:cNvPicPr>
          <p:nvPr/>
        </p:nvPicPr>
        <p:blipFill>
          <a:blip r:embed="rId3" cstate="print"/>
          <a:srcRect/>
          <a:stretch>
            <a:fillRect/>
          </a:stretch>
        </p:blipFill>
        <p:spPr bwMode="auto">
          <a:xfrm>
            <a:off x="6588125" y="1628775"/>
            <a:ext cx="2454275" cy="2087563"/>
          </a:xfrm>
          <a:prstGeom prst="rect">
            <a:avLst/>
          </a:prstGeom>
          <a:noFill/>
          <a:ln w="9525">
            <a:noFill/>
            <a:miter lim="800000"/>
            <a:headEnd/>
            <a:tailEnd/>
          </a:ln>
        </p:spPr>
      </p:pic>
      <p:pic>
        <p:nvPicPr>
          <p:cNvPr id="6149" name="Picture 7" descr="http://photos3.fotosearch.com/bthumb/IMP/IMP004/INGSAHE2027.jpg"/>
          <p:cNvPicPr>
            <a:picLocks noChangeAspect="1" noChangeArrowheads="1"/>
          </p:cNvPicPr>
          <p:nvPr/>
        </p:nvPicPr>
        <p:blipFill>
          <a:blip r:embed="rId4" cstate="print"/>
          <a:srcRect/>
          <a:stretch>
            <a:fillRect/>
          </a:stretch>
        </p:blipFill>
        <p:spPr bwMode="auto">
          <a:xfrm>
            <a:off x="6588125" y="3860800"/>
            <a:ext cx="2447925" cy="2016125"/>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a:xfrm>
            <a:off x="1143000" y="152400"/>
            <a:ext cx="7029450" cy="1143000"/>
          </a:xfrm>
        </p:spPr>
        <p:txBody>
          <a:bodyPr/>
          <a:lstStyle/>
          <a:p>
            <a:r>
              <a:rPr lang="en-US" smtClean="0"/>
              <a:t>Intruders</a:t>
            </a:r>
            <a:endParaRPr lang="en-AU" smtClean="0"/>
          </a:p>
        </p:txBody>
      </p:sp>
      <p:sp>
        <p:nvSpPr>
          <p:cNvPr id="7171" name="Rectangle 3"/>
          <p:cNvSpPr>
            <a:spLocks noGrp="1" noChangeArrowheads="1"/>
          </p:cNvSpPr>
          <p:nvPr>
            <p:ph type="body" idx="1"/>
          </p:nvPr>
        </p:nvSpPr>
        <p:spPr>
          <a:xfrm>
            <a:off x="539750" y="1268413"/>
            <a:ext cx="8496300" cy="5092700"/>
          </a:xfrm>
        </p:spPr>
        <p:txBody>
          <a:bodyPr/>
          <a:lstStyle/>
          <a:p>
            <a:pPr>
              <a:lnSpc>
                <a:spcPct val="90000"/>
              </a:lnSpc>
            </a:pPr>
            <a:r>
              <a:rPr lang="en-US" sz="3000" dirty="0" smtClean="0"/>
              <a:t>Three classes of intruders:</a:t>
            </a:r>
          </a:p>
          <a:p>
            <a:pPr lvl="1">
              <a:lnSpc>
                <a:spcPct val="90000"/>
              </a:lnSpc>
            </a:pPr>
            <a:r>
              <a:rPr lang="en-US" sz="2500" b="1" dirty="0" smtClean="0"/>
              <a:t>Masquerader</a:t>
            </a:r>
            <a:r>
              <a:rPr lang="en-US" sz="2500" dirty="0" smtClean="0"/>
              <a:t> – Unauthorized intruder (outsider)</a:t>
            </a:r>
          </a:p>
          <a:p>
            <a:pPr lvl="1">
              <a:lnSpc>
                <a:spcPct val="90000"/>
              </a:lnSpc>
            </a:pPr>
            <a:r>
              <a:rPr lang="en-US" sz="2500" b="1" dirty="0" smtClean="0"/>
              <a:t>Misfeasor</a:t>
            </a:r>
            <a:r>
              <a:rPr lang="en-US" sz="2500" dirty="0" smtClean="0"/>
              <a:t> - Legitimate user (insider)</a:t>
            </a:r>
          </a:p>
          <a:p>
            <a:pPr lvl="2">
              <a:lnSpc>
                <a:spcPct val="90000"/>
              </a:lnSpc>
            </a:pPr>
            <a:r>
              <a:rPr lang="en-US" dirty="0" smtClean="0"/>
              <a:t>Making unauthorized accesses to data, programs, or resources – misusing privileges</a:t>
            </a:r>
          </a:p>
          <a:p>
            <a:pPr lvl="1">
              <a:lnSpc>
                <a:spcPct val="90000"/>
              </a:lnSpc>
            </a:pPr>
            <a:r>
              <a:rPr lang="en-US" sz="2500" b="1" dirty="0" smtClean="0"/>
              <a:t>Clandestine user </a:t>
            </a:r>
            <a:r>
              <a:rPr lang="en-US" sz="2500" dirty="0" smtClean="0"/>
              <a:t>– Outsider or Insider seizing root privilege </a:t>
            </a:r>
          </a:p>
          <a:p>
            <a:pPr lvl="1">
              <a:lnSpc>
                <a:spcPct val="30000"/>
              </a:lnSpc>
            </a:pPr>
            <a:endParaRPr lang="en-US" dirty="0" smtClean="0"/>
          </a:p>
          <a:p>
            <a:r>
              <a:rPr lang="en-US" sz="3000" dirty="0" smtClean="0"/>
              <a:t>Intruders may use compromised systems to launch other attacks</a:t>
            </a:r>
          </a:p>
          <a:p>
            <a:r>
              <a:rPr lang="en-US" sz="3000" dirty="0" smtClean="0"/>
              <a:t>Some solutions: Prevention, Detection, or Better Password Management  </a:t>
            </a:r>
            <a:endParaRPr lang="en-AU" sz="3000" dirty="0" smtClean="0"/>
          </a:p>
          <a:p>
            <a:pPr>
              <a:lnSpc>
                <a:spcPct val="90000"/>
              </a:lnSpc>
            </a:pPr>
            <a:endParaRPr lang="en-AU" dirty="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a:xfrm>
            <a:off x="1143000" y="152400"/>
            <a:ext cx="7029450" cy="1143000"/>
          </a:xfrm>
        </p:spPr>
        <p:txBody>
          <a:bodyPr/>
          <a:lstStyle/>
          <a:p>
            <a:r>
              <a:rPr lang="en-US" smtClean="0"/>
              <a:t>Protection of Password Files</a:t>
            </a:r>
            <a:endParaRPr lang="en-AU" smtClean="0"/>
          </a:p>
        </p:txBody>
      </p:sp>
      <p:sp>
        <p:nvSpPr>
          <p:cNvPr id="8195" name="Rectangle 3"/>
          <p:cNvSpPr>
            <a:spLocks noGrp="1" noChangeArrowheads="1"/>
          </p:cNvSpPr>
          <p:nvPr>
            <p:ph type="body" idx="1"/>
          </p:nvPr>
        </p:nvSpPr>
        <p:spPr>
          <a:xfrm>
            <a:off x="468313" y="1341438"/>
            <a:ext cx="8351837" cy="5092700"/>
          </a:xfrm>
        </p:spPr>
        <p:txBody>
          <a:bodyPr/>
          <a:lstStyle/>
          <a:p>
            <a:pPr>
              <a:lnSpc>
                <a:spcPct val="90000"/>
              </a:lnSpc>
            </a:pPr>
            <a:r>
              <a:rPr lang="en-US" smtClean="0"/>
              <a:t>An intruder can acquire information by using a stolen password</a:t>
            </a:r>
            <a:r>
              <a:rPr lang="en-US" sz="2600" smtClean="0"/>
              <a:t> </a:t>
            </a:r>
          </a:p>
          <a:p>
            <a:pPr lvl="1">
              <a:lnSpc>
                <a:spcPct val="10000"/>
              </a:lnSpc>
            </a:pPr>
            <a:endParaRPr lang="en-US" smtClean="0"/>
          </a:p>
          <a:p>
            <a:r>
              <a:rPr lang="en-US" smtClean="0"/>
              <a:t>Password files should be protected in one or both of the following ways: </a:t>
            </a:r>
          </a:p>
          <a:p>
            <a:pPr lvl="1"/>
            <a:r>
              <a:rPr lang="en-US" sz="2500" b="1" smtClean="0"/>
              <a:t>Access control </a:t>
            </a:r>
            <a:r>
              <a:rPr lang="en-US" sz="2500" smtClean="0"/>
              <a:t>– access to the password files is limited to one or a very few accounts</a:t>
            </a:r>
          </a:p>
          <a:p>
            <a:pPr lvl="1"/>
            <a:r>
              <a:rPr lang="en-US" sz="2500" b="1" smtClean="0"/>
              <a:t>One-way function </a:t>
            </a:r>
            <a:r>
              <a:rPr lang="en-US" sz="2500" smtClean="0"/>
              <a:t>– The system stores only the value of a one-way function based on the user’s password. When the user presents a password, the system transforms the password and compares it with the stored value.  </a:t>
            </a:r>
          </a:p>
          <a:p>
            <a:endParaRPr lang="en-AU" smtClean="0"/>
          </a:p>
          <a:p>
            <a:pPr>
              <a:lnSpc>
                <a:spcPct val="90000"/>
              </a:lnSpc>
            </a:pP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a:xfrm>
            <a:off x="1143000" y="152400"/>
            <a:ext cx="6884988" cy="1143000"/>
          </a:xfrm>
        </p:spPr>
        <p:txBody>
          <a:bodyPr/>
          <a:lstStyle/>
          <a:p>
            <a:r>
              <a:rPr lang="en-US" smtClean="0"/>
              <a:t>Password Guessing</a:t>
            </a:r>
            <a:endParaRPr lang="en-AU" smtClean="0"/>
          </a:p>
        </p:txBody>
      </p:sp>
      <p:sp>
        <p:nvSpPr>
          <p:cNvPr id="9219" name="Rectangle 3"/>
          <p:cNvSpPr>
            <a:spLocks noGrp="1" noChangeArrowheads="1"/>
          </p:cNvSpPr>
          <p:nvPr>
            <p:ph type="body" idx="1"/>
          </p:nvPr>
        </p:nvSpPr>
        <p:spPr>
          <a:xfrm>
            <a:off x="684213" y="1341438"/>
            <a:ext cx="7488237" cy="4948237"/>
          </a:xfrm>
        </p:spPr>
        <p:txBody>
          <a:bodyPr/>
          <a:lstStyle/>
          <a:p>
            <a:r>
              <a:rPr lang="en-AU" sz="2600" smtClean="0"/>
              <a:t>An access control and/or encryption               protection makes it much more difficult                   for a intruder to steal passwords</a:t>
            </a:r>
          </a:p>
          <a:p>
            <a:r>
              <a:rPr lang="en-AU" sz="2600" smtClean="0"/>
              <a:t>An attacker can still guess password: </a:t>
            </a:r>
          </a:p>
          <a:p>
            <a:pPr lvl="1"/>
            <a:r>
              <a:rPr lang="en-US" sz="2200" smtClean="0"/>
              <a:t>Trying short passwords</a:t>
            </a:r>
            <a:endParaRPr lang="en-AU" sz="2200" smtClean="0"/>
          </a:p>
          <a:p>
            <a:pPr lvl="1"/>
            <a:r>
              <a:rPr lang="en-AU" sz="2200" smtClean="0"/>
              <a:t>Searching dictionaries of common words</a:t>
            </a:r>
          </a:p>
          <a:p>
            <a:pPr lvl="1"/>
            <a:r>
              <a:rPr lang="en-AU" sz="2200" smtClean="0"/>
              <a:t>Intelligent searches, i.e., tries passwords associated with the user (variations on names, birthday, phone, common words/interests) </a:t>
            </a:r>
          </a:p>
          <a:p>
            <a:pPr>
              <a:lnSpc>
                <a:spcPct val="20000"/>
              </a:lnSpc>
              <a:buFontTx/>
              <a:buNone/>
            </a:pPr>
            <a:r>
              <a:rPr lang="en-AU" sz="2200" smtClean="0"/>
              <a:t>         </a:t>
            </a:r>
          </a:p>
          <a:p>
            <a:pPr>
              <a:lnSpc>
                <a:spcPct val="20000"/>
              </a:lnSpc>
              <a:buFontTx/>
              <a:buNone/>
            </a:pPr>
            <a:r>
              <a:rPr lang="en-AU" sz="2200" smtClean="0"/>
              <a:t>          etc.</a:t>
            </a:r>
          </a:p>
          <a:p>
            <a:r>
              <a:rPr lang="en-AU" sz="2600" smtClean="0"/>
              <a:t>Success depends on password chosen by the user</a:t>
            </a:r>
          </a:p>
          <a:p>
            <a:r>
              <a:rPr lang="en-AU" sz="2800" smtClean="0"/>
              <a:t>Surveys show many users choose poorly </a:t>
            </a:r>
          </a:p>
        </p:txBody>
      </p:sp>
      <p:pic>
        <p:nvPicPr>
          <p:cNvPr id="9220" name="Picture 8" descr="imagesCAJCHNXY.jpg"/>
          <p:cNvPicPr>
            <a:picLocks noChangeAspect="1"/>
          </p:cNvPicPr>
          <p:nvPr/>
        </p:nvPicPr>
        <p:blipFill>
          <a:blip r:embed="rId3" cstate="print"/>
          <a:srcRect/>
          <a:stretch>
            <a:fillRect/>
          </a:stretch>
        </p:blipFill>
        <p:spPr bwMode="auto">
          <a:xfrm>
            <a:off x="6443663" y="1557338"/>
            <a:ext cx="2519362" cy="1871662"/>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a:xfrm>
            <a:off x="1143000" y="152400"/>
            <a:ext cx="7389813" cy="1143000"/>
          </a:xfrm>
        </p:spPr>
        <p:txBody>
          <a:bodyPr/>
          <a:lstStyle/>
          <a:p>
            <a:r>
              <a:rPr lang="en-US" smtClean="0"/>
              <a:t>Intrusion Detection</a:t>
            </a:r>
            <a:endParaRPr lang="en-AU" smtClean="0"/>
          </a:p>
        </p:txBody>
      </p:sp>
      <p:sp>
        <p:nvSpPr>
          <p:cNvPr id="10243" name="Rectangle 3"/>
          <p:cNvSpPr>
            <a:spLocks noGrp="1" noChangeArrowheads="1"/>
          </p:cNvSpPr>
          <p:nvPr>
            <p:ph type="body" idx="1"/>
          </p:nvPr>
        </p:nvSpPr>
        <p:spPr>
          <a:xfrm>
            <a:off x="611188" y="1412875"/>
            <a:ext cx="8362950" cy="4987925"/>
          </a:xfrm>
        </p:spPr>
        <p:txBody>
          <a:bodyPr/>
          <a:lstStyle/>
          <a:p>
            <a:r>
              <a:rPr lang="en-US" sz="2800" smtClean="0"/>
              <a:t>Intrusion prevention is a challenging goal – Even the best prevention system fails in many environments</a:t>
            </a:r>
          </a:p>
          <a:p>
            <a:pPr>
              <a:lnSpc>
                <a:spcPct val="20000"/>
              </a:lnSpc>
            </a:pPr>
            <a:endParaRPr lang="en-US" sz="2800" smtClean="0"/>
          </a:p>
          <a:p>
            <a:r>
              <a:rPr lang="en-US" sz="2800" smtClean="0"/>
              <a:t>Thus, second line of defense – Intrusion Detection</a:t>
            </a:r>
          </a:p>
          <a:p>
            <a:pPr lvl="1"/>
            <a:r>
              <a:rPr lang="en-US" sz="2400" smtClean="0"/>
              <a:t>This has been the focus of much research in recent years </a:t>
            </a:r>
          </a:p>
          <a:p>
            <a:pPr lvl="2">
              <a:lnSpc>
                <a:spcPct val="20000"/>
              </a:lnSpc>
            </a:pPr>
            <a:endParaRPr lang="en-US" sz="2000" smtClean="0"/>
          </a:p>
          <a:p>
            <a:pPr>
              <a:lnSpc>
                <a:spcPct val="120000"/>
              </a:lnSpc>
            </a:pPr>
            <a:r>
              <a:rPr lang="en-US" sz="2800" smtClean="0"/>
              <a:t>By detecting intrusions, we can </a:t>
            </a:r>
          </a:p>
          <a:p>
            <a:pPr lvl="1">
              <a:lnSpc>
                <a:spcPct val="120000"/>
              </a:lnSpc>
            </a:pPr>
            <a:r>
              <a:rPr lang="en-US" sz="2400" smtClean="0"/>
              <a:t>block an intrusion, if it is detected quickly</a:t>
            </a:r>
          </a:p>
          <a:p>
            <a:pPr lvl="1">
              <a:lnSpc>
                <a:spcPct val="120000"/>
              </a:lnSpc>
            </a:pPr>
            <a:r>
              <a:rPr lang="en-US" sz="2400" smtClean="0"/>
              <a:t>have a deterrent, so reducing or preventing intrusions</a:t>
            </a:r>
          </a:p>
          <a:p>
            <a:pPr lvl="1">
              <a:lnSpc>
                <a:spcPct val="120000"/>
              </a:lnSpc>
            </a:pPr>
            <a:r>
              <a:rPr lang="en-US" sz="2400" smtClean="0"/>
              <a:t>collect information to improve intrusion prevention facility</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C:\Documents and Settings\user\Application Data\Microsoft\Templates\GUGC.pot</Template>
  <TotalTime>5515</TotalTime>
  <Words>2047</Words>
  <Application>Microsoft Macintosh PowerPoint</Application>
  <PresentationFormat>On-screen Show (4:3)</PresentationFormat>
  <Paragraphs>321</Paragraphs>
  <Slides>32</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GUGC</vt:lpstr>
      <vt:lpstr>Equation</vt:lpstr>
      <vt:lpstr>3413ICT  Network Security</vt:lpstr>
      <vt:lpstr>Previous Lecture..</vt:lpstr>
      <vt:lpstr>Today’s Objectives</vt:lpstr>
      <vt:lpstr>References</vt:lpstr>
      <vt:lpstr>Intruders</vt:lpstr>
      <vt:lpstr>Intruders</vt:lpstr>
      <vt:lpstr>Protection of Password Files</vt:lpstr>
      <vt:lpstr>Password Guessing</vt:lpstr>
      <vt:lpstr>Intrusion Detection</vt:lpstr>
      <vt:lpstr>Intrusion Detection</vt:lpstr>
      <vt:lpstr>Profiles of Behaviour</vt:lpstr>
      <vt:lpstr>Approaches to Intrusion Detection</vt:lpstr>
      <vt:lpstr>Statistical Intrusion Detection</vt:lpstr>
      <vt:lpstr>Rule-based Detection</vt:lpstr>
      <vt:lpstr>Audit Records</vt:lpstr>
      <vt:lpstr>Detection Specific Audit Records  An Example</vt:lpstr>
      <vt:lpstr>How Statistical Detection Works</vt:lpstr>
      <vt:lpstr>Metrics for Measuring Behaviour </vt:lpstr>
      <vt:lpstr>Approaches to Statistical Tests</vt:lpstr>
      <vt:lpstr>Rule-Based Intrusion Detection</vt:lpstr>
      <vt:lpstr>Distributed Intrusion Detection</vt:lpstr>
      <vt:lpstr>Distributed Intrusion Detection - Architecture</vt:lpstr>
      <vt:lpstr>Honeypots</vt:lpstr>
      <vt:lpstr>Password Management</vt:lpstr>
      <vt:lpstr>Password Management</vt:lpstr>
      <vt:lpstr>Password Management Verifying A Password</vt:lpstr>
      <vt:lpstr>Password Policies </vt:lpstr>
      <vt:lpstr>Good / Bad Passwords ?</vt:lpstr>
      <vt:lpstr>Markov Model for Password Checking</vt:lpstr>
      <vt:lpstr>Summary</vt:lpstr>
      <vt:lpstr>Next Lecture</vt:lpstr>
      <vt:lpstr>PowerPoint Presentation</vt:lpstr>
    </vt:vector>
  </TitlesOfParts>
  <Company>Griffith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dc:creator>Ian Graham</dc:creator>
  <cp:lastModifiedBy>Anthony Guevara</cp:lastModifiedBy>
  <cp:revision>194</cp:revision>
  <dcterms:created xsi:type="dcterms:W3CDTF">2003-01-15T03:46:17Z</dcterms:created>
  <dcterms:modified xsi:type="dcterms:W3CDTF">2014-03-26T03:20:51Z</dcterms:modified>
</cp:coreProperties>
</file>