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667" r:id="rId2"/>
    <p:sldId id="668" r:id="rId3"/>
    <p:sldId id="669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55" r:id="rId30"/>
    <p:sldId id="638" r:id="rId31"/>
    <p:sldId id="639" r:id="rId32"/>
    <p:sldId id="666" r:id="rId33"/>
    <p:sldId id="670" r:id="rId34"/>
    <p:sldId id="671" r:id="rId35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38"/>
    </p:cViewPr>
  </p:sorterViewPr>
  <p:notesViewPr>
    <p:cSldViewPr>
      <p:cViewPr varScale="1">
        <p:scale>
          <a:sx n="74" d="100"/>
          <a:sy n="74" d="100"/>
        </p:scale>
        <p:origin x="-1626" y="-96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AU"/>
              <a:t>Griffith University, School of ICT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AU" smtClean="0"/>
              <a:t>3413ICT</a:t>
            </a:r>
            <a:endParaRPr lang="en-A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AU"/>
              <a:t>Lecture 12. Firewalls - </a:t>
            </a:r>
            <a:fld id="{38568467-B797-49C2-A7C1-5BF6C36A50A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357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AU"/>
              <a:t>Griffith University, School of ICT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6463"/>
            <a:ext cx="49815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AU" smtClean="0"/>
              <a:t>3413ICT</a:t>
            </a:r>
            <a:endParaRPr lang="en-A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08C7B7-1BEF-4D6F-BD0F-D0BB4262046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7889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Griffith University, School of ICT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ta-IN" smtClean="0">
                <a:latin typeface="Times" pitchFamily="-84" charset="0"/>
                <a:ea typeface="ＭＳ Ｐゴシック" pitchFamily="-84" charset="-128"/>
              </a:rPr>
              <a:t>2014/1</a:t>
            </a:r>
            <a:endParaRPr lang="en-AU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" pitchFamily="-84" charset="0"/>
                <a:ea typeface="ＭＳ Ｐゴシック" pitchFamily="-84" charset="-128"/>
              </a:rPr>
              <a:t>3413ICT</a:t>
            </a:r>
            <a:endParaRPr lang="en-AU"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51EF7-F7FF-417E-9DD5-F202D860DEC7}" type="slidenum">
              <a:rPr lang="en-AU"/>
              <a:pPr/>
              <a:t>1</a:t>
            </a:fld>
            <a:endParaRPr lang="en-AU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98" y="4715788"/>
            <a:ext cx="4987079" cy="446667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a-IN" smtClean="0">
              <a:ea typeface="ＭＳ Ｐゴシック" pitchFamily="-8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3413ICT</a:t>
            </a:r>
            <a:endParaRPr lang="en-AU"/>
          </a:p>
        </p:txBody>
      </p:sp>
      <p:sp>
        <p:nvSpPr>
          <p:cNvPr id="5837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898D4-E86B-4C13-A068-3DFF78D5CECA}" type="slidenum">
              <a:rPr lang="en-AU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Griffith University, School of ICT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smtClean="0"/>
              <a:t>3413ICT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2A8F5-6F0B-4A40-A55A-2E335F3CDEAF}" type="slidenum">
              <a:rPr lang="en-AU"/>
              <a:pPr/>
              <a:t>14</a:t>
            </a:fld>
            <a:endParaRPr lang="en-AU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</p:spPr>
        <p:txBody>
          <a:bodyPr/>
          <a:lstStyle/>
          <a:p>
            <a:r>
              <a:rPr lang="en-US"/>
              <a:t>Stallings Table 20-1.</a:t>
            </a: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Griffith University, School of ICT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smtClean="0"/>
              <a:t>3413ICT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6DCCA-0AC0-4922-99CE-FF486BFB4116}" type="slidenum">
              <a:rPr lang="en-AU"/>
              <a:pPr/>
              <a:t>26</a:t>
            </a:fld>
            <a:endParaRPr lang="en-AU"/>
          </a:p>
        </p:txBody>
      </p:sp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</p:spPr>
        <p:txBody>
          <a:bodyPr/>
          <a:lstStyle/>
          <a:p>
            <a:r>
              <a:rPr lang="en-US"/>
              <a:t>Stallings Fig 20-2.</a:t>
            </a: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Griffith University, School of ICT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smtClean="0"/>
              <a:t>3413ICT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E0E83-4CA2-4569-A696-9081B11C5EC6}" type="slidenum">
              <a:rPr lang="en-AU"/>
              <a:pPr/>
              <a:t>28</a:t>
            </a:fld>
            <a:endParaRPr lang="en-AU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</p:spPr>
        <p:txBody>
          <a:bodyPr/>
          <a:lstStyle/>
          <a:p>
            <a:r>
              <a:rPr lang="en-US"/>
              <a:t>Stallings Fig 20-2.</a:t>
            </a: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Griffith University, School of ICT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smtClean="0"/>
              <a:t>3413ICT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94EA3-163C-4EBA-8CCD-6193085A2165}" type="slidenum">
              <a:rPr lang="en-AU"/>
              <a:pPr/>
              <a:t>30</a:t>
            </a:fld>
            <a:endParaRPr lang="en-AU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</p:spPr>
        <p:txBody>
          <a:bodyPr/>
          <a:lstStyle/>
          <a:p>
            <a:r>
              <a:rPr lang="en-US"/>
              <a:t>Stallings Fig 20-2.</a:t>
            </a: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3413ICT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E08C7B7-1BEF-4D6F-BD0F-D0BB4262046D}" type="slidenum">
              <a:rPr lang="en-AU" smtClean="0"/>
              <a:pPr/>
              <a:t>34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295400"/>
          </a:xfrm>
        </p:spPr>
        <p:txBody>
          <a:bodyPr/>
          <a:lstStyle>
            <a:lvl1pPr>
              <a:defRPr b="1">
                <a:solidFill>
                  <a:srgbClr val="DF002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39975" y="6381750"/>
            <a:ext cx="33845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67400" y="6400800"/>
            <a:ext cx="3124200" cy="304800"/>
          </a:xfrm>
        </p:spPr>
        <p:txBody>
          <a:bodyPr/>
          <a:lstStyle>
            <a:lvl1pPr>
              <a:defRPr/>
            </a:lvl1pPr>
          </a:lstStyle>
          <a:p>
            <a:fld id="{00423D70-38E5-4458-AE1B-EE8368D2D06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41288" y="609600"/>
            <a:ext cx="4029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School of Information &amp; Communication Technology</a:t>
            </a:r>
            <a:endParaRPr lang="en-AU" sz="1400">
              <a:latin typeface="Times New Roman" pitchFamily="18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88" y="152400"/>
            <a:ext cx="344646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3B2B1969-B7EC-40DE-A692-C5D3FFB32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DB6BCC38-F17F-4F18-94B5-9DC9AE6C98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493CD3B7-C75E-4331-A3E3-B7166D1A3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FC6157B7-BBF5-44CC-B8DC-EF0167444A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97176A12-724E-47AB-AE0B-3035AEA58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EAD451ED-75AC-472A-A1D3-0C51FC7E3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23245109-A3CF-4278-B7DA-474A29A2A5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329F83E9-80E4-48EE-B455-32A9C63777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10ACDA4E-AA86-4058-9F0F-B3E7C6CA24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11. Firewalls - </a:t>
            </a:r>
            <a:fld id="{CFD542AE-1295-4F18-9787-D835045BC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DF0029"/>
                </a:solidFill>
                <a:latin typeface="+mn-lt"/>
              </a:defRPr>
            </a:lvl1pPr>
          </a:lstStyle>
          <a:p>
            <a:r>
              <a:rPr lang="ta-IN" smtClean="0"/>
              <a:t>2009/1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00800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F0029"/>
                </a:solidFill>
                <a:latin typeface="+mn-lt"/>
              </a:defRPr>
            </a:lvl1pPr>
          </a:lstStyle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F0029"/>
                </a:solidFill>
                <a:latin typeface="+mn-lt"/>
              </a:defRPr>
            </a:lvl1pPr>
          </a:lstStyle>
          <a:p>
            <a:r>
              <a:rPr lang="en-US"/>
              <a:t>11. Firewalls - </a:t>
            </a:r>
            <a:fld id="{700A0D29-F14F-4600-8897-31C1222A733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81" name="Picture 103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1288" y="95250"/>
            <a:ext cx="990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3238"/>
            <a:ext cx="7772400" cy="14271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AU" sz="3600" dirty="0" smtClean="0">
                <a:ea typeface="ＭＳ Ｐゴシック" pitchFamily="-84" charset="-128"/>
              </a:rPr>
              <a:t>3413ICT </a:t>
            </a:r>
            <a:br>
              <a:rPr lang="en-AU" sz="3600" dirty="0" smtClean="0">
                <a:ea typeface="ＭＳ Ｐゴシック" pitchFamily="-84" charset="-128"/>
              </a:rPr>
            </a:br>
            <a:r>
              <a:rPr lang="en-AU" dirty="0" smtClean="0">
                <a:ea typeface="ＭＳ Ｐゴシック" pitchFamily="-84" charset="-128"/>
              </a:rPr>
              <a:t>Network Security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573463"/>
            <a:ext cx="7775575" cy="995362"/>
          </a:xfrm>
        </p:spPr>
        <p:txBody>
          <a:bodyPr/>
          <a:lstStyle/>
          <a:p>
            <a:r>
              <a:rPr lang="en-AU" dirty="0" smtClean="0">
                <a:ea typeface="ＭＳ Ｐゴシック" pitchFamily="-84" charset="-128"/>
              </a:rPr>
              <a:t>Lecture 5B: Firewalls </a:t>
            </a:r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1476375" y="4797425"/>
            <a:ext cx="6400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Dr V. Muthukkumarasamy</a:t>
            </a:r>
          </a:p>
          <a:p>
            <a:pPr algn="ctr"/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B.Sc.Eng (Hons) (Peradeniya), PhD (Cantab), MIEE, MIEEE</a:t>
            </a:r>
            <a:endParaRPr lang="en-AU" sz="1600" b="1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Firewall</a:t>
            </a:r>
            <a:endParaRPr lang="en-AU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common types:</a:t>
            </a:r>
          </a:p>
          <a:p>
            <a:r>
              <a:rPr lang="en-US"/>
              <a:t>Packet filers</a:t>
            </a:r>
          </a:p>
          <a:p>
            <a:r>
              <a:rPr lang="en-US"/>
              <a:t>Application level gateways</a:t>
            </a:r>
          </a:p>
          <a:p>
            <a:r>
              <a:rPr lang="en-US"/>
              <a:t>Circuit level gateways</a:t>
            </a:r>
          </a:p>
          <a:p>
            <a:pPr>
              <a:buFontTx/>
              <a:buNone/>
            </a:pPr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 – Packet Filters</a:t>
            </a:r>
            <a:endParaRPr lang="en-AU"/>
          </a:p>
        </p:txBody>
      </p:sp>
      <p:pic>
        <p:nvPicPr>
          <p:cNvPr id="10096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 – Packet Filters</a:t>
            </a:r>
            <a:endParaRPr lang="en-AU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simplest of components </a:t>
            </a:r>
          </a:p>
          <a:p>
            <a:r>
              <a:rPr lang="en-AU"/>
              <a:t>foundation of any firewall system </a:t>
            </a:r>
          </a:p>
          <a:p>
            <a:r>
              <a:rPr lang="en-AU"/>
              <a:t>examine each IP packet (no context) and permit or deny according to rules </a:t>
            </a:r>
          </a:p>
          <a:p>
            <a:r>
              <a:rPr lang="en-AU"/>
              <a:t>hence restrict access to services (ports)</a:t>
            </a:r>
          </a:p>
          <a:p>
            <a:r>
              <a:rPr lang="en-US"/>
              <a:t>possible default policies</a:t>
            </a:r>
          </a:p>
          <a:p>
            <a:pPr lvl="1"/>
            <a:r>
              <a:rPr lang="en-AU"/>
              <a:t>that not expressly permitted is prohibited </a:t>
            </a:r>
          </a:p>
          <a:p>
            <a:pPr lvl="1"/>
            <a:r>
              <a:rPr lang="en-AU"/>
              <a:t>that not expressly prohibited is permitted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filters</a:t>
            </a:r>
            <a:endParaRPr lang="en-AU"/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Filtering rules are based on:</a:t>
            </a:r>
          </a:p>
          <a:p>
            <a:r>
              <a:rPr lang="en-US"/>
              <a:t>Source IP</a:t>
            </a:r>
          </a:p>
          <a:p>
            <a:r>
              <a:rPr lang="en-US"/>
              <a:t>Destination IP</a:t>
            </a:r>
          </a:p>
          <a:p>
            <a:r>
              <a:rPr lang="en-US"/>
              <a:t>Source &amp; destination port Nos</a:t>
            </a:r>
          </a:p>
          <a:p>
            <a:r>
              <a:rPr lang="en-US"/>
              <a:t>IP protocol field (defines transport protocol)</a:t>
            </a:r>
          </a:p>
          <a:p>
            <a:r>
              <a:rPr lang="en-US"/>
              <a:t>Router interface (which interface ports of router the packet is from or to)</a:t>
            </a:r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 – Packet Filters</a:t>
            </a:r>
            <a:endParaRPr lang="en-AU"/>
          </a:p>
        </p:txBody>
      </p:sp>
      <p:pic>
        <p:nvPicPr>
          <p:cNvPr id="10127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Filters</a:t>
            </a:r>
            <a:endParaRPr lang="en-AU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/>
              <a:t>Transparent to users &amp; very fast</a:t>
            </a:r>
          </a:p>
          <a:p>
            <a:pPr>
              <a:lnSpc>
                <a:spcPct val="90000"/>
              </a:lnSpc>
            </a:pPr>
            <a:r>
              <a:rPr lang="en-US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AU"/>
              <a:t>Since it does not examine upper layer data, cannot prevent attacks employing application specific vulnerabilities</a:t>
            </a:r>
          </a:p>
          <a:p>
            <a:pPr lvl="1">
              <a:lnSpc>
                <a:spcPct val="90000"/>
              </a:lnSpc>
            </a:pPr>
            <a:r>
              <a:rPr lang="en-AU"/>
              <a:t>Limited logging functionality (same infor used to make access control)</a:t>
            </a:r>
          </a:p>
          <a:p>
            <a:pPr lvl="1">
              <a:lnSpc>
                <a:spcPct val="90000"/>
              </a:lnSpc>
            </a:pPr>
            <a:r>
              <a:rPr lang="en-AU"/>
              <a:t>Cannot detect network layer address spoofing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Packet Filters</a:t>
            </a:r>
            <a:endParaRPr lang="en-AU"/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IP address spoofing</a:t>
            </a:r>
          </a:p>
          <a:p>
            <a:pPr lvl="1">
              <a:lnSpc>
                <a:spcPct val="90000"/>
              </a:lnSpc>
            </a:pPr>
            <a:r>
              <a:rPr lang="en-US"/>
              <a:t>fake source address (internal) to be trusted</a:t>
            </a:r>
          </a:p>
          <a:p>
            <a:pPr lvl="1">
              <a:lnSpc>
                <a:spcPct val="90000"/>
              </a:lnSpc>
            </a:pPr>
            <a:r>
              <a:rPr lang="en-US" i="1"/>
              <a:t>Counter-measure</a:t>
            </a:r>
            <a:r>
              <a:rPr lang="en-US"/>
              <a:t>: add filters on router to block</a:t>
            </a:r>
          </a:p>
          <a:p>
            <a:pPr>
              <a:lnSpc>
                <a:spcPct val="90000"/>
              </a:lnSpc>
            </a:pPr>
            <a:r>
              <a:rPr lang="en-US"/>
              <a:t>source routing attacks</a:t>
            </a:r>
          </a:p>
          <a:p>
            <a:pPr lvl="1">
              <a:lnSpc>
                <a:spcPct val="90000"/>
              </a:lnSpc>
            </a:pPr>
            <a:r>
              <a:rPr lang="en-US"/>
              <a:t>attacker sets a route other than default</a:t>
            </a:r>
          </a:p>
          <a:p>
            <a:pPr lvl="1">
              <a:lnSpc>
                <a:spcPct val="90000"/>
              </a:lnSpc>
            </a:pPr>
            <a:r>
              <a:rPr lang="en-US" i="1"/>
              <a:t>Counter-measure</a:t>
            </a:r>
            <a:r>
              <a:rPr lang="en-US"/>
              <a:t>: block source routed packets</a:t>
            </a:r>
          </a:p>
          <a:p>
            <a:pPr>
              <a:lnSpc>
                <a:spcPct val="90000"/>
              </a:lnSpc>
            </a:pPr>
            <a:r>
              <a:rPr lang="en-US"/>
              <a:t>tiny fragment attacks</a:t>
            </a:r>
          </a:p>
          <a:p>
            <a:pPr lvl="1">
              <a:lnSpc>
                <a:spcPct val="90000"/>
              </a:lnSpc>
            </a:pPr>
            <a:r>
              <a:rPr lang="en-US"/>
              <a:t>split header info over several tiny packets</a:t>
            </a:r>
          </a:p>
          <a:p>
            <a:pPr lvl="1">
              <a:lnSpc>
                <a:spcPct val="90000"/>
              </a:lnSpc>
            </a:pPr>
            <a:r>
              <a:rPr lang="en-US" i="1"/>
              <a:t>Counter-measure:</a:t>
            </a:r>
            <a:r>
              <a:rPr lang="en-US"/>
              <a:t> either discard or reassemble before check</a:t>
            </a:r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Firewalls – Stateful Packet Filters</a:t>
            </a:r>
            <a:endParaRPr lang="en-AU" sz="4000"/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  <a:p>
            <a:r>
              <a:rPr lang="en-AU"/>
              <a:t>traditional packet filter makes decisions on individual packet basis</a:t>
            </a:r>
          </a:p>
          <a:p>
            <a:r>
              <a:rPr lang="en-AU"/>
              <a:t>stateful inspection examine each IP packet in context</a:t>
            </a:r>
          </a:p>
          <a:p>
            <a:pPr lvl="1"/>
            <a:r>
              <a:rPr lang="en-US"/>
              <a:t>keeps tracks of client-server sessions</a:t>
            </a:r>
          </a:p>
          <a:p>
            <a:pPr lvl="1"/>
            <a:r>
              <a:rPr lang="en-US"/>
              <a:t>checks each packet validly belongs to one</a:t>
            </a:r>
            <a:endParaRPr lang="en-AU"/>
          </a:p>
          <a:p>
            <a:r>
              <a:rPr lang="en-AU"/>
              <a:t>thus, better able to detect bogus packets out of context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Firewalls - </a:t>
            </a:r>
            <a:r>
              <a:rPr lang="en-AU" sz="4000"/>
              <a:t>Application Level Gateway (or Proxy)</a:t>
            </a:r>
          </a:p>
        </p:txBody>
      </p:sp>
      <p:pic>
        <p:nvPicPr>
          <p:cNvPr id="10178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Firewalls - </a:t>
            </a:r>
            <a:r>
              <a:rPr lang="en-AU" sz="4000"/>
              <a:t>Application Level Gateway (or Proxy)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/>
              <a:t>use an application specific gateway / proxy</a:t>
            </a:r>
          </a:p>
          <a:p>
            <a:r>
              <a:rPr lang="en-AU" sz="2800"/>
              <a:t>Act as a relay for application level traffic </a:t>
            </a:r>
          </a:p>
          <a:p>
            <a:r>
              <a:rPr lang="en-AU" sz="2800"/>
              <a:t>has full access to protocol </a:t>
            </a:r>
          </a:p>
          <a:p>
            <a:pPr lvl="1"/>
            <a:r>
              <a:rPr lang="en-AU" sz="2400"/>
              <a:t>user requests service from proxy </a:t>
            </a:r>
          </a:p>
          <a:p>
            <a:pPr lvl="1"/>
            <a:r>
              <a:rPr lang="en-AU" sz="2400"/>
              <a:t>proxy validates request as legal </a:t>
            </a:r>
          </a:p>
          <a:p>
            <a:pPr lvl="1"/>
            <a:r>
              <a:rPr lang="en-AU" sz="2400"/>
              <a:t>then actions request and returns result to user </a:t>
            </a:r>
          </a:p>
          <a:p>
            <a:r>
              <a:rPr lang="en-AU" sz="2800"/>
              <a:t>need separate proxies for each service </a:t>
            </a:r>
          </a:p>
          <a:p>
            <a:pPr lvl="1"/>
            <a:r>
              <a:rPr lang="en-AU" sz="2400"/>
              <a:t>some services naturally support proxying </a:t>
            </a:r>
          </a:p>
          <a:p>
            <a:pPr lvl="1"/>
            <a:r>
              <a:rPr lang="en-AU" sz="2400"/>
              <a:t>others are more problematic </a:t>
            </a:r>
          </a:p>
          <a:p>
            <a:pPr lvl="1"/>
            <a:r>
              <a:rPr lang="en-AU" sz="2400"/>
              <a:t>custom services generally not supported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381750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Previous Lecture..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We have studied: </a:t>
            </a:r>
          </a:p>
          <a:p>
            <a:pPr lvl="1"/>
            <a:r>
              <a:rPr lang="en-US" dirty="0" smtClean="0"/>
              <a:t>Various malicious programs,</a:t>
            </a:r>
          </a:p>
          <a:p>
            <a:pPr lvl="1"/>
            <a:r>
              <a:rPr lang="en-US" dirty="0" smtClean="0"/>
              <a:t>Trapdoor, logic bomb, </a:t>
            </a:r>
            <a:r>
              <a:rPr lang="en-US" dirty="0" err="1" smtClean="0"/>
              <a:t>trojan</a:t>
            </a:r>
            <a:r>
              <a:rPr lang="en-US" dirty="0" smtClean="0"/>
              <a:t> horse, zombie,</a:t>
            </a:r>
          </a:p>
          <a:p>
            <a:pPr lvl="1"/>
            <a:r>
              <a:rPr lang="en-US" dirty="0" smtClean="0"/>
              <a:t>Viruses, worms,</a:t>
            </a:r>
          </a:p>
          <a:p>
            <a:pPr lvl="1"/>
            <a:r>
              <a:rPr lang="en-US" dirty="0" smtClean="0"/>
              <a:t>Countermeasures.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</a:t>
            </a:r>
            <a:endParaRPr lang="en-AU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Gateway can be configured to support only specific features</a:t>
            </a:r>
          </a:p>
          <a:p>
            <a:r>
              <a:rPr lang="en-US"/>
              <a:t>Are more secure than packet filters</a:t>
            </a:r>
          </a:p>
          <a:p>
            <a:r>
              <a:rPr lang="en-US"/>
              <a:t>Can easily log &amp; audit all incoming traffic at the application level</a:t>
            </a:r>
          </a:p>
          <a:p>
            <a:r>
              <a:rPr lang="en-US"/>
              <a:t>Disadvantage: additional processing overhead on each connection</a:t>
            </a:r>
            <a:endParaRPr lang="en-A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Firewalls - </a:t>
            </a:r>
            <a:r>
              <a:rPr lang="en-AU" sz="4000"/>
              <a:t>Circuit Level Gateway</a:t>
            </a:r>
          </a:p>
        </p:txBody>
      </p:sp>
      <p:pic>
        <p:nvPicPr>
          <p:cNvPr id="10209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Firewalls - </a:t>
            </a:r>
            <a:r>
              <a:rPr lang="en-AU" sz="4000"/>
              <a:t>Circuit Level Gateway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relays two TCP connections</a:t>
            </a:r>
          </a:p>
          <a:p>
            <a:r>
              <a:rPr lang="en-US" sz="2800"/>
              <a:t>imposes security by limiting which such connections are allowed</a:t>
            </a:r>
          </a:p>
          <a:p>
            <a:r>
              <a:rPr lang="en-US" sz="2800"/>
              <a:t>once created usually relays traffic without examining contents</a:t>
            </a:r>
          </a:p>
          <a:p>
            <a:r>
              <a:rPr lang="en-US" sz="2800"/>
              <a:t>typically used when trust internal users by allowing general outbound connections</a:t>
            </a:r>
          </a:p>
          <a:p>
            <a:r>
              <a:rPr lang="en-US" sz="2800"/>
              <a:t>Proxy service on inbound connection &amp; circuit level function for outbound connection</a:t>
            </a:r>
          </a:p>
          <a:p>
            <a:r>
              <a:rPr lang="en-US" sz="2800"/>
              <a:t>eg. Application: SOCKS commonly use this</a:t>
            </a:r>
            <a:endParaRPr lang="en-AU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Bastion Host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Identified by admin as a critical strong point in the network security</a:t>
            </a:r>
          </a:p>
          <a:p>
            <a:r>
              <a:rPr lang="en-AU"/>
              <a:t>highly secure host system </a:t>
            </a:r>
          </a:p>
          <a:p>
            <a:r>
              <a:rPr lang="en-AU"/>
              <a:t>potentially exposed to "hostile" elements </a:t>
            </a:r>
          </a:p>
          <a:p>
            <a:r>
              <a:rPr lang="en-AU"/>
              <a:t>hence is secured to withstand this</a:t>
            </a:r>
          </a:p>
          <a:p>
            <a:r>
              <a:rPr lang="en-AU"/>
              <a:t>Only essential services are installed </a:t>
            </a:r>
          </a:p>
          <a:p>
            <a:r>
              <a:rPr lang="en-AU"/>
              <a:t>may support 2 or more net connections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Bastion..</a:t>
            </a:r>
            <a:endParaRPr lang="en-AU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may be trusted to enforce trusted separation between network connections</a:t>
            </a:r>
          </a:p>
          <a:p>
            <a:r>
              <a:rPr lang="en-AU"/>
              <a:t>runs circuit / application level gateways </a:t>
            </a:r>
          </a:p>
          <a:p>
            <a:r>
              <a:rPr lang="en-AU"/>
              <a:t>or provides externally accessible services </a:t>
            </a:r>
          </a:p>
          <a:p>
            <a:r>
              <a:rPr lang="en-AU"/>
              <a:t>Proxy is configured to support only a subset of standard application’s command set</a:t>
            </a:r>
          </a:p>
          <a:p>
            <a:r>
              <a:rPr lang="en-AU"/>
              <a:t>Each proxy maintains audit information</a:t>
            </a:r>
          </a:p>
          <a:p>
            <a:endParaRPr lang="en-A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configuration</a:t>
            </a:r>
            <a:endParaRPr lang="en-AU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addition to simple configuration of a single system, more complex configurations are common</a:t>
            </a:r>
          </a:p>
          <a:p>
            <a:r>
              <a:rPr lang="en-US"/>
              <a:t>Three common configs:</a:t>
            </a:r>
          </a:p>
          <a:p>
            <a:pPr lvl="1"/>
            <a:r>
              <a:rPr lang="en-AU"/>
              <a:t>Screened host firewall: single-homed bastion</a:t>
            </a:r>
          </a:p>
          <a:p>
            <a:pPr lvl="1"/>
            <a:r>
              <a:rPr lang="en-AU"/>
              <a:t>Screened host firewall: dual-homed bastion</a:t>
            </a:r>
          </a:p>
          <a:p>
            <a:pPr lvl="1"/>
            <a:r>
              <a:rPr lang="en-AU"/>
              <a:t>Screened – subnet firewall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Configurations</a:t>
            </a:r>
            <a:endParaRPr lang="en-AU"/>
          </a:p>
        </p:txBody>
      </p:sp>
      <p:pic>
        <p:nvPicPr>
          <p:cNvPr id="10260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Consists of a packet filtering router &amp; a bastion host</a:t>
            </a:r>
          </a:p>
          <a:p>
            <a:pPr>
              <a:lnSpc>
                <a:spcPct val="90000"/>
              </a:lnSpc>
            </a:pPr>
            <a:r>
              <a:rPr lang="en-US" sz="2800"/>
              <a:t>Router rule: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Inbound: only IP packets destined for bastion host are allowed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Outbound: only IP packets from the bastion host are allowed</a:t>
            </a:r>
          </a:p>
          <a:p>
            <a:pPr>
              <a:lnSpc>
                <a:spcPct val="90000"/>
              </a:lnSpc>
            </a:pPr>
            <a:r>
              <a:rPr lang="en-US" sz="2800"/>
              <a:t>Bastion host perform authentication &amp; proxy functions</a:t>
            </a:r>
          </a:p>
          <a:p>
            <a:pPr>
              <a:lnSpc>
                <a:spcPct val="90000"/>
              </a:lnSpc>
            </a:pPr>
            <a:r>
              <a:rPr lang="en-US" sz="2800"/>
              <a:t>Better security, because of 2 systems</a:t>
            </a:r>
          </a:p>
          <a:p>
            <a:pPr>
              <a:lnSpc>
                <a:spcPct val="90000"/>
              </a:lnSpc>
            </a:pPr>
            <a:r>
              <a:rPr lang="en-AU" sz="2800"/>
              <a:t>Router may allow direct traffic between a web server &amp; the internet 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  <a:noFill/>
          <a:ln/>
        </p:spPr>
        <p:txBody>
          <a:bodyPr/>
          <a:lstStyle/>
          <a:p>
            <a:r>
              <a:rPr lang="en-AU" sz="3200" b="1"/>
              <a:t>Screened host firewall: single-homed bastion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Configurations</a:t>
            </a:r>
            <a:endParaRPr lang="en-AU"/>
          </a:p>
        </p:txBody>
      </p:sp>
      <p:pic>
        <p:nvPicPr>
          <p:cNvPr id="10291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Physically prevents security breach found in single-homed bastion </a:t>
            </a:r>
          </a:p>
          <a:p>
            <a:r>
              <a:rPr lang="en-US"/>
              <a:t>All the previous advantages are present in this configuration as well</a:t>
            </a:r>
            <a:endParaRPr lang="en-AU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  <a:noFill/>
          <a:ln/>
        </p:spPr>
        <p:txBody>
          <a:bodyPr/>
          <a:lstStyle/>
          <a:p>
            <a:r>
              <a:rPr lang="en-AU" sz="3200" b="1"/>
              <a:t>Screened host firewall: dual-homed bastion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884988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Today</a:t>
            </a:r>
            <a:r>
              <a:rPr lang="en-AU" altLang="en-US" smtClean="0">
                <a:ea typeface="ＭＳ Ｐゴシック" pitchFamily="-84" charset="-128"/>
              </a:rPr>
              <a:t>’</a:t>
            </a:r>
            <a:r>
              <a:rPr lang="en-AU" altLang="ja-JP" smtClean="0">
                <a:ea typeface="ＭＳ Ｐゴシック" pitchFamily="-84" charset="-128"/>
              </a:rPr>
              <a:t>s Objectives</a:t>
            </a:r>
            <a:endParaRPr lang="en-AU" smtClean="0">
              <a:ea typeface="ＭＳ Ｐゴシック" pitchFamily="-84" charset="-128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786688" cy="4876800"/>
          </a:xfrm>
        </p:spPr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To understand the general characteristics of firewalls</a:t>
            </a:r>
          </a:p>
          <a:p>
            <a:r>
              <a:rPr lang="en-US" dirty="0" smtClean="0">
                <a:ea typeface="ＭＳ Ｐゴシック" pitchFamily="-84" charset="-128"/>
              </a:rPr>
              <a:t>To study three types of firewalls </a:t>
            </a:r>
          </a:p>
          <a:p>
            <a:r>
              <a:rPr lang="en-US" dirty="0" smtClean="0">
                <a:ea typeface="ＭＳ Ｐゴシック" pitchFamily="-84" charset="-128"/>
              </a:rPr>
              <a:t>To give an overview of </a:t>
            </a:r>
            <a:r>
              <a:rPr lang="en-US" altLang="en-US" dirty="0" smtClean="0">
                <a:ea typeface="ＭＳ Ｐゴシック" pitchFamily="-84" charset="-128"/>
              </a:rPr>
              <a:t>“</a:t>
            </a:r>
            <a:r>
              <a:rPr lang="en-US" dirty="0" smtClean="0">
                <a:ea typeface="ＭＳ Ｐゴシック" pitchFamily="-84" charset="-128"/>
              </a:rPr>
              <a:t>trusted systems</a:t>
            </a:r>
            <a:r>
              <a:rPr lang="en-US" altLang="en-US" dirty="0" smtClean="0">
                <a:ea typeface="ＭＳ Ｐゴシック" pitchFamily="-84" charset="-128"/>
              </a:rPr>
              <a:t>”</a:t>
            </a:r>
            <a:endParaRPr lang="en-AU" altLang="ja-JP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AU" dirty="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Configurations</a:t>
            </a:r>
            <a:endParaRPr lang="en-AU"/>
          </a:p>
        </p:txBody>
      </p:sp>
      <p:pic>
        <p:nvPicPr>
          <p:cNvPr id="1031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most secure </a:t>
            </a:r>
          </a:p>
          <a:p>
            <a:r>
              <a:rPr lang="en-US"/>
              <a:t>3 levels of defense</a:t>
            </a:r>
          </a:p>
          <a:p>
            <a:r>
              <a:rPr lang="en-US"/>
              <a:t>2 Packet filtering routers &amp; a bastion host are used</a:t>
            </a:r>
          </a:p>
          <a:p>
            <a:r>
              <a:rPr lang="en-US"/>
              <a:t>Creates an isolation subnetwork</a:t>
            </a:r>
          </a:p>
          <a:p>
            <a:r>
              <a:rPr lang="en-US"/>
              <a:t>The outside router advertises only the existence of the screened subnet</a:t>
            </a:r>
          </a:p>
          <a:p>
            <a:r>
              <a:rPr lang="en-US"/>
              <a:t>The internal network is not visible</a:t>
            </a:r>
          </a:p>
          <a:p>
            <a:pPr>
              <a:buFontTx/>
              <a:buNone/>
            </a:pPr>
            <a:endParaRPr lang="en-AU"/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sz="4000"/>
              <a:t>Screened – subnet firewall system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considered:</a:t>
            </a:r>
          </a:p>
          <a:p>
            <a:pPr lvl="1"/>
            <a:r>
              <a:rPr lang="en-US" dirty="0"/>
              <a:t>what a firewall is</a:t>
            </a:r>
          </a:p>
          <a:p>
            <a:pPr lvl="1"/>
            <a:r>
              <a:rPr lang="en-US" dirty="0"/>
              <a:t>types of firewalls</a:t>
            </a:r>
          </a:p>
          <a:p>
            <a:pPr lvl="1"/>
            <a:r>
              <a:rPr lang="en-US" dirty="0"/>
              <a:t>different firewall configurations</a:t>
            </a:r>
          </a:p>
          <a:p>
            <a:pPr lvl="1">
              <a:buFont typeface="Wingdings" pitchFamily="2" charset="2"/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28600"/>
            <a:ext cx="8583613" cy="1143000"/>
          </a:xfrm>
        </p:spPr>
        <p:txBody>
          <a:bodyPr/>
          <a:lstStyle/>
          <a:p>
            <a:r>
              <a:rPr lang="en-US" u="sng" smtClean="0">
                <a:ea typeface="ＭＳ Ｐゴシック" pitchFamily="-84" charset="-128"/>
              </a:rPr>
              <a:t>Next Lecture 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848600" cy="3167063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Information Systems Security Management..</a:t>
            </a:r>
            <a:endParaRPr lang="en-US" smtClean="0">
              <a:ea typeface="ＭＳ Ｐゴシック" pitchFamily="-8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2"/>
          <p:cNvSpPr>
            <a:spLocks noGrp="1"/>
          </p:cNvSpPr>
          <p:nvPr>
            <p:ph idx="4294967295"/>
          </p:nvPr>
        </p:nvSpPr>
        <p:spPr>
          <a:xfrm>
            <a:off x="755650" y="981075"/>
            <a:ext cx="7920038" cy="4752975"/>
          </a:xfrm>
        </p:spPr>
        <p:txBody>
          <a:bodyPr/>
          <a:lstStyle/>
          <a:p>
            <a:pPr marL="273050" indent="-273050">
              <a:buFontTx/>
              <a:buNone/>
            </a:pPr>
            <a:endParaRPr lang="en-AU" smtClean="0">
              <a:ea typeface="ＭＳ Ｐゴシック" pitchFamily="-84" charset="-128"/>
            </a:endParaRPr>
          </a:p>
          <a:p>
            <a:pPr marL="273050" indent="-273050">
              <a:buFontTx/>
              <a:buNone/>
            </a:pPr>
            <a:r>
              <a:rPr lang="en-AU" smtClean="0">
                <a:ea typeface="ＭＳ Ｐゴシック" pitchFamily="-84" charset="-128"/>
              </a:rPr>
              <a:t>      </a:t>
            </a:r>
            <a:r>
              <a:rPr lang="en-AU" sz="5200" b="1" smtClean="0">
                <a:latin typeface="Arial" pitchFamily="34" charset="0"/>
                <a:ea typeface="ＭＳ Ｐゴシック" pitchFamily="-84" charset="-128"/>
                <a:cs typeface="Arial" pitchFamily="34" charset="0"/>
              </a:rPr>
              <a:t>Questions?</a:t>
            </a:r>
            <a:r>
              <a:rPr lang="en-AU" sz="4400" smtClean="0">
                <a:latin typeface="Arial" pitchFamily="34" charset="0"/>
                <a:ea typeface="ＭＳ Ｐゴシック" pitchFamily="-84" charset="-128"/>
                <a:cs typeface="Arial" pitchFamily="34" charset="0"/>
              </a:rPr>
              <a:t>  </a:t>
            </a:r>
          </a:p>
        </p:txBody>
      </p:sp>
      <p:pic>
        <p:nvPicPr>
          <p:cNvPr id="54274" name="Picture 3" descr="hands-up-colo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2708275"/>
            <a:ext cx="3333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Slide Number Placeholder 6"/>
          <p:cNvSpPr txBox="1">
            <a:spLocks noGrp="1"/>
          </p:cNvSpPr>
          <p:nvPr/>
        </p:nvSpPr>
        <p:spPr bwMode="auto">
          <a:xfrm>
            <a:off x="6400800" y="64008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5E8C936-C453-4FAA-BA36-24A574625531}" type="slidenum">
              <a:rPr lang="en-US" sz="1400">
                <a:solidFill>
                  <a:srgbClr val="DF0029"/>
                </a:solidFill>
                <a:latin typeface="Times New Roman" pitchFamily="18" charset="0"/>
              </a:rPr>
              <a:pPr algn="r"/>
              <a:t>34</a:t>
            </a:fld>
            <a:endParaRPr lang="en-US" sz="1400">
              <a:solidFill>
                <a:srgbClr val="DF0029"/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 Network Security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  <a:endParaRPr lang="en-AU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seen evolution of information systems</a:t>
            </a:r>
          </a:p>
          <a:p>
            <a:pPr>
              <a:lnSpc>
                <a:spcPct val="90000"/>
              </a:lnSpc>
            </a:pPr>
            <a:r>
              <a:rPr lang="en-US"/>
              <a:t>centralized data processing systems with mainframe</a:t>
            </a:r>
          </a:p>
          <a:p>
            <a:pPr>
              <a:lnSpc>
                <a:spcPct val="90000"/>
              </a:lnSpc>
            </a:pPr>
            <a:r>
              <a:rPr lang="en-AU"/>
              <a:t>LANs interconnecting PCs &amp; mainframe</a:t>
            </a:r>
          </a:p>
          <a:p>
            <a:pPr>
              <a:lnSpc>
                <a:spcPct val="90000"/>
              </a:lnSpc>
            </a:pPr>
            <a:r>
              <a:rPr lang="en-AU"/>
              <a:t>Enterprise-wide network – geographically distributed &amp; interconnected by a private WAN</a:t>
            </a:r>
          </a:p>
          <a:p>
            <a:pPr>
              <a:lnSpc>
                <a:spcPct val="90000"/>
              </a:lnSpc>
            </a:pPr>
            <a:r>
              <a:rPr lang="en-AU"/>
              <a:t>now everyone want to be on the Internet </a:t>
            </a:r>
          </a:p>
          <a:p>
            <a:pPr>
              <a:lnSpc>
                <a:spcPct val="90000"/>
              </a:lnSpc>
            </a:pPr>
            <a:r>
              <a:rPr lang="en-AU"/>
              <a:t>and to interconnect networks </a:t>
            </a:r>
          </a:p>
          <a:p>
            <a:pPr>
              <a:lnSpc>
                <a:spcPct val="90000"/>
              </a:lnSpc>
              <a:buFontTx/>
              <a:buNone/>
            </a:pPr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  <a:endParaRPr lang="en-AU"/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/>
              <a:t>has persistent security concerns</a:t>
            </a:r>
          </a:p>
          <a:p>
            <a:pPr lvl="1"/>
            <a:r>
              <a:rPr lang="en-US" sz="2400"/>
              <a:t>can’t easily secure every system in org</a:t>
            </a:r>
            <a:endParaRPr lang="en-AU" sz="2400"/>
          </a:p>
          <a:p>
            <a:r>
              <a:rPr lang="en-AU" sz="2800"/>
              <a:t>when a security flaw is discovered, each affected system must be upgraded </a:t>
            </a:r>
          </a:p>
          <a:p>
            <a:r>
              <a:rPr lang="en-AU" sz="2800"/>
              <a:t>Hundred or thousands of m/c running on various OS</a:t>
            </a:r>
          </a:p>
          <a:p>
            <a:r>
              <a:rPr lang="en-AU" sz="2800"/>
              <a:t>need "harm minimisation" </a:t>
            </a:r>
          </a:p>
          <a:p>
            <a:r>
              <a:rPr lang="en-AU" sz="2800"/>
              <a:t>a </a:t>
            </a:r>
            <a:r>
              <a:rPr lang="en-AU" sz="2800" b="1"/>
              <a:t>Firewall</a:t>
            </a:r>
            <a:r>
              <a:rPr lang="en-AU" sz="2800"/>
              <a:t> usually part of this </a:t>
            </a:r>
          </a:p>
          <a:p>
            <a:r>
              <a:rPr lang="en-AU" sz="2800"/>
              <a:t>Inserted between the premises network &amp; Internet</a:t>
            </a:r>
          </a:p>
          <a:p>
            <a:r>
              <a:rPr lang="en-AU" sz="2800"/>
              <a:t>To protect the network from Internet-based attacks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a Firewall?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a single </a:t>
            </a:r>
            <a:r>
              <a:rPr lang="en-AU" b="1"/>
              <a:t>choke point</a:t>
            </a:r>
            <a:r>
              <a:rPr lang="en-AU"/>
              <a:t> of control and monitoring </a:t>
            </a:r>
          </a:p>
          <a:p>
            <a:r>
              <a:rPr lang="en-AU"/>
              <a:t>A firewall may be a single m/c or a set of m/c s that cooperate to perform the firewall functions</a:t>
            </a:r>
          </a:p>
          <a:p>
            <a:r>
              <a:rPr lang="en-AU"/>
              <a:t>interconnects networks with differing trust</a:t>
            </a:r>
          </a:p>
          <a:p>
            <a:r>
              <a:rPr lang="en-AU"/>
              <a:t>imposes restrictions on network services</a:t>
            </a:r>
          </a:p>
          <a:p>
            <a:pPr lvl="1"/>
            <a:r>
              <a:rPr lang="en-AU"/>
              <a:t>only authorized traffic is allowed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?</a:t>
            </a:r>
            <a:endParaRPr lang="en-AU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auditing and controlling access</a:t>
            </a:r>
          </a:p>
          <a:p>
            <a:pPr lvl="1"/>
            <a:r>
              <a:rPr lang="en-US"/>
              <a:t>can implement alarms for abnormal behavior</a:t>
            </a:r>
            <a:endParaRPr lang="en-AU"/>
          </a:p>
          <a:p>
            <a:r>
              <a:rPr lang="en-US"/>
              <a:t>Firewall may include network address translator, network management functions that audits or logs Internet usage</a:t>
            </a:r>
          </a:p>
          <a:p>
            <a:r>
              <a:rPr lang="en-US"/>
              <a:t>Can be a platform for IPSec</a:t>
            </a:r>
          </a:p>
          <a:p>
            <a:r>
              <a:rPr lang="en-US"/>
              <a:t>is itself immune to penetration</a:t>
            </a:r>
            <a:endParaRPr lang="en-AU"/>
          </a:p>
          <a:p>
            <a:r>
              <a:rPr lang="en-AU"/>
              <a:t>provides </a:t>
            </a:r>
            <a:r>
              <a:rPr lang="en-AU" b="1"/>
              <a:t>perimeter defence</a:t>
            </a:r>
            <a:endParaRPr lang="en-AU"/>
          </a:p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</a:t>
            </a:r>
            <a:r>
              <a:rPr lang="en-US" dirty="0" smtClean="0"/>
              <a:t>functions(Exam)</a:t>
            </a:r>
            <a:endParaRPr lang="en-AU" dirty="0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Service control: types of services that can be accessed (inbound &amp; outbound)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Filters traffic on the basis of IP address &amp; TCP port No.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Provides proxy s/w that interprets each service request before passing it on</a:t>
            </a:r>
          </a:p>
          <a:p>
            <a:pPr>
              <a:lnSpc>
                <a:spcPct val="90000"/>
              </a:lnSpc>
            </a:pPr>
            <a:r>
              <a:rPr lang="en-US" sz="2800"/>
              <a:t>Direction control of service request</a:t>
            </a:r>
          </a:p>
          <a:p>
            <a:pPr>
              <a:lnSpc>
                <a:spcPct val="90000"/>
              </a:lnSpc>
            </a:pPr>
            <a:r>
              <a:rPr lang="en-US" sz="2800"/>
              <a:t>User control: access to a service to which user (local user)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For external users – requires authentication s.a. in IPSec</a:t>
            </a:r>
          </a:p>
          <a:p>
            <a:pPr>
              <a:lnSpc>
                <a:spcPct val="90000"/>
              </a:lnSpc>
            </a:pPr>
            <a:r>
              <a:rPr lang="en-AU" sz="2800"/>
              <a:t>Behaviour control: controls how particular services are used: </a:t>
            </a:r>
          </a:p>
          <a:p>
            <a:pPr lvl="2">
              <a:lnSpc>
                <a:spcPct val="90000"/>
              </a:lnSpc>
            </a:pPr>
            <a:r>
              <a:rPr lang="en-AU" sz="2000"/>
              <a:t>Eg. Firewall may filter email to eliminate spam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3413ICT Network Security</a:t>
            </a:r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Limitations</a:t>
            </a:r>
            <a:endParaRPr lang="en-AU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cannot protect from attacks bypassing it</a:t>
            </a:r>
          </a:p>
          <a:p>
            <a:pPr lvl="1"/>
            <a:r>
              <a:rPr lang="en-AU"/>
              <a:t>eg utility modems, trusted organisations, trusted services (eg SSL/SSH)</a:t>
            </a:r>
          </a:p>
          <a:p>
            <a:r>
              <a:rPr lang="en-US"/>
              <a:t>cannot protect against internal threats</a:t>
            </a:r>
          </a:p>
          <a:p>
            <a:pPr lvl="1"/>
            <a:r>
              <a:rPr lang="en-US"/>
              <a:t>eg disgruntled employee</a:t>
            </a:r>
          </a:p>
          <a:p>
            <a:r>
              <a:rPr lang="en-US"/>
              <a:t>cannot protect against transfer of all virus infected programs or files</a:t>
            </a:r>
          </a:p>
          <a:p>
            <a:pPr lvl="1"/>
            <a:r>
              <a:rPr lang="en-US"/>
              <a:t>because of huge range of O/S &amp; file types</a:t>
            </a:r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G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CC"/>
      </a:hlink>
      <a:folHlink>
        <a:srgbClr val="B2B2B2"/>
      </a:folHlink>
    </a:clrScheme>
    <a:fontScheme name="GUG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84" charset="0"/>
          </a:defRPr>
        </a:defPPr>
      </a:lstStyle>
    </a:lnDef>
  </a:objectDefaults>
  <a:extraClrSchemeLst>
    <a:extraClrScheme>
      <a:clrScheme name="GUG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G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UGC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66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Settings\user\Application Data\Microsoft\Templates\GUGC.pot</Template>
  <TotalTime>3385</TotalTime>
  <Words>1372</Words>
  <Application>Microsoft Macintosh PowerPoint</Application>
  <PresentationFormat>On-screen Show (4:3)</PresentationFormat>
  <Paragraphs>248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GUGC</vt:lpstr>
      <vt:lpstr>3413ICT  Network Security</vt:lpstr>
      <vt:lpstr>Previous Lecture..</vt:lpstr>
      <vt:lpstr>Today’s Objectives</vt:lpstr>
      <vt:lpstr>Firewalls</vt:lpstr>
      <vt:lpstr>Firewalls</vt:lpstr>
      <vt:lpstr>What is a Firewall?</vt:lpstr>
      <vt:lpstr>Firewall ?</vt:lpstr>
      <vt:lpstr>Firewall functions(Exam)</vt:lpstr>
      <vt:lpstr>Firewall Limitations</vt:lpstr>
      <vt:lpstr>Types of Firewall</vt:lpstr>
      <vt:lpstr>Firewalls – Packet Filters</vt:lpstr>
      <vt:lpstr>Firewalls – Packet Filters</vt:lpstr>
      <vt:lpstr>Packet filters</vt:lpstr>
      <vt:lpstr>Firewalls – Packet Filters</vt:lpstr>
      <vt:lpstr>Packet Filters</vt:lpstr>
      <vt:lpstr>Attacks on Packet Filters</vt:lpstr>
      <vt:lpstr>Firewalls – Stateful Packet Filters</vt:lpstr>
      <vt:lpstr>Firewalls - Application Level Gateway (or Proxy)</vt:lpstr>
      <vt:lpstr>Firewalls - Application Level Gateway (or Proxy)</vt:lpstr>
      <vt:lpstr>Proxy</vt:lpstr>
      <vt:lpstr>Firewalls - Circuit Level Gateway</vt:lpstr>
      <vt:lpstr>Firewalls - Circuit Level Gateway</vt:lpstr>
      <vt:lpstr>Bastion Host</vt:lpstr>
      <vt:lpstr>Bastion..</vt:lpstr>
      <vt:lpstr>Firewall configuration</vt:lpstr>
      <vt:lpstr>Firewall Configurations</vt:lpstr>
      <vt:lpstr>Screened host firewall: single-homed bastion</vt:lpstr>
      <vt:lpstr>Firewall Configurations</vt:lpstr>
      <vt:lpstr>Screened host firewall: dual-homed bastion</vt:lpstr>
      <vt:lpstr>Firewall Configurations</vt:lpstr>
      <vt:lpstr>Screened – subnet firewall system</vt:lpstr>
      <vt:lpstr>Summary</vt:lpstr>
      <vt:lpstr>Next Lecture </vt:lpstr>
      <vt:lpstr>PowerPoint Presentation</vt:lpstr>
    </vt:vector>
  </TitlesOfParts>
  <Company>Griffith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Introduction</dc:title>
  <dc:subject>6216/3112INT Network Security</dc:subject>
  <dc:creator>Ian Graham</dc:creator>
  <cp:lastModifiedBy>Anthony Guevara</cp:lastModifiedBy>
  <cp:revision>67</cp:revision>
  <dcterms:created xsi:type="dcterms:W3CDTF">2003-01-15T03:46:17Z</dcterms:created>
  <dcterms:modified xsi:type="dcterms:W3CDTF">2014-04-02T01:01:07Z</dcterms:modified>
</cp:coreProperties>
</file>