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477" r:id="rId2"/>
    <p:sldId id="480" r:id="rId3"/>
    <p:sldId id="438" r:id="rId4"/>
    <p:sldId id="441" r:id="rId5"/>
    <p:sldId id="446" r:id="rId6"/>
    <p:sldId id="529" r:id="rId7"/>
    <p:sldId id="447" r:id="rId8"/>
    <p:sldId id="461" r:id="rId9"/>
    <p:sldId id="481" r:id="rId10"/>
    <p:sldId id="462"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463" r:id="rId57"/>
    <p:sldId id="435" r:id="rId58"/>
    <p:sldId id="436" r:id="rId59"/>
  </p:sldIdLst>
  <p:sldSz cx="9144000" cy="6858000" type="screen4x3"/>
  <p:notesSz cx="6797675" cy="9926638"/>
  <p:defaultTextStyle>
    <a:defPPr>
      <a:defRPr lang="en-AU"/>
    </a:defPPr>
    <a:lvl1pPr algn="ctr" rtl="0" eaLnBrk="0" fontAlgn="base" hangingPunct="0">
      <a:spcBef>
        <a:spcPct val="0"/>
      </a:spcBef>
      <a:spcAft>
        <a:spcPct val="0"/>
      </a:spcAft>
      <a:defRPr sz="2400" kern="1200">
        <a:solidFill>
          <a:schemeClr val="tx1"/>
        </a:solidFill>
        <a:latin typeface="Times"/>
        <a:ea typeface="+mn-ea"/>
        <a:cs typeface="+mn-cs"/>
      </a:defRPr>
    </a:lvl1pPr>
    <a:lvl2pPr marL="457200" algn="ctr" rtl="0" eaLnBrk="0" fontAlgn="base" hangingPunct="0">
      <a:spcBef>
        <a:spcPct val="0"/>
      </a:spcBef>
      <a:spcAft>
        <a:spcPct val="0"/>
      </a:spcAft>
      <a:defRPr sz="2400" kern="1200">
        <a:solidFill>
          <a:schemeClr val="tx1"/>
        </a:solidFill>
        <a:latin typeface="Times"/>
        <a:ea typeface="+mn-ea"/>
        <a:cs typeface="+mn-cs"/>
      </a:defRPr>
    </a:lvl2pPr>
    <a:lvl3pPr marL="914400" algn="ctr" rtl="0" eaLnBrk="0" fontAlgn="base" hangingPunct="0">
      <a:spcBef>
        <a:spcPct val="0"/>
      </a:spcBef>
      <a:spcAft>
        <a:spcPct val="0"/>
      </a:spcAft>
      <a:defRPr sz="2400" kern="1200">
        <a:solidFill>
          <a:schemeClr val="tx1"/>
        </a:solidFill>
        <a:latin typeface="Times"/>
        <a:ea typeface="+mn-ea"/>
        <a:cs typeface="+mn-cs"/>
      </a:defRPr>
    </a:lvl3pPr>
    <a:lvl4pPr marL="1371600" algn="ctr" rtl="0" eaLnBrk="0" fontAlgn="base" hangingPunct="0">
      <a:spcBef>
        <a:spcPct val="0"/>
      </a:spcBef>
      <a:spcAft>
        <a:spcPct val="0"/>
      </a:spcAft>
      <a:defRPr sz="2400" kern="1200">
        <a:solidFill>
          <a:schemeClr val="tx1"/>
        </a:solidFill>
        <a:latin typeface="Times"/>
        <a:ea typeface="+mn-ea"/>
        <a:cs typeface="+mn-cs"/>
      </a:defRPr>
    </a:lvl4pPr>
    <a:lvl5pPr marL="1828800" algn="ctr"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2ED3"/>
    <a:srgbClr val="8FF830"/>
    <a:srgbClr val="DF00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56989" autoAdjust="0"/>
  </p:normalViewPr>
  <p:slideViewPr>
    <p:cSldViewPr>
      <p:cViewPr varScale="1">
        <p:scale>
          <a:sx n="110" d="100"/>
          <a:sy n="110" d="100"/>
        </p:scale>
        <p:origin x="-930" y="-42"/>
      </p:cViewPr>
      <p:guideLst>
        <p:guide orient="horz" pos="2160"/>
        <p:guide pos="2880"/>
      </p:guideLst>
    </p:cSldViewPr>
  </p:slideViewPr>
  <p:outlineViewPr>
    <p:cViewPr>
      <p:scale>
        <a:sx n="33" d="100"/>
        <a:sy n="33" d="100"/>
      </p:scale>
      <p:origin x="0" y="2009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190" y="-108"/>
      </p:cViewPr>
      <p:guideLst>
        <p:guide orient="horz" pos="3126"/>
        <p:guide pos="214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2014/2</a:t>
            </a:r>
            <a:endParaRPr lang="en-AU"/>
          </a:p>
        </p:txBody>
      </p:sp>
      <p:sp>
        <p:nvSpPr>
          <p:cNvPr id="614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AU" smtClean="0"/>
              <a:t>3413ICT Network Security</a:t>
            </a:r>
            <a:endParaRPr lang="en-AU"/>
          </a:p>
        </p:txBody>
      </p:sp>
      <p:sp>
        <p:nvSpPr>
          <p:cNvPr id="6149"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D8E919D9-B7B5-40DB-A15F-DD83C6E3B06B}" type="slidenum">
              <a:rPr lang="en-AU"/>
              <a:pPr/>
              <a:t>‹#›</a:t>
            </a:fld>
            <a:endParaRPr lang="en-AU"/>
          </a:p>
        </p:txBody>
      </p:sp>
    </p:spTree>
    <p:extLst>
      <p:ext uri="{BB962C8B-B14F-4D97-AF65-F5344CB8AC3E}">
        <p14:creationId xmlns:p14="http://schemas.microsoft.com/office/powerpoint/2010/main" xmlns="" val="2882776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2014/2</a:t>
            </a:r>
            <a:endParaRPr lang="en-AU"/>
          </a:p>
        </p:txBody>
      </p:sp>
      <p:sp>
        <p:nvSpPr>
          <p:cNvPr id="49156"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6463"/>
            <a:ext cx="49815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AU" smtClean="0"/>
              <a:t>3413ICT Network Security</a:t>
            </a:r>
            <a:endParaRPr lang="en-AU"/>
          </a:p>
        </p:txBody>
      </p:sp>
      <p:sp>
        <p:nvSpPr>
          <p:cNvPr id="103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362BB0D-55F9-44E9-A570-B6D562A90E65}" type="slidenum">
              <a:rPr lang="en-AU"/>
              <a:pPr/>
              <a:t>‹#›</a:t>
            </a:fld>
            <a:endParaRPr lang="en-AU"/>
          </a:p>
        </p:txBody>
      </p:sp>
    </p:spTree>
    <p:extLst>
      <p:ext uri="{BB962C8B-B14F-4D97-AF65-F5344CB8AC3E}">
        <p14:creationId xmlns:p14="http://schemas.microsoft.com/office/powerpoint/2010/main" xmlns="" val="357513135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2014/2</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 Network Security</a:t>
            </a:r>
            <a:endParaRPr lang="en-AU" smtClean="0">
              <a:latin typeface="Times" pitchFamily="18" charset="0"/>
            </a:endParaRP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1</a:t>
            </a:fld>
            <a:endParaRPr lang="en-AU"/>
          </a:p>
        </p:txBody>
      </p:sp>
      <p:sp>
        <p:nvSpPr>
          <p:cNvPr id="70662" name="Rectangle 2"/>
          <p:cNvSpPr>
            <a:spLocks noGrp="1" noRot="1" noChangeAspect="1" noChangeArrowheads="1" noTextEdit="1"/>
          </p:cNvSpPr>
          <p:nvPr>
            <p:ph type="sldImg"/>
          </p:nvPr>
        </p:nvSpPr>
        <p:spPr>
          <a:xfrm>
            <a:off x="915988" y="744538"/>
            <a:ext cx="4967287" cy="3725862"/>
          </a:xfrm>
          <a:ln/>
        </p:spPr>
      </p:sp>
      <p:sp>
        <p:nvSpPr>
          <p:cNvPr id="70663" name="Rectangle 3"/>
          <p:cNvSpPr>
            <a:spLocks noGrp="1" noChangeArrowheads="1"/>
          </p:cNvSpPr>
          <p:nvPr>
            <p:ph type="body" idx="1"/>
          </p:nvPr>
        </p:nvSpPr>
        <p:spPr>
          <a:xfrm>
            <a:off x="905298" y="4715788"/>
            <a:ext cx="4987079" cy="446667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BCEE6A03-A396-4806-AC12-2D98541AA32F}" type="slidenum">
              <a:rPr lang="en-AU"/>
              <a:pPr/>
              <a:t>15</a:t>
            </a:fld>
            <a:endParaRPr lang="en-AU"/>
          </a:p>
        </p:txBody>
      </p:sp>
      <p:sp>
        <p:nvSpPr>
          <p:cNvPr id="566274" name="Rectangle 2"/>
          <p:cNvSpPr>
            <a:spLocks noChangeArrowheads="1" noTextEdit="1"/>
          </p:cNvSpPr>
          <p:nvPr>
            <p:ph type="sldImg"/>
          </p:nvPr>
        </p:nvSpPr>
        <p:spPr>
          <a:xfrm>
            <a:off x="917575" y="744538"/>
            <a:ext cx="4962525" cy="3722687"/>
          </a:xfrm>
          <a:ln/>
        </p:spPr>
      </p:sp>
      <p:sp>
        <p:nvSpPr>
          <p:cNvPr id="566275" name="Rectangle 3"/>
          <p:cNvSpPr>
            <a:spLocks noGrp="1" noChangeArrowheads="1"/>
          </p:cNvSpPr>
          <p:nvPr>
            <p:ph type="body" idx="1"/>
          </p:nvPr>
        </p:nvSpPr>
        <p:spPr>
          <a:xfrm>
            <a:off x="679450" y="4714875"/>
            <a:ext cx="5438775" cy="4467225"/>
          </a:xfrm>
        </p:spPr>
        <p:txBody>
          <a:bodyPr/>
          <a:lstStyle/>
          <a:p>
            <a:r>
              <a:rPr lang="en-US"/>
              <a:t>As this diagram from Stallings Fig 5.4a shows, the </a:t>
            </a:r>
            <a:r>
              <a:rPr lang="en-AU"/>
              <a:t>Byte Substitution operates on each byte of state independently, with the input byte used to index a row/col in the table to retrieve the substituted value.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7EED665B-0604-4D78-BAC9-0DA024C17F03}" type="slidenum">
              <a:rPr lang="en-AU"/>
              <a:pPr/>
              <a:t>16</a:t>
            </a:fld>
            <a:endParaRPr lang="en-AU"/>
          </a:p>
        </p:txBody>
      </p:sp>
      <p:sp>
        <p:nvSpPr>
          <p:cNvPr id="568322" name="Rectangle 2"/>
          <p:cNvSpPr>
            <a:spLocks noChangeArrowheads="1" noTextEdit="1"/>
          </p:cNvSpPr>
          <p:nvPr>
            <p:ph type="sldImg"/>
          </p:nvPr>
        </p:nvSpPr>
        <p:spPr>
          <a:xfrm>
            <a:off x="917575" y="744538"/>
            <a:ext cx="4962525" cy="3722687"/>
          </a:xfrm>
          <a:ln/>
        </p:spPr>
      </p:sp>
      <p:sp>
        <p:nvSpPr>
          <p:cNvPr id="568323" name="Rectangle 3"/>
          <p:cNvSpPr>
            <a:spLocks noGrp="1" noChangeArrowheads="1"/>
          </p:cNvSpPr>
          <p:nvPr>
            <p:ph type="body" idx="1"/>
          </p:nvPr>
        </p:nvSpPr>
        <p:spPr>
          <a:xfrm>
            <a:off x="679450" y="4714875"/>
            <a:ext cx="5438775" cy="4467225"/>
          </a:xfrm>
        </p:spPr>
        <p:txBody>
          <a:bodyPr/>
          <a:lstStyle/>
          <a:p>
            <a:r>
              <a:rPr lang="en-US"/>
              <a:t>The </a:t>
            </a:r>
            <a:r>
              <a:rPr lang="en-US">
                <a:latin typeface="Times-Roman" charset="0"/>
              </a:rPr>
              <a:t>ShiftRows stage </a:t>
            </a:r>
            <a:r>
              <a:rPr lang="en-US"/>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atin typeface="Times-Roman" charset="0"/>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p>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DD7BE9F1-C9AD-4444-8964-F0AFAC28D206}" type="slidenum">
              <a:rPr lang="en-AU"/>
              <a:pPr/>
              <a:t>17</a:t>
            </a:fld>
            <a:endParaRPr lang="en-AU"/>
          </a:p>
        </p:txBody>
      </p:sp>
      <p:sp>
        <p:nvSpPr>
          <p:cNvPr id="570370" name="Rectangle 2"/>
          <p:cNvSpPr>
            <a:spLocks noChangeArrowheads="1" noTextEdit="1"/>
          </p:cNvSpPr>
          <p:nvPr>
            <p:ph type="sldImg"/>
          </p:nvPr>
        </p:nvSpPr>
        <p:spPr>
          <a:xfrm>
            <a:off x="917575" y="744538"/>
            <a:ext cx="4962525" cy="3722687"/>
          </a:xfrm>
          <a:ln/>
        </p:spPr>
      </p:sp>
      <p:sp>
        <p:nvSpPr>
          <p:cNvPr id="570371" name="Rectangle 3"/>
          <p:cNvSpPr>
            <a:spLocks noGrp="1" noChangeArrowheads="1"/>
          </p:cNvSpPr>
          <p:nvPr>
            <p:ph type="body" idx="1"/>
          </p:nvPr>
        </p:nvSpPr>
        <p:spPr>
          <a:xfrm>
            <a:off x="679450" y="4714875"/>
            <a:ext cx="5438775" cy="4467225"/>
          </a:xfrm>
        </p:spPr>
        <p:txBody>
          <a:bodyPr/>
          <a:lstStyle/>
          <a:p>
            <a:r>
              <a:rPr lang="en-AU"/>
              <a:t>Stalling Figure 5.5a illustrates the Shift Rows permutation.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A4B647EA-51E7-4387-AA53-D45D0E6AFCF2}" type="slidenum">
              <a:rPr lang="en-AU"/>
              <a:pPr/>
              <a:t>18</a:t>
            </a:fld>
            <a:endParaRPr lang="en-AU"/>
          </a:p>
        </p:txBody>
      </p:sp>
      <p:sp>
        <p:nvSpPr>
          <p:cNvPr id="572418" name="Rectangle 2"/>
          <p:cNvSpPr>
            <a:spLocks noChangeArrowheads="1" noTextEdit="1"/>
          </p:cNvSpPr>
          <p:nvPr>
            <p:ph type="sldImg"/>
          </p:nvPr>
        </p:nvSpPr>
        <p:spPr>
          <a:xfrm>
            <a:off x="917575" y="744538"/>
            <a:ext cx="4962525" cy="3722687"/>
          </a:xfrm>
          <a:ln/>
        </p:spPr>
      </p:sp>
      <p:sp>
        <p:nvSpPr>
          <p:cNvPr id="572419" name="Rectangle 3"/>
          <p:cNvSpPr>
            <a:spLocks noGrp="1" noChangeArrowheads="1"/>
          </p:cNvSpPr>
          <p:nvPr>
            <p:ph type="body" idx="1"/>
          </p:nvPr>
        </p:nvSpPr>
        <p:spPr>
          <a:xfrm>
            <a:off x="679450" y="4714875"/>
            <a:ext cx="5438775" cy="4467225"/>
          </a:xfrm>
        </p:spPr>
        <p:txBody>
          <a:bodyPr/>
          <a:lstStyle/>
          <a:p>
            <a:r>
              <a:rPr lang="en-US"/>
              <a:t>The </a:t>
            </a:r>
            <a:r>
              <a:rPr lang="en-US">
                <a:latin typeface="Times-Roman" charset="0"/>
              </a:rPr>
              <a:t>MixColumns stage is a substitution that makes use of arithmetic over GF</a:t>
            </a:r>
            <a:r>
              <a:rPr lang="en-US">
                <a:latin typeface="Helvetica" charset="0"/>
              </a:rPr>
              <a:t>(2^8). </a:t>
            </a:r>
            <a:r>
              <a:rPr lang="en-US">
                <a:latin typeface="Times-Roman" charset="0"/>
              </a:rPr>
              <a:t>Each byte of a column is mapped into a new value that is a function of all four bytes in that column. </a:t>
            </a:r>
            <a:r>
              <a:rPr lang="en-US"/>
              <a:t>It is designed as a matrix multiplication where each byte is treated as a polynomial in GF(2</a:t>
            </a:r>
            <a:r>
              <a:rPr lang="en-US" baseline="30000"/>
              <a:t>8</a:t>
            </a:r>
            <a:r>
              <a:rPr lang="en-US"/>
              <a:t>). The inverse used for decryption involves a different set of constants.</a:t>
            </a:r>
          </a:p>
          <a:p>
            <a:r>
              <a:rPr 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endParaRPr lang="en-US"/>
          </a:p>
          <a:p>
            <a:endParaRPr lang="en-US"/>
          </a:p>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6D0A716A-AE56-4F8B-AB38-55F756EE069B}" type="slidenum">
              <a:rPr lang="en-AU"/>
              <a:pPr/>
              <a:t>19</a:t>
            </a:fld>
            <a:endParaRPr lang="en-AU"/>
          </a:p>
        </p:txBody>
      </p:sp>
      <p:sp>
        <p:nvSpPr>
          <p:cNvPr id="574466" name="Rectangle 2"/>
          <p:cNvSpPr>
            <a:spLocks noChangeArrowheads="1" noTextEdit="1"/>
          </p:cNvSpPr>
          <p:nvPr>
            <p:ph type="sldImg"/>
          </p:nvPr>
        </p:nvSpPr>
        <p:spPr>
          <a:xfrm>
            <a:off x="917575" y="744538"/>
            <a:ext cx="4962525" cy="3722687"/>
          </a:xfrm>
          <a:ln/>
        </p:spPr>
      </p:sp>
      <p:sp>
        <p:nvSpPr>
          <p:cNvPr id="574467" name="Rectangle 3"/>
          <p:cNvSpPr>
            <a:spLocks noGrp="1" noChangeArrowheads="1"/>
          </p:cNvSpPr>
          <p:nvPr>
            <p:ph type="body" idx="1"/>
          </p:nvPr>
        </p:nvSpPr>
        <p:spPr>
          <a:xfrm>
            <a:off x="679450" y="4714875"/>
            <a:ext cx="5438775" cy="4467225"/>
          </a:xfrm>
        </p:spPr>
        <p:txBody>
          <a:bodyPr/>
          <a:lstStyle/>
          <a:p>
            <a:r>
              <a:rPr lang="en-AU"/>
              <a:t>Stalling Figure 5.5b illustrates the Mix Columns transformation.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B79825E7-3677-4E00-8D9E-C5C07E2066D1}" type="slidenum">
              <a:rPr lang="en-AU"/>
              <a:pPr/>
              <a:t>20</a:t>
            </a:fld>
            <a:endParaRPr lang="en-AU"/>
          </a:p>
        </p:txBody>
      </p:sp>
      <p:sp>
        <p:nvSpPr>
          <p:cNvPr id="576514" name="Rectangle 2"/>
          <p:cNvSpPr>
            <a:spLocks noChangeArrowheads="1" noTextEdit="1"/>
          </p:cNvSpPr>
          <p:nvPr>
            <p:ph type="sldImg"/>
          </p:nvPr>
        </p:nvSpPr>
        <p:spPr>
          <a:xfrm>
            <a:off x="917575" y="744538"/>
            <a:ext cx="4962525" cy="3722687"/>
          </a:xfrm>
          <a:ln/>
        </p:spPr>
      </p:sp>
      <p:sp>
        <p:nvSpPr>
          <p:cNvPr id="576515" name="Rectangle 3"/>
          <p:cNvSpPr>
            <a:spLocks noGrp="1" noChangeArrowheads="1"/>
          </p:cNvSpPr>
          <p:nvPr>
            <p:ph type="body" idx="1"/>
          </p:nvPr>
        </p:nvSpPr>
        <p:spPr>
          <a:xfrm>
            <a:off x="679450" y="4714875"/>
            <a:ext cx="5438775" cy="4467225"/>
          </a:xfrm>
        </p:spPr>
        <p:txBody>
          <a:bodyPr/>
          <a:lstStyle/>
          <a:p>
            <a:r>
              <a:rPr lang="en-AU"/>
              <a:t>In practise, you implement Mix Columns by expressing the transformation on each column as 4 equations (Stallings equation 5.4) to compute the new bytes for that column. This computation only involves shifts, XORs &amp; conditional XORs (for the modulo reduction).</a:t>
            </a:r>
          </a:p>
          <a:p>
            <a:r>
              <a:rPr lang="en-AU"/>
              <a:t>The decryption computation requires the use of the inverse of the matrix, which has larger </a:t>
            </a:r>
            <a:r>
              <a:rPr lang="en-US"/>
              <a:t>coefficients, and is thus potentially a little harder &amp; slower to implement.</a:t>
            </a:r>
          </a:p>
          <a:p>
            <a:r>
              <a:rPr lang="en-US"/>
              <a:t>The designers &amp; the AES standard provide an alternate characterisation of Mix Columns, which treats each column of State to be a four-term polynomial with coefficients in GF(2</a:t>
            </a:r>
            <a:r>
              <a:rPr lang="en-US" baseline="30000"/>
              <a:t>8</a:t>
            </a:r>
            <a:r>
              <a:rPr lang="en-US"/>
              <a:t>). Each column is multiplied by a fixed polynomial a(x) given in Stallings eqn 5.7. Whilst this is useful for analysis of the stage, the matrix description is all that’s required for implementation.</a:t>
            </a:r>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BA4E71F0-5555-4AF5-AD6C-AA2D1D7B065C}" type="slidenum">
              <a:rPr lang="en-AU"/>
              <a:pPr/>
              <a:t>21</a:t>
            </a:fld>
            <a:endParaRPr lang="en-AU"/>
          </a:p>
        </p:txBody>
      </p:sp>
      <p:sp>
        <p:nvSpPr>
          <p:cNvPr id="578562" name="Rectangle 2"/>
          <p:cNvSpPr>
            <a:spLocks noChangeArrowheads="1" noTextEdit="1"/>
          </p:cNvSpPr>
          <p:nvPr>
            <p:ph type="sldImg"/>
          </p:nvPr>
        </p:nvSpPr>
        <p:spPr>
          <a:xfrm>
            <a:off x="917575" y="744538"/>
            <a:ext cx="4962525" cy="3722687"/>
          </a:xfrm>
          <a:ln/>
        </p:spPr>
      </p:sp>
      <p:sp>
        <p:nvSpPr>
          <p:cNvPr id="578563" name="Rectangle 3"/>
          <p:cNvSpPr>
            <a:spLocks noGrp="1" noChangeArrowheads="1"/>
          </p:cNvSpPr>
          <p:nvPr>
            <p:ph type="body" idx="1"/>
          </p:nvPr>
        </p:nvSpPr>
        <p:spPr>
          <a:xfrm>
            <a:off x="679450" y="4714875"/>
            <a:ext cx="5438775" cy="4467225"/>
          </a:xfrm>
        </p:spPr>
        <p:txBody>
          <a:bodyPr/>
          <a:lstStyle/>
          <a:p>
            <a:r>
              <a:rPr lang="en-US"/>
              <a:t>Lastly is the </a:t>
            </a:r>
            <a:r>
              <a:rPr lang="en-AU"/>
              <a:t>Add Round Key</a:t>
            </a:r>
            <a:r>
              <a:rPr lang="en-US"/>
              <a:t> stage which </a:t>
            </a:r>
            <a:r>
              <a:rPr lang="en-US">
                <a:latin typeface="Times-Roman" charset="0"/>
              </a:rPr>
              <a:t>is a simple bitwise XOR of the current block with a portion of the expanded </a:t>
            </a:r>
            <a:r>
              <a:rPr lang="en-US"/>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32C88052-64FB-4183-8A46-D46B6C4B8305}" type="slidenum">
              <a:rPr lang="en-AU"/>
              <a:pPr/>
              <a:t>22</a:t>
            </a:fld>
            <a:endParaRPr lang="en-AU"/>
          </a:p>
        </p:txBody>
      </p:sp>
      <p:sp>
        <p:nvSpPr>
          <p:cNvPr id="580610" name="Rectangle 2"/>
          <p:cNvSpPr>
            <a:spLocks noChangeArrowheads="1" noTextEdit="1"/>
          </p:cNvSpPr>
          <p:nvPr>
            <p:ph type="sldImg"/>
          </p:nvPr>
        </p:nvSpPr>
        <p:spPr>
          <a:xfrm>
            <a:off x="917575" y="744538"/>
            <a:ext cx="4962525" cy="3722687"/>
          </a:xfrm>
          <a:ln/>
        </p:spPr>
      </p:sp>
      <p:sp>
        <p:nvSpPr>
          <p:cNvPr id="580611" name="Rectangle 3"/>
          <p:cNvSpPr>
            <a:spLocks noGrp="1" noChangeArrowheads="1"/>
          </p:cNvSpPr>
          <p:nvPr>
            <p:ph type="body" idx="1"/>
          </p:nvPr>
        </p:nvSpPr>
        <p:spPr>
          <a:xfrm>
            <a:off x="679450" y="4714875"/>
            <a:ext cx="5438775" cy="4467225"/>
          </a:xfrm>
        </p:spPr>
        <p:txBody>
          <a:bodyPr/>
          <a:lstStyle/>
          <a:p>
            <a:r>
              <a:rPr lang="en-US"/>
              <a:t>Stallings Figure 5.4b illustrates the </a:t>
            </a:r>
            <a:r>
              <a:rPr lang="en-AU"/>
              <a:t>Add Round Key stage</a:t>
            </a:r>
            <a:r>
              <a:rPr lang="en-US"/>
              <a:t>, which like </a:t>
            </a:r>
            <a:r>
              <a:rPr lang="en-AU"/>
              <a:t>Byte Substitution, operates on each byte of state independently.</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46CADA7C-B19C-4604-B27D-6003A6B01D4B}" type="slidenum">
              <a:rPr lang="en-AU"/>
              <a:pPr/>
              <a:t>23</a:t>
            </a:fld>
            <a:endParaRPr lang="en-AU"/>
          </a:p>
        </p:txBody>
      </p:sp>
      <p:sp>
        <p:nvSpPr>
          <p:cNvPr id="582658" name="Rectangle 2"/>
          <p:cNvSpPr>
            <a:spLocks noChangeArrowheads="1" noTextEdit="1"/>
          </p:cNvSpPr>
          <p:nvPr>
            <p:ph type="sldImg"/>
          </p:nvPr>
        </p:nvSpPr>
        <p:spPr>
          <a:xfrm>
            <a:off x="917575" y="744538"/>
            <a:ext cx="4962525" cy="3722687"/>
          </a:xfrm>
          <a:ln/>
        </p:spPr>
      </p:sp>
      <p:sp>
        <p:nvSpPr>
          <p:cNvPr id="582659" name="Rectangle 3"/>
          <p:cNvSpPr>
            <a:spLocks noGrp="1" noChangeArrowheads="1"/>
          </p:cNvSpPr>
          <p:nvPr>
            <p:ph type="body" idx="1"/>
          </p:nvPr>
        </p:nvSpPr>
        <p:spPr>
          <a:xfrm>
            <a:off x="679450" y="4714875"/>
            <a:ext cx="5438775" cy="4467225"/>
          </a:xfrm>
        </p:spPr>
        <p:txBody>
          <a:bodyPr/>
          <a:lstStyle/>
          <a:p>
            <a:r>
              <a:rPr lang="en-AU"/>
              <a:t>Can thus now view all the internal details of the AES round, showing how each byte of the state is manipulated, as shown in Stallings Figure 5.3.</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DE4A7D2C-BA96-41AA-80EB-A00B172AAACD}" type="slidenum">
              <a:rPr lang="en-AU"/>
              <a:pPr/>
              <a:t>24</a:t>
            </a:fld>
            <a:endParaRPr lang="en-AU"/>
          </a:p>
        </p:txBody>
      </p:sp>
      <p:sp>
        <p:nvSpPr>
          <p:cNvPr id="584706" name="Rectangle 2"/>
          <p:cNvSpPr>
            <a:spLocks noChangeArrowheads="1" noTextEdit="1"/>
          </p:cNvSpPr>
          <p:nvPr>
            <p:ph type="sldImg"/>
          </p:nvPr>
        </p:nvSpPr>
        <p:spPr>
          <a:xfrm>
            <a:off x="917575" y="744538"/>
            <a:ext cx="4962525" cy="3722687"/>
          </a:xfrm>
          <a:ln/>
        </p:spPr>
      </p:sp>
      <p:sp>
        <p:nvSpPr>
          <p:cNvPr id="584707" name="Rectangle 3"/>
          <p:cNvSpPr>
            <a:spLocks noGrp="1" noChangeArrowheads="1"/>
          </p:cNvSpPr>
          <p:nvPr>
            <p:ph type="body" idx="1"/>
          </p:nvPr>
        </p:nvSpPr>
        <p:spPr>
          <a:xfrm>
            <a:off x="679450" y="4714875"/>
            <a:ext cx="5438775" cy="4467225"/>
          </a:xfrm>
        </p:spPr>
        <p:txBody>
          <a:bodyPr/>
          <a:lstStyle/>
          <a:p>
            <a:r>
              <a:rPr lang="en-US">
                <a:latin typeface="Times-Roman" charset="0"/>
              </a:rPr>
              <a:t>The AES key expansion algorithm takes as input a 4-word (16-byte) key and produces a linear array of words, providing a 4-word round key for the initial AddRoundKey stage and each of the 10/12/14 rounds of the cipher</a:t>
            </a:r>
            <a:r>
              <a:rPr lang="en-US"/>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2014/2</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 Network Security</a:t>
            </a:r>
            <a:endParaRPr lang="en-AU" smtClean="0"/>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2</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BE04C3E2-E25E-4FDA-B2C4-F1F7FF3B3CA6}" type="slidenum">
              <a:rPr lang="en-AU"/>
              <a:pPr/>
              <a:t>25</a:t>
            </a:fld>
            <a:endParaRPr lang="en-AU"/>
          </a:p>
        </p:txBody>
      </p:sp>
      <p:sp>
        <p:nvSpPr>
          <p:cNvPr id="586754" name="Rectangle 2"/>
          <p:cNvSpPr>
            <a:spLocks noChangeArrowheads="1" noTextEdit="1"/>
          </p:cNvSpPr>
          <p:nvPr>
            <p:ph type="sldImg"/>
          </p:nvPr>
        </p:nvSpPr>
        <p:spPr>
          <a:xfrm>
            <a:off x="917575" y="744538"/>
            <a:ext cx="4962525" cy="3722687"/>
          </a:xfrm>
          <a:ln/>
        </p:spPr>
      </p:sp>
      <p:sp>
        <p:nvSpPr>
          <p:cNvPr id="586755" name="Rectangle 3"/>
          <p:cNvSpPr>
            <a:spLocks noGrp="1" noChangeArrowheads="1"/>
          </p:cNvSpPr>
          <p:nvPr>
            <p:ph type="body" idx="1"/>
          </p:nvPr>
        </p:nvSpPr>
        <p:spPr>
          <a:xfrm>
            <a:off x="679450" y="4714875"/>
            <a:ext cx="5438775" cy="4467225"/>
          </a:xfrm>
        </p:spPr>
        <p:txBody>
          <a:bodyPr/>
          <a:lstStyle/>
          <a:p>
            <a:r>
              <a:rPr lang="en-US"/>
              <a:t>The first block of the AES Key Expansion is shown here in Stallings Figure 5.6. It shows each group of 4 bytes in the key being assigned to the first 4 words, then the calculation of the next 4 words based on the values of the previous 4 words, which is repeated enough times to create all the necessary subkey information.</a:t>
            </a:r>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DDF9A915-8CD9-48AB-A83B-D7FFE93F9C83}" type="slidenum">
              <a:rPr lang="en-AU"/>
              <a:pPr/>
              <a:t>26</a:t>
            </a:fld>
            <a:endParaRPr lang="en-AU"/>
          </a:p>
        </p:txBody>
      </p:sp>
      <p:sp>
        <p:nvSpPr>
          <p:cNvPr id="588802" name="Rectangle 2"/>
          <p:cNvSpPr>
            <a:spLocks noChangeArrowheads="1" noTextEdit="1"/>
          </p:cNvSpPr>
          <p:nvPr>
            <p:ph type="sldImg"/>
          </p:nvPr>
        </p:nvSpPr>
        <p:spPr>
          <a:xfrm>
            <a:off x="917575" y="744538"/>
            <a:ext cx="4962525" cy="3722687"/>
          </a:xfrm>
          <a:ln/>
        </p:spPr>
      </p:sp>
      <p:sp>
        <p:nvSpPr>
          <p:cNvPr id="588803" name="Rectangle 3"/>
          <p:cNvSpPr>
            <a:spLocks noGrp="1" noChangeArrowheads="1"/>
          </p:cNvSpPr>
          <p:nvPr>
            <p:ph type="body" idx="1"/>
          </p:nvPr>
        </p:nvSpPr>
        <p:spPr>
          <a:xfrm>
            <a:off x="679450" y="4714875"/>
            <a:ext cx="5438775" cy="4467225"/>
          </a:xfrm>
        </p:spPr>
        <p:txBody>
          <a:bodyPr/>
          <a:lstStyle/>
          <a:p>
            <a:r>
              <a:rPr lang="en-US">
                <a:latin typeface="Times-Roman" charset="0"/>
              </a:rPr>
              <a:t>The Rijndael developers designed the expansion key algorithm to be resistant to known cryptanalytic attacks. </a:t>
            </a:r>
            <a:r>
              <a:rPr lang="en-US"/>
              <a:t>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endParaRPr lang="en-US"/>
          </a:p>
          <a:p>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D204BBC0-1359-4F05-839E-036C1F4BBB92}" type="slidenum">
              <a:rPr lang="en-AU"/>
              <a:pPr/>
              <a:t>27</a:t>
            </a:fld>
            <a:endParaRPr lang="en-AU"/>
          </a:p>
        </p:txBody>
      </p:sp>
      <p:sp>
        <p:nvSpPr>
          <p:cNvPr id="599042" name="Rectangle 2"/>
          <p:cNvSpPr>
            <a:spLocks noChangeArrowheads="1" noTextEdit="1"/>
          </p:cNvSpPr>
          <p:nvPr>
            <p:ph type="sldImg"/>
          </p:nvPr>
        </p:nvSpPr>
        <p:spPr>
          <a:xfrm>
            <a:off x="917575" y="744538"/>
            <a:ext cx="4964113" cy="3722687"/>
          </a:xfrm>
          <a:ln/>
        </p:spPr>
      </p:sp>
      <p:sp>
        <p:nvSpPr>
          <p:cNvPr id="599043" name="Rectangle 3"/>
          <p:cNvSpPr>
            <a:spLocks noGrp="1" noChangeArrowheads="1"/>
          </p:cNvSpPr>
          <p:nvPr>
            <p:ph type="body" idx="1"/>
          </p:nvPr>
        </p:nvSpPr>
        <p:spPr>
          <a:xfrm>
            <a:off x="906463" y="4716463"/>
            <a:ext cx="4984750" cy="4465637"/>
          </a:xfrm>
        </p:spPr>
        <p:txBody>
          <a:bodyPr/>
          <a:lstStyle/>
          <a:p>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2D8A4726-6A11-486D-A85E-C02BBD946C9C}" type="slidenum">
              <a:rPr lang="en-AU"/>
              <a:pPr/>
              <a:t>28</a:t>
            </a:fld>
            <a:endParaRPr lang="en-AU"/>
          </a:p>
        </p:txBody>
      </p:sp>
      <p:sp>
        <p:nvSpPr>
          <p:cNvPr id="592898" name="Rectangle 2"/>
          <p:cNvSpPr>
            <a:spLocks noChangeArrowheads="1" noTextEdit="1"/>
          </p:cNvSpPr>
          <p:nvPr>
            <p:ph type="sldImg"/>
          </p:nvPr>
        </p:nvSpPr>
        <p:spPr>
          <a:xfrm>
            <a:off x="917575" y="744538"/>
            <a:ext cx="4962525" cy="3722687"/>
          </a:xfrm>
          <a:ln/>
        </p:spPr>
      </p:sp>
      <p:sp>
        <p:nvSpPr>
          <p:cNvPr id="592899" name="Rectangle 3"/>
          <p:cNvSpPr>
            <a:spLocks noGrp="1" noChangeArrowheads="1"/>
          </p:cNvSpPr>
          <p:nvPr>
            <p:ph type="body" idx="1"/>
          </p:nvPr>
        </p:nvSpPr>
        <p:spPr>
          <a:xfrm>
            <a:off x="679450" y="4714875"/>
            <a:ext cx="5438775" cy="4467225"/>
          </a:xfrm>
        </p:spPr>
        <p:txBody>
          <a:bodyPr/>
          <a:lstStyle/>
          <a:p>
            <a:r>
              <a:rPr lang="en-US"/>
              <a:t>Illustrate the equivalent inverse cipher with Stallings Figure 5.7.</a:t>
            </a:r>
          </a:p>
          <a:p>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1D80A03B-2C2F-4E17-947B-909C086EB296}" type="slidenum">
              <a:rPr lang="en-AU"/>
              <a:pPr/>
              <a:t>29</a:t>
            </a:fld>
            <a:endParaRPr lang="en-AU"/>
          </a:p>
        </p:txBody>
      </p:sp>
      <p:sp>
        <p:nvSpPr>
          <p:cNvPr id="594946" name="Rectangle 2"/>
          <p:cNvSpPr>
            <a:spLocks noChangeArrowheads="1" noTextEdit="1"/>
          </p:cNvSpPr>
          <p:nvPr>
            <p:ph type="sldImg"/>
          </p:nvPr>
        </p:nvSpPr>
        <p:spPr>
          <a:xfrm>
            <a:off x="917575" y="744538"/>
            <a:ext cx="4962525" cy="3722687"/>
          </a:xfrm>
          <a:ln/>
        </p:spPr>
      </p:sp>
      <p:sp>
        <p:nvSpPr>
          <p:cNvPr id="594947" name="Rectangle 3"/>
          <p:cNvSpPr>
            <a:spLocks noGrp="1" noChangeArrowheads="1"/>
          </p:cNvSpPr>
          <p:nvPr>
            <p:ph type="body" idx="1"/>
          </p:nvPr>
        </p:nvSpPr>
        <p:spPr>
          <a:xfrm>
            <a:off x="679450" y="4714875"/>
            <a:ext cx="5438775" cy="4467225"/>
          </a:xfrm>
        </p:spPr>
        <p:txBody>
          <a:bodyPr/>
          <a:lstStyle/>
          <a:p>
            <a:r>
              <a:rPr lang="en-US">
                <a:latin typeface="Times-Roman" charset="0"/>
              </a:rPr>
              <a:t>AES can be implemented very efficiently on an 8-bit processor.</a:t>
            </a:r>
          </a:p>
          <a:p>
            <a:r>
              <a:rPr lang="en-US">
                <a:latin typeface="Times-Roman" charset="0"/>
              </a:rPr>
              <a:t>AddRoundKey is a bytewise XOR operation. </a:t>
            </a:r>
          </a:p>
          <a:p>
            <a:r>
              <a:rPr lang="en-US">
                <a:latin typeface="Times-Roman" charset="0"/>
              </a:rPr>
              <a:t>ShiftRows is a simple byte shifting operation. </a:t>
            </a:r>
          </a:p>
          <a:p>
            <a:r>
              <a:rPr lang="en-US">
                <a:latin typeface="Times-Roman" charset="0"/>
              </a:rPr>
              <a:t>SubBytes operates at the byte level and only requires a lookup of a 256 byte table S. </a:t>
            </a:r>
          </a:p>
          <a:p>
            <a:r>
              <a:rPr lang="en-US">
                <a:latin typeface="Times-Roman" charset="0"/>
              </a:rPr>
              <a:t>MixColumns (matrix multiply) can be implemented as byte XOR’s &amp; table lookups with a 2nd 256 byte table X2, using the formulae shown in Stallings equation 5.9.</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83BB2AAE-5380-4408-A466-59A84B496DDE}" type="slidenum">
              <a:rPr lang="en-AU"/>
              <a:pPr/>
              <a:t>30</a:t>
            </a:fld>
            <a:endParaRPr lang="en-AU"/>
          </a:p>
        </p:txBody>
      </p:sp>
      <p:sp>
        <p:nvSpPr>
          <p:cNvPr id="596994" name="Rectangle 2"/>
          <p:cNvSpPr>
            <a:spLocks noChangeArrowheads="1" noTextEdit="1"/>
          </p:cNvSpPr>
          <p:nvPr>
            <p:ph type="sldImg"/>
          </p:nvPr>
        </p:nvSpPr>
        <p:spPr>
          <a:xfrm>
            <a:off x="917575" y="744538"/>
            <a:ext cx="4962525" cy="3722687"/>
          </a:xfrm>
          <a:ln/>
        </p:spPr>
      </p:sp>
      <p:sp>
        <p:nvSpPr>
          <p:cNvPr id="596995" name="Rectangle 3"/>
          <p:cNvSpPr>
            <a:spLocks noGrp="1" noChangeArrowheads="1"/>
          </p:cNvSpPr>
          <p:nvPr>
            <p:ph type="body" idx="1"/>
          </p:nvPr>
        </p:nvSpPr>
        <p:spPr>
          <a:xfrm>
            <a:off x="679450" y="4714875"/>
            <a:ext cx="5438775" cy="4467225"/>
          </a:xfrm>
        </p:spPr>
        <p:txBody>
          <a:bodyPr/>
          <a:lstStyle/>
          <a:p>
            <a:r>
              <a:rPr lang="en-US">
                <a:latin typeface="Times-Roman"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r>
              <a:rPr lang="en-US">
                <a:latin typeface="Times-Roman" charset="0"/>
              </a:rPr>
              <a:t>The developers of Rijndael believe that this compact, efficient implementation was probably one of the most important factors in the selection of Rijndael for AES.</a:t>
            </a:r>
            <a:r>
              <a:rPr lang="en-US">
                <a:latin typeface="Helvetica"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9E68A704-B3AA-479A-B9AF-727FB72A32D5}" type="slidenum">
              <a:rPr lang="en-AU"/>
              <a:pPr/>
              <a:t>31</a:t>
            </a:fld>
            <a:endParaRPr lang="en-AU"/>
          </a:p>
        </p:txBody>
      </p:sp>
      <p:sp>
        <p:nvSpPr>
          <p:cNvPr id="714754" name="Rectangle 2"/>
          <p:cNvSpPr>
            <a:spLocks noChangeArrowheads="1" noTextEdit="1"/>
          </p:cNvSpPr>
          <p:nvPr>
            <p:ph type="sldImg"/>
          </p:nvPr>
        </p:nvSpPr>
        <p:spPr>
          <a:xfrm>
            <a:off x="917575" y="744538"/>
            <a:ext cx="4962525" cy="3722687"/>
          </a:xfrm>
          <a:ln/>
        </p:spPr>
      </p:sp>
      <p:sp>
        <p:nvSpPr>
          <p:cNvPr id="714755" name="Rectangle 3"/>
          <p:cNvSpPr>
            <a:spLocks noGrp="1" noChangeArrowheads="1"/>
          </p:cNvSpPr>
          <p:nvPr>
            <p:ph type="body" idx="1"/>
          </p:nvPr>
        </p:nvSpPr>
        <p:spPr>
          <a:xfrm>
            <a:off x="679450" y="4714875"/>
            <a:ext cx="5438775" cy="4467225"/>
          </a:xfrm>
        </p:spPr>
        <p:txBody>
          <a:bodyPr/>
          <a:lstStyle/>
          <a:p>
            <a:r>
              <a:rPr lang="en-US"/>
              <a:t>Now look at important examples of both secure hash functions and message authentication codes (MACs).</a:t>
            </a:r>
          </a:p>
          <a:p>
            <a:r>
              <a:rPr lang="en-US"/>
              <a:t>Traditionally, most hash functions that have achieved widespread use rely on a compression function specifically designed for the hash function. Another approach is to use a symmetric block cipher as the compression function.</a:t>
            </a:r>
          </a:p>
          <a:p>
            <a:r>
              <a:rPr lang="en-US"/>
              <a:t>MACs also fall into two categories: some use a hash algorithm such as SHA as the core of the MAC algorithm, others use a symmetric block cipher in a cipher block chaining mode.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699019DB-8591-48DD-B526-D610D33CA8E6}" type="slidenum">
              <a:rPr lang="en-AU"/>
              <a:pPr/>
              <a:t>32</a:t>
            </a:fld>
            <a:endParaRPr lang="en-AU"/>
          </a:p>
        </p:txBody>
      </p:sp>
      <p:sp>
        <p:nvSpPr>
          <p:cNvPr id="696322" name="Rectangle 2"/>
          <p:cNvSpPr>
            <a:spLocks noChangeArrowheads="1" noTextEdit="1"/>
          </p:cNvSpPr>
          <p:nvPr>
            <p:ph type="sldImg"/>
          </p:nvPr>
        </p:nvSpPr>
        <p:spPr>
          <a:xfrm>
            <a:off x="917575" y="744538"/>
            <a:ext cx="4962525" cy="3722687"/>
          </a:xfrm>
          <a:ln/>
        </p:spPr>
      </p:sp>
      <p:sp>
        <p:nvSpPr>
          <p:cNvPr id="696323" name="Rectangle 3"/>
          <p:cNvSpPr>
            <a:spLocks noGrp="1" noChangeArrowheads="1"/>
          </p:cNvSpPr>
          <p:nvPr>
            <p:ph type="body" idx="1"/>
          </p:nvPr>
        </p:nvSpPr>
        <p:spPr>
          <a:xfrm>
            <a:off x="679450" y="4714875"/>
            <a:ext cx="5438775" cy="4467225"/>
          </a:xfrm>
        </p:spPr>
        <p:txBody>
          <a:bodyPr/>
          <a:lstStyle/>
          <a:p>
            <a:r>
              <a:rPr lang="en-US"/>
              <a:t>The purpose of a hash function is to produce a “fingerprint”of a file, message, or other block of data.</a:t>
            </a:r>
            <a:endParaRPr lang="en-AU"/>
          </a:p>
          <a:p>
            <a:r>
              <a:rPr lang="en-AU"/>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DF4E63A8-D519-45A3-8B30-15A85FC1F990}" type="slidenum">
              <a:rPr lang="en-AU"/>
              <a:pPr/>
              <a:t>33</a:t>
            </a:fld>
            <a:endParaRPr lang="en-AU"/>
          </a:p>
        </p:txBody>
      </p:sp>
      <p:sp>
        <p:nvSpPr>
          <p:cNvPr id="698370" name="Rectangle 2"/>
          <p:cNvSpPr>
            <a:spLocks noChangeArrowheads="1" noTextEdit="1"/>
          </p:cNvSpPr>
          <p:nvPr>
            <p:ph type="sldImg"/>
          </p:nvPr>
        </p:nvSpPr>
        <p:spPr>
          <a:xfrm>
            <a:off x="917575" y="744538"/>
            <a:ext cx="4962525" cy="3722687"/>
          </a:xfrm>
          <a:ln/>
        </p:spPr>
      </p:sp>
      <p:sp>
        <p:nvSpPr>
          <p:cNvPr id="698371" name="Rectangle 3"/>
          <p:cNvSpPr>
            <a:spLocks noGrp="1" noChangeArrowheads="1"/>
          </p:cNvSpPr>
          <p:nvPr>
            <p:ph type="body" idx="1"/>
          </p:nvPr>
        </p:nvSpPr>
        <p:spPr>
          <a:xfrm>
            <a:off x="679450" y="4714875"/>
            <a:ext cx="5438775" cy="4467225"/>
          </a:xfrm>
        </p:spPr>
        <p:txBody>
          <a:bodyPr/>
          <a:lstStyle/>
          <a:p>
            <a:r>
              <a:rPr lang="en-US"/>
              <a:t>All hash functions operate using the following general principles. The input (message, file,etc.) is viewed as a sequence of n-bit blocks, processed one block at a time in an iterative fashion to produce an n-bit hash function. Can construct a range of possible simple hash functions by just XOR’ing blocks with rotates etc. None of these are secure, since can predict how changes to message affect the resulting hash.</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E671B75F-91C2-425A-B5F8-A017E7224318}" type="slidenum">
              <a:rPr lang="en-AU"/>
              <a:pPr/>
              <a:t>34</a:t>
            </a:fld>
            <a:endParaRPr lang="en-AU"/>
          </a:p>
        </p:txBody>
      </p:sp>
      <p:sp>
        <p:nvSpPr>
          <p:cNvPr id="700418" name="Rectangle 2"/>
          <p:cNvSpPr>
            <a:spLocks noChangeArrowheads="1" noTextEdit="1"/>
          </p:cNvSpPr>
          <p:nvPr>
            <p:ph type="sldImg"/>
          </p:nvPr>
        </p:nvSpPr>
        <p:spPr>
          <a:xfrm>
            <a:off x="917575" y="744538"/>
            <a:ext cx="4962525" cy="3722687"/>
          </a:xfrm>
          <a:ln/>
        </p:spPr>
      </p:sp>
      <p:sp>
        <p:nvSpPr>
          <p:cNvPr id="700419" name="Rectangle 3"/>
          <p:cNvSpPr>
            <a:spLocks noGrp="1" noChangeArrowheads="1"/>
          </p:cNvSpPr>
          <p:nvPr>
            <p:ph type="body" idx="1"/>
          </p:nvPr>
        </p:nvSpPr>
        <p:spPr>
          <a:xfrm>
            <a:off x="679450" y="4714875"/>
            <a:ext cx="5438775" cy="4467225"/>
          </a:xfrm>
        </p:spPr>
        <p:txBody>
          <a:bodyPr/>
          <a:lstStyle/>
          <a:p>
            <a:r>
              <a:rPr lang="en-US"/>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a:t>m</a:t>
            </a:r>
            <a:r>
              <a:rPr lang="en-US" baseline="40000"/>
              <a:t>/</a:t>
            </a:r>
            <a:r>
              <a:rPr lang="en-US" baseline="20000"/>
              <a:t>2</a:t>
            </a:r>
            <a:r>
              <a:rPr lang="en-US"/>
              <a:t> in each to get a matching m-bit hash.</a:t>
            </a:r>
          </a:p>
          <a:p>
            <a:r>
              <a:rPr lang="en-US"/>
              <a:t>Note that creating many message variants is relatively easy, either by rewording or just varying the amount of white-space in the message. All of which indicates that larger MACs/Hashes are needed.</a:t>
            </a:r>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AU" smtClean="0"/>
              <a:t>Griffith University, School of Information Technology</a:t>
            </a:r>
          </a:p>
        </p:txBody>
      </p:sp>
      <p:sp>
        <p:nvSpPr>
          <p:cNvPr id="51203" name="Rectangle 3"/>
          <p:cNvSpPr>
            <a:spLocks noGrp="1" noChangeArrowheads="1"/>
          </p:cNvSpPr>
          <p:nvPr>
            <p:ph type="dt" sz="quarter" idx="1"/>
          </p:nvPr>
        </p:nvSpPr>
        <p:spPr>
          <a:noFill/>
        </p:spPr>
        <p:txBody>
          <a:bodyPr/>
          <a:lstStyle/>
          <a:p>
            <a:r>
              <a:rPr lang="ta-IN" smtClean="0"/>
              <a:t>2014/2</a:t>
            </a:r>
            <a:endParaRPr lang="en-AU" smtClean="0"/>
          </a:p>
        </p:txBody>
      </p:sp>
      <p:sp>
        <p:nvSpPr>
          <p:cNvPr id="51204" name="Rectangle 6"/>
          <p:cNvSpPr>
            <a:spLocks noGrp="1" noChangeArrowheads="1"/>
          </p:cNvSpPr>
          <p:nvPr>
            <p:ph type="ftr" sz="quarter" idx="4"/>
          </p:nvPr>
        </p:nvSpPr>
        <p:spPr>
          <a:noFill/>
        </p:spPr>
        <p:txBody>
          <a:bodyPr/>
          <a:lstStyle/>
          <a:p>
            <a:r>
              <a:rPr lang="en-AU" smtClean="0"/>
              <a:t>3413ICT Network Security</a:t>
            </a:r>
            <a:endParaRPr lang="en-AU" smtClean="0"/>
          </a:p>
        </p:txBody>
      </p:sp>
      <p:sp>
        <p:nvSpPr>
          <p:cNvPr id="51205" name="Rectangle 7"/>
          <p:cNvSpPr>
            <a:spLocks noGrp="1" noChangeArrowheads="1"/>
          </p:cNvSpPr>
          <p:nvPr>
            <p:ph type="sldNum" sz="quarter" idx="5"/>
          </p:nvPr>
        </p:nvSpPr>
        <p:spPr>
          <a:noFill/>
        </p:spPr>
        <p:txBody>
          <a:bodyPr/>
          <a:lstStyle/>
          <a:p>
            <a:fld id="{3A7AF9CB-2FD0-430A-819A-68CB9079C537}" type="slidenum">
              <a:rPr lang="en-AU"/>
              <a:pPr/>
              <a:t>3</a:t>
            </a:fld>
            <a:endParaRPr lang="en-AU"/>
          </a:p>
        </p:txBody>
      </p:sp>
      <p:sp>
        <p:nvSpPr>
          <p:cNvPr id="51206" name="Rectangle 2"/>
          <p:cNvSpPr>
            <a:spLocks noGrp="1" noRot="1" noChangeAspect="1" noChangeArrowheads="1" noTextEdit="1"/>
          </p:cNvSpPr>
          <p:nvPr>
            <p:ph type="sldImg"/>
          </p:nvPr>
        </p:nvSpPr>
        <p:spPr>
          <a:xfrm>
            <a:off x="1143000" y="685800"/>
            <a:ext cx="4573588" cy="3429000"/>
          </a:xfrm>
          <a:solidFill>
            <a:srgbClr val="FFFFFF"/>
          </a:solidFill>
          <a:ln/>
        </p:spPr>
      </p:sp>
      <p:sp>
        <p:nvSpPr>
          <p:cNvPr id="51207" name="Text Box 3"/>
          <p:cNvSpPr>
            <a:spLocks noGrp="1" noChangeArrowheads="1"/>
          </p:cNvSpPr>
          <p:nvPr>
            <p:ph type="body" idx="1"/>
          </p:nvPr>
        </p:nvSpPr>
        <p:spPr>
          <a:xfrm>
            <a:off x="914400" y="4343400"/>
            <a:ext cx="5030788" cy="1947863"/>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83515CF0-2A42-4FDB-96C4-9E41FD0F22A1}" type="slidenum">
              <a:rPr lang="en-AU"/>
              <a:pPr/>
              <a:t>35</a:t>
            </a:fld>
            <a:endParaRPr lang="en-AU"/>
          </a:p>
        </p:txBody>
      </p:sp>
      <p:sp>
        <p:nvSpPr>
          <p:cNvPr id="702466" name="Rectangle 2"/>
          <p:cNvSpPr>
            <a:spLocks noChangeArrowheads="1" noTextEdit="1"/>
          </p:cNvSpPr>
          <p:nvPr>
            <p:ph type="sldImg"/>
          </p:nvPr>
        </p:nvSpPr>
        <p:spPr>
          <a:xfrm>
            <a:off x="917575" y="744538"/>
            <a:ext cx="4962525" cy="3722687"/>
          </a:xfrm>
          <a:ln/>
        </p:spPr>
      </p:sp>
      <p:sp>
        <p:nvSpPr>
          <p:cNvPr id="702467" name="Rectangle 3"/>
          <p:cNvSpPr>
            <a:spLocks noGrp="1" noChangeArrowheads="1"/>
          </p:cNvSpPr>
          <p:nvPr>
            <p:ph type="body" idx="1"/>
          </p:nvPr>
        </p:nvSpPr>
        <p:spPr>
          <a:xfrm>
            <a:off x="679450" y="4714875"/>
            <a:ext cx="5438775" cy="4467225"/>
          </a:xfrm>
        </p:spPr>
        <p:txBody>
          <a:bodyPr/>
          <a:lstStyle/>
          <a:p>
            <a:r>
              <a:rPr lang="en-US"/>
              <a:t>A number of proposals have been made for hash functions based on using a cipher block chaining technique, but without the secret key (instead using the message blocks as keys). Unfortunately these are subject to both the birthday attack, and to a “meet-in-the-middle” attack. Thus, attention has been directed at finding other approaches to hashing.</a:t>
            </a:r>
          </a:p>
          <a:p>
            <a:pPr lvl="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1191C2D1-CEFC-4904-85D2-E74EC213EA50}" type="slidenum">
              <a:rPr lang="en-AU"/>
              <a:pPr/>
              <a:t>36</a:t>
            </a:fld>
            <a:endParaRPr lang="en-AU"/>
          </a:p>
        </p:txBody>
      </p:sp>
      <p:sp>
        <p:nvSpPr>
          <p:cNvPr id="704514" name="Rectangle 2"/>
          <p:cNvSpPr>
            <a:spLocks noChangeArrowheads="1" noTextEdit="1"/>
          </p:cNvSpPr>
          <p:nvPr>
            <p:ph type="sldImg"/>
          </p:nvPr>
        </p:nvSpPr>
        <p:spPr>
          <a:xfrm>
            <a:off x="917575" y="744538"/>
            <a:ext cx="4962525" cy="3722687"/>
          </a:xfrm>
          <a:ln/>
        </p:spPr>
      </p:sp>
      <p:sp>
        <p:nvSpPr>
          <p:cNvPr id="704515" name="Rectangle 3"/>
          <p:cNvSpPr>
            <a:spLocks noGrp="1" noChangeArrowheads="1"/>
          </p:cNvSpPr>
          <p:nvPr>
            <p:ph type="body" idx="1"/>
          </p:nvPr>
        </p:nvSpPr>
        <p:spPr>
          <a:xfrm>
            <a:off x="679450" y="4714875"/>
            <a:ext cx="5438775" cy="4467225"/>
          </a:xfrm>
        </p:spPr>
        <p:txBody>
          <a:bodyPr/>
          <a:lstStyle/>
          <a:p>
            <a:r>
              <a:rPr lang="en-US"/>
              <a:t>Just as with symmetric and public-key encryption, we can group attacks on hash functions and MACs into two categories: brute-force attacks and cryptanalysis. </a:t>
            </a:r>
          </a:p>
          <a:p>
            <a:r>
              <a:rPr lang="en-US"/>
              <a:t>The strength of a hash function against brute-force attacks depends solely on the length of the hash code produced by the algorithm, with cost O(2^m/2). See proposal in text for a h/w MD5 cracker.</a:t>
            </a:r>
          </a:p>
          <a:p>
            <a:r>
              <a:rPr lang="en-US"/>
              <a:t>A brute-force attack on a MAC is a more difficult undertaking because it requires known message-MAC pairs. However analysis shows cost is related to min(2^k, 2^n), similar to symmetric encryption algorithms.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CC219570-46EC-4E59-956A-AEB98514FD73}" type="slidenum">
              <a:rPr lang="en-AU"/>
              <a:pPr/>
              <a:t>37</a:t>
            </a:fld>
            <a:endParaRPr lang="en-AU"/>
          </a:p>
        </p:txBody>
      </p:sp>
      <p:sp>
        <p:nvSpPr>
          <p:cNvPr id="706562" name="Rectangle 2"/>
          <p:cNvSpPr>
            <a:spLocks noChangeArrowheads="1" noTextEdit="1"/>
          </p:cNvSpPr>
          <p:nvPr>
            <p:ph type="sldImg"/>
          </p:nvPr>
        </p:nvSpPr>
        <p:spPr>
          <a:xfrm>
            <a:off x="917575" y="744538"/>
            <a:ext cx="4962525" cy="3722687"/>
          </a:xfrm>
          <a:ln/>
        </p:spPr>
      </p:sp>
      <p:sp>
        <p:nvSpPr>
          <p:cNvPr id="706563" name="Rectangle 3"/>
          <p:cNvSpPr>
            <a:spLocks noGrp="1" noChangeArrowheads="1"/>
          </p:cNvSpPr>
          <p:nvPr>
            <p:ph type="body" idx="1"/>
          </p:nvPr>
        </p:nvSpPr>
        <p:spPr>
          <a:xfrm>
            <a:off x="679450" y="4714875"/>
            <a:ext cx="5438775" cy="4467225"/>
          </a:xfrm>
        </p:spPr>
        <p:txBody>
          <a:bodyPr/>
          <a:lstStyle/>
          <a:p>
            <a:r>
              <a:rPr lang="en-US"/>
              <a:t>As with encryption algorithms, cryptanalytic attacks on hash functions and MAC algorithms seek to exploit some property of the algorithm to perform some attack other than an exhaustive search. The way to measure the resistance of a hash or MAC algorithm to cryptanalysis is to compare its strength to the effort required for a brute-force attack. That is, an ideal hash or MAC algorithm will require a cryptanalytic effort greater than or equal to the brute-force effort. </a:t>
            </a:r>
          </a:p>
          <a:p>
            <a:r>
              <a:rPr lang="en-US"/>
              <a:t>Cryptanalysis of hash functions focuses on the internal structure of the compression function f and is based on attempts to find efficient techniques for producing collisions for a single execution of f. Keep in mind that for any hash function there must exist collisions, but want it to be computationally infeasible to find these collisions.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97C92897-691B-4677-AB83-709ABA051E1E}" type="slidenum">
              <a:rPr lang="en-AU"/>
              <a:pPr/>
              <a:t>38</a:t>
            </a:fld>
            <a:endParaRPr lang="en-AU"/>
          </a:p>
        </p:txBody>
      </p:sp>
      <p:sp>
        <p:nvSpPr>
          <p:cNvPr id="716802" name="Rectangle 2"/>
          <p:cNvSpPr>
            <a:spLocks noChangeArrowheads="1" noTextEdit="1"/>
          </p:cNvSpPr>
          <p:nvPr>
            <p:ph type="sldImg"/>
          </p:nvPr>
        </p:nvSpPr>
        <p:spPr>
          <a:xfrm>
            <a:off x="917575" y="744538"/>
            <a:ext cx="4962525" cy="3722687"/>
          </a:xfrm>
          <a:ln/>
        </p:spPr>
      </p:sp>
      <p:sp>
        <p:nvSpPr>
          <p:cNvPr id="716803" name="Rectangle 3"/>
          <p:cNvSpPr>
            <a:spLocks noGrp="1" noChangeArrowheads="1"/>
          </p:cNvSpPr>
          <p:nvPr>
            <p:ph type="body" idx="1"/>
          </p:nvPr>
        </p:nvSpPr>
        <p:spPr>
          <a:xfrm>
            <a:off x="679450" y="4714875"/>
            <a:ext cx="5438775" cy="4467225"/>
          </a:xfrm>
        </p:spPr>
        <p:txBody>
          <a:bodyPr/>
          <a:lstStyle/>
          <a:p>
            <a:r>
              <a:rPr lang="en-US"/>
              <a:t>Most important modern hash functions follow the basic structure shown in this figure, Stallings Figure 11.9. This has proved to be a fundamentally sound structure, and newer designs simply refine the structure and add to the hash code length. Within this basic structure, two approaches have been followed in the design of the compression function, as mentioned previously, which is the basic building block of the hash function.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5F467746-306B-409B-AD91-AB2DC076F150}" type="slidenum">
              <a:rPr lang="en-AU"/>
              <a:pPr/>
              <a:t>39</a:t>
            </a:fld>
            <a:endParaRPr lang="en-AU"/>
          </a:p>
        </p:txBody>
      </p:sp>
      <p:sp>
        <p:nvSpPr>
          <p:cNvPr id="718850" name="Rectangle 2"/>
          <p:cNvSpPr>
            <a:spLocks noChangeArrowheads="1" noTextEdit="1"/>
          </p:cNvSpPr>
          <p:nvPr>
            <p:ph type="sldImg"/>
          </p:nvPr>
        </p:nvSpPr>
        <p:spPr>
          <a:xfrm>
            <a:off x="917575" y="744538"/>
            <a:ext cx="4962525" cy="3722687"/>
          </a:xfrm>
          <a:ln/>
        </p:spPr>
      </p:sp>
      <p:sp>
        <p:nvSpPr>
          <p:cNvPr id="718851" name="Rectangle 3"/>
          <p:cNvSpPr>
            <a:spLocks noGrp="1" noChangeArrowheads="1"/>
          </p:cNvSpPr>
          <p:nvPr>
            <p:ph type="body" idx="1"/>
          </p:nvPr>
        </p:nvSpPr>
        <p:spPr>
          <a:xfrm>
            <a:off x="679450" y="4714875"/>
            <a:ext cx="5438775" cy="4467225"/>
          </a:xfrm>
        </p:spPr>
        <p:txBody>
          <a:bodyPr/>
          <a:lstStyle/>
          <a:p>
            <a:r>
              <a:rPr lang="en-US"/>
              <a:t>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FFD52A5F-BB8C-4037-B663-49A204483197}" type="slidenum">
              <a:rPr lang="en-AU"/>
              <a:pPr/>
              <a:t>40</a:t>
            </a:fld>
            <a:endParaRPr lang="en-AU"/>
          </a:p>
        </p:txBody>
      </p:sp>
      <p:sp>
        <p:nvSpPr>
          <p:cNvPr id="720898" name="Rectangle 2"/>
          <p:cNvSpPr>
            <a:spLocks noChangeArrowheads="1" noTextEdit="1"/>
          </p:cNvSpPr>
          <p:nvPr>
            <p:ph type="sldImg"/>
          </p:nvPr>
        </p:nvSpPr>
        <p:spPr>
          <a:xfrm>
            <a:off x="917575" y="744538"/>
            <a:ext cx="4962525" cy="3722687"/>
          </a:xfrm>
          <a:ln/>
        </p:spPr>
      </p:sp>
      <p:sp>
        <p:nvSpPr>
          <p:cNvPr id="720899" name="Rectangle 3"/>
          <p:cNvSpPr>
            <a:spLocks noGrp="1" noChangeArrowheads="1"/>
          </p:cNvSpPr>
          <p:nvPr>
            <p:ph type="body" idx="1"/>
          </p:nvPr>
        </p:nvSpPr>
        <p:spPr>
          <a:xfrm>
            <a:off x="679450" y="4714875"/>
            <a:ext cx="5438775" cy="4467225"/>
          </a:xfrm>
        </p:spPr>
        <p:txBody>
          <a:bodyPr/>
          <a:lstStyle/>
          <a:p>
            <a:r>
              <a:rPr lang="en-US"/>
              <a:t>In 2002, NIST produced a revised version of the standard, FIPS 180-2, that defined three new versions of SHA, with hash value lengths of 256, 384, and 512 bits, known as SHA-256, SHA-384, and SHA-512. These new versions have the same underlying structure and use the same types of modular arithmetic and logical binary operations as SHA-1, hence analyses should be similar. In 2005, NIST announced the intention to phase out approval of SHA-1 and move to a reliance on the other SHA versions by 2010. See Stallings Table12.1 for comparative details of these algorithms.</a:t>
            </a:r>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B78103B0-8394-428F-A23C-E8F734A6552F}" type="slidenum">
              <a:rPr lang="en-AU"/>
              <a:pPr/>
              <a:t>41</a:t>
            </a:fld>
            <a:endParaRPr lang="en-AU"/>
          </a:p>
        </p:txBody>
      </p:sp>
      <p:sp>
        <p:nvSpPr>
          <p:cNvPr id="722946" name="Rectangle 2"/>
          <p:cNvSpPr>
            <a:spLocks noChangeArrowheads="1" noTextEdit="1"/>
          </p:cNvSpPr>
          <p:nvPr>
            <p:ph type="sldImg"/>
          </p:nvPr>
        </p:nvSpPr>
        <p:spPr>
          <a:xfrm>
            <a:off x="917575" y="744538"/>
            <a:ext cx="4962525" cy="3722687"/>
          </a:xfrm>
          <a:ln/>
        </p:spPr>
      </p:sp>
      <p:sp>
        <p:nvSpPr>
          <p:cNvPr id="722947" name="Rectangle 3"/>
          <p:cNvSpPr>
            <a:spLocks noGrp="1" noChangeArrowheads="1"/>
          </p:cNvSpPr>
          <p:nvPr>
            <p:ph type="body" idx="1"/>
          </p:nvPr>
        </p:nvSpPr>
        <p:spPr>
          <a:xfrm>
            <a:off x="679450" y="4714875"/>
            <a:ext cx="5438775" cy="4467225"/>
          </a:xfrm>
        </p:spPr>
        <p:txBody>
          <a:bodyPr/>
          <a:lstStyle/>
          <a:p>
            <a:r>
              <a:rPr lang="en-AU"/>
              <a:t>Now examine the structure of </a:t>
            </a:r>
            <a:r>
              <a:rPr lang="en-US"/>
              <a:t>SHA-512, noting that the other versions are quite similar.</a:t>
            </a:r>
          </a:p>
          <a:p>
            <a:r>
              <a:rPr lang="en-US"/>
              <a:t>SHA-512 follows the structure depicted in Stallings Figure 12.1. The processing consists of the following steps: </a:t>
            </a:r>
          </a:p>
          <a:p>
            <a:r>
              <a:rPr lang="en-US"/>
              <a:t>• Step 1: Append padding bits </a:t>
            </a:r>
          </a:p>
          <a:p>
            <a:r>
              <a:rPr lang="en-US"/>
              <a:t>• Step 2: Append length</a:t>
            </a:r>
          </a:p>
          <a:p>
            <a:r>
              <a:rPr lang="en-US"/>
              <a:t>• Step 3: Initialize hash buffer</a:t>
            </a:r>
          </a:p>
          <a:p>
            <a:r>
              <a:rPr lang="en-US"/>
              <a:t>• Step 4: Process the message in 1024-bit (128-word) blocks, which forms the heart of the algorithm</a:t>
            </a:r>
          </a:p>
          <a:p>
            <a:r>
              <a:rPr lang="en-US"/>
              <a:t>• Step 5: Output the final state value as the resulting hash</a:t>
            </a:r>
          </a:p>
          <a:p>
            <a:r>
              <a:rPr lang="en-US"/>
              <a:t>See text for details.</a:t>
            </a:r>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2797EB2C-DA79-411C-93B7-81EF3C755777}" type="slidenum">
              <a:rPr lang="en-AU"/>
              <a:pPr/>
              <a:t>42</a:t>
            </a:fld>
            <a:endParaRPr lang="en-AU"/>
          </a:p>
        </p:txBody>
      </p:sp>
      <p:sp>
        <p:nvSpPr>
          <p:cNvPr id="724994" name="Rectangle 2"/>
          <p:cNvSpPr>
            <a:spLocks noChangeArrowheads="1" noTextEdit="1"/>
          </p:cNvSpPr>
          <p:nvPr>
            <p:ph type="sldImg"/>
          </p:nvPr>
        </p:nvSpPr>
        <p:spPr>
          <a:xfrm>
            <a:off x="917575" y="744538"/>
            <a:ext cx="4962525" cy="3722687"/>
          </a:xfrm>
          <a:ln/>
        </p:spPr>
      </p:sp>
      <p:sp>
        <p:nvSpPr>
          <p:cNvPr id="724995" name="Rectangle 3"/>
          <p:cNvSpPr>
            <a:spLocks noGrp="1" noChangeArrowheads="1"/>
          </p:cNvSpPr>
          <p:nvPr>
            <p:ph type="body" idx="1"/>
          </p:nvPr>
        </p:nvSpPr>
        <p:spPr>
          <a:xfrm>
            <a:off x="679450" y="4714875"/>
            <a:ext cx="5438775" cy="4467225"/>
          </a:xfrm>
        </p:spPr>
        <p:txBody>
          <a:bodyPr/>
          <a:lstStyle/>
          <a:p>
            <a:r>
              <a:rPr lang="en-US"/>
              <a:t>The </a:t>
            </a:r>
            <a:r>
              <a:rPr lang="en-AU"/>
              <a:t>SHA-512 Compression Function</a:t>
            </a:r>
            <a:r>
              <a:rPr lang="en-US"/>
              <a:t> is the </a:t>
            </a:r>
            <a:r>
              <a:rPr lang="en-AU"/>
              <a:t>heart of the algorithm. In this</a:t>
            </a:r>
            <a:r>
              <a:rPr lang="en-US"/>
              <a:t> Step 4, it processes the message in 1024-bit (128-word) blocks, using a module that consists of 80 rounds, labeled F in Stallings Figure 12, as shown in Figure 12.2. Each round takes as input the 512-bit buffer value, and updates the contents of the buffer. Each round t makes use of a 64-bit value Wt derived using a message schedule from the current 1024-bit block being processed. Each round also makes use of an additive constant Kt, based on the fractional parts of the cube roots of the first eighty prime numbers. The output of the eightieth round is added to the input to the first round to produce the final hash value for this message block, which forms the input to the next iteration of this compression function, as shown on the previous slide.</a:t>
            </a:r>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AD89F9BB-5452-482C-944B-B8368CA9155C}" type="slidenum">
              <a:rPr lang="en-AU"/>
              <a:pPr/>
              <a:t>43</a:t>
            </a:fld>
            <a:endParaRPr lang="en-AU"/>
          </a:p>
        </p:txBody>
      </p:sp>
      <p:sp>
        <p:nvSpPr>
          <p:cNvPr id="727042" name="Rectangle 2"/>
          <p:cNvSpPr>
            <a:spLocks noChangeArrowheads="1" noTextEdit="1"/>
          </p:cNvSpPr>
          <p:nvPr>
            <p:ph type="sldImg"/>
          </p:nvPr>
        </p:nvSpPr>
        <p:spPr>
          <a:xfrm>
            <a:off x="917575" y="744538"/>
            <a:ext cx="4962525" cy="3722687"/>
          </a:xfrm>
          <a:ln/>
        </p:spPr>
      </p:sp>
      <p:sp>
        <p:nvSpPr>
          <p:cNvPr id="727043" name="Rectangle 3"/>
          <p:cNvSpPr>
            <a:spLocks noGrp="1" noChangeArrowheads="1"/>
          </p:cNvSpPr>
          <p:nvPr>
            <p:ph type="body" idx="1"/>
          </p:nvPr>
        </p:nvSpPr>
        <p:spPr>
          <a:xfrm>
            <a:off x="679450" y="4714875"/>
            <a:ext cx="5438775" cy="4467225"/>
          </a:xfrm>
        </p:spPr>
        <p:txBody>
          <a:bodyPr/>
          <a:lstStyle/>
          <a:p>
            <a:r>
              <a:rPr lang="en-US"/>
              <a:t>The structure of each of the 80 rounds is shown in Stallings Figure 12.3. Each 64-bit word shuffled along one place, and in some cases manipulated using a series of simple logical functions (ANDs, NOTs, ORs, XORs, ROTates), in order to provide the avalanche &amp; completeness properties of the hash function. The elements are:</a:t>
            </a:r>
          </a:p>
          <a:p>
            <a:r>
              <a:rPr lang="en-US"/>
              <a:t>Ch(e,f,g) = (e AND f) XOR (NOT e AND g)</a:t>
            </a:r>
          </a:p>
          <a:p>
            <a:r>
              <a:rPr lang="en-US"/>
              <a:t>Maj(a,b,c) = (a AND b) XOR (a AND c) XOR (b AND c)</a:t>
            </a:r>
          </a:p>
          <a:p>
            <a:r>
              <a:rPr lang="en-US"/>
              <a:t>∑(a) = ROTR(a,28) XOR ROTR(a,34) XOR ROTR(a,39)</a:t>
            </a:r>
          </a:p>
          <a:p>
            <a:r>
              <a:rPr lang="en-US"/>
              <a:t>∑(e) = ROTR(e,14) XOR ROTR(e,18) XOR ROTR(e,41)</a:t>
            </a:r>
          </a:p>
          <a:p>
            <a:r>
              <a:rPr lang="en-US"/>
              <a:t>+ = addition modulo 2^64</a:t>
            </a:r>
          </a:p>
          <a:p>
            <a:r>
              <a:rPr lang="en-US"/>
              <a:t>Kt  = a 64-bit additive constant </a:t>
            </a:r>
          </a:p>
          <a:p>
            <a:r>
              <a:rPr lang="en-US"/>
              <a:t>Wt = a 64-bit word derived from the current 512-bit input block.</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204323DC-03D1-486B-8336-F7EA305AEA29}" type="slidenum">
              <a:rPr lang="en-AU"/>
              <a:pPr/>
              <a:t>44</a:t>
            </a:fld>
            <a:endParaRPr lang="en-AU"/>
          </a:p>
        </p:txBody>
      </p:sp>
      <p:sp>
        <p:nvSpPr>
          <p:cNvPr id="729090" name="Rectangle 2"/>
          <p:cNvSpPr>
            <a:spLocks noChangeArrowheads="1" noTextEdit="1"/>
          </p:cNvSpPr>
          <p:nvPr>
            <p:ph type="sldImg"/>
          </p:nvPr>
        </p:nvSpPr>
        <p:spPr>
          <a:xfrm>
            <a:off x="917575" y="744538"/>
            <a:ext cx="4962525" cy="3722687"/>
          </a:xfrm>
          <a:ln/>
        </p:spPr>
      </p:sp>
      <p:sp>
        <p:nvSpPr>
          <p:cNvPr id="729091" name="Rectangle 3"/>
          <p:cNvSpPr>
            <a:spLocks noGrp="1" noChangeArrowheads="1"/>
          </p:cNvSpPr>
          <p:nvPr>
            <p:ph type="body" idx="1"/>
          </p:nvPr>
        </p:nvSpPr>
        <p:spPr>
          <a:xfrm>
            <a:off x="679450" y="4714875"/>
            <a:ext cx="5438775" cy="4467225"/>
          </a:xfrm>
        </p:spPr>
        <p:txBody>
          <a:bodyPr/>
          <a:lstStyle/>
          <a:p>
            <a:r>
              <a:rPr lang="en-US"/>
              <a:t>Stallings Figure 12.4 details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r>
              <a:rPr lang="en-US"/>
              <a:t>∂0(x) = ROTR(x,1) XOR ROTR(x,8) XOR SHR(x,7)</a:t>
            </a:r>
          </a:p>
          <a:p>
            <a:r>
              <a:rPr lang="en-US"/>
              <a:t>∂1(x) = ROTR(x,19) XOR ROTR(x,61) XOR SHR(x,6).</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AU" smtClean="0"/>
              <a:t>Griffith University, School of Information Technology</a:t>
            </a:r>
          </a:p>
        </p:txBody>
      </p:sp>
      <p:sp>
        <p:nvSpPr>
          <p:cNvPr id="52227" name="Rectangle 3"/>
          <p:cNvSpPr>
            <a:spLocks noGrp="1" noChangeArrowheads="1"/>
          </p:cNvSpPr>
          <p:nvPr>
            <p:ph type="dt" sz="quarter" idx="1"/>
          </p:nvPr>
        </p:nvSpPr>
        <p:spPr>
          <a:noFill/>
        </p:spPr>
        <p:txBody>
          <a:bodyPr/>
          <a:lstStyle/>
          <a:p>
            <a:r>
              <a:rPr lang="ta-IN" smtClean="0"/>
              <a:t>2014/2</a:t>
            </a:r>
            <a:endParaRPr lang="en-AU" smtClean="0"/>
          </a:p>
        </p:txBody>
      </p:sp>
      <p:sp>
        <p:nvSpPr>
          <p:cNvPr id="52228" name="Rectangle 6"/>
          <p:cNvSpPr>
            <a:spLocks noGrp="1" noChangeArrowheads="1"/>
          </p:cNvSpPr>
          <p:nvPr>
            <p:ph type="ftr" sz="quarter" idx="4"/>
          </p:nvPr>
        </p:nvSpPr>
        <p:spPr>
          <a:noFill/>
        </p:spPr>
        <p:txBody>
          <a:bodyPr/>
          <a:lstStyle/>
          <a:p>
            <a:r>
              <a:rPr lang="en-AU" smtClean="0"/>
              <a:t>3413ICT Network Security</a:t>
            </a:r>
            <a:endParaRPr lang="en-AU" smtClean="0"/>
          </a:p>
        </p:txBody>
      </p:sp>
      <p:sp>
        <p:nvSpPr>
          <p:cNvPr id="52229" name="Rectangle 7"/>
          <p:cNvSpPr>
            <a:spLocks noGrp="1" noChangeArrowheads="1"/>
          </p:cNvSpPr>
          <p:nvPr>
            <p:ph type="sldNum" sz="quarter" idx="5"/>
          </p:nvPr>
        </p:nvSpPr>
        <p:spPr>
          <a:noFill/>
        </p:spPr>
        <p:txBody>
          <a:bodyPr/>
          <a:lstStyle/>
          <a:p>
            <a:fld id="{1B585108-D286-45E2-8BB1-AE6DA46526A0}" type="slidenum">
              <a:rPr lang="en-AU"/>
              <a:pPr/>
              <a:t>6</a:t>
            </a:fld>
            <a:endParaRPr lang="en-AU"/>
          </a:p>
        </p:txBody>
      </p:sp>
      <p:sp>
        <p:nvSpPr>
          <p:cNvPr id="52230" name="Rectangle 2"/>
          <p:cNvSpPr>
            <a:spLocks noGrp="1" noRot="1" noChangeAspect="1" noChangeArrowheads="1" noTextEdit="1"/>
          </p:cNvSpPr>
          <p:nvPr>
            <p:ph type="sldImg"/>
          </p:nvPr>
        </p:nvSpPr>
        <p:spPr>
          <a:xfrm>
            <a:off x="900113" y="746125"/>
            <a:ext cx="4964112" cy="3722688"/>
          </a:xfrm>
          <a:solidFill>
            <a:srgbClr val="FFFFFF"/>
          </a:solidFill>
          <a:ln/>
        </p:spPr>
      </p:sp>
      <p:sp>
        <p:nvSpPr>
          <p:cNvPr id="52231" name="Rectangle 3"/>
          <p:cNvSpPr>
            <a:spLocks noGrp="1" noChangeArrowheads="1"/>
          </p:cNvSpPr>
          <p:nvPr>
            <p:ph type="body" idx="1"/>
          </p:nvPr>
        </p:nvSpPr>
        <p:spPr>
          <a:xfrm>
            <a:off x="908050" y="4716463"/>
            <a:ext cx="4983163" cy="4468812"/>
          </a:xfrm>
          <a:noFill/>
          <a:ln/>
        </p:spPr>
        <p:txBody>
          <a:bodyPr wrap="none" anchor="ct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FC57B027-87A9-42C9-94C3-5E21CD810E0E}" type="slidenum">
              <a:rPr lang="en-AU"/>
              <a:pPr/>
              <a:t>45</a:t>
            </a:fld>
            <a:endParaRPr lang="en-AU"/>
          </a:p>
        </p:txBody>
      </p:sp>
      <p:sp>
        <p:nvSpPr>
          <p:cNvPr id="731138" name="Rectangle 2"/>
          <p:cNvSpPr>
            <a:spLocks noChangeArrowheads="1" noTextEdit="1"/>
          </p:cNvSpPr>
          <p:nvPr>
            <p:ph type="sldImg"/>
          </p:nvPr>
        </p:nvSpPr>
        <p:spPr>
          <a:xfrm>
            <a:off x="917575" y="744538"/>
            <a:ext cx="4962525" cy="3722687"/>
          </a:xfrm>
          <a:ln/>
        </p:spPr>
      </p:sp>
      <p:sp>
        <p:nvSpPr>
          <p:cNvPr id="731139" name="Rectangle 3"/>
          <p:cNvSpPr>
            <a:spLocks noGrp="1" noChangeArrowheads="1"/>
          </p:cNvSpPr>
          <p:nvPr>
            <p:ph type="body" idx="1"/>
          </p:nvPr>
        </p:nvSpPr>
        <p:spPr>
          <a:xfrm>
            <a:off x="679450" y="4714875"/>
            <a:ext cx="5438775" cy="4467225"/>
          </a:xfrm>
        </p:spPr>
        <p:txBody>
          <a:bodyPr/>
          <a:lstStyle/>
          <a:p>
            <a:r>
              <a:rPr lang="en-US"/>
              <a:t>Next examine the hash function Whirlpool [BARR03]. Whirlpool is one of only two hash functions endorsed by the NESSIE (New European Schemes for Signatures, Integrity, and Encryption) project, a European Union–sponsored effort to put forward a portfolio of strong cryptographic primitives of various types. Whirlpool is based on the use of a modified AES block cipher as the compression function, and is intended to provide security and performance that is comparable, if not better, than that found in non block-cipher based hash functions, such as the MD or SHA families.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1BE4F732-A5AC-443B-BFFD-52391C26D501}" type="slidenum">
              <a:rPr lang="en-AU"/>
              <a:pPr/>
              <a:t>46</a:t>
            </a:fld>
            <a:endParaRPr lang="en-AU"/>
          </a:p>
        </p:txBody>
      </p:sp>
      <p:sp>
        <p:nvSpPr>
          <p:cNvPr id="733186" name="Rectangle 2"/>
          <p:cNvSpPr>
            <a:spLocks noChangeArrowheads="1" noTextEdit="1"/>
          </p:cNvSpPr>
          <p:nvPr>
            <p:ph type="sldImg"/>
          </p:nvPr>
        </p:nvSpPr>
        <p:spPr>
          <a:xfrm>
            <a:off x="917575" y="744538"/>
            <a:ext cx="4962525" cy="3722687"/>
          </a:xfrm>
          <a:ln/>
        </p:spPr>
      </p:sp>
      <p:sp>
        <p:nvSpPr>
          <p:cNvPr id="733187" name="Rectangle 3"/>
          <p:cNvSpPr>
            <a:spLocks noGrp="1" noChangeArrowheads="1"/>
          </p:cNvSpPr>
          <p:nvPr>
            <p:ph type="body" idx="1"/>
          </p:nvPr>
        </p:nvSpPr>
        <p:spPr>
          <a:xfrm>
            <a:off x="679450" y="4714875"/>
            <a:ext cx="5438775" cy="4467225"/>
          </a:xfrm>
        </p:spPr>
        <p:txBody>
          <a:bodyPr/>
          <a:lstStyle/>
          <a:p>
            <a:r>
              <a:rPr lang="en-US"/>
              <a:t>Stallings Figure 12.6 shows an overview of Whirlpool, which takes as input a message with a maximum length of less than 2^256 bits and produces as output a 512-bit message digest. The input is processed in 512-bit blocks. The processing consists of the following steps: </a:t>
            </a:r>
          </a:p>
          <a:p>
            <a:r>
              <a:rPr lang="en-US"/>
              <a:t>• Step 1: Append padding bits</a:t>
            </a:r>
          </a:p>
          <a:p>
            <a:r>
              <a:rPr lang="en-US"/>
              <a:t>• Step 2: Append length</a:t>
            </a:r>
          </a:p>
          <a:p>
            <a:r>
              <a:rPr lang="en-US"/>
              <a:t>• Step 3: Initialize hash matrix</a:t>
            </a:r>
          </a:p>
          <a:p>
            <a:r>
              <a:rPr lang="en-US"/>
              <a:t>• Step 4: Process message in 512-bit (64-byte) blocks, using as its core, the block cipher W. </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4A9E16F4-6F50-400D-8F48-2763EECE6E7B}" type="slidenum">
              <a:rPr lang="en-AU"/>
              <a:pPr/>
              <a:t>47</a:t>
            </a:fld>
            <a:endParaRPr lang="en-AU"/>
          </a:p>
        </p:txBody>
      </p:sp>
      <p:sp>
        <p:nvSpPr>
          <p:cNvPr id="735234" name="Rectangle 2"/>
          <p:cNvSpPr>
            <a:spLocks noChangeArrowheads="1" noTextEdit="1"/>
          </p:cNvSpPr>
          <p:nvPr>
            <p:ph type="sldImg"/>
          </p:nvPr>
        </p:nvSpPr>
        <p:spPr>
          <a:xfrm>
            <a:off x="917575" y="744538"/>
            <a:ext cx="4962525" cy="3722687"/>
          </a:xfrm>
          <a:ln/>
        </p:spPr>
      </p:sp>
      <p:sp>
        <p:nvSpPr>
          <p:cNvPr id="735235" name="Rectangle 3"/>
          <p:cNvSpPr>
            <a:spLocks noGrp="1" noChangeArrowheads="1"/>
          </p:cNvSpPr>
          <p:nvPr>
            <p:ph type="body" idx="1"/>
          </p:nvPr>
        </p:nvSpPr>
        <p:spPr>
          <a:xfrm>
            <a:off x="679450" y="4714875"/>
            <a:ext cx="5438775" cy="4467225"/>
          </a:xfrm>
        </p:spPr>
        <p:txBody>
          <a:bodyPr/>
          <a:lstStyle/>
          <a:p>
            <a:r>
              <a:rPr lang="en-US"/>
              <a:t>Unlike virtually all other proposals for a block-cipher-based hash function, Whirlpool uses a block cipher that is specifically designed for use in the hash function and that is unlikely ever to be used as a standalone encryption function. The reason for this is that the designers wanted to make use of an block cipher with the security and efficiency of AES but with a hash length that provided a potential security equal to SHA-512. The result is the block cipher W, which has a similar structure and uses the same elementary functions as AES, but which uses a block size and a key size of 512 bits. See Stallings Table12.2 which compares AES and W.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1298D8FE-DB29-408F-B7B8-7B2772407126}" type="slidenum">
              <a:rPr lang="en-AU"/>
              <a:pPr/>
              <a:t>48</a:t>
            </a:fld>
            <a:endParaRPr lang="en-AU"/>
          </a:p>
        </p:txBody>
      </p:sp>
      <p:sp>
        <p:nvSpPr>
          <p:cNvPr id="737282" name="Rectangle 2"/>
          <p:cNvSpPr>
            <a:spLocks noChangeArrowheads="1" noTextEdit="1"/>
          </p:cNvSpPr>
          <p:nvPr>
            <p:ph type="sldImg"/>
          </p:nvPr>
        </p:nvSpPr>
        <p:spPr>
          <a:xfrm>
            <a:off x="917575" y="744538"/>
            <a:ext cx="4962525" cy="3722687"/>
          </a:xfrm>
          <a:ln/>
        </p:spPr>
      </p:sp>
      <p:sp>
        <p:nvSpPr>
          <p:cNvPr id="737283" name="Rectangle 3"/>
          <p:cNvSpPr>
            <a:spLocks noGrp="1" noChangeArrowheads="1"/>
          </p:cNvSpPr>
          <p:nvPr>
            <p:ph type="body" idx="1"/>
          </p:nvPr>
        </p:nvSpPr>
        <p:spPr>
          <a:xfrm>
            <a:off x="679450" y="4714875"/>
            <a:ext cx="5438775" cy="4467225"/>
          </a:xfrm>
        </p:spPr>
        <p:txBody>
          <a:bodyPr/>
          <a:lstStyle/>
          <a:p>
            <a:r>
              <a:rPr lang="en-US"/>
              <a:t>Stallings Figure 12.7 shows the structure of Block Cipher W. The encryption algorithm takes a 512-bit block of plaintext as input and a 512-bit key and produces a 512-bit block of ciphertext as output. The encryption algorithm involves the use of four different functions, or transformations: add key (AK), substitute bytes (SB), shift columns (SC), and mix rows (MR). Note that the input is mapped by rows (unlike AES which is mapped by column). Hence the use of “Mix Rows” as the diffusion layer; and “Shift Columns” as the permutation (vs Mix Columns &amp; Shift Rows in AES). Note also that the Key Schedule uses the same W round function, but with round constants RC[I] (being S-box outputs) taking the role of “subkeys” in the AddKey function.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B0834850-395B-4900-8B58-AD59BF342145}" type="slidenum">
              <a:rPr lang="en-AU"/>
              <a:pPr/>
              <a:t>49</a:t>
            </a:fld>
            <a:endParaRPr lang="en-AU"/>
          </a:p>
        </p:txBody>
      </p:sp>
      <p:sp>
        <p:nvSpPr>
          <p:cNvPr id="739330" name="Rectangle 2"/>
          <p:cNvSpPr>
            <a:spLocks noChangeArrowheads="1" noTextEdit="1"/>
          </p:cNvSpPr>
          <p:nvPr>
            <p:ph type="sldImg"/>
          </p:nvPr>
        </p:nvSpPr>
        <p:spPr>
          <a:xfrm>
            <a:off x="917575" y="744538"/>
            <a:ext cx="4962525" cy="3722687"/>
          </a:xfrm>
          <a:ln/>
        </p:spPr>
      </p:sp>
      <p:sp>
        <p:nvSpPr>
          <p:cNvPr id="739331" name="Rectangle 3"/>
          <p:cNvSpPr>
            <a:spLocks noGrp="1" noChangeArrowheads="1"/>
          </p:cNvSpPr>
          <p:nvPr>
            <p:ph type="body" idx="1"/>
          </p:nvPr>
        </p:nvSpPr>
        <p:spPr>
          <a:xfrm>
            <a:off x="679450" y="4714875"/>
            <a:ext cx="5438775" cy="4467225"/>
          </a:xfrm>
        </p:spPr>
        <p:txBody>
          <a:bodyPr/>
          <a:lstStyle/>
          <a:p>
            <a:r>
              <a:rPr lang="en-US"/>
              <a:t>Whirlpool is a very new proposal, hence there is little experience with use, though many AES findings should apply to it. As yet, there has been little implementation experience with Whirlpool. One study  [KITS04] compared Whirlpool with a number of other secure hash functions. The authors developed multiple hardware implementations of each hash function and concluded that, compared to SHA-512, Whirlpool requires more hardware resources but performs much better in terms of throughput.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EC81F9C9-9817-4E55-B426-E4BEB4A648B1}" type="slidenum">
              <a:rPr lang="en-AU"/>
              <a:pPr/>
              <a:t>50</a:t>
            </a:fld>
            <a:endParaRPr lang="en-AU"/>
          </a:p>
        </p:txBody>
      </p:sp>
      <p:sp>
        <p:nvSpPr>
          <p:cNvPr id="741378" name="Rectangle 2"/>
          <p:cNvSpPr>
            <a:spLocks noChangeArrowheads="1" noTextEdit="1"/>
          </p:cNvSpPr>
          <p:nvPr>
            <p:ph type="sldImg"/>
          </p:nvPr>
        </p:nvSpPr>
        <p:spPr>
          <a:xfrm>
            <a:off x="917575" y="744538"/>
            <a:ext cx="4962525" cy="3722687"/>
          </a:xfrm>
          <a:ln/>
        </p:spPr>
      </p:sp>
      <p:sp>
        <p:nvSpPr>
          <p:cNvPr id="741379" name="Rectangle 3"/>
          <p:cNvSpPr>
            <a:spLocks noGrp="1" noChangeArrowheads="1"/>
          </p:cNvSpPr>
          <p:nvPr>
            <p:ph type="body" idx="1"/>
          </p:nvPr>
        </p:nvSpPr>
        <p:spPr>
          <a:xfrm>
            <a:off x="679450" y="4714875"/>
            <a:ext cx="5438775" cy="4467225"/>
          </a:xfrm>
        </p:spPr>
        <p:txBody>
          <a:bodyPr/>
          <a:lstStyle/>
          <a:p>
            <a:r>
              <a:rPr lang="en-US"/>
              <a:t>In recent years, there has been increased interest in developing a MAC derived from a cryptographic hash function. A hash function such as SHA was not designed for use as a MAC and cannot be used directly for that purpose because it does not rely on a secret key. There have been a number of proposals for the incorporation of a secret key into an existing hash algorithm, originally by just pre-pending a key to the message. Problems were found with these earlier, simpler proposals, but they resulted in the development of HMAC.</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2A2C198D-B999-4780-8287-757028463621}" type="slidenum">
              <a:rPr lang="en-AU"/>
              <a:pPr/>
              <a:t>51</a:t>
            </a:fld>
            <a:endParaRPr lang="en-AU"/>
          </a:p>
        </p:txBody>
      </p:sp>
      <p:sp>
        <p:nvSpPr>
          <p:cNvPr id="743426" name="Rectangle 2"/>
          <p:cNvSpPr>
            <a:spLocks noChangeArrowheads="1" noTextEdit="1"/>
          </p:cNvSpPr>
          <p:nvPr>
            <p:ph type="sldImg"/>
          </p:nvPr>
        </p:nvSpPr>
        <p:spPr>
          <a:xfrm>
            <a:off x="917575" y="744538"/>
            <a:ext cx="4962525" cy="3722687"/>
          </a:xfrm>
          <a:ln/>
        </p:spPr>
      </p:sp>
      <p:sp>
        <p:nvSpPr>
          <p:cNvPr id="743427" name="Rectangle 3"/>
          <p:cNvSpPr>
            <a:spLocks noGrp="1" noChangeArrowheads="1"/>
          </p:cNvSpPr>
          <p:nvPr>
            <p:ph type="body" idx="1"/>
          </p:nvPr>
        </p:nvSpPr>
        <p:spPr>
          <a:xfrm>
            <a:off x="679450" y="4714875"/>
            <a:ext cx="5438775" cy="4467225"/>
          </a:xfrm>
        </p:spPr>
        <p:txBody>
          <a:bodyPr/>
          <a:lstStyle/>
          <a:p>
            <a:r>
              <a:rPr lang="en-AU"/>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3E5E1683-4D50-4FE2-A5D0-14BA4B382973}" type="slidenum">
              <a:rPr lang="en-AU"/>
              <a:pPr/>
              <a:t>52</a:t>
            </a:fld>
            <a:endParaRPr lang="en-AU"/>
          </a:p>
        </p:txBody>
      </p:sp>
      <p:sp>
        <p:nvSpPr>
          <p:cNvPr id="745474" name="Rectangle 2"/>
          <p:cNvSpPr>
            <a:spLocks noChangeArrowheads="1" noTextEdit="1"/>
          </p:cNvSpPr>
          <p:nvPr>
            <p:ph type="sldImg"/>
          </p:nvPr>
        </p:nvSpPr>
        <p:spPr>
          <a:xfrm>
            <a:off x="917575" y="744538"/>
            <a:ext cx="4962525" cy="3722687"/>
          </a:xfrm>
          <a:ln/>
        </p:spPr>
      </p:sp>
      <p:sp>
        <p:nvSpPr>
          <p:cNvPr id="745475" name="Rectangle 3"/>
          <p:cNvSpPr>
            <a:spLocks noGrp="1" noChangeArrowheads="1"/>
          </p:cNvSpPr>
          <p:nvPr>
            <p:ph type="body" idx="1"/>
          </p:nvPr>
        </p:nvSpPr>
        <p:spPr>
          <a:xfrm>
            <a:off x="679450" y="4714875"/>
            <a:ext cx="5438775" cy="4467225"/>
          </a:xfrm>
        </p:spPr>
        <p:txBody>
          <a:bodyPr/>
          <a:lstStyle/>
          <a:p>
            <a:r>
              <a:rPr lang="en-US"/>
              <a:t>Stallings Figure 12.10 shows the structure of HMAC, which implements the function:</a:t>
            </a:r>
          </a:p>
          <a:p>
            <a:pPr lvl="1"/>
            <a:r>
              <a:rPr lang="en-AU">
                <a:latin typeface="Courier New" pitchFamily="49" charset="0"/>
              </a:rPr>
              <a:t>HMAC</a:t>
            </a:r>
            <a:r>
              <a:rPr lang="en-AU" baseline="-25000">
                <a:latin typeface="Courier New" pitchFamily="49" charset="0"/>
              </a:rPr>
              <a:t>K</a:t>
            </a:r>
            <a:r>
              <a:rPr lang="en-AU">
                <a:latin typeface="Courier New" pitchFamily="49" charset="0"/>
              </a:rPr>
              <a:t> = Hash[(K</a:t>
            </a:r>
            <a:r>
              <a:rPr lang="en-AU" baseline="30000">
                <a:latin typeface="Courier New" pitchFamily="49" charset="0"/>
              </a:rPr>
              <a:t>+</a:t>
            </a:r>
            <a:r>
              <a:rPr lang="en-AU">
                <a:latin typeface="Courier New" pitchFamily="49" charset="0"/>
              </a:rPr>
              <a:t> XOR opad) || Hash[(K</a:t>
            </a:r>
            <a:r>
              <a:rPr lang="en-AU" baseline="30000">
                <a:latin typeface="Courier New" pitchFamily="49" charset="0"/>
              </a:rPr>
              <a:t>+</a:t>
            </a:r>
            <a:r>
              <a:rPr lang="en-AU">
                <a:latin typeface="Courier New" pitchFamily="49" charset="0"/>
              </a:rPr>
              <a:t> XOR ipad) || M)]</a:t>
            </a:r>
          </a:p>
          <a:p>
            <a:pPr lvl="1"/>
            <a:r>
              <a:rPr lang="en-AU">
                <a:latin typeface="Courier New" pitchFamily="49" charset="0"/>
              </a:rPr>
              <a:t>elements are:</a:t>
            </a:r>
          </a:p>
          <a:p>
            <a:pPr lvl="1"/>
            <a:r>
              <a:rPr lang="en-AU">
                <a:latin typeface="Courier New" pitchFamily="49" charset="0"/>
              </a:rPr>
              <a:t>K</a:t>
            </a:r>
            <a:r>
              <a:rPr lang="en-AU" baseline="30000">
                <a:latin typeface="Courier New" pitchFamily="49" charset="0"/>
              </a:rPr>
              <a:t>+</a:t>
            </a:r>
            <a:r>
              <a:rPr lang="en-AU">
                <a:latin typeface="Courier New" pitchFamily="49" charset="0"/>
              </a:rPr>
              <a:t> is</a:t>
            </a:r>
            <a:r>
              <a:rPr lang="en-US"/>
              <a:t> K padded with zeros on the left so that the result is b bits in length</a:t>
            </a:r>
          </a:p>
          <a:p>
            <a:pPr lvl="1"/>
            <a:r>
              <a:rPr lang="en-US"/>
              <a:t>ipad is a pad value of 36 hex repeated to fill block</a:t>
            </a:r>
          </a:p>
          <a:p>
            <a:pPr lvl="1"/>
            <a:r>
              <a:rPr lang="en-US"/>
              <a:t>opad is a pad value of 5C hex repeated to fill block</a:t>
            </a:r>
          </a:p>
          <a:p>
            <a:pPr lvl="1"/>
            <a:r>
              <a:rPr lang="en-US"/>
              <a:t>M is the message input to HMAC (including the padding specified in the embedded hash function)</a:t>
            </a:r>
          </a:p>
          <a:p>
            <a:pPr lvl="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6454E07D-D942-4C22-AC03-0520B1A3F412}" type="slidenum">
              <a:rPr lang="en-AU"/>
              <a:pPr/>
              <a:t>53</a:t>
            </a:fld>
            <a:endParaRPr lang="en-AU"/>
          </a:p>
        </p:txBody>
      </p:sp>
      <p:sp>
        <p:nvSpPr>
          <p:cNvPr id="747522" name="Rectangle 2"/>
          <p:cNvSpPr>
            <a:spLocks noChangeArrowheads="1" noTextEdit="1"/>
          </p:cNvSpPr>
          <p:nvPr>
            <p:ph type="sldImg"/>
          </p:nvPr>
        </p:nvSpPr>
        <p:spPr>
          <a:xfrm>
            <a:off x="917575" y="744538"/>
            <a:ext cx="4962525" cy="3722687"/>
          </a:xfrm>
          <a:ln/>
        </p:spPr>
      </p:sp>
      <p:sp>
        <p:nvSpPr>
          <p:cNvPr id="747523" name="Rectangle 3"/>
          <p:cNvSpPr>
            <a:spLocks noGrp="1" noChangeArrowheads="1"/>
          </p:cNvSpPr>
          <p:nvPr>
            <p:ph type="body" idx="1"/>
          </p:nvPr>
        </p:nvSpPr>
        <p:spPr>
          <a:xfrm>
            <a:off x="679450" y="4714875"/>
            <a:ext cx="5438775" cy="4467225"/>
          </a:xfrm>
        </p:spPr>
        <p:txBody>
          <a:bodyPr/>
          <a:lstStyle/>
          <a:p>
            <a:r>
              <a:rPr lang="en-US"/>
              <a:t>The appeal of HMAC is that its designers have been able to prove an exact relationship between the strength of the embedded hash function and the strength of HMAC. The security of a MAC function is generally expressed in terms of the probability of successful forgery with a given amount of time spent by the forger and a given number of message-MAC pairs created with the same key. Have two classes of attacks: brute force attack on key used which has work of order 2^n; or a birthday attack which requires work of order 2^(n/2) - but which requires the attacker to observe 2^n blocks of messages using the same key - very unlikely. So even MD5 is still secure for use in HMAC given these constraints.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55ECEB00-A4D1-4FAD-AD59-96815C08EABC}" type="slidenum">
              <a:rPr lang="en-AU"/>
              <a:pPr/>
              <a:t>54</a:t>
            </a:fld>
            <a:endParaRPr lang="en-AU"/>
          </a:p>
        </p:txBody>
      </p:sp>
      <p:sp>
        <p:nvSpPr>
          <p:cNvPr id="749570" name="Rectangle 2"/>
          <p:cNvSpPr>
            <a:spLocks noChangeArrowheads="1" noTextEdit="1"/>
          </p:cNvSpPr>
          <p:nvPr>
            <p:ph type="sldImg"/>
          </p:nvPr>
        </p:nvSpPr>
        <p:spPr>
          <a:xfrm>
            <a:off x="917575" y="744538"/>
            <a:ext cx="4962525" cy="3722687"/>
          </a:xfrm>
          <a:ln/>
        </p:spPr>
      </p:sp>
      <p:sp>
        <p:nvSpPr>
          <p:cNvPr id="749571" name="Rectangle 3"/>
          <p:cNvSpPr>
            <a:spLocks noGrp="1" noChangeArrowheads="1"/>
          </p:cNvSpPr>
          <p:nvPr>
            <p:ph type="body" idx="1"/>
          </p:nvPr>
        </p:nvSpPr>
        <p:spPr>
          <a:xfrm>
            <a:off x="679450" y="4714875"/>
            <a:ext cx="5438775" cy="4467225"/>
          </a:xfrm>
        </p:spPr>
        <p:txBody>
          <a:bodyPr/>
          <a:lstStyle/>
          <a:p>
            <a:r>
              <a:rPr lang="en-US"/>
              <a:t>CMAC was previously described as the Data Authentication Algorithm, FIPS PUB 113, also known as the CBC-MAC (cipher block chaining message authentication code). This cipher-based MAC has been widely adopted in government and industry. Has been shown to be secure, with the following restriction. Only messages of one fixed length of mn bits are processed, where n is the cipher block size and m is a fixed positive integer. This limitation can be overcome using multiple keys, which can be derived from a single key. This refinement has been adopted by NIST as the cipher-based message authentication code (CMAC) mode of operation, for use with AES and triple DES. It is specified in NIST Special Publication 800-38B.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D2596F0-79BC-49D9-ADA2-519DCD37B575}" type="slidenum">
              <a:rPr lang="en-US"/>
              <a:pPr/>
              <a:t>10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2009/1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5593095F-47DF-4CBA-BC3F-2846181F76F0}" type="slidenum">
              <a:rPr lang="en-AU"/>
              <a:pPr/>
              <a:t>55</a:t>
            </a:fld>
            <a:endParaRPr lang="en-AU"/>
          </a:p>
        </p:txBody>
      </p:sp>
      <p:sp>
        <p:nvSpPr>
          <p:cNvPr id="751618" name="Rectangle 2"/>
          <p:cNvSpPr>
            <a:spLocks noChangeArrowheads="1" noTextEdit="1"/>
          </p:cNvSpPr>
          <p:nvPr>
            <p:ph type="sldImg"/>
          </p:nvPr>
        </p:nvSpPr>
        <p:spPr>
          <a:xfrm>
            <a:off x="917575" y="744538"/>
            <a:ext cx="4962525" cy="3722687"/>
          </a:xfrm>
          <a:ln/>
        </p:spPr>
      </p:sp>
      <p:sp>
        <p:nvSpPr>
          <p:cNvPr id="751619" name="Rectangle 3"/>
          <p:cNvSpPr>
            <a:spLocks noGrp="1" noChangeArrowheads="1"/>
          </p:cNvSpPr>
          <p:nvPr>
            <p:ph type="body" idx="1"/>
          </p:nvPr>
        </p:nvSpPr>
        <p:spPr>
          <a:xfrm>
            <a:off x="679450" y="4714875"/>
            <a:ext cx="5438775" cy="4467225"/>
          </a:xfrm>
        </p:spPr>
        <p:txBody>
          <a:bodyPr/>
          <a:lstStyle/>
          <a:p>
            <a:r>
              <a:rPr lang="en-US"/>
              <a:t>Stallings Figure 12.12 shows the structure of CMAC.</a:t>
            </a:r>
          </a:p>
          <a:p>
            <a:r>
              <a:rPr lang="en-US"/>
              <a:t>It uses the blocksize of the underlying cipher (ie 128-bits for AES or 64-bits for triple-DES). The message is divided into n blocks M1..Mn,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9375F8DD-589D-4BEF-9A27-CBE201C4AEAD}" type="slidenum">
              <a:rPr lang="en-AU"/>
              <a:pPr/>
              <a:t>11</a:t>
            </a:fld>
            <a:endParaRPr lang="en-AU"/>
          </a:p>
        </p:txBody>
      </p:sp>
      <p:sp>
        <p:nvSpPr>
          <p:cNvPr id="558082" name="Rectangle 2"/>
          <p:cNvSpPr>
            <a:spLocks noChangeArrowheads="1" noTextEdit="1"/>
          </p:cNvSpPr>
          <p:nvPr>
            <p:ph type="sldImg"/>
          </p:nvPr>
        </p:nvSpPr>
        <p:spPr>
          <a:xfrm>
            <a:off x="917575" y="744538"/>
            <a:ext cx="4962525" cy="3722687"/>
          </a:xfrm>
          <a:ln/>
        </p:spPr>
      </p:sp>
      <p:sp>
        <p:nvSpPr>
          <p:cNvPr id="558083" name="Rectangle 3"/>
          <p:cNvSpPr>
            <a:spLocks noGrp="1" noChangeArrowheads="1"/>
          </p:cNvSpPr>
          <p:nvPr>
            <p:ph type="body" idx="1"/>
          </p:nvPr>
        </p:nvSpPr>
        <p:spPr>
          <a:xfrm>
            <a:off x="679450" y="4714875"/>
            <a:ext cx="5438775" cy="4467225"/>
          </a:xfrm>
        </p:spPr>
        <p:txBody>
          <a:bodyPr/>
          <a:lstStyle/>
          <a:p>
            <a:r>
              <a:rPr lang="en-US">
                <a:latin typeface="Times-Roman" charset="0"/>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atin typeface="Times-Roman" charset="0"/>
              </a:rPr>
              <a:t>Resistance against all known attacks, Speed and code compactness on a wide range of platforms, &amp; Design simplicity.</a:t>
            </a:r>
            <a:endParaRPr lang="en-US"/>
          </a:p>
          <a:p>
            <a:endParaRPr lang="en-US"/>
          </a:p>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0D55EDA5-7C3F-421C-A80A-7A45C776517E}" type="slidenum">
              <a:rPr lang="en-AU"/>
              <a:pPr/>
              <a:t>12</a:t>
            </a:fld>
            <a:endParaRPr lang="en-AU"/>
          </a:p>
        </p:txBody>
      </p:sp>
      <p:sp>
        <p:nvSpPr>
          <p:cNvPr id="560130" name="Rectangle 2"/>
          <p:cNvSpPr>
            <a:spLocks noChangeArrowheads="1" noTextEdit="1"/>
          </p:cNvSpPr>
          <p:nvPr>
            <p:ph type="sldImg"/>
          </p:nvPr>
        </p:nvSpPr>
        <p:spPr>
          <a:xfrm>
            <a:off x="917575" y="744538"/>
            <a:ext cx="4962525" cy="3722687"/>
          </a:xfrm>
          <a:ln/>
        </p:spPr>
      </p:sp>
      <p:sp>
        <p:nvSpPr>
          <p:cNvPr id="560131" name="Rectangle 3"/>
          <p:cNvSpPr>
            <a:spLocks noGrp="1" noChangeArrowheads="1"/>
          </p:cNvSpPr>
          <p:nvPr>
            <p:ph type="body" idx="1"/>
          </p:nvPr>
        </p:nvSpPr>
        <p:spPr>
          <a:xfrm>
            <a:off x="679450" y="4714875"/>
            <a:ext cx="5438775" cy="4467225"/>
          </a:xfrm>
        </p:spPr>
        <p:txBody>
          <a:bodyPr/>
          <a:lstStyle/>
          <a:p>
            <a:r>
              <a:rPr lang="en-US">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atin typeface="Helvetica" charset="0"/>
              </a:rPr>
              <a:t> </a:t>
            </a:r>
            <a:r>
              <a:rPr lang="en-US">
                <a:latin typeface="Times-Roman" charset="0"/>
              </a:rPr>
              <a:t>State is copied to an output.</a:t>
            </a:r>
          </a:p>
          <a:p>
            <a:r>
              <a:rPr lang="en-US"/>
              <a:t>The key is expanded into 44/52/60 lots of 32-bit words (see later), with 4 used in each round.</a:t>
            </a:r>
          </a:p>
          <a:p>
            <a:r>
              <a:rPr lang="en-US"/>
              <a:t>The data computation then consists of an “add round key” step, then 9/11/13 rounds with all 4 steps, and a final 10</a:t>
            </a:r>
            <a:r>
              <a:rPr lang="en-US" baseline="30000"/>
              <a:t>th</a:t>
            </a:r>
            <a:r>
              <a:rPr lang="en-US"/>
              <a:t>/12</a:t>
            </a:r>
            <a:r>
              <a:rPr lang="en-US" baseline="30000"/>
              <a:t>th</a:t>
            </a:r>
            <a:r>
              <a:rPr lang="en-US"/>
              <a:t>/14</a:t>
            </a:r>
            <a:r>
              <a:rPr lang="en-US" baseline="30000"/>
              <a:t>th</a:t>
            </a:r>
            <a:r>
              <a:rPr lang="en-US"/>
              <a:t> step of byte subs + mix cols + add round key. This can be viewed as alternating XOR key &amp; scramble data bytes operations. All of the steps are easily reversed, and can be efficiently implemented using XOR’s &amp; table lookups.</a:t>
            </a:r>
          </a:p>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8CD025C3-9D5B-437A-95D3-EB3AA9B1F318}" type="slidenum">
              <a:rPr lang="en-AU"/>
              <a:pPr/>
              <a:t>13</a:t>
            </a:fld>
            <a:endParaRPr lang="en-AU"/>
          </a:p>
        </p:txBody>
      </p:sp>
      <p:sp>
        <p:nvSpPr>
          <p:cNvPr id="562178" name="Rectangle 2"/>
          <p:cNvSpPr>
            <a:spLocks noChangeArrowheads="1" noTextEdit="1"/>
          </p:cNvSpPr>
          <p:nvPr>
            <p:ph type="sldImg"/>
          </p:nvPr>
        </p:nvSpPr>
        <p:spPr>
          <a:xfrm>
            <a:off x="917575" y="744538"/>
            <a:ext cx="4962525" cy="3722687"/>
          </a:xfrm>
          <a:ln/>
        </p:spPr>
      </p:sp>
      <p:sp>
        <p:nvSpPr>
          <p:cNvPr id="562179" name="Rectangle 3"/>
          <p:cNvSpPr>
            <a:spLocks noGrp="1" noChangeArrowheads="1"/>
          </p:cNvSpPr>
          <p:nvPr>
            <p:ph type="body" idx="1"/>
          </p:nvPr>
        </p:nvSpPr>
        <p:spPr>
          <a:xfrm>
            <a:off x="679450" y="4714875"/>
            <a:ext cx="5438775" cy="4467225"/>
          </a:xfrm>
        </p:spPr>
        <p:txBody>
          <a:bodyPr/>
          <a:lstStyle/>
          <a:p>
            <a:r>
              <a:rPr lang="en-US"/>
              <a:t>Stallings Figure 5.1 s</a:t>
            </a:r>
            <a:r>
              <a:rPr lang="en-US">
                <a:latin typeface="Times-Roman" charset="0"/>
              </a:rPr>
              <a:t>hows the overall structure of AES, as detailed on the previous slide.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Information Technology</a:t>
            </a:r>
          </a:p>
        </p:txBody>
      </p:sp>
      <p:sp>
        <p:nvSpPr>
          <p:cNvPr id="5" name="Rectangle 3"/>
          <p:cNvSpPr>
            <a:spLocks noGrp="1" noChangeArrowheads="1"/>
          </p:cNvSpPr>
          <p:nvPr>
            <p:ph type="dt" idx="1"/>
          </p:nvPr>
        </p:nvSpPr>
        <p:spPr>
          <a:ln/>
        </p:spPr>
        <p:txBody>
          <a:bodyPr/>
          <a:lstStyle/>
          <a:p>
            <a:r>
              <a:rPr lang="en-AU"/>
              <a:t>2010/1</a:t>
            </a:r>
          </a:p>
        </p:txBody>
      </p:sp>
      <p:sp>
        <p:nvSpPr>
          <p:cNvPr id="6" name="Rectangle 6"/>
          <p:cNvSpPr>
            <a:spLocks noGrp="1" noChangeArrowheads="1"/>
          </p:cNvSpPr>
          <p:nvPr>
            <p:ph type="ftr" sz="quarter" idx="4"/>
          </p:nvPr>
        </p:nvSpPr>
        <p:spPr>
          <a:ln/>
        </p:spPr>
        <p:txBody>
          <a:bodyPr/>
          <a:lstStyle/>
          <a:p>
            <a:r>
              <a:rPr lang="en-AU"/>
              <a:t>7501ICT Information Security</a:t>
            </a:r>
          </a:p>
        </p:txBody>
      </p:sp>
      <p:sp>
        <p:nvSpPr>
          <p:cNvPr id="7" name="Rectangle 7"/>
          <p:cNvSpPr>
            <a:spLocks noGrp="1" noChangeArrowheads="1"/>
          </p:cNvSpPr>
          <p:nvPr>
            <p:ph type="sldNum" sz="quarter" idx="5"/>
          </p:nvPr>
        </p:nvSpPr>
        <p:spPr>
          <a:ln/>
        </p:spPr>
        <p:txBody>
          <a:bodyPr/>
          <a:lstStyle/>
          <a:p>
            <a:fld id="{7AEE1B33-197C-4CC4-9F56-060A84C94AF9}" type="slidenum">
              <a:rPr lang="en-AU"/>
              <a:pPr/>
              <a:t>14</a:t>
            </a:fld>
            <a:endParaRPr lang="en-AU"/>
          </a:p>
        </p:txBody>
      </p:sp>
      <p:sp>
        <p:nvSpPr>
          <p:cNvPr id="564226" name="Rectangle 2"/>
          <p:cNvSpPr>
            <a:spLocks noChangeArrowheads="1" noTextEdit="1"/>
          </p:cNvSpPr>
          <p:nvPr>
            <p:ph type="sldImg"/>
          </p:nvPr>
        </p:nvSpPr>
        <p:spPr>
          <a:xfrm>
            <a:off x="917575" y="744538"/>
            <a:ext cx="4962525" cy="3722687"/>
          </a:xfrm>
          <a:ln/>
        </p:spPr>
      </p:sp>
      <p:sp>
        <p:nvSpPr>
          <p:cNvPr id="564227" name="Rectangle 3"/>
          <p:cNvSpPr>
            <a:spLocks noGrp="1" noChangeArrowheads="1"/>
          </p:cNvSpPr>
          <p:nvPr>
            <p:ph type="body" idx="1"/>
          </p:nvPr>
        </p:nvSpPr>
        <p:spPr>
          <a:xfrm>
            <a:off x="679450" y="4714875"/>
            <a:ext cx="5438775" cy="4467225"/>
          </a:xfrm>
        </p:spPr>
        <p:txBody>
          <a:bodyPr/>
          <a:lstStyle/>
          <a:p>
            <a:r>
              <a:rPr lang="en-US">
                <a:latin typeface="Times-Roman" charset="0"/>
              </a:rPr>
              <a:t>Now discuss each of the four stages used in AES. The Substitute bytes stage uses an S-box to perform a byte-by-byte substitution of the block.</a:t>
            </a:r>
            <a:r>
              <a:rPr lang="en-US"/>
              <a:t> There is a single 8-bit wide S-box used on every byte. This S-box is a permutation of all 256 8-bit values, constructed using a transformation which treats the values as polynomials in GF(2</a:t>
            </a:r>
            <a:r>
              <a:rPr lang="en-US" baseline="30000"/>
              <a:t>8</a:t>
            </a:r>
            <a:r>
              <a:rPr lang="en-US"/>
              <a:t>) – however it is fixed, so really only need to know the table when implementing. Decryption requires the inverse of the table. These tables are given in Stallings Table 4.5.</a:t>
            </a:r>
          </a:p>
          <a:p>
            <a:r>
              <a:rPr lang="en-US"/>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smtClean="0">
                <a:latin typeface="Arial Narrow" pitchFamily="34" charset="0"/>
              </a:defRPr>
            </a:lvl1pPr>
          </a:lstStyle>
          <a:p>
            <a:r>
              <a:rPr lang="ta-IN" smtClean="0"/>
              <a:t>2014/1</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A75E2602-FC24-4FDF-809C-ED20F635F74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F92FF4F-5712-4159-9BC5-C68155D5818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7F4C87D2-2B65-4B89-AD69-CB245585952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9519ECA0-F15C-424D-A1FB-15A54A60E6D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pPr>
              <a:defRPr/>
            </a:pPr>
            <a:r>
              <a:rPr lang="ta-IN" smtClean="0"/>
              <a:t>2014/1</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B656E4E5-BCC4-40C4-AD2D-87F98FDB43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pPr>
              <a:defRPr/>
            </a:pPr>
            <a:r>
              <a:rPr lang="ta-IN" smtClean="0"/>
              <a:t>2014/1</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1D45A142-C7E1-4F52-8B33-B7481086421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ta-IN" smtClean="0"/>
              <a:t>2014/1</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0021437D-9BBC-4001-B92B-5AB438B0D76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2014/1</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FD2435EC-F7D8-42AF-AC3C-DA1AE98E7C5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2014/1</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0E53F5FC-4DDA-45FA-B62C-BE32D037B8E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8E673027-6B18-4BB2-B265-4432E13D7E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DF0029"/>
                </a:solidFill>
                <a:latin typeface="+mn-lt"/>
              </a:defRPr>
            </a:lvl1pPr>
          </a:lstStyle>
          <a:p>
            <a:pPr>
              <a:defRPr/>
            </a:pPr>
            <a:r>
              <a:rPr lang="ta-IN" smtClean="0"/>
              <a:t>2014/1</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58335E60-D984-4B7A-80FB-3B208321F8B4}"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Lst>
  <p:hf sldNum="0" hdr="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331640" y="3573016"/>
            <a:ext cx="6400800" cy="792336"/>
          </a:xfrm>
        </p:spPr>
        <p:txBody>
          <a:bodyPr/>
          <a:lstStyle/>
          <a:p>
            <a:r>
              <a:rPr lang="en-AU" sz="3600" dirty="0" smtClean="0"/>
              <a:t>Advanced </a:t>
            </a:r>
            <a:r>
              <a:rPr lang="en-AU" sz="3600" dirty="0" smtClean="0"/>
              <a:t>Ciphers</a:t>
            </a:r>
            <a:endParaRPr lang="en-AU" sz="3600" dirty="0" smtClean="0"/>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r>
              <a:rPr lang="ta-IN" smtClean="0"/>
              <a:t>2014/1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4213" y="115888"/>
            <a:ext cx="7772400" cy="768350"/>
          </a:xfrm>
          <a:prstGeom prst="rect">
            <a:avLst/>
          </a:prstGeom>
          <a:noFill/>
          <a:ln w="9525">
            <a:noFill/>
            <a:miter lim="800000"/>
            <a:headEnd/>
            <a:tailEnd/>
          </a:ln>
        </p:spPr>
        <p:txBody>
          <a:bodyPr anchor="b"/>
          <a:lstStyle/>
          <a:p>
            <a:r>
              <a:rPr lang="en-US" sz="3900" b="1">
                <a:solidFill>
                  <a:schemeClr val="tx2"/>
                </a:solidFill>
              </a:rPr>
              <a:t>RC4 Algorithms</a:t>
            </a:r>
          </a:p>
        </p:txBody>
      </p:sp>
      <p:sp>
        <p:nvSpPr>
          <p:cNvPr id="45059" name="Rectangle 3"/>
          <p:cNvSpPr>
            <a:spLocks noChangeArrowheads="1"/>
          </p:cNvSpPr>
          <p:nvPr/>
        </p:nvSpPr>
        <p:spPr bwMode="auto">
          <a:xfrm>
            <a:off x="152400" y="1258888"/>
            <a:ext cx="4114800" cy="4800600"/>
          </a:xfrm>
          <a:prstGeom prst="rect">
            <a:avLst/>
          </a:prstGeom>
          <a:noFill/>
          <a:ln w="9525">
            <a:noFill/>
            <a:miter lim="800000"/>
            <a:headEnd/>
            <a:tailEnd/>
          </a:ln>
        </p:spPr>
        <p:txBody>
          <a:bodyPr/>
          <a:lstStyle/>
          <a:p>
            <a:pPr marL="342900" indent="-342900">
              <a:spcBef>
                <a:spcPct val="20000"/>
              </a:spcBef>
            </a:pPr>
            <a:r>
              <a:rPr lang="en-US" sz="1800" b="1">
                <a:latin typeface="Times New Roman" pitchFamily="18" charset="0"/>
              </a:rPr>
              <a:t>S-Box Creation</a:t>
            </a:r>
          </a:p>
          <a:p>
            <a:pPr marL="742950" lvl="1" indent="-285750" algn="l">
              <a:spcBef>
                <a:spcPct val="20000"/>
              </a:spcBef>
            </a:pPr>
            <a:r>
              <a:rPr lang="en-US" sz="1800">
                <a:latin typeface="Times New Roman" pitchFamily="18" charset="0"/>
              </a:rPr>
              <a:t>input key;</a:t>
            </a:r>
          </a:p>
          <a:p>
            <a:pPr marL="742950" lvl="1" indent="-285750" algn="l">
              <a:spcBef>
                <a:spcPct val="20000"/>
              </a:spcBef>
            </a:pPr>
            <a:r>
              <a:rPr lang="en-US" sz="1800">
                <a:latin typeface="Times New Roman" pitchFamily="18" charset="0"/>
              </a:rPr>
              <a:t>if (key &lt; 256 bytes) { </a:t>
            </a:r>
          </a:p>
          <a:p>
            <a:pPr marL="742950" lvl="1" indent="-285750" algn="l">
              <a:spcBef>
                <a:spcPct val="20000"/>
              </a:spcBef>
            </a:pPr>
            <a:r>
              <a:rPr lang="en-US" sz="1800">
                <a:latin typeface="Times New Roman" pitchFamily="18" charset="0"/>
              </a:rPr>
              <a:t>    repeat key until 256 bytes;</a:t>
            </a:r>
          </a:p>
          <a:p>
            <a:pPr marL="742950" lvl="1" indent="-285750" algn="l">
              <a:spcBef>
                <a:spcPct val="20000"/>
              </a:spcBef>
            </a:pPr>
            <a:r>
              <a:rPr lang="en-US" sz="1800">
                <a:latin typeface="Times New Roman" pitchFamily="18" charset="0"/>
              </a:rPr>
              <a:t>}</a:t>
            </a:r>
          </a:p>
          <a:p>
            <a:pPr marL="742950" lvl="1" indent="-285750" algn="l">
              <a:spcBef>
                <a:spcPct val="20000"/>
              </a:spcBef>
            </a:pPr>
            <a:r>
              <a:rPr lang="en-US" sz="1800">
                <a:latin typeface="Times New Roman" pitchFamily="18" charset="0"/>
              </a:rPr>
              <a:t>for (i=0; i &lt; 256; ++i) {</a:t>
            </a:r>
          </a:p>
          <a:p>
            <a:pPr marL="742950" lvl="1" indent="-285750" algn="l">
              <a:spcBef>
                <a:spcPct val="20000"/>
              </a:spcBef>
            </a:pPr>
            <a:r>
              <a:rPr lang="en-US" sz="1800">
                <a:latin typeface="Times New Roman" pitchFamily="18" charset="0"/>
              </a:rPr>
              <a:t>      S[i] = i; // initialize S-Box</a:t>
            </a:r>
          </a:p>
          <a:p>
            <a:pPr marL="742950" lvl="1" indent="-285750" algn="l">
              <a:spcBef>
                <a:spcPct val="20000"/>
              </a:spcBef>
            </a:pPr>
            <a:r>
              <a:rPr lang="en-US" sz="1800">
                <a:latin typeface="Times New Roman" pitchFamily="18" charset="0"/>
              </a:rPr>
              <a:t>      K[i] = i</a:t>
            </a:r>
            <a:r>
              <a:rPr lang="en-US" sz="1800" baseline="30000">
                <a:latin typeface="Times New Roman" pitchFamily="18" charset="0"/>
              </a:rPr>
              <a:t>th</a:t>
            </a:r>
            <a:r>
              <a:rPr lang="en-US" sz="1800">
                <a:latin typeface="Times New Roman" pitchFamily="18" charset="0"/>
              </a:rPr>
              <a:t> key byte;</a:t>
            </a:r>
          </a:p>
          <a:p>
            <a:pPr marL="742950" lvl="1" indent="-285750" algn="l">
              <a:spcBef>
                <a:spcPct val="20000"/>
              </a:spcBef>
            </a:pPr>
            <a:r>
              <a:rPr lang="en-US" sz="1800">
                <a:latin typeface="Times New Roman" pitchFamily="18" charset="0"/>
              </a:rPr>
              <a:t>}</a:t>
            </a:r>
          </a:p>
          <a:p>
            <a:pPr marL="742950" lvl="1" indent="-285750" algn="l">
              <a:spcBef>
                <a:spcPct val="20000"/>
              </a:spcBef>
            </a:pPr>
            <a:r>
              <a:rPr lang="en-US" sz="1800">
                <a:latin typeface="Times New Roman" pitchFamily="18" charset="0"/>
              </a:rPr>
              <a:t>j = 0;</a:t>
            </a:r>
          </a:p>
          <a:p>
            <a:pPr marL="742950" lvl="1" indent="-285750" algn="l">
              <a:spcBef>
                <a:spcPct val="20000"/>
              </a:spcBef>
            </a:pPr>
            <a:r>
              <a:rPr lang="en-US" sz="1800">
                <a:latin typeface="Times New Roman" pitchFamily="18" charset="0"/>
              </a:rPr>
              <a:t>for (g = 0; g &lt;256; ++g) {</a:t>
            </a:r>
          </a:p>
          <a:p>
            <a:pPr marL="742950" lvl="1" indent="-285750" algn="l">
              <a:spcBef>
                <a:spcPct val="20000"/>
              </a:spcBef>
            </a:pPr>
            <a:r>
              <a:rPr lang="en-US" sz="1800">
                <a:latin typeface="Times New Roman" pitchFamily="18" charset="0"/>
              </a:rPr>
              <a:t>      j = (j + S[i] + K[g]) mod 256;</a:t>
            </a:r>
          </a:p>
          <a:p>
            <a:pPr marL="742950" lvl="1" indent="-285750" algn="l">
              <a:spcBef>
                <a:spcPct val="20000"/>
              </a:spcBef>
            </a:pPr>
            <a:r>
              <a:rPr lang="en-US" sz="1800">
                <a:latin typeface="Times New Roman" pitchFamily="18" charset="0"/>
              </a:rPr>
              <a:t>      swap(S[i],S[j]);</a:t>
            </a:r>
          </a:p>
          <a:p>
            <a:pPr marL="742950" lvl="1" indent="-285750" algn="l">
              <a:spcBef>
                <a:spcPct val="20000"/>
              </a:spcBef>
            </a:pPr>
            <a:r>
              <a:rPr lang="en-US" sz="1800">
                <a:latin typeface="Times New Roman" pitchFamily="18" charset="0"/>
              </a:rPr>
              <a:t>}</a:t>
            </a:r>
          </a:p>
        </p:txBody>
      </p:sp>
      <p:sp>
        <p:nvSpPr>
          <p:cNvPr id="45060" name="Rectangle 4"/>
          <p:cNvSpPr>
            <a:spLocks noChangeArrowheads="1"/>
          </p:cNvSpPr>
          <p:nvPr/>
        </p:nvSpPr>
        <p:spPr bwMode="auto">
          <a:xfrm>
            <a:off x="4572000" y="1182688"/>
            <a:ext cx="4267200" cy="3200400"/>
          </a:xfrm>
          <a:prstGeom prst="rect">
            <a:avLst/>
          </a:prstGeom>
          <a:noFill/>
          <a:ln w="9525">
            <a:noFill/>
            <a:miter lim="800000"/>
            <a:headEnd/>
            <a:tailEnd/>
          </a:ln>
        </p:spPr>
        <p:txBody>
          <a:bodyPr/>
          <a:lstStyle/>
          <a:p>
            <a:pPr marL="342900" indent="-342900">
              <a:lnSpc>
                <a:spcPct val="90000"/>
              </a:lnSpc>
              <a:spcBef>
                <a:spcPct val="20000"/>
              </a:spcBef>
              <a:buSzPct val="90000"/>
            </a:pPr>
            <a:r>
              <a:rPr lang="en-US" sz="1800" b="1">
                <a:latin typeface="Times New Roman" pitchFamily="18" charset="0"/>
              </a:rPr>
              <a:t>Keystream Generator</a:t>
            </a:r>
          </a:p>
          <a:p>
            <a:pPr marL="742950" lvl="1" indent="-285750" algn="l">
              <a:lnSpc>
                <a:spcPct val="90000"/>
              </a:lnSpc>
              <a:spcBef>
                <a:spcPct val="20000"/>
              </a:spcBef>
              <a:buSzPct val="80000"/>
            </a:pPr>
            <a:r>
              <a:rPr lang="en-US" sz="1800">
                <a:latin typeface="Times New Roman" pitchFamily="18" charset="0"/>
              </a:rPr>
              <a:t>i = 0; j = 0;</a:t>
            </a:r>
          </a:p>
          <a:p>
            <a:pPr marL="742950" lvl="1" indent="-285750" algn="l">
              <a:lnSpc>
                <a:spcPct val="90000"/>
              </a:lnSpc>
              <a:spcBef>
                <a:spcPct val="20000"/>
              </a:spcBef>
              <a:buSzPct val="80000"/>
            </a:pPr>
            <a:r>
              <a:rPr lang="en-US" sz="1800">
                <a:latin typeface="Times New Roman" pitchFamily="18" charset="0"/>
              </a:rPr>
              <a:t>loop {</a:t>
            </a:r>
          </a:p>
          <a:p>
            <a:pPr marL="1143000" lvl="2" indent="-228600" algn="l">
              <a:lnSpc>
                <a:spcPct val="90000"/>
              </a:lnSpc>
              <a:spcBef>
                <a:spcPct val="20000"/>
              </a:spcBef>
              <a:buSzPct val="80000"/>
            </a:pPr>
            <a:r>
              <a:rPr lang="en-US" sz="1800">
                <a:latin typeface="Times New Roman" pitchFamily="18" charset="0"/>
              </a:rPr>
              <a:t>i = (i+1) mod 256;</a:t>
            </a:r>
          </a:p>
          <a:p>
            <a:pPr marL="1143000" lvl="2" indent="-228600" algn="l">
              <a:lnSpc>
                <a:spcPct val="90000"/>
              </a:lnSpc>
              <a:spcBef>
                <a:spcPct val="20000"/>
              </a:spcBef>
              <a:buSzPct val="80000"/>
            </a:pPr>
            <a:r>
              <a:rPr lang="en-US" sz="1800">
                <a:latin typeface="Times New Roman" pitchFamily="18" charset="0"/>
              </a:rPr>
              <a:t>j = (j+S[i]) mod 256;</a:t>
            </a:r>
          </a:p>
          <a:p>
            <a:pPr marL="1143000" lvl="2" indent="-228600" algn="l">
              <a:lnSpc>
                <a:spcPct val="90000"/>
              </a:lnSpc>
              <a:spcBef>
                <a:spcPct val="20000"/>
              </a:spcBef>
              <a:buSzPct val="80000"/>
            </a:pPr>
            <a:r>
              <a:rPr lang="en-US" sz="1800">
                <a:latin typeface="Times New Roman" pitchFamily="18" charset="0"/>
              </a:rPr>
              <a:t>Swap(S[i],S[j]);</a:t>
            </a:r>
          </a:p>
          <a:p>
            <a:pPr marL="1143000" lvl="2" indent="-228600" algn="l">
              <a:lnSpc>
                <a:spcPct val="90000"/>
              </a:lnSpc>
              <a:spcBef>
                <a:spcPct val="20000"/>
              </a:spcBef>
              <a:buSzPct val="80000"/>
            </a:pPr>
            <a:r>
              <a:rPr lang="en-US" sz="1800">
                <a:latin typeface="Times New Roman" pitchFamily="18" charset="0"/>
              </a:rPr>
              <a:t>t = (S[i] + S[j]) mod 256;</a:t>
            </a:r>
          </a:p>
          <a:p>
            <a:pPr marL="1143000" lvl="2" indent="-228600" algn="l">
              <a:lnSpc>
                <a:spcPct val="90000"/>
              </a:lnSpc>
              <a:spcBef>
                <a:spcPct val="20000"/>
              </a:spcBef>
              <a:buSzPct val="80000"/>
            </a:pPr>
            <a:r>
              <a:rPr lang="en-US" sz="1800">
                <a:latin typeface="Times New Roman" pitchFamily="18" charset="0"/>
              </a:rPr>
              <a:t>ks_byte = S[t]; </a:t>
            </a:r>
          </a:p>
          <a:p>
            <a:pPr marL="742950" lvl="1" indent="-285750" algn="l">
              <a:lnSpc>
                <a:spcPct val="90000"/>
              </a:lnSpc>
              <a:spcBef>
                <a:spcPct val="20000"/>
              </a:spcBef>
              <a:buSzPct val="80000"/>
            </a:pPr>
            <a:r>
              <a:rPr lang="en-US" sz="1800">
                <a:latin typeface="Times New Roman" pitchFamily="18" charset="0"/>
              </a:rPr>
              <a:t>}</a:t>
            </a:r>
          </a:p>
        </p:txBody>
      </p:sp>
      <p:sp>
        <p:nvSpPr>
          <p:cNvPr id="45061" name="Text Box 5"/>
          <p:cNvSpPr txBox="1">
            <a:spLocks noChangeArrowheads="1"/>
          </p:cNvSpPr>
          <p:nvPr/>
        </p:nvSpPr>
        <p:spPr bwMode="auto">
          <a:xfrm>
            <a:off x="4800600" y="4306888"/>
            <a:ext cx="4191000" cy="646112"/>
          </a:xfrm>
          <a:prstGeom prst="rect">
            <a:avLst/>
          </a:prstGeom>
          <a:solidFill>
            <a:srgbClr val="CCFFCC"/>
          </a:solidFill>
          <a:ln w="9525">
            <a:noFill/>
            <a:miter lim="800000"/>
            <a:headEnd/>
            <a:tailEnd/>
          </a:ln>
        </p:spPr>
        <p:txBody>
          <a:bodyPr>
            <a:spAutoFit/>
          </a:bodyPr>
          <a:lstStyle/>
          <a:p>
            <a:pPr algn="l">
              <a:spcBef>
                <a:spcPct val="20000"/>
              </a:spcBef>
              <a:buSzPct val="90000"/>
            </a:pPr>
            <a:r>
              <a:rPr lang="en-US" sz="1800">
                <a:latin typeface="Times New Roman" pitchFamily="18" charset="0"/>
              </a:rPr>
              <a:t>Output S-Box entry (byte) as a byte of the keystream</a:t>
            </a:r>
          </a:p>
        </p:txBody>
      </p:sp>
      <p:sp>
        <p:nvSpPr>
          <p:cNvPr id="45062" name="Rectangle 6"/>
          <p:cNvSpPr>
            <a:spLocks noChangeArrowheads="1"/>
          </p:cNvSpPr>
          <p:nvPr/>
        </p:nvSpPr>
        <p:spPr bwMode="auto">
          <a:xfrm>
            <a:off x="381000" y="1182688"/>
            <a:ext cx="3505200" cy="4876800"/>
          </a:xfrm>
          <a:prstGeom prst="rect">
            <a:avLst/>
          </a:prstGeom>
          <a:noFill/>
          <a:ln w="9525">
            <a:solidFill>
              <a:schemeClr val="tx1"/>
            </a:solidFill>
            <a:miter lim="800000"/>
            <a:headEnd/>
            <a:tailEnd/>
          </a:ln>
        </p:spPr>
        <p:txBody>
          <a:bodyPr wrap="none" anchor="ctr"/>
          <a:lstStyle/>
          <a:p>
            <a:pPr algn="l"/>
            <a:endParaRPr lang="en-US"/>
          </a:p>
        </p:txBody>
      </p:sp>
      <p:sp>
        <p:nvSpPr>
          <p:cNvPr id="45063" name="Rectangle 7"/>
          <p:cNvSpPr>
            <a:spLocks noChangeArrowheads="1"/>
          </p:cNvSpPr>
          <p:nvPr/>
        </p:nvSpPr>
        <p:spPr bwMode="auto">
          <a:xfrm>
            <a:off x="4876800" y="1182688"/>
            <a:ext cx="3657600" cy="2971800"/>
          </a:xfrm>
          <a:prstGeom prst="rect">
            <a:avLst/>
          </a:prstGeom>
          <a:noFill/>
          <a:ln w="9525">
            <a:solidFill>
              <a:schemeClr val="tx1"/>
            </a:solidFill>
            <a:miter lim="800000"/>
            <a:headEnd/>
            <a:tailEnd/>
          </a:ln>
        </p:spPr>
        <p:txBody>
          <a:bodyPr wrap="none" anchor="ctr"/>
          <a:lstStyle/>
          <a:p>
            <a:pPr algn="l"/>
            <a:endParaRPr lang="en-US"/>
          </a:p>
        </p:txBody>
      </p:sp>
      <p:sp>
        <p:nvSpPr>
          <p:cNvPr id="45064" name="Text Box 8"/>
          <p:cNvSpPr txBox="1">
            <a:spLocks noChangeArrowheads="1"/>
          </p:cNvSpPr>
          <p:nvPr/>
        </p:nvSpPr>
        <p:spPr bwMode="auto">
          <a:xfrm>
            <a:off x="4114800" y="5221288"/>
            <a:ext cx="2457450" cy="1027112"/>
          </a:xfrm>
          <a:prstGeom prst="rect">
            <a:avLst/>
          </a:prstGeom>
          <a:solidFill>
            <a:srgbClr val="CCFFCC"/>
          </a:solidFill>
          <a:ln w="9525">
            <a:noFill/>
            <a:miter lim="800000"/>
            <a:headEnd/>
            <a:tailEnd/>
          </a:ln>
        </p:spPr>
        <p:txBody>
          <a:bodyPr wrap="none">
            <a:spAutoFit/>
          </a:bodyPr>
          <a:lstStyle/>
          <a:p>
            <a:pPr algn="l">
              <a:spcBef>
                <a:spcPct val="20000"/>
              </a:spcBef>
              <a:buSzPct val="90000"/>
            </a:pPr>
            <a:r>
              <a:rPr lang="en-US" sz="1800">
                <a:latin typeface="Times New Roman" pitchFamily="18" charset="0"/>
              </a:rPr>
              <a:t>S-Box: key dependent </a:t>
            </a:r>
          </a:p>
          <a:p>
            <a:pPr algn="l">
              <a:spcBef>
                <a:spcPct val="20000"/>
              </a:spcBef>
              <a:buSzPct val="90000"/>
            </a:pPr>
            <a:r>
              <a:rPr lang="en-US" sz="1800">
                <a:latin typeface="Times New Roman" pitchFamily="18" charset="0"/>
              </a:rPr>
              <a:t>permutation of 0 to 255. </a:t>
            </a:r>
          </a:p>
          <a:p>
            <a:pPr algn="l">
              <a:spcBef>
                <a:spcPct val="20000"/>
              </a:spcBef>
              <a:buSzPct val="90000"/>
            </a:pPr>
            <a:r>
              <a:rPr lang="en-US" sz="1800">
                <a:latin typeface="Times New Roman" pitchFamily="18" charset="0"/>
              </a:rPr>
              <a:t>Update S-Box entry </a:t>
            </a:r>
          </a:p>
        </p:txBody>
      </p:sp>
      <p:sp>
        <p:nvSpPr>
          <p:cNvPr id="45065" name="Line 9"/>
          <p:cNvSpPr>
            <a:spLocks noChangeShapeType="1"/>
          </p:cNvSpPr>
          <p:nvPr/>
        </p:nvSpPr>
        <p:spPr bwMode="auto">
          <a:xfrm flipV="1">
            <a:off x="5076825" y="3573463"/>
            <a:ext cx="574675" cy="841375"/>
          </a:xfrm>
          <a:prstGeom prst="line">
            <a:avLst/>
          </a:prstGeom>
          <a:noFill/>
          <a:ln w="9525">
            <a:solidFill>
              <a:srgbClr val="008000"/>
            </a:solidFill>
            <a:miter lim="800000"/>
            <a:headEnd/>
            <a:tailEnd type="triangle" w="med" len="med"/>
          </a:ln>
        </p:spPr>
        <p:txBody>
          <a:bodyPr wrap="none"/>
          <a:lstStyle/>
          <a:p>
            <a:endParaRPr lang="ta-IN"/>
          </a:p>
        </p:txBody>
      </p:sp>
      <p:sp>
        <p:nvSpPr>
          <p:cNvPr id="45066" name="Line 10"/>
          <p:cNvSpPr>
            <a:spLocks noChangeShapeType="1"/>
          </p:cNvSpPr>
          <p:nvPr/>
        </p:nvSpPr>
        <p:spPr bwMode="auto">
          <a:xfrm flipH="1" flipV="1">
            <a:off x="2700338" y="5373688"/>
            <a:ext cx="1439862" cy="647700"/>
          </a:xfrm>
          <a:prstGeom prst="line">
            <a:avLst/>
          </a:prstGeom>
          <a:noFill/>
          <a:ln w="9525">
            <a:solidFill>
              <a:srgbClr val="008000"/>
            </a:solidFill>
            <a:miter lim="800000"/>
            <a:headEnd/>
            <a:tailEnd type="triangle" w="med" len="med"/>
          </a:ln>
        </p:spPr>
        <p:txBody>
          <a:bodyPr wrap="none"/>
          <a:lstStyle/>
          <a:p>
            <a:endParaRPr lang="ta-IN"/>
          </a:p>
        </p:txBody>
      </p:sp>
      <p:sp>
        <p:nvSpPr>
          <p:cNvPr id="45067" name="Line 11"/>
          <p:cNvSpPr>
            <a:spLocks noChangeShapeType="1"/>
          </p:cNvSpPr>
          <p:nvPr/>
        </p:nvSpPr>
        <p:spPr bwMode="auto">
          <a:xfrm flipH="1" flipV="1">
            <a:off x="2987675" y="3644900"/>
            <a:ext cx="1584325" cy="1652588"/>
          </a:xfrm>
          <a:prstGeom prst="line">
            <a:avLst/>
          </a:prstGeom>
          <a:noFill/>
          <a:ln w="9525">
            <a:solidFill>
              <a:srgbClr val="008000"/>
            </a:solidFill>
            <a:miter lim="800000"/>
            <a:headEnd/>
            <a:tailEnd type="triangle" w="med" len="med"/>
          </a:ln>
        </p:spPr>
        <p:txBody>
          <a:bodyPr wrap="none"/>
          <a:lstStyle/>
          <a:p>
            <a:endParaRPr lang="ta-IN"/>
          </a:p>
        </p:txBody>
      </p:sp>
      <p:sp>
        <p:nvSpPr>
          <p:cNvPr id="13" name="Date Placeholder 12"/>
          <p:cNvSpPr>
            <a:spLocks noGrp="1"/>
          </p:cNvSpPr>
          <p:nvPr>
            <p:ph type="dt" sz="half" idx="10"/>
          </p:nvPr>
        </p:nvSpPr>
        <p:spPr/>
        <p:txBody>
          <a:bodyPr/>
          <a:lstStyle/>
          <a:p>
            <a:pPr>
              <a:defRPr/>
            </a:pPr>
            <a:r>
              <a:rPr lang="ta-IN" smtClean="0"/>
              <a:t>2014/1</a:t>
            </a:r>
            <a:endParaRPr lang="en-US"/>
          </a:p>
        </p:txBody>
      </p:sp>
      <p:sp>
        <p:nvSpPr>
          <p:cNvPr id="14" name="Footer Placeholder 13"/>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84922A9D-64D9-43B0-B19B-41C8F6CB3C83}" type="slidenum">
              <a:rPr lang="en-US"/>
              <a:pPr/>
              <a:t>11</a:t>
            </a:fld>
            <a:endParaRPr lang="en-US"/>
          </a:p>
        </p:txBody>
      </p:sp>
      <p:sp>
        <p:nvSpPr>
          <p:cNvPr id="557058" name="Rectangle 2"/>
          <p:cNvSpPr>
            <a:spLocks noGrp="1" noChangeArrowheads="1"/>
          </p:cNvSpPr>
          <p:nvPr>
            <p:ph type="title"/>
          </p:nvPr>
        </p:nvSpPr>
        <p:spPr/>
        <p:txBody>
          <a:bodyPr/>
          <a:lstStyle/>
          <a:p>
            <a:r>
              <a:rPr lang="en-AU"/>
              <a:t>The AES Cipher - Rijndael </a:t>
            </a:r>
          </a:p>
        </p:txBody>
      </p:sp>
      <p:sp>
        <p:nvSpPr>
          <p:cNvPr id="557059" name="Rectangle 3"/>
          <p:cNvSpPr>
            <a:spLocks noGrp="1" noChangeArrowheads="1"/>
          </p:cNvSpPr>
          <p:nvPr>
            <p:ph type="body" idx="1"/>
          </p:nvPr>
        </p:nvSpPr>
        <p:spPr/>
        <p:txBody>
          <a:bodyPr/>
          <a:lstStyle/>
          <a:p>
            <a:pPr>
              <a:lnSpc>
                <a:spcPct val="90000"/>
              </a:lnSpc>
            </a:pPr>
            <a:r>
              <a:rPr lang="en-AU" sz="2800"/>
              <a:t>designed by Rijmen-Daemen in Belgium </a:t>
            </a:r>
          </a:p>
          <a:p>
            <a:pPr>
              <a:lnSpc>
                <a:spcPct val="90000"/>
              </a:lnSpc>
            </a:pPr>
            <a:r>
              <a:rPr lang="en-AU" sz="2800"/>
              <a:t>has 128/192/256 bit keys, 128 bit data </a:t>
            </a:r>
          </a:p>
          <a:p>
            <a:pPr>
              <a:lnSpc>
                <a:spcPct val="90000"/>
              </a:lnSpc>
            </a:pPr>
            <a:r>
              <a:rPr lang="en-AU" sz="2800"/>
              <a:t>an </a:t>
            </a:r>
            <a:r>
              <a:rPr lang="en-AU" sz="2800" b="1"/>
              <a:t>iterative</a:t>
            </a:r>
            <a:r>
              <a:rPr lang="en-AU" sz="2800"/>
              <a:t> rather than </a:t>
            </a:r>
            <a:r>
              <a:rPr lang="en-AU" sz="2800" b="1"/>
              <a:t>feistel</a:t>
            </a:r>
            <a:r>
              <a:rPr lang="en-AU" sz="2800"/>
              <a:t> cipher</a:t>
            </a:r>
          </a:p>
          <a:p>
            <a:pPr lvl="1">
              <a:lnSpc>
                <a:spcPct val="90000"/>
              </a:lnSpc>
            </a:pPr>
            <a:r>
              <a:rPr lang="en-US" sz="2400"/>
              <a:t>processes </a:t>
            </a:r>
            <a:r>
              <a:rPr lang="en-AU" sz="2400"/>
              <a:t>data as block of 4 columns of 4 bytes</a:t>
            </a:r>
          </a:p>
          <a:p>
            <a:pPr lvl="1">
              <a:lnSpc>
                <a:spcPct val="90000"/>
              </a:lnSpc>
            </a:pPr>
            <a:r>
              <a:rPr lang="en-US" sz="2400"/>
              <a:t>operates on entire data block in every round</a:t>
            </a:r>
            <a:endParaRPr lang="en-AU" sz="2400"/>
          </a:p>
          <a:p>
            <a:pPr>
              <a:lnSpc>
                <a:spcPct val="90000"/>
              </a:lnSpc>
            </a:pPr>
            <a:r>
              <a:rPr lang="en-US" sz="2800"/>
              <a:t>designed to be:</a:t>
            </a:r>
          </a:p>
          <a:p>
            <a:pPr lvl="1">
              <a:lnSpc>
                <a:spcPct val="90000"/>
              </a:lnSpc>
            </a:pPr>
            <a:r>
              <a:rPr lang="en-US" sz="2400"/>
              <a:t>resistant against known attacks</a:t>
            </a:r>
          </a:p>
          <a:p>
            <a:pPr lvl="1">
              <a:lnSpc>
                <a:spcPct val="90000"/>
              </a:lnSpc>
            </a:pPr>
            <a:r>
              <a:rPr lang="en-US" sz="2400"/>
              <a:t>speed and code compactness on many CPUs</a:t>
            </a:r>
          </a:p>
          <a:p>
            <a:pPr lvl="1">
              <a:lnSpc>
                <a:spcPct val="90000"/>
              </a:lnSpc>
            </a:pPr>
            <a:r>
              <a:rPr lang="en-US" sz="2400"/>
              <a:t>design simplicity</a:t>
            </a:r>
            <a:endParaRPr lang="en-AU" sz="2400"/>
          </a:p>
          <a:p>
            <a:pPr>
              <a:lnSpc>
                <a:spcPct val="90000"/>
              </a:lnSpc>
            </a:pPr>
            <a:endParaRPr lang="en-AU"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0F32C1D7-BC31-4CDB-81C5-102AF3159D2C}" type="slidenum">
              <a:rPr lang="en-US"/>
              <a:pPr/>
              <a:t>12</a:t>
            </a:fld>
            <a:endParaRPr lang="en-US"/>
          </a:p>
        </p:txBody>
      </p:sp>
      <p:sp>
        <p:nvSpPr>
          <p:cNvPr id="559106" name="Rectangle 2"/>
          <p:cNvSpPr>
            <a:spLocks noGrp="1" noChangeArrowheads="1"/>
          </p:cNvSpPr>
          <p:nvPr>
            <p:ph type="title"/>
          </p:nvPr>
        </p:nvSpPr>
        <p:spPr/>
        <p:txBody>
          <a:bodyPr/>
          <a:lstStyle/>
          <a:p>
            <a:r>
              <a:rPr lang="en-AU"/>
              <a:t>Rijndael</a:t>
            </a:r>
          </a:p>
        </p:txBody>
      </p:sp>
      <p:sp>
        <p:nvSpPr>
          <p:cNvPr id="559107" name="Rectangle 3"/>
          <p:cNvSpPr>
            <a:spLocks noGrp="1" noChangeArrowheads="1"/>
          </p:cNvSpPr>
          <p:nvPr>
            <p:ph type="body" idx="1"/>
          </p:nvPr>
        </p:nvSpPr>
        <p:spPr>
          <a:xfrm>
            <a:off x="457200" y="1371600"/>
            <a:ext cx="8229600" cy="5257800"/>
          </a:xfrm>
        </p:spPr>
        <p:txBody>
          <a:bodyPr/>
          <a:lstStyle/>
          <a:p>
            <a:r>
              <a:rPr lang="en-US" sz="2800"/>
              <a:t>data block of </a:t>
            </a:r>
            <a:r>
              <a:rPr lang="en-AU" sz="2800"/>
              <a:t>4 columns of 4 bytes is state</a:t>
            </a:r>
          </a:p>
          <a:p>
            <a:r>
              <a:rPr lang="en-AU" sz="2800"/>
              <a:t>key is expanded to array of words</a:t>
            </a:r>
          </a:p>
          <a:p>
            <a:r>
              <a:rPr lang="en-AU" sz="2800"/>
              <a:t>has 9/11/13 rounds in which state undergoes: </a:t>
            </a:r>
          </a:p>
          <a:p>
            <a:pPr lvl="1"/>
            <a:r>
              <a:rPr lang="en-AU" sz="2400"/>
              <a:t>byte substitution (1 S-box used on every byte) </a:t>
            </a:r>
          </a:p>
          <a:p>
            <a:pPr lvl="1"/>
            <a:r>
              <a:rPr lang="en-AU" sz="2400"/>
              <a:t>shift rows (permute bytes between groups/columns) </a:t>
            </a:r>
          </a:p>
          <a:p>
            <a:pPr lvl="1"/>
            <a:r>
              <a:rPr lang="en-AU" sz="2400"/>
              <a:t>mix columns (subs using matrix multipy of groups) </a:t>
            </a:r>
          </a:p>
          <a:p>
            <a:pPr lvl="1"/>
            <a:r>
              <a:rPr lang="en-AU" sz="2400"/>
              <a:t>add round key (XOR state with key material)</a:t>
            </a:r>
          </a:p>
          <a:p>
            <a:pPr lvl="1"/>
            <a:r>
              <a:rPr lang="en-AU" sz="2400"/>
              <a:t>view as alternating XOR key &amp; scramble data bytes</a:t>
            </a:r>
          </a:p>
          <a:p>
            <a:r>
              <a:rPr lang="en-AU" sz="2800"/>
              <a:t>initial XOR key material &amp; incomplete last round</a:t>
            </a:r>
          </a:p>
          <a:p>
            <a:r>
              <a:rPr lang="en-AU" sz="2800"/>
              <a:t>with fast XOR &amp; table lookup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EB13D510-4B32-40AC-9EB3-8B3B33B83A21}" type="slidenum">
              <a:rPr lang="en-US"/>
              <a:pPr/>
              <a:t>13</a:t>
            </a:fld>
            <a:endParaRPr lang="en-US"/>
          </a:p>
        </p:txBody>
      </p:sp>
      <p:sp>
        <p:nvSpPr>
          <p:cNvPr id="561154" name="Rectangle 2"/>
          <p:cNvSpPr>
            <a:spLocks noGrp="1" noChangeArrowheads="1"/>
          </p:cNvSpPr>
          <p:nvPr>
            <p:ph type="title"/>
          </p:nvPr>
        </p:nvSpPr>
        <p:spPr/>
        <p:txBody>
          <a:bodyPr/>
          <a:lstStyle/>
          <a:p>
            <a:r>
              <a:rPr lang="en-AU"/>
              <a:t>Rijndael</a:t>
            </a:r>
          </a:p>
        </p:txBody>
      </p:sp>
      <p:pic>
        <p:nvPicPr>
          <p:cNvPr id="561155" name="Picture 3"/>
          <p:cNvPicPr>
            <a:picLocks noChangeAspect="1" noChangeArrowheads="1"/>
          </p:cNvPicPr>
          <p:nvPr/>
        </p:nvPicPr>
        <p:blipFill>
          <a:blip r:embed="rId3" cstate="print"/>
          <a:srcRect/>
          <a:stretch>
            <a:fillRect/>
          </a:stretch>
        </p:blipFill>
        <p:spPr bwMode="auto">
          <a:xfrm>
            <a:off x="2339975" y="1196975"/>
            <a:ext cx="4275138" cy="526573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AC0EEABB-57E6-47B8-B0FB-98DBD92F1887}" type="slidenum">
              <a:rPr lang="en-US"/>
              <a:pPr/>
              <a:t>14</a:t>
            </a:fld>
            <a:endParaRPr lang="en-US"/>
          </a:p>
        </p:txBody>
      </p:sp>
      <p:sp>
        <p:nvSpPr>
          <p:cNvPr id="563202" name="Rectangle 2"/>
          <p:cNvSpPr>
            <a:spLocks noGrp="1" noChangeArrowheads="1"/>
          </p:cNvSpPr>
          <p:nvPr>
            <p:ph type="title"/>
          </p:nvPr>
        </p:nvSpPr>
        <p:spPr/>
        <p:txBody>
          <a:bodyPr/>
          <a:lstStyle/>
          <a:p>
            <a:r>
              <a:rPr lang="en-AU"/>
              <a:t>Byte Substitution</a:t>
            </a:r>
          </a:p>
        </p:txBody>
      </p:sp>
      <p:sp>
        <p:nvSpPr>
          <p:cNvPr id="563203" name="Rectangle 3"/>
          <p:cNvSpPr>
            <a:spLocks noGrp="1" noChangeArrowheads="1"/>
          </p:cNvSpPr>
          <p:nvPr>
            <p:ph type="body" idx="1"/>
          </p:nvPr>
        </p:nvSpPr>
        <p:spPr/>
        <p:txBody>
          <a:bodyPr/>
          <a:lstStyle/>
          <a:p>
            <a:pPr>
              <a:lnSpc>
                <a:spcPct val="90000"/>
              </a:lnSpc>
            </a:pPr>
            <a:r>
              <a:rPr lang="en-US" sz="2800"/>
              <a:t>a simple substitution of each byte</a:t>
            </a:r>
          </a:p>
          <a:p>
            <a:pPr>
              <a:lnSpc>
                <a:spcPct val="90000"/>
              </a:lnSpc>
            </a:pPr>
            <a:r>
              <a:rPr lang="en-US" sz="2800"/>
              <a:t>uses one table of 16x16 bytes containing a permutation of all 256 8-bit values</a:t>
            </a:r>
          </a:p>
          <a:p>
            <a:pPr>
              <a:lnSpc>
                <a:spcPct val="90000"/>
              </a:lnSpc>
            </a:pPr>
            <a:r>
              <a:rPr lang="en-US" sz="2800"/>
              <a:t>each byte of state is replaced by byte indexed by row (left 4-bits) &amp; column (right 4-bits)</a:t>
            </a:r>
          </a:p>
          <a:p>
            <a:pPr lvl="1">
              <a:lnSpc>
                <a:spcPct val="90000"/>
              </a:lnSpc>
            </a:pPr>
            <a:r>
              <a:rPr lang="en-US" sz="2400"/>
              <a:t>eg. byte {95} is replaced by byte in row 9 column 5</a:t>
            </a:r>
          </a:p>
          <a:p>
            <a:pPr lvl="1">
              <a:lnSpc>
                <a:spcPct val="90000"/>
              </a:lnSpc>
            </a:pPr>
            <a:r>
              <a:rPr lang="en-US" sz="2400"/>
              <a:t>which has value {2A}</a:t>
            </a:r>
          </a:p>
          <a:p>
            <a:pPr>
              <a:lnSpc>
                <a:spcPct val="90000"/>
              </a:lnSpc>
            </a:pPr>
            <a:r>
              <a:rPr lang="en-US" sz="2800"/>
              <a:t>S-box constructed using defined transformation of values in GF(2</a:t>
            </a:r>
            <a:r>
              <a:rPr lang="en-US" sz="2800" baseline="30000"/>
              <a:t>8</a:t>
            </a:r>
            <a:r>
              <a:rPr lang="en-US" sz="2800"/>
              <a:t>)</a:t>
            </a:r>
          </a:p>
          <a:p>
            <a:pPr>
              <a:lnSpc>
                <a:spcPct val="90000"/>
              </a:lnSpc>
            </a:pPr>
            <a:r>
              <a:rPr lang="en-US" sz="2800"/>
              <a:t>designed to be resistant to all known attacks</a:t>
            </a:r>
            <a:endParaRPr lang="en-AU"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47B9430F-A5B6-417D-9AB9-1F35AEFDFD4F}" type="slidenum">
              <a:rPr lang="en-US"/>
              <a:pPr/>
              <a:t>15</a:t>
            </a:fld>
            <a:endParaRPr lang="en-US"/>
          </a:p>
        </p:txBody>
      </p:sp>
      <p:sp>
        <p:nvSpPr>
          <p:cNvPr id="565250" name="Rectangle 2"/>
          <p:cNvSpPr>
            <a:spLocks noGrp="1" noChangeArrowheads="1"/>
          </p:cNvSpPr>
          <p:nvPr>
            <p:ph type="title"/>
          </p:nvPr>
        </p:nvSpPr>
        <p:spPr/>
        <p:txBody>
          <a:bodyPr/>
          <a:lstStyle/>
          <a:p>
            <a:r>
              <a:rPr lang="en-AU"/>
              <a:t>Byte Substitution</a:t>
            </a:r>
          </a:p>
        </p:txBody>
      </p:sp>
      <p:pic>
        <p:nvPicPr>
          <p:cNvPr id="565251" name="Picture 3"/>
          <p:cNvPicPr>
            <a:picLocks noChangeAspect="1" noChangeArrowheads="1"/>
          </p:cNvPicPr>
          <p:nvPr/>
        </p:nvPicPr>
        <p:blipFill>
          <a:blip r:embed="rId3" cstate="print"/>
          <a:srcRect/>
          <a:stretch>
            <a:fillRect/>
          </a:stretch>
        </p:blipFill>
        <p:spPr bwMode="auto">
          <a:xfrm>
            <a:off x="1295400" y="1828800"/>
            <a:ext cx="7023100" cy="41275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27A37AB8-362D-494F-9EE9-CFC65D91D48E}" type="slidenum">
              <a:rPr lang="en-US"/>
              <a:pPr/>
              <a:t>16</a:t>
            </a:fld>
            <a:endParaRPr lang="en-US"/>
          </a:p>
        </p:txBody>
      </p:sp>
      <p:sp>
        <p:nvSpPr>
          <p:cNvPr id="567298" name="Rectangle 2"/>
          <p:cNvSpPr>
            <a:spLocks noGrp="1" noChangeArrowheads="1"/>
          </p:cNvSpPr>
          <p:nvPr>
            <p:ph type="title"/>
          </p:nvPr>
        </p:nvSpPr>
        <p:spPr/>
        <p:txBody>
          <a:bodyPr/>
          <a:lstStyle/>
          <a:p>
            <a:r>
              <a:rPr lang="en-AU"/>
              <a:t>Shift Rows</a:t>
            </a:r>
          </a:p>
        </p:txBody>
      </p:sp>
      <p:sp>
        <p:nvSpPr>
          <p:cNvPr id="567299" name="Rectangle 3"/>
          <p:cNvSpPr>
            <a:spLocks noGrp="1" noChangeArrowheads="1"/>
          </p:cNvSpPr>
          <p:nvPr>
            <p:ph type="body" idx="1"/>
          </p:nvPr>
        </p:nvSpPr>
        <p:spPr/>
        <p:txBody>
          <a:bodyPr/>
          <a:lstStyle/>
          <a:p>
            <a:pPr>
              <a:lnSpc>
                <a:spcPct val="90000"/>
              </a:lnSpc>
            </a:pPr>
            <a:r>
              <a:rPr lang="en-US" sz="2800"/>
              <a:t>a circular byte shift in each each</a:t>
            </a:r>
          </a:p>
          <a:p>
            <a:pPr lvl="1">
              <a:lnSpc>
                <a:spcPct val="90000"/>
              </a:lnSpc>
            </a:pPr>
            <a:r>
              <a:rPr lang="en-US" sz="2400"/>
              <a:t>1</a:t>
            </a:r>
            <a:r>
              <a:rPr lang="en-US" sz="2400" baseline="30000"/>
              <a:t>st</a:t>
            </a:r>
            <a:r>
              <a:rPr lang="en-US" sz="2400"/>
              <a:t> row is unchanged</a:t>
            </a:r>
          </a:p>
          <a:p>
            <a:pPr lvl="1">
              <a:lnSpc>
                <a:spcPct val="90000"/>
              </a:lnSpc>
            </a:pPr>
            <a:r>
              <a:rPr lang="en-US" sz="2400"/>
              <a:t>2</a:t>
            </a:r>
            <a:r>
              <a:rPr lang="en-US" sz="2400" baseline="30000"/>
              <a:t>nd</a:t>
            </a:r>
            <a:r>
              <a:rPr lang="en-US" sz="2400"/>
              <a:t> row does 1 byte circular shift to left</a:t>
            </a:r>
          </a:p>
          <a:p>
            <a:pPr lvl="1">
              <a:lnSpc>
                <a:spcPct val="90000"/>
              </a:lnSpc>
            </a:pPr>
            <a:r>
              <a:rPr lang="en-US" sz="2400"/>
              <a:t>3rd row does 2 byte circular shift to left</a:t>
            </a:r>
          </a:p>
          <a:p>
            <a:pPr lvl="1">
              <a:lnSpc>
                <a:spcPct val="90000"/>
              </a:lnSpc>
            </a:pPr>
            <a:r>
              <a:rPr lang="en-US" sz="2400"/>
              <a:t>4th row does 3 byte circular shift to left</a:t>
            </a:r>
          </a:p>
          <a:p>
            <a:pPr>
              <a:lnSpc>
                <a:spcPct val="90000"/>
              </a:lnSpc>
            </a:pPr>
            <a:r>
              <a:rPr lang="en-US" sz="2800"/>
              <a:t>decrypt inverts using shifts to right</a:t>
            </a:r>
          </a:p>
          <a:p>
            <a:pPr>
              <a:lnSpc>
                <a:spcPct val="90000"/>
              </a:lnSpc>
            </a:pPr>
            <a:r>
              <a:rPr lang="en-US" sz="2800"/>
              <a:t>since state is processed by columns, this step permutes bytes between the columns</a:t>
            </a:r>
            <a:endParaRPr lang="en-AU" sz="2800"/>
          </a:p>
          <a:p>
            <a:pPr lvl="1">
              <a:lnSpc>
                <a:spcPct val="90000"/>
              </a:lnSpc>
            </a:pPr>
            <a:endParaRPr lang="en-AU" sz="2400"/>
          </a:p>
          <a:p>
            <a:pPr lvl="1">
              <a:lnSpc>
                <a:spcPct val="90000"/>
              </a:lnSpc>
            </a:pPr>
            <a:endParaRPr lang="en-AU"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E41C57CC-FE46-476B-8126-BF34C6D9654B}" type="slidenum">
              <a:rPr lang="en-US"/>
              <a:pPr/>
              <a:t>17</a:t>
            </a:fld>
            <a:endParaRPr lang="en-US"/>
          </a:p>
        </p:txBody>
      </p:sp>
      <p:sp>
        <p:nvSpPr>
          <p:cNvPr id="569346" name="Rectangle 2"/>
          <p:cNvSpPr>
            <a:spLocks noGrp="1" noChangeArrowheads="1"/>
          </p:cNvSpPr>
          <p:nvPr>
            <p:ph type="title"/>
          </p:nvPr>
        </p:nvSpPr>
        <p:spPr/>
        <p:txBody>
          <a:bodyPr/>
          <a:lstStyle/>
          <a:p>
            <a:r>
              <a:rPr lang="en-AU"/>
              <a:t>Shift Rows</a:t>
            </a:r>
          </a:p>
        </p:txBody>
      </p:sp>
      <p:pic>
        <p:nvPicPr>
          <p:cNvPr id="569347" name="Picture 3"/>
          <p:cNvPicPr>
            <a:picLocks noChangeAspect="1" noChangeArrowheads="1"/>
          </p:cNvPicPr>
          <p:nvPr/>
        </p:nvPicPr>
        <p:blipFill>
          <a:blip r:embed="rId3" cstate="print"/>
          <a:srcRect/>
          <a:stretch>
            <a:fillRect/>
          </a:stretch>
        </p:blipFill>
        <p:spPr bwMode="auto">
          <a:xfrm>
            <a:off x="992188" y="2252663"/>
            <a:ext cx="7162800" cy="23495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2010/1</a:t>
            </a:r>
            <a:endParaRPr lang="en-US"/>
          </a:p>
        </p:txBody>
      </p:sp>
      <p:sp>
        <p:nvSpPr>
          <p:cNvPr id="6" name="Footer Placeholder 4"/>
          <p:cNvSpPr>
            <a:spLocks noGrp="1"/>
          </p:cNvSpPr>
          <p:nvPr>
            <p:ph type="ftr" sz="quarter" idx="11"/>
          </p:nvPr>
        </p:nvSpPr>
        <p:spPr/>
        <p:txBody>
          <a:bodyPr/>
          <a:lstStyle/>
          <a:p>
            <a:r>
              <a:rPr lang="en-US"/>
              <a:t>7501ICT Information Security</a:t>
            </a:r>
          </a:p>
        </p:txBody>
      </p:sp>
      <p:sp>
        <p:nvSpPr>
          <p:cNvPr id="7" name="Slide Number Placeholder 5"/>
          <p:cNvSpPr>
            <a:spLocks noGrp="1"/>
          </p:cNvSpPr>
          <p:nvPr>
            <p:ph type="sldNum" sz="quarter" idx="12"/>
          </p:nvPr>
        </p:nvSpPr>
        <p:spPr/>
        <p:txBody>
          <a:bodyPr/>
          <a:lstStyle/>
          <a:p>
            <a:r>
              <a:rPr lang="en-US"/>
              <a:t>Lecture 2. Cryptography - </a:t>
            </a:r>
            <a:fld id="{FD9BAEEE-7938-4B0A-87E0-38D5A81FB1DF}" type="slidenum">
              <a:rPr lang="en-US"/>
              <a:pPr/>
              <a:t>18</a:t>
            </a:fld>
            <a:endParaRPr lang="en-US"/>
          </a:p>
        </p:txBody>
      </p:sp>
      <p:sp>
        <p:nvSpPr>
          <p:cNvPr id="571394" name="Rectangle 2"/>
          <p:cNvSpPr>
            <a:spLocks noGrp="1" noChangeArrowheads="1"/>
          </p:cNvSpPr>
          <p:nvPr>
            <p:ph type="title"/>
          </p:nvPr>
        </p:nvSpPr>
        <p:spPr/>
        <p:txBody>
          <a:bodyPr/>
          <a:lstStyle/>
          <a:p>
            <a:r>
              <a:rPr lang="en-AU"/>
              <a:t>Mix Columns</a:t>
            </a:r>
          </a:p>
        </p:txBody>
      </p:sp>
      <p:sp>
        <p:nvSpPr>
          <p:cNvPr id="571395" name="Rectangle 3"/>
          <p:cNvSpPr>
            <a:spLocks noGrp="1" noChangeArrowheads="1"/>
          </p:cNvSpPr>
          <p:nvPr>
            <p:ph type="body" idx="1"/>
          </p:nvPr>
        </p:nvSpPr>
        <p:spPr/>
        <p:txBody>
          <a:bodyPr/>
          <a:lstStyle/>
          <a:p>
            <a:r>
              <a:rPr lang="en-US"/>
              <a:t>each column is processed separately</a:t>
            </a:r>
          </a:p>
          <a:p>
            <a:r>
              <a:rPr lang="en-US"/>
              <a:t>each byte is replaced by a value dependent on all 4 bytes in the column</a:t>
            </a:r>
          </a:p>
          <a:p>
            <a:r>
              <a:rPr lang="en-US"/>
              <a:t>effectively a matrix multiplication in GF(2</a:t>
            </a:r>
            <a:r>
              <a:rPr lang="en-US" baseline="30000"/>
              <a:t>8</a:t>
            </a:r>
            <a:r>
              <a:rPr lang="en-US"/>
              <a:t>) using prime poly m(x) =x</a:t>
            </a:r>
            <a:r>
              <a:rPr lang="en-US" baseline="30000"/>
              <a:t>8</a:t>
            </a:r>
            <a:r>
              <a:rPr lang="en-US"/>
              <a:t>+x</a:t>
            </a:r>
            <a:r>
              <a:rPr lang="en-US" baseline="30000"/>
              <a:t>4</a:t>
            </a:r>
            <a:r>
              <a:rPr lang="en-US"/>
              <a:t>+x</a:t>
            </a:r>
            <a:r>
              <a:rPr lang="en-US" baseline="30000"/>
              <a:t>3</a:t>
            </a:r>
            <a:r>
              <a:rPr lang="en-US"/>
              <a:t>+x+1</a:t>
            </a:r>
            <a:endParaRPr lang="en-AU"/>
          </a:p>
        </p:txBody>
      </p:sp>
      <p:pic>
        <p:nvPicPr>
          <p:cNvPr id="571396" name="Picture 4"/>
          <p:cNvPicPr>
            <a:picLocks noChangeAspect="1" noChangeArrowheads="1"/>
          </p:cNvPicPr>
          <p:nvPr/>
        </p:nvPicPr>
        <p:blipFill>
          <a:blip r:embed="rId3" cstate="print"/>
          <a:srcRect/>
          <a:stretch>
            <a:fillRect/>
          </a:stretch>
        </p:blipFill>
        <p:spPr bwMode="auto">
          <a:xfrm>
            <a:off x="900113" y="4508500"/>
            <a:ext cx="7200900" cy="16129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FBBFF5A8-E3B8-4BBB-B373-164DECD147FA}" type="slidenum">
              <a:rPr lang="en-US"/>
              <a:pPr/>
              <a:t>19</a:t>
            </a:fld>
            <a:endParaRPr lang="en-US"/>
          </a:p>
        </p:txBody>
      </p:sp>
      <p:sp>
        <p:nvSpPr>
          <p:cNvPr id="573442" name="Rectangle 2"/>
          <p:cNvSpPr>
            <a:spLocks noGrp="1" noChangeArrowheads="1"/>
          </p:cNvSpPr>
          <p:nvPr>
            <p:ph type="title"/>
          </p:nvPr>
        </p:nvSpPr>
        <p:spPr/>
        <p:txBody>
          <a:bodyPr/>
          <a:lstStyle/>
          <a:p>
            <a:r>
              <a:rPr lang="en-AU"/>
              <a:t>Mix Columns</a:t>
            </a:r>
          </a:p>
        </p:txBody>
      </p:sp>
      <p:pic>
        <p:nvPicPr>
          <p:cNvPr id="573443" name="Picture 3"/>
          <p:cNvPicPr>
            <a:picLocks noChangeAspect="1" noChangeArrowheads="1"/>
          </p:cNvPicPr>
          <p:nvPr/>
        </p:nvPicPr>
        <p:blipFill>
          <a:blip r:embed="rId3" cstate="print"/>
          <a:srcRect/>
          <a:stretch>
            <a:fillRect/>
          </a:stretch>
        </p:blipFill>
        <p:spPr bwMode="auto">
          <a:xfrm>
            <a:off x="992188" y="1554163"/>
            <a:ext cx="7162800" cy="37465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pPr eaLnBrk="1" hangingPunct="1">
              <a:lnSpc>
                <a:spcPct val="120000"/>
              </a:lnSpc>
            </a:pPr>
            <a:r>
              <a:rPr lang="en-AU" sz="3400" dirty="0" smtClean="0"/>
              <a:t>SSH and VPN</a:t>
            </a:r>
          </a:p>
          <a:p>
            <a:pPr>
              <a:spcBef>
                <a:spcPts val="700"/>
              </a:spcBef>
            </a:pPr>
            <a:r>
              <a:rPr lang="en-GB" dirty="0" smtClean="0"/>
              <a:t>Important ciphers which are useful to network security</a:t>
            </a:r>
          </a:p>
          <a:p>
            <a:pPr>
              <a:lnSpc>
                <a:spcPct val="10000"/>
              </a:lnSpc>
              <a:spcBef>
                <a:spcPts val="700"/>
              </a:spcBef>
              <a:buFontTx/>
              <a:buNone/>
            </a:pPr>
            <a:r>
              <a:rPr lang="en-GB" dirty="0" smtClean="0"/>
              <a:t> </a:t>
            </a:r>
          </a:p>
          <a:p>
            <a:pPr>
              <a:spcBef>
                <a:spcPts val="700"/>
              </a:spcBef>
            </a:pPr>
            <a:r>
              <a:rPr lang="en-GB" dirty="0" smtClean="0"/>
              <a:t>Encryption modes for block ciphers, including </a:t>
            </a:r>
            <a:r>
              <a:rPr lang="en-US" dirty="0" smtClean="0"/>
              <a:t>ECB, CBC, CFB, OFB, CTR</a:t>
            </a:r>
          </a:p>
        </p:txBody>
      </p:sp>
      <p:sp>
        <p:nvSpPr>
          <p:cNvPr id="5" name="Date Placeholder 4"/>
          <p:cNvSpPr>
            <a:spLocks noGrp="1"/>
          </p:cNvSpPr>
          <p:nvPr>
            <p:ph type="dt" sz="half" idx="10"/>
          </p:nvPr>
        </p:nvSpPr>
        <p:spPr/>
        <p:txBody>
          <a:bodyPr/>
          <a:lstStyle/>
          <a:p>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D0580361-11AD-49AE-BBC7-88DD2DBA5CC2}" type="slidenum">
              <a:rPr lang="en-US"/>
              <a:pPr/>
              <a:t>20</a:t>
            </a:fld>
            <a:endParaRPr lang="en-US"/>
          </a:p>
        </p:txBody>
      </p:sp>
      <p:sp>
        <p:nvSpPr>
          <p:cNvPr id="575490" name="Rectangle 2"/>
          <p:cNvSpPr>
            <a:spLocks noGrp="1" noChangeArrowheads="1"/>
          </p:cNvSpPr>
          <p:nvPr>
            <p:ph type="title"/>
          </p:nvPr>
        </p:nvSpPr>
        <p:spPr/>
        <p:txBody>
          <a:bodyPr/>
          <a:lstStyle/>
          <a:p>
            <a:r>
              <a:rPr lang="en-AU"/>
              <a:t>Mix Columns</a:t>
            </a:r>
          </a:p>
        </p:txBody>
      </p:sp>
      <p:sp>
        <p:nvSpPr>
          <p:cNvPr id="575491" name="Rectangle 3"/>
          <p:cNvSpPr>
            <a:spLocks noGrp="1" noChangeArrowheads="1"/>
          </p:cNvSpPr>
          <p:nvPr>
            <p:ph type="body" idx="1"/>
          </p:nvPr>
        </p:nvSpPr>
        <p:spPr/>
        <p:txBody>
          <a:bodyPr/>
          <a:lstStyle/>
          <a:p>
            <a:r>
              <a:rPr lang="en-US" sz="2800"/>
              <a:t>can express each col as 4 equations</a:t>
            </a:r>
          </a:p>
          <a:p>
            <a:pPr lvl="1"/>
            <a:r>
              <a:rPr lang="en-US" sz="2400"/>
              <a:t>to derive each new byte in col</a:t>
            </a:r>
          </a:p>
          <a:p>
            <a:r>
              <a:rPr lang="en-US" sz="2800"/>
              <a:t>decryption requires use of inverse matrix</a:t>
            </a:r>
          </a:p>
          <a:p>
            <a:pPr lvl="1"/>
            <a:r>
              <a:rPr lang="en-US" sz="2400"/>
              <a:t>with larger coefficients, hence a little harder</a:t>
            </a:r>
          </a:p>
          <a:p>
            <a:r>
              <a:rPr lang="en-US" sz="2800"/>
              <a:t>have an alternate characterisation </a:t>
            </a:r>
          </a:p>
          <a:p>
            <a:pPr lvl="1"/>
            <a:r>
              <a:rPr lang="en-US" sz="2400"/>
              <a:t>each column a 4-term polynomial</a:t>
            </a:r>
          </a:p>
          <a:p>
            <a:pPr lvl="1"/>
            <a:r>
              <a:rPr lang="en-US" sz="2400"/>
              <a:t>with coefficients in GF(2</a:t>
            </a:r>
            <a:r>
              <a:rPr lang="en-US" sz="2400" baseline="30000"/>
              <a:t>8</a:t>
            </a:r>
            <a:r>
              <a:rPr lang="en-US" sz="2400"/>
              <a:t>) </a:t>
            </a:r>
          </a:p>
          <a:p>
            <a:pPr lvl="1"/>
            <a:r>
              <a:rPr lang="en-US" sz="2400"/>
              <a:t>and polynomials multiplied modulo (x</a:t>
            </a:r>
            <a:r>
              <a:rPr lang="en-US" sz="2400" baseline="30000"/>
              <a:t>4</a:t>
            </a:r>
            <a:r>
              <a:rPr lang="en-US" sz="2400"/>
              <a:t>+1)</a:t>
            </a:r>
          </a:p>
          <a:p>
            <a:pPr>
              <a:buFontTx/>
              <a:buNone/>
            </a:pPr>
            <a:endParaRPr lang="en-AU"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8CA6AE64-C771-4A2D-8A20-92BE4536C8C2}" type="slidenum">
              <a:rPr lang="en-US"/>
              <a:pPr/>
              <a:t>21</a:t>
            </a:fld>
            <a:endParaRPr lang="en-US"/>
          </a:p>
        </p:txBody>
      </p:sp>
      <p:sp>
        <p:nvSpPr>
          <p:cNvPr id="577538" name="Rectangle 2"/>
          <p:cNvSpPr>
            <a:spLocks noGrp="1" noChangeArrowheads="1"/>
          </p:cNvSpPr>
          <p:nvPr>
            <p:ph type="title"/>
          </p:nvPr>
        </p:nvSpPr>
        <p:spPr/>
        <p:txBody>
          <a:bodyPr/>
          <a:lstStyle/>
          <a:p>
            <a:r>
              <a:rPr lang="en-AU"/>
              <a:t>Add Round Key</a:t>
            </a:r>
          </a:p>
        </p:txBody>
      </p:sp>
      <p:sp>
        <p:nvSpPr>
          <p:cNvPr id="577539" name="Rectangle 3"/>
          <p:cNvSpPr>
            <a:spLocks noGrp="1" noChangeArrowheads="1"/>
          </p:cNvSpPr>
          <p:nvPr>
            <p:ph type="body" idx="1"/>
          </p:nvPr>
        </p:nvSpPr>
        <p:spPr/>
        <p:txBody>
          <a:bodyPr/>
          <a:lstStyle/>
          <a:p>
            <a:r>
              <a:rPr lang="en-US"/>
              <a:t>XOR state with 128-bits of the round key</a:t>
            </a:r>
          </a:p>
          <a:p>
            <a:r>
              <a:rPr lang="en-US"/>
              <a:t>again processed by column (though effectively a series of byte operations)</a:t>
            </a:r>
          </a:p>
          <a:p>
            <a:r>
              <a:rPr lang="en-US"/>
              <a:t>inverse for decryption identical</a:t>
            </a:r>
          </a:p>
          <a:p>
            <a:pPr lvl="1"/>
            <a:r>
              <a:rPr lang="en-US"/>
              <a:t>since XOR own inverse, with reversed keys</a:t>
            </a:r>
          </a:p>
          <a:p>
            <a:r>
              <a:rPr lang="en-US"/>
              <a:t>designed to be as simple as possible</a:t>
            </a:r>
          </a:p>
          <a:p>
            <a:pPr lvl="1"/>
            <a:r>
              <a:rPr lang="en-AU"/>
              <a:t>a form of Vernam cipher on expanded key</a:t>
            </a:r>
          </a:p>
          <a:p>
            <a:pPr lvl="1"/>
            <a:r>
              <a:rPr lang="en-AU"/>
              <a:t>requires other stages for complexity / security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BF8F38C1-7D4E-439B-8C0B-7AE2B50CDB98}" type="slidenum">
              <a:rPr lang="en-US"/>
              <a:pPr/>
              <a:t>22</a:t>
            </a:fld>
            <a:endParaRPr lang="en-US"/>
          </a:p>
        </p:txBody>
      </p:sp>
      <p:sp>
        <p:nvSpPr>
          <p:cNvPr id="579586" name="Rectangle 2"/>
          <p:cNvSpPr>
            <a:spLocks noGrp="1" noChangeArrowheads="1"/>
          </p:cNvSpPr>
          <p:nvPr>
            <p:ph type="title"/>
          </p:nvPr>
        </p:nvSpPr>
        <p:spPr/>
        <p:txBody>
          <a:bodyPr/>
          <a:lstStyle/>
          <a:p>
            <a:r>
              <a:rPr lang="en-AU"/>
              <a:t>Add Round Key</a:t>
            </a:r>
          </a:p>
        </p:txBody>
      </p:sp>
      <p:pic>
        <p:nvPicPr>
          <p:cNvPr id="579587" name="Picture 3"/>
          <p:cNvPicPr>
            <a:picLocks noChangeAspect="1" noChangeArrowheads="1"/>
          </p:cNvPicPr>
          <p:nvPr/>
        </p:nvPicPr>
        <p:blipFill>
          <a:blip r:embed="rId3" cstate="print"/>
          <a:srcRect/>
          <a:stretch>
            <a:fillRect/>
          </a:stretch>
        </p:blipFill>
        <p:spPr bwMode="auto">
          <a:xfrm>
            <a:off x="1143000" y="2438400"/>
            <a:ext cx="7010400" cy="19685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2283B21B-1E4E-40B2-93C4-9DFFC7BA2CD7}" type="slidenum">
              <a:rPr lang="en-US"/>
              <a:pPr/>
              <a:t>23</a:t>
            </a:fld>
            <a:endParaRPr lang="en-US"/>
          </a:p>
        </p:txBody>
      </p:sp>
      <p:sp>
        <p:nvSpPr>
          <p:cNvPr id="581634" name="Rectangle 2"/>
          <p:cNvSpPr>
            <a:spLocks noGrp="1" noChangeArrowheads="1"/>
          </p:cNvSpPr>
          <p:nvPr>
            <p:ph type="title"/>
          </p:nvPr>
        </p:nvSpPr>
        <p:spPr/>
        <p:txBody>
          <a:bodyPr/>
          <a:lstStyle/>
          <a:p>
            <a:r>
              <a:rPr lang="en-US"/>
              <a:t>AES Round</a:t>
            </a:r>
            <a:endParaRPr lang="en-AU"/>
          </a:p>
        </p:txBody>
      </p:sp>
      <p:pic>
        <p:nvPicPr>
          <p:cNvPr id="581635" name="Picture 3"/>
          <p:cNvPicPr>
            <a:picLocks noChangeAspect="1" noChangeArrowheads="1"/>
          </p:cNvPicPr>
          <p:nvPr/>
        </p:nvPicPr>
        <p:blipFill>
          <a:blip r:embed="rId3" cstate="print"/>
          <a:srcRect/>
          <a:stretch>
            <a:fillRect/>
          </a:stretch>
        </p:blipFill>
        <p:spPr bwMode="auto">
          <a:xfrm>
            <a:off x="1258888" y="1196975"/>
            <a:ext cx="6675437" cy="515778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0E53133D-7578-4264-ACA0-28BFE66CDCA0}" type="slidenum">
              <a:rPr lang="en-US"/>
              <a:pPr/>
              <a:t>24</a:t>
            </a:fld>
            <a:endParaRPr lang="en-US"/>
          </a:p>
        </p:txBody>
      </p:sp>
      <p:sp>
        <p:nvSpPr>
          <p:cNvPr id="583682" name="Rectangle 2"/>
          <p:cNvSpPr>
            <a:spLocks noGrp="1" noChangeArrowheads="1"/>
          </p:cNvSpPr>
          <p:nvPr>
            <p:ph type="title"/>
          </p:nvPr>
        </p:nvSpPr>
        <p:spPr/>
        <p:txBody>
          <a:bodyPr/>
          <a:lstStyle/>
          <a:p>
            <a:r>
              <a:rPr lang="en-US"/>
              <a:t>AES Key Expansion</a:t>
            </a:r>
            <a:endParaRPr lang="en-AU"/>
          </a:p>
        </p:txBody>
      </p:sp>
      <p:sp>
        <p:nvSpPr>
          <p:cNvPr id="583683" name="Rectangle 3"/>
          <p:cNvSpPr>
            <a:spLocks noGrp="1" noChangeArrowheads="1"/>
          </p:cNvSpPr>
          <p:nvPr>
            <p:ph type="body" idx="1"/>
          </p:nvPr>
        </p:nvSpPr>
        <p:spPr/>
        <p:txBody>
          <a:bodyPr/>
          <a:lstStyle/>
          <a:p>
            <a:r>
              <a:rPr lang="en-US"/>
              <a:t>takes 128-bit (16-byte) key and expands into array of 44/52/60 32-bit words</a:t>
            </a:r>
          </a:p>
          <a:p>
            <a:r>
              <a:rPr lang="en-US"/>
              <a:t>start by copying key into first 4 words</a:t>
            </a:r>
          </a:p>
          <a:p>
            <a:r>
              <a:rPr lang="en-US"/>
              <a:t>then loop creating words that depend on values in previous &amp; 4 places back</a:t>
            </a:r>
          </a:p>
          <a:p>
            <a:pPr lvl="1"/>
            <a:r>
              <a:rPr lang="en-US"/>
              <a:t>in 3 of 4 cases just XOR these together</a:t>
            </a:r>
          </a:p>
          <a:p>
            <a:pPr lvl="1"/>
            <a:r>
              <a:rPr lang="en-US"/>
              <a:t>1</a:t>
            </a:r>
            <a:r>
              <a:rPr lang="en-US" baseline="30000"/>
              <a:t>st</a:t>
            </a:r>
            <a:r>
              <a:rPr lang="en-US"/>
              <a:t> word in 4 has rotate + S-box + XOR round constant on previous, before XOR 4</a:t>
            </a:r>
            <a:r>
              <a:rPr lang="en-US" baseline="30000"/>
              <a:t>th</a:t>
            </a:r>
            <a:r>
              <a:rPr lang="en-US"/>
              <a:t> back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6759EA27-B3D6-4A62-9A93-71B0DABDE6EA}" type="slidenum">
              <a:rPr lang="en-US"/>
              <a:pPr/>
              <a:t>25</a:t>
            </a:fld>
            <a:endParaRPr lang="en-US"/>
          </a:p>
        </p:txBody>
      </p:sp>
      <p:sp>
        <p:nvSpPr>
          <p:cNvPr id="585730" name="Rectangle 2"/>
          <p:cNvSpPr>
            <a:spLocks noGrp="1" noChangeArrowheads="1"/>
          </p:cNvSpPr>
          <p:nvPr>
            <p:ph type="title"/>
          </p:nvPr>
        </p:nvSpPr>
        <p:spPr/>
        <p:txBody>
          <a:bodyPr/>
          <a:lstStyle/>
          <a:p>
            <a:r>
              <a:rPr lang="en-US"/>
              <a:t>AES Key Expansion</a:t>
            </a:r>
            <a:endParaRPr lang="en-AU"/>
          </a:p>
        </p:txBody>
      </p:sp>
      <p:pic>
        <p:nvPicPr>
          <p:cNvPr id="585731" name="Picture 3"/>
          <p:cNvPicPr>
            <a:picLocks noChangeAspect="1" noChangeArrowheads="1"/>
          </p:cNvPicPr>
          <p:nvPr/>
        </p:nvPicPr>
        <p:blipFill>
          <a:blip r:embed="rId3" cstate="print"/>
          <a:srcRect/>
          <a:stretch>
            <a:fillRect/>
          </a:stretch>
        </p:blipFill>
        <p:spPr bwMode="auto">
          <a:xfrm>
            <a:off x="2743200" y="1752600"/>
            <a:ext cx="3667125" cy="42481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88F48FB3-C2CD-4C46-8564-05F000413250}" type="slidenum">
              <a:rPr lang="en-US"/>
              <a:pPr/>
              <a:t>26</a:t>
            </a:fld>
            <a:endParaRPr lang="en-US"/>
          </a:p>
        </p:txBody>
      </p:sp>
      <p:sp>
        <p:nvSpPr>
          <p:cNvPr id="587778" name="Rectangle 2"/>
          <p:cNvSpPr>
            <a:spLocks noGrp="1" noChangeArrowheads="1"/>
          </p:cNvSpPr>
          <p:nvPr>
            <p:ph type="title"/>
          </p:nvPr>
        </p:nvSpPr>
        <p:spPr/>
        <p:txBody>
          <a:bodyPr/>
          <a:lstStyle/>
          <a:p>
            <a:r>
              <a:rPr lang="en-US"/>
              <a:t>Key Expansion Rationale</a:t>
            </a:r>
            <a:endParaRPr lang="en-AU"/>
          </a:p>
        </p:txBody>
      </p:sp>
      <p:sp>
        <p:nvSpPr>
          <p:cNvPr id="587779" name="Rectangle 3"/>
          <p:cNvSpPr>
            <a:spLocks noGrp="1" noChangeArrowheads="1"/>
          </p:cNvSpPr>
          <p:nvPr>
            <p:ph type="body" idx="1"/>
          </p:nvPr>
        </p:nvSpPr>
        <p:spPr>
          <a:xfrm>
            <a:off x="457200" y="1676400"/>
            <a:ext cx="8458200" cy="4454525"/>
          </a:xfrm>
        </p:spPr>
        <p:txBody>
          <a:bodyPr/>
          <a:lstStyle/>
          <a:p>
            <a:pPr>
              <a:lnSpc>
                <a:spcPct val="90000"/>
              </a:lnSpc>
            </a:pPr>
            <a:r>
              <a:rPr lang="en-US"/>
              <a:t>designed to resist known attacks</a:t>
            </a:r>
          </a:p>
          <a:p>
            <a:pPr>
              <a:lnSpc>
                <a:spcPct val="90000"/>
              </a:lnSpc>
            </a:pPr>
            <a:r>
              <a:rPr lang="en-US"/>
              <a:t>design criteria included</a:t>
            </a:r>
          </a:p>
          <a:p>
            <a:pPr lvl="1">
              <a:lnSpc>
                <a:spcPct val="90000"/>
              </a:lnSpc>
            </a:pPr>
            <a:r>
              <a:rPr lang="en-AU"/>
              <a:t>knowing part key insufficient to find many more</a:t>
            </a:r>
          </a:p>
          <a:p>
            <a:pPr lvl="1">
              <a:lnSpc>
                <a:spcPct val="90000"/>
              </a:lnSpc>
            </a:pPr>
            <a:r>
              <a:rPr lang="en-AU"/>
              <a:t>invertible transformation</a:t>
            </a:r>
          </a:p>
          <a:p>
            <a:pPr lvl="1">
              <a:lnSpc>
                <a:spcPct val="90000"/>
              </a:lnSpc>
            </a:pPr>
            <a:r>
              <a:rPr lang="en-AU"/>
              <a:t>fast on wide range of CPU’s</a:t>
            </a:r>
          </a:p>
          <a:p>
            <a:pPr lvl="1">
              <a:lnSpc>
                <a:spcPct val="90000"/>
              </a:lnSpc>
            </a:pPr>
            <a:r>
              <a:rPr lang="en-AU"/>
              <a:t>use round constants to break symmetry</a:t>
            </a:r>
          </a:p>
          <a:p>
            <a:pPr lvl="1">
              <a:lnSpc>
                <a:spcPct val="90000"/>
              </a:lnSpc>
            </a:pPr>
            <a:r>
              <a:rPr lang="en-AU"/>
              <a:t>diffuse key bits into round keys</a:t>
            </a:r>
          </a:p>
          <a:p>
            <a:pPr lvl="1">
              <a:lnSpc>
                <a:spcPct val="90000"/>
              </a:lnSpc>
            </a:pPr>
            <a:r>
              <a:rPr lang="en-AU"/>
              <a:t>enough non-linearity to hinder analysis</a:t>
            </a:r>
          </a:p>
          <a:p>
            <a:pPr lvl="1">
              <a:lnSpc>
                <a:spcPct val="90000"/>
              </a:lnSpc>
            </a:pPr>
            <a:r>
              <a:rPr lang="en-AU"/>
              <a:t>simplicity of description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2010/1</a:t>
            </a:r>
            <a:endParaRPr lang="en-US"/>
          </a:p>
        </p:txBody>
      </p:sp>
      <p:sp>
        <p:nvSpPr>
          <p:cNvPr id="6" name="Footer Placeholder 4"/>
          <p:cNvSpPr>
            <a:spLocks noGrp="1"/>
          </p:cNvSpPr>
          <p:nvPr>
            <p:ph type="ftr" sz="quarter" idx="11"/>
          </p:nvPr>
        </p:nvSpPr>
        <p:spPr/>
        <p:txBody>
          <a:bodyPr/>
          <a:lstStyle/>
          <a:p>
            <a:r>
              <a:rPr lang="en-US"/>
              <a:t>7501ICT Information Security</a:t>
            </a:r>
          </a:p>
        </p:txBody>
      </p:sp>
      <p:sp>
        <p:nvSpPr>
          <p:cNvPr id="7" name="Slide Number Placeholder 5"/>
          <p:cNvSpPr>
            <a:spLocks noGrp="1"/>
          </p:cNvSpPr>
          <p:nvPr>
            <p:ph type="sldNum" sz="quarter" idx="12"/>
          </p:nvPr>
        </p:nvSpPr>
        <p:spPr/>
        <p:txBody>
          <a:bodyPr/>
          <a:lstStyle/>
          <a:p>
            <a:r>
              <a:rPr lang="en-US"/>
              <a:t>Lecture 2. Cryptography - </a:t>
            </a:r>
            <a:fld id="{9311E580-2AB5-4A6D-88E0-B9F804A8A381}" type="slidenum">
              <a:rPr lang="en-US"/>
              <a:pPr/>
              <a:t>27</a:t>
            </a:fld>
            <a:endParaRPr lang="en-US"/>
          </a:p>
        </p:txBody>
      </p:sp>
      <p:sp>
        <p:nvSpPr>
          <p:cNvPr id="598018" name="Rectangle 2"/>
          <p:cNvSpPr>
            <a:spLocks noGrp="1" noChangeArrowheads="1"/>
          </p:cNvSpPr>
          <p:nvPr>
            <p:ph type="title"/>
          </p:nvPr>
        </p:nvSpPr>
        <p:spPr/>
        <p:txBody>
          <a:bodyPr/>
          <a:lstStyle/>
          <a:p>
            <a:r>
              <a:rPr lang="en-US" b="1">
                <a:latin typeface="Arial" pitchFamily="34" charset="0"/>
              </a:rPr>
              <a:t>AES decryption</a:t>
            </a:r>
            <a:endParaRPr lang="en-US">
              <a:latin typeface="Arial" pitchFamily="34" charset="0"/>
            </a:endParaRPr>
          </a:p>
        </p:txBody>
      </p:sp>
      <p:sp>
        <p:nvSpPr>
          <p:cNvPr id="598019" name="Rectangle 3"/>
          <p:cNvSpPr>
            <a:spLocks noGrp="1" noChangeArrowheads="1"/>
          </p:cNvSpPr>
          <p:nvPr>
            <p:ph type="body" idx="1"/>
          </p:nvPr>
        </p:nvSpPr>
        <p:spPr>
          <a:xfrm>
            <a:off x="457200" y="2673350"/>
            <a:ext cx="8229600" cy="2709863"/>
          </a:xfrm>
        </p:spPr>
        <p:txBody>
          <a:bodyPr/>
          <a:lstStyle/>
          <a:p>
            <a:r>
              <a:rPr lang="en-US" sz="2800">
                <a:latin typeface="Arial" pitchFamily="34" charset="0"/>
              </a:rPr>
              <a:t>The inverse of the four main operations are used</a:t>
            </a:r>
          </a:p>
          <a:p>
            <a:pPr lvl="1"/>
            <a:r>
              <a:rPr lang="en-US" sz="2400">
                <a:latin typeface="Arial" pitchFamily="34" charset="0"/>
              </a:rPr>
              <a:t>These consists simply of using a different set of lookup tables</a:t>
            </a:r>
          </a:p>
          <a:p>
            <a:pPr lvl="1"/>
            <a:endParaRPr lang="en-US" sz="2400">
              <a:latin typeface="Arial" pitchFamily="34" charset="0"/>
            </a:endParaRPr>
          </a:p>
          <a:p>
            <a:r>
              <a:rPr lang="en-US" sz="2800">
                <a:latin typeface="Arial" pitchFamily="34" charset="0"/>
              </a:rPr>
              <a:t>The round keys are used in the reverse order</a:t>
            </a:r>
          </a:p>
          <a:p>
            <a:pPr>
              <a:buFontTx/>
              <a:buNone/>
            </a:pPr>
            <a:endParaRPr lang="en-US" sz="2800">
              <a:latin typeface="Arial" pitchFamily="34" charset="0"/>
            </a:endParaRPr>
          </a:p>
        </p:txBody>
      </p:sp>
      <p:sp>
        <p:nvSpPr>
          <p:cNvPr id="598020" name="Text Box 4"/>
          <p:cNvSpPr txBox="1">
            <a:spLocks noChangeArrowheads="1"/>
          </p:cNvSpPr>
          <p:nvPr/>
        </p:nvSpPr>
        <p:spPr bwMode="auto">
          <a:xfrm>
            <a:off x="533400" y="1371600"/>
            <a:ext cx="7848600" cy="1358900"/>
          </a:xfrm>
          <a:prstGeom prst="rect">
            <a:avLst/>
          </a:prstGeom>
          <a:noFill/>
          <a:ln w="9525">
            <a:noFill/>
            <a:miter lim="800000"/>
            <a:headEnd/>
            <a:tailEnd/>
          </a:ln>
          <a:effectLst/>
        </p:spPr>
        <p:txBody>
          <a:bodyPr>
            <a:spAutoFit/>
          </a:bodyPr>
          <a:lstStyle/>
          <a:p>
            <a:pPr eaLnBrk="1" hangingPunct="1">
              <a:spcBef>
                <a:spcPct val="20000"/>
              </a:spcBef>
              <a:buClr>
                <a:schemeClr val="hlink"/>
              </a:buClr>
              <a:buSzPct val="70000"/>
              <a:buFont typeface="Wingdings" pitchFamily="2" charset="2"/>
              <a:buNone/>
            </a:pPr>
            <a:r>
              <a:rPr lang="en-US" sz="2800">
                <a:effectLst>
                  <a:outerShdw blurRad="38100" dist="38100" dir="2700000" algn="tl">
                    <a:srgbClr val="C0C0C0"/>
                  </a:outerShdw>
                </a:effectLst>
                <a:latin typeface="Arial" pitchFamily="34" charset="0"/>
              </a:rPr>
              <a:t>AES decryption uses essentially the same algorithm, with the following changes:</a:t>
            </a:r>
          </a:p>
          <a:p>
            <a:pPr algn="ctr" eaLnBrk="1" hangingPunct="1">
              <a:spcBef>
                <a:spcPct val="50000"/>
              </a:spcBef>
            </a:pPr>
            <a:endParaRPr lang="en-CA" sz="1800">
              <a:latin typeface="Garamond"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B136D7FE-491C-4327-A3DC-9970EE74A175}" type="slidenum">
              <a:rPr lang="en-US"/>
              <a:pPr/>
              <a:t>28</a:t>
            </a:fld>
            <a:endParaRPr lang="en-US"/>
          </a:p>
        </p:txBody>
      </p:sp>
      <p:sp>
        <p:nvSpPr>
          <p:cNvPr id="591874" name="Rectangle 2"/>
          <p:cNvSpPr>
            <a:spLocks noGrp="1" noChangeArrowheads="1"/>
          </p:cNvSpPr>
          <p:nvPr>
            <p:ph type="title"/>
          </p:nvPr>
        </p:nvSpPr>
        <p:spPr/>
        <p:txBody>
          <a:bodyPr/>
          <a:lstStyle/>
          <a:p>
            <a:r>
              <a:rPr lang="en-US"/>
              <a:t>AES Decryption</a:t>
            </a:r>
            <a:endParaRPr lang="en-AU"/>
          </a:p>
        </p:txBody>
      </p:sp>
      <p:pic>
        <p:nvPicPr>
          <p:cNvPr id="591875" name="Picture 3"/>
          <p:cNvPicPr>
            <a:picLocks noChangeAspect="1" noChangeArrowheads="1"/>
          </p:cNvPicPr>
          <p:nvPr/>
        </p:nvPicPr>
        <p:blipFill>
          <a:blip r:embed="rId3" cstate="print"/>
          <a:srcRect/>
          <a:stretch>
            <a:fillRect/>
          </a:stretch>
        </p:blipFill>
        <p:spPr bwMode="auto">
          <a:xfrm>
            <a:off x="2819400" y="1447800"/>
            <a:ext cx="3390900" cy="50133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F6EC9BB7-5AAA-454E-B135-96CF11A9837B}" type="slidenum">
              <a:rPr lang="en-US"/>
              <a:pPr/>
              <a:t>29</a:t>
            </a:fld>
            <a:endParaRPr lang="en-US"/>
          </a:p>
        </p:txBody>
      </p:sp>
      <p:sp>
        <p:nvSpPr>
          <p:cNvPr id="593922" name="Rectangle 2"/>
          <p:cNvSpPr>
            <a:spLocks noGrp="1" noChangeArrowheads="1"/>
          </p:cNvSpPr>
          <p:nvPr>
            <p:ph type="title"/>
          </p:nvPr>
        </p:nvSpPr>
        <p:spPr/>
        <p:txBody>
          <a:bodyPr/>
          <a:lstStyle/>
          <a:p>
            <a:r>
              <a:rPr lang="en-US"/>
              <a:t>Implementation Aspects</a:t>
            </a:r>
            <a:endParaRPr lang="en-AU"/>
          </a:p>
        </p:txBody>
      </p:sp>
      <p:sp>
        <p:nvSpPr>
          <p:cNvPr id="593923" name="Rectangle 3"/>
          <p:cNvSpPr>
            <a:spLocks noGrp="1" noChangeArrowheads="1"/>
          </p:cNvSpPr>
          <p:nvPr>
            <p:ph type="body" idx="1"/>
          </p:nvPr>
        </p:nvSpPr>
        <p:spPr/>
        <p:txBody>
          <a:bodyPr/>
          <a:lstStyle/>
          <a:p>
            <a:r>
              <a:rPr lang="en-US"/>
              <a:t>can efficiently implement on 8-bit CPU</a:t>
            </a:r>
          </a:p>
          <a:p>
            <a:pPr lvl="1"/>
            <a:r>
              <a:rPr lang="en-AU"/>
              <a:t>byte substitution works on bytes using a table of 256 entries</a:t>
            </a:r>
          </a:p>
          <a:p>
            <a:pPr lvl="1"/>
            <a:r>
              <a:rPr lang="en-AU"/>
              <a:t>shift rows is simple byte shift</a:t>
            </a:r>
          </a:p>
          <a:p>
            <a:pPr lvl="1"/>
            <a:r>
              <a:rPr lang="en-AU"/>
              <a:t>add round key works on byte XOR’s</a:t>
            </a:r>
          </a:p>
          <a:p>
            <a:pPr lvl="1"/>
            <a:r>
              <a:rPr lang="en-AU"/>
              <a:t>mix columns requires matrix multiply in </a:t>
            </a:r>
            <a:r>
              <a:rPr lang="en-US"/>
              <a:t>GF(2</a:t>
            </a:r>
            <a:r>
              <a:rPr lang="en-US" baseline="30000"/>
              <a:t>8</a:t>
            </a:r>
            <a:r>
              <a:rPr lang="en-US"/>
              <a:t>) which works on byte values, can be simplified to use table lookups &amp; byte XOR’s</a:t>
            </a:r>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err="1" smtClean="0"/>
              <a:t>Today’Objectives</a:t>
            </a:r>
            <a:r>
              <a:rPr lang="en-GB" dirty="0" smtClean="0"/>
              <a:t> </a:t>
            </a:r>
          </a:p>
        </p:txBody>
      </p:sp>
      <p:sp>
        <p:nvSpPr>
          <p:cNvPr id="15363" name="Rectangle 3"/>
          <p:cNvSpPr>
            <a:spLocks noGrp="1" noChangeArrowheads="1"/>
          </p:cNvSpPr>
          <p:nvPr>
            <p:ph type="body" idx="1"/>
          </p:nvPr>
        </p:nvSpPr>
        <p:spPr>
          <a:xfrm>
            <a:off x="900113" y="1341438"/>
            <a:ext cx="8064500" cy="4895850"/>
          </a:xfrm>
        </p:spPr>
        <p:txBody>
          <a:bodyPr lIns="90000" tIns="46800" rIns="90000" bIns="46800"/>
          <a:lstStyle/>
          <a:p>
            <a:pPr marL="331788" indent="-331788" defTabSz="457200">
              <a:lnSpc>
                <a:spcPct val="1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smtClean="0"/>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Understand linear </a:t>
            </a:r>
            <a:r>
              <a:rPr lang="en-US" sz="2800" dirty="0" smtClean="0"/>
              <a:t>feedback shift register (LFSR)</a:t>
            </a:r>
          </a:p>
          <a:p>
            <a:pPr marL="331788" indent="-331788" defTabSz="457200">
              <a:lnSpc>
                <a:spcPct val="1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dirty="0" smtClean="0"/>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Stream Ciphers, RC4</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Advanced cipher – AES</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Advanced hash functions</a:t>
            </a:r>
            <a:endParaRPr lang="en-GB" sz="2800" dirty="0"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2010/1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9A783F4B-E77E-42A4-8197-29104D97E69D}" type="slidenum">
              <a:rPr lang="en-US"/>
              <a:pPr/>
              <a:t>30</a:t>
            </a:fld>
            <a:endParaRPr lang="en-US"/>
          </a:p>
        </p:txBody>
      </p:sp>
      <p:sp>
        <p:nvSpPr>
          <p:cNvPr id="595970" name="Rectangle 2"/>
          <p:cNvSpPr>
            <a:spLocks noGrp="1" noChangeArrowheads="1"/>
          </p:cNvSpPr>
          <p:nvPr>
            <p:ph type="title"/>
          </p:nvPr>
        </p:nvSpPr>
        <p:spPr/>
        <p:txBody>
          <a:bodyPr/>
          <a:lstStyle/>
          <a:p>
            <a:r>
              <a:rPr lang="en-US"/>
              <a:t>Implementation Aspects</a:t>
            </a:r>
            <a:endParaRPr lang="en-AU"/>
          </a:p>
        </p:txBody>
      </p:sp>
      <p:sp>
        <p:nvSpPr>
          <p:cNvPr id="595971" name="Rectangle 3"/>
          <p:cNvSpPr>
            <a:spLocks noGrp="1" noChangeArrowheads="1"/>
          </p:cNvSpPr>
          <p:nvPr>
            <p:ph type="body" idx="1"/>
          </p:nvPr>
        </p:nvSpPr>
        <p:spPr/>
        <p:txBody>
          <a:bodyPr/>
          <a:lstStyle/>
          <a:p>
            <a:pPr>
              <a:lnSpc>
                <a:spcPct val="90000"/>
              </a:lnSpc>
            </a:pPr>
            <a:r>
              <a:rPr lang="en-US"/>
              <a:t>can efficiently implement on 32-bit CPU</a:t>
            </a:r>
          </a:p>
          <a:p>
            <a:pPr lvl="1">
              <a:lnSpc>
                <a:spcPct val="90000"/>
              </a:lnSpc>
            </a:pPr>
            <a:r>
              <a:rPr lang="en-US"/>
              <a:t>redefine steps to use 32-bit words</a:t>
            </a:r>
          </a:p>
          <a:p>
            <a:pPr lvl="1">
              <a:lnSpc>
                <a:spcPct val="90000"/>
              </a:lnSpc>
            </a:pPr>
            <a:r>
              <a:rPr lang="en-US"/>
              <a:t>can precompute 4 tables of 256-words</a:t>
            </a:r>
          </a:p>
          <a:p>
            <a:pPr lvl="1">
              <a:lnSpc>
                <a:spcPct val="90000"/>
              </a:lnSpc>
            </a:pPr>
            <a:r>
              <a:rPr lang="en-US"/>
              <a:t>then each column in each round can be computed using 4 table lookups + 4 XORs</a:t>
            </a:r>
          </a:p>
          <a:p>
            <a:pPr lvl="1">
              <a:lnSpc>
                <a:spcPct val="90000"/>
              </a:lnSpc>
            </a:pPr>
            <a:r>
              <a:rPr lang="en-US"/>
              <a:t>at a cost of 4Kb to store tables</a:t>
            </a:r>
          </a:p>
          <a:p>
            <a:pPr>
              <a:lnSpc>
                <a:spcPct val="90000"/>
              </a:lnSpc>
            </a:pPr>
            <a:r>
              <a:rPr lang="en-US"/>
              <a:t>designers believe this very efficient implementation was a key factor in its selection as the AES cipher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9EEB7C8B-92D4-4FBA-91EC-153019CDEFD5}" type="slidenum">
              <a:rPr lang="en-US"/>
              <a:pPr/>
              <a:t>31</a:t>
            </a:fld>
            <a:endParaRPr lang="en-US"/>
          </a:p>
        </p:txBody>
      </p:sp>
      <p:sp>
        <p:nvSpPr>
          <p:cNvPr id="713730" name="Rectangle 2"/>
          <p:cNvSpPr>
            <a:spLocks noGrp="1" noChangeArrowheads="1"/>
          </p:cNvSpPr>
          <p:nvPr>
            <p:ph type="title"/>
          </p:nvPr>
        </p:nvSpPr>
        <p:spPr/>
        <p:txBody>
          <a:bodyPr/>
          <a:lstStyle/>
          <a:p>
            <a:r>
              <a:rPr lang="en-US"/>
              <a:t>Hash and MAC Algorithms</a:t>
            </a:r>
            <a:endParaRPr lang="en-AU"/>
          </a:p>
        </p:txBody>
      </p:sp>
      <p:sp>
        <p:nvSpPr>
          <p:cNvPr id="713731" name="Rectangle 3"/>
          <p:cNvSpPr>
            <a:spLocks noGrp="1" noChangeArrowheads="1"/>
          </p:cNvSpPr>
          <p:nvPr>
            <p:ph type="body" idx="1"/>
          </p:nvPr>
        </p:nvSpPr>
        <p:spPr/>
        <p:txBody>
          <a:bodyPr/>
          <a:lstStyle/>
          <a:p>
            <a:pPr>
              <a:lnSpc>
                <a:spcPct val="90000"/>
              </a:lnSpc>
            </a:pPr>
            <a:r>
              <a:rPr lang="en-US"/>
              <a:t>Hash Functions</a:t>
            </a:r>
          </a:p>
          <a:p>
            <a:pPr lvl="1">
              <a:lnSpc>
                <a:spcPct val="90000"/>
              </a:lnSpc>
            </a:pPr>
            <a:r>
              <a:rPr lang="en-AU"/>
              <a:t>condense arbitrary size message to fixed size</a:t>
            </a:r>
          </a:p>
          <a:p>
            <a:pPr lvl="1">
              <a:lnSpc>
                <a:spcPct val="90000"/>
              </a:lnSpc>
            </a:pPr>
            <a:r>
              <a:rPr lang="en-AU"/>
              <a:t>by processing message in blocks</a:t>
            </a:r>
          </a:p>
          <a:p>
            <a:pPr lvl="1">
              <a:lnSpc>
                <a:spcPct val="90000"/>
              </a:lnSpc>
            </a:pPr>
            <a:r>
              <a:rPr lang="en-AU"/>
              <a:t>through some compression function</a:t>
            </a:r>
          </a:p>
          <a:p>
            <a:pPr lvl="1">
              <a:lnSpc>
                <a:spcPct val="90000"/>
              </a:lnSpc>
            </a:pPr>
            <a:r>
              <a:rPr lang="en-AU"/>
              <a:t>either custom or block cipher based</a:t>
            </a:r>
          </a:p>
          <a:p>
            <a:pPr>
              <a:lnSpc>
                <a:spcPct val="90000"/>
              </a:lnSpc>
            </a:pPr>
            <a:r>
              <a:rPr lang="en-US"/>
              <a:t>Message Authentication Code (MAC)</a:t>
            </a:r>
            <a:endParaRPr lang="en-US" sz="2800"/>
          </a:p>
          <a:p>
            <a:pPr lvl="1">
              <a:lnSpc>
                <a:spcPct val="90000"/>
              </a:lnSpc>
            </a:pPr>
            <a:r>
              <a:rPr lang="en-US"/>
              <a:t>fixed sized authenticator for some message</a:t>
            </a:r>
          </a:p>
          <a:p>
            <a:pPr lvl="1">
              <a:lnSpc>
                <a:spcPct val="90000"/>
              </a:lnSpc>
            </a:pPr>
            <a:r>
              <a:rPr lang="en-AU"/>
              <a:t>to provide authentication for message</a:t>
            </a:r>
          </a:p>
          <a:p>
            <a:pPr lvl="1">
              <a:lnSpc>
                <a:spcPct val="90000"/>
              </a:lnSpc>
            </a:pPr>
            <a:r>
              <a:rPr lang="en-AU"/>
              <a:t>by using block cipher mode or hash function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B159C3D5-347D-4245-8663-845FFC9A7C78}" type="slidenum">
              <a:rPr lang="en-US"/>
              <a:pPr/>
              <a:t>32</a:t>
            </a:fld>
            <a:endParaRPr lang="en-US"/>
          </a:p>
        </p:txBody>
      </p:sp>
      <p:sp>
        <p:nvSpPr>
          <p:cNvPr id="695298" name="Rectangle 2"/>
          <p:cNvSpPr>
            <a:spLocks noGrp="1" noChangeArrowheads="1"/>
          </p:cNvSpPr>
          <p:nvPr>
            <p:ph type="title"/>
          </p:nvPr>
        </p:nvSpPr>
        <p:spPr/>
        <p:txBody>
          <a:bodyPr/>
          <a:lstStyle/>
          <a:p>
            <a:r>
              <a:rPr lang="en-US" sz="4000"/>
              <a:t>Requirements for Hash Functions</a:t>
            </a:r>
            <a:endParaRPr lang="en-AU" sz="4000"/>
          </a:p>
        </p:txBody>
      </p:sp>
      <p:sp>
        <p:nvSpPr>
          <p:cNvPr id="695299" name="Rectangle 3"/>
          <p:cNvSpPr>
            <a:spLocks noGrp="1" noChangeArrowheads="1"/>
          </p:cNvSpPr>
          <p:nvPr>
            <p:ph type="body" idx="1"/>
          </p:nvPr>
        </p:nvSpPr>
        <p:spPr/>
        <p:txBody>
          <a:bodyPr/>
          <a:lstStyle/>
          <a:p>
            <a:pPr marL="609600" indent="-609600">
              <a:lnSpc>
                <a:spcPct val="90000"/>
              </a:lnSpc>
              <a:buFontTx/>
              <a:buAutoNum type="arabicPeriod"/>
            </a:pPr>
            <a:r>
              <a:rPr lang="en-US" sz="2800"/>
              <a:t>can be applied to any sized message </a:t>
            </a:r>
            <a:r>
              <a:rPr lang="en-US" sz="2800">
                <a:latin typeface="Courier New" pitchFamily="49" charset="0"/>
              </a:rPr>
              <a:t>M</a:t>
            </a:r>
            <a:endParaRPr lang="en-US" sz="2800"/>
          </a:p>
          <a:p>
            <a:pPr marL="609600" indent="-609600">
              <a:lnSpc>
                <a:spcPct val="90000"/>
              </a:lnSpc>
              <a:buFontTx/>
              <a:buAutoNum type="arabicPeriod"/>
            </a:pPr>
            <a:r>
              <a:rPr lang="en-US" sz="2800"/>
              <a:t>produces fixed-length output </a:t>
            </a:r>
            <a:r>
              <a:rPr lang="en-US" sz="2800">
                <a:latin typeface="Courier New" pitchFamily="49" charset="0"/>
              </a:rPr>
              <a:t>h</a:t>
            </a:r>
            <a:endParaRPr lang="en-US" sz="2800"/>
          </a:p>
          <a:p>
            <a:pPr marL="609600" indent="-609600">
              <a:lnSpc>
                <a:spcPct val="90000"/>
              </a:lnSpc>
              <a:buFontTx/>
              <a:buAutoNum type="arabicPeriod"/>
            </a:pPr>
            <a:r>
              <a:rPr lang="en-US" sz="2800"/>
              <a:t>is easy to compute </a:t>
            </a:r>
            <a:r>
              <a:rPr lang="en-US" sz="2800">
                <a:latin typeface="Courier New" pitchFamily="49" charset="0"/>
              </a:rPr>
              <a:t>h=H(M)</a:t>
            </a:r>
            <a:r>
              <a:rPr lang="en-US" sz="2800"/>
              <a:t> for any message </a:t>
            </a:r>
            <a:r>
              <a:rPr lang="en-US" sz="2800">
                <a:latin typeface="Courier New" pitchFamily="49" charset="0"/>
              </a:rPr>
              <a:t>M</a:t>
            </a:r>
          </a:p>
          <a:p>
            <a:pPr marL="609600" indent="-609600">
              <a:lnSpc>
                <a:spcPct val="90000"/>
              </a:lnSpc>
              <a:buFontTx/>
              <a:buAutoNum type="arabicPeriod"/>
            </a:pPr>
            <a:r>
              <a:rPr lang="en-US" sz="2800"/>
              <a:t>given </a:t>
            </a:r>
            <a:r>
              <a:rPr lang="en-US" sz="2800">
                <a:latin typeface="Courier New" pitchFamily="49" charset="0"/>
              </a:rPr>
              <a:t>h</a:t>
            </a:r>
            <a:r>
              <a:rPr lang="en-US" sz="2800"/>
              <a:t> is infeasible to find </a:t>
            </a:r>
            <a:r>
              <a:rPr lang="en-US" sz="2800">
                <a:latin typeface="Courier New" pitchFamily="49" charset="0"/>
              </a:rPr>
              <a:t>x</a:t>
            </a:r>
            <a:r>
              <a:rPr lang="en-US" sz="2800"/>
              <a:t> s.t. </a:t>
            </a:r>
            <a:r>
              <a:rPr lang="en-US" sz="2800">
                <a:latin typeface="Courier New" pitchFamily="49" charset="0"/>
              </a:rPr>
              <a:t>H(x)=h</a:t>
            </a:r>
          </a:p>
          <a:p>
            <a:pPr marL="990600" lvl="1" indent="-533400">
              <a:lnSpc>
                <a:spcPct val="90000"/>
              </a:lnSpc>
              <a:buFontTx/>
              <a:buChar char="•"/>
            </a:pPr>
            <a:r>
              <a:rPr lang="en-US" sz="2400"/>
              <a:t>one-way property</a:t>
            </a:r>
          </a:p>
          <a:p>
            <a:pPr marL="609600" indent="-609600">
              <a:lnSpc>
                <a:spcPct val="90000"/>
              </a:lnSpc>
              <a:buFontTx/>
              <a:buAutoNum type="arabicPeriod"/>
            </a:pPr>
            <a:r>
              <a:rPr lang="en-US" sz="2800"/>
              <a:t>given </a:t>
            </a:r>
            <a:r>
              <a:rPr lang="en-US" sz="2800">
                <a:latin typeface="Courier New" pitchFamily="49" charset="0"/>
              </a:rPr>
              <a:t>x</a:t>
            </a:r>
            <a:r>
              <a:rPr lang="en-US" sz="2800"/>
              <a:t> is infeasible to find </a:t>
            </a:r>
            <a:r>
              <a:rPr lang="en-US" sz="2800">
                <a:latin typeface="Courier New" pitchFamily="49" charset="0"/>
              </a:rPr>
              <a:t>y</a:t>
            </a:r>
            <a:r>
              <a:rPr lang="en-US" sz="2800"/>
              <a:t> s.t</a:t>
            </a:r>
            <a:r>
              <a:rPr lang="en-US" sz="2800">
                <a:latin typeface="Courier New" pitchFamily="49" charset="0"/>
              </a:rPr>
              <a:t>. H(y)=H(x)</a:t>
            </a:r>
          </a:p>
          <a:p>
            <a:pPr marL="990600" lvl="1" indent="-533400">
              <a:lnSpc>
                <a:spcPct val="90000"/>
              </a:lnSpc>
              <a:buFontTx/>
              <a:buChar char="•"/>
            </a:pPr>
            <a:r>
              <a:rPr lang="en-US" sz="2400"/>
              <a:t>weak collision resistance</a:t>
            </a:r>
          </a:p>
          <a:p>
            <a:pPr marL="609600" indent="-609600">
              <a:lnSpc>
                <a:spcPct val="90000"/>
              </a:lnSpc>
              <a:buFontTx/>
              <a:buAutoNum type="arabicPeriod"/>
            </a:pPr>
            <a:r>
              <a:rPr lang="en-US" sz="2800"/>
              <a:t>is infeasible to find any </a:t>
            </a:r>
            <a:r>
              <a:rPr lang="en-US" sz="2800">
                <a:latin typeface="Courier New" pitchFamily="49" charset="0"/>
              </a:rPr>
              <a:t>x,y</a:t>
            </a:r>
            <a:r>
              <a:rPr lang="en-US" sz="2800"/>
              <a:t> s.t</a:t>
            </a:r>
            <a:r>
              <a:rPr lang="en-US" sz="2800">
                <a:latin typeface="Courier New" pitchFamily="49" charset="0"/>
              </a:rPr>
              <a:t>. H(y)=H(x)</a:t>
            </a:r>
          </a:p>
          <a:p>
            <a:pPr marL="990600" lvl="1" indent="-533400">
              <a:lnSpc>
                <a:spcPct val="90000"/>
              </a:lnSpc>
              <a:buFontTx/>
              <a:buChar char="•"/>
            </a:pPr>
            <a:r>
              <a:rPr lang="en-US" sz="2400"/>
              <a:t>strong collision resistance</a:t>
            </a:r>
          </a:p>
          <a:p>
            <a:pPr marL="990600" lvl="1" indent="-533400">
              <a:lnSpc>
                <a:spcPct val="90000"/>
              </a:lnSpc>
              <a:buFontTx/>
              <a:buAutoNum type="arabicPeriod"/>
            </a:pPr>
            <a:endParaRPr lang="en-AU"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42039DB4-0E32-422C-9926-23E0649EFAE1}" type="slidenum">
              <a:rPr lang="en-US"/>
              <a:pPr/>
              <a:t>33</a:t>
            </a:fld>
            <a:endParaRPr lang="en-US"/>
          </a:p>
        </p:txBody>
      </p:sp>
      <p:sp>
        <p:nvSpPr>
          <p:cNvPr id="697346" name="Rectangle 2"/>
          <p:cNvSpPr>
            <a:spLocks noGrp="1" noChangeArrowheads="1"/>
          </p:cNvSpPr>
          <p:nvPr>
            <p:ph type="title"/>
          </p:nvPr>
        </p:nvSpPr>
        <p:spPr/>
        <p:txBody>
          <a:bodyPr/>
          <a:lstStyle/>
          <a:p>
            <a:r>
              <a:rPr lang="en-US"/>
              <a:t>Simple Hash Functions</a:t>
            </a:r>
            <a:endParaRPr lang="en-AU"/>
          </a:p>
        </p:txBody>
      </p:sp>
      <p:sp>
        <p:nvSpPr>
          <p:cNvPr id="697347" name="Rectangle 3"/>
          <p:cNvSpPr>
            <a:spLocks noGrp="1" noChangeArrowheads="1"/>
          </p:cNvSpPr>
          <p:nvPr>
            <p:ph type="body" idx="1"/>
          </p:nvPr>
        </p:nvSpPr>
        <p:spPr/>
        <p:txBody>
          <a:bodyPr/>
          <a:lstStyle/>
          <a:p>
            <a:r>
              <a:rPr lang="en-US"/>
              <a:t>are several proposals for simple functions</a:t>
            </a:r>
          </a:p>
          <a:p>
            <a:r>
              <a:rPr lang="en-US"/>
              <a:t>based on XOR of message blocks</a:t>
            </a:r>
          </a:p>
          <a:p>
            <a:r>
              <a:rPr lang="en-US"/>
              <a:t>not secure since can manipulate any message and either not change hash or change hash also</a:t>
            </a:r>
          </a:p>
          <a:p>
            <a:r>
              <a:rPr lang="en-US"/>
              <a:t>need a stronger cryptographic function (next chapter)</a:t>
            </a:r>
            <a:endParaRPr lang="en-A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DA24FDF1-FF6E-4208-AC4C-25F2285E74EB}" type="slidenum">
              <a:rPr lang="en-US"/>
              <a:pPr/>
              <a:t>34</a:t>
            </a:fld>
            <a:endParaRPr lang="en-US"/>
          </a:p>
        </p:txBody>
      </p:sp>
      <p:sp>
        <p:nvSpPr>
          <p:cNvPr id="699394" name="Rectangle 2"/>
          <p:cNvSpPr>
            <a:spLocks noGrp="1" noChangeArrowheads="1"/>
          </p:cNvSpPr>
          <p:nvPr>
            <p:ph type="title"/>
          </p:nvPr>
        </p:nvSpPr>
        <p:spPr/>
        <p:txBody>
          <a:bodyPr/>
          <a:lstStyle/>
          <a:p>
            <a:r>
              <a:rPr lang="en-US"/>
              <a:t>Birthday Attacks</a:t>
            </a:r>
            <a:endParaRPr lang="en-AU"/>
          </a:p>
        </p:txBody>
      </p:sp>
      <p:sp>
        <p:nvSpPr>
          <p:cNvPr id="699395" name="Rectangle 3"/>
          <p:cNvSpPr>
            <a:spLocks noGrp="1" noChangeArrowheads="1"/>
          </p:cNvSpPr>
          <p:nvPr>
            <p:ph type="body" idx="1"/>
          </p:nvPr>
        </p:nvSpPr>
        <p:spPr/>
        <p:txBody>
          <a:bodyPr/>
          <a:lstStyle/>
          <a:p>
            <a:pPr>
              <a:lnSpc>
                <a:spcPct val="80000"/>
              </a:lnSpc>
            </a:pPr>
            <a:r>
              <a:rPr lang="en-US" sz="2800"/>
              <a:t>might think a 64-bit hash is secure</a:t>
            </a:r>
          </a:p>
          <a:p>
            <a:pPr>
              <a:lnSpc>
                <a:spcPct val="80000"/>
              </a:lnSpc>
            </a:pPr>
            <a:r>
              <a:rPr lang="en-US" sz="2800"/>
              <a:t>but by </a:t>
            </a:r>
            <a:r>
              <a:rPr lang="en-US" sz="2800" b="1"/>
              <a:t>Birthday Paradox</a:t>
            </a:r>
            <a:r>
              <a:rPr lang="en-US" sz="2800"/>
              <a:t> is not</a:t>
            </a:r>
          </a:p>
          <a:p>
            <a:pPr>
              <a:lnSpc>
                <a:spcPct val="80000"/>
              </a:lnSpc>
            </a:pPr>
            <a:r>
              <a:rPr lang="en-US" sz="2800" b="1"/>
              <a:t>birthday attack </a:t>
            </a:r>
            <a:r>
              <a:rPr lang="en-US" sz="2800"/>
              <a:t>works thus:</a:t>
            </a:r>
          </a:p>
          <a:p>
            <a:pPr lvl="1">
              <a:lnSpc>
                <a:spcPct val="80000"/>
              </a:lnSpc>
            </a:pPr>
            <a:r>
              <a:rPr lang="en-US" sz="2400"/>
              <a:t>opponent generates 2</a:t>
            </a:r>
            <a:r>
              <a:rPr lang="en-US" sz="2400" baseline="60000"/>
              <a:t>m</a:t>
            </a:r>
            <a:r>
              <a:rPr lang="en-US" sz="2400" baseline="40000"/>
              <a:t>/</a:t>
            </a:r>
            <a:r>
              <a:rPr lang="en-US" sz="2400" baseline="20000"/>
              <a:t>2</a:t>
            </a:r>
            <a:r>
              <a:rPr lang="en-US" sz="2400" baseline="30000"/>
              <a:t> </a:t>
            </a:r>
            <a:r>
              <a:rPr lang="en-US" sz="2400"/>
              <a:t>variations of a valid message all with essentially the same meaning</a:t>
            </a:r>
          </a:p>
          <a:p>
            <a:pPr lvl="1">
              <a:lnSpc>
                <a:spcPct val="80000"/>
              </a:lnSpc>
            </a:pPr>
            <a:r>
              <a:rPr lang="en-US" sz="2400"/>
              <a:t>opponent also generates 2</a:t>
            </a:r>
            <a:r>
              <a:rPr lang="en-US" sz="2400" baseline="60000"/>
              <a:t>m</a:t>
            </a:r>
            <a:r>
              <a:rPr lang="en-US" sz="2400" baseline="40000"/>
              <a:t>/</a:t>
            </a:r>
            <a:r>
              <a:rPr lang="en-US" sz="2400" baseline="20000"/>
              <a:t>2</a:t>
            </a:r>
            <a:r>
              <a:rPr lang="en-US" sz="2400"/>
              <a:t> variations of a desired fraudulent message</a:t>
            </a:r>
          </a:p>
          <a:p>
            <a:pPr lvl="1">
              <a:lnSpc>
                <a:spcPct val="80000"/>
              </a:lnSpc>
            </a:pPr>
            <a:r>
              <a:rPr lang="en-US" sz="2400"/>
              <a:t>two sets of messages are compared to find pair with same hash (probability &gt; 0.5 by birthday paradox)</a:t>
            </a:r>
          </a:p>
          <a:p>
            <a:pPr lvl="1">
              <a:lnSpc>
                <a:spcPct val="80000"/>
              </a:lnSpc>
            </a:pPr>
            <a:r>
              <a:rPr lang="en-US" sz="2400"/>
              <a:t>have user sign the valid message, then substitute the forgery which will have a valid signature</a:t>
            </a:r>
          </a:p>
          <a:p>
            <a:pPr>
              <a:lnSpc>
                <a:spcPct val="80000"/>
              </a:lnSpc>
            </a:pPr>
            <a:r>
              <a:rPr lang="en-US" sz="2800"/>
              <a:t>conclusion is that need to use larger MAC/hash</a:t>
            </a:r>
            <a:endParaRPr lang="en-AU"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37E9C7F1-7328-4948-8680-6E2AED22A640}" type="slidenum">
              <a:rPr lang="en-US"/>
              <a:pPr/>
              <a:t>35</a:t>
            </a:fld>
            <a:endParaRPr lang="en-US"/>
          </a:p>
        </p:txBody>
      </p:sp>
      <p:sp>
        <p:nvSpPr>
          <p:cNvPr id="701442" name="Rectangle 2"/>
          <p:cNvSpPr>
            <a:spLocks noGrp="1" noChangeArrowheads="1"/>
          </p:cNvSpPr>
          <p:nvPr>
            <p:ph type="title"/>
          </p:nvPr>
        </p:nvSpPr>
        <p:spPr/>
        <p:txBody>
          <a:bodyPr/>
          <a:lstStyle/>
          <a:p>
            <a:r>
              <a:rPr lang="en-US" sz="4000"/>
              <a:t>Block Ciphers as Hash Functions</a:t>
            </a:r>
            <a:endParaRPr lang="en-AU" sz="4000"/>
          </a:p>
        </p:txBody>
      </p:sp>
      <p:sp>
        <p:nvSpPr>
          <p:cNvPr id="701443" name="Rectangle 3"/>
          <p:cNvSpPr>
            <a:spLocks noGrp="1" noChangeArrowheads="1"/>
          </p:cNvSpPr>
          <p:nvPr>
            <p:ph type="body" idx="1"/>
          </p:nvPr>
        </p:nvSpPr>
        <p:spPr>
          <a:xfrm>
            <a:off x="457200" y="1412875"/>
            <a:ext cx="8229600" cy="4968875"/>
          </a:xfrm>
        </p:spPr>
        <p:txBody>
          <a:bodyPr/>
          <a:lstStyle/>
          <a:p>
            <a:r>
              <a:rPr lang="en-US"/>
              <a:t>can use block ciphers as hash functions</a:t>
            </a:r>
          </a:p>
          <a:p>
            <a:pPr lvl="1"/>
            <a:r>
              <a:rPr lang="en-US"/>
              <a:t>using H</a:t>
            </a:r>
            <a:r>
              <a:rPr lang="en-US" baseline="-25000"/>
              <a:t>0</a:t>
            </a:r>
            <a:r>
              <a:rPr lang="en-US"/>
              <a:t>=0 and zero-pad of final block</a:t>
            </a:r>
          </a:p>
          <a:p>
            <a:pPr lvl="1"/>
            <a:r>
              <a:rPr lang="en-US"/>
              <a:t>compute: H</a:t>
            </a:r>
            <a:r>
              <a:rPr lang="en-US" baseline="-25000"/>
              <a:t>i</a:t>
            </a:r>
            <a:r>
              <a:rPr lang="en-US"/>
              <a:t> = E</a:t>
            </a:r>
            <a:r>
              <a:rPr lang="en-US" baseline="-25000"/>
              <a:t>M</a:t>
            </a:r>
            <a:r>
              <a:rPr lang="en-US" baseline="-35000"/>
              <a:t>i</a:t>
            </a:r>
            <a:r>
              <a:rPr lang="en-US"/>
              <a:t> [H</a:t>
            </a:r>
            <a:r>
              <a:rPr lang="en-US" baseline="-25000"/>
              <a:t>i-1</a:t>
            </a:r>
            <a:r>
              <a:rPr lang="en-US"/>
              <a:t>]</a:t>
            </a:r>
          </a:p>
          <a:p>
            <a:pPr lvl="1"/>
            <a:r>
              <a:rPr lang="en-US"/>
              <a:t>and use final block as the hash value</a:t>
            </a:r>
          </a:p>
          <a:p>
            <a:pPr lvl="1"/>
            <a:r>
              <a:rPr lang="en-US"/>
              <a:t>similar to CBC but without a key</a:t>
            </a:r>
          </a:p>
          <a:p>
            <a:r>
              <a:rPr lang="en-US"/>
              <a:t>resulting hash is too small (64-bit)</a:t>
            </a:r>
          </a:p>
          <a:p>
            <a:pPr lvl="1"/>
            <a:r>
              <a:rPr lang="en-US"/>
              <a:t>both due to direct birthday attack</a:t>
            </a:r>
          </a:p>
          <a:p>
            <a:pPr lvl="1"/>
            <a:r>
              <a:rPr lang="en-US"/>
              <a:t>and to “meet-in-the-middle” attack</a:t>
            </a:r>
          </a:p>
          <a:p>
            <a:r>
              <a:rPr lang="en-US"/>
              <a:t>other variants also susceptible to attack</a:t>
            </a:r>
            <a:endParaRPr lang="en-A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EDD1ADD0-D990-48B9-9AEC-1A1F08AD0E19}" type="slidenum">
              <a:rPr lang="en-US"/>
              <a:pPr/>
              <a:t>36</a:t>
            </a:fld>
            <a:endParaRPr lang="en-US"/>
          </a:p>
        </p:txBody>
      </p:sp>
      <p:sp>
        <p:nvSpPr>
          <p:cNvPr id="703490" name="Rectangle 2"/>
          <p:cNvSpPr>
            <a:spLocks noGrp="1" noChangeArrowheads="1"/>
          </p:cNvSpPr>
          <p:nvPr>
            <p:ph type="title"/>
          </p:nvPr>
        </p:nvSpPr>
        <p:spPr/>
        <p:txBody>
          <a:bodyPr/>
          <a:lstStyle/>
          <a:p>
            <a:r>
              <a:rPr lang="en-US"/>
              <a:t>Hash Functions &amp; MAC Security</a:t>
            </a:r>
            <a:endParaRPr lang="en-AU"/>
          </a:p>
        </p:txBody>
      </p:sp>
      <p:sp>
        <p:nvSpPr>
          <p:cNvPr id="703491" name="Rectangle 3"/>
          <p:cNvSpPr>
            <a:spLocks noGrp="1" noChangeArrowheads="1"/>
          </p:cNvSpPr>
          <p:nvPr>
            <p:ph type="body" idx="1"/>
          </p:nvPr>
        </p:nvSpPr>
        <p:spPr/>
        <p:txBody>
          <a:bodyPr/>
          <a:lstStyle/>
          <a:p>
            <a:r>
              <a:rPr lang="en-US"/>
              <a:t>like block ciphers have:</a:t>
            </a:r>
          </a:p>
          <a:p>
            <a:r>
              <a:rPr lang="en-US" b="1"/>
              <a:t>brute-force</a:t>
            </a:r>
            <a:r>
              <a:rPr lang="en-US"/>
              <a:t> attacks exploiting</a:t>
            </a:r>
          </a:p>
          <a:p>
            <a:pPr lvl="1"/>
            <a:r>
              <a:rPr lang="en-US"/>
              <a:t>strong collision resistance hash have cost 2</a:t>
            </a:r>
            <a:r>
              <a:rPr lang="en-US" baseline="60000"/>
              <a:t>m</a:t>
            </a:r>
            <a:r>
              <a:rPr lang="en-US" baseline="40000"/>
              <a:t>/</a:t>
            </a:r>
            <a:r>
              <a:rPr lang="en-US" baseline="20000"/>
              <a:t>2</a:t>
            </a:r>
            <a:r>
              <a:rPr lang="en-US" baseline="30000"/>
              <a:t> </a:t>
            </a:r>
            <a:endParaRPr lang="en-US"/>
          </a:p>
          <a:p>
            <a:pPr lvl="2"/>
            <a:r>
              <a:rPr lang="en-US"/>
              <a:t>have proposal for h/w MD5 cracker</a:t>
            </a:r>
          </a:p>
          <a:p>
            <a:pPr lvl="2"/>
            <a:r>
              <a:rPr lang="en-US"/>
              <a:t>128-bit hash looks vulnerable, 160-bits better</a:t>
            </a:r>
          </a:p>
          <a:p>
            <a:pPr lvl="1"/>
            <a:r>
              <a:rPr lang="en-US"/>
              <a:t>MACs with known message-MAC pairs</a:t>
            </a:r>
          </a:p>
          <a:p>
            <a:pPr lvl="2"/>
            <a:r>
              <a:rPr lang="en-US"/>
              <a:t>can either attack keyspace (cf key search) or MAC</a:t>
            </a:r>
          </a:p>
          <a:p>
            <a:pPr lvl="2"/>
            <a:r>
              <a:rPr lang="en-US"/>
              <a:t>at least 128-bit MAC is needed for security</a:t>
            </a:r>
            <a:endParaRPr lang="en-A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9A23CC48-54C0-4230-B6B3-6A33653DE5DA}" type="slidenum">
              <a:rPr lang="en-US"/>
              <a:pPr/>
              <a:t>37</a:t>
            </a:fld>
            <a:endParaRPr lang="en-US"/>
          </a:p>
        </p:txBody>
      </p:sp>
      <p:sp>
        <p:nvSpPr>
          <p:cNvPr id="705538" name="Rectangle 2"/>
          <p:cNvSpPr>
            <a:spLocks noGrp="1" noChangeArrowheads="1"/>
          </p:cNvSpPr>
          <p:nvPr>
            <p:ph type="title"/>
          </p:nvPr>
        </p:nvSpPr>
        <p:spPr/>
        <p:txBody>
          <a:bodyPr/>
          <a:lstStyle/>
          <a:p>
            <a:r>
              <a:rPr lang="en-US"/>
              <a:t>Hash Functions &amp; MAC Security </a:t>
            </a:r>
            <a:endParaRPr lang="en-AU"/>
          </a:p>
        </p:txBody>
      </p:sp>
      <p:sp>
        <p:nvSpPr>
          <p:cNvPr id="705539" name="Rectangle 3"/>
          <p:cNvSpPr>
            <a:spLocks noGrp="1" noChangeArrowheads="1"/>
          </p:cNvSpPr>
          <p:nvPr>
            <p:ph type="body" idx="1"/>
          </p:nvPr>
        </p:nvSpPr>
        <p:spPr/>
        <p:txBody>
          <a:bodyPr/>
          <a:lstStyle/>
          <a:p>
            <a:pPr>
              <a:lnSpc>
                <a:spcPct val="90000"/>
              </a:lnSpc>
            </a:pPr>
            <a:r>
              <a:rPr lang="en-US" sz="2800" b="1"/>
              <a:t>cryptanalytic attacks</a:t>
            </a:r>
            <a:r>
              <a:rPr lang="en-US" sz="2800"/>
              <a:t> exploit structure</a:t>
            </a:r>
          </a:p>
          <a:p>
            <a:pPr lvl="1">
              <a:lnSpc>
                <a:spcPct val="90000"/>
              </a:lnSpc>
            </a:pPr>
            <a:r>
              <a:rPr lang="en-US" sz="2400"/>
              <a:t>like block ciphers want brute-force attacks to be the best alternative</a:t>
            </a:r>
          </a:p>
          <a:p>
            <a:pPr>
              <a:lnSpc>
                <a:spcPct val="90000"/>
              </a:lnSpc>
            </a:pPr>
            <a:r>
              <a:rPr lang="en-US" sz="2800"/>
              <a:t>have a number of analytic attacks on iterated hash functions</a:t>
            </a:r>
          </a:p>
          <a:p>
            <a:pPr lvl="1">
              <a:lnSpc>
                <a:spcPct val="90000"/>
              </a:lnSpc>
            </a:pPr>
            <a:r>
              <a:rPr lang="en-US" sz="2400"/>
              <a:t>CV</a:t>
            </a:r>
            <a:r>
              <a:rPr lang="en-US" sz="2400" baseline="-25000"/>
              <a:t>i</a:t>
            </a:r>
            <a:r>
              <a:rPr lang="en-US" sz="2400"/>
              <a:t> = f[CV</a:t>
            </a:r>
            <a:r>
              <a:rPr lang="en-US" sz="2400" baseline="-25000"/>
              <a:t>i-1</a:t>
            </a:r>
            <a:r>
              <a:rPr lang="en-US" sz="2400"/>
              <a:t>, M</a:t>
            </a:r>
            <a:r>
              <a:rPr lang="en-US" sz="2400" baseline="-25000"/>
              <a:t>i</a:t>
            </a:r>
            <a:r>
              <a:rPr lang="en-US" sz="2400"/>
              <a:t>]; H(M)=CV</a:t>
            </a:r>
            <a:r>
              <a:rPr lang="en-US" sz="2400" baseline="-25000"/>
              <a:t>N</a:t>
            </a:r>
            <a:endParaRPr lang="en-US" sz="2400"/>
          </a:p>
          <a:p>
            <a:pPr lvl="1">
              <a:lnSpc>
                <a:spcPct val="90000"/>
              </a:lnSpc>
            </a:pPr>
            <a:r>
              <a:rPr lang="en-US" sz="2400"/>
              <a:t>typically focus on collisions in function f</a:t>
            </a:r>
          </a:p>
          <a:p>
            <a:pPr lvl="1">
              <a:lnSpc>
                <a:spcPct val="90000"/>
              </a:lnSpc>
            </a:pPr>
            <a:r>
              <a:rPr lang="en-US" sz="2400"/>
              <a:t>like block ciphers is often composed of rounds</a:t>
            </a:r>
          </a:p>
          <a:p>
            <a:pPr lvl="1">
              <a:lnSpc>
                <a:spcPct val="90000"/>
              </a:lnSpc>
            </a:pPr>
            <a:r>
              <a:rPr lang="en-US" sz="2400"/>
              <a:t>attacks exploit properties of round functions</a:t>
            </a:r>
          </a:p>
          <a:p>
            <a:pPr lvl="1">
              <a:lnSpc>
                <a:spcPct val="90000"/>
              </a:lnSpc>
            </a:pPr>
            <a:endParaRPr lang="en-US" sz="2400"/>
          </a:p>
          <a:p>
            <a:pPr>
              <a:lnSpc>
                <a:spcPct val="90000"/>
              </a:lnSpc>
            </a:pPr>
            <a:endParaRPr lang="en-AU"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F73AD722-F07F-4551-85F6-A1EFFAFA3EDA}" type="slidenum">
              <a:rPr lang="en-US"/>
              <a:pPr/>
              <a:t>38</a:t>
            </a:fld>
            <a:endParaRPr lang="en-US"/>
          </a:p>
        </p:txBody>
      </p:sp>
      <p:sp>
        <p:nvSpPr>
          <p:cNvPr id="715778" name="Rectangle 2"/>
          <p:cNvSpPr>
            <a:spLocks noGrp="1" noChangeArrowheads="1"/>
          </p:cNvSpPr>
          <p:nvPr>
            <p:ph type="title"/>
          </p:nvPr>
        </p:nvSpPr>
        <p:spPr/>
        <p:txBody>
          <a:bodyPr/>
          <a:lstStyle/>
          <a:p>
            <a:r>
              <a:rPr lang="en-AU"/>
              <a:t>Hash Algorithm Structure</a:t>
            </a:r>
          </a:p>
        </p:txBody>
      </p:sp>
      <p:pic>
        <p:nvPicPr>
          <p:cNvPr id="715779" name="Picture 3"/>
          <p:cNvPicPr>
            <a:picLocks noChangeAspect="1" noChangeArrowheads="1"/>
          </p:cNvPicPr>
          <p:nvPr/>
        </p:nvPicPr>
        <p:blipFill>
          <a:blip r:embed="rId3" cstate="print"/>
          <a:srcRect l="5370" t="11581" r="14319" b="32426"/>
          <a:stretch>
            <a:fillRect/>
          </a:stretch>
        </p:blipFill>
        <p:spPr bwMode="auto">
          <a:xfrm>
            <a:off x="533400" y="1676400"/>
            <a:ext cx="8075613" cy="43497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FDF3DA3C-6166-4FAA-86BE-49A918EB1CA2}" type="slidenum">
              <a:rPr lang="en-US"/>
              <a:pPr/>
              <a:t>39</a:t>
            </a:fld>
            <a:endParaRPr lang="en-US"/>
          </a:p>
        </p:txBody>
      </p:sp>
      <p:sp>
        <p:nvSpPr>
          <p:cNvPr id="717826" name="Rectangle 2"/>
          <p:cNvSpPr>
            <a:spLocks noGrp="1" noChangeArrowheads="1"/>
          </p:cNvSpPr>
          <p:nvPr>
            <p:ph type="title"/>
          </p:nvPr>
        </p:nvSpPr>
        <p:spPr/>
        <p:txBody>
          <a:bodyPr/>
          <a:lstStyle/>
          <a:p>
            <a:r>
              <a:rPr lang="en-US"/>
              <a:t>Secure Hash Algorithm</a:t>
            </a:r>
            <a:endParaRPr lang="en-AU"/>
          </a:p>
        </p:txBody>
      </p:sp>
      <p:sp>
        <p:nvSpPr>
          <p:cNvPr id="717827" name="Rectangle 3"/>
          <p:cNvSpPr>
            <a:spLocks noGrp="1" noChangeArrowheads="1"/>
          </p:cNvSpPr>
          <p:nvPr>
            <p:ph type="body" idx="1"/>
          </p:nvPr>
        </p:nvSpPr>
        <p:spPr/>
        <p:txBody>
          <a:bodyPr/>
          <a:lstStyle/>
          <a:p>
            <a:r>
              <a:rPr lang="en-AU" sz="2800"/>
              <a:t>SHA originally designed by NIST &amp; NSA in 1993</a:t>
            </a:r>
          </a:p>
          <a:p>
            <a:r>
              <a:rPr lang="en-AU" sz="2800"/>
              <a:t>was revised in 1995 as SHA-1</a:t>
            </a:r>
          </a:p>
          <a:p>
            <a:r>
              <a:rPr lang="en-AU" sz="2800"/>
              <a:t>US standard for use with DSA signature scheme </a:t>
            </a:r>
          </a:p>
          <a:p>
            <a:pPr lvl="1"/>
            <a:r>
              <a:rPr lang="en-US" sz="2400"/>
              <a:t>standard is FIPS 180-1 1995, also Internet RFC3174</a:t>
            </a:r>
            <a:endParaRPr lang="en-AU" sz="2400"/>
          </a:p>
          <a:p>
            <a:pPr lvl="1"/>
            <a:r>
              <a:rPr lang="en-AU" sz="2400"/>
              <a:t>nb. the algorithm is SHA, the standard is SHS </a:t>
            </a:r>
          </a:p>
          <a:p>
            <a:r>
              <a:rPr lang="en-AU" sz="2800"/>
              <a:t>based on design of MD4 with key differences </a:t>
            </a:r>
          </a:p>
          <a:p>
            <a:r>
              <a:rPr lang="en-AU" sz="2800"/>
              <a:t>produces 160-bit hash values </a:t>
            </a:r>
          </a:p>
          <a:p>
            <a:r>
              <a:rPr lang="en-AU" sz="2800"/>
              <a:t>recent 2005 results on security of SHA-1 have raised concerns on its use in future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187450" y="188913"/>
            <a:ext cx="7200900" cy="1143000"/>
          </a:xfrm>
        </p:spPr>
        <p:txBody>
          <a:bodyPr/>
          <a:lstStyle/>
          <a:p>
            <a:pPr eaLnBrk="1" hangingPunct="1">
              <a:defRPr/>
            </a:pPr>
            <a:r>
              <a:rPr lang="en-US" sz="3600" b="1" dirty="0" smtClean="0"/>
              <a:t>Linear Feedback Shift Registers (LFSR)</a:t>
            </a:r>
          </a:p>
        </p:txBody>
      </p:sp>
      <p:sp>
        <p:nvSpPr>
          <p:cNvPr id="5123" name="Rectangle 3"/>
          <p:cNvSpPr>
            <a:spLocks noGrp="1" noChangeArrowheads="1"/>
          </p:cNvSpPr>
          <p:nvPr>
            <p:ph type="body" idx="1"/>
          </p:nvPr>
        </p:nvSpPr>
        <p:spPr>
          <a:xfrm>
            <a:off x="755650" y="1700213"/>
            <a:ext cx="8218488" cy="4886325"/>
          </a:xfrm>
        </p:spPr>
        <p:txBody>
          <a:bodyPr/>
          <a:lstStyle/>
          <a:p>
            <a:pPr eaLnBrk="1" hangingPunct="1">
              <a:lnSpc>
                <a:spcPct val="80000"/>
              </a:lnSpc>
              <a:buFontTx/>
              <a:buNone/>
            </a:pPr>
            <a:r>
              <a:rPr lang="en-US" sz="2400" b="1" smtClean="0"/>
              <a:t>F</a:t>
            </a:r>
            <a:r>
              <a:rPr lang="en-US" sz="2400" smtClean="0"/>
              <a:t>eedback </a:t>
            </a:r>
            <a:r>
              <a:rPr lang="en-US" sz="2400" b="1" smtClean="0"/>
              <a:t>S</a:t>
            </a:r>
            <a:r>
              <a:rPr lang="en-US" sz="2400" smtClean="0"/>
              <a:t>hift </a:t>
            </a:r>
            <a:r>
              <a:rPr lang="en-US" sz="2400" b="1" smtClean="0"/>
              <a:t>R</a:t>
            </a:r>
            <a:r>
              <a:rPr lang="en-US" sz="2400" smtClean="0"/>
              <a:t>egister:</a:t>
            </a:r>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r>
              <a:rPr lang="en-US" sz="2400" smtClean="0"/>
              <a:t>                   (“register”, “feedback”, “shift”)</a:t>
            </a:r>
          </a:p>
          <a:p>
            <a:pPr eaLnBrk="1" hangingPunct="1">
              <a:lnSpc>
                <a:spcPct val="80000"/>
              </a:lnSpc>
              <a:buFontTx/>
              <a:buNone/>
            </a:pPr>
            <a:endParaRPr lang="en-US" sz="2400" smtClean="0"/>
          </a:p>
          <a:p>
            <a:pPr eaLnBrk="1" hangingPunct="1">
              <a:lnSpc>
                <a:spcPct val="80000"/>
              </a:lnSpc>
              <a:buFontTx/>
              <a:buNone/>
            </a:pPr>
            <a:r>
              <a:rPr lang="en-US" sz="2400" b="1" smtClean="0"/>
              <a:t>Linear</a:t>
            </a:r>
            <a:r>
              <a:rPr lang="en-US" sz="2400" b="1" smtClean="0">
                <a:solidFill>
                  <a:srgbClr val="2929FF"/>
                </a:solidFill>
              </a:rPr>
              <a:t> </a:t>
            </a:r>
            <a:r>
              <a:rPr lang="en-US" sz="2400" smtClean="0"/>
              <a:t>– the feedback function is linear </a:t>
            </a:r>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endParaRPr lang="en-US" sz="2400" smtClean="0"/>
          </a:p>
        </p:txBody>
      </p:sp>
      <p:grpSp>
        <p:nvGrpSpPr>
          <p:cNvPr id="2" name="Group 42"/>
          <p:cNvGrpSpPr>
            <a:grpSpLocks/>
          </p:cNvGrpSpPr>
          <p:nvPr/>
        </p:nvGrpSpPr>
        <p:grpSpPr bwMode="auto">
          <a:xfrm>
            <a:off x="2195513" y="2133600"/>
            <a:ext cx="4921250" cy="1027113"/>
            <a:chOff x="1440" y="1200"/>
            <a:chExt cx="3100" cy="647"/>
          </a:xfrm>
        </p:grpSpPr>
        <p:sp>
          <p:nvSpPr>
            <p:cNvPr id="17433" name="Rectangle 5"/>
            <p:cNvSpPr>
              <a:spLocks noChangeArrowheads="1"/>
            </p:cNvSpPr>
            <p:nvPr/>
          </p:nvSpPr>
          <p:spPr bwMode="auto">
            <a:xfrm>
              <a:off x="1584" y="1248"/>
              <a:ext cx="1680" cy="215"/>
            </a:xfrm>
            <a:prstGeom prst="rect">
              <a:avLst/>
            </a:prstGeom>
            <a:noFill/>
            <a:ln w="9525">
              <a:solidFill>
                <a:schemeClr val="tx1"/>
              </a:solidFill>
              <a:miter lim="800000"/>
              <a:headEnd/>
              <a:tailEnd/>
            </a:ln>
          </p:spPr>
          <p:txBody>
            <a:bodyPr wrap="none" anchor="ctr"/>
            <a:lstStyle/>
            <a:p>
              <a:pPr algn="l"/>
              <a:endParaRPr lang="en-US"/>
            </a:p>
          </p:txBody>
        </p:sp>
        <p:sp>
          <p:nvSpPr>
            <p:cNvPr id="17434" name="Text Box 6"/>
            <p:cNvSpPr txBox="1">
              <a:spLocks noChangeArrowheads="1"/>
            </p:cNvSpPr>
            <p:nvPr/>
          </p:nvSpPr>
          <p:spPr bwMode="auto">
            <a:xfrm>
              <a:off x="1638" y="1247"/>
              <a:ext cx="229" cy="212"/>
            </a:xfrm>
            <a:prstGeom prst="rect">
              <a:avLst/>
            </a:prstGeom>
            <a:noFill/>
            <a:ln w="9525" algn="ctr">
              <a:noFill/>
              <a:miter lim="800000"/>
              <a:headEnd/>
              <a:tailEnd/>
            </a:ln>
          </p:spPr>
          <p:txBody>
            <a:bodyPr wrap="none">
              <a:spAutoFit/>
            </a:bodyPr>
            <a:lstStyle/>
            <a:p>
              <a:pPr algn="l"/>
              <a:r>
                <a:rPr lang="en-US" sz="1600"/>
                <a:t>x</a:t>
              </a:r>
              <a:r>
                <a:rPr lang="en-US" sz="1600" baseline="-25000"/>
                <a:t>n</a:t>
              </a:r>
            </a:p>
          </p:txBody>
        </p:sp>
        <p:sp>
          <p:nvSpPr>
            <p:cNvPr id="17435" name="Line 7"/>
            <p:cNvSpPr>
              <a:spLocks noChangeShapeType="1"/>
            </p:cNvSpPr>
            <p:nvPr/>
          </p:nvSpPr>
          <p:spPr bwMode="auto">
            <a:xfrm>
              <a:off x="1824" y="1271"/>
              <a:ext cx="0" cy="192"/>
            </a:xfrm>
            <a:prstGeom prst="line">
              <a:avLst/>
            </a:prstGeom>
            <a:noFill/>
            <a:ln w="9525">
              <a:solidFill>
                <a:schemeClr val="tx1"/>
              </a:solidFill>
              <a:round/>
              <a:headEnd/>
              <a:tailEnd/>
            </a:ln>
          </p:spPr>
          <p:txBody>
            <a:bodyPr wrap="none" anchor="ctr"/>
            <a:lstStyle/>
            <a:p>
              <a:endParaRPr lang="ta-IN"/>
            </a:p>
          </p:txBody>
        </p:sp>
        <p:sp>
          <p:nvSpPr>
            <p:cNvPr id="17436" name="Text Box 8"/>
            <p:cNvSpPr txBox="1">
              <a:spLocks noChangeArrowheads="1"/>
            </p:cNvSpPr>
            <p:nvPr/>
          </p:nvSpPr>
          <p:spPr bwMode="auto">
            <a:xfrm>
              <a:off x="1832" y="1251"/>
              <a:ext cx="307" cy="212"/>
            </a:xfrm>
            <a:prstGeom prst="rect">
              <a:avLst/>
            </a:prstGeom>
            <a:noFill/>
            <a:ln w="9525" algn="ctr">
              <a:noFill/>
              <a:miter lim="800000"/>
              <a:headEnd/>
              <a:tailEnd/>
            </a:ln>
          </p:spPr>
          <p:txBody>
            <a:bodyPr wrap="none">
              <a:spAutoFit/>
            </a:bodyPr>
            <a:lstStyle/>
            <a:p>
              <a:pPr algn="l"/>
              <a:r>
                <a:rPr lang="en-US" sz="1600"/>
                <a:t>x</a:t>
              </a:r>
              <a:r>
                <a:rPr lang="en-US" sz="1600" baseline="-25000"/>
                <a:t>n-1</a:t>
              </a:r>
            </a:p>
          </p:txBody>
        </p:sp>
        <p:sp>
          <p:nvSpPr>
            <p:cNvPr id="17437" name="Line 9"/>
            <p:cNvSpPr>
              <a:spLocks noChangeShapeType="1"/>
            </p:cNvSpPr>
            <p:nvPr/>
          </p:nvSpPr>
          <p:spPr bwMode="auto">
            <a:xfrm>
              <a:off x="2064" y="1271"/>
              <a:ext cx="0" cy="192"/>
            </a:xfrm>
            <a:prstGeom prst="line">
              <a:avLst/>
            </a:prstGeom>
            <a:noFill/>
            <a:ln w="9525">
              <a:solidFill>
                <a:schemeClr val="tx1"/>
              </a:solidFill>
              <a:round/>
              <a:headEnd/>
              <a:tailEnd/>
            </a:ln>
          </p:spPr>
          <p:txBody>
            <a:bodyPr wrap="none" anchor="ctr"/>
            <a:lstStyle/>
            <a:p>
              <a:endParaRPr lang="ta-IN"/>
            </a:p>
          </p:txBody>
        </p:sp>
        <p:sp>
          <p:nvSpPr>
            <p:cNvPr id="17438" name="Line 10"/>
            <p:cNvSpPr>
              <a:spLocks noChangeShapeType="1"/>
            </p:cNvSpPr>
            <p:nvPr/>
          </p:nvSpPr>
          <p:spPr bwMode="auto">
            <a:xfrm>
              <a:off x="2976" y="1271"/>
              <a:ext cx="0" cy="192"/>
            </a:xfrm>
            <a:prstGeom prst="line">
              <a:avLst/>
            </a:prstGeom>
            <a:noFill/>
            <a:ln w="9525">
              <a:solidFill>
                <a:schemeClr val="tx1"/>
              </a:solidFill>
              <a:round/>
              <a:headEnd/>
              <a:tailEnd/>
            </a:ln>
          </p:spPr>
          <p:txBody>
            <a:bodyPr wrap="none" anchor="ctr"/>
            <a:lstStyle/>
            <a:p>
              <a:endParaRPr lang="ta-IN"/>
            </a:p>
          </p:txBody>
        </p:sp>
        <p:sp>
          <p:nvSpPr>
            <p:cNvPr id="17439" name="Text Box 11"/>
            <p:cNvSpPr txBox="1">
              <a:spLocks noChangeArrowheads="1"/>
            </p:cNvSpPr>
            <p:nvPr/>
          </p:nvSpPr>
          <p:spPr bwMode="auto">
            <a:xfrm>
              <a:off x="2993" y="1251"/>
              <a:ext cx="229" cy="212"/>
            </a:xfrm>
            <a:prstGeom prst="rect">
              <a:avLst/>
            </a:prstGeom>
            <a:noFill/>
            <a:ln w="9525" algn="ctr">
              <a:noFill/>
              <a:miter lim="800000"/>
              <a:headEnd/>
              <a:tailEnd/>
            </a:ln>
          </p:spPr>
          <p:txBody>
            <a:bodyPr wrap="none">
              <a:spAutoFit/>
            </a:bodyPr>
            <a:lstStyle/>
            <a:p>
              <a:pPr algn="l"/>
              <a:r>
                <a:rPr lang="en-US" sz="1600"/>
                <a:t>x</a:t>
              </a:r>
              <a:r>
                <a:rPr lang="en-US" sz="1600" baseline="-25000"/>
                <a:t>1</a:t>
              </a:r>
            </a:p>
          </p:txBody>
        </p:sp>
        <p:sp>
          <p:nvSpPr>
            <p:cNvPr id="17440" name="Text Box 12"/>
            <p:cNvSpPr txBox="1">
              <a:spLocks noChangeArrowheads="1"/>
            </p:cNvSpPr>
            <p:nvPr/>
          </p:nvSpPr>
          <p:spPr bwMode="auto">
            <a:xfrm>
              <a:off x="2144" y="1200"/>
              <a:ext cx="805" cy="288"/>
            </a:xfrm>
            <a:prstGeom prst="rect">
              <a:avLst/>
            </a:prstGeom>
            <a:noFill/>
            <a:ln w="9525" algn="ctr">
              <a:noFill/>
              <a:miter lim="800000"/>
              <a:headEnd/>
              <a:tailEnd/>
            </a:ln>
          </p:spPr>
          <p:txBody>
            <a:bodyPr wrap="none">
              <a:spAutoFit/>
            </a:bodyPr>
            <a:lstStyle/>
            <a:p>
              <a:pPr algn="l"/>
              <a:r>
                <a:rPr lang="en-US"/>
                <a:t>. . . . . . .</a:t>
              </a:r>
            </a:p>
          </p:txBody>
        </p:sp>
        <p:sp>
          <p:nvSpPr>
            <p:cNvPr id="17441" name="AutoShape 13"/>
            <p:cNvSpPr>
              <a:spLocks/>
            </p:cNvSpPr>
            <p:nvPr/>
          </p:nvSpPr>
          <p:spPr bwMode="auto">
            <a:xfrm rot="5400000">
              <a:off x="2407" y="701"/>
              <a:ext cx="48" cy="1667"/>
            </a:xfrm>
            <a:prstGeom prst="rightBrace">
              <a:avLst>
                <a:gd name="adj1" fmla="val 289410"/>
                <a:gd name="adj2" fmla="val 50000"/>
              </a:avLst>
            </a:prstGeom>
            <a:noFill/>
            <a:ln w="9525">
              <a:solidFill>
                <a:schemeClr val="tx1"/>
              </a:solidFill>
              <a:round/>
              <a:headEnd/>
              <a:tailEnd/>
            </a:ln>
          </p:spPr>
          <p:txBody>
            <a:bodyPr wrap="none" anchor="ctr"/>
            <a:lstStyle/>
            <a:p>
              <a:pPr algn="l"/>
              <a:endParaRPr lang="en-US"/>
            </a:p>
          </p:txBody>
        </p:sp>
        <p:sp>
          <p:nvSpPr>
            <p:cNvPr id="17442" name="Line 14"/>
            <p:cNvSpPr>
              <a:spLocks noChangeShapeType="1"/>
            </p:cNvSpPr>
            <p:nvPr/>
          </p:nvSpPr>
          <p:spPr bwMode="auto">
            <a:xfrm>
              <a:off x="2424" y="1559"/>
              <a:ext cx="0" cy="96"/>
            </a:xfrm>
            <a:prstGeom prst="line">
              <a:avLst/>
            </a:prstGeom>
            <a:noFill/>
            <a:ln w="9525">
              <a:solidFill>
                <a:schemeClr val="tx1"/>
              </a:solidFill>
              <a:round/>
              <a:headEnd/>
              <a:tailEnd type="triangle" w="med" len="med"/>
            </a:ln>
          </p:spPr>
          <p:txBody>
            <a:bodyPr wrap="none" anchor="ctr"/>
            <a:lstStyle/>
            <a:p>
              <a:endParaRPr lang="ta-IN"/>
            </a:p>
          </p:txBody>
        </p:sp>
        <p:grpSp>
          <p:nvGrpSpPr>
            <p:cNvPr id="17443" name="Group 15"/>
            <p:cNvGrpSpPr>
              <a:grpSpLocks/>
            </p:cNvGrpSpPr>
            <p:nvPr/>
          </p:nvGrpSpPr>
          <p:grpSpPr bwMode="auto">
            <a:xfrm>
              <a:off x="2064" y="1655"/>
              <a:ext cx="780" cy="192"/>
              <a:chOff x="1550" y="2064"/>
              <a:chExt cx="741" cy="192"/>
            </a:xfrm>
          </p:grpSpPr>
          <p:sp>
            <p:nvSpPr>
              <p:cNvPr id="17449" name="Text Box 16"/>
              <p:cNvSpPr txBox="1">
                <a:spLocks noChangeArrowheads="1"/>
              </p:cNvSpPr>
              <p:nvPr/>
            </p:nvSpPr>
            <p:spPr bwMode="auto">
              <a:xfrm>
                <a:off x="1550" y="2064"/>
                <a:ext cx="741" cy="192"/>
              </a:xfrm>
              <a:prstGeom prst="rect">
                <a:avLst/>
              </a:prstGeom>
              <a:noFill/>
              <a:ln w="9525" algn="ctr">
                <a:noFill/>
                <a:miter lim="800000"/>
                <a:headEnd/>
                <a:tailEnd/>
              </a:ln>
            </p:spPr>
            <p:txBody>
              <a:bodyPr wrap="none">
                <a:spAutoFit/>
              </a:bodyPr>
              <a:lstStyle/>
              <a:p>
                <a:pPr algn="l"/>
                <a:r>
                  <a:rPr lang="en-US" sz="1400"/>
                  <a:t>feedback fnc.</a:t>
                </a:r>
              </a:p>
            </p:txBody>
          </p:sp>
          <p:sp>
            <p:nvSpPr>
              <p:cNvPr id="17450" name="Oval 17"/>
              <p:cNvSpPr>
                <a:spLocks noChangeArrowheads="1"/>
              </p:cNvSpPr>
              <p:nvPr/>
            </p:nvSpPr>
            <p:spPr bwMode="auto">
              <a:xfrm>
                <a:off x="1552" y="2072"/>
                <a:ext cx="704" cy="184"/>
              </a:xfrm>
              <a:prstGeom prst="ellipse">
                <a:avLst/>
              </a:prstGeom>
              <a:noFill/>
              <a:ln w="9525" algn="ctr">
                <a:solidFill>
                  <a:schemeClr val="tx1"/>
                </a:solidFill>
                <a:round/>
                <a:headEnd/>
                <a:tailEnd/>
              </a:ln>
            </p:spPr>
            <p:txBody>
              <a:bodyPr wrap="none" anchor="ctr"/>
              <a:lstStyle/>
              <a:p>
                <a:pPr algn="l"/>
                <a:endParaRPr lang="en-US"/>
              </a:p>
            </p:txBody>
          </p:sp>
        </p:grpSp>
        <p:sp>
          <p:nvSpPr>
            <p:cNvPr id="17444" name="Line 18"/>
            <p:cNvSpPr>
              <a:spLocks noChangeShapeType="1"/>
            </p:cNvSpPr>
            <p:nvPr/>
          </p:nvSpPr>
          <p:spPr bwMode="auto">
            <a:xfrm flipH="1" flipV="1">
              <a:off x="1440" y="1776"/>
              <a:ext cx="624" cy="0"/>
            </a:xfrm>
            <a:prstGeom prst="line">
              <a:avLst/>
            </a:prstGeom>
            <a:noFill/>
            <a:ln w="9525">
              <a:solidFill>
                <a:schemeClr val="tx1"/>
              </a:solidFill>
              <a:round/>
              <a:headEnd/>
              <a:tailEnd/>
            </a:ln>
          </p:spPr>
          <p:txBody>
            <a:bodyPr wrap="none" anchor="ctr"/>
            <a:lstStyle/>
            <a:p>
              <a:endParaRPr lang="ta-IN"/>
            </a:p>
          </p:txBody>
        </p:sp>
        <p:sp>
          <p:nvSpPr>
            <p:cNvPr id="17445" name="Line 19"/>
            <p:cNvSpPr>
              <a:spLocks noChangeShapeType="1"/>
            </p:cNvSpPr>
            <p:nvPr/>
          </p:nvSpPr>
          <p:spPr bwMode="auto">
            <a:xfrm flipV="1">
              <a:off x="1440" y="1367"/>
              <a:ext cx="0" cy="409"/>
            </a:xfrm>
            <a:prstGeom prst="line">
              <a:avLst/>
            </a:prstGeom>
            <a:noFill/>
            <a:ln w="9525">
              <a:solidFill>
                <a:schemeClr val="tx1"/>
              </a:solidFill>
              <a:round/>
              <a:headEnd/>
              <a:tailEnd/>
            </a:ln>
          </p:spPr>
          <p:txBody>
            <a:bodyPr wrap="none" anchor="ctr"/>
            <a:lstStyle/>
            <a:p>
              <a:endParaRPr lang="ta-IN"/>
            </a:p>
          </p:txBody>
        </p:sp>
        <p:sp>
          <p:nvSpPr>
            <p:cNvPr id="17446" name="Line 20"/>
            <p:cNvSpPr>
              <a:spLocks noChangeShapeType="1"/>
            </p:cNvSpPr>
            <p:nvPr/>
          </p:nvSpPr>
          <p:spPr bwMode="auto">
            <a:xfrm>
              <a:off x="1440" y="1367"/>
              <a:ext cx="152" cy="1"/>
            </a:xfrm>
            <a:prstGeom prst="line">
              <a:avLst/>
            </a:prstGeom>
            <a:noFill/>
            <a:ln w="9525">
              <a:solidFill>
                <a:schemeClr val="tx1"/>
              </a:solidFill>
              <a:round/>
              <a:headEnd/>
              <a:tailEnd type="triangle" w="med" len="med"/>
            </a:ln>
          </p:spPr>
          <p:txBody>
            <a:bodyPr wrap="none" anchor="ctr"/>
            <a:lstStyle/>
            <a:p>
              <a:endParaRPr lang="ta-IN"/>
            </a:p>
          </p:txBody>
        </p:sp>
        <p:sp>
          <p:nvSpPr>
            <p:cNvPr id="17447" name="Line 21"/>
            <p:cNvSpPr>
              <a:spLocks noChangeShapeType="1"/>
            </p:cNvSpPr>
            <p:nvPr/>
          </p:nvSpPr>
          <p:spPr bwMode="auto">
            <a:xfrm>
              <a:off x="3264" y="1367"/>
              <a:ext cx="152" cy="1"/>
            </a:xfrm>
            <a:prstGeom prst="line">
              <a:avLst/>
            </a:prstGeom>
            <a:noFill/>
            <a:ln w="9525">
              <a:solidFill>
                <a:schemeClr val="tx1"/>
              </a:solidFill>
              <a:round/>
              <a:headEnd/>
              <a:tailEnd type="triangle" w="med" len="med"/>
            </a:ln>
          </p:spPr>
          <p:txBody>
            <a:bodyPr wrap="none" anchor="ctr"/>
            <a:lstStyle/>
            <a:p>
              <a:endParaRPr lang="ta-IN"/>
            </a:p>
          </p:txBody>
        </p:sp>
        <p:sp>
          <p:nvSpPr>
            <p:cNvPr id="17448" name="Text Box 22"/>
            <p:cNvSpPr txBox="1">
              <a:spLocks noChangeArrowheads="1"/>
            </p:cNvSpPr>
            <p:nvPr/>
          </p:nvSpPr>
          <p:spPr bwMode="auto">
            <a:xfrm>
              <a:off x="3481" y="1200"/>
              <a:ext cx="1059" cy="231"/>
            </a:xfrm>
            <a:prstGeom prst="rect">
              <a:avLst/>
            </a:prstGeom>
            <a:noFill/>
            <a:ln w="9525" algn="ctr">
              <a:noFill/>
              <a:miter lim="800000"/>
              <a:headEnd/>
              <a:tailEnd/>
            </a:ln>
          </p:spPr>
          <p:txBody>
            <a:bodyPr wrap="none">
              <a:spAutoFit/>
            </a:bodyPr>
            <a:lstStyle/>
            <a:p>
              <a:pPr algn="l"/>
              <a:r>
                <a:rPr lang="en-US" sz="1600"/>
                <a:t>output bits  </a:t>
              </a:r>
              <a:r>
                <a:rPr lang="en-US"/>
                <a:t>. . . .</a:t>
              </a:r>
            </a:p>
          </p:txBody>
        </p:sp>
      </p:grpSp>
      <p:grpSp>
        <p:nvGrpSpPr>
          <p:cNvPr id="4" name="Group 23"/>
          <p:cNvGrpSpPr>
            <a:grpSpLocks/>
          </p:cNvGrpSpPr>
          <p:nvPr/>
        </p:nvGrpSpPr>
        <p:grpSpPr bwMode="auto">
          <a:xfrm>
            <a:off x="2268538" y="4725988"/>
            <a:ext cx="3797300" cy="1250950"/>
            <a:chOff x="1104" y="1372"/>
            <a:chExt cx="2392" cy="788"/>
          </a:xfrm>
        </p:grpSpPr>
        <p:sp>
          <p:nvSpPr>
            <p:cNvPr id="17415" name="Rectangle 24"/>
            <p:cNvSpPr>
              <a:spLocks noChangeArrowheads="1"/>
            </p:cNvSpPr>
            <p:nvPr/>
          </p:nvSpPr>
          <p:spPr bwMode="auto">
            <a:xfrm>
              <a:off x="1248" y="1488"/>
              <a:ext cx="1632" cy="192"/>
            </a:xfrm>
            <a:prstGeom prst="rect">
              <a:avLst/>
            </a:prstGeom>
            <a:noFill/>
            <a:ln w="9525">
              <a:solidFill>
                <a:schemeClr val="tx1"/>
              </a:solidFill>
              <a:miter lim="800000"/>
              <a:headEnd/>
              <a:tailEnd/>
            </a:ln>
          </p:spPr>
          <p:txBody>
            <a:bodyPr wrap="none" anchor="ctr"/>
            <a:lstStyle/>
            <a:p>
              <a:pPr algn="l"/>
              <a:endParaRPr lang="en-US"/>
            </a:p>
          </p:txBody>
        </p:sp>
        <p:sp>
          <p:nvSpPr>
            <p:cNvPr id="17416" name="Text Box 25"/>
            <p:cNvSpPr txBox="1">
              <a:spLocks noChangeArrowheads="1"/>
            </p:cNvSpPr>
            <p:nvPr/>
          </p:nvSpPr>
          <p:spPr bwMode="auto">
            <a:xfrm>
              <a:off x="1296" y="1464"/>
              <a:ext cx="229" cy="212"/>
            </a:xfrm>
            <a:prstGeom prst="rect">
              <a:avLst/>
            </a:prstGeom>
            <a:noFill/>
            <a:ln w="9525" algn="ctr">
              <a:noFill/>
              <a:miter lim="800000"/>
              <a:headEnd/>
              <a:tailEnd/>
            </a:ln>
          </p:spPr>
          <p:txBody>
            <a:bodyPr wrap="none">
              <a:spAutoFit/>
            </a:bodyPr>
            <a:lstStyle/>
            <a:p>
              <a:pPr algn="l"/>
              <a:r>
                <a:rPr lang="en-US" sz="1600"/>
                <a:t>x</a:t>
              </a:r>
              <a:r>
                <a:rPr lang="en-US" sz="1600" baseline="-25000"/>
                <a:t>n</a:t>
              </a:r>
            </a:p>
          </p:txBody>
        </p:sp>
        <p:sp>
          <p:nvSpPr>
            <p:cNvPr id="17417" name="Line 26"/>
            <p:cNvSpPr>
              <a:spLocks noChangeShapeType="1"/>
            </p:cNvSpPr>
            <p:nvPr/>
          </p:nvSpPr>
          <p:spPr bwMode="auto">
            <a:xfrm>
              <a:off x="1488" y="1488"/>
              <a:ext cx="0" cy="192"/>
            </a:xfrm>
            <a:prstGeom prst="line">
              <a:avLst/>
            </a:prstGeom>
            <a:noFill/>
            <a:ln w="9525">
              <a:solidFill>
                <a:schemeClr val="tx1"/>
              </a:solidFill>
              <a:round/>
              <a:headEnd/>
              <a:tailEnd/>
            </a:ln>
          </p:spPr>
          <p:txBody>
            <a:bodyPr wrap="none" anchor="ctr"/>
            <a:lstStyle/>
            <a:p>
              <a:endParaRPr lang="ta-IN"/>
            </a:p>
          </p:txBody>
        </p:sp>
        <p:sp>
          <p:nvSpPr>
            <p:cNvPr id="17418" name="Text Box 27"/>
            <p:cNvSpPr txBox="1">
              <a:spLocks noChangeArrowheads="1"/>
            </p:cNvSpPr>
            <p:nvPr/>
          </p:nvSpPr>
          <p:spPr bwMode="auto">
            <a:xfrm>
              <a:off x="1488" y="1468"/>
              <a:ext cx="307" cy="212"/>
            </a:xfrm>
            <a:prstGeom prst="rect">
              <a:avLst/>
            </a:prstGeom>
            <a:noFill/>
            <a:ln w="9525" algn="ctr">
              <a:noFill/>
              <a:miter lim="800000"/>
              <a:headEnd/>
              <a:tailEnd/>
            </a:ln>
          </p:spPr>
          <p:txBody>
            <a:bodyPr wrap="none">
              <a:spAutoFit/>
            </a:bodyPr>
            <a:lstStyle/>
            <a:p>
              <a:pPr algn="l"/>
              <a:r>
                <a:rPr lang="en-US" sz="1600"/>
                <a:t>x</a:t>
              </a:r>
              <a:r>
                <a:rPr lang="en-US" sz="1600" baseline="-25000"/>
                <a:t>n-1</a:t>
              </a:r>
            </a:p>
          </p:txBody>
        </p:sp>
        <p:sp>
          <p:nvSpPr>
            <p:cNvPr id="17419" name="Line 28"/>
            <p:cNvSpPr>
              <a:spLocks noChangeShapeType="1"/>
            </p:cNvSpPr>
            <p:nvPr/>
          </p:nvSpPr>
          <p:spPr bwMode="auto">
            <a:xfrm>
              <a:off x="1728" y="1488"/>
              <a:ext cx="0" cy="192"/>
            </a:xfrm>
            <a:prstGeom prst="line">
              <a:avLst/>
            </a:prstGeom>
            <a:noFill/>
            <a:ln w="9525">
              <a:solidFill>
                <a:schemeClr val="tx1"/>
              </a:solidFill>
              <a:round/>
              <a:headEnd/>
              <a:tailEnd/>
            </a:ln>
          </p:spPr>
          <p:txBody>
            <a:bodyPr wrap="none" anchor="ctr"/>
            <a:lstStyle/>
            <a:p>
              <a:endParaRPr lang="ta-IN"/>
            </a:p>
          </p:txBody>
        </p:sp>
        <p:sp>
          <p:nvSpPr>
            <p:cNvPr id="17420" name="Line 29"/>
            <p:cNvSpPr>
              <a:spLocks noChangeShapeType="1"/>
            </p:cNvSpPr>
            <p:nvPr/>
          </p:nvSpPr>
          <p:spPr bwMode="auto">
            <a:xfrm>
              <a:off x="2640" y="1488"/>
              <a:ext cx="0" cy="192"/>
            </a:xfrm>
            <a:prstGeom prst="line">
              <a:avLst/>
            </a:prstGeom>
            <a:noFill/>
            <a:ln w="9525">
              <a:solidFill>
                <a:schemeClr val="tx1"/>
              </a:solidFill>
              <a:round/>
              <a:headEnd/>
              <a:tailEnd/>
            </a:ln>
          </p:spPr>
          <p:txBody>
            <a:bodyPr wrap="none" anchor="ctr"/>
            <a:lstStyle/>
            <a:p>
              <a:endParaRPr lang="ta-IN"/>
            </a:p>
          </p:txBody>
        </p:sp>
        <p:sp>
          <p:nvSpPr>
            <p:cNvPr id="17421" name="Text Box 30"/>
            <p:cNvSpPr txBox="1">
              <a:spLocks noChangeArrowheads="1"/>
            </p:cNvSpPr>
            <p:nvPr/>
          </p:nvSpPr>
          <p:spPr bwMode="auto">
            <a:xfrm>
              <a:off x="2651" y="1468"/>
              <a:ext cx="229" cy="212"/>
            </a:xfrm>
            <a:prstGeom prst="rect">
              <a:avLst/>
            </a:prstGeom>
            <a:noFill/>
            <a:ln w="9525" algn="ctr">
              <a:noFill/>
              <a:miter lim="800000"/>
              <a:headEnd/>
              <a:tailEnd/>
            </a:ln>
          </p:spPr>
          <p:txBody>
            <a:bodyPr wrap="none">
              <a:spAutoFit/>
            </a:bodyPr>
            <a:lstStyle/>
            <a:p>
              <a:pPr algn="l"/>
              <a:r>
                <a:rPr lang="en-US" sz="1600"/>
                <a:t>x</a:t>
              </a:r>
              <a:r>
                <a:rPr lang="en-US" sz="1600" baseline="-25000"/>
                <a:t>1</a:t>
              </a:r>
            </a:p>
          </p:txBody>
        </p:sp>
        <p:sp>
          <p:nvSpPr>
            <p:cNvPr id="17422" name="Text Box 31"/>
            <p:cNvSpPr txBox="1">
              <a:spLocks noChangeArrowheads="1"/>
            </p:cNvSpPr>
            <p:nvPr/>
          </p:nvSpPr>
          <p:spPr bwMode="auto">
            <a:xfrm>
              <a:off x="1787" y="1417"/>
              <a:ext cx="805" cy="288"/>
            </a:xfrm>
            <a:prstGeom prst="rect">
              <a:avLst/>
            </a:prstGeom>
            <a:noFill/>
            <a:ln w="9525" algn="ctr">
              <a:noFill/>
              <a:miter lim="800000"/>
              <a:headEnd/>
              <a:tailEnd/>
            </a:ln>
          </p:spPr>
          <p:txBody>
            <a:bodyPr wrap="none">
              <a:spAutoFit/>
            </a:bodyPr>
            <a:lstStyle/>
            <a:p>
              <a:pPr algn="l"/>
              <a:r>
                <a:rPr lang="en-US"/>
                <a:t>. . . . . . .</a:t>
              </a:r>
            </a:p>
          </p:txBody>
        </p:sp>
        <p:sp>
          <p:nvSpPr>
            <p:cNvPr id="17423" name="Line 32"/>
            <p:cNvSpPr>
              <a:spLocks noChangeShapeType="1"/>
            </p:cNvSpPr>
            <p:nvPr/>
          </p:nvSpPr>
          <p:spPr bwMode="auto">
            <a:xfrm flipH="1">
              <a:off x="1104" y="2016"/>
              <a:ext cx="912" cy="0"/>
            </a:xfrm>
            <a:prstGeom prst="line">
              <a:avLst/>
            </a:prstGeom>
            <a:noFill/>
            <a:ln w="9525">
              <a:solidFill>
                <a:schemeClr val="tx1"/>
              </a:solidFill>
              <a:round/>
              <a:headEnd/>
              <a:tailEnd/>
            </a:ln>
          </p:spPr>
          <p:txBody>
            <a:bodyPr wrap="none" anchor="ctr"/>
            <a:lstStyle/>
            <a:p>
              <a:endParaRPr lang="ta-IN"/>
            </a:p>
          </p:txBody>
        </p:sp>
        <p:sp>
          <p:nvSpPr>
            <p:cNvPr id="17424" name="Line 33"/>
            <p:cNvSpPr>
              <a:spLocks noChangeShapeType="1"/>
            </p:cNvSpPr>
            <p:nvPr/>
          </p:nvSpPr>
          <p:spPr bwMode="auto">
            <a:xfrm flipV="1">
              <a:off x="1104" y="1584"/>
              <a:ext cx="0" cy="432"/>
            </a:xfrm>
            <a:prstGeom prst="line">
              <a:avLst/>
            </a:prstGeom>
            <a:noFill/>
            <a:ln w="9525">
              <a:solidFill>
                <a:schemeClr val="tx1"/>
              </a:solidFill>
              <a:round/>
              <a:headEnd/>
              <a:tailEnd/>
            </a:ln>
          </p:spPr>
          <p:txBody>
            <a:bodyPr wrap="none" anchor="ctr"/>
            <a:lstStyle/>
            <a:p>
              <a:endParaRPr lang="ta-IN"/>
            </a:p>
          </p:txBody>
        </p:sp>
        <p:sp>
          <p:nvSpPr>
            <p:cNvPr id="17425" name="Line 34"/>
            <p:cNvSpPr>
              <a:spLocks noChangeShapeType="1"/>
            </p:cNvSpPr>
            <p:nvPr/>
          </p:nvSpPr>
          <p:spPr bwMode="auto">
            <a:xfrm>
              <a:off x="1104" y="1584"/>
              <a:ext cx="144" cy="0"/>
            </a:xfrm>
            <a:prstGeom prst="line">
              <a:avLst/>
            </a:prstGeom>
            <a:noFill/>
            <a:ln w="9525">
              <a:solidFill>
                <a:schemeClr val="tx1"/>
              </a:solidFill>
              <a:round/>
              <a:headEnd/>
              <a:tailEnd type="triangle" w="med" len="med"/>
            </a:ln>
          </p:spPr>
          <p:txBody>
            <a:bodyPr wrap="none" anchor="ctr"/>
            <a:lstStyle/>
            <a:p>
              <a:endParaRPr lang="ta-IN"/>
            </a:p>
          </p:txBody>
        </p:sp>
        <p:sp>
          <p:nvSpPr>
            <p:cNvPr id="17426" name="Line 35"/>
            <p:cNvSpPr>
              <a:spLocks noChangeShapeType="1"/>
            </p:cNvSpPr>
            <p:nvPr/>
          </p:nvSpPr>
          <p:spPr bwMode="auto">
            <a:xfrm>
              <a:off x="2880" y="1584"/>
              <a:ext cx="144" cy="0"/>
            </a:xfrm>
            <a:prstGeom prst="line">
              <a:avLst/>
            </a:prstGeom>
            <a:noFill/>
            <a:ln w="9525">
              <a:solidFill>
                <a:schemeClr val="tx1"/>
              </a:solidFill>
              <a:round/>
              <a:headEnd/>
              <a:tailEnd type="triangle" w="med" len="med"/>
            </a:ln>
          </p:spPr>
          <p:txBody>
            <a:bodyPr wrap="none" anchor="ctr"/>
            <a:lstStyle/>
            <a:p>
              <a:endParaRPr lang="ta-IN"/>
            </a:p>
          </p:txBody>
        </p:sp>
        <p:sp>
          <p:nvSpPr>
            <p:cNvPr id="17427" name="Text Box 36"/>
            <p:cNvSpPr txBox="1">
              <a:spLocks noChangeArrowheads="1"/>
            </p:cNvSpPr>
            <p:nvPr/>
          </p:nvSpPr>
          <p:spPr bwMode="auto">
            <a:xfrm>
              <a:off x="3100" y="1372"/>
              <a:ext cx="396" cy="231"/>
            </a:xfrm>
            <a:prstGeom prst="rect">
              <a:avLst/>
            </a:prstGeom>
            <a:noFill/>
            <a:ln w="9525" algn="ctr">
              <a:noFill/>
              <a:miter lim="800000"/>
              <a:headEnd/>
              <a:tailEnd/>
            </a:ln>
          </p:spPr>
          <p:txBody>
            <a:bodyPr wrap="none">
              <a:spAutoFit/>
            </a:bodyPr>
            <a:lstStyle/>
            <a:p>
              <a:pPr algn="l"/>
              <a:r>
                <a:rPr lang="en-US"/>
                <a:t>. . . .</a:t>
              </a:r>
            </a:p>
          </p:txBody>
        </p:sp>
        <p:sp>
          <p:nvSpPr>
            <p:cNvPr id="17428" name="Text Box 37"/>
            <p:cNvSpPr txBox="1">
              <a:spLocks noChangeArrowheads="1"/>
            </p:cNvSpPr>
            <p:nvPr/>
          </p:nvSpPr>
          <p:spPr bwMode="auto">
            <a:xfrm>
              <a:off x="1968" y="1872"/>
              <a:ext cx="263" cy="288"/>
            </a:xfrm>
            <a:prstGeom prst="rect">
              <a:avLst/>
            </a:prstGeom>
            <a:noFill/>
            <a:ln w="9525" algn="ctr">
              <a:noFill/>
              <a:miter lim="800000"/>
              <a:headEnd/>
              <a:tailEnd/>
            </a:ln>
          </p:spPr>
          <p:txBody>
            <a:bodyPr wrap="none">
              <a:spAutoFit/>
            </a:bodyPr>
            <a:lstStyle/>
            <a:p>
              <a:pPr algn="l"/>
              <a:r>
                <a:rPr lang="en-US">
                  <a:sym typeface="Symbol" pitchFamily="18" charset="2"/>
                </a:rPr>
                <a:t></a:t>
              </a:r>
            </a:p>
          </p:txBody>
        </p:sp>
        <p:sp>
          <p:nvSpPr>
            <p:cNvPr id="17429" name="Line 38"/>
            <p:cNvSpPr>
              <a:spLocks noChangeShapeType="1"/>
            </p:cNvSpPr>
            <p:nvPr/>
          </p:nvSpPr>
          <p:spPr bwMode="auto">
            <a:xfrm flipH="1">
              <a:off x="2160" y="1680"/>
              <a:ext cx="624" cy="288"/>
            </a:xfrm>
            <a:prstGeom prst="line">
              <a:avLst/>
            </a:prstGeom>
            <a:noFill/>
            <a:ln w="9525">
              <a:solidFill>
                <a:schemeClr val="tx1"/>
              </a:solidFill>
              <a:round/>
              <a:headEnd/>
              <a:tailEnd type="triangle" w="med" len="med"/>
            </a:ln>
          </p:spPr>
          <p:txBody>
            <a:bodyPr wrap="none" anchor="ctr"/>
            <a:lstStyle/>
            <a:p>
              <a:endParaRPr lang="ta-IN"/>
            </a:p>
          </p:txBody>
        </p:sp>
        <p:sp>
          <p:nvSpPr>
            <p:cNvPr id="17430" name="Line 39"/>
            <p:cNvSpPr>
              <a:spLocks noChangeShapeType="1"/>
            </p:cNvSpPr>
            <p:nvPr/>
          </p:nvSpPr>
          <p:spPr bwMode="auto">
            <a:xfrm flipH="1">
              <a:off x="2112" y="1680"/>
              <a:ext cx="288" cy="288"/>
            </a:xfrm>
            <a:prstGeom prst="line">
              <a:avLst/>
            </a:prstGeom>
            <a:noFill/>
            <a:ln w="9525">
              <a:solidFill>
                <a:schemeClr val="tx1"/>
              </a:solidFill>
              <a:round/>
              <a:headEnd/>
              <a:tailEnd type="triangle" w="med" len="med"/>
            </a:ln>
          </p:spPr>
          <p:txBody>
            <a:bodyPr wrap="none" anchor="ctr"/>
            <a:lstStyle/>
            <a:p>
              <a:endParaRPr lang="ta-IN"/>
            </a:p>
          </p:txBody>
        </p:sp>
        <p:sp>
          <p:nvSpPr>
            <p:cNvPr id="17431" name="Line 40"/>
            <p:cNvSpPr>
              <a:spLocks noChangeShapeType="1"/>
            </p:cNvSpPr>
            <p:nvPr/>
          </p:nvSpPr>
          <p:spPr bwMode="auto">
            <a:xfrm>
              <a:off x="1632" y="1680"/>
              <a:ext cx="432" cy="288"/>
            </a:xfrm>
            <a:prstGeom prst="line">
              <a:avLst/>
            </a:prstGeom>
            <a:noFill/>
            <a:ln w="9525">
              <a:solidFill>
                <a:schemeClr val="tx1"/>
              </a:solidFill>
              <a:round/>
              <a:headEnd/>
              <a:tailEnd type="triangle" w="med" len="med"/>
            </a:ln>
          </p:spPr>
          <p:txBody>
            <a:bodyPr wrap="none" anchor="ctr"/>
            <a:lstStyle/>
            <a:p>
              <a:endParaRPr lang="ta-IN"/>
            </a:p>
          </p:txBody>
        </p:sp>
        <p:sp>
          <p:nvSpPr>
            <p:cNvPr id="17432" name="Line 41"/>
            <p:cNvSpPr>
              <a:spLocks noChangeShapeType="1"/>
            </p:cNvSpPr>
            <p:nvPr/>
          </p:nvSpPr>
          <p:spPr bwMode="auto">
            <a:xfrm>
              <a:off x="2040" y="1680"/>
              <a:ext cx="48" cy="288"/>
            </a:xfrm>
            <a:prstGeom prst="line">
              <a:avLst/>
            </a:prstGeom>
            <a:noFill/>
            <a:ln w="9525">
              <a:solidFill>
                <a:schemeClr val="tx1"/>
              </a:solidFill>
              <a:round/>
              <a:headEnd/>
              <a:tailEnd type="triangle" w="med" len="med"/>
            </a:ln>
          </p:spPr>
          <p:txBody>
            <a:bodyPr wrap="none" anchor="ctr"/>
            <a:lstStyle/>
            <a:p>
              <a:endParaRPr lang="ta-IN"/>
            </a:p>
          </p:txBody>
        </p:sp>
      </p:grpSp>
      <p:sp>
        <p:nvSpPr>
          <p:cNvPr id="43" name="Date Placeholder 42"/>
          <p:cNvSpPr>
            <a:spLocks noGrp="1"/>
          </p:cNvSpPr>
          <p:nvPr>
            <p:ph type="dt" sz="half" idx="10"/>
          </p:nvPr>
        </p:nvSpPr>
        <p:spPr/>
        <p:txBody>
          <a:bodyPr/>
          <a:lstStyle/>
          <a:p>
            <a:pPr>
              <a:defRPr/>
            </a:pPr>
            <a:r>
              <a:rPr lang="ta-IN" smtClean="0"/>
              <a:t>2014/1</a:t>
            </a:r>
            <a:endParaRPr lang="en-US"/>
          </a:p>
        </p:txBody>
      </p:sp>
      <p:sp>
        <p:nvSpPr>
          <p:cNvPr id="44" name="Footer Placeholder 43"/>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6EBF6BF0-5834-4902-8A11-DB4C358FC5FB}" type="slidenum">
              <a:rPr lang="en-US"/>
              <a:pPr/>
              <a:t>40</a:t>
            </a:fld>
            <a:endParaRPr lang="en-US"/>
          </a:p>
        </p:txBody>
      </p:sp>
      <p:sp>
        <p:nvSpPr>
          <p:cNvPr id="719874" name="Rectangle 2"/>
          <p:cNvSpPr>
            <a:spLocks noGrp="1" noChangeArrowheads="1"/>
          </p:cNvSpPr>
          <p:nvPr>
            <p:ph type="title"/>
          </p:nvPr>
        </p:nvSpPr>
        <p:spPr/>
        <p:txBody>
          <a:bodyPr/>
          <a:lstStyle/>
          <a:p>
            <a:r>
              <a:rPr lang="en-US"/>
              <a:t>Revised Secure Hash Standard</a:t>
            </a:r>
            <a:endParaRPr lang="en-AU"/>
          </a:p>
        </p:txBody>
      </p:sp>
      <p:sp>
        <p:nvSpPr>
          <p:cNvPr id="719875" name="Rectangle 3"/>
          <p:cNvSpPr>
            <a:spLocks noGrp="1" noChangeArrowheads="1"/>
          </p:cNvSpPr>
          <p:nvPr>
            <p:ph type="body" idx="1"/>
          </p:nvPr>
        </p:nvSpPr>
        <p:spPr/>
        <p:txBody>
          <a:bodyPr/>
          <a:lstStyle/>
          <a:p>
            <a:pPr>
              <a:lnSpc>
                <a:spcPct val="90000"/>
              </a:lnSpc>
            </a:pPr>
            <a:r>
              <a:rPr lang="en-US"/>
              <a:t>NIST issued revision FIPS 180-2 in 2002</a:t>
            </a:r>
          </a:p>
          <a:p>
            <a:pPr>
              <a:lnSpc>
                <a:spcPct val="90000"/>
              </a:lnSpc>
            </a:pPr>
            <a:r>
              <a:rPr lang="en-US"/>
              <a:t>adds 3 additional versions of SHA </a:t>
            </a:r>
          </a:p>
          <a:p>
            <a:pPr lvl="1">
              <a:lnSpc>
                <a:spcPct val="90000"/>
              </a:lnSpc>
            </a:pPr>
            <a:r>
              <a:rPr lang="en-US"/>
              <a:t>SHA-256, SHA-384, SHA-512</a:t>
            </a:r>
          </a:p>
          <a:p>
            <a:pPr>
              <a:lnSpc>
                <a:spcPct val="90000"/>
              </a:lnSpc>
            </a:pPr>
            <a:r>
              <a:rPr lang="en-US"/>
              <a:t>designed for compatibility with increased security provided by the AES cipher</a:t>
            </a:r>
          </a:p>
          <a:p>
            <a:pPr>
              <a:lnSpc>
                <a:spcPct val="90000"/>
              </a:lnSpc>
            </a:pPr>
            <a:r>
              <a:rPr lang="en-US"/>
              <a:t>structure &amp; detail is similar to SHA-1</a:t>
            </a:r>
          </a:p>
          <a:p>
            <a:pPr>
              <a:lnSpc>
                <a:spcPct val="90000"/>
              </a:lnSpc>
            </a:pPr>
            <a:r>
              <a:rPr lang="en-US"/>
              <a:t>hence analysis should be similar</a:t>
            </a:r>
          </a:p>
          <a:p>
            <a:pPr>
              <a:lnSpc>
                <a:spcPct val="90000"/>
              </a:lnSpc>
            </a:pPr>
            <a:r>
              <a:rPr lang="en-AU"/>
              <a:t>but security levels are rather higher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1B1BD3DE-1EB3-4000-8BEC-5D161E1B3592}" type="slidenum">
              <a:rPr lang="en-US"/>
              <a:pPr/>
              <a:t>41</a:t>
            </a:fld>
            <a:endParaRPr lang="en-US"/>
          </a:p>
        </p:txBody>
      </p:sp>
      <p:sp>
        <p:nvSpPr>
          <p:cNvPr id="721922" name="Rectangle 2"/>
          <p:cNvSpPr>
            <a:spLocks noGrp="1" noChangeArrowheads="1"/>
          </p:cNvSpPr>
          <p:nvPr>
            <p:ph type="title"/>
          </p:nvPr>
        </p:nvSpPr>
        <p:spPr/>
        <p:txBody>
          <a:bodyPr/>
          <a:lstStyle/>
          <a:p>
            <a:r>
              <a:rPr lang="en-AU"/>
              <a:t>SHA-512 Overview</a:t>
            </a:r>
          </a:p>
        </p:txBody>
      </p:sp>
      <p:pic>
        <p:nvPicPr>
          <p:cNvPr id="721923" name="Picture 3"/>
          <p:cNvPicPr>
            <a:picLocks noChangeAspect="1" noChangeArrowheads="1"/>
          </p:cNvPicPr>
          <p:nvPr/>
        </p:nvPicPr>
        <p:blipFill>
          <a:blip r:embed="rId3" cstate="print"/>
          <a:srcRect t="4633" b="13898"/>
          <a:stretch>
            <a:fillRect/>
          </a:stretch>
        </p:blipFill>
        <p:spPr bwMode="auto">
          <a:xfrm>
            <a:off x="609600" y="1447800"/>
            <a:ext cx="8043863" cy="506571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5A51AF5F-BFCD-48F9-B34F-A4E1B0CAEB40}" type="slidenum">
              <a:rPr lang="en-US"/>
              <a:pPr/>
              <a:t>42</a:t>
            </a:fld>
            <a:endParaRPr lang="en-US"/>
          </a:p>
        </p:txBody>
      </p:sp>
      <p:sp>
        <p:nvSpPr>
          <p:cNvPr id="723970" name="Rectangle 2"/>
          <p:cNvSpPr>
            <a:spLocks noGrp="1" noChangeArrowheads="1"/>
          </p:cNvSpPr>
          <p:nvPr>
            <p:ph type="title"/>
          </p:nvPr>
        </p:nvSpPr>
        <p:spPr/>
        <p:txBody>
          <a:bodyPr/>
          <a:lstStyle/>
          <a:p>
            <a:r>
              <a:rPr lang="en-AU"/>
              <a:t>SHA-512 Compression Function</a:t>
            </a:r>
          </a:p>
        </p:txBody>
      </p:sp>
      <p:sp>
        <p:nvSpPr>
          <p:cNvPr id="723971" name="Rectangle 3"/>
          <p:cNvSpPr>
            <a:spLocks noGrp="1" noChangeArrowheads="1"/>
          </p:cNvSpPr>
          <p:nvPr>
            <p:ph type="body" idx="1"/>
          </p:nvPr>
        </p:nvSpPr>
        <p:spPr/>
        <p:txBody>
          <a:bodyPr/>
          <a:lstStyle/>
          <a:p>
            <a:r>
              <a:rPr lang="en-AU"/>
              <a:t>heart of the algorithm</a:t>
            </a:r>
          </a:p>
          <a:p>
            <a:r>
              <a:rPr lang="en-US"/>
              <a:t>processing message in 1024-bit blocks</a:t>
            </a:r>
            <a:endParaRPr lang="en-AU"/>
          </a:p>
          <a:p>
            <a:r>
              <a:rPr lang="en-AU"/>
              <a:t>consists of 80 rounds</a:t>
            </a:r>
          </a:p>
          <a:p>
            <a:pPr lvl="1"/>
            <a:r>
              <a:rPr lang="en-AU"/>
              <a:t>updating a 512-bit buffer </a:t>
            </a:r>
          </a:p>
          <a:p>
            <a:pPr lvl="1"/>
            <a:r>
              <a:rPr lang="en-AU"/>
              <a:t>using a 64-bit value Wt derived from the current message block</a:t>
            </a:r>
          </a:p>
          <a:p>
            <a:pPr lvl="1"/>
            <a:r>
              <a:rPr lang="en-AU"/>
              <a:t>and a round constant based on cube root of first 80 prime numbers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E2DE4358-3F3F-4CE6-ABA2-CC9432F85AA8}" type="slidenum">
              <a:rPr lang="en-US"/>
              <a:pPr/>
              <a:t>43</a:t>
            </a:fld>
            <a:endParaRPr lang="en-US"/>
          </a:p>
        </p:txBody>
      </p:sp>
      <p:sp>
        <p:nvSpPr>
          <p:cNvPr id="726018" name="Rectangle 2"/>
          <p:cNvSpPr>
            <a:spLocks noGrp="1" noChangeArrowheads="1"/>
          </p:cNvSpPr>
          <p:nvPr>
            <p:ph type="title"/>
          </p:nvPr>
        </p:nvSpPr>
        <p:spPr/>
        <p:txBody>
          <a:bodyPr/>
          <a:lstStyle/>
          <a:p>
            <a:r>
              <a:rPr lang="en-AU"/>
              <a:t>SHA-512 Round Function</a:t>
            </a:r>
          </a:p>
        </p:txBody>
      </p:sp>
      <p:pic>
        <p:nvPicPr>
          <p:cNvPr id="726019" name="Picture 3"/>
          <p:cNvPicPr>
            <a:picLocks noChangeAspect="1" noChangeArrowheads="1"/>
          </p:cNvPicPr>
          <p:nvPr/>
        </p:nvPicPr>
        <p:blipFill>
          <a:blip r:embed="rId3" cstate="print"/>
          <a:srcRect b="9265"/>
          <a:stretch>
            <a:fillRect/>
          </a:stretch>
        </p:blipFill>
        <p:spPr bwMode="auto">
          <a:xfrm>
            <a:off x="914400" y="1295400"/>
            <a:ext cx="7539038" cy="528637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EA39A9C8-FC6E-4EBA-93C5-41475597D217}" type="slidenum">
              <a:rPr lang="en-US"/>
              <a:pPr/>
              <a:t>44</a:t>
            </a:fld>
            <a:endParaRPr lang="en-US"/>
          </a:p>
        </p:txBody>
      </p:sp>
      <p:sp>
        <p:nvSpPr>
          <p:cNvPr id="728066" name="Rectangle 2"/>
          <p:cNvSpPr>
            <a:spLocks noGrp="1" noChangeArrowheads="1"/>
          </p:cNvSpPr>
          <p:nvPr>
            <p:ph type="title"/>
          </p:nvPr>
        </p:nvSpPr>
        <p:spPr/>
        <p:txBody>
          <a:bodyPr/>
          <a:lstStyle/>
          <a:p>
            <a:r>
              <a:rPr lang="en-US"/>
              <a:t>SHA-512 </a:t>
            </a:r>
            <a:r>
              <a:rPr lang="en-AU"/>
              <a:t>Round Function</a:t>
            </a:r>
          </a:p>
        </p:txBody>
      </p:sp>
      <p:pic>
        <p:nvPicPr>
          <p:cNvPr id="728067" name="Picture 3"/>
          <p:cNvPicPr>
            <a:picLocks noChangeAspect="1" noChangeArrowheads="1"/>
          </p:cNvPicPr>
          <p:nvPr/>
        </p:nvPicPr>
        <p:blipFill>
          <a:blip r:embed="rId3" cstate="print"/>
          <a:srcRect t="13898" b="27794"/>
          <a:stretch>
            <a:fillRect/>
          </a:stretch>
        </p:blipFill>
        <p:spPr bwMode="auto">
          <a:xfrm>
            <a:off x="609600" y="2057400"/>
            <a:ext cx="8043863" cy="36258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5F9D8216-DC51-448A-8645-01D39756FCC0}" type="slidenum">
              <a:rPr lang="en-US"/>
              <a:pPr/>
              <a:t>45</a:t>
            </a:fld>
            <a:endParaRPr lang="en-US"/>
          </a:p>
        </p:txBody>
      </p:sp>
      <p:sp>
        <p:nvSpPr>
          <p:cNvPr id="730114" name="Rectangle 2"/>
          <p:cNvSpPr>
            <a:spLocks noGrp="1" noChangeArrowheads="1"/>
          </p:cNvSpPr>
          <p:nvPr>
            <p:ph type="title"/>
          </p:nvPr>
        </p:nvSpPr>
        <p:spPr/>
        <p:txBody>
          <a:bodyPr/>
          <a:lstStyle/>
          <a:p>
            <a:r>
              <a:rPr lang="en-US"/>
              <a:t>Whirlpool</a:t>
            </a:r>
            <a:endParaRPr lang="en-AU"/>
          </a:p>
        </p:txBody>
      </p:sp>
      <p:sp>
        <p:nvSpPr>
          <p:cNvPr id="730115" name="Rectangle 3"/>
          <p:cNvSpPr>
            <a:spLocks noGrp="1" noChangeArrowheads="1"/>
          </p:cNvSpPr>
          <p:nvPr>
            <p:ph type="body" idx="1"/>
          </p:nvPr>
        </p:nvSpPr>
        <p:spPr/>
        <p:txBody>
          <a:bodyPr/>
          <a:lstStyle/>
          <a:p>
            <a:r>
              <a:rPr lang="en-US"/>
              <a:t>now examine the Whirlpool hash function</a:t>
            </a:r>
          </a:p>
          <a:p>
            <a:r>
              <a:rPr lang="en-US"/>
              <a:t>endorsed by European NESSIE project</a:t>
            </a:r>
          </a:p>
          <a:p>
            <a:r>
              <a:rPr lang="en-US"/>
              <a:t>uses modified AES internals as compression function</a:t>
            </a:r>
          </a:p>
          <a:p>
            <a:r>
              <a:rPr lang="en-US"/>
              <a:t>addressing concerns on use of block ciphers seen previously</a:t>
            </a:r>
          </a:p>
          <a:p>
            <a:r>
              <a:rPr lang="en-US"/>
              <a:t>with performance comparable to dedicated algorithms like SHA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99FD7626-FBB6-406A-AFDB-F4134EEBBED3}" type="slidenum">
              <a:rPr lang="en-US"/>
              <a:pPr/>
              <a:t>46</a:t>
            </a:fld>
            <a:endParaRPr lang="en-US"/>
          </a:p>
        </p:txBody>
      </p:sp>
      <p:sp>
        <p:nvSpPr>
          <p:cNvPr id="732162" name="Rectangle 2"/>
          <p:cNvSpPr>
            <a:spLocks noGrp="1" noChangeArrowheads="1"/>
          </p:cNvSpPr>
          <p:nvPr>
            <p:ph type="title"/>
          </p:nvPr>
        </p:nvSpPr>
        <p:spPr/>
        <p:txBody>
          <a:bodyPr/>
          <a:lstStyle/>
          <a:p>
            <a:r>
              <a:rPr lang="en-US"/>
              <a:t>Whirlpool Overview</a:t>
            </a:r>
            <a:endParaRPr lang="en-AU"/>
          </a:p>
        </p:txBody>
      </p:sp>
      <p:pic>
        <p:nvPicPr>
          <p:cNvPr id="732163" name="Picture 3"/>
          <p:cNvPicPr>
            <a:picLocks noChangeAspect="1" noChangeArrowheads="1"/>
          </p:cNvPicPr>
          <p:nvPr/>
        </p:nvPicPr>
        <p:blipFill>
          <a:blip r:embed="rId3" cstate="print"/>
          <a:srcRect t="11581" b="11581"/>
          <a:stretch>
            <a:fillRect/>
          </a:stretch>
        </p:blipFill>
        <p:spPr bwMode="auto">
          <a:xfrm>
            <a:off x="533400" y="1524000"/>
            <a:ext cx="8043863" cy="47752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02E93AFB-BA24-466C-ADEA-39637BE254FD}" type="slidenum">
              <a:rPr lang="en-US"/>
              <a:pPr/>
              <a:t>47</a:t>
            </a:fld>
            <a:endParaRPr lang="en-US"/>
          </a:p>
        </p:txBody>
      </p:sp>
      <p:sp>
        <p:nvSpPr>
          <p:cNvPr id="734210" name="Rectangle 2"/>
          <p:cNvSpPr>
            <a:spLocks noGrp="1" noChangeArrowheads="1"/>
          </p:cNvSpPr>
          <p:nvPr>
            <p:ph type="title"/>
          </p:nvPr>
        </p:nvSpPr>
        <p:spPr/>
        <p:txBody>
          <a:bodyPr/>
          <a:lstStyle/>
          <a:p>
            <a:r>
              <a:rPr lang="en-US"/>
              <a:t>Whirlpool Block Cipher W</a:t>
            </a:r>
            <a:endParaRPr lang="en-AU"/>
          </a:p>
        </p:txBody>
      </p:sp>
      <p:sp>
        <p:nvSpPr>
          <p:cNvPr id="734211" name="Rectangle 3"/>
          <p:cNvSpPr>
            <a:spLocks noGrp="1" noChangeArrowheads="1"/>
          </p:cNvSpPr>
          <p:nvPr>
            <p:ph type="body" idx="1"/>
          </p:nvPr>
        </p:nvSpPr>
        <p:spPr/>
        <p:txBody>
          <a:bodyPr/>
          <a:lstStyle/>
          <a:p>
            <a:r>
              <a:rPr lang="en-US"/>
              <a:t>designed specifically for hash function use</a:t>
            </a:r>
          </a:p>
          <a:p>
            <a:r>
              <a:rPr lang="en-US"/>
              <a:t>with security and efficiency of AES</a:t>
            </a:r>
          </a:p>
          <a:p>
            <a:r>
              <a:rPr lang="en-US"/>
              <a:t>but with 512-bit block size and hence hash</a:t>
            </a:r>
          </a:p>
          <a:p>
            <a:r>
              <a:rPr lang="en-US"/>
              <a:t>similar structure &amp; functions as AES but</a:t>
            </a:r>
          </a:p>
          <a:p>
            <a:pPr lvl="1"/>
            <a:r>
              <a:rPr lang="en-US"/>
              <a:t>input is mapped row wise</a:t>
            </a:r>
          </a:p>
          <a:p>
            <a:pPr lvl="1"/>
            <a:r>
              <a:rPr lang="en-US"/>
              <a:t>has 10 rounds</a:t>
            </a:r>
          </a:p>
          <a:p>
            <a:pPr lvl="1"/>
            <a:r>
              <a:rPr lang="en-US"/>
              <a:t>a different primitive polynomial for GF(2^8)</a:t>
            </a:r>
          </a:p>
          <a:p>
            <a:pPr lvl="1"/>
            <a:r>
              <a:rPr lang="en-US"/>
              <a:t>uses different S-box design &amp;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07E47D42-EF97-4AC3-A0A3-82975AF30C6B}" type="slidenum">
              <a:rPr lang="en-US"/>
              <a:pPr/>
              <a:t>48</a:t>
            </a:fld>
            <a:endParaRPr lang="en-US"/>
          </a:p>
        </p:txBody>
      </p:sp>
      <p:sp>
        <p:nvSpPr>
          <p:cNvPr id="736258" name="Rectangle 2"/>
          <p:cNvSpPr>
            <a:spLocks noGrp="1" noChangeArrowheads="1"/>
          </p:cNvSpPr>
          <p:nvPr>
            <p:ph type="title"/>
          </p:nvPr>
        </p:nvSpPr>
        <p:spPr/>
        <p:txBody>
          <a:bodyPr/>
          <a:lstStyle/>
          <a:p>
            <a:r>
              <a:rPr lang="en-US"/>
              <a:t>Whirlpool Block Cipher W</a:t>
            </a:r>
            <a:endParaRPr lang="en-AU"/>
          </a:p>
        </p:txBody>
      </p:sp>
      <p:pic>
        <p:nvPicPr>
          <p:cNvPr id="736259" name="Picture 3"/>
          <p:cNvPicPr>
            <a:picLocks noChangeAspect="1" noChangeArrowheads="1"/>
          </p:cNvPicPr>
          <p:nvPr/>
        </p:nvPicPr>
        <p:blipFill>
          <a:blip r:embed="rId3" cstate="print"/>
          <a:srcRect t="3580" b="7159"/>
          <a:stretch>
            <a:fillRect/>
          </a:stretch>
        </p:blipFill>
        <p:spPr bwMode="auto">
          <a:xfrm>
            <a:off x="2209800" y="1282700"/>
            <a:ext cx="4660900" cy="538321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6A5FEAAA-B5FD-4590-970C-430E848154E7}" type="slidenum">
              <a:rPr lang="en-US"/>
              <a:pPr/>
              <a:t>49</a:t>
            </a:fld>
            <a:endParaRPr lang="en-US"/>
          </a:p>
        </p:txBody>
      </p:sp>
      <p:sp>
        <p:nvSpPr>
          <p:cNvPr id="738306" name="Rectangle 2"/>
          <p:cNvSpPr>
            <a:spLocks noGrp="1" noChangeArrowheads="1"/>
          </p:cNvSpPr>
          <p:nvPr>
            <p:ph type="title"/>
          </p:nvPr>
        </p:nvSpPr>
        <p:spPr/>
        <p:txBody>
          <a:bodyPr/>
          <a:lstStyle/>
          <a:p>
            <a:r>
              <a:rPr lang="en-US"/>
              <a:t>Whirlpool Performance &amp; Security</a:t>
            </a:r>
            <a:endParaRPr lang="en-AU"/>
          </a:p>
        </p:txBody>
      </p:sp>
      <p:sp>
        <p:nvSpPr>
          <p:cNvPr id="738307" name="Rectangle 3"/>
          <p:cNvSpPr>
            <a:spLocks noGrp="1" noChangeArrowheads="1"/>
          </p:cNvSpPr>
          <p:nvPr>
            <p:ph type="body" idx="1"/>
          </p:nvPr>
        </p:nvSpPr>
        <p:spPr/>
        <p:txBody>
          <a:bodyPr/>
          <a:lstStyle/>
          <a:p>
            <a:r>
              <a:rPr lang="en-US"/>
              <a:t>Whirlpool is a very new proposal</a:t>
            </a:r>
          </a:p>
          <a:p>
            <a:r>
              <a:rPr lang="en-US"/>
              <a:t>hence little experience with use</a:t>
            </a:r>
          </a:p>
          <a:p>
            <a:r>
              <a:rPr lang="en-US"/>
              <a:t>but many AES findings should apply</a:t>
            </a:r>
          </a:p>
          <a:p>
            <a:r>
              <a:rPr lang="en-US"/>
              <a:t>does seem to need more h/w than SHA, but with better resulting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914400" y="404813"/>
            <a:ext cx="7978775" cy="868362"/>
          </a:xfrm>
        </p:spPr>
        <p:txBody>
          <a:bodyPr/>
          <a:lstStyle/>
          <a:p>
            <a:pPr eaLnBrk="1" hangingPunct="1">
              <a:defRPr/>
            </a:pPr>
            <a:r>
              <a:rPr lang="en-US" sz="3900" b="1" dirty="0" smtClean="0"/>
              <a:t>Software-Oriented Stream Ciphers</a:t>
            </a:r>
          </a:p>
        </p:txBody>
      </p:sp>
      <p:sp>
        <p:nvSpPr>
          <p:cNvPr id="41987" name="Rectangle 3"/>
          <p:cNvSpPr>
            <a:spLocks noGrp="1" noChangeArrowheads="1"/>
          </p:cNvSpPr>
          <p:nvPr>
            <p:ph type="body" idx="1"/>
          </p:nvPr>
        </p:nvSpPr>
        <p:spPr>
          <a:xfrm>
            <a:off x="684213" y="1557338"/>
            <a:ext cx="8229600" cy="4181475"/>
          </a:xfrm>
        </p:spPr>
        <p:txBody>
          <a:bodyPr/>
          <a:lstStyle/>
          <a:p>
            <a:pPr eaLnBrk="1" hangingPunct="1"/>
            <a:r>
              <a:rPr lang="en-US" smtClean="0"/>
              <a:t>LFSRs are slow in software</a:t>
            </a:r>
          </a:p>
          <a:p>
            <a:pPr eaLnBrk="1" hangingPunct="1">
              <a:lnSpc>
                <a:spcPct val="20000"/>
              </a:lnSpc>
            </a:pPr>
            <a:endParaRPr lang="en-US" smtClean="0"/>
          </a:p>
          <a:p>
            <a:pPr eaLnBrk="1" hangingPunct="1"/>
            <a:r>
              <a:rPr lang="en-US" smtClean="0"/>
              <a:t>Alternatives:</a:t>
            </a:r>
          </a:p>
          <a:p>
            <a:pPr lvl="1" eaLnBrk="1" hangingPunct="1"/>
            <a:r>
              <a:rPr lang="en-US" smtClean="0"/>
              <a:t>Block ciphers (or hash functions) in CFB, OFB, CTR modes</a:t>
            </a:r>
          </a:p>
          <a:p>
            <a:pPr lvl="1" eaLnBrk="1" hangingPunct="1">
              <a:lnSpc>
                <a:spcPct val="20000"/>
              </a:lnSpc>
            </a:pPr>
            <a:endParaRPr lang="en-US" smtClean="0"/>
          </a:p>
          <a:p>
            <a:pPr lvl="1" eaLnBrk="1" hangingPunct="1"/>
            <a:r>
              <a:rPr lang="en-US" smtClean="0"/>
              <a:t>Stream ciphers designed for software:</a:t>
            </a:r>
          </a:p>
          <a:p>
            <a:pPr lvl="2" eaLnBrk="1" hangingPunct="1"/>
            <a:r>
              <a:rPr lang="en-US" smtClean="0"/>
              <a:t>RC4</a:t>
            </a:r>
          </a:p>
          <a:p>
            <a:pPr lvl="2" eaLnBrk="1" hangingPunct="1"/>
            <a:r>
              <a:rPr lang="en-US" smtClean="0"/>
              <a:t>SEAL </a:t>
            </a:r>
            <a:r>
              <a:rPr lang="en-AU" smtClean="0"/>
              <a:t>(</a:t>
            </a:r>
            <a:r>
              <a:rPr lang="en-AU" b="1" smtClean="0"/>
              <a:t>S</a:t>
            </a:r>
            <a:r>
              <a:rPr lang="en-AU" smtClean="0"/>
              <a:t>oftware-Optimized </a:t>
            </a:r>
            <a:r>
              <a:rPr lang="en-AU" b="1" smtClean="0"/>
              <a:t>E</a:t>
            </a:r>
            <a:r>
              <a:rPr lang="en-AU" smtClean="0"/>
              <a:t>ncryption </a:t>
            </a:r>
            <a:r>
              <a:rPr lang="en-AU" b="1" smtClean="0"/>
              <a:t>Al</a:t>
            </a:r>
            <a:r>
              <a:rPr lang="en-AU" smtClean="0"/>
              <a:t>gorithm) </a:t>
            </a:r>
            <a:endParaRPr lang="en-US"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0F7EE859-7B35-496B-9B7D-3E3DE92B1F21}" type="slidenum">
              <a:rPr lang="en-US"/>
              <a:pPr/>
              <a:t>50</a:t>
            </a:fld>
            <a:endParaRPr lang="en-US"/>
          </a:p>
        </p:txBody>
      </p:sp>
      <p:sp>
        <p:nvSpPr>
          <p:cNvPr id="740354" name="Rectangle 2"/>
          <p:cNvSpPr>
            <a:spLocks noGrp="1" noChangeArrowheads="1"/>
          </p:cNvSpPr>
          <p:nvPr>
            <p:ph type="title"/>
          </p:nvPr>
        </p:nvSpPr>
        <p:spPr/>
        <p:txBody>
          <a:bodyPr/>
          <a:lstStyle/>
          <a:p>
            <a:r>
              <a:rPr lang="en-AU" sz="4000"/>
              <a:t>Keyed Hash Functions as MACs</a:t>
            </a:r>
          </a:p>
        </p:txBody>
      </p:sp>
      <p:sp>
        <p:nvSpPr>
          <p:cNvPr id="740355" name="Rectangle 3"/>
          <p:cNvSpPr>
            <a:spLocks noGrp="1" noChangeArrowheads="1"/>
          </p:cNvSpPr>
          <p:nvPr>
            <p:ph type="body" idx="1"/>
          </p:nvPr>
        </p:nvSpPr>
        <p:spPr>
          <a:xfrm>
            <a:off x="457200" y="1447800"/>
            <a:ext cx="8229600" cy="5181600"/>
          </a:xfrm>
        </p:spPr>
        <p:txBody>
          <a:bodyPr/>
          <a:lstStyle/>
          <a:p>
            <a:r>
              <a:rPr lang="en-US"/>
              <a:t>want a MAC based on a hash function </a:t>
            </a:r>
          </a:p>
          <a:p>
            <a:pPr lvl="1"/>
            <a:r>
              <a:rPr lang="en-US"/>
              <a:t>because hash functions are generally faster</a:t>
            </a:r>
          </a:p>
          <a:p>
            <a:pPr lvl="1"/>
            <a:r>
              <a:rPr lang="en-US"/>
              <a:t>code for crypto hash functions widely available</a:t>
            </a:r>
          </a:p>
          <a:p>
            <a:r>
              <a:rPr lang="en-AU"/>
              <a:t>hash includes a key along with message</a:t>
            </a:r>
          </a:p>
          <a:p>
            <a:r>
              <a:rPr lang="en-AU"/>
              <a:t>original proposal:</a:t>
            </a:r>
          </a:p>
          <a:p>
            <a:pPr lvl="1">
              <a:buFont typeface="Wingdings" pitchFamily="2" charset="2"/>
              <a:buNone/>
            </a:pPr>
            <a:r>
              <a:rPr lang="en-AU">
                <a:latin typeface="Courier New" pitchFamily="49" charset="0"/>
              </a:rPr>
              <a:t>KeyedHash = Hash(Key|Message) </a:t>
            </a:r>
          </a:p>
          <a:p>
            <a:pPr lvl="1"/>
            <a:r>
              <a:rPr lang="en-AU"/>
              <a:t>some weaknesses were found with this </a:t>
            </a:r>
          </a:p>
          <a:p>
            <a:r>
              <a:rPr lang="en-AU"/>
              <a:t>eventually led to development of HMAC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F6B15A39-A0F8-4255-AB88-CE4DBB646A71}" type="slidenum">
              <a:rPr lang="en-US"/>
              <a:pPr/>
              <a:t>51</a:t>
            </a:fld>
            <a:endParaRPr lang="en-US"/>
          </a:p>
        </p:txBody>
      </p:sp>
      <p:sp>
        <p:nvSpPr>
          <p:cNvPr id="742402" name="Rectangle 2"/>
          <p:cNvSpPr>
            <a:spLocks noGrp="1" noChangeArrowheads="1"/>
          </p:cNvSpPr>
          <p:nvPr>
            <p:ph type="title"/>
          </p:nvPr>
        </p:nvSpPr>
        <p:spPr/>
        <p:txBody>
          <a:bodyPr/>
          <a:lstStyle/>
          <a:p>
            <a:r>
              <a:rPr lang="en-US"/>
              <a:t>HMAC</a:t>
            </a:r>
            <a:endParaRPr lang="en-AU"/>
          </a:p>
        </p:txBody>
      </p:sp>
      <p:sp>
        <p:nvSpPr>
          <p:cNvPr id="742403" name="Rectangle 3"/>
          <p:cNvSpPr>
            <a:spLocks noGrp="1" noChangeArrowheads="1"/>
          </p:cNvSpPr>
          <p:nvPr>
            <p:ph type="body" idx="1"/>
          </p:nvPr>
        </p:nvSpPr>
        <p:spPr/>
        <p:txBody>
          <a:bodyPr/>
          <a:lstStyle/>
          <a:p>
            <a:pPr>
              <a:lnSpc>
                <a:spcPct val="90000"/>
              </a:lnSpc>
            </a:pPr>
            <a:r>
              <a:rPr lang="en-AU" sz="2800"/>
              <a:t>specified as Internet standard RFC2104 </a:t>
            </a:r>
          </a:p>
          <a:p>
            <a:pPr>
              <a:lnSpc>
                <a:spcPct val="90000"/>
              </a:lnSpc>
            </a:pPr>
            <a:r>
              <a:rPr lang="en-AU" sz="2800"/>
              <a:t>uses hash function on the message:</a:t>
            </a:r>
          </a:p>
          <a:p>
            <a:pPr lvl="1">
              <a:lnSpc>
                <a:spcPct val="90000"/>
              </a:lnSpc>
              <a:buFont typeface="Wingdings" pitchFamily="2" charset="2"/>
              <a:buNone/>
            </a:pPr>
            <a:r>
              <a:rPr lang="en-AU" sz="2400">
                <a:latin typeface="Courier New" pitchFamily="49" charset="0"/>
              </a:rPr>
              <a:t>HMAC</a:t>
            </a:r>
            <a:r>
              <a:rPr lang="en-AU" sz="2400" baseline="-25000">
                <a:latin typeface="Courier New" pitchFamily="49" charset="0"/>
              </a:rPr>
              <a:t>K</a:t>
            </a:r>
            <a:r>
              <a:rPr lang="en-AU" sz="2400">
                <a:latin typeface="Courier New" pitchFamily="49" charset="0"/>
              </a:rPr>
              <a:t> = Hash[(K</a:t>
            </a:r>
            <a:r>
              <a:rPr lang="en-AU" sz="2400" baseline="30000">
                <a:latin typeface="Courier New" pitchFamily="49" charset="0"/>
              </a:rPr>
              <a:t>+</a:t>
            </a:r>
            <a:r>
              <a:rPr lang="en-AU" sz="2400">
                <a:latin typeface="Courier New" pitchFamily="49" charset="0"/>
              </a:rPr>
              <a:t> XOR opad) || </a:t>
            </a:r>
          </a:p>
          <a:p>
            <a:pPr lvl="1">
              <a:lnSpc>
                <a:spcPct val="90000"/>
              </a:lnSpc>
              <a:buFont typeface="Wingdings" pitchFamily="2" charset="2"/>
              <a:buNone/>
            </a:pPr>
            <a:r>
              <a:rPr lang="en-AU" sz="2400">
                <a:latin typeface="Courier New" pitchFamily="49" charset="0"/>
              </a:rPr>
              <a:t>				Hash[(K</a:t>
            </a:r>
            <a:r>
              <a:rPr lang="en-AU" sz="2400" baseline="30000">
                <a:latin typeface="Courier New" pitchFamily="49" charset="0"/>
              </a:rPr>
              <a:t>+</a:t>
            </a:r>
            <a:r>
              <a:rPr lang="en-AU" sz="2400">
                <a:latin typeface="Courier New" pitchFamily="49" charset="0"/>
              </a:rPr>
              <a:t> XOR ipad)||M)]]</a:t>
            </a:r>
          </a:p>
          <a:p>
            <a:pPr>
              <a:lnSpc>
                <a:spcPct val="90000"/>
              </a:lnSpc>
            </a:pPr>
            <a:r>
              <a:rPr lang="en-AU" sz="2800"/>
              <a:t>where K</a:t>
            </a:r>
            <a:r>
              <a:rPr lang="en-AU" sz="2800" baseline="30000"/>
              <a:t>+</a:t>
            </a:r>
            <a:r>
              <a:rPr lang="en-AU" sz="2800"/>
              <a:t> is the key padded out to size </a:t>
            </a:r>
          </a:p>
          <a:p>
            <a:pPr>
              <a:lnSpc>
                <a:spcPct val="90000"/>
              </a:lnSpc>
            </a:pPr>
            <a:r>
              <a:rPr lang="en-AU" sz="2800"/>
              <a:t>and opad, ipad are specified padding constants </a:t>
            </a:r>
          </a:p>
          <a:p>
            <a:pPr>
              <a:lnSpc>
                <a:spcPct val="90000"/>
              </a:lnSpc>
            </a:pPr>
            <a:r>
              <a:rPr lang="en-AU" sz="2800"/>
              <a:t>overhead is just 3 more hash calculations than the message needs alone</a:t>
            </a:r>
          </a:p>
          <a:p>
            <a:pPr>
              <a:lnSpc>
                <a:spcPct val="90000"/>
              </a:lnSpc>
            </a:pPr>
            <a:r>
              <a:rPr lang="en-AU" sz="2800"/>
              <a:t>any hash function can be used</a:t>
            </a:r>
          </a:p>
          <a:p>
            <a:pPr lvl="1">
              <a:lnSpc>
                <a:spcPct val="90000"/>
              </a:lnSpc>
            </a:pPr>
            <a:r>
              <a:rPr lang="en-AU" sz="2400"/>
              <a:t>eg. MD5, SHA-1, RIPEMD-160, Whirlpool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D1CCBF24-603B-4DA7-A614-ADD4889D9CF4}" type="slidenum">
              <a:rPr lang="en-US"/>
              <a:pPr/>
              <a:t>52</a:t>
            </a:fld>
            <a:endParaRPr lang="en-US"/>
          </a:p>
        </p:txBody>
      </p:sp>
      <p:sp>
        <p:nvSpPr>
          <p:cNvPr id="744450" name="Rectangle 2"/>
          <p:cNvSpPr>
            <a:spLocks noGrp="1" noChangeArrowheads="1"/>
          </p:cNvSpPr>
          <p:nvPr>
            <p:ph type="title"/>
          </p:nvPr>
        </p:nvSpPr>
        <p:spPr/>
        <p:txBody>
          <a:bodyPr/>
          <a:lstStyle/>
          <a:p>
            <a:r>
              <a:rPr lang="en-US"/>
              <a:t>HMAC Overview</a:t>
            </a:r>
            <a:endParaRPr lang="en-AU"/>
          </a:p>
        </p:txBody>
      </p:sp>
      <p:pic>
        <p:nvPicPr>
          <p:cNvPr id="744451" name="Picture 3"/>
          <p:cNvPicPr>
            <a:picLocks noChangeAspect="1" noChangeArrowheads="1"/>
          </p:cNvPicPr>
          <p:nvPr/>
        </p:nvPicPr>
        <p:blipFill>
          <a:blip r:embed="rId3" cstate="print"/>
          <a:srcRect t="8949" b="21477"/>
          <a:stretch>
            <a:fillRect/>
          </a:stretch>
        </p:blipFill>
        <p:spPr bwMode="auto">
          <a:xfrm>
            <a:off x="1752600" y="1430338"/>
            <a:ext cx="5826125" cy="52451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1D6F12AD-0C70-48B8-B34F-5FF2945691A8}" type="slidenum">
              <a:rPr lang="en-US"/>
              <a:pPr/>
              <a:t>53</a:t>
            </a:fld>
            <a:endParaRPr lang="en-US"/>
          </a:p>
        </p:txBody>
      </p:sp>
      <p:sp>
        <p:nvSpPr>
          <p:cNvPr id="746498" name="Rectangle 2"/>
          <p:cNvSpPr>
            <a:spLocks noGrp="1" noChangeArrowheads="1"/>
          </p:cNvSpPr>
          <p:nvPr>
            <p:ph type="title"/>
          </p:nvPr>
        </p:nvSpPr>
        <p:spPr/>
        <p:txBody>
          <a:bodyPr/>
          <a:lstStyle/>
          <a:p>
            <a:r>
              <a:rPr lang="en-US"/>
              <a:t>HMAC Security</a:t>
            </a:r>
            <a:endParaRPr lang="en-AU"/>
          </a:p>
        </p:txBody>
      </p:sp>
      <p:sp>
        <p:nvSpPr>
          <p:cNvPr id="746499" name="Rectangle 3"/>
          <p:cNvSpPr>
            <a:spLocks noGrp="1" noChangeArrowheads="1"/>
          </p:cNvSpPr>
          <p:nvPr>
            <p:ph type="body" idx="1"/>
          </p:nvPr>
        </p:nvSpPr>
        <p:spPr/>
        <p:txBody>
          <a:bodyPr/>
          <a:lstStyle/>
          <a:p>
            <a:pPr>
              <a:lnSpc>
                <a:spcPct val="90000"/>
              </a:lnSpc>
            </a:pPr>
            <a:r>
              <a:rPr lang="en-US"/>
              <a:t>proved </a:t>
            </a:r>
            <a:r>
              <a:rPr lang="en-AU"/>
              <a:t>security of HMAC relates to that of the underlying hash algorithm</a:t>
            </a:r>
          </a:p>
          <a:p>
            <a:pPr>
              <a:lnSpc>
                <a:spcPct val="90000"/>
              </a:lnSpc>
            </a:pPr>
            <a:r>
              <a:rPr lang="en-US"/>
              <a:t>attacking HMAC requires either:</a:t>
            </a:r>
          </a:p>
          <a:p>
            <a:pPr lvl="1">
              <a:lnSpc>
                <a:spcPct val="90000"/>
              </a:lnSpc>
            </a:pPr>
            <a:r>
              <a:rPr lang="en-US"/>
              <a:t>brute force attack on key used</a:t>
            </a:r>
          </a:p>
          <a:p>
            <a:pPr lvl="1">
              <a:lnSpc>
                <a:spcPct val="90000"/>
              </a:lnSpc>
            </a:pPr>
            <a:r>
              <a:rPr lang="en-US"/>
              <a:t>birthday attack (but since keyed would need to observe a very large number of messages)</a:t>
            </a:r>
          </a:p>
          <a:p>
            <a:pPr>
              <a:lnSpc>
                <a:spcPct val="90000"/>
              </a:lnSpc>
            </a:pPr>
            <a:r>
              <a:rPr lang="en-US"/>
              <a:t>choose hash function used based on speed verses security constraints</a:t>
            </a:r>
            <a:endParaRPr lang="en-AU"/>
          </a:p>
          <a:p>
            <a:pPr>
              <a:lnSpc>
                <a:spcPct val="90000"/>
              </a:lnSpc>
            </a:pPr>
            <a:endParaRPr lang="en-A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0680A18F-956A-46CD-9FEF-385DC5E65469}" type="slidenum">
              <a:rPr lang="en-US"/>
              <a:pPr/>
              <a:t>54</a:t>
            </a:fld>
            <a:endParaRPr lang="en-US"/>
          </a:p>
        </p:txBody>
      </p:sp>
      <p:sp>
        <p:nvSpPr>
          <p:cNvPr id="748546" name="Rectangle 2"/>
          <p:cNvSpPr>
            <a:spLocks noGrp="1" noChangeArrowheads="1"/>
          </p:cNvSpPr>
          <p:nvPr>
            <p:ph type="title"/>
          </p:nvPr>
        </p:nvSpPr>
        <p:spPr/>
        <p:txBody>
          <a:bodyPr/>
          <a:lstStyle/>
          <a:p>
            <a:r>
              <a:rPr lang="en-US"/>
              <a:t>CMAC</a:t>
            </a:r>
            <a:endParaRPr lang="en-AU"/>
          </a:p>
        </p:txBody>
      </p:sp>
      <p:sp>
        <p:nvSpPr>
          <p:cNvPr id="748547" name="Rectangle 3"/>
          <p:cNvSpPr>
            <a:spLocks noGrp="1" noChangeArrowheads="1"/>
          </p:cNvSpPr>
          <p:nvPr>
            <p:ph type="body" idx="1"/>
          </p:nvPr>
        </p:nvSpPr>
        <p:spPr/>
        <p:txBody>
          <a:bodyPr/>
          <a:lstStyle/>
          <a:p>
            <a:r>
              <a:rPr lang="en-US"/>
              <a:t>previously saw the DAA (CBC-MAC)</a:t>
            </a:r>
          </a:p>
          <a:p>
            <a:r>
              <a:rPr lang="en-US"/>
              <a:t>widely used in govt &amp; industry</a:t>
            </a:r>
          </a:p>
          <a:p>
            <a:r>
              <a:rPr lang="en-US"/>
              <a:t>but has message size limitation</a:t>
            </a:r>
          </a:p>
          <a:p>
            <a:r>
              <a:rPr lang="en-US"/>
              <a:t>can overcome using 2 keys &amp; padding</a:t>
            </a:r>
          </a:p>
          <a:p>
            <a:r>
              <a:rPr lang="en-US"/>
              <a:t>thus forming the Cipher-based Message Authentication Code (CMAC)</a:t>
            </a:r>
          </a:p>
          <a:p>
            <a:r>
              <a:rPr lang="en-US"/>
              <a:t>adopted by NIST SP800-38B</a:t>
            </a:r>
            <a:endParaRPr lang="en-US" sz="3600"/>
          </a:p>
          <a:p>
            <a:pPr lvl="1"/>
            <a:endParaRPr lang="en-AU"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2009/1</a:t>
            </a:r>
            <a:endParaRPr lang="en-US"/>
          </a:p>
        </p:txBody>
      </p:sp>
      <p:sp>
        <p:nvSpPr>
          <p:cNvPr id="5" name="Footer Placeholder 4"/>
          <p:cNvSpPr>
            <a:spLocks noGrp="1"/>
          </p:cNvSpPr>
          <p:nvPr>
            <p:ph type="ftr" sz="quarter" idx="11"/>
          </p:nvPr>
        </p:nvSpPr>
        <p:spPr/>
        <p:txBody>
          <a:bodyPr/>
          <a:lstStyle/>
          <a:p>
            <a:r>
              <a:rPr lang="en-US"/>
              <a:t>7501ICT Information Security</a:t>
            </a:r>
          </a:p>
        </p:txBody>
      </p:sp>
      <p:sp>
        <p:nvSpPr>
          <p:cNvPr id="6" name="Slide Number Placeholder 5"/>
          <p:cNvSpPr>
            <a:spLocks noGrp="1"/>
          </p:cNvSpPr>
          <p:nvPr>
            <p:ph type="sldNum" sz="quarter" idx="12"/>
          </p:nvPr>
        </p:nvSpPr>
        <p:spPr/>
        <p:txBody>
          <a:bodyPr/>
          <a:lstStyle/>
          <a:p>
            <a:r>
              <a:rPr lang="en-US"/>
              <a:t>Lecture 2. Cryptography - </a:t>
            </a:r>
            <a:fld id="{8DE23F4C-E4D5-4293-86BE-F2586E087814}" type="slidenum">
              <a:rPr lang="en-US"/>
              <a:pPr/>
              <a:t>55</a:t>
            </a:fld>
            <a:endParaRPr lang="en-US"/>
          </a:p>
        </p:txBody>
      </p:sp>
      <p:sp>
        <p:nvSpPr>
          <p:cNvPr id="750594" name="Rectangle 2"/>
          <p:cNvSpPr>
            <a:spLocks noGrp="1" noChangeArrowheads="1"/>
          </p:cNvSpPr>
          <p:nvPr>
            <p:ph type="title"/>
          </p:nvPr>
        </p:nvSpPr>
        <p:spPr/>
        <p:txBody>
          <a:bodyPr/>
          <a:lstStyle/>
          <a:p>
            <a:r>
              <a:rPr lang="en-US"/>
              <a:t>CMAC Overview</a:t>
            </a:r>
            <a:endParaRPr lang="en-AU"/>
          </a:p>
        </p:txBody>
      </p:sp>
      <p:pic>
        <p:nvPicPr>
          <p:cNvPr id="750595" name="Picture 3"/>
          <p:cNvPicPr>
            <a:picLocks noChangeAspect="1" noChangeArrowheads="1"/>
          </p:cNvPicPr>
          <p:nvPr/>
        </p:nvPicPr>
        <p:blipFill>
          <a:blip r:embed="rId3" cstate="print"/>
          <a:srcRect/>
          <a:stretch>
            <a:fillRect/>
          </a:stretch>
        </p:blipFill>
        <p:spPr bwMode="auto">
          <a:xfrm>
            <a:off x="1066800" y="1219200"/>
            <a:ext cx="7035800" cy="5437188"/>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143000" y="152400"/>
            <a:ext cx="6669088" cy="1143000"/>
          </a:xfrm>
        </p:spPr>
        <p:txBody>
          <a:bodyPr/>
          <a:lstStyle/>
          <a:p>
            <a:r>
              <a:rPr lang="en-US" sz="3900" b="1" smtClean="0"/>
              <a:t>Summary</a:t>
            </a:r>
            <a:endParaRPr lang="en-AU" sz="3900" b="1" smtClean="0"/>
          </a:p>
        </p:txBody>
      </p:sp>
      <p:sp>
        <p:nvSpPr>
          <p:cNvPr id="46083" name="Rectangle 3"/>
          <p:cNvSpPr>
            <a:spLocks noGrp="1" noChangeArrowheads="1"/>
          </p:cNvSpPr>
          <p:nvPr>
            <p:ph type="body" idx="1"/>
          </p:nvPr>
        </p:nvSpPr>
        <p:spPr>
          <a:xfrm>
            <a:off x="755650" y="1268413"/>
            <a:ext cx="8208963" cy="4949825"/>
          </a:xfrm>
        </p:spPr>
        <p:txBody>
          <a:bodyPr/>
          <a:lstStyle/>
          <a:p>
            <a:pPr>
              <a:lnSpc>
                <a:spcPct val="130000"/>
              </a:lnSpc>
              <a:buFontTx/>
              <a:buNone/>
            </a:pPr>
            <a:r>
              <a:rPr lang="en-US" sz="2800" dirty="0" smtClean="0"/>
              <a:t>We have studied </a:t>
            </a:r>
          </a:p>
          <a:p>
            <a:pPr>
              <a:lnSpc>
                <a:spcPct val="130000"/>
              </a:lnSpc>
            </a:pPr>
            <a:r>
              <a:rPr lang="en-US" sz="2800" dirty="0" smtClean="0"/>
              <a:t>Linear feedback shift registers (LFSRs</a:t>
            </a:r>
            <a:r>
              <a:rPr lang="en-US" sz="2800" dirty="0" smtClean="0"/>
              <a:t>)</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Stream Ciphers</a:t>
            </a:r>
            <a:endParaRPr lang="en-AU" sz="2800" dirty="0" smtClean="0"/>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AES</a:t>
            </a:r>
            <a:endParaRPr lang="en-AU" sz="2800" dirty="0" smtClean="0"/>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Advanced hash functions</a:t>
            </a:r>
            <a:endParaRPr lang="en-US" sz="2800" dirty="0" smtClean="0"/>
          </a:p>
          <a:p>
            <a:pPr lvl="1"/>
            <a:r>
              <a:rPr lang="en-US" dirty="0" smtClean="0"/>
              <a:t>SHA-512 </a:t>
            </a:r>
            <a:r>
              <a:rPr lang="en-US" dirty="0" smtClean="0"/>
              <a:t>&amp; Whirlpool</a:t>
            </a:r>
          </a:p>
          <a:p>
            <a:pPr lvl="1"/>
            <a:r>
              <a:rPr lang="en-US" dirty="0" smtClean="0"/>
              <a:t>HMAC authentication using hash function</a:t>
            </a:r>
          </a:p>
          <a:p>
            <a:pPr lvl="1"/>
            <a:r>
              <a:rPr lang="en-US" dirty="0" smtClean="0"/>
              <a:t>CMAC authentication using a block cipher</a:t>
            </a:r>
          </a:p>
          <a:p>
            <a:pPr>
              <a:lnSpc>
                <a:spcPct val="130000"/>
              </a:lnSpc>
            </a:pPr>
            <a:endParaRPr lang="en-US" sz="2800" dirty="0" smtClean="0"/>
          </a:p>
          <a:p>
            <a:pPr lvl="1">
              <a:lnSpc>
                <a:spcPct val="120000"/>
              </a:lnSpc>
            </a:pPr>
            <a:endParaRPr lang="en-US" sz="2400" dirty="0" smtClean="0"/>
          </a:p>
          <a:p>
            <a:pPr>
              <a:lnSpc>
                <a:spcPct val="120000"/>
              </a:lnSpc>
              <a:buFontTx/>
              <a:buNone/>
            </a:pPr>
            <a:endParaRPr lang="en-AU" sz="2800" dirty="0"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013" y="404813"/>
            <a:ext cx="6524625" cy="1143000"/>
          </a:xfrm>
        </p:spPr>
        <p:txBody>
          <a:bodyPr/>
          <a:lstStyle/>
          <a:p>
            <a:pPr>
              <a:defRPr/>
            </a:pPr>
            <a:r>
              <a:rPr lang="en-US" sz="3900" b="1" dirty="0" smtClean="0"/>
              <a:t>Next Lecture</a:t>
            </a:r>
            <a:endParaRPr lang="en-US" sz="3900" b="1" dirty="0"/>
          </a:p>
        </p:txBody>
      </p:sp>
      <p:sp>
        <p:nvSpPr>
          <p:cNvPr id="47107" name="Content Placeholder 2"/>
          <p:cNvSpPr>
            <a:spLocks noGrp="1"/>
          </p:cNvSpPr>
          <p:nvPr>
            <p:ph idx="1"/>
          </p:nvPr>
        </p:nvSpPr>
        <p:spPr>
          <a:xfrm>
            <a:off x="1115615" y="1989138"/>
            <a:ext cx="7582297" cy="1439862"/>
          </a:xfrm>
        </p:spPr>
        <p:txBody>
          <a:bodyPr/>
          <a:lstStyle/>
          <a:p>
            <a:pPr>
              <a:buFontTx/>
              <a:buNone/>
            </a:pPr>
            <a:r>
              <a:rPr lang="en-US" sz="2800" dirty="0" smtClean="0"/>
              <a:t>Mid-Semester Exam… </a:t>
            </a:r>
          </a:p>
          <a:p>
            <a:pPr>
              <a:buFontTx/>
              <a:buNone/>
            </a:pPr>
            <a:r>
              <a:rPr lang="en-US" dirty="0" smtClean="0"/>
              <a:t>                      </a:t>
            </a:r>
          </a:p>
          <a:p>
            <a:pPr>
              <a:buFontTx/>
              <a:buNone/>
            </a:pPr>
            <a:endParaRPr lang="en-US" dirty="0"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48131"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1187450" y="260350"/>
            <a:ext cx="6769100"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900" b="1" smtClean="0"/>
              <a:t>Stream Ciphers</a:t>
            </a:r>
            <a:endParaRPr lang="en-GB" sz="3900" b="1" smtClean="0"/>
          </a:p>
        </p:txBody>
      </p:sp>
      <p:sp>
        <p:nvSpPr>
          <p:cNvPr id="16387" name="Rectangle 3"/>
          <p:cNvSpPr>
            <a:spLocks noGrp="1" noChangeArrowheads="1"/>
          </p:cNvSpPr>
          <p:nvPr>
            <p:ph type="body" idx="1"/>
          </p:nvPr>
        </p:nvSpPr>
        <p:spPr>
          <a:xfrm>
            <a:off x="914400" y="1268413"/>
            <a:ext cx="8229600" cy="4876800"/>
          </a:xfrm>
        </p:spPr>
        <p:txBody>
          <a:bodyPr lIns="90000" tIns="46800" rIns="90000" bIns="46800"/>
          <a:lstStyle/>
          <a:p>
            <a:pPr eaLnBrk="1" hangingPunct="1"/>
            <a:r>
              <a:rPr lang="en-US" sz="2800" smtClean="0"/>
              <a:t>A stream cipher usually generates a </a:t>
            </a:r>
            <a:r>
              <a:rPr lang="en-US" sz="2800" b="1" i="1" smtClean="0"/>
              <a:t>pseudo-random</a:t>
            </a:r>
            <a:r>
              <a:rPr lang="en-US" sz="2800" smtClean="0"/>
              <a:t> key stream, and then xor to the plaintext </a:t>
            </a:r>
          </a:p>
          <a:p>
            <a:pPr eaLnBrk="1" hangingPunct="1"/>
            <a:r>
              <a:rPr lang="en-US" sz="2800" smtClean="0"/>
              <a:t>They are used in many areas, because of their speed and simplicity of implementation</a:t>
            </a:r>
          </a:p>
          <a:p>
            <a:pPr eaLnBrk="1" hangingPunct="1"/>
            <a:r>
              <a:rPr lang="en-US" sz="2800" smtClean="0"/>
              <a:t>In addition to data encryption, they are used:</a:t>
            </a:r>
          </a:p>
          <a:p>
            <a:pPr lvl="1" eaLnBrk="1" hangingPunct="1">
              <a:buSzPct val="80000"/>
            </a:pPr>
            <a:r>
              <a:rPr lang="en-US" sz="2400" smtClean="0"/>
              <a:t>to generate good 0/1sequences for digital communications</a:t>
            </a:r>
          </a:p>
          <a:p>
            <a:pPr lvl="1" eaLnBrk="1" hangingPunct="1">
              <a:buSzPct val="80000"/>
            </a:pPr>
            <a:r>
              <a:rPr lang="en-US" sz="2400" smtClean="0"/>
              <a:t>to generate keys for one-time pad  </a:t>
            </a:r>
          </a:p>
          <a:p>
            <a:pPr lvl="1" eaLnBrk="1" hangingPunct="1">
              <a:spcBef>
                <a:spcPct val="50000"/>
              </a:spcBef>
              <a:buSzPct val="80000"/>
            </a:pPr>
            <a:r>
              <a:rPr lang="en-US" sz="2400" smtClean="0"/>
              <a:t>to generate session keys, used in:</a:t>
            </a:r>
          </a:p>
          <a:p>
            <a:pPr lvl="2" eaLnBrk="1" hangingPunct="1">
              <a:spcBef>
                <a:spcPct val="50000"/>
              </a:spcBef>
              <a:buSzPct val="80000"/>
            </a:pPr>
            <a:r>
              <a:rPr lang="en-US" sz="2000" smtClean="0"/>
              <a:t>protocols for network security</a:t>
            </a:r>
          </a:p>
          <a:p>
            <a:pPr lvl="2" eaLnBrk="1" hangingPunct="1">
              <a:spcBef>
                <a:spcPct val="50000"/>
              </a:spcBef>
              <a:buSzPct val="80000"/>
            </a:pPr>
            <a:r>
              <a:rPr lang="en-US" sz="2000" smtClean="0"/>
              <a:t>wireless communications, etc </a:t>
            </a:r>
          </a:p>
          <a:p>
            <a:pPr lvl="2" eaLnBrk="1" hangingPunct="1">
              <a:buSzPct val="80000"/>
              <a:buFontTx/>
              <a:buNone/>
            </a:pPr>
            <a:endParaRPr lang="en-GB"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187450" y="333375"/>
            <a:ext cx="6697663" cy="890588"/>
          </a:xfrm>
        </p:spPr>
        <p:txBody>
          <a:bodyPr/>
          <a:lstStyle/>
          <a:p>
            <a:pPr eaLnBrk="1" hangingPunct="1"/>
            <a:r>
              <a:rPr lang="en-US" sz="3900" b="1" smtClean="0"/>
              <a:t/>
            </a:r>
            <a:br>
              <a:rPr lang="en-US" sz="3900" b="1" smtClean="0"/>
            </a:br>
            <a:r>
              <a:rPr lang="en-US" sz="3900" b="1" smtClean="0"/>
              <a:t>RC4</a:t>
            </a:r>
            <a:br>
              <a:rPr lang="en-US" sz="3900" b="1" smtClean="0"/>
            </a:br>
            <a:endParaRPr lang="en-US" sz="3900" b="1" smtClean="0"/>
          </a:p>
        </p:txBody>
      </p:sp>
      <p:sp>
        <p:nvSpPr>
          <p:cNvPr id="43011" name="Rectangle 3"/>
          <p:cNvSpPr>
            <a:spLocks noGrp="1" noChangeArrowheads="1"/>
          </p:cNvSpPr>
          <p:nvPr>
            <p:ph type="body" idx="1"/>
          </p:nvPr>
        </p:nvSpPr>
        <p:spPr>
          <a:xfrm>
            <a:off x="539750" y="3860800"/>
            <a:ext cx="8280400" cy="2808288"/>
          </a:xfrm>
        </p:spPr>
        <p:txBody>
          <a:bodyPr/>
          <a:lstStyle/>
          <a:p>
            <a:pPr eaLnBrk="1" hangingPunct="1"/>
            <a:r>
              <a:rPr lang="en-US" sz="2900" smtClean="0"/>
              <a:t>Procedure:</a:t>
            </a:r>
          </a:p>
          <a:p>
            <a:pPr eaLnBrk="1" hangingPunct="1">
              <a:lnSpc>
                <a:spcPct val="10000"/>
              </a:lnSpc>
            </a:pPr>
            <a:endParaRPr lang="en-US" sz="3000" smtClean="0"/>
          </a:p>
          <a:p>
            <a:pPr lvl="1" eaLnBrk="1" hangingPunct="1"/>
            <a:r>
              <a:rPr lang="en-US" sz="2600" smtClean="0"/>
              <a:t>It first generates a pseudo-random stream of bits (called </a:t>
            </a:r>
            <a:r>
              <a:rPr lang="en-US" sz="2600" b="1" i="1" smtClean="0"/>
              <a:t>keystream</a:t>
            </a:r>
            <a:r>
              <a:rPr lang="en-US" sz="2600" smtClean="0"/>
              <a:t>)</a:t>
            </a:r>
          </a:p>
          <a:p>
            <a:pPr lvl="1" eaLnBrk="1" hangingPunct="1">
              <a:lnSpc>
                <a:spcPct val="10000"/>
              </a:lnSpc>
            </a:pPr>
            <a:endParaRPr lang="en-US" sz="2600" smtClean="0"/>
          </a:p>
          <a:p>
            <a:pPr lvl="1" eaLnBrk="1" hangingPunct="1"/>
            <a:r>
              <a:rPr lang="en-US" sz="2600" smtClean="0"/>
              <a:t>Using the keystream, the plaintext is encrypted making use of the bit-wise exclusive-or operation </a:t>
            </a:r>
          </a:p>
        </p:txBody>
      </p:sp>
      <p:sp>
        <p:nvSpPr>
          <p:cNvPr id="7" name="Rectangle 3"/>
          <p:cNvSpPr txBox="1">
            <a:spLocks noChangeArrowheads="1"/>
          </p:cNvSpPr>
          <p:nvPr/>
        </p:nvSpPr>
        <p:spPr bwMode="auto">
          <a:xfrm>
            <a:off x="539750" y="1125538"/>
            <a:ext cx="5111750" cy="2590800"/>
          </a:xfrm>
          <a:prstGeom prst="rect">
            <a:avLst/>
          </a:prstGeom>
          <a:noFill/>
          <a:ln w="9525">
            <a:noFill/>
            <a:miter lim="800000"/>
            <a:headEnd/>
            <a:tailEnd/>
          </a:ln>
        </p:spPr>
        <p:txBody>
          <a:bodyPr/>
          <a:lstStyle/>
          <a:p>
            <a:pPr marL="342900" indent="-342900" algn="l" eaLnBrk="1" hangingPunct="1">
              <a:spcBef>
                <a:spcPct val="20000"/>
              </a:spcBef>
              <a:buClr>
                <a:srgbClr val="DF0029"/>
              </a:buClr>
              <a:buFontTx/>
              <a:buChar char="•"/>
            </a:pPr>
            <a:r>
              <a:rPr lang="en-AU" sz="2800" b="1">
                <a:latin typeface="Times New Roman" pitchFamily="18" charset="0"/>
              </a:rPr>
              <a:t>R</a:t>
            </a:r>
            <a:r>
              <a:rPr lang="en-AU" sz="2800">
                <a:latin typeface="Times New Roman" pitchFamily="18" charset="0"/>
              </a:rPr>
              <a:t>ivest </a:t>
            </a:r>
            <a:r>
              <a:rPr lang="en-AU" sz="2800" b="1">
                <a:latin typeface="Times New Roman" pitchFamily="18" charset="0"/>
              </a:rPr>
              <a:t>C</a:t>
            </a:r>
            <a:r>
              <a:rPr lang="en-AU" sz="2800">
                <a:latin typeface="Times New Roman" pitchFamily="18" charset="0"/>
              </a:rPr>
              <a:t>ipher </a:t>
            </a:r>
            <a:r>
              <a:rPr lang="en-AU" sz="2800" b="1">
                <a:latin typeface="Times New Roman" pitchFamily="18" charset="0"/>
              </a:rPr>
              <a:t>4</a:t>
            </a:r>
            <a:r>
              <a:rPr lang="en-AU" sz="2800">
                <a:latin typeface="Times New Roman" pitchFamily="18" charset="0"/>
              </a:rPr>
              <a:t>,  </a:t>
            </a:r>
            <a:r>
              <a:rPr lang="en-US" sz="2800">
                <a:latin typeface="Times New Roman" pitchFamily="18" charset="0"/>
              </a:rPr>
              <a:t>by Ron Rivest in 1987</a:t>
            </a:r>
          </a:p>
          <a:p>
            <a:pPr marL="342900" indent="-342900" algn="l" eaLnBrk="1" hangingPunct="1">
              <a:spcBef>
                <a:spcPct val="20000"/>
              </a:spcBef>
              <a:buClr>
                <a:srgbClr val="DF0029"/>
              </a:buClr>
              <a:buFontTx/>
              <a:buChar char="•"/>
            </a:pPr>
            <a:r>
              <a:rPr lang="en-US" sz="2800">
                <a:latin typeface="Times New Roman" pitchFamily="18" charset="0"/>
              </a:rPr>
              <a:t>Applications:</a:t>
            </a:r>
            <a:r>
              <a:rPr lang="en-US" sz="3000">
                <a:latin typeface="Times New Roman" pitchFamily="18" charset="0"/>
              </a:rPr>
              <a:t> </a:t>
            </a:r>
          </a:p>
          <a:p>
            <a:pPr marL="342900" indent="-342900" algn="l" eaLnBrk="1" hangingPunct="1">
              <a:spcBef>
                <a:spcPct val="20000"/>
              </a:spcBef>
              <a:buClr>
                <a:srgbClr val="DF0029"/>
              </a:buClr>
            </a:pPr>
            <a:r>
              <a:rPr lang="en-US" sz="3000">
                <a:latin typeface="Times New Roman" pitchFamily="18" charset="0"/>
              </a:rPr>
              <a:t>       </a:t>
            </a:r>
            <a:r>
              <a:rPr lang="en-US" sz="2600" b="1" i="1">
                <a:latin typeface="Times New Roman" pitchFamily="18" charset="0"/>
              </a:rPr>
              <a:t>SSL, WEP, SSH</a:t>
            </a:r>
            <a:r>
              <a:rPr lang="en-US" sz="2600">
                <a:latin typeface="Times New Roman" pitchFamily="18" charset="0"/>
              </a:rPr>
              <a:t>, </a:t>
            </a:r>
          </a:p>
          <a:p>
            <a:pPr marL="342900" indent="-342900" algn="l" eaLnBrk="1" hangingPunct="1">
              <a:spcBef>
                <a:spcPct val="20000"/>
              </a:spcBef>
              <a:buClr>
                <a:srgbClr val="DF0029"/>
              </a:buClr>
            </a:pPr>
            <a:r>
              <a:rPr lang="en-US" sz="2600">
                <a:latin typeface="Times New Roman" pitchFamily="18" charset="0"/>
              </a:rPr>
              <a:t>        and many other protocols</a:t>
            </a:r>
          </a:p>
          <a:p>
            <a:pPr marL="342900" indent="-342900" algn="l" eaLnBrk="1" hangingPunct="1">
              <a:spcBef>
                <a:spcPct val="20000"/>
              </a:spcBef>
              <a:buClr>
                <a:srgbClr val="DF0029"/>
              </a:buClr>
              <a:buFontTx/>
              <a:buChar char="•"/>
            </a:pPr>
            <a:endParaRPr lang="en-US" sz="800">
              <a:latin typeface="Times New Roman" pitchFamily="18" charset="0"/>
            </a:endParaRPr>
          </a:p>
        </p:txBody>
      </p:sp>
      <p:pic>
        <p:nvPicPr>
          <p:cNvPr id="43013" name="Picture 8" descr="Photo of Ron Rivest"/>
          <p:cNvPicPr>
            <a:picLocks noChangeAspect="1" noChangeArrowheads="1"/>
          </p:cNvPicPr>
          <p:nvPr/>
        </p:nvPicPr>
        <p:blipFill>
          <a:blip r:embed="rId2" cstate="print"/>
          <a:srcRect/>
          <a:stretch>
            <a:fillRect/>
          </a:stretch>
        </p:blipFill>
        <p:spPr bwMode="auto">
          <a:xfrm>
            <a:off x="6380163" y="900113"/>
            <a:ext cx="2152650" cy="2403475"/>
          </a:xfrm>
          <a:prstGeom prst="rect">
            <a:avLst/>
          </a:prstGeom>
          <a:noFill/>
          <a:ln w="9525">
            <a:noFill/>
            <a:miter lim="800000"/>
            <a:headEnd/>
            <a:tailEnd/>
          </a:ln>
        </p:spPr>
      </p:pic>
      <p:sp>
        <p:nvSpPr>
          <p:cNvPr id="9" name="Rectangle 8"/>
          <p:cNvSpPr/>
          <p:nvPr/>
        </p:nvSpPr>
        <p:spPr>
          <a:xfrm>
            <a:off x="6011863" y="3357563"/>
            <a:ext cx="3024187" cy="692150"/>
          </a:xfrm>
          <a:prstGeom prst="rect">
            <a:avLst/>
          </a:prstGeom>
        </p:spPr>
        <p:txBody>
          <a:bodyPr>
            <a:spAutoFit/>
          </a:bodyPr>
          <a:lstStyle/>
          <a:p>
            <a:pPr algn="l"/>
            <a:r>
              <a:rPr lang="en-US" sz="1500" b="1"/>
              <a:t>       Professor Ron </a:t>
            </a:r>
            <a:r>
              <a:rPr lang="en-AU" sz="1500" b="1"/>
              <a:t>Rivest  </a:t>
            </a:r>
            <a:endParaRPr lang="en-US" sz="1500" b="1"/>
          </a:p>
          <a:p>
            <a:pPr algn="l"/>
            <a:r>
              <a:rPr lang="en-US" sz="1200"/>
              <a:t>Electrical Engineering &amp; Computer Science</a:t>
            </a:r>
          </a:p>
          <a:p>
            <a:pPr algn="l"/>
            <a:r>
              <a:rPr lang="en-AU" sz="1200"/>
              <a:t>Massachusetts Institute of Technology (</a:t>
            </a:r>
            <a:r>
              <a:rPr lang="en-AU" sz="1200" b="1"/>
              <a:t>MIT</a:t>
            </a:r>
            <a:r>
              <a:rPr lang="en-AU" sz="1200"/>
              <a:t>)</a:t>
            </a:r>
          </a:p>
        </p:txBody>
      </p:sp>
      <p:sp>
        <p:nvSpPr>
          <p:cNvPr id="8" name="Date Placeholder 7"/>
          <p:cNvSpPr>
            <a:spLocks noGrp="1"/>
          </p:cNvSpPr>
          <p:nvPr>
            <p:ph type="dt" sz="half" idx="10"/>
          </p:nvPr>
        </p:nvSpPr>
        <p:spPr/>
        <p:txBody>
          <a:bodyPr/>
          <a:lstStyle/>
          <a:p>
            <a:pPr>
              <a:defRPr/>
            </a:pPr>
            <a:r>
              <a:rPr lang="ta-IN" smtClean="0"/>
              <a:t>2014/1</a:t>
            </a:r>
            <a:endParaRPr lang="en-US"/>
          </a:p>
        </p:txBody>
      </p:sp>
      <p:sp>
        <p:nvSpPr>
          <p:cNvPr id="10" name="Footer Placeholder 9"/>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187450" y="333375"/>
            <a:ext cx="7056438" cy="890588"/>
          </a:xfrm>
        </p:spPr>
        <p:txBody>
          <a:bodyPr/>
          <a:lstStyle/>
          <a:p>
            <a:pPr eaLnBrk="1" hangingPunct="1"/>
            <a:r>
              <a:rPr lang="en-US" sz="3900" b="1" smtClean="0"/>
              <a:t/>
            </a:r>
            <a:br>
              <a:rPr lang="en-US" sz="3900" b="1" smtClean="0"/>
            </a:br>
            <a:r>
              <a:rPr lang="en-US" sz="3900" b="1" smtClean="0"/>
              <a:t>RC4 Components </a:t>
            </a:r>
            <a:br>
              <a:rPr lang="en-US" sz="3900" b="1" smtClean="0"/>
            </a:br>
            <a:endParaRPr lang="en-US" sz="3900" b="1" smtClean="0"/>
          </a:p>
        </p:txBody>
      </p:sp>
      <p:sp>
        <p:nvSpPr>
          <p:cNvPr id="44035" name="Rectangle 3"/>
          <p:cNvSpPr>
            <a:spLocks noGrp="1" noChangeArrowheads="1"/>
          </p:cNvSpPr>
          <p:nvPr>
            <p:ph type="body" idx="1"/>
          </p:nvPr>
        </p:nvSpPr>
        <p:spPr>
          <a:xfrm>
            <a:off x="684213" y="1341438"/>
            <a:ext cx="8351837" cy="4895850"/>
          </a:xfrm>
        </p:spPr>
        <p:txBody>
          <a:bodyPr/>
          <a:lstStyle/>
          <a:p>
            <a:r>
              <a:rPr lang="en-US" smtClean="0"/>
              <a:t>RC4 uses two arrays</a:t>
            </a:r>
          </a:p>
          <a:p>
            <a:pPr>
              <a:lnSpc>
                <a:spcPct val="10000"/>
              </a:lnSpc>
              <a:buFontTx/>
              <a:buNone/>
            </a:pPr>
            <a:r>
              <a:rPr lang="en-US" smtClean="0"/>
              <a:t> </a:t>
            </a:r>
            <a:endParaRPr lang="en-US" b="1" smtClean="0"/>
          </a:p>
          <a:p>
            <a:pPr lvl="1"/>
            <a:r>
              <a:rPr lang="en-AU" smtClean="0"/>
              <a:t>A 256-byte state table (also called </a:t>
            </a:r>
            <a:r>
              <a:rPr lang="en-AU" b="1" i="1" smtClean="0"/>
              <a:t>S-Box</a:t>
            </a:r>
            <a:r>
              <a:rPr lang="en-AU" smtClean="0"/>
              <a:t>)</a:t>
            </a:r>
          </a:p>
          <a:p>
            <a:pPr>
              <a:buFontTx/>
              <a:buNone/>
            </a:pPr>
            <a:r>
              <a:rPr lang="en-AU" b="1" i="1" smtClean="0"/>
              <a:t>                  </a:t>
            </a:r>
            <a:r>
              <a:rPr lang="en-AU" sz="2800" b="1" i="1" smtClean="0"/>
              <a:t>S</a:t>
            </a:r>
            <a:r>
              <a:rPr lang="en-AU" sz="2800" b="1" smtClean="0"/>
              <a:t>[ ]=[  </a:t>
            </a:r>
            <a:r>
              <a:rPr lang="en-AU" sz="2800" b="1" i="1" smtClean="0"/>
              <a:t>S</a:t>
            </a:r>
            <a:r>
              <a:rPr lang="en-AU" sz="2800" b="1" smtClean="0"/>
              <a:t>[0],  …,  </a:t>
            </a:r>
            <a:r>
              <a:rPr lang="en-AU" sz="2800" b="1" i="1" smtClean="0"/>
              <a:t>S</a:t>
            </a:r>
            <a:r>
              <a:rPr lang="en-AU" sz="2800" b="1" smtClean="0"/>
              <a:t>[255]  ]</a:t>
            </a:r>
          </a:p>
          <a:p>
            <a:pPr>
              <a:lnSpc>
                <a:spcPct val="50000"/>
              </a:lnSpc>
              <a:buFontTx/>
              <a:buNone/>
            </a:pPr>
            <a:endParaRPr lang="en-AU" sz="2800" b="1" smtClean="0"/>
          </a:p>
          <a:p>
            <a:pPr lvl="1"/>
            <a:r>
              <a:rPr lang="en-US" smtClean="0"/>
              <a:t>A key of variable size, consisting of up to 2048 bits (i.e., 256 bytes)</a:t>
            </a:r>
          </a:p>
          <a:p>
            <a:pPr>
              <a:buFontTx/>
              <a:buNone/>
            </a:pPr>
            <a:r>
              <a:rPr lang="en-AU" smtClean="0"/>
              <a:t>                  </a:t>
            </a:r>
            <a:r>
              <a:rPr lang="en-AU" sz="2800" b="1" i="1" smtClean="0"/>
              <a:t>K</a:t>
            </a:r>
            <a:r>
              <a:rPr lang="en-AU" sz="2800" b="1" smtClean="0"/>
              <a:t>[ ]</a:t>
            </a:r>
            <a:r>
              <a:rPr lang="en-AU" sz="2800" b="1" i="1" smtClean="0"/>
              <a:t> = </a:t>
            </a:r>
            <a:r>
              <a:rPr lang="en-AU" sz="2800" b="1" smtClean="0"/>
              <a:t>[</a:t>
            </a:r>
            <a:r>
              <a:rPr lang="en-AU" sz="2800" b="1" i="1" smtClean="0"/>
              <a:t>  K</a:t>
            </a:r>
            <a:r>
              <a:rPr lang="en-AU" sz="2800" b="1" smtClean="0"/>
              <a:t>[</a:t>
            </a:r>
            <a:r>
              <a:rPr lang="en-AU" sz="2800" b="1" i="1" smtClean="0"/>
              <a:t>0</a:t>
            </a:r>
            <a:r>
              <a:rPr lang="en-AU" sz="2800" b="1" smtClean="0"/>
              <a:t>]</a:t>
            </a:r>
            <a:r>
              <a:rPr lang="en-AU" sz="2800" b="1" i="1" smtClean="0"/>
              <a:t>,  K</a:t>
            </a:r>
            <a:r>
              <a:rPr lang="en-AU" sz="2800" b="1" smtClean="0"/>
              <a:t>[</a:t>
            </a:r>
            <a:r>
              <a:rPr lang="en-AU" sz="2800" b="1" i="1" smtClean="0"/>
              <a:t>1</a:t>
            </a:r>
            <a:r>
              <a:rPr lang="en-AU" sz="2800" b="1" smtClean="0"/>
              <a:t>]</a:t>
            </a:r>
            <a:r>
              <a:rPr lang="en-AU" sz="2800" b="1" i="1" smtClean="0"/>
              <a:t>,  … </a:t>
            </a:r>
            <a:r>
              <a:rPr lang="en-AU" sz="2800" b="1" smtClean="0"/>
              <a:t>]</a:t>
            </a:r>
            <a:endParaRPr lang="en-US" sz="2800"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187450" y="333375"/>
            <a:ext cx="7056438" cy="890588"/>
          </a:xfrm>
        </p:spPr>
        <p:txBody>
          <a:bodyPr/>
          <a:lstStyle/>
          <a:p>
            <a:pPr eaLnBrk="1" hangingPunct="1"/>
            <a:r>
              <a:rPr lang="en-US" sz="3900" b="1" dirty="0" smtClean="0"/>
              <a:t/>
            </a:r>
            <a:br>
              <a:rPr lang="en-US" sz="3900" b="1" dirty="0" smtClean="0"/>
            </a:br>
            <a:r>
              <a:rPr lang="en-US" sz="3900" b="1" dirty="0" smtClean="0"/>
              <a:t>RC4 Algorithm </a:t>
            </a:r>
            <a:br>
              <a:rPr lang="en-US" sz="3900" b="1" dirty="0" smtClean="0"/>
            </a:br>
            <a:endParaRPr lang="en-US" sz="3900" b="1" dirty="0" smtClean="0"/>
          </a:p>
        </p:txBody>
      </p:sp>
      <p:sp>
        <p:nvSpPr>
          <p:cNvPr id="44035" name="Rectangle 3"/>
          <p:cNvSpPr>
            <a:spLocks noGrp="1" noChangeArrowheads="1"/>
          </p:cNvSpPr>
          <p:nvPr>
            <p:ph type="body" idx="1"/>
          </p:nvPr>
        </p:nvSpPr>
        <p:spPr>
          <a:xfrm>
            <a:off x="684213" y="1341438"/>
            <a:ext cx="8351837" cy="4895850"/>
          </a:xfrm>
        </p:spPr>
        <p:txBody>
          <a:bodyPr/>
          <a:lstStyle/>
          <a:p>
            <a:r>
              <a:rPr lang="en-US" dirty="0" smtClean="0"/>
              <a:t>It has 2 counters: </a:t>
            </a:r>
            <a:r>
              <a:rPr lang="en-US" dirty="0" err="1" smtClean="0"/>
              <a:t>i</a:t>
            </a:r>
            <a:r>
              <a:rPr lang="en-US" dirty="0" smtClean="0"/>
              <a:t> &amp; j and </a:t>
            </a:r>
            <a:r>
              <a:rPr lang="en-US" dirty="0" err="1" smtClean="0"/>
              <a:t>initialised</a:t>
            </a:r>
            <a:r>
              <a:rPr lang="en-US" dirty="0" smtClean="0"/>
              <a:t> to zero</a:t>
            </a:r>
          </a:p>
          <a:p>
            <a:pPr marL="800100" lvl="2" indent="0">
              <a:buNone/>
            </a:pPr>
            <a:r>
              <a:rPr lang="en-US" dirty="0" err="1" smtClean="0"/>
              <a:t>i</a:t>
            </a:r>
            <a:r>
              <a:rPr lang="en-US" dirty="0" smtClean="0"/>
              <a:t> = (</a:t>
            </a:r>
            <a:r>
              <a:rPr lang="en-US" dirty="0" err="1" smtClean="0"/>
              <a:t>i</a:t>
            </a:r>
            <a:r>
              <a:rPr lang="en-US" dirty="0" smtClean="0"/>
              <a:t> + 1) mod 256</a:t>
            </a:r>
          </a:p>
          <a:p>
            <a:pPr marL="800100" lvl="2" indent="0">
              <a:buNone/>
            </a:pPr>
            <a:r>
              <a:rPr lang="en-US" dirty="0" smtClean="0"/>
              <a:t>j = (j + S</a:t>
            </a:r>
            <a:r>
              <a:rPr lang="en-US" baseline="-25000" dirty="0" smtClean="0"/>
              <a:t>i</a:t>
            </a:r>
            <a:r>
              <a:rPr lang="en-US" dirty="0" smtClean="0"/>
              <a:t> ) mod 256</a:t>
            </a:r>
          </a:p>
          <a:p>
            <a:pPr marL="800100" lvl="2" indent="0">
              <a:buNone/>
            </a:pPr>
            <a:r>
              <a:rPr lang="en-US" dirty="0" smtClean="0"/>
              <a:t>Swap S</a:t>
            </a:r>
            <a:r>
              <a:rPr lang="en-US" baseline="-25000" dirty="0" smtClean="0"/>
              <a:t>i </a:t>
            </a:r>
            <a:r>
              <a:rPr lang="en-US" dirty="0" smtClean="0"/>
              <a:t>and </a:t>
            </a:r>
            <a:r>
              <a:rPr lang="en-US" dirty="0" err="1" smtClean="0"/>
              <a:t>S</a:t>
            </a:r>
            <a:r>
              <a:rPr lang="en-US" baseline="-25000" dirty="0" err="1" smtClean="0"/>
              <a:t>j</a:t>
            </a:r>
            <a:r>
              <a:rPr lang="en-US" baseline="-25000" dirty="0" smtClean="0"/>
              <a:t> </a:t>
            </a:r>
            <a:endParaRPr lang="en-US" dirty="0" smtClean="0"/>
          </a:p>
          <a:p>
            <a:pPr marL="800100" lvl="2" indent="0">
              <a:buNone/>
            </a:pPr>
            <a:r>
              <a:rPr lang="en-US" dirty="0" smtClean="0"/>
              <a:t>t = (</a:t>
            </a:r>
            <a:r>
              <a:rPr lang="en-US" dirty="0"/>
              <a:t>S</a:t>
            </a:r>
            <a:r>
              <a:rPr lang="en-US" baseline="-25000" dirty="0"/>
              <a:t>i </a:t>
            </a:r>
            <a:r>
              <a:rPr lang="en-US" dirty="0"/>
              <a:t>+</a:t>
            </a:r>
            <a:r>
              <a:rPr lang="en-US" dirty="0" smtClean="0"/>
              <a:t> </a:t>
            </a:r>
            <a:r>
              <a:rPr lang="en-US" dirty="0" err="1"/>
              <a:t>S</a:t>
            </a:r>
            <a:r>
              <a:rPr lang="en-US" baseline="-25000" dirty="0" err="1"/>
              <a:t>j</a:t>
            </a:r>
            <a:r>
              <a:rPr lang="en-US" baseline="-25000" dirty="0"/>
              <a:t> </a:t>
            </a:r>
            <a:r>
              <a:rPr lang="en-US" dirty="0" smtClean="0"/>
              <a:t>) mod 256</a:t>
            </a:r>
          </a:p>
          <a:p>
            <a:pPr marL="800100" lvl="2" indent="0">
              <a:buNone/>
            </a:pPr>
            <a:r>
              <a:rPr lang="en-US" dirty="0" smtClean="0"/>
              <a:t>K = S</a:t>
            </a:r>
            <a:r>
              <a:rPr lang="en-US" baseline="-25000" dirty="0" smtClean="0"/>
              <a:t>t</a:t>
            </a:r>
          </a:p>
          <a:p>
            <a:r>
              <a:rPr lang="en-US" dirty="0" smtClean="0"/>
              <a:t>Byte K is </a:t>
            </a:r>
            <a:r>
              <a:rPr lang="en-US" dirty="0" err="1" smtClean="0"/>
              <a:t>XORed</a:t>
            </a:r>
            <a:r>
              <a:rPr lang="en-US" dirty="0" smtClean="0"/>
              <a:t> with the plaintext to produce </a:t>
            </a:r>
            <a:r>
              <a:rPr lang="en-US" dirty="0" err="1" smtClean="0"/>
              <a:t>ciphertext</a:t>
            </a:r>
            <a:r>
              <a:rPr lang="en-US" dirty="0" smtClean="0"/>
              <a:t> or </a:t>
            </a:r>
            <a:r>
              <a:rPr lang="en-US" dirty="0" err="1" smtClean="0"/>
              <a:t>XORed</a:t>
            </a:r>
            <a:r>
              <a:rPr lang="en-US" dirty="0" smtClean="0"/>
              <a:t> with the </a:t>
            </a:r>
            <a:r>
              <a:rPr lang="en-US" dirty="0" err="1" smtClean="0"/>
              <a:t>cipertext</a:t>
            </a:r>
            <a:r>
              <a:rPr lang="en-US" dirty="0" smtClean="0"/>
              <a:t> to produce plaintext</a:t>
            </a:r>
            <a:endParaRPr lang="en-US" sz="2800" dirty="0"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extLst>
      <p:ext uri="{BB962C8B-B14F-4D97-AF65-F5344CB8AC3E}">
        <p14:creationId xmlns:p14="http://schemas.microsoft.com/office/powerpoint/2010/main" xmlns="" val="2759696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3174</TotalTime>
  <Words>7685</Words>
  <Application>Microsoft Office PowerPoint</Application>
  <PresentationFormat>On-screen Show (4:3)</PresentationFormat>
  <Paragraphs>829</Paragraphs>
  <Slides>58</Slides>
  <Notes>50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GUGC</vt:lpstr>
      <vt:lpstr>3413ICT  Network Security</vt:lpstr>
      <vt:lpstr>Previous Lecture…</vt:lpstr>
      <vt:lpstr>Today’Objectives </vt:lpstr>
      <vt:lpstr>Linear Feedback Shift Registers (LFSR)</vt:lpstr>
      <vt:lpstr>Software-Oriented Stream Ciphers</vt:lpstr>
      <vt:lpstr>Stream Ciphers</vt:lpstr>
      <vt:lpstr> RC4 </vt:lpstr>
      <vt:lpstr> RC4 Components  </vt:lpstr>
      <vt:lpstr> RC4 Algorithm  </vt:lpstr>
      <vt:lpstr>Slide 10</vt:lpstr>
      <vt:lpstr>The AES Cipher - Rijndael </vt:lpstr>
      <vt:lpstr>Rijndael</vt:lpstr>
      <vt:lpstr>Rijndael</vt:lpstr>
      <vt:lpstr>Byte Substitution</vt:lpstr>
      <vt:lpstr>Byte Substitution</vt:lpstr>
      <vt:lpstr>Shift Rows</vt:lpstr>
      <vt:lpstr>Shift Rows</vt:lpstr>
      <vt:lpstr>Mix Columns</vt:lpstr>
      <vt:lpstr>Mix Columns</vt:lpstr>
      <vt:lpstr>Mix Columns</vt:lpstr>
      <vt:lpstr>Add Round Key</vt:lpstr>
      <vt:lpstr>Add Round Key</vt:lpstr>
      <vt:lpstr>AES Round</vt:lpstr>
      <vt:lpstr>AES Key Expansion</vt:lpstr>
      <vt:lpstr>AES Key Expansion</vt:lpstr>
      <vt:lpstr>Key Expansion Rationale</vt:lpstr>
      <vt:lpstr>AES decryption</vt:lpstr>
      <vt:lpstr>AES Decryption</vt:lpstr>
      <vt:lpstr>Implementation Aspects</vt:lpstr>
      <vt:lpstr>Implementation Aspects</vt:lpstr>
      <vt:lpstr>Hash and MAC Algorithms</vt:lpstr>
      <vt:lpstr>Requirements for Hash Functions</vt:lpstr>
      <vt:lpstr>Simple Hash Functions</vt:lpstr>
      <vt:lpstr>Birthday Attacks</vt:lpstr>
      <vt:lpstr>Block Ciphers as Hash Functions</vt:lpstr>
      <vt:lpstr>Hash Functions &amp; MAC Security</vt:lpstr>
      <vt:lpstr>Hash Functions &amp; MAC Security </vt:lpstr>
      <vt:lpstr>Hash Algorithm Structure</vt:lpstr>
      <vt:lpstr>Secure Hash Algorithm</vt:lpstr>
      <vt:lpstr>Revised Secure Hash Standard</vt:lpstr>
      <vt:lpstr>SHA-512 Overview</vt:lpstr>
      <vt:lpstr>SHA-512 Compression Function</vt:lpstr>
      <vt:lpstr>SHA-512 Round Function</vt:lpstr>
      <vt:lpstr>SHA-512 Round Function</vt:lpstr>
      <vt:lpstr>Whirlpool</vt:lpstr>
      <vt:lpstr>Whirlpool Overview</vt:lpstr>
      <vt:lpstr>Whirlpool Block Cipher W</vt:lpstr>
      <vt:lpstr>Whirlpool Block Cipher W</vt:lpstr>
      <vt:lpstr>Whirlpool Performance &amp; Security</vt:lpstr>
      <vt:lpstr>Keyed Hash Functions as MACs</vt:lpstr>
      <vt:lpstr>HMAC</vt:lpstr>
      <vt:lpstr>HMAC Overview</vt:lpstr>
      <vt:lpstr>HMAC Security</vt:lpstr>
      <vt:lpstr>CMAC</vt:lpstr>
      <vt:lpstr>CMAC Overview</vt:lpstr>
      <vt:lpstr>Summary</vt:lpstr>
      <vt:lpstr>Next Lecture</vt:lpstr>
      <vt:lpstr>Slide 58</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212</cp:revision>
  <cp:lastPrinted>2013-01-22T23:15:11Z</cp:lastPrinted>
  <dcterms:created xsi:type="dcterms:W3CDTF">2003-01-15T03:46:17Z</dcterms:created>
  <dcterms:modified xsi:type="dcterms:W3CDTF">2014-04-15T00:51:38Z</dcterms:modified>
</cp:coreProperties>
</file>