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6"/>
  </p:notesMasterIdLst>
  <p:handoutMasterIdLst>
    <p:handoutMasterId r:id="rId47"/>
  </p:handoutMasterIdLst>
  <p:sldIdLst>
    <p:sldId id="555" r:id="rId2"/>
    <p:sldId id="536" r:id="rId3"/>
    <p:sldId id="537" r:id="rId4"/>
    <p:sldId id="538" r:id="rId5"/>
    <p:sldId id="554" r:id="rId6"/>
    <p:sldId id="539" r:id="rId7"/>
    <p:sldId id="540" r:id="rId8"/>
    <p:sldId id="541" r:id="rId9"/>
    <p:sldId id="542" r:id="rId10"/>
    <p:sldId id="543" r:id="rId11"/>
    <p:sldId id="544" r:id="rId12"/>
    <p:sldId id="548" r:id="rId13"/>
    <p:sldId id="549" r:id="rId14"/>
    <p:sldId id="551" r:id="rId15"/>
    <p:sldId id="552" r:id="rId16"/>
    <p:sldId id="488" r:id="rId17"/>
    <p:sldId id="522" r:id="rId18"/>
    <p:sldId id="491" r:id="rId19"/>
    <p:sldId id="492" r:id="rId20"/>
    <p:sldId id="493" r:id="rId21"/>
    <p:sldId id="494" r:id="rId22"/>
    <p:sldId id="523" r:id="rId23"/>
    <p:sldId id="524" r:id="rId24"/>
    <p:sldId id="526" r:id="rId25"/>
    <p:sldId id="527" r:id="rId26"/>
    <p:sldId id="535" r:id="rId27"/>
    <p:sldId id="499" r:id="rId28"/>
    <p:sldId id="529" r:id="rId29"/>
    <p:sldId id="530" r:id="rId30"/>
    <p:sldId id="500" r:id="rId31"/>
    <p:sldId id="508" r:id="rId32"/>
    <p:sldId id="509" r:id="rId33"/>
    <p:sldId id="531" r:id="rId34"/>
    <p:sldId id="532" r:id="rId35"/>
    <p:sldId id="510" r:id="rId36"/>
    <p:sldId id="511" r:id="rId37"/>
    <p:sldId id="512" r:id="rId38"/>
    <p:sldId id="513" r:id="rId39"/>
    <p:sldId id="514" r:id="rId40"/>
    <p:sldId id="533" r:id="rId41"/>
    <p:sldId id="534" r:id="rId42"/>
    <p:sldId id="516" r:id="rId43"/>
    <p:sldId id="519" r:id="rId44"/>
    <p:sldId id="436" r:id="rId45"/>
  </p:sldIdLst>
  <p:sldSz cx="9144000" cy="6858000" type="screen4x3"/>
  <p:notesSz cx="6794500" cy="9931400"/>
  <p:defaultTextStyle>
    <a:defPPr>
      <a:defRPr lang="en-AU"/>
    </a:defPPr>
    <a:lvl1pPr algn="ctr" rtl="0" eaLnBrk="0" fontAlgn="base" hangingPunct="0">
      <a:spcBef>
        <a:spcPct val="0"/>
      </a:spcBef>
      <a:spcAft>
        <a:spcPct val="0"/>
      </a:spcAft>
      <a:defRPr sz="2400" kern="1200">
        <a:solidFill>
          <a:schemeClr val="tx1"/>
        </a:solidFill>
        <a:latin typeface="Times" pitchFamily="-107" charset="0"/>
        <a:ea typeface="+mn-ea"/>
        <a:cs typeface="+mn-cs"/>
      </a:defRPr>
    </a:lvl1pPr>
    <a:lvl2pPr marL="457200" algn="ctr" rtl="0" eaLnBrk="0" fontAlgn="base" hangingPunct="0">
      <a:spcBef>
        <a:spcPct val="0"/>
      </a:spcBef>
      <a:spcAft>
        <a:spcPct val="0"/>
      </a:spcAft>
      <a:defRPr sz="2400" kern="1200">
        <a:solidFill>
          <a:schemeClr val="tx1"/>
        </a:solidFill>
        <a:latin typeface="Times" pitchFamily="-107" charset="0"/>
        <a:ea typeface="+mn-ea"/>
        <a:cs typeface="+mn-cs"/>
      </a:defRPr>
    </a:lvl2pPr>
    <a:lvl3pPr marL="914400" algn="ctr" rtl="0" eaLnBrk="0" fontAlgn="base" hangingPunct="0">
      <a:spcBef>
        <a:spcPct val="0"/>
      </a:spcBef>
      <a:spcAft>
        <a:spcPct val="0"/>
      </a:spcAft>
      <a:defRPr sz="2400" kern="1200">
        <a:solidFill>
          <a:schemeClr val="tx1"/>
        </a:solidFill>
        <a:latin typeface="Times" pitchFamily="-107" charset="0"/>
        <a:ea typeface="+mn-ea"/>
        <a:cs typeface="+mn-cs"/>
      </a:defRPr>
    </a:lvl3pPr>
    <a:lvl4pPr marL="1371600" algn="ctr" rtl="0" eaLnBrk="0" fontAlgn="base" hangingPunct="0">
      <a:spcBef>
        <a:spcPct val="0"/>
      </a:spcBef>
      <a:spcAft>
        <a:spcPct val="0"/>
      </a:spcAft>
      <a:defRPr sz="2400" kern="1200">
        <a:solidFill>
          <a:schemeClr val="tx1"/>
        </a:solidFill>
        <a:latin typeface="Times" pitchFamily="-107" charset="0"/>
        <a:ea typeface="+mn-ea"/>
        <a:cs typeface="+mn-cs"/>
      </a:defRPr>
    </a:lvl4pPr>
    <a:lvl5pPr marL="1828800" algn="ctr" rtl="0" eaLnBrk="0" fontAlgn="base" hangingPunct="0">
      <a:spcBef>
        <a:spcPct val="0"/>
      </a:spcBef>
      <a:spcAft>
        <a:spcPct val="0"/>
      </a:spcAft>
      <a:defRPr sz="2400" kern="1200">
        <a:solidFill>
          <a:schemeClr val="tx1"/>
        </a:solidFill>
        <a:latin typeface="Times" pitchFamily="-107" charset="0"/>
        <a:ea typeface="+mn-ea"/>
        <a:cs typeface="+mn-cs"/>
      </a:defRPr>
    </a:lvl5pPr>
    <a:lvl6pPr marL="2286000" algn="l" defTabSz="914400" rtl="0" eaLnBrk="1" latinLnBrk="0" hangingPunct="1">
      <a:defRPr sz="2400" kern="1200">
        <a:solidFill>
          <a:schemeClr val="tx1"/>
        </a:solidFill>
        <a:latin typeface="Times" pitchFamily="-107" charset="0"/>
        <a:ea typeface="+mn-ea"/>
        <a:cs typeface="+mn-cs"/>
      </a:defRPr>
    </a:lvl6pPr>
    <a:lvl7pPr marL="2743200" algn="l" defTabSz="914400" rtl="0" eaLnBrk="1" latinLnBrk="0" hangingPunct="1">
      <a:defRPr sz="2400" kern="1200">
        <a:solidFill>
          <a:schemeClr val="tx1"/>
        </a:solidFill>
        <a:latin typeface="Times" pitchFamily="-107" charset="0"/>
        <a:ea typeface="+mn-ea"/>
        <a:cs typeface="+mn-cs"/>
      </a:defRPr>
    </a:lvl7pPr>
    <a:lvl8pPr marL="3200400" algn="l" defTabSz="914400" rtl="0" eaLnBrk="1" latinLnBrk="0" hangingPunct="1">
      <a:defRPr sz="2400" kern="1200">
        <a:solidFill>
          <a:schemeClr val="tx1"/>
        </a:solidFill>
        <a:latin typeface="Times" pitchFamily="-107" charset="0"/>
        <a:ea typeface="+mn-ea"/>
        <a:cs typeface="+mn-cs"/>
      </a:defRPr>
    </a:lvl8pPr>
    <a:lvl9pPr marL="3657600" algn="l" defTabSz="914400" rtl="0" eaLnBrk="1" latinLnBrk="0" hangingPunct="1">
      <a:defRPr sz="2400" kern="1200">
        <a:solidFill>
          <a:schemeClr val="tx1"/>
        </a:solidFill>
        <a:latin typeface="Times" pitchFamily="-107"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2ED3"/>
    <a:srgbClr val="8FF830"/>
    <a:srgbClr val="DF002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9" autoAdjust="0"/>
    <p:restoredTop sz="56989" autoAdjust="0"/>
  </p:normalViewPr>
  <p:slideViewPr>
    <p:cSldViewPr>
      <p:cViewPr varScale="1">
        <p:scale>
          <a:sx n="110" d="100"/>
          <a:sy n="110" d="100"/>
        </p:scale>
        <p:origin x="-930" y="-90"/>
      </p:cViewPr>
      <p:guideLst>
        <p:guide orient="horz" pos="2160"/>
        <p:guide pos="2880"/>
      </p:guideLst>
    </p:cSldViewPr>
  </p:slideViewPr>
  <p:outlineViewPr>
    <p:cViewPr>
      <p:scale>
        <a:sx n="33" d="100"/>
        <a:sy n="33" d="100"/>
      </p:scale>
      <p:origin x="0" y="20094"/>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7" d="100"/>
          <a:sy n="77" d="100"/>
        </p:scale>
        <p:origin x="-2190" y="-108"/>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6.xml"/><Relationship Id="rId1" Type="http://schemas.openxmlformats.org/officeDocument/2006/relationships/slide" Target="slides/slide1.xml"/><Relationship Id="rId5" Type="http://schemas.openxmlformats.org/officeDocument/2006/relationships/slide" Target="slides/slide14.xml"/><Relationship Id="rId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a:defRPr>
            </a:lvl1pPr>
          </a:lstStyle>
          <a:p>
            <a:pPr>
              <a:defRPr/>
            </a:pPr>
            <a:r>
              <a:rPr lang="en-AU"/>
              <a:t>Griffith University, School of ICT</a:t>
            </a:r>
          </a:p>
        </p:txBody>
      </p:sp>
      <p:sp>
        <p:nvSpPr>
          <p:cNvPr id="6147" name="Rectangle 3"/>
          <p:cNvSpPr>
            <a:spLocks noGrp="1" noChangeArrowheads="1"/>
          </p:cNvSpPr>
          <p:nvPr>
            <p:ph type="dt" sz="quarter" idx="1"/>
          </p:nvPr>
        </p:nvSpPr>
        <p:spPr bwMode="auto">
          <a:xfrm>
            <a:off x="3849688" y="0"/>
            <a:ext cx="294481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a:defRPr>
            </a:lvl1pPr>
          </a:lstStyle>
          <a:p>
            <a:pPr>
              <a:defRPr/>
            </a:pPr>
            <a:r>
              <a:rPr lang="ta-IN" smtClean="0"/>
              <a:t>2013/1</a:t>
            </a:r>
            <a:endParaRPr lang="en-AU"/>
          </a:p>
        </p:txBody>
      </p:sp>
      <p:sp>
        <p:nvSpPr>
          <p:cNvPr id="6148" name="Rectangle 4"/>
          <p:cNvSpPr>
            <a:spLocks noGrp="1" noChangeArrowheads="1"/>
          </p:cNvSpPr>
          <p:nvPr>
            <p:ph type="ftr" sz="quarter" idx="2"/>
          </p:nvPr>
        </p:nvSpPr>
        <p:spPr bwMode="auto">
          <a:xfrm>
            <a:off x="0" y="9434513"/>
            <a:ext cx="294481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a:defRPr>
            </a:lvl1pPr>
          </a:lstStyle>
          <a:p>
            <a:pPr>
              <a:defRPr/>
            </a:pPr>
            <a:r>
              <a:rPr lang="en-AU" smtClean="0"/>
              <a:t>3413ICT</a:t>
            </a:r>
            <a:endParaRPr lang="en-AU"/>
          </a:p>
        </p:txBody>
      </p:sp>
      <p:sp>
        <p:nvSpPr>
          <p:cNvPr id="6149" name="Rectangle 5"/>
          <p:cNvSpPr>
            <a:spLocks noGrp="1" noChangeArrowheads="1"/>
          </p:cNvSpPr>
          <p:nvPr>
            <p:ph type="sldNum" sz="quarter" idx="3"/>
          </p:nvPr>
        </p:nvSpPr>
        <p:spPr bwMode="auto">
          <a:xfrm>
            <a:off x="3849688" y="9434513"/>
            <a:ext cx="294481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r>
              <a:rPr lang="en-AU"/>
              <a:t>Lecture 1. Introduction - </a:t>
            </a:r>
            <a:fld id="{B965B6E7-2AAA-4041-BCF5-661C288E5483}" type="slidenum">
              <a:rPr lang="en-AU"/>
              <a:pPr/>
              <a:t>‹#›</a:t>
            </a:fld>
            <a:endParaRPr lang="en-AU"/>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a:defRPr>
            </a:lvl1pPr>
          </a:lstStyle>
          <a:p>
            <a:pPr>
              <a:defRPr/>
            </a:pPr>
            <a:r>
              <a:rPr lang="en-AU"/>
              <a:t>Griffith University, School of ICT</a:t>
            </a:r>
          </a:p>
        </p:txBody>
      </p:sp>
      <p:sp>
        <p:nvSpPr>
          <p:cNvPr id="1027" name="Rectangle 3"/>
          <p:cNvSpPr>
            <a:spLocks noGrp="1" noChangeArrowheads="1"/>
          </p:cNvSpPr>
          <p:nvPr>
            <p:ph type="dt" idx="1"/>
          </p:nvPr>
        </p:nvSpPr>
        <p:spPr bwMode="auto">
          <a:xfrm>
            <a:off x="3849688" y="0"/>
            <a:ext cx="294481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a:defRPr>
            </a:lvl1pPr>
          </a:lstStyle>
          <a:p>
            <a:pPr>
              <a:defRPr/>
            </a:pPr>
            <a:r>
              <a:rPr lang="ta-IN" smtClean="0"/>
              <a:t>2013/1</a:t>
            </a:r>
            <a:endParaRPr lang="en-AU"/>
          </a:p>
        </p:txBody>
      </p:sp>
      <p:sp>
        <p:nvSpPr>
          <p:cNvPr id="54276" name="Rectangle 4"/>
          <p:cNvSpPr>
            <a:spLocks noGrp="1" noRot="1" noChangeAspect="1" noChangeArrowheads="1" noTextEdit="1"/>
          </p:cNvSpPr>
          <p:nvPr>
            <p:ph type="sldImg" idx="2"/>
          </p:nvPr>
        </p:nvSpPr>
        <p:spPr bwMode="auto">
          <a:xfrm>
            <a:off x="914400" y="742950"/>
            <a:ext cx="4965700" cy="3725863"/>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08050" y="4718050"/>
            <a:ext cx="4978400" cy="447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1030" name="Rectangle 6"/>
          <p:cNvSpPr>
            <a:spLocks noGrp="1" noChangeArrowheads="1"/>
          </p:cNvSpPr>
          <p:nvPr>
            <p:ph type="ftr" sz="quarter" idx="4"/>
          </p:nvPr>
        </p:nvSpPr>
        <p:spPr bwMode="auto">
          <a:xfrm>
            <a:off x="0" y="9434513"/>
            <a:ext cx="294481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a:defRPr>
            </a:lvl1pPr>
          </a:lstStyle>
          <a:p>
            <a:pPr>
              <a:defRPr/>
            </a:pPr>
            <a:r>
              <a:rPr lang="en-AU" smtClean="0"/>
              <a:t>3413ICT</a:t>
            </a:r>
            <a:endParaRPr lang="en-AU"/>
          </a:p>
        </p:txBody>
      </p:sp>
      <p:sp>
        <p:nvSpPr>
          <p:cNvPr id="1031" name="Rectangle 7"/>
          <p:cNvSpPr>
            <a:spLocks noGrp="1" noChangeArrowheads="1"/>
          </p:cNvSpPr>
          <p:nvPr>
            <p:ph type="sldNum" sz="quarter" idx="5"/>
          </p:nvPr>
        </p:nvSpPr>
        <p:spPr bwMode="auto">
          <a:xfrm>
            <a:off x="3849688" y="9434513"/>
            <a:ext cx="294481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FADC9A2-332A-4864-B631-B5BF738C6B2F}" type="slidenum">
              <a:rPr lang="en-AU"/>
              <a:pPr/>
              <a:t>‹#›</a:t>
            </a:fld>
            <a:endParaRPr lang="en-AU"/>
          </a:p>
        </p:txBody>
      </p:sp>
    </p:spTree>
  </p:cSld>
  <p:clrMap bg1="lt1" tx1="dk1" bg2="lt2" tx2="dk2" accent1="accent1" accent2="accent2" accent3="accent3" accent4="accent4" accent5="accent5" accent6="accent6" hlink="hlink" folHlink="folHlink"/>
  <p:hf sldNum="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a:ln>
            <a:miter lim="800000"/>
            <a:headEnd/>
            <a:tailEnd/>
          </a:ln>
        </p:spPr>
        <p:txBody>
          <a:bodyPr/>
          <a:lstStyle/>
          <a:p>
            <a:r>
              <a:rPr lang="en-AU"/>
              <a:t>Griffith University, School of Information Technology</a:t>
            </a:r>
          </a:p>
        </p:txBody>
      </p:sp>
      <p:sp>
        <p:nvSpPr>
          <p:cNvPr id="40963" name="Rectangle 3"/>
          <p:cNvSpPr>
            <a:spLocks noGrp="1" noChangeArrowheads="1"/>
          </p:cNvSpPr>
          <p:nvPr>
            <p:ph type="dt" sz="quarter" idx="1"/>
          </p:nvPr>
        </p:nvSpPr>
        <p:spPr>
          <a:noFill/>
          <a:ln>
            <a:miter lim="800000"/>
            <a:headEnd/>
            <a:tailEnd/>
          </a:ln>
        </p:spPr>
        <p:txBody>
          <a:bodyPr/>
          <a:lstStyle/>
          <a:p>
            <a:r>
              <a:rPr lang="ta-IN" smtClean="0"/>
              <a:t>2014/1</a:t>
            </a:r>
            <a:endParaRPr lang="en-AU"/>
          </a:p>
        </p:txBody>
      </p:sp>
      <p:sp>
        <p:nvSpPr>
          <p:cNvPr id="40964" name="Rectangle 6"/>
          <p:cNvSpPr>
            <a:spLocks noGrp="1" noChangeArrowheads="1"/>
          </p:cNvSpPr>
          <p:nvPr>
            <p:ph type="ftr" sz="quarter" idx="4"/>
          </p:nvPr>
        </p:nvSpPr>
        <p:spPr>
          <a:noFill/>
          <a:ln>
            <a:miter lim="800000"/>
            <a:headEnd/>
            <a:tailEnd/>
          </a:ln>
        </p:spPr>
        <p:txBody>
          <a:bodyPr/>
          <a:lstStyle/>
          <a:p>
            <a:r>
              <a:rPr lang="en-AU"/>
              <a:t>7502ICT Advanced Networking</a:t>
            </a:r>
          </a:p>
        </p:txBody>
      </p:sp>
      <p:sp>
        <p:nvSpPr>
          <p:cNvPr id="40965" name="Rectangle 7"/>
          <p:cNvSpPr>
            <a:spLocks noGrp="1" noChangeArrowheads="1"/>
          </p:cNvSpPr>
          <p:nvPr>
            <p:ph type="sldNum" sz="quarter" idx="5"/>
          </p:nvPr>
        </p:nvSpPr>
        <p:spPr>
          <a:noFill/>
          <a:ln>
            <a:miter lim="800000"/>
            <a:headEnd/>
            <a:tailEnd/>
          </a:ln>
        </p:spPr>
        <p:txBody>
          <a:bodyPr/>
          <a:lstStyle/>
          <a:p>
            <a:fld id="{B1BFCD51-5539-4D8B-89FF-E65088062127}" type="slidenum">
              <a:rPr lang="en-AU"/>
              <a:pPr/>
              <a:t>1</a:t>
            </a:fld>
            <a:endParaRPr lang="en-AU"/>
          </a:p>
        </p:txBody>
      </p:sp>
      <p:sp>
        <p:nvSpPr>
          <p:cNvPr id="40966" name="Rectangle 2"/>
          <p:cNvSpPr>
            <a:spLocks noGrp="1" noRot="1" noChangeAspect="1" noChangeArrowheads="1" noTextEdit="1"/>
          </p:cNvSpPr>
          <p:nvPr>
            <p:ph type="sldImg"/>
          </p:nvPr>
        </p:nvSpPr>
        <p:spPr>
          <a:ln/>
        </p:spPr>
      </p:sp>
      <p:sp>
        <p:nvSpPr>
          <p:cNvPr id="40967"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r>
              <a:rPr lang="en-US" smtClean="0"/>
              <a:t>The 802.11i RSN security specification defines the following services: </a:t>
            </a:r>
          </a:p>
          <a:p>
            <a:r>
              <a:rPr lang="en-US" smtClean="0"/>
              <a:t>• </a:t>
            </a:r>
            <a:r>
              <a:rPr lang="en-US" b="1" smtClean="0"/>
              <a:t>Authentication</a:t>
            </a:r>
            <a:r>
              <a:rPr lang="en-US" smtClean="0"/>
              <a:t>: A protocol is used to define an exchange between a user and an AS that provides mutual authentication and generates temporary keys to be used between the client and the AP over the wireless link.</a:t>
            </a:r>
            <a:r>
              <a:rPr lang="en-US" b="1" smtClean="0"/>
              <a:t> </a:t>
            </a:r>
          </a:p>
          <a:p>
            <a:r>
              <a:rPr lang="en-US" b="1" smtClean="0"/>
              <a:t>• Access control</a:t>
            </a:r>
            <a:r>
              <a:rPr lang="en-US" smtClean="0"/>
              <a:t>: This function enforces the use of the authentication function, routes the messages properly, and facilitates key exchange. It can work with a variety of authentication protocols. </a:t>
            </a:r>
          </a:p>
          <a:p>
            <a:r>
              <a:rPr lang="en-US" b="1" smtClean="0"/>
              <a:t>• Privacy with message integrity</a:t>
            </a:r>
            <a:r>
              <a:rPr lang="en-US" smtClean="0"/>
              <a:t>: MAC-level data (e.g., an LLC PDU) are encrypted, along with a message integrity code that ensures that the data have not been altered.   </a:t>
            </a:r>
          </a:p>
          <a:p>
            <a:r>
              <a:rPr lang="en-US" smtClean="0"/>
              <a:t>Stallings Figure 17.4a indicates the security protocols used to support these services.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r>
              <a:rPr lang="en-US" smtClean="0"/>
              <a:t>Stallings Figure 17.4b lists the cryptographic algorithms used for the 802.11i RSN security services.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a:lnSpc>
                <a:spcPct val="90000"/>
              </a:lnSpc>
            </a:pPr>
            <a:r>
              <a:rPr lang="en-US" smtClean="0"/>
              <a:t>The operation of an IEEE 802.11i RSN can be broken down into five distinct phases of operation, as shown in Stallings Figure 17.5. One new component is the authentication server (AS). The five  phase are: </a:t>
            </a:r>
          </a:p>
          <a:p>
            <a:pPr>
              <a:lnSpc>
                <a:spcPct val="90000"/>
              </a:lnSpc>
            </a:pPr>
            <a:r>
              <a:rPr lang="en-US" smtClean="0"/>
              <a:t> • </a:t>
            </a:r>
            <a:r>
              <a:rPr lang="en-US" b="1" smtClean="0"/>
              <a:t>Discovery</a:t>
            </a:r>
            <a:r>
              <a:rPr lang="en-US" smtClean="0"/>
              <a:t>: An AP uses messages called Beacons and Probe Responses to advertise its IEEE 802.11i security policy. The STA uses these to identify an AP for a WLAN with which it wishes to communicate. The STA associates with the AP, which it uses to select the cipher suite and authentication mechanism when the Beacons and Probe Responses present a choice. </a:t>
            </a:r>
          </a:p>
          <a:p>
            <a:pPr>
              <a:lnSpc>
                <a:spcPct val="90000"/>
              </a:lnSpc>
            </a:pPr>
            <a:r>
              <a:rPr lang="en-US" b="1" smtClean="0"/>
              <a:t>• Authentication</a:t>
            </a:r>
            <a:r>
              <a:rPr lang="en-US" smtClean="0"/>
              <a:t>: During this phase, the STA and AS prove their identities to each other. The AP blocks non-authentication traffic between the STA and AS until the authentication transaction is successful. The AP does not participate in the authentication transaction other than forwarding traffic between the STA and AS. • </a:t>
            </a:r>
            <a:r>
              <a:rPr lang="en-US" b="1" smtClean="0"/>
              <a:t>Key generation and distribution</a:t>
            </a:r>
            <a:r>
              <a:rPr lang="en-US" smtClean="0"/>
              <a:t>: The AP and the STA perform several operations that cause cryptographic keys to be generated and placed on the AP and the STA. Frames are exchanged between the AP and STA only</a:t>
            </a:r>
          </a:p>
          <a:p>
            <a:pPr>
              <a:lnSpc>
                <a:spcPct val="90000"/>
              </a:lnSpc>
            </a:pPr>
            <a:r>
              <a:rPr lang="en-US" b="1" smtClean="0"/>
              <a:t> • Protected data transfer</a:t>
            </a:r>
            <a:r>
              <a:rPr lang="en-US" smtClean="0"/>
              <a:t>: Frames are exchanged between the STA and the end station through the AP. As denoted by the shading and the encryption module icon, secure data transfer occurs between the STA and the AP only; security is not provided end-to-end. </a:t>
            </a:r>
          </a:p>
          <a:p>
            <a:pPr>
              <a:lnSpc>
                <a:spcPct val="90000"/>
              </a:lnSpc>
            </a:pPr>
            <a:r>
              <a:rPr lang="en-US" b="1" smtClean="0"/>
              <a:t>• Connection termination</a:t>
            </a:r>
            <a:r>
              <a:rPr lang="en-US" smtClean="0"/>
              <a:t>: The AP and STA exchange frames. During this phase, the secure connection is torn down and the connection is restored to the original state.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r>
              <a:rPr lang="en-US" smtClean="0"/>
              <a:t>The differences between wired and wireless LANs (in that wireless traffic can be monitored by any radio in range, and need not be physically connected) suggest the increased need for robust security services and mechanisms for wireless LANs. The original 802.11 specification included a set of security features for privacy and authentication that were quite weak. For privacy, 802.11 defined the </a:t>
            </a:r>
            <a:r>
              <a:rPr lang="en-US" b="1" smtClean="0"/>
              <a:t>Wired Equivalent Privacy (WEP) </a:t>
            </a:r>
            <a:r>
              <a:rPr lang="en-US" smtClean="0"/>
              <a:t>algorithm. The privacy portion of the 802.11 standard contained major weaknesses. Subsequent to the development of WEP, the 802.11i task group has developed a set of capabilities to address the WLAN security issues. In order to accelerate the introduction of strong security into WLANs, the Wi-Fi Alliance promulgated </a:t>
            </a:r>
            <a:r>
              <a:rPr lang="en-US" b="1" smtClean="0"/>
              <a:t>Wi-Fi Protected Access (WPA) </a:t>
            </a:r>
            <a:r>
              <a:rPr lang="en-US" smtClean="0"/>
              <a:t>as a Wi-Fi standard. WPA is a set of security mechanisms that eliminates most 802.11 security issues and was based on the current state of the 802.11i standard. The final form of the 802.11i standard is referred to as </a:t>
            </a:r>
            <a:r>
              <a:rPr lang="en-US" b="1" smtClean="0"/>
              <a:t>Robust Security Network (RSN)</a:t>
            </a:r>
            <a:r>
              <a:rPr lang="en-US" smtClean="0"/>
              <a:t>. The Wi-Fi Alliance certifies vendors in compliance with the full 802.11i specification under the WPA 2 program.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r>
              <a:rPr lang="en-US" smtClean="0"/>
              <a:t>The differences between wired and wireless LANs (in that wireless traffic can be monitored by any radio in range, and need not be physically connected) suggest the increased need for robust security services and mechanisms for wireless LANs. The original 802.11 specification included a set of security features for privacy and authentication that were quite weak. For privacy, 802.11 defined the </a:t>
            </a:r>
            <a:r>
              <a:rPr lang="en-US" b="1" smtClean="0"/>
              <a:t>Wired Equivalent Privacy (WEP) </a:t>
            </a:r>
            <a:r>
              <a:rPr lang="en-US" smtClean="0"/>
              <a:t>algorithm. The privacy portion of the 802.11 standard contained major weaknesses. Subsequent to the development of WEP, the 802.11i task group has developed a set of capabilities to address the WLAN security issues. In order to accelerate the introduction of strong security into WLANs, the Wi-Fi Alliance promulgated </a:t>
            </a:r>
            <a:r>
              <a:rPr lang="en-US" b="1" smtClean="0"/>
              <a:t>Wi-Fi Protected Access (WPA) </a:t>
            </a:r>
            <a:r>
              <a:rPr lang="en-US" smtClean="0"/>
              <a:t>as a Wi-Fi standard. WPA is a set of security mechanisms that eliminates most 802.11 security issues and was based on the current state of the 802.11i standard. The final form of the 802.11i standard is referred to as </a:t>
            </a:r>
            <a:r>
              <a:rPr lang="en-US" b="1" smtClean="0"/>
              <a:t>Robust Security Network (RSN)</a:t>
            </a:r>
            <a:r>
              <a:rPr lang="en-US" smtClean="0"/>
              <a:t>. The Wi-Fi Alliance certifies vendors in compliance with the full 802.11i specification under the WPA 2 program.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r>
              <a:rPr lang="en-US" smtClean="0"/>
              <a:t>The differences between wired and wireless LANs (in that wireless traffic can be monitored by any radio in range, and need not be physically connected) suggest the increased need for robust security services and mechanisms for wireless LANs. The original 802.11 specification included a set of security features for privacy and authentication that were quite weak. For privacy, 802.11 defined the </a:t>
            </a:r>
            <a:r>
              <a:rPr lang="en-US" b="1" smtClean="0"/>
              <a:t>Wired Equivalent Privacy (WEP) </a:t>
            </a:r>
            <a:r>
              <a:rPr lang="en-US" smtClean="0"/>
              <a:t>algorithm. The privacy portion of the 802.11 standard contained major weaknesses. Subsequent to the development of WEP, the 802.11i task group has developed a set of capabilities to address the WLAN security issues. In order to accelerate the introduction of strong security into WLANs, the Wi-Fi Alliance promulgated </a:t>
            </a:r>
            <a:r>
              <a:rPr lang="en-US" b="1" smtClean="0"/>
              <a:t>Wi-Fi Protected Access (WPA) </a:t>
            </a:r>
            <a:r>
              <a:rPr lang="en-US" smtClean="0"/>
              <a:t>as a Wi-Fi standard. WPA is a set of security mechanisms that eliminates most 802.11 security issues and was based on the current state of the 802.11i standard. The final form of the 802.11i standard is referred to as </a:t>
            </a:r>
            <a:r>
              <a:rPr lang="en-US" b="1" smtClean="0"/>
              <a:t>Robust Security Network (RSN)</a:t>
            </a:r>
            <a:r>
              <a:rPr lang="en-US" smtClean="0"/>
              <a:t>. The Wi-Fi Alliance certifies vendors in compliance with the full 802.11i specification under the WPA 2 program.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r>
              <a:rPr lang="en-US" smtClean="0"/>
              <a:t>The differences between wired and wireless LANs (in that wireless traffic can be monitored by any radio in range, and need not be physically connected) suggest the increased need for robust security services and mechanisms for wireless LANs. The original 802.11 specification included a set of security features for privacy and authentication that were quite weak. For privacy, 802.11 defined the </a:t>
            </a:r>
            <a:r>
              <a:rPr lang="en-US" b="1" smtClean="0"/>
              <a:t>Wired Equivalent Privacy (WEP) </a:t>
            </a:r>
            <a:r>
              <a:rPr lang="en-US" smtClean="0"/>
              <a:t>algorithm. The privacy portion of the 802.11 standard contained major weaknesses. Subsequent to the development of WEP, the 802.11i task group has developed a set of capabilities to address the WLAN security issues. In order to accelerate the introduction of strong security into WLANs, the Wi-Fi Alliance promulgated </a:t>
            </a:r>
            <a:r>
              <a:rPr lang="en-US" b="1" smtClean="0"/>
              <a:t>Wi-Fi Protected Access (WPA) </a:t>
            </a:r>
            <a:r>
              <a:rPr lang="en-US" smtClean="0"/>
              <a:t>as a Wi-Fi standard. WPA is a set of security mechanisms that eliminates most 802.11 security issues and was based on the current state of the 802.11i standard. The final form of the 802.11i standard is referred to as </a:t>
            </a:r>
            <a:r>
              <a:rPr lang="en-US" b="1" smtClean="0"/>
              <a:t>Robust Security Network (RSN)</a:t>
            </a:r>
            <a:r>
              <a:rPr lang="en-US" smtClean="0"/>
              <a:t>. The Wi-Fi Alliance certifies vendors in compliance with the full 802.11i specification under the WPA 2 program.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r>
              <a:rPr lang="en-US" smtClean="0"/>
              <a:t>The differences between wired and wireless LANs (in that wireless traffic can be monitored by any radio in range, and need not be physically connected) suggest the increased need for robust security services and mechanisms for wireless LANs. The original 802.11 specification included a set of security features for privacy and authentication that were quite weak. For privacy, 802.11 defined the </a:t>
            </a:r>
            <a:r>
              <a:rPr lang="en-US" b="1" smtClean="0"/>
              <a:t>Wired Equivalent Privacy (WEP) </a:t>
            </a:r>
            <a:r>
              <a:rPr lang="en-US" smtClean="0"/>
              <a:t>algorithm. The privacy portion of the 802.11 standard contained major weaknesses. Subsequent to the development of WEP, the 802.11i task group has developed a set of capabilities to address the WLAN security issues. In order to accelerate the introduction of strong security into WLANs, the Wi-Fi Alliance promulgated </a:t>
            </a:r>
            <a:r>
              <a:rPr lang="en-US" b="1" smtClean="0"/>
              <a:t>Wi-Fi Protected Access (WPA) </a:t>
            </a:r>
            <a:r>
              <a:rPr lang="en-US" smtClean="0"/>
              <a:t>as a Wi-Fi standard. WPA is a set of security mechanisms that eliminates most 802.11 security issues and was based on the current state of the 802.11i standard. The final form of the 802.11i standard is referred to as </a:t>
            </a:r>
            <a:r>
              <a:rPr lang="en-US" b="1" smtClean="0"/>
              <a:t>Robust Security Network (RSN)</a:t>
            </a:r>
            <a:r>
              <a:rPr lang="en-US" smtClean="0"/>
              <a:t>. The Wi-Fi Alliance certifies vendors in compliance with the full 802.11i specification under the WPA 2 program. </a:t>
            </a:r>
          </a:p>
        </p:txBody>
      </p:sp>
      <p:sp>
        <p:nvSpPr>
          <p:cNvPr id="107524" name="Slide Number Placeholder 3"/>
          <p:cNvSpPr txBox="1">
            <a:spLocks noGrp="1"/>
          </p:cNvSpPr>
          <p:nvPr/>
        </p:nvSpPr>
        <p:spPr bwMode="auto">
          <a:xfrm>
            <a:off x="3849688" y="9434513"/>
            <a:ext cx="2944812" cy="496887"/>
          </a:xfrm>
          <a:prstGeom prst="rect">
            <a:avLst/>
          </a:prstGeom>
          <a:noFill/>
          <a:ln w="9525">
            <a:noFill/>
            <a:miter lim="800000"/>
            <a:headEnd/>
            <a:tailEnd/>
          </a:ln>
        </p:spPr>
        <p:txBody>
          <a:bodyPr anchor="b"/>
          <a:lstStyle/>
          <a:p>
            <a:pPr algn="r"/>
            <a:fld id="{632985F7-7E49-4300-972E-705F137AB590}" type="slidenum">
              <a:rPr lang="en-AU" sz="1200"/>
              <a:pPr algn="r"/>
              <a:t>26</a:t>
            </a:fld>
            <a:endParaRPr lang="en-AU"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r>
              <a:rPr lang="en-US" smtClean="0"/>
              <a:t>IEEE 802.11i defines two schemes for protecting 802.11 MPDU data message integrity and confidentiality: the Temporal Key Integrity Protocol (TKIP), and the Counter Mode-CBC MAC Protocol (CCMP).</a:t>
            </a:r>
          </a:p>
          <a:p>
            <a:r>
              <a:rPr lang="en-US" smtClean="0"/>
              <a:t>TKIP is designed to require only software changes to devices that are implemented with the older wireless LAN security approach called Wired Equivalent Privacy (WEP). TKIP adds a 64-bit message integrity code (MIC), generated by an algorithm, called Michael, to the 802.11 MAC frame after the data field. TKIP provides data confidentiality by encrypting the MPDU plus MIC value using RC4. </a:t>
            </a:r>
          </a:p>
          <a:p>
            <a:r>
              <a:rPr lang="en-US" smtClean="0"/>
              <a:t>CCMP is intended for newer IEEE 802.11 devices that are equipped with the hardware to support this scheme. CCMP uses the cipher block chaining message authentication code (CBC-MAC), described in Chapter 12, to provide message integrity. CCMP uses the CRT block cipher mode of operation, described in Chapter 6, with AES for encryption. The same 128-bit AES key is used for both integrity and confidentiality. The scheme uses a 48-bit packet number to construct a nonce to prevent replay attacks.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r>
              <a:rPr lang="en-US" smtClean="0"/>
              <a:t>IEEE 802.11i defines two schemes for protecting 802.11 MPDU data message integrity and confidentiality: the Temporal Key Integrity Protocol (TKIP), and the Counter Mode-CBC MAC Protocol (CCMP).</a:t>
            </a:r>
          </a:p>
          <a:p>
            <a:r>
              <a:rPr lang="en-US" smtClean="0"/>
              <a:t>TKIP is designed to require only software changes to devices that are implemented with the older wireless LAN security approach called Wired Equivalent Privacy (WEP). TKIP adds a 64-bit message integrity code (MIC), generated by an algorithm, called Michael, to the 802.11 MAC frame after the data field. TKIP provides data confidentiality by encrypting the MPDU plus MIC value using RC4. </a:t>
            </a:r>
          </a:p>
          <a:p>
            <a:r>
              <a:rPr lang="en-US" smtClean="0"/>
              <a:t>CCMP is intended for newer IEEE 802.11 devices that are equipped with the hardware to support this scheme. CCMP uses the cipher block chaining message authentication code (CBC-MAC), described in Chapter 12, to provide message integrity. CCMP uses the CRT block cipher mode of operation, described in Chapter 6, with AES for encryption. The same 128-bit AES key is used for both integrity and confidentiality. The scheme uses a 48-bit packet number to construct a nonce to prevent replay attacks.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p>
            <a:pPr defTabSz="912813"/>
            <a:r>
              <a:rPr lang="en-AU" smtClean="0">
                <a:latin typeface="Times" pitchFamily="18" charset="0"/>
              </a:rPr>
              <a:t>Griffith University, School of ICT</a:t>
            </a:r>
          </a:p>
        </p:txBody>
      </p:sp>
      <p:sp>
        <p:nvSpPr>
          <p:cNvPr id="70660" name="Rectangle 6"/>
          <p:cNvSpPr>
            <a:spLocks noGrp="1" noChangeArrowheads="1"/>
          </p:cNvSpPr>
          <p:nvPr>
            <p:ph type="ftr" sz="quarter" idx="4"/>
          </p:nvPr>
        </p:nvSpPr>
        <p:spPr>
          <a:noFill/>
        </p:spPr>
        <p:txBody>
          <a:bodyPr/>
          <a:lstStyle/>
          <a:p>
            <a:pPr defTabSz="912813"/>
            <a:r>
              <a:rPr lang="en-AU" smtClean="0">
                <a:latin typeface="Times" pitchFamily="18" charset="0"/>
              </a:rPr>
              <a:t>3413ICT</a:t>
            </a:r>
          </a:p>
        </p:txBody>
      </p:sp>
      <p:sp>
        <p:nvSpPr>
          <p:cNvPr id="70662" name="Rectangle 2"/>
          <p:cNvSpPr>
            <a:spLocks noGrp="1" noRot="1" noChangeAspect="1" noChangeArrowheads="1" noTextEdit="1"/>
          </p:cNvSpPr>
          <p:nvPr>
            <p:ph type="sldImg"/>
          </p:nvPr>
        </p:nvSpPr>
        <p:spPr>
          <a:xfrm>
            <a:off x="914400" y="744538"/>
            <a:ext cx="4967288" cy="3727450"/>
          </a:xfrm>
          <a:ln/>
        </p:spPr>
      </p:sp>
      <p:sp>
        <p:nvSpPr>
          <p:cNvPr id="70663" name="Rectangle 3"/>
          <p:cNvSpPr>
            <a:spLocks noGrp="1" noChangeArrowheads="1"/>
          </p:cNvSpPr>
          <p:nvPr>
            <p:ph type="body" idx="1"/>
          </p:nvPr>
        </p:nvSpPr>
        <p:spPr>
          <a:xfrm>
            <a:off x="904875" y="4718050"/>
            <a:ext cx="4984750" cy="4468813"/>
          </a:xfrm>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r>
              <a:rPr lang="en-US" smtClean="0"/>
              <a:t>IEEE 802.11i defines two schemes for protecting 802.11 MPDU data message integrity and confidentiality: the Temporal Key Integrity Protocol (TKIP), and the Counter Mode-CBC MAC Protocol (CCMP).</a:t>
            </a:r>
          </a:p>
          <a:p>
            <a:r>
              <a:rPr lang="en-US" smtClean="0"/>
              <a:t>TKIP is designed to require only software changes to devices that are implemented with the older wireless LAN security approach called Wired Equivalent Privacy (WEP). TKIP adds a 64-bit message integrity code (MIC), generated by an algorithm, called Michael, to the 802.11 MAC frame after the data field. TKIP provides data confidentiality by encrypting the MPDU plus MIC value using RC4. </a:t>
            </a:r>
          </a:p>
          <a:p>
            <a:r>
              <a:rPr lang="en-US" smtClean="0"/>
              <a:t>CCMP is intended for newer IEEE 802.11 devices that are equipped with the hardware to support this scheme. CCMP uses the cipher block chaining message authentication code (CBC-MAC), described in Chapter 12, to provide message integrity. CCMP uses the CRT block cipher mode of operation, described in Chapter 6, with AES for encryption. The same 128-bit AES key is used for both integrity and confidentiality. The scheme uses a 48-bit packet number to construct a nonce to prevent replay attacks.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r>
              <a:rPr lang="en-US" smtClean="0"/>
              <a:t>At a number of places in the IEEE 802.11i scheme, a pseudorandom function (PRF) is used. For example, it is used to generate nonces, to expand pairwise keys, and to generate the GTK. The PRF is built on the use of HMAC-SHA-1 to generate a pseudorandom bit stream. Recall that HMAC-SHA-1 takes a message (block of data) and a key of length at least 160 bits and produces a 160-bit hash value. SHA-1 has the property that the change of a single bit of the input produces a new hash value with no apparent connection to the preceding hash value. This property is the basis for pseudorandom number generation.  The IEEE 802.11i PRF takes four parameters (a secret key K, an application specific text string A, some data specific to each case B, and the desired number of pseudorandom bits Len) as input, and produces the desired number of random bits.</a:t>
            </a:r>
          </a:p>
          <a:p>
            <a:r>
              <a:rPr lang="en-US" smtClean="0"/>
              <a:t>Stallings Figure 17.10 illustrates the function PRF(</a:t>
            </a:r>
            <a:r>
              <a:rPr lang="en-US" i="1" smtClean="0"/>
              <a:t>K, A, B, Len). </a:t>
            </a:r>
            <a:r>
              <a:rPr lang="en-US" smtClean="0"/>
              <a:t>The parameter K serves as the key input to HMAC. The message input consists of four items concatenated together: the parameter A, a byte with value 0, the parameter B, and a counter i. The counter is initialized to 0. The HMAC algorithm is run once, producing a 160-bit hash value. If more bits are required, HMAC is run again with the same inputs, except that i is incremented each time, until the necessary number of bits is generated.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r>
              <a:rPr lang="en-US" smtClean="0"/>
              <a:t>Wireless Transport Layer Security (WTLS) provides security services between the mobile device (client) and the WAP gateway. WTLS provides: data integrity, privacy, authentication, and denial-of-service protection. WTLS is based on the industry-standard Transport Layer Security (TLS) Protocol3, which is a refinement of the secure sockets layer (SSL) protocol. TLS is the standard security protocol used between Web browsers and Web servers.  WTLS is more efficient that TLS, requiring fewer message exchanges. To provide end-to-end security, WTLS is used between the client and the gateway, and TLS is used between the gateway and the target server (see Stallings Figure 6.14 on earlier slide). WAP systems translate between WTLS and TLS within the WAP gateway. Thus, the gateway is a point of vulnerability and must be given a high level of security from external attacks.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xfrm>
            <a:off x="679450" y="4718050"/>
            <a:ext cx="5435600" cy="4799013"/>
          </a:xfrm>
          <a:noFill/>
          <a:ln/>
        </p:spPr>
        <p:txBody>
          <a:bodyPr/>
          <a:lstStyle/>
          <a:p>
            <a:r>
              <a:rPr lang="en-US" smtClean="0"/>
              <a:t>Two important WTLS concepts are: </a:t>
            </a:r>
          </a:p>
          <a:p>
            <a:r>
              <a:rPr lang="en-US" smtClean="0"/>
              <a:t> • </a:t>
            </a:r>
            <a:r>
              <a:rPr lang="en-US" b="1" smtClean="0"/>
              <a:t>Secure connection</a:t>
            </a:r>
            <a:r>
              <a:rPr lang="en-US" smtClean="0"/>
              <a:t>: A connection is a transport (in the OSI layering model definition) that provides a suitable type of service. For SSL, such connections are peer-to-peer relationships. The connections are transient.  Every connection is associated with one session.</a:t>
            </a:r>
          </a:p>
          <a:p>
            <a:r>
              <a:rPr lang="en-US" b="1" smtClean="0"/>
              <a:t> • Secure session</a:t>
            </a:r>
            <a:r>
              <a:rPr lang="en-US" smtClean="0"/>
              <a:t>: An SSL session is an association between a client and a server.  Sessions are created by the Handshake Protocol. Sessions define a set of cryptographic security parameters, which can be shared among multiple connections. Sessions are used to avoid the expensive negotiation of new security parameters for each connection.   </a:t>
            </a:r>
          </a:p>
          <a:p>
            <a:r>
              <a:rPr lang="en-US" smtClean="0"/>
              <a:t>Between any pair of parties (applications like HTTP on client and server), there may be multiple secure connections. In theory, there may also be multiple simultaneous sessions between parties, but this feature is not used in practice.  </a:t>
            </a:r>
          </a:p>
          <a:p>
            <a:r>
              <a:rPr lang="en-US" smtClean="0"/>
              <a:t>There are a number of states associated with each session (see text for details). Once a session is established, there is a current operating state for both read and write (eg. receive and send). In addition, during the Handshake Protocol, pending read &amp; write states are created. Upon successful conclusion of the Handshake Protocol, the pending states become the current states. </a:t>
            </a:r>
          </a:p>
          <a:p>
            <a:r>
              <a:rPr lang="en-US" smtClean="0"/>
              <a:t>The connection state (see text) is the operating environment of the record protocol. It includes all parameters that are needed for the cryptographic operations (encryption/decryption and MAC calculation/verification).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xfrm>
            <a:off x="679450" y="4718050"/>
            <a:ext cx="5435600" cy="4799013"/>
          </a:xfrm>
          <a:noFill/>
          <a:ln/>
        </p:spPr>
        <p:txBody>
          <a:bodyPr/>
          <a:lstStyle/>
          <a:p>
            <a:r>
              <a:rPr lang="en-US" smtClean="0"/>
              <a:t>Two important WTLS concepts are: </a:t>
            </a:r>
          </a:p>
          <a:p>
            <a:r>
              <a:rPr lang="en-US" smtClean="0"/>
              <a:t> • </a:t>
            </a:r>
            <a:r>
              <a:rPr lang="en-US" b="1" smtClean="0"/>
              <a:t>Secure connection</a:t>
            </a:r>
            <a:r>
              <a:rPr lang="en-US" smtClean="0"/>
              <a:t>: A connection is a transport (in the OSI layering model definition) that provides a suitable type of service. For SSL, such connections are peer-to-peer relationships. The connections are transient.  Every connection is associated with one session.</a:t>
            </a:r>
          </a:p>
          <a:p>
            <a:r>
              <a:rPr lang="en-US" b="1" smtClean="0"/>
              <a:t> • Secure session</a:t>
            </a:r>
            <a:r>
              <a:rPr lang="en-US" smtClean="0"/>
              <a:t>: An SSL session is an association between a client and a server.  Sessions are created by the Handshake Protocol. Sessions define a set of cryptographic security parameters, which can be shared among multiple connections. Sessions are used to avoid the expensive negotiation of new security parameters for each connection.   </a:t>
            </a:r>
          </a:p>
          <a:p>
            <a:r>
              <a:rPr lang="en-US" smtClean="0"/>
              <a:t>Between any pair of parties (applications like HTTP on client and server), there may be multiple secure connections. In theory, there may also be multiple simultaneous sessions between parties, but this feature is not used in practice.  </a:t>
            </a:r>
          </a:p>
          <a:p>
            <a:r>
              <a:rPr lang="en-US" smtClean="0"/>
              <a:t>There are a number of states associated with each session (see text for details). Once a session is established, there is a current operating state for both read and write (eg. receive and send). In addition, during the Handshake Protocol, pending read &amp; write states are created. Upon successful conclusion of the Handshake Protocol, the pending states become the current states. </a:t>
            </a:r>
          </a:p>
          <a:p>
            <a:r>
              <a:rPr lang="en-US" smtClean="0"/>
              <a:t>The connection state (see text) is the operating environment of the record protocol. It includes all parameters that are needed for the cryptographic operations (encryption/decryption and MAC calculation/verification).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xfrm>
            <a:off x="679450" y="4718050"/>
            <a:ext cx="5435600" cy="4799013"/>
          </a:xfrm>
          <a:noFill/>
          <a:ln/>
        </p:spPr>
        <p:txBody>
          <a:bodyPr/>
          <a:lstStyle/>
          <a:p>
            <a:r>
              <a:rPr lang="en-US" smtClean="0"/>
              <a:t>Two important WTLS concepts are: </a:t>
            </a:r>
          </a:p>
          <a:p>
            <a:r>
              <a:rPr lang="en-US" smtClean="0"/>
              <a:t> • </a:t>
            </a:r>
            <a:r>
              <a:rPr lang="en-US" b="1" smtClean="0"/>
              <a:t>Secure connection</a:t>
            </a:r>
            <a:r>
              <a:rPr lang="en-US" smtClean="0"/>
              <a:t>: A connection is a transport (in the OSI layering model definition) that provides a suitable type of service. For SSL, such connections are peer-to-peer relationships. The connections are transient.  Every connection is associated with one session.</a:t>
            </a:r>
          </a:p>
          <a:p>
            <a:r>
              <a:rPr lang="en-US" b="1" smtClean="0"/>
              <a:t> • Secure session</a:t>
            </a:r>
            <a:r>
              <a:rPr lang="en-US" smtClean="0"/>
              <a:t>: An SSL session is an association between a client and a server.  Sessions are created by the Handshake Protocol. Sessions define a set of cryptographic security parameters, which can be shared among multiple connections. Sessions are used to avoid the expensive negotiation of new security parameters for each connection.   </a:t>
            </a:r>
          </a:p>
          <a:p>
            <a:r>
              <a:rPr lang="en-US" smtClean="0"/>
              <a:t>Between any pair of parties (applications like HTTP on client and server), there may be multiple secure connections. In theory, there may also be multiple simultaneous sessions between parties, but this feature is not used in practice.  </a:t>
            </a:r>
          </a:p>
          <a:p>
            <a:r>
              <a:rPr lang="en-US" smtClean="0"/>
              <a:t>There are a number of states associated with each session (see text for details). Once a session is established, there is a current operating state for both read and write (eg. receive and send). In addition, during the Handshake Protocol, pending read &amp; write states are created. Upon successful conclusion of the Handshake Protocol, the pending states become the current states. </a:t>
            </a:r>
          </a:p>
          <a:p>
            <a:r>
              <a:rPr lang="en-US" smtClean="0"/>
              <a:t>The connection state (see text) is the operating environment of the record protocol. It includes all parameters that are needed for the cryptographic operations (encryption/decryption and MAC calculation/verification).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r>
              <a:rPr lang="en-US" smtClean="0"/>
              <a:t>WTLS is not a single protocol but rather two layers of protocols, as illustrated in Stallings Figure 6.15. The WTLS Record Protocol provides basic security services to various higher-layer protocols. In particular, the Hypertext Transfer Protocol (HTTP), which provides the transfer service for Web client/server interaction, can operate on top of WTLS. Three higher-layer protocols are defined as part of WTLS: the Handshake Protocol, The Change Cipher Spec Protocol, and the Alert Protocol. These WTLS-specific protocols are used in the management of WTLS exchanges and are examined next.</a:t>
            </a:r>
          </a:p>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r>
              <a:rPr lang="en-US" smtClean="0"/>
              <a:t> The WTLS Record Protocol takes user data from the next higher layer (WTP, WTLS handshake protocol, WTLS alert protocol, WTLS change cipher spec protocol) and encapsulates these data in a PDU. The following steps occur (Figure 6.16):   </a:t>
            </a:r>
          </a:p>
          <a:p>
            <a:pPr>
              <a:buFontTx/>
              <a:buAutoNum type="arabicPeriod"/>
            </a:pPr>
            <a:r>
              <a:rPr lang="en-US" smtClean="0"/>
              <a:t>The payload is compressed using a lossless compression algorithm.  </a:t>
            </a:r>
          </a:p>
          <a:p>
            <a:pPr>
              <a:buFontTx/>
              <a:buAutoNum type="arabicPeriod"/>
            </a:pPr>
            <a:r>
              <a:rPr lang="en-US" smtClean="0"/>
              <a:t>A message authentication code (MAC) is computed over the compressed data, using HMAC. One of several hash algorithms can be used with HMAC, including MD-5 and SHA-1. The length of the hash code is 0, 5, or 10 bytes. The MAC is added after the compressed data.  </a:t>
            </a:r>
          </a:p>
          <a:p>
            <a:pPr>
              <a:buFontTx/>
              <a:buAutoNum type="arabicPeriod"/>
            </a:pPr>
            <a:r>
              <a:rPr lang="en-US" smtClean="0"/>
              <a:t>The compressed message plus the MAC code are encrypted using a symmetric encryption algorithm. The allowable encryption algorithms are DES, triple DES, RC5, and IDEA.  </a:t>
            </a:r>
          </a:p>
          <a:p>
            <a:pPr>
              <a:buFontTx/>
              <a:buAutoNum type="arabicPeriod"/>
            </a:pPr>
            <a:r>
              <a:rPr lang="en-US" smtClean="0"/>
              <a:t>The Record Protocol prepends a header to the encrypted payload. </a:t>
            </a:r>
          </a:p>
          <a:p>
            <a:r>
              <a:rPr lang="en-US" smtClean="0"/>
              <a:t>The Record Protocol header the fields as shown in Stallings Figure 17.17, and described in the text.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pPr>
              <a:lnSpc>
                <a:spcPct val="90000"/>
              </a:lnSpc>
            </a:pPr>
            <a:r>
              <a:rPr lang="en-US" smtClean="0"/>
              <a:t>The Change Cipher Spec Protocol is one of the three WTLS-specific protocols that use the WTLS Record Protocol, and it is the simplest. This protocol consists of a single message, which consists of a single byte with the value 1. The sole purpose of this message is to cause the pending state to be copied into the current state, which updates the cipher suite to be used on this connection. </a:t>
            </a:r>
          </a:p>
          <a:p>
            <a:pPr>
              <a:lnSpc>
                <a:spcPct val="90000"/>
              </a:lnSpc>
            </a:pPr>
            <a:r>
              <a:rPr lang="en-US" smtClean="0"/>
              <a:t>The Alert Protocol is used to convey WTLS-related alerts to the peer entity. Each message in this protocol consists of 2 bytes. The first byte takes the value warning(1), critical(2), or fatal(3) to convey the severity of the message. The second byte contains a code that indicates the specific alert. If the level is fatal, WTLS immediately terminates the connection, though other connections may continue, but no new connections may be established. A critical alert message results in termination of the current secure connection. Other connections using the secure session may continue and the secure identifier may also be used for establishing new secure connections. The connection is closed using the alert messages. Error handling in the WTLS is based on the alert messages. </a:t>
            </a:r>
          </a:p>
          <a:p>
            <a:pPr>
              <a:lnSpc>
                <a:spcPct val="90000"/>
              </a:lnSpc>
            </a:pPr>
            <a:r>
              <a:rPr lang="en-US" smtClean="0"/>
              <a:t>The most complex part of WTLS is the Handshake Protocol. This protocol allows the server and client to authenticate each other and to negotiate a encryption and MAC algorithms and cryptographic keys to be used to protect data sent in a WTLS record. The Handshake Protocol is used before any application data are transmitted.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r>
              <a:rPr lang="en-US" smtClean="0"/>
              <a:t>The Handshake Protocol consists of a series of messages exchanged by client and server. Stallings Figure 6.18 shows the initial exchange needed to establish a logical connection between client and server. The exchange can be viewed as having four phases. The </a:t>
            </a:r>
            <a:r>
              <a:rPr lang="en-US" b="1" smtClean="0"/>
              <a:t>first </a:t>
            </a:r>
            <a:r>
              <a:rPr lang="en-US" smtClean="0"/>
              <a:t>phase is used to initiate a logical connection and to establish the security capabilities that will be associated with it, and is initiated by the client. The </a:t>
            </a:r>
            <a:r>
              <a:rPr lang="en-US" b="1" smtClean="0"/>
              <a:t>second </a:t>
            </a:r>
            <a:r>
              <a:rPr lang="en-US" smtClean="0"/>
              <a:t>phase is used for server authentication and key exchange. The server begins this phase. The </a:t>
            </a:r>
            <a:r>
              <a:rPr lang="en-US" b="1" smtClean="0"/>
              <a:t>third </a:t>
            </a:r>
            <a:r>
              <a:rPr lang="en-US" smtClean="0"/>
              <a:t>phase is used for client authentication and key exchange. If all is satisfactory with the info from the server, the client sends one or more messages back to the server. The </a:t>
            </a:r>
            <a:r>
              <a:rPr lang="en-US" b="1" smtClean="0"/>
              <a:t>fourth phase </a:t>
            </a:r>
            <a:r>
              <a:rPr lang="en-US" smtClean="0"/>
              <a:t>completes the setting up of a secure connection. At this point the handshake is complete and the client and server may begin to exchange application layer data.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p>
            <a:r>
              <a:rPr lang="en-AU" smtClean="0"/>
              <a:t>Griffith University, School of ICT</a:t>
            </a:r>
          </a:p>
        </p:txBody>
      </p:sp>
      <p:sp>
        <p:nvSpPr>
          <p:cNvPr id="56324" name="Rectangle 6"/>
          <p:cNvSpPr>
            <a:spLocks noGrp="1" noChangeArrowheads="1"/>
          </p:cNvSpPr>
          <p:nvPr>
            <p:ph type="ftr" sz="quarter" idx="4"/>
          </p:nvPr>
        </p:nvSpPr>
        <p:spPr>
          <a:noFill/>
        </p:spPr>
        <p:txBody>
          <a:bodyPr/>
          <a:lstStyle/>
          <a:p>
            <a:r>
              <a:rPr lang="en-AU" smtClean="0"/>
              <a:t>3413ICT</a:t>
            </a:r>
          </a:p>
        </p:txBody>
      </p:sp>
      <p:sp>
        <p:nvSpPr>
          <p:cNvPr id="56326" name="Rectangle 2"/>
          <p:cNvSpPr>
            <a:spLocks noGrp="1" noRot="1" noChangeAspect="1" noChangeArrowheads="1" noTextEdit="1"/>
          </p:cNvSpPr>
          <p:nvPr>
            <p:ph type="sldImg"/>
          </p:nvPr>
        </p:nvSpPr>
        <p:spPr>
          <a:ln/>
        </p:spPr>
      </p:sp>
      <p:sp>
        <p:nvSpPr>
          <p:cNvPr id="56327" name="Rectangle 3"/>
          <p:cNvSpPr>
            <a:spLocks noGrp="1" noChangeArrowheads="1"/>
          </p:cNvSpPr>
          <p:nvPr>
            <p:ph type="body" idx="1"/>
          </p:nvPr>
        </p:nvSpPr>
        <p:spPr>
          <a:noFill/>
          <a:ln/>
        </p:spPr>
        <p:txBody>
          <a:bodyPr/>
          <a:lstStyle/>
          <a:p>
            <a:pPr eaLnBrk="1" hangingPunct="1"/>
            <a:endParaRPr lang="ta-I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r>
              <a:rPr lang="en-US" smtClean="0"/>
              <a:t>Authentication in the WTLS is carried out with certificates. Authentication can occur between the client and the server or the client only authenticates the server. The latter procedure can happen only if the server allows it to occur. The server can require the client to authenticate itself to the server. However, the WTLS specification defines that authentication is an optional procedure. Currently, X.509v3, X9.68 and WTLS certificates are supported. The WTLS certificate is optimized for size.</a:t>
            </a:r>
          </a:p>
          <a:p>
            <a:r>
              <a:rPr lang="en-US" smtClean="0"/>
              <a:t>The purpose of the WTLS protocol is for the client and server to generate a mutually shared pre-master key. This key is then used to generate as master key. A number of key exchange protocols are supported by WTLS. They can be grouped into those protocols that include a server_key_exchange message as part of the handshake protocol (see Figure 17.18 on previous slide) and those that don't. The server_key_exchange message is sent by the server only when the server certificate message (if sent) does not contain enough data to allow the client to exchange a pre-master secret, including for conventional Diffie-Hellman performed anonymously, elliptic curve Diffie-Hellman, or RSA key exchange without authentication. The server key exchange message is not sent for Elliptic curve Diffie-Hellman key exchange with ECDSA-based certificate, or for RSA key exchange with RSA based certificates.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r>
              <a:rPr lang="en-US" smtClean="0"/>
              <a:t>Authentication in the WTLS is carried out with certificates. Authentication can occur between the client and the server or the client only authenticates the server. The latter procedure can happen only if the server allows it to occur. The server can require the client to authenticate itself to the server. However, the WTLS specification defines that authentication is an optional procedure. Currently, X.509v3, X9.68 and WTLS certificates are supported. The WTLS certificate is optimized for size.</a:t>
            </a:r>
          </a:p>
          <a:p>
            <a:r>
              <a:rPr lang="en-US" smtClean="0"/>
              <a:t>The purpose of the WTLS protocol is for the client and server to generate a mutually shared pre-master key. This key is then used to generate as master key. A number of key exchange protocols are supported by WTLS. They can be grouped into those protocols that include a server_key_exchange message as part of the handshake protocol (see Figure 17.18 on previous slide) and those that don't. The server_key_exchange message is sent by the server only when the server certificate message (if sent) does not contain enough data to allow the client to exchange a pre-master secret, including for conventional Diffie-Hellman performed anonymously, elliptic curve Diffie-Hellman, or RSA key exchange without authentication. The server key exchange message is not sent for Elliptic curve Diffie-Hellman key exchange with ECDSA-based certificate, or for RSA key exchange with RSA based certificates.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xfrm>
            <a:off x="679450" y="4718050"/>
            <a:ext cx="5435600" cy="4633913"/>
          </a:xfrm>
          <a:noFill/>
          <a:ln/>
        </p:spPr>
        <p:txBody>
          <a:bodyPr/>
          <a:lstStyle/>
          <a:p>
            <a:r>
              <a:rPr lang="en-US" smtClean="0"/>
              <a:t>The WTLS Pseudorandom Function (PRF) is used for a number of purposes. The PRF takes as input a secret value, a seed, and an identifying label, and produces an output of arbitrary length. WTLS PRF is implemented using only one hash algorithm (unlike TLS). Which hash algorithm is actually used, is agreed during the handshake as a part of the cipher spec. The PRF is based on a HMAC based data expansion function. See text for details.</a:t>
            </a:r>
          </a:p>
          <a:p>
            <a:r>
              <a:rPr lang="en-US" smtClean="0"/>
              <a:t>Master Key Generation of the shared master secret, a one-time 20-byte value (160 bits) generated for this session by means of secure key exchange. First, a pre_master_secret is exchanged. Second, the master_secret is calculated by both parties, using the following function:  </a:t>
            </a:r>
          </a:p>
          <a:p>
            <a:r>
              <a:rPr lang="en-US" smtClean="0"/>
              <a:t>    master_secret = PRF( pre_master_secret, "master secret",</a:t>
            </a:r>
          </a:p>
          <a:p>
            <a:r>
              <a:rPr lang="en-US" smtClean="0"/>
              <a:t>		ClientHello.random || ServerHello.random ) </a:t>
            </a:r>
          </a:p>
          <a:p>
            <a:r>
              <a:rPr lang="en-US" smtClean="0"/>
              <a:t>where the random numbers are  exchanged during the first phase of the handshake protocol.  The MAC and encryption keys are then derived from the master key, using the HMAC algorithm, and encompasses these fields: </a:t>
            </a:r>
          </a:p>
          <a:p>
            <a:r>
              <a:rPr lang="en-US" smtClean="0"/>
              <a:t>    HMAC_hash ( MAC_secret, seq_number || WTLSCompressed.record_type</a:t>
            </a:r>
          </a:p>
          <a:p>
            <a:r>
              <a:rPr lang="en-US" smtClean="0"/>
              <a:t>	 || WTLSCompressed.length || WTLSCompressed.fragment )</a:t>
            </a:r>
          </a:p>
          <a:p>
            <a:r>
              <a:rPr lang="en-US" smtClean="0"/>
              <a:t>Either MD5 or SHA-1 may be used for the HMAC hash function.  </a:t>
            </a:r>
          </a:p>
          <a:p>
            <a:r>
              <a:rPr lang="en-US" smtClean="0"/>
              <a:t>Encryption is applied to all of the WTLS record, except the header, using RC5, DES, 3DES, or IDEA encryption algorithms.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r>
              <a:rPr lang="en-US" smtClean="0"/>
              <a:t>The basic WAP transmission model, involving a WAP client, a WAP gateway, and a Web server, results in a security gap, as illustrated in Stallings Figure 17.19. The mobile device establishes a secure WTLS session with the WAP gateway. The WAP gateway, in turn, establishes a secure SSL or TLS session with the Web server. Within the gateway, data are not encrypted during the translation process. The gateway is thus a point at which the data may be compromised. </a:t>
            </a:r>
          </a:p>
          <a:p>
            <a:r>
              <a:rPr lang="en-US" smtClean="0"/>
              <a:t>There are a number of approaches to providing end-to-end security between the mobile client and the Web server. In the WAP version 2 (known as WAP2) architecture document, the WAP forum defines several protocol arrangements that allow for end-to-end security. Version 1 of WAP assumed a simplified set of protocols over the wireless network and assumed that the wireless network did not support IP. WAP2 provides the option for the mobile device to implement full TCP/IP-based protocols and operate over an IP-capable wireless network.</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r>
              <a:rPr lang="en-US" smtClean="0"/>
              <a:t>Chapter 6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AU" smtClean="0">
                <a:latin typeface="Times" charset="0"/>
              </a:rPr>
              <a:t>Griffith University, School of Information Technology</a:t>
            </a:r>
          </a:p>
        </p:txBody>
      </p:sp>
      <p:sp>
        <p:nvSpPr>
          <p:cNvPr id="57348" name="Rectangle 6"/>
          <p:cNvSpPr>
            <a:spLocks noGrp="1" noChangeArrowheads="1"/>
          </p:cNvSpPr>
          <p:nvPr>
            <p:ph type="ftr" sz="quarter" idx="4"/>
          </p:nvPr>
        </p:nvSpPr>
        <p:spPr>
          <a:noFill/>
        </p:spPr>
        <p:txBody>
          <a:bodyPr/>
          <a:lstStyle/>
          <a:p>
            <a:r>
              <a:rPr lang="en-AU" smtClean="0">
                <a:latin typeface="Times" charset="0"/>
              </a:rPr>
              <a:t>3413ICT</a:t>
            </a:r>
          </a:p>
        </p:txBody>
      </p:sp>
      <p:sp>
        <p:nvSpPr>
          <p:cNvPr id="57350" name="Rectangle 2"/>
          <p:cNvSpPr>
            <a:spLocks noGrp="1" noRot="1" noChangeAspect="1" noChangeArrowheads="1" noTextEdit="1"/>
          </p:cNvSpPr>
          <p:nvPr>
            <p:ph type="sldImg"/>
          </p:nvPr>
        </p:nvSpPr>
        <p:spPr>
          <a:xfrm>
            <a:off x="1141413" y="685800"/>
            <a:ext cx="4573587" cy="3430588"/>
          </a:xfrm>
          <a:solidFill>
            <a:srgbClr val="FFFFFF"/>
          </a:solidFill>
          <a:ln/>
        </p:spPr>
      </p:sp>
      <p:sp>
        <p:nvSpPr>
          <p:cNvPr id="57351" name="Text Box 3"/>
          <p:cNvSpPr>
            <a:spLocks noGrp="1" noChangeArrowheads="1"/>
          </p:cNvSpPr>
          <p:nvPr>
            <p:ph type="body" idx="1"/>
          </p:nvPr>
        </p:nvSpPr>
        <p:spPr>
          <a:xfrm>
            <a:off x="914401" y="4344988"/>
            <a:ext cx="5027613" cy="2133544"/>
          </a:xfrm>
          <a:noFill/>
          <a:ln/>
        </p:spPr>
        <p:txBody>
          <a:bodyPr lIns="90009" tIns="46805" rIns="90009" bIns="46805">
            <a:spAutoFit/>
          </a:bodyPr>
          <a:lstStyle/>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Now look at a simple form of encryption based on two concepts: the block cipher and the stream cipher.</a:t>
            </a:r>
          </a:p>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Stream ciphers are based on a PRNG. The strength of the cipher depends on just how good the PRNG is. Good algorithms employ a lot of state and are highly secure. Stream ciphers must never re-use the same key and many mistakes occur because of this (Word/Excel encryption, WEP and so on).</a:t>
            </a:r>
          </a:p>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With the block cipher method, the message is divided into blocks, i.e., 64 or 128 bit blocks, and then each block is transformed using the algorithm and key. </a:t>
            </a:r>
          </a:p>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hdr" sz="quarter"/>
          </p:nvPr>
        </p:nvSpPr>
        <p:spPr>
          <a:noFill/>
        </p:spPr>
        <p:txBody>
          <a:bodyPr/>
          <a:lstStyle/>
          <a:p>
            <a:r>
              <a:rPr lang="en-AU" smtClean="0">
                <a:latin typeface="Times" pitchFamily="-84" charset="0"/>
                <a:ea typeface="ＭＳ Ｐゴシック" pitchFamily="-84" charset="-128"/>
              </a:rPr>
              <a:t>Griffith University, School of ICT</a:t>
            </a:r>
          </a:p>
        </p:txBody>
      </p:sp>
      <p:sp>
        <p:nvSpPr>
          <p:cNvPr id="18434" name="Rectangle 3"/>
          <p:cNvSpPr>
            <a:spLocks noGrp="1" noChangeArrowheads="1"/>
          </p:cNvSpPr>
          <p:nvPr>
            <p:ph type="dt" sz="quarter" idx="1"/>
          </p:nvPr>
        </p:nvSpPr>
        <p:spPr>
          <a:noFill/>
        </p:spPr>
        <p:txBody>
          <a:bodyPr/>
          <a:lstStyle/>
          <a:p>
            <a:r>
              <a:rPr lang="ta-IN" smtClean="0">
                <a:latin typeface="Times" pitchFamily="-84" charset="0"/>
                <a:ea typeface="ＭＳ Ｐゴシック" pitchFamily="-84" charset="-128"/>
              </a:rPr>
              <a:t>2014/1</a:t>
            </a:r>
            <a:endParaRPr lang="en-AU">
              <a:latin typeface="Times" pitchFamily="-84" charset="0"/>
              <a:ea typeface="ＭＳ Ｐゴシック" pitchFamily="-84" charset="-128"/>
            </a:endParaRPr>
          </a:p>
        </p:txBody>
      </p:sp>
      <p:sp>
        <p:nvSpPr>
          <p:cNvPr id="18435" name="Rectangle 6"/>
          <p:cNvSpPr>
            <a:spLocks noGrp="1" noChangeArrowheads="1"/>
          </p:cNvSpPr>
          <p:nvPr>
            <p:ph type="ftr" sz="quarter" idx="4"/>
          </p:nvPr>
        </p:nvSpPr>
        <p:spPr>
          <a:noFill/>
        </p:spPr>
        <p:txBody>
          <a:bodyPr/>
          <a:lstStyle/>
          <a:p>
            <a:r>
              <a:rPr lang="en-AU" smtClean="0">
                <a:latin typeface="Times" pitchFamily="-84" charset="0"/>
                <a:ea typeface="ＭＳ Ｐゴシック" pitchFamily="-84" charset="-128"/>
              </a:rPr>
              <a:t>3413ICT: Network Security</a:t>
            </a:r>
            <a:endParaRPr lang="en-AU">
              <a:latin typeface="Times" pitchFamily="-84" charset="0"/>
              <a:ea typeface="ＭＳ Ｐゴシック" pitchFamily="-84" charset="-128"/>
            </a:endParaRPr>
          </a:p>
        </p:txBody>
      </p:sp>
      <p:sp>
        <p:nvSpPr>
          <p:cNvPr id="18436" name="Rectangle 7"/>
          <p:cNvSpPr>
            <a:spLocks noGrp="1" noChangeArrowheads="1"/>
          </p:cNvSpPr>
          <p:nvPr>
            <p:ph type="sldNum" sz="quarter" idx="5"/>
          </p:nvPr>
        </p:nvSpPr>
        <p:spPr>
          <a:noFill/>
        </p:spPr>
        <p:txBody>
          <a:bodyPr/>
          <a:lstStyle/>
          <a:p>
            <a:fld id="{65AE1838-4EF9-43DB-8E85-D4C09C382502}" type="slidenum">
              <a:rPr lang="en-AU"/>
              <a:pPr/>
              <a:t>5</a:t>
            </a:fld>
            <a:endParaRPr lang="en-AU"/>
          </a:p>
        </p:txBody>
      </p:sp>
      <p:sp>
        <p:nvSpPr>
          <p:cNvPr id="18437" name="Rectangle 2"/>
          <p:cNvSpPr>
            <a:spLocks noGrp="1" noRot="1" noChangeAspect="1" noChangeArrowheads="1" noTextEdit="1"/>
          </p:cNvSpPr>
          <p:nvPr>
            <p:ph type="sldImg"/>
          </p:nvPr>
        </p:nvSpPr>
        <p:spPr>
          <a:xfrm>
            <a:off x="914400" y="744538"/>
            <a:ext cx="4965700" cy="3725862"/>
          </a:xfrm>
          <a:ln/>
        </p:spPr>
      </p:sp>
      <p:sp>
        <p:nvSpPr>
          <p:cNvPr id="18438" name="Rectangle 3"/>
          <p:cNvSpPr>
            <a:spLocks noGrp="1" noChangeArrowheads="1"/>
          </p:cNvSpPr>
          <p:nvPr>
            <p:ph type="body" idx="1"/>
          </p:nvPr>
        </p:nvSpPr>
        <p:spPr>
          <a:xfrm>
            <a:off x="904875" y="4718050"/>
            <a:ext cx="4984750" cy="4468813"/>
          </a:xfrm>
          <a:noFill/>
          <a:ln/>
        </p:spPr>
        <p:txBody>
          <a:bodyPr/>
          <a:lstStyle/>
          <a:p>
            <a:pPr eaLnBrk="1" hangingPunct="1"/>
            <a:endParaRPr lang="en-US" smtClean="0">
              <a:ea typeface="ＭＳ Ｐゴシック" pitchFamily="-8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r>
              <a:rPr lang="en-US" smtClean="0">
                <a:ea typeface="ＭＳ Ｐゴシック" pitchFamily="34" charset="-128"/>
              </a:rPr>
              <a:t>Bluetooth is a radio system (or radio frequency standard), which defines the concept of a wireless personal area network. A wireless personal area network is made up of devices, which are in close proximity to each other. The nominal link range for Bluetooth is up to 10 m at 0 dBm transmit strength, though it can function at ranges up to approximately 100 m with 20 dBm transmit strength. Bluetooth transmits on frequencies between 2.402 GHz and 2.480 GHz; this gives Bluetooth 79 channels on a frequency hopping scheme, which remain on any given frequency for approximately 400 ms. Bluetooth can reach speeds up to 720 kbps.There are three classes of Bluetooth products: Class 1 transmits at 100 mW, Class 2 transmits at 2.5 mW, and Class 3 uses a maximum transmit strength of 1 mW.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xfrm>
            <a:off x="679450" y="4718050"/>
            <a:ext cx="5435600" cy="4799013"/>
          </a:xfrm>
          <a:noFill/>
          <a:ln/>
        </p:spPr>
        <p:txBody>
          <a:bodyPr/>
          <a:lstStyle/>
          <a:p>
            <a:r>
              <a:rPr lang="en-US" smtClean="0">
                <a:cs typeface="Arial" pitchFamily="34" charset="0"/>
              </a:rPr>
              <a:t>Before proceeding, we need to briefly preview the IEEE 802 protocol architecture. IEEE 802.11 standards are defined within the structure of a layered set of protocols. This structure, used for all IEEE 802 standards, is illustrated in Stallings Figure 6.1. </a:t>
            </a:r>
          </a:p>
          <a:p>
            <a:r>
              <a:rPr lang="en-US" smtClean="0">
                <a:cs typeface="Arial" pitchFamily="34" charset="0"/>
              </a:rPr>
              <a:t>The lowest layer of the IEEE 802 reference model is the </a:t>
            </a:r>
            <a:r>
              <a:rPr lang="en-US" b="1" smtClean="0">
                <a:cs typeface="Arial" pitchFamily="34" charset="0"/>
              </a:rPr>
              <a:t>physical layer</a:t>
            </a:r>
            <a:r>
              <a:rPr lang="en-US" smtClean="0">
                <a:cs typeface="Arial" pitchFamily="34" charset="0"/>
              </a:rPr>
              <a:t>, which includes such functions as encoding/decoding of signals and bit transmission/reception. In addition, the physical layer includes a specification of the transmission medium. In the case of IEEE 802.11, the physical layer also defines frequency bands and antenna characteristics.</a:t>
            </a:r>
          </a:p>
          <a:p>
            <a:r>
              <a:rPr lang="en-US" smtClean="0">
                <a:cs typeface="Arial" pitchFamily="34" charset="0"/>
              </a:rPr>
              <a:t>Next is the  </a:t>
            </a:r>
            <a:r>
              <a:rPr lang="en-US" b="1" smtClean="0">
                <a:cs typeface="Arial" pitchFamily="34" charset="0"/>
              </a:rPr>
              <a:t>media access control (MAC) layer</a:t>
            </a:r>
            <a:r>
              <a:rPr lang="en-US" smtClean="0">
                <a:cs typeface="Arial" pitchFamily="34" charset="0"/>
              </a:rPr>
              <a:t>, which controls access to the transmission medium to provide an orderly and efficient use of that capacity. The MAC layer receives data from a higher-layer protocol, typically the Logical Link Control (LLC) layer, in the form of a block of data known as the </a:t>
            </a:r>
            <a:r>
              <a:rPr lang="en-US" b="1" smtClean="0">
                <a:cs typeface="Arial" pitchFamily="34" charset="0"/>
              </a:rPr>
              <a:t>MAC service data unit (MSDU). </a:t>
            </a:r>
            <a:r>
              <a:rPr lang="en-US" smtClean="0">
                <a:cs typeface="Arial" pitchFamily="34" charset="0"/>
              </a:rPr>
              <a:t>The exact format of the MPDU differs somewhat for the various MAC protocols in use.</a:t>
            </a:r>
          </a:p>
          <a:p>
            <a:r>
              <a:rPr lang="en-US" smtClean="0">
                <a:cs typeface="Arial" pitchFamily="34" charset="0"/>
              </a:rPr>
              <a:t>In most data link control protocols, the data link protocol entity is responsible not only for detecting errors using the CRC, but for recovering from those errors by retransmitting damaged frames. In the LAN protocol architecture, these two functions are split between the MAC and LLC layers. The MAC layer is responsible for detecting errors and discarding any frames that contain errors. The LLC layer optionally keeps track of which frames have been successfully received and retransmits unsuccessful frames.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AU" smtClean="0">
                <a:latin typeface="Times" pitchFamily="-107" charset="0"/>
              </a:rPr>
              <a:t>Griffith University, School of Information Technology</a:t>
            </a:r>
          </a:p>
        </p:txBody>
      </p:sp>
      <p:sp>
        <p:nvSpPr>
          <p:cNvPr id="60420" name="Rectangle 6"/>
          <p:cNvSpPr>
            <a:spLocks noGrp="1" noChangeArrowheads="1"/>
          </p:cNvSpPr>
          <p:nvPr>
            <p:ph type="ftr" sz="quarter" idx="4"/>
          </p:nvPr>
        </p:nvSpPr>
        <p:spPr>
          <a:noFill/>
        </p:spPr>
        <p:txBody>
          <a:bodyPr/>
          <a:lstStyle/>
          <a:p>
            <a:r>
              <a:rPr lang="en-AU" smtClean="0">
                <a:latin typeface="Times" pitchFamily="-107" charset="0"/>
              </a:rPr>
              <a:t>3413ICT</a:t>
            </a:r>
          </a:p>
        </p:txBody>
      </p:sp>
      <p:sp>
        <p:nvSpPr>
          <p:cNvPr id="60422" name="Rectangle 2"/>
          <p:cNvSpPr>
            <a:spLocks noGrp="1" noRot="1" noChangeAspect="1" noChangeArrowheads="1" noTextEdit="1"/>
          </p:cNvSpPr>
          <p:nvPr>
            <p:ph type="sldImg"/>
          </p:nvPr>
        </p:nvSpPr>
        <p:spPr>
          <a:xfrm>
            <a:off x="1141413" y="685800"/>
            <a:ext cx="4573587" cy="3430588"/>
          </a:xfrm>
          <a:solidFill>
            <a:srgbClr val="FFFFFF"/>
          </a:solidFill>
          <a:ln/>
        </p:spPr>
      </p:sp>
      <p:sp>
        <p:nvSpPr>
          <p:cNvPr id="60423" name="Text Box 3"/>
          <p:cNvSpPr>
            <a:spLocks noGrp="1" noChangeArrowheads="1"/>
          </p:cNvSpPr>
          <p:nvPr>
            <p:ph type="body" idx="1"/>
          </p:nvPr>
        </p:nvSpPr>
        <p:spPr>
          <a:xfrm>
            <a:off x="914400" y="4344988"/>
            <a:ext cx="5027613" cy="2133600"/>
          </a:xfrm>
          <a:noFill/>
          <a:ln/>
        </p:spPr>
        <p:txBody>
          <a:bodyPr lIns="90009" tIns="46805" rIns="90009" bIns="46805">
            <a:spAutoFit/>
          </a:bodyPr>
          <a:lstStyle/>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Now look at a simple form of encryption based on two concepts: the block cipher and the stream cipher.</a:t>
            </a:r>
          </a:p>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Stream ciphers are based on a PRNG. The strength of the cipher depends on just how good the PRNG is. Good algorithms employ a lot of state and are highly secure. Stream ciphers must never re-use the same key and many mistakes occur because of this (Word/Excel encryption, WEP and so on).</a:t>
            </a:r>
          </a:p>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With the block cipher method, the message is divided into blocks, i.e., 64 or 128 bit blocks, and then each block is transformed using the algorithm and key. </a:t>
            </a:r>
          </a:p>
          <a:p>
            <a:pPr defTabSz="457200"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r>
              <a:rPr lang="en-US" smtClean="0"/>
              <a:t>The differences between wired and wireless LANs (in that wireless traffic can be monitored by any radio in range, and need not be physically connected) suggest the increased need for robust security services and mechanisms for wireless LANs. The original 802.11 specification included a set of security features for privacy and authentication that were quite weak. For privacy, 802.11 defined the </a:t>
            </a:r>
            <a:r>
              <a:rPr lang="en-US" b="1" smtClean="0"/>
              <a:t>Wired Equivalent Privacy (WEP) </a:t>
            </a:r>
            <a:r>
              <a:rPr lang="en-US" smtClean="0"/>
              <a:t>algorithm. The privacy portion of the 802.11 standard contained major weaknesses. Subsequent to the development of WEP, the 802.11i task group has developed a set of capabilities to address the WLAN security issues. In order to accelerate the introduction of strong security into WLANs, the Wi-Fi Alliance promulgated </a:t>
            </a:r>
            <a:r>
              <a:rPr lang="en-US" b="1" smtClean="0"/>
              <a:t>Wi-Fi Protected Access (WPA) </a:t>
            </a:r>
            <a:r>
              <a:rPr lang="en-US" smtClean="0"/>
              <a:t>as a Wi-Fi standard. WPA is a set of security mechanisms that eliminates most 802.11 security issues and was based on the current state of the 802.11i standard. The final form of the 802.11i standard is referred to as </a:t>
            </a:r>
            <a:r>
              <a:rPr lang="en-US" b="1" smtClean="0"/>
              <a:t>Robust Security Network (RSN)</a:t>
            </a:r>
            <a:r>
              <a:rPr lang="en-US" smtClean="0"/>
              <a:t>. The Wi-Fi Alliance certifies vendors in compliance with the full 802.11i specification under the WPA 2 program.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141288" y="609600"/>
            <a:ext cx="2655887" cy="517525"/>
          </a:xfrm>
          <a:prstGeom prst="rect">
            <a:avLst/>
          </a:prstGeom>
          <a:noFill/>
          <a:ln w="9525">
            <a:noFill/>
            <a:miter lim="800000"/>
            <a:headEnd/>
            <a:tailEnd/>
          </a:ln>
        </p:spPr>
        <p:txBody>
          <a:bodyPr wrap="none">
            <a:spAutoFit/>
          </a:bodyPr>
          <a:lstStyle/>
          <a:p>
            <a:pPr algn="l"/>
            <a:r>
              <a:rPr lang="en-US" sz="1400">
                <a:latin typeface="Times New Roman" pitchFamily="18" charset="0"/>
              </a:rPr>
              <a:t>Gold Coast Campus</a:t>
            </a:r>
          </a:p>
          <a:p>
            <a:pPr algn="l"/>
            <a:r>
              <a:rPr lang="en-US" sz="1400">
                <a:latin typeface="Times New Roman" pitchFamily="18" charset="0"/>
              </a:rPr>
              <a:t>School of Information Technology</a:t>
            </a:r>
            <a:endParaRPr lang="en-AU" sz="1400">
              <a:latin typeface="Times New Roman" pitchFamily="18" charset="0"/>
            </a:endParaRPr>
          </a:p>
        </p:txBody>
      </p:sp>
      <p:pic>
        <p:nvPicPr>
          <p:cNvPr id="5" name="Picture 8"/>
          <p:cNvPicPr>
            <a:picLocks noChangeAspect="1" noChangeArrowheads="1"/>
          </p:cNvPicPr>
          <p:nvPr/>
        </p:nvPicPr>
        <p:blipFill>
          <a:blip r:embed="rId3" cstate="print"/>
          <a:srcRect/>
          <a:stretch>
            <a:fillRect/>
          </a:stretch>
        </p:blipFill>
        <p:spPr bwMode="auto">
          <a:xfrm>
            <a:off x="141288" y="152400"/>
            <a:ext cx="3446462" cy="501650"/>
          </a:xfrm>
          <a:prstGeom prst="rect">
            <a:avLst/>
          </a:prstGeom>
          <a:noFill/>
          <a:ln w="9525">
            <a:noFill/>
            <a:miter lim="800000"/>
            <a:headEnd/>
            <a:tailEnd/>
          </a:ln>
        </p:spPr>
      </p:pic>
      <p:sp>
        <p:nvSpPr>
          <p:cNvPr id="4098" name="Rectangle 2"/>
          <p:cNvSpPr>
            <a:spLocks noGrp="1" noChangeArrowheads="1"/>
          </p:cNvSpPr>
          <p:nvPr>
            <p:ph type="ctrTitle"/>
          </p:nvPr>
        </p:nvSpPr>
        <p:spPr>
          <a:xfrm>
            <a:off x="685800" y="1905000"/>
            <a:ext cx="7772400" cy="1295400"/>
          </a:xfrm>
        </p:spPr>
        <p:txBody>
          <a:bodyPr/>
          <a:lstStyle>
            <a:lvl1pPr>
              <a:defRPr b="1">
                <a:solidFill>
                  <a:srgbClr val="DF0029"/>
                </a:solidFill>
              </a:defRPr>
            </a:lvl1pPr>
          </a:lstStyle>
          <a:p>
            <a:r>
              <a:rPr lang="en-US"/>
              <a:t>Click to edit Master Title style</a:t>
            </a:r>
          </a:p>
        </p:txBody>
      </p:sp>
      <p:sp>
        <p:nvSpPr>
          <p:cNvPr id="4099" name="Rectangle 3"/>
          <p:cNvSpPr>
            <a:spLocks noGrp="1" noChangeArrowheads="1"/>
          </p:cNvSpPr>
          <p:nvPr>
            <p:ph type="subTitle" idx="1"/>
          </p:nvPr>
        </p:nvSpPr>
        <p:spPr>
          <a:xfrm>
            <a:off x="1371600" y="3657600"/>
            <a:ext cx="6400800" cy="1752600"/>
          </a:xfrm>
        </p:spPr>
        <p:txBody>
          <a:bodyPr/>
          <a:lstStyle>
            <a:lvl1pPr marL="0" indent="0" algn="ctr">
              <a:buFontTx/>
              <a:buNone/>
              <a:defRPr b="1"/>
            </a:lvl1pPr>
          </a:lstStyle>
          <a:p>
            <a:r>
              <a:rPr lang="en-US"/>
              <a:t>Click to edit Master subtitle style</a:t>
            </a:r>
          </a:p>
        </p:txBody>
      </p:sp>
      <p:sp>
        <p:nvSpPr>
          <p:cNvPr id="6" name="Rectangle 4"/>
          <p:cNvSpPr>
            <a:spLocks noGrp="1" noChangeArrowheads="1"/>
          </p:cNvSpPr>
          <p:nvPr>
            <p:ph type="dt" sz="half" idx="10"/>
          </p:nvPr>
        </p:nvSpPr>
        <p:spPr/>
        <p:txBody>
          <a:bodyPr/>
          <a:lstStyle>
            <a:lvl1pPr>
              <a:defRPr sz="1200">
                <a:latin typeface="Arial Narrow" pitchFamily="34" charset="0"/>
              </a:defRPr>
            </a:lvl1pPr>
          </a:lstStyle>
          <a:p>
            <a:r>
              <a:rPr lang="ta-IN" smtClean="0"/>
              <a:t>2014/1</a:t>
            </a:r>
            <a:endParaRPr lang="en-US">
              <a:cs typeface="Times New Roman" pitchFamily="18" charset="0"/>
            </a:endParaRPr>
          </a:p>
        </p:txBody>
      </p:sp>
      <p:sp>
        <p:nvSpPr>
          <p:cNvPr id="7" name="Rectangle 5"/>
          <p:cNvSpPr>
            <a:spLocks noGrp="1" noChangeArrowheads="1"/>
          </p:cNvSpPr>
          <p:nvPr>
            <p:ph type="ftr" sz="quarter" idx="11"/>
          </p:nvPr>
        </p:nvSpPr>
        <p:spPr>
          <a:xfrm>
            <a:off x="2555875" y="6400800"/>
            <a:ext cx="3529013" cy="304800"/>
          </a:xfrm>
        </p:spPr>
        <p:txBody>
          <a:bodyPr/>
          <a:lstStyle>
            <a:lvl1pPr>
              <a:defRPr>
                <a:latin typeface="Arial Narrow" pitchFamily="34" charset="0"/>
              </a:defRPr>
            </a:lvl1pPr>
          </a:lstStyle>
          <a:p>
            <a:pPr>
              <a:defRPr/>
            </a:pPr>
            <a:r>
              <a:rPr lang="en-US" smtClean="0"/>
              <a:t>3413ICT</a:t>
            </a:r>
            <a:endParaRPr lang="en-US"/>
          </a:p>
        </p:txBody>
      </p:sp>
      <p:sp>
        <p:nvSpPr>
          <p:cNvPr id="8" name="Rectangle 6"/>
          <p:cNvSpPr>
            <a:spLocks noGrp="1" noChangeArrowheads="1"/>
          </p:cNvSpPr>
          <p:nvPr>
            <p:ph type="sldNum" sz="quarter" idx="12"/>
          </p:nvPr>
        </p:nvSpPr>
        <p:spPr>
          <a:xfrm>
            <a:off x="6443663" y="6400800"/>
            <a:ext cx="2547937" cy="304800"/>
          </a:xfrm>
        </p:spPr>
        <p:txBody>
          <a:bodyPr/>
          <a:lstStyle>
            <a:lvl1pPr>
              <a:defRPr>
                <a:solidFill>
                  <a:schemeClr val="tx1"/>
                </a:solidFill>
                <a:latin typeface="Arial Narrow" pitchFamily="34" charset="0"/>
              </a:defRPr>
            </a:lvl1pPr>
          </a:lstStyle>
          <a:p>
            <a:r>
              <a:rPr lang="en-US"/>
              <a:t>© Griffith University, 2011</a:t>
            </a:r>
          </a:p>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076450" cy="6248400"/>
          </a:xfrm>
        </p:spPr>
        <p:txBody>
          <a:bodyPr vert="eaVert"/>
          <a:lstStyle/>
          <a:p>
            <a:r>
              <a:rPr lang="en-US" smtClean="0"/>
              <a:t>Click to edit Master title style</a:t>
            </a:r>
            <a:endParaRPr lang="ta-IN"/>
          </a:p>
        </p:txBody>
      </p:sp>
      <p:sp>
        <p:nvSpPr>
          <p:cNvPr id="3" name="Vertical Text Placeholder 2"/>
          <p:cNvSpPr>
            <a:spLocks noGrp="1"/>
          </p:cNvSpPr>
          <p:nvPr>
            <p:ph type="body" orient="vert" idx="1"/>
          </p:nvPr>
        </p:nvSpPr>
        <p:spPr>
          <a:xfrm>
            <a:off x="457200" y="152400"/>
            <a:ext cx="60769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Date Placeholder 3"/>
          <p:cNvSpPr>
            <a:spLocks noGrp="1"/>
          </p:cNvSpPr>
          <p:nvPr>
            <p:ph type="dt" sz="half" idx="10"/>
          </p:nvPr>
        </p:nvSpPr>
        <p:spPr/>
        <p:txBody>
          <a:bodyPr/>
          <a:lstStyle>
            <a:lvl1pPr>
              <a:defRPr smtClean="0"/>
            </a:lvl1pPr>
          </a:lstStyle>
          <a:p>
            <a:pPr>
              <a:defRPr/>
            </a:pPr>
            <a:r>
              <a:rPr lang="ta-IN" smtClean="0"/>
              <a:t>2014/1</a:t>
            </a:r>
            <a:endParaRPr lang="en-US"/>
          </a:p>
        </p:txBody>
      </p:sp>
      <p:sp>
        <p:nvSpPr>
          <p:cNvPr id="5" name="Footer Placeholder 4"/>
          <p:cNvSpPr>
            <a:spLocks noGrp="1"/>
          </p:cNvSpPr>
          <p:nvPr>
            <p:ph type="ftr" sz="quarter" idx="11"/>
          </p:nvPr>
        </p:nvSpPr>
        <p:spPr>
          <a:xfrm>
            <a:off x="2484438" y="6400800"/>
            <a:ext cx="3535362"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92FE2F64-2434-44A7-A0B3-61786CA0CC5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620000" cy="1143000"/>
          </a:xfrm>
        </p:spPr>
        <p:txBody>
          <a:bodyPr/>
          <a:lstStyle/>
          <a:p>
            <a:r>
              <a:rPr lang="en-US" smtClean="0"/>
              <a:t>Click to edit Master title style</a:t>
            </a:r>
            <a:endParaRPr lang="ta-IN"/>
          </a:p>
        </p:txBody>
      </p:sp>
      <p:sp>
        <p:nvSpPr>
          <p:cNvPr id="3" name="Table Placeholder 2"/>
          <p:cNvSpPr>
            <a:spLocks noGrp="1"/>
          </p:cNvSpPr>
          <p:nvPr>
            <p:ph type="tbl" idx="1"/>
          </p:nvPr>
        </p:nvSpPr>
        <p:spPr>
          <a:xfrm>
            <a:off x="457200" y="1524000"/>
            <a:ext cx="8229600" cy="4876800"/>
          </a:xfrm>
        </p:spPr>
        <p:txBody>
          <a:bodyPr/>
          <a:lstStyle/>
          <a:p>
            <a:pPr lvl="0"/>
            <a:endParaRPr lang="ta-IN" noProof="0" smtClean="0"/>
          </a:p>
        </p:txBody>
      </p:sp>
      <p:sp>
        <p:nvSpPr>
          <p:cNvPr id="4" name="Date Placeholder 3"/>
          <p:cNvSpPr>
            <a:spLocks noGrp="1"/>
          </p:cNvSpPr>
          <p:nvPr>
            <p:ph type="dt" sz="half" idx="10"/>
          </p:nvPr>
        </p:nvSpPr>
        <p:spPr/>
        <p:txBody>
          <a:bodyPr/>
          <a:lstStyle>
            <a:lvl1pPr>
              <a:defRPr smtClean="0"/>
            </a:lvl1pPr>
          </a:lstStyle>
          <a:p>
            <a:pPr>
              <a:defRPr/>
            </a:pPr>
            <a:r>
              <a:rPr lang="ta-IN" smtClean="0"/>
              <a:t>2014/1</a:t>
            </a:r>
            <a:endParaRPr lang="en-US"/>
          </a:p>
        </p:txBody>
      </p:sp>
      <p:sp>
        <p:nvSpPr>
          <p:cNvPr id="5" name="Footer Placeholder 4"/>
          <p:cNvSpPr>
            <a:spLocks noGrp="1"/>
          </p:cNvSpPr>
          <p:nvPr>
            <p:ph type="ftr" sz="quarter" idx="11"/>
          </p:nvPr>
        </p:nvSpPr>
        <p:spPr>
          <a:xfrm>
            <a:off x="2484438" y="6400800"/>
            <a:ext cx="3535362"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7463841B-3865-4F54-9426-985AAC6BE92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a-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Date Placeholder 3"/>
          <p:cNvSpPr>
            <a:spLocks noGrp="1"/>
          </p:cNvSpPr>
          <p:nvPr>
            <p:ph type="dt" sz="half" idx="10"/>
          </p:nvPr>
        </p:nvSpPr>
        <p:spPr/>
        <p:txBody>
          <a:bodyPr/>
          <a:lstStyle>
            <a:lvl1pPr>
              <a:defRPr smtClean="0"/>
            </a:lvl1pPr>
          </a:lstStyle>
          <a:p>
            <a:pPr>
              <a:defRPr/>
            </a:pPr>
            <a:r>
              <a:rPr lang="ta-IN" smtClean="0"/>
              <a:t>2014/1</a:t>
            </a:r>
            <a:endParaRPr lang="en-US"/>
          </a:p>
        </p:txBody>
      </p:sp>
      <p:sp>
        <p:nvSpPr>
          <p:cNvPr id="5" name="Footer Placeholder 4"/>
          <p:cNvSpPr>
            <a:spLocks noGrp="1"/>
          </p:cNvSpPr>
          <p:nvPr>
            <p:ph type="ftr" sz="quarter" idx="11"/>
          </p:nvPr>
        </p:nvSpPr>
        <p:spPr>
          <a:xfrm>
            <a:off x="2555875" y="6400800"/>
            <a:ext cx="3529013"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a:xfrm>
            <a:off x="6659563" y="6400800"/>
            <a:ext cx="2332037" cy="304800"/>
          </a:xfrm>
        </p:spPr>
        <p:txBody>
          <a:bodyPr/>
          <a:lstStyle>
            <a:lvl1pPr>
              <a:defRPr/>
            </a:lvl1pPr>
          </a:lstStyle>
          <a:p>
            <a:r>
              <a:rPr lang="en-US"/>
              <a:t>Lecture 1. Introduction - </a:t>
            </a:r>
            <a:fld id="{8EE6F73F-A1E2-4462-9C70-E2F825C0DA8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a-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mtClean="0"/>
            </a:lvl1pPr>
          </a:lstStyle>
          <a:p>
            <a:pPr>
              <a:defRPr/>
            </a:pPr>
            <a:r>
              <a:rPr lang="ta-IN" smtClean="0"/>
              <a:t>2014/1</a:t>
            </a:r>
            <a:endParaRPr lang="en-US"/>
          </a:p>
        </p:txBody>
      </p:sp>
      <p:sp>
        <p:nvSpPr>
          <p:cNvPr id="5" name="Footer Placeholder 4"/>
          <p:cNvSpPr>
            <a:spLocks noGrp="1"/>
          </p:cNvSpPr>
          <p:nvPr>
            <p:ph type="ftr" sz="quarter" idx="11"/>
          </p:nvPr>
        </p:nvSpPr>
        <p:spPr>
          <a:xfrm>
            <a:off x="2555875" y="6400800"/>
            <a:ext cx="3455988"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7C00BA94-B400-43D7-ABBB-09CB4F8D6F2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a-IN"/>
          </a:p>
        </p:txBody>
      </p:sp>
      <p:sp>
        <p:nvSpPr>
          <p:cNvPr id="3" name="Content Placeholder 2"/>
          <p:cNvSpPr>
            <a:spLocks noGrp="1"/>
          </p:cNvSpPr>
          <p:nvPr>
            <p:ph sz="half" idx="1"/>
          </p:nvPr>
        </p:nvSpPr>
        <p:spPr>
          <a:xfrm>
            <a:off x="457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Content Placeholder 3"/>
          <p:cNvSpPr>
            <a:spLocks noGrp="1"/>
          </p:cNvSpPr>
          <p:nvPr>
            <p:ph sz="half" idx="2"/>
          </p:nvPr>
        </p:nvSpPr>
        <p:spPr>
          <a:xfrm>
            <a:off x="4648200" y="15240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5" name="Date Placeholder 4"/>
          <p:cNvSpPr>
            <a:spLocks noGrp="1"/>
          </p:cNvSpPr>
          <p:nvPr>
            <p:ph type="dt" sz="half" idx="10"/>
          </p:nvPr>
        </p:nvSpPr>
        <p:spPr/>
        <p:txBody>
          <a:bodyPr/>
          <a:lstStyle>
            <a:lvl1pPr>
              <a:defRPr smtClean="0"/>
            </a:lvl1pPr>
          </a:lstStyle>
          <a:p>
            <a:pPr>
              <a:defRPr/>
            </a:pPr>
            <a:r>
              <a:rPr lang="ta-IN" smtClean="0"/>
              <a:t>2014/1</a:t>
            </a:r>
            <a:endParaRPr lang="en-US"/>
          </a:p>
        </p:txBody>
      </p:sp>
      <p:sp>
        <p:nvSpPr>
          <p:cNvPr id="6" name="Footer Placeholder 5"/>
          <p:cNvSpPr>
            <a:spLocks noGrp="1"/>
          </p:cNvSpPr>
          <p:nvPr>
            <p:ph type="ftr" sz="quarter" idx="11"/>
          </p:nvPr>
        </p:nvSpPr>
        <p:spPr>
          <a:xfrm>
            <a:off x="2555875" y="6400800"/>
            <a:ext cx="3529013" cy="304800"/>
          </a:xfrm>
        </p:spPr>
        <p:txBody>
          <a:bodyPr/>
          <a:lstStyle>
            <a:lvl1pPr>
              <a:defRPr/>
            </a:lvl1pPr>
          </a:lstStyle>
          <a:p>
            <a:pPr>
              <a:defRPr/>
            </a:pPr>
            <a:r>
              <a:rPr lang="en-US" smtClean="0"/>
              <a:t>3413ICT</a:t>
            </a:r>
            <a:endParaRPr lang="en-US"/>
          </a:p>
        </p:txBody>
      </p:sp>
      <p:sp>
        <p:nvSpPr>
          <p:cNvPr id="7" name="Slide Number Placeholder 6"/>
          <p:cNvSpPr>
            <a:spLocks noGrp="1"/>
          </p:cNvSpPr>
          <p:nvPr>
            <p:ph type="sldNum" sz="quarter" idx="12"/>
          </p:nvPr>
        </p:nvSpPr>
        <p:spPr/>
        <p:txBody>
          <a:bodyPr/>
          <a:lstStyle>
            <a:lvl1pPr>
              <a:defRPr/>
            </a:lvl1pPr>
          </a:lstStyle>
          <a:p>
            <a:r>
              <a:rPr lang="en-US"/>
              <a:t>Lecture 1. Introduction - </a:t>
            </a:r>
            <a:fld id="{17A1D7A2-E0E3-4FA8-8143-DAE352958D9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ta-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7" name="Date Placeholder 6"/>
          <p:cNvSpPr>
            <a:spLocks noGrp="1"/>
          </p:cNvSpPr>
          <p:nvPr>
            <p:ph type="dt" sz="half" idx="10"/>
          </p:nvPr>
        </p:nvSpPr>
        <p:spPr/>
        <p:txBody>
          <a:bodyPr/>
          <a:lstStyle>
            <a:lvl1pPr>
              <a:defRPr smtClean="0"/>
            </a:lvl1pPr>
          </a:lstStyle>
          <a:p>
            <a:pPr>
              <a:defRPr/>
            </a:pPr>
            <a:r>
              <a:rPr lang="ta-IN" smtClean="0"/>
              <a:t>2014/1</a:t>
            </a:r>
            <a:endParaRPr lang="en-US"/>
          </a:p>
        </p:txBody>
      </p:sp>
      <p:sp>
        <p:nvSpPr>
          <p:cNvPr id="8" name="Footer Placeholder 7"/>
          <p:cNvSpPr>
            <a:spLocks noGrp="1"/>
          </p:cNvSpPr>
          <p:nvPr>
            <p:ph type="ftr" sz="quarter" idx="11"/>
          </p:nvPr>
        </p:nvSpPr>
        <p:spPr>
          <a:xfrm>
            <a:off x="2555875" y="6400800"/>
            <a:ext cx="3600450" cy="304800"/>
          </a:xfrm>
        </p:spPr>
        <p:txBody>
          <a:bodyPr/>
          <a:lstStyle>
            <a:lvl1pPr>
              <a:defRPr/>
            </a:lvl1pPr>
          </a:lstStyle>
          <a:p>
            <a:pPr>
              <a:defRPr/>
            </a:pPr>
            <a:r>
              <a:rPr lang="en-US" smtClean="0"/>
              <a:t>3413ICT</a:t>
            </a:r>
            <a:endParaRPr lang="en-US"/>
          </a:p>
        </p:txBody>
      </p:sp>
      <p:sp>
        <p:nvSpPr>
          <p:cNvPr id="9" name="Slide Number Placeholder 8"/>
          <p:cNvSpPr>
            <a:spLocks noGrp="1"/>
          </p:cNvSpPr>
          <p:nvPr>
            <p:ph type="sldNum" sz="quarter" idx="12"/>
          </p:nvPr>
        </p:nvSpPr>
        <p:spPr/>
        <p:txBody>
          <a:bodyPr/>
          <a:lstStyle>
            <a:lvl1pPr>
              <a:defRPr/>
            </a:lvl1pPr>
          </a:lstStyle>
          <a:p>
            <a:r>
              <a:rPr lang="en-US"/>
              <a:t>Lecture 1. Introduction - </a:t>
            </a:r>
            <a:fld id="{EDDCF9D3-04E6-4A9A-BF83-5E8006E34BB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pPr>
              <a:defRPr/>
            </a:pPr>
            <a:r>
              <a:rPr lang="ta-IN" smtClean="0"/>
              <a:t>2014/1</a:t>
            </a:r>
            <a:endParaRPr lang="en-US"/>
          </a:p>
        </p:txBody>
      </p:sp>
      <p:sp>
        <p:nvSpPr>
          <p:cNvPr id="3" name="Footer Placeholder 2"/>
          <p:cNvSpPr>
            <a:spLocks noGrp="1"/>
          </p:cNvSpPr>
          <p:nvPr>
            <p:ph type="ftr" sz="quarter" idx="11"/>
          </p:nvPr>
        </p:nvSpPr>
        <p:spPr>
          <a:xfrm>
            <a:off x="2555875" y="6400800"/>
            <a:ext cx="3600450" cy="304800"/>
          </a:xfrm>
        </p:spPr>
        <p:txBody>
          <a:bodyPr/>
          <a:lstStyle>
            <a:lvl1pPr>
              <a:defRPr/>
            </a:lvl1pPr>
          </a:lstStyle>
          <a:p>
            <a:pPr>
              <a:defRPr/>
            </a:pPr>
            <a:r>
              <a:rPr lang="en-US" smtClean="0"/>
              <a:t>3413ICT</a:t>
            </a:r>
            <a:endParaRPr lang="en-US"/>
          </a:p>
        </p:txBody>
      </p:sp>
      <p:sp>
        <p:nvSpPr>
          <p:cNvPr id="4" name="Slide Number Placeholder 3"/>
          <p:cNvSpPr>
            <a:spLocks noGrp="1"/>
          </p:cNvSpPr>
          <p:nvPr>
            <p:ph type="sldNum" sz="quarter" idx="12"/>
          </p:nvPr>
        </p:nvSpPr>
        <p:spPr/>
        <p:txBody>
          <a:bodyPr/>
          <a:lstStyle>
            <a:lvl1pPr>
              <a:defRPr/>
            </a:lvl1pPr>
          </a:lstStyle>
          <a:p>
            <a:r>
              <a:rPr lang="en-US"/>
              <a:t>Lecture 1. Introduction - </a:t>
            </a:r>
            <a:fld id="{523EF380-AF88-48C0-8547-4BF1C05634A6}"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a-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pPr>
              <a:defRPr/>
            </a:pPr>
            <a:r>
              <a:rPr lang="ta-IN" smtClean="0"/>
              <a:t>2014/1</a:t>
            </a:r>
            <a:endParaRPr lang="en-US"/>
          </a:p>
        </p:txBody>
      </p:sp>
      <p:sp>
        <p:nvSpPr>
          <p:cNvPr id="6" name="Footer Placeholder 5"/>
          <p:cNvSpPr>
            <a:spLocks noGrp="1"/>
          </p:cNvSpPr>
          <p:nvPr>
            <p:ph type="ftr" sz="quarter" idx="11"/>
          </p:nvPr>
        </p:nvSpPr>
        <p:spPr>
          <a:xfrm>
            <a:off x="2484438" y="6400800"/>
            <a:ext cx="3743325" cy="304800"/>
          </a:xfrm>
        </p:spPr>
        <p:txBody>
          <a:bodyPr/>
          <a:lstStyle>
            <a:lvl1pPr>
              <a:defRPr/>
            </a:lvl1pPr>
          </a:lstStyle>
          <a:p>
            <a:pPr>
              <a:defRPr/>
            </a:pPr>
            <a:r>
              <a:rPr lang="en-US" smtClean="0"/>
              <a:t>3413ICT</a:t>
            </a:r>
            <a:endParaRPr lang="en-US"/>
          </a:p>
        </p:txBody>
      </p:sp>
      <p:sp>
        <p:nvSpPr>
          <p:cNvPr id="7" name="Slide Number Placeholder 6"/>
          <p:cNvSpPr>
            <a:spLocks noGrp="1"/>
          </p:cNvSpPr>
          <p:nvPr>
            <p:ph type="sldNum" sz="quarter" idx="12"/>
          </p:nvPr>
        </p:nvSpPr>
        <p:spPr/>
        <p:txBody>
          <a:bodyPr/>
          <a:lstStyle>
            <a:lvl1pPr>
              <a:defRPr/>
            </a:lvl1pPr>
          </a:lstStyle>
          <a:p>
            <a:r>
              <a:rPr lang="en-US"/>
              <a:t>Lecture 1. Introduction - </a:t>
            </a:r>
            <a:fld id="{C4899A50-E794-481D-ACDB-27B0F890C65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a-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a-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pPr>
              <a:defRPr/>
            </a:pPr>
            <a:r>
              <a:rPr lang="ta-IN" smtClean="0"/>
              <a:t>2014/1</a:t>
            </a:r>
            <a:endParaRPr lang="en-US"/>
          </a:p>
        </p:txBody>
      </p:sp>
      <p:sp>
        <p:nvSpPr>
          <p:cNvPr id="6" name="Footer Placeholder 5"/>
          <p:cNvSpPr>
            <a:spLocks noGrp="1"/>
          </p:cNvSpPr>
          <p:nvPr>
            <p:ph type="ftr" sz="quarter" idx="11"/>
          </p:nvPr>
        </p:nvSpPr>
        <p:spPr>
          <a:xfrm>
            <a:off x="2484438" y="6400800"/>
            <a:ext cx="3671887" cy="304800"/>
          </a:xfrm>
        </p:spPr>
        <p:txBody>
          <a:bodyPr/>
          <a:lstStyle>
            <a:lvl1pPr>
              <a:defRPr/>
            </a:lvl1pPr>
          </a:lstStyle>
          <a:p>
            <a:pPr>
              <a:defRPr/>
            </a:pPr>
            <a:r>
              <a:rPr lang="en-US" smtClean="0"/>
              <a:t>3413ICT</a:t>
            </a:r>
            <a:endParaRPr lang="en-US"/>
          </a:p>
        </p:txBody>
      </p:sp>
      <p:sp>
        <p:nvSpPr>
          <p:cNvPr id="7" name="Slide Number Placeholder 6"/>
          <p:cNvSpPr>
            <a:spLocks noGrp="1"/>
          </p:cNvSpPr>
          <p:nvPr>
            <p:ph type="sldNum" sz="quarter" idx="12"/>
          </p:nvPr>
        </p:nvSpPr>
        <p:spPr/>
        <p:txBody>
          <a:bodyPr/>
          <a:lstStyle>
            <a:lvl1pPr>
              <a:defRPr/>
            </a:lvl1pPr>
          </a:lstStyle>
          <a:p>
            <a:r>
              <a:rPr lang="en-US"/>
              <a:t>Lecture 1. Introduction - </a:t>
            </a:r>
            <a:fld id="{02D40C77-278F-456C-99A9-7D05CC4B72D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a-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a-IN"/>
          </a:p>
        </p:txBody>
      </p:sp>
      <p:sp>
        <p:nvSpPr>
          <p:cNvPr id="4" name="Date Placeholder 3"/>
          <p:cNvSpPr>
            <a:spLocks noGrp="1"/>
          </p:cNvSpPr>
          <p:nvPr>
            <p:ph type="dt" sz="half" idx="10"/>
          </p:nvPr>
        </p:nvSpPr>
        <p:spPr/>
        <p:txBody>
          <a:bodyPr/>
          <a:lstStyle>
            <a:lvl1pPr>
              <a:defRPr smtClean="0"/>
            </a:lvl1pPr>
          </a:lstStyle>
          <a:p>
            <a:pPr>
              <a:defRPr/>
            </a:pPr>
            <a:r>
              <a:rPr lang="ta-IN" smtClean="0"/>
              <a:t>2014/1</a:t>
            </a:r>
            <a:endParaRPr lang="en-US"/>
          </a:p>
        </p:txBody>
      </p:sp>
      <p:sp>
        <p:nvSpPr>
          <p:cNvPr id="5" name="Footer Placeholder 4"/>
          <p:cNvSpPr>
            <a:spLocks noGrp="1"/>
          </p:cNvSpPr>
          <p:nvPr>
            <p:ph type="ftr" sz="quarter" idx="11"/>
          </p:nvPr>
        </p:nvSpPr>
        <p:spPr>
          <a:xfrm>
            <a:off x="2411413" y="6400800"/>
            <a:ext cx="3608387" cy="304800"/>
          </a:xfrm>
        </p:spPr>
        <p:txBody>
          <a:bodyPr/>
          <a:lstStyle>
            <a:lvl1pPr>
              <a:defRPr/>
            </a:lvl1pPr>
          </a:lstStyle>
          <a:p>
            <a:pPr>
              <a:defRPr/>
            </a:pPr>
            <a:r>
              <a:rPr lang="en-US" smtClean="0"/>
              <a:t>3413ICT</a:t>
            </a:r>
            <a:endParaRPr lang="en-US"/>
          </a:p>
        </p:txBody>
      </p:sp>
      <p:sp>
        <p:nvSpPr>
          <p:cNvPr id="6" name="Slide Number Placeholder 5"/>
          <p:cNvSpPr>
            <a:spLocks noGrp="1"/>
          </p:cNvSpPr>
          <p:nvPr>
            <p:ph type="sldNum" sz="quarter" idx="12"/>
          </p:nvPr>
        </p:nvSpPr>
        <p:spPr/>
        <p:txBody>
          <a:bodyPr/>
          <a:lstStyle>
            <a:lvl1pPr>
              <a:defRPr/>
            </a:lvl1pPr>
          </a:lstStyle>
          <a:p>
            <a:r>
              <a:rPr lang="en-US"/>
              <a:t>Lecture 1. Introduction - </a:t>
            </a:r>
            <a:fld id="{5897E194-E4A1-42F5-B89D-8933AB6B2ED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bwMode="auto">
          <a:xfrm>
            <a:off x="1143000" y="152400"/>
            <a:ext cx="7620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1027"/>
          <p:cNvSpPr>
            <a:spLocks noGrp="1" noChangeArrowheads="1"/>
          </p:cNvSpPr>
          <p:nvPr>
            <p:ph type="body" idx="1"/>
          </p:nvPr>
        </p:nvSpPr>
        <p:spPr bwMode="auto">
          <a:xfrm>
            <a:off x="457200" y="15240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6" name="Rectangle 1028"/>
          <p:cNvSpPr>
            <a:spLocks noGrp="1" noChangeArrowheads="1"/>
          </p:cNvSpPr>
          <p:nvPr>
            <p:ph type="dt" sz="half" idx="2"/>
          </p:nvPr>
        </p:nvSpPr>
        <p:spPr bwMode="auto">
          <a:xfrm>
            <a:off x="1524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smtClean="0">
                <a:solidFill>
                  <a:srgbClr val="DF0029"/>
                </a:solidFill>
                <a:latin typeface="+mn-lt"/>
              </a:defRPr>
            </a:lvl1pPr>
          </a:lstStyle>
          <a:p>
            <a:pPr>
              <a:defRPr/>
            </a:pPr>
            <a:r>
              <a:rPr lang="ta-IN" smtClean="0"/>
              <a:t>2014/1</a:t>
            </a:r>
            <a:endParaRPr lang="en-US"/>
          </a:p>
        </p:txBody>
      </p:sp>
      <p:sp>
        <p:nvSpPr>
          <p:cNvPr id="3077" name="Rectangle 1029"/>
          <p:cNvSpPr>
            <a:spLocks noGrp="1" noChangeArrowheads="1"/>
          </p:cNvSpPr>
          <p:nvPr>
            <p:ph type="ftr" sz="quarter" idx="3"/>
          </p:nvPr>
        </p:nvSpPr>
        <p:spPr bwMode="auto">
          <a:xfrm>
            <a:off x="2555875" y="6400800"/>
            <a:ext cx="3463925"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DF0029"/>
                </a:solidFill>
                <a:latin typeface="+mn-lt"/>
              </a:defRPr>
            </a:lvl1pPr>
          </a:lstStyle>
          <a:p>
            <a:pPr>
              <a:defRPr/>
            </a:pPr>
            <a:r>
              <a:rPr lang="en-US" smtClean="0"/>
              <a:t>3413ICT</a:t>
            </a:r>
            <a:endParaRPr lang="en-US"/>
          </a:p>
        </p:txBody>
      </p:sp>
      <p:sp>
        <p:nvSpPr>
          <p:cNvPr id="3078" name="Rectangle 1030"/>
          <p:cNvSpPr>
            <a:spLocks noGrp="1" noChangeArrowheads="1"/>
          </p:cNvSpPr>
          <p:nvPr>
            <p:ph type="sldNum" sz="quarter" idx="4"/>
          </p:nvPr>
        </p:nvSpPr>
        <p:spPr bwMode="auto">
          <a:xfrm>
            <a:off x="6400800" y="6400800"/>
            <a:ext cx="2590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DF0029"/>
                </a:solidFill>
                <a:latin typeface="Times New Roman" pitchFamily="18" charset="0"/>
              </a:defRPr>
            </a:lvl1pPr>
          </a:lstStyle>
          <a:p>
            <a:r>
              <a:rPr lang="en-US"/>
              <a:t>Lecture 1. Introduction - </a:t>
            </a:r>
            <a:fld id="{3C7933CF-CB81-4A87-8481-0276635C1ACC}" type="slidenum">
              <a:rPr lang="en-US"/>
              <a:pPr/>
              <a:t>‹#›</a:t>
            </a:fld>
            <a:endParaRPr lang="en-US"/>
          </a:p>
        </p:txBody>
      </p:sp>
      <p:pic>
        <p:nvPicPr>
          <p:cNvPr id="1031" name="Picture 1033"/>
          <p:cNvPicPr>
            <a:picLocks noChangeAspect="1" noChangeArrowheads="1"/>
          </p:cNvPicPr>
          <p:nvPr/>
        </p:nvPicPr>
        <p:blipFill>
          <a:blip r:embed="rId13" cstate="print"/>
          <a:srcRect/>
          <a:stretch>
            <a:fillRect/>
          </a:stretch>
        </p:blipFill>
        <p:spPr bwMode="auto">
          <a:xfrm>
            <a:off x="141288" y="95250"/>
            <a:ext cx="990600" cy="8239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628" r:id="rId1"/>
    <p:sldLayoutId id="2147484629" r:id="rId2"/>
    <p:sldLayoutId id="2147484630" r:id="rId3"/>
    <p:sldLayoutId id="2147484631" r:id="rId4"/>
    <p:sldLayoutId id="2147484632" r:id="rId5"/>
    <p:sldLayoutId id="2147484633" r:id="rId6"/>
    <p:sldLayoutId id="2147484634" r:id="rId7"/>
    <p:sldLayoutId id="2147484635" r:id="rId8"/>
    <p:sldLayoutId id="2147484636" r:id="rId9"/>
    <p:sldLayoutId id="2147484637" r:id="rId10"/>
    <p:sldLayoutId id="2147484638" r:id="rId11"/>
  </p:sldLayoutIdLst>
  <p:hf hdr="0"/>
  <p:txStyles>
    <p:titleStyle>
      <a:lvl1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5pPr>
      <a:lvl6pPr marL="4572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6pPr>
      <a:lvl7pPr marL="9144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7pPr>
      <a:lvl8pPr marL="13716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8pPr>
      <a:lvl9pPr marL="18288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rgbClr val="DF0029"/>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DF0029"/>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DF0029"/>
        </a:buClr>
        <a:buChar char="•"/>
        <a:defRPr sz="2400">
          <a:solidFill>
            <a:schemeClr val="tx1"/>
          </a:solidFill>
          <a:latin typeface="+mn-lt"/>
        </a:defRPr>
      </a:lvl3pPr>
      <a:lvl4pPr marL="1600200" indent="-228600" algn="l" rtl="0" eaLnBrk="0" fontAlgn="base" hangingPunct="0">
        <a:spcBef>
          <a:spcPct val="20000"/>
        </a:spcBef>
        <a:spcAft>
          <a:spcPct val="0"/>
        </a:spcAft>
        <a:buClr>
          <a:srgbClr val="DF0029"/>
        </a:buClr>
        <a:buChar char="•"/>
        <a:defRPr sz="2000">
          <a:solidFill>
            <a:schemeClr val="tx1"/>
          </a:solidFill>
          <a:latin typeface="+mn-lt"/>
        </a:defRPr>
      </a:lvl4pPr>
      <a:lvl5pPr marL="2057400" indent="-228600" algn="l" rtl="0" eaLnBrk="0" fontAlgn="base" hangingPunct="0">
        <a:spcBef>
          <a:spcPct val="20000"/>
        </a:spcBef>
        <a:spcAft>
          <a:spcPct val="0"/>
        </a:spcAft>
        <a:buClr>
          <a:srgbClr val="DF0029"/>
        </a:buClr>
        <a:buChar char="»"/>
        <a:defRPr sz="2000">
          <a:solidFill>
            <a:schemeClr val="tx1"/>
          </a:solidFill>
          <a:latin typeface="+mn-lt"/>
        </a:defRPr>
      </a:lvl5pPr>
      <a:lvl6pPr marL="2514600" indent="-228600" algn="l" rtl="0" eaLnBrk="0" fontAlgn="base" hangingPunct="0">
        <a:spcBef>
          <a:spcPct val="20000"/>
        </a:spcBef>
        <a:spcAft>
          <a:spcPct val="0"/>
        </a:spcAft>
        <a:buClr>
          <a:srgbClr val="DF0029"/>
        </a:buClr>
        <a:buChar char="»"/>
        <a:defRPr sz="2000">
          <a:solidFill>
            <a:schemeClr val="tx1"/>
          </a:solidFill>
          <a:latin typeface="+mn-lt"/>
        </a:defRPr>
      </a:lvl6pPr>
      <a:lvl7pPr marL="2971800" indent="-228600" algn="l" rtl="0" eaLnBrk="0" fontAlgn="base" hangingPunct="0">
        <a:spcBef>
          <a:spcPct val="20000"/>
        </a:spcBef>
        <a:spcAft>
          <a:spcPct val="0"/>
        </a:spcAft>
        <a:buClr>
          <a:srgbClr val="DF0029"/>
        </a:buClr>
        <a:buChar char="»"/>
        <a:defRPr sz="2000">
          <a:solidFill>
            <a:schemeClr val="tx1"/>
          </a:solidFill>
          <a:latin typeface="+mn-lt"/>
        </a:defRPr>
      </a:lvl7pPr>
      <a:lvl8pPr marL="3429000" indent="-228600" algn="l" rtl="0" eaLnBrk="0" fontAlgn="base" hangingPunct="0">
        <a:spcBef>
          <a:spcPct val="20000"/>
        </a:spcBef>
        <a:spcAft>
          <a:spcPct val="0"/>
        </a:spcAft>
        <a:buClr>
          <a:srgbClr val="DF0029"/>
        </a:buClr>
        <a:buChar char="»"/>
        <a:defRPr sz="2000">
          <a:solidFill>
            <a:schemeClr val="tx1"/>
          </a:solidFill>
          <a:latin typeface="+mn-lt"/>
        </a:defRPr>
      </a:lvl8pPr>
      <a:lvl9pPr marL="3886200" indent="-228600" algn="l" rtl="0" eaLnBrk="0" fontAlgn="base" hangingPunct="0">
        <a:spcBef>
          <a:spcPct val="20000"/>
        </a:spcBef>
        <a:spcAft>
          <a:spcPct val="0"/>
        </a:spcAft>
        <a:buClr>
          <a:srgbClr val="DF0029"/>
        </a:buClr>
        <a:buChar char="»"/>
        <a:defRPr sz="2000">
          <a:solidFill>
            <a:schemeClr val="tx1"/>
          </a:solidFill>
          <a:latin typeface="+mn-lt"/>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Date Placeholder 3"/>
          <p:cNvSpPr>
            <a:spLocks noGrp="1"/>
          </p:cNvSpPr>
          <p:nvPr>
            <p:ph type="dt" sz="quarter"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ta-IN" smtClean="0"/>
              <a:t>2014/1</a:t>
            </a:r>
            <a:endParaRPr lang="en-US"/>
          </a:p>
        </p:txBody>
      </p:sp>
      <p:sp>
        <p:nvSpPr>
          <p:cNvPr id="4" name="Footer Placeholder 4"/>
          <p:cNvSpPr>
            <a:spLocks noGrp="1"/>
          </p:cNvSpPr>
          <p:nvPr>
            <p:ph type="ftr" sz="quarter" idx="1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r>
              <a:rPr lang="en-US" smtClean="0"/>
              <a:t>3413ICT</a:t>
            </a:r>
            <a:endParaRPr lang="en-US"/>
          </a:p>
        </p:txBody>
      </p:sp>
      <p:sp>
        <p:nvSpPr>
          <p:cNvPr id="5"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0E43DE6D-6B0C-4B91-A9D2-95B361FAE546}" type="slidenum">
              <a:rPr lang="en-US"/>
              <a:pPr>
                <a:defRPr/>
              </a:pPr>
              <a:t>1</a:t>
            </a:fld>
            <a:r>
              <a:rPr lang="en-US"/>
              <a:t>  V.Muthu, Griffith University</a:t>
            </a:r>
          </a:p>
        </p:txBody>
      </p:sp>
      <p:sp>
        <p:nvSpPr>
          <p:cNvPr id="526338" name="Rectangle 2"/>
          <p:cNvSpPr>
            <a:spLocks noGrp="1" noChangeArrowheads="1"/>
          </p:cNvSpPr>
          <p:nvPr>
            <p:ph type="body" idx="1"/>
          </p:nvPr>
        </p:nvSpPr>
        <p:spPr>
          <a:xfrm>
            <a:off x="187325" y="215900"/>
            <a:ext cx="8802688" cy="6489700"/>
          </a:xfrm>
        </p:spPr>
        <p:txBody>
          <a:bodyPr/>
          <a:lstStyle/>
          <a:p>
            <a:pPr lvl="2">
              <a:spcBef>
                <a:spcPct val="0"/>
              </a:spcBef>
              <a:buClrTx/>
              <a:buFontTx/>
              <a:buNone/>
            </a:pPr>
            <a:r>
              <a:rPr lang="en-US" sz="3600" dirty="0" smtClean="0">
                <a:solidFill>
                  <a:srgbClr val="7481FC"/>
                </a:solidFill>
              </a:rPr>
              <a:t>Network Security – 3413ICT</a:t>
            </a:r>
          </a:p>
          <a:p>
            <a:pPr lvl="2">
              <a:spcBef>
                <a:spcPct val="0"/>
              </a:spcBef>
              <a:buClrTx/>
              <a:buFontTx/>
              <a:buNone/>
            </a:pPr>
            <a:r>
              <a:rPr lang="en-US" sz="3600" dirty="0" smtClean="0">
                <a:solidFill>
                  <a:srgbClr val="7481FC"/>
                </a:solidFill>
              </a:rPr>
              <a:t>Mid-Semester Exam;  </a:t>
            </a:r>
            <a:r>
              <a:rPr lang="en-US" sz="3600" dirty="0" smtClean="0">
                <a:solidFill>
                  <a:srgbClr val="7481FC"/>
                </a:solidFill>
              </a:rPr>
              <a:t>Time: </a:t>
            </a:r>
            <a:r>
              <a:rPr lang="en-US" sz="3600" dirty="0" smtClean="0">
                <a:solidFill>
                  <a:srgbClr val="7481FC"/>
                </a:solidFill>
              </a:rPr>
              <a:t>9.00 – 10.30</a:t>
            </a:r>
            <a:endParaRPr lang="en-US" sz="3600" dirty="0" smtClean="0">
              <a:solidFill>
                <a:srgbClr val="7481FC"/>
              </a:solidFill>
            </a:endParaRPr>
          </a:p>
          <a:p>
            <a:pPr algn="ctr">
              <a:spcBef>
                <a:spcPct val="0"/>
              </a:spcBef>
              <a:buClrTx/>
              <a:buNone/>
            </a:pPr>
            <a:r>
              <a:rPr lang="en-AU" sz="4400" dirty="0" smtClean="0">
                <a:solidFill>
                  <a:srgbClr val="FF0000"/>
                </a:solidFill>
              </a:rPr>
              <a:t>Room: G06_3.18</a:t>
            </a:r>
            <a:endParaRPr lang="en-US" sz="4400" dirty="0" smtClean="0">
              <a:solidFill>
                <a:srgbClr val="FF0000"/>
              </a:solidFill>
            </a:endParaRPr>
          </a:p>
          <a:p>
            <a:pPr>
              <a:spcBef>
                <a:spcPct val="0"/>
              </a:spcBef>
              <a:buClrTx/>
              <a:buFontTx/>
              <a:buNone/>
            </a:pPr>
            <a:r>
              <a:rPr lang="en-US" dirty="0" smtClean="0">
                <a:solidFill>
                  <a:schemeClr val="accent2">
                    <a:lumMod val="40000"/>
                    <a:lumOff val="60000"/>
                  </a:schemeClr>
                </a:solidFill>
              </a:rPr>
              <a:t>Please </a:t>
            </a:r>
            <a:r>
              <a:rPr lang="en-US" dirty="0" smtClean="0">
                <a:solidFill>
                  <a:schemeClr val="accent2">
                    <a:lumMod val="40000"/>
                    <a:lumOff val="60000"/>
                  </a:schemeClr>
                </a:solidFill>
              </a:rPr>
              <a:t>write your Name &amp; Student Number</a:t>
            </a:r>
          </a:p>
          <a:p>
            <a:pPr>
              <a:spcBef>
                <a:spcPct val="0"/>
              </a:spcBef>
              <a:buClrTx/>
              <a:buFontTx/>
              <a:buNone/>
            </a:pPr>
            <a:endParaRPr lang="en-US" sz="4400" dirty="0" smtClean="0">
              <a:solidFill>
                <a:srgbClr val="FF0000"/>
              </a:solidFill>
            </a:endParaRPr>
          </a:p>
          <a:p>
            <a:pPr>
              <a:spcBef>
                <a:spcPct val="0"/>
              </a:spcBef>
              <a:buClrTx/>
              <a:buFontTx/>
              <a:buNone/>
            </a:pPr>
            <a:r>
              <a:rPr lang="en-US" sz="1600" dirty="0" smtClean="0">
                <a:cs typeface="Times New Roman" pitchFamily="18" charset="0"/>
              </a:rPr>
              <a:t>… Any dishonest assignments will be dealt with under the rules applying in “The Process of Assessment, Grading and Dissemination of Results” and Statute 8.2 - Student Good Order as defined in the University Handbook.</a:t>
            </a:r>
          </a:p>
          <a:p>
            <a:pPr>
              <a:spcBef>
                <a:spcPct val="0"/>
              </a:spcBef>
              <a:buClrTx/>
              <a:buFontTx/>
              <a:buNone/>
            </a:pPr>
            <a:r>
              <a:rPr lang="en-US" sz="1600" dirty="0" smtClean="0">
                <a:cs typeface="Times New Roman" pitchFamily="18" charset="0"/>
              </a:rPr>
              <a:t>	Dishonest assignment includes:</a:t>
            </a:r>
          </a:p>
          <a:p>
            <a:pPr>
              <a:spcBef>
                <a:spcPct val="0"/>
              </a:spcBef>
              <a:buClrTx/>
              <a:buFontTx/>
              <a:buNone/>
            </a:pPr>
            <a:r>
              <a:rPr lang="en-US" sz="1600" dirty="0" smtClean="0">
                <a:latin typeface="Symbol" pitchFamily="18" charset="2"/>
                <a:cs typeface="Times New Roman" pitchFamily="18" charset="0"/>
              </a:rPr>
              <a:t>·</a:t>
            </a:r>
            <a:r>
              <a:rPr lang="en-US" sz="1600" dirty="0" smtClean="0">
                <a:cs typeface="Times New Roman" pitchFamily="18" charset="0"/>
              </a:rPr>
              <a:t>      deliberate copying or attempting to copy the work of other students;</a:t>
            </a:r>
          </a:p>
          <a:p>
            <a:pPr>
              <a:spcBef>
                <a:spcPct val="0"/>
              </a:spcBef>
              <a:buClrTx/>
              <a:buFontTx/>
              <a:buNone/>
            </a:pPr>
            <a:r>
              <a:rPr lang="en-US" sz="1600" dirty="0" smtClean="0">
                <a:latin typeface="Symbol" pitchFamily="18" charset="2"/>
                <a:cs typeface="Times New Roman" pitchFamily="18" charset="0"/>
              </a:rPr>
              <a:t>·</a:t>
            </a:r>
            <a:r>
              <a:rPr lang="en-US" sz="1600" dirty="0" smtClean="0">
                <a:cs typeface="Times New Roman" pitchFamily="18" charset="0"/>
              </a:rPr>
              <a:t>      use of or attempting to use information prohibited from use in that form of assessment;</a:t>
            </a:r>
          </a:p>
          <a:p>
            <a:pPr>
              <a:spcBef>
                <a:spcPct val="0"/>
              </a:spcBef>
              <a:buClrTx/>
              <a:buFontTx/>
              <a:buNone/>
            </a:pPr>
            <a:r>
              <a:rPr lang="en-US" sz="1600" dirty="0" smtClean="0">
                <a:latin typeface="Symbol" pitchFamily="18" charset="2"/>
                <a:cs typeface="Times New Roman" pitchFamily="18" charset="0"/>
              </a:rPr>
              <a:t>·</a:t>
            </a:r>
            <a:r>
              <a:rPr lang="en-US" sz="1600" dirty="0" smtClean="0">
                <a:cs typeface="Times New Roman" pitchFamily="18" charset="0"/>
              </a:rPr>
              <a:t>      submitting the work or another as your own; or</a:t>
            </a:r>
          </a:p>
          <a:p>
            <a:pPr>
              <a:spcBef>
                <a:spcPct val="0"/>
              </a:spcBef>
              <a:buClrTx/>
              <a:buFontTx/>
              <a:buNone/>
            </a:pPr>
            <a:r>
              <a:rPr lang="en-US" sz="1600" dirty="0" smtClean="0">
                <a:latin typeface="Symbol" pitchFamily="18" charset="2"/>
                <a:cs typeface="Times New Roman" pitchFamily="18" charset="0"/>
              </a:rPr>
              <a:t>·</a:t>
            </a:r>
            <a:r>
              <a:rPr lang="en-US" sz="1600" dirty="0" smtClean="0">
                <a:cs typeface="Times New Roman" pitchFamily="18" charset="0"/>
              </a:rPr>
              <a:t>      plagiarism (i.e. taking and using as your own the thoughts and writings of another with the intent to claim the work as your own).</a:t>
            </a:r>
            <a:endParaRPr lang="en-US" sz="16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6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263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26338">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26338">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26338">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26338">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526338">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26338">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26338">
                                            <p:txEl>
                                              <p:pRg st="9" end="9"/>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52633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8"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43000" y="152400"/>
            <a:ext cx="6884988" cy="1143000"/>
          </a:xfrm>
        </p:spPr>
        <p:txBody>
          <a:bodyPr/>
          <a:lstStyle/>
          <a:p>
            <a:pPr eaLnBrk="1" hangingPunct="1">
              <a:defRPr/>
            </a:pPr>
            <a:r>
              <a:rPr lang="en-US" sz="3900" b="1" dirty="0" smtClean="0">
                <a:ea typeface="ＭＳ Ｐゴシック" pitchFamily="-107" charset="-128"/>
              </a:rPr>
              <a:t>Antennas used in WLANs </a:t>
            </a:r>
          </a:p>
        </p:txBody>
      </p:sp>
      <p:sp>
        <p:nvSpPr>
          <p:cNvPr id="43011" name="Rectangle 3"/>
          <p:cNvSpPr>
            <a:spLocks noGrp="1" noChangeArrowheads="1"/>
          </p:cNvSpPr>
          <p:nvPr>
            <p:ph type="body" idx="1"/>
          </p:nvPr>
        </p:nvSpPr>
        <p:spPr>
          <a:xfrm>
            <a:off x="827088" y="1268413"/>
            <a:ext cx="8066087" cy="4968875"/>
          </a:xfrm>
        </p:spPr>
        <p:txBody>
          <a:bodyPr/>
          <a:lstStyle/>
          <a:p>
            <a:pPr eaLnBrk="1" hangingPunct="1">
              <a:lnSpc>
                <a:spcPct val="90000"/>
              </a:lnSpc>
            </a:pPr>
            <a:r>
              <a:rPr lang="en-US" sz="2800" smtClean="0">
                <a:ea typeface="ＭＳ Ｐゴシック" pitchFamily="34" charset="-128"/>
              </a:rPr>
              <a:t>Omni directional antennas</a:t>
            </a:r>
          </a:p>
          <a:p>
            <a:pPr lvl="1" eaLnBrk="1" hangingPunct="1">
              <a:lnSpc>
                <a:spcPct val="90000"/>
              </a:lnSpc>
            </a:pPr>
            <a:r>
              <a:rPr lang="en-US" sz="2400" smtClean="0">
                <a:ea typeface="ＭＳ Ｐゴシック" pitchFamily="34" charset="-128"/>
              </a:rPr>
              <a:t>Transmit in all directions simultaneously</a:t>
            </a:r>
          </a:p>
          <a:p>
            <a:pPr lvl="1" eaLnBrk="1" hangingPunct="1">
              <a:lnSpc>
                <a:spcPct val="90000"/>
              </a:lnSpc>
            </a:pPr>
            <a:r>
              <a:rPr lang="en-US" sz="2400" smtClean="0">
                <a:ea typeface="ＭＳ Ｐゴシック" pitchFamily="34" charset="-128"/>
              </a:rPr>
              <a:t>Used on most WLANs</a:t>
            </a:r>
          </a:p>
          <a:p>
            <a:pPr lvl="2" eaLnBrk="1" hangingPunct="1">
              <a:lnSpc>
                <a:spcPct val="90000"/>
              </a:lnSpc>
            </a:pPr>
            <a:r>
              <a:rPr lang="en-US" sz="2000" smtClean="0">
                <a:ea typeface="ＭＳ Ｐゴシック" pitchFamily="34" charset="-128"/>
              </a:rPr>
              <a:t>Dipole antenna (rubber duck)</a:t>
            </a:r>
          </a:p>
          <a:p>
            <a:pPr lvl="3" eaLnBrk="1" hangingPunct="1">
              <a:lnSpc>
                <a:spcPct val="90000"/>
              </a:lnSpc>
            </a:pPr>
            <a:r>
              <a:rPr lang="en-US" smtClean="0">
                <a:ea typeface="ＭＳ Ｐゴシック" pitchFamily="34" charset="-128"/>
              </a:rPr>
              <a:t>Transmits in all direction (vertical, horizontal, up, down)</a:t>
            </a:r>
          </a:p>
          <a:p>
            <a:pPr lvl="3" eaLnBrk="1" hangingPunct="1">
              <a:lnSpc>
                <a:spcPct val="30000"/>
              </a:lnSpc>
              <a:buFontTx/>
              <a:buNone/>
            </a:pPr>
            <a:endParaRPr lang="en-US" smtClean="0">
              <a:ea typeface="ＭＳ Ｐゴシック" pitchFamily="34" charset="-128"/>
            </a:endParaRPr>
          </a:p>
          <a:p>
            <a:pPr eaLnBrk="1" hangingPunct="1">
              <a:lnSpc>
                <a:spcPct val="90000"/>
              </a:lnSpc>
            </a:pPr>
            <a:r>
              <a:rPr lang="en-US" sz="2800" smtClean="0">
                <a:ea typeface="ＭＳ Ｐゴシック" pitchFamily="34" charset="-128"/>
              </a:rPr>
              <a:t>Directional antennas</a:t>
            </a:r>
          </a:p>
          <a:p>
            <a:pPr lvl="1" eaLnBrk="1" hangingPunct="1">
              <a:lnSpc>
                <a:spcPct val="90000"/>
              </a:lnSpc>
            </a:pPr>
            <a:r>
              <a:rPr lang="en-US" sz="2400" smtClean="0">
                <a:ea typeface="ＭＳ Ｐゴシック" pitchFamily="34" charset="-128"/>
              </a:rPr>
              <a:t>Project signal only in one direction</a:t>
            </a:r>
          </a:p>
          <a:p>
            <a:pPr lvl="2" eaLnBrk="1" hangingPunct="1">
              <a:lnSpc>
                <a:spcPct val="90000"/>
              </a:lnSpc>
            </a:pPr>
            <a:r>
              <a:rPr lang="en-US" sz="2000" smtClean="0">
                <a:ea typeface="ＭＳ Ｐゴシック" pitchFamily="34" charset="-128"/>
              </a:rPr>
              <a:t>Focused area; stronger signal; farther ranges</a:t>
            </a:r>
          </a:p>
          <a:p>
            <a:pPr lvl="1" eaLnBrk="1" hangingPunct="1">
              <a:lnSpc>
                <a:spcPct val="90000"/>
              </a:lnSpc>
            </a:pPr>
            <a:r>
              <a:rPr lang="en-US" sz="2400" smtClean="0">
                <a:ea typeface="ＭＳ Ｐゴシック" pitchFamily="34" charset="-128"/>
              </a:rPr>
              <a:t>Most often used on inside of an exterior wall</a:t>
            </a:r>
          </a:p>
          <a:p>
            <a:pPr lvl="2" eaLnBrk="1" hangingPunct="1">
              <a:lnSpc>
                <a:spcPct val="90000"/>
              </a:lnSpc>
            </a:pPr>
            <a:r>
              <a:rPr lang="en-US" sz="2000" smtClean="0">
                <a:ea typeface="ＭＳ Ｐゴシック" pitchFamily="34" charset="-128"/>
              </a:rPr>
              <a:t>To reduce the security issue</a:t>
            </a:r>
          </a:p>
          <a:p>
            <a:pPr lvl="3" eaLnBrk="1" hangingPunct="1">
              <a:lnSpc>
                <a:spcPct val="90000"/>
              </a:lnSpc>
            </a:pPr>
            <a:r>
              <a:rPr lang="en-US" smtClean="0">
                <a:ea typeface="ＭＳ Ｐゴシック" pitchFamily="34" charset="-128"/>
              </a:rPr>
              <a:t>A potential problem with WLANs</a:t>
            </a:r>
          </a:p>
        </p:txBody>
      </p:sp>
      <p:sp>
        <p:nvSpPr>
          <p:cNvPr id="2" name="Slide Number Placeholder 1"/>
          <p:cNvSpPr>
            <a:spLocks noGrp="1"/>
          </p:cNvSpPr>
          <p:nvPr>
            <p:ph type="sldNum" sz="quarter" idx="12"/>
          </p:nvPr>
        </p:nvSpPr>
        <p:spPr/>
        <p:txBody>
          <a:bodyPr/>
          <a:lstStyle/>
          <a:p>
            <a:fld id="{CD8BCD15-F1EB-4E5C-9B5C-C88D9C02D90B}" type="slidenum">
              <a:rPr lang="en-US"/>
              <a:pPr/>
              <a:t>10</a:t>
            </a:fld>
            <a:endParaRPr lang="en-US"/>
          </a:p>
        </p:txBody>
      </p:sp>
      <p:sp>
        <p:nvSpPr>
          <p:cNvPr id="5" name="Date Placeholder 4"/>
          <p:cNvSpPr>
            <a:spLocks noGrp="1"/>
          </p:cNvSpPr>
          <p:nvPr>
            <p:ph type="dt" sz="half" idx="10"/>
          </p:nvPr>
        </p:nvSpPr>
        <p:spPr/>
        <p:txBody>
          <a:bodyPr/>
          <a:lstStyle/>
          <a:p>
            <a:pPr>
              <a:defRPr/>
            </a:pPr>
            <a:r>
              <a:rPr lang="ta-IN" smtClean="0"/>
              <a:t>2014/1</a:t>
            </a:r>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43000" y="152400"/>
            <a:ext cx="7100888" cy="1143000"/>
          </a:xfrm>
        </p:spPr>
        <p:txBody>
          <a:bodyPr/>
          <a:lstStyle/>
          <a:p>
            <a:pPr eaLnBrk="1" hangingPunct="1">
              <a:defRPr/>
            </a:pPr>
            <a:r>
              <a:rPr lang="en-US" sz="3900" b="1" dirty="0" smtClean="0">
                <a:ea typeface="ＭＳ Ｐゴシック" pitchFamily="-107" charset="-128"/>
              </a:rPr>
              <a:t>Types of Antennas</a:t>
            </a:r>
          </a:p>
        </p:txBody>
      </p:sp>
      <p:pic>
        <p:nvPicPr>
          <p:cNvPr id="44035" name="Picture 4" descr="untitled"/>
          <p:cNvPicPr>
            <a:picLocks noChangeAspect="1" noChangeArrowheads="1"/>
          </p:cNvPicPr>
          <p:nvPr/>
        </p:nvPicPr>
        <p:blipFill>
          <a:blip r:embed="rId2" cstate="print"/>
          <a:srcRect/>
          <a:stretch>
            <a:fillRect/>
          </a:stretch>
        </p:blipFill>
        <p:spPr bwMode="auto">
          <a:xfrm>
            <a:off x="762000" y="1665288"/>
            <a:ext cx="7620000" cy="40671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4B0D317D-2754-4C8E-9277-A5BE252A4AA7}" type="slidenum">
              <a:rPr lang="en-US"/>
              <a:pPr/>
              <a:t>11</a:t>
            </a:fld>
            <a:endParaRPr lang="en-US"/>
          </a:p>
        </p:txBody>
      </p:sp>
      <p:sp>
        <p:nvSpPr>
          <p:cNvPr id="5" name="Date Placeholder 4"/>
          <p:cNvSpPr>
            <a:spLocks noGrp="1"/>
          </p:cNvSpPr>
          <p:nvPr>
            <p:ph type="dt" sz="half" idx="10"/>
          </p:nvPr>
        </p:nvSpPr>
        <p:spPr/>
        <p:txBody>
          <a:bodyPr/>
          <a:lstStyle/>
          <a:p>
            <a:pPr>
              <a:defRPr/>
            </a:pPr>
            <a:r>
              <a:rPr lang="ta-IN" smtClean="0"/>
              <a:t>2014/1</a:t>
            </a:r>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143000" y="152400"/>
            <a:ext cx="6958013" cy="1143000"/>
          </a:xfrm>
        </p:spPr>
        <p:txBody>
          <a:bodyPr/>
          <a:lstStyle/>
          <a:p>
            <a:pPr eaLnBrk="1" hangingPunct="1">
              <a:defRPr/>
            </a:pPr>
            <a:r>
              <a:rPr lang="en-US" sz="3900" b="1" dirty="0" smtClean="0">
                <a:ea typeface="ＭＳ Ｐゴシック" pitchFamily="-107" charset="-128"/>
              </a:rPr>
              <a:t>IEEE 802.11n</a:t>
            </a:r>
          </a:p>
        </p:txBody>
      </p:sp>
      <p:sp>
        <p:nvSpPr>
          <p:cNvPr id="48131" name="Rectangle 3"/>
          <p:cNvSpPr>
            <a:spLocks noGrp="1" noChangeArrowheads="1"/>
          </p:cNvSpPr>
          <p:nvPr>
            <p:ph type="body" idx="1"/>
          </p:nvPr>
        </p:nvSpPr>
        <p:spPr>
          <a:xfrm>
            <a:off x="684213" y="1341438"/>
            <a:ext cx="8229600" cy="5111750"/>
          </a:xfrm>
        </p:spPr>
        <p:txBody>
          <a:bodyPr/>
          <a:lstStyle/>
          <a:p>
            <a:pPr eaLnBrk="1" hangingPunct="1"/>
            <a:r>
              <a:rPr lang="en-US" sz="2800" smtClean="0">
                <a:ea typeface="ＭＳ Ｐゴシック" pitchFamily="34" charset="-128"/>
              </a:rPr>
              <a:t>Ratified in 2009</a:t>
            </a:r>
          </a:p>
          <a:p>
            <a:pPr eaLnBrk="1" hangingPunct="1">
              <a:lnSpc>
                <a:spcPct val="0"/>
              </a:lnSpc>
              <a:buFontTx/>
              <a:buNone/>
            </a:pPr>
            <a:endParaRPr lang="en-US" sz="2800" smtClean="0">
              <a:ea typeface="ＭＳ Ｐゴシック" pitchFamily="34" charset="-128"/>
            </a:endParaRPr>
          </a:p>
          <a:p>
            <a:pPr eaLnBrk="1" hangingPunct="1"/>
            <a:r>
              <a:rPr lang="en-US" sz="2800" smtClean="0">
                <a:ea typeface="ＭＳ Ｐゴシック" pitchFamily="34" charset="-128"/>
              </a:rPr>
              <a:t>Goal to provide high speed wireless networking</a:t>
            </a:r>
          </a:p>
          <a:p>
            <a:pPr eaLnBrk="1" hangingPunct="1">
              <a:lnSpc>
                <a:spcPct val="0"/>
              </a:lnSpc>
              <a:buFontTx/>
              <a:buNone/>
            </a:pPr>
            <a:endParaRPr lang="en-US" sz="2800" smtClean="0">
              <a:ea typeface="ＭＳ Ｐゴシック" pitchFamily="34" charset="-128"/>
            </a:endParaRPr>
          </a:p>
          <a:p>
            <a:pPr eaLnBrk="1" hangingPunct="1"/>
            <a:r>
              <a:rPr lang="en-US" sz="2800" smtClean="0">
                <a:ea typeface="ＭＳ Ｐゴシック" pitchFamily="34" charset="-128"/>
              </a:rPr>
              <a:t>Uses both the 2.4 and 5 GHz frequency ranges </a:t>
            </a:r>
          </a:p>
          <a:p>
            <a:pPr eaLnBrk="1" hangingPunct="1">
              <a:lnSpc>
                <a:spcPct val="0"/>
              </a:lnSpc>
              <a:buFontTx/>
              <a:buNone/>
            </a:pPr>
            <a:endParaRPr lang="en-US" sz="2800" smtClean="0">
              <a:ea typeface="ＭＳ Ｐゴシック" pitchFamily="34" charset="-128"/>
            </a:endParaRPr>
          </a:p>
          <a:p>
            <a:pPr eaLnBrk="1" hangingPunct="1"/>
            <a:r>
              <a:rPr lang="en-US" sz="2800" smtClean="0">
                <a:ea typeface="ＭＳ Ｐゴシック" pitchFamily="34" charset="-128"/>
              </a:rPr>
              <a:t>Date rates up to 600 Mbps are achieved</a:t>
            </a:r>
          </a:p>
          <a:p>
            <a:pPr eaLnBrk="1" hangingPunct="1">
              <a:lnSpc>
                <a:spcPct val="0"/>
              </a:lnSpc>
              <a:buFontTx/>
              <a:buNone/>
            </a:pPr>
            <a:endParaRPr lang="en-US" sz="2800" smtClean="0">
              <a:ea typeface="ＭＳ Ｐゴシック" pitchFamily="34" charset="-128"/>
            </a:endParaRPr>
          </a:p>
          <a:p>
            <a:pPr eaLnBrk="1" hangingPunct="1"/>
            <a:r>
              <a:rPr lang="en-US" sz="2800" smtClean="0">
                <a:ea typeface="ＭＳ Ｐゴシック" pitchFamily="34" charset="-128"/>
              </a:rPr>
              <a:t>Backward compatible with a, b, and g</a:t>
            </a:r>
          </a:p>
          <a:p>
            <a:pPr eaLnBrk="1" hangingPunct="1">
              <a:lnSpc>
                <a:spcPct val="0"/>
              </a:lnSpc>
              <a:buFontTx/>
              <a:buNone/>
            </a:pPr>
            <a:endParaRPr lang="en-US" sz="2800" smtClean="0">
              <a:ea typeface="ＭＳ Ｐゴシック" pitchFamily="34" charset="-128"/>
            </a:endParaRPr>
          </a:p>
          <a:p>
            <a:pPr eaLnBrk="1" hangingPunct="1"/>
            <a:r>
              <a:rPr lang="en-US" sz="2800" smtClean="0">
                <a:ea typeface="ＭＳ Ｐゴシック" pitchFamily="34" charset="-128"/>
              </a:rPr>
              <a:t>Average geometric range up to 400 meters </a:t>
            </a:r>
          </a:p>
          <a:p>
            <a:pPr eaLnBrk="1" hangingPunct="1"/>
            <a:endParaRPr lang="en-US" sz="2800" smtClean="0">
              <a:ea typeface="ＭＳ Ｐゴシック" pitchFamily="34" charset="-128"/>
            </a:endParaRPr>
          </a:p>
        </p:txBody>
      </p:sp>
      <p:sp>
        <p:nvSpPr>
          <p:cNvPr id="2" name="Slide Number Placeholder 1"/>
          <p:cNvSpPr>
            <a:spLocks noGrp="1"/>
          </p:cNvSpPr>
          <p:nvPr>
            <p:ph type="sldNum" sz="quarter" idx="12"/>
          </p:nvPr>
        </p:nvSpPr>
        <p:spPr/>
        <p:txBody>
          <a:bodyPr/>
          <a:lstStyle/>
          <a:p>
            <a:fld id="{194C590C-373B-4198-B9C4-0DF85D7D2634}" type="slidenum">
              <a:rPr lang="en-US"/>
              <a:pPr/>
              <a:t>12</a:t>
            </a:fld>
            <a:endParaRPr lang="en-US"/>
          </a:p>
        </p:txBody>
      </p:sp>
      <p:sp>
        <p:nvSpPr>
          <p:cNvPr id="5" name="Date Placeholder 4"/>
          <p:cNvSpPr>
            <a:spLocks noGrp="1"/>
          </p:cNvSpPr>
          <p:nvPr>
            <p:ph type="dt" sz="half" idx="10"/>
          </p:nvPr>
        </p:nvSpPr>
        <p:spPr/>
        <p:txBody>
          <a:bodyPr/>
          <a:lstStyle/>
          <a:p>
            <a:pPr>
              <a:defRPr/>
            </a:pPr>
            <a:r>
              <a:rPr lang="ta-IN" smtClean="0"/>
              <a:t>2014/1</a:t>
            </a:r>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43000" y="152400"/>
            <a:ext cx="6813550" cy="1143000"/>
          </a:xfrm>
        </p:spPr>
        <p:txBody>
          <a:bodyPr/>
          <a:lstStyle/>
          <a:p>
            <a:pPr eaLnBrk="1" hangingPunct="1">
              <a:defRPr/>
            </a:pPr>
            <a:r>
              <a:rPr lang="en-US" sz="3900" b="1" dirty="0" err="1" smtClean="0">
                <a:ea typeface="ＭＳ Ｐゴシック" pitchFamily="-107" charset="-128"/>
              </a:rPr>
              <a:t>WiMAX</a:t>
            </a:r>
            <a:endParaRPr lang="en-US" sz="3900" b="1" dirty="0" smtClean="0">
              <a:ea typeface="ＭＳ Ｐゴシック" pitchFamily="-107" charset="-128"/>
            </a:endParaRPr>
          </a:p>
        </p:txBody>
      </p:sp>
      <p:sp>
        <p:nvSpPr>
          <p:cNvPr id="49155" name="Rectangle 3"/>
          <p:cNvSpPr>
            <a:spLocks noGrp="1" noChangeArrowheads="1"/>
          </p:cNvSpPr>
          <p:nvPr>
            <p:ph type="body" idx="1"/>
          </p:nvPr>
        </p:nvSpPr>
        <p:spPr>
          <a:xfrm>
            <a:off x="539750" y="1268413"/>
            <a:ext cx="8496300" cy="5021262"/>
          </a:xfrm>
        </p:spPr>
        <p:txBody>
          <a:bodyPr/>
          <a:lstStyle/>
          <a:p>
            <a:pPr eaLnBrk="1" hangingPunct="1"/>
            <a:r>
              <a:rPr lang="en-US" sz="2800" smtClean="0">
                <a:ea typeface="ＭＳ Ｐゴシック" pitchFamily="34" charset="-128"/>
              </a:rPr>
              <a:t>Stands for </a:t>
            </a:r>
            <a:r>
              <a:rPr lang="en-US" sz="2800" b="1" smtClean="0">
                <a:ea typeface="ＭＳ Ｐゴシック" pitchFamily="34" charset="-128"/>
              </a:rPr>
              <a:t>W</a:t>
            </a:r>
            <a:r>
              <a:rPr lang="en-US" sz="2800" smtClean="0">
                <a:ea typeface="ＭＳ Ｐゴシック" pitchFamily="34" charset="-128"/>
              </a:rPr>
              <a:t>orldwide </a:t>
            </a:r>
            <a:r>
              <a:rPr lang="en-US" sz="2800" b="1" smtClean="0">
                <a:ea typeface="ＭＳ Ｐゴシック" pitchFamily="34" charset="-128"/>
              </a:rPr>
              <a:t>I</a:t>
            </a:r>
            <a:r>
              <a:rPr lang="en-US" sz="2800" smtClean="0">
                <a:ea typeface="ＭＳ Ｐゴシック" pitchFamily="34" charset="-128"/>
              </a:rPr>
              <a:t>nteroperability for </a:t>
            </a:r>
            <a:r>
              <a:rPr lang="en-US" sz="2800" b="1" smtClean="0">
                <a:ea typeface="ＭＳ Ｐゴシック" pitchFamily="34" charset="-128"/>
              </a:rPr>
              <a:t>M</a:t>
            </a:r>
            <a:r>
              <a:rPr lang="en-US" sz="2800" smtClean="0">
                <a:ea typeface="ＭＳ Ｐゴシック" pitchFamily="34" charset="-128"/>
              </a:rPr>
              <a:t>icrowave </a:t>
            </a:r>
            <a:r>
              <a:rPr lang="en-US" sz="2800" b="1" smtClean="0">
                <a:ea typeface="ＭＳ Ｐゴシック" pitchFamily="34" charset="-128"/>
              </a:rPr>
              <a:t>A</a:t>
            </a:r>
            <a:r>
              <a:rPr lang="en-US" sz="2800" smtClean="0">
                <a:ea typeface="ＭＳ Ｐゴシック" pitchFamily="34" charset="-128"/>
              </a:rPr>
              <a:t>ccess </a:t>
            </a:r>
          </a:p>
          <a:p>
            <a:pPr eaLnBrk="1" hangingPunct="1">
              <a:lnSpc>
                <a:spcPct val="114000"/>
              </a:lnSpc>
            </a:pPr>
            <a:r>
              <a:rPr lang="en-US" sz="2800" smtClean="0">
                <a:ea typeface="ＭＳ Ｐゴシック" pitchFamily="34" charset="-128"/>
              </a:rPr>
              <a:t>A family of IEEE 802.16 standards, including:</a:t>
            </a:r>
          </a:p>
          <a:p>
            <a:pPr lvl="1" eaLnBrk="1" hangingPunct="1">
              <a:lnSpc>
                <a:spcPct val="114000"/>
              </a:lnSpc>
            </a:pPr>
            <a:r>
              <a:rPr lang="en-US" sz="2500" smtClean="0">
                <a:ea typeface="ＭＳ Ｐゴシック" pitchFamily="34" charset="-128"/>
              </a:rPr>
              <a:t>802.16d</a:t>
            </a:r>
          </a:p>
          <a:p>
            <a:pPr lvl="1" eaLnBrk="1" hangingPunct="1">
              <a:lnSpc>
                <a:spcPct val="114000"/>
              </a:lnSpc>
            </a:pPr>
            <a:r>
              <a:rPr lang="en-US" sz="2500" smtClean="0">
                <a:ea typeface="ＭＳ Ｐゴシック" pitchFamily="34" charset="-128"/>
              </a:rPr>
              <a:t>802.16e</a:t>
            </a:r>
          </a:p>
          <a:p>
            <a:pPr eaLnBrk="1" hangingPunct="1">
              <a:lnSpc>
                <a:spcPct val="114000"/>
              </a:lnSpc>
            </a:pPr>
            <a:r>
              <a:rPr lang="en-US" sz="2800" smtClean="0">
                <a:ea typeface="ＭＳ Ｐゴシック" pitchFamily="34" charset="-128"/>
              </a:rPr>
              <a:t>WiMAX offers a number of advantages over Wi-Fi:</a:t>
            </a:r>
          </a:p>
          <a:p>
            <a:pPr lvl="1" eaLnBrk="1" hangingPunct="1">
              <a:lnSpc>
                <a:spcPct val="114000"/>
              </a:lnSpc>
            </a:pPr>
            <a:r>
              <a:rPr lang="en-US" sz="2400" smtClean="0">
                <a:ea typeface="ＭＳ Ｐゴシック" pitchFamily="34" charset="-128"/>
              </a:rPr>
              <a:t>greater throughput than 802,11a, b, or g</a:t>
            </a:r>
          </a:p>
          <a:p>
            <a:pPr lvl="1" eaLnBrk="1" hangingPunct="1">
              <a:lnSpc>
                <a:spcPct val="114000"/>
              </a:lnSpc>
            </a:pPr>
            <a:r>
              <a:rPr lang="en-US" sz="2400" smtClean="0">
                <a:ea typeface="ＭＳ Ｐゴシック" pitchFamily="34" charset="-128"/>
              </a:rPr>
              <a:t>extended ranges – up to 50 km</a:t>
            </a:r>
          </a:p>
          <a:p>
            <a:pPr lvl="1" eaLnBrk="1" hangingPunct="1">
              <a:lnSpc>
                <a:spcPct val="114000"/>
              </a:lnSpc>
            </a:pPr>
            <a:r>
              <a:rPr lang="en-US" sz="2400" smtClean="0">
                <a:ea typeface="ＭＳ Ｐゴシック" pitchFamily="34" charset="-128"/>
              </a:rPr>
              <a:t>more appropriate for use on MANs (metropolitan area networks) and WANs (wide area networks) </a:t>
            </a:r>
          </a:p>
          <a:p>
            <a:pPr eaLnBrk="1" hangingPunct="1"/>
            <a:endParaRPr lang="en-US" sz="2800" smtClean="0">
              <a:ea typeface="ＭＳ Ｐゴシック" pitchFamily="34" charset="-128"/>
            </a:endParaRPr>
          </a:p>
        </p:txBody>
      </p:sp>
      <p:sp>
        <p:nvSpPr>
          <p:cNvPr id="2" name="Slide Number Placeholder 1"/>
          <p:cNvSpPr>
            <a:spLocks noGrp="1"/>
          </p:cNvSpPr>
          <p:nvPr>
            <p:ph type="sldNum" sz="quarter" idx="12"/>
          </p:nvPr>
        </p:nvSpPr>
        <p:spPr/>
        <p:txBody>
          <a:bodyPr/>
          <a:lstStyle/>
          <a:p>
            <a:fld id="{C7CD16C9-B406-4FA8-8930-F13B2E231081}" type="slidenum">
              <a:rPr lang="en-US"/>
              <a:pPr/>
              <a:t>13</a:t>
            </a:fld>
            <a:endParaRPr lang="en-US"/>
          </a:p>
        </p:txBody>
      </p:sp>
      <p:sp>
        <p:nvSpPr>
          <p:cNvPr id="5" name="Date Placeholder 4"/>
          <p:cNvSpPr>
            <a:spLocks noGrp="1"/>
          </p:cNvSpPr>
          <p:nvPr>
            <p:ph type="dt" sz="half" idx="10"/>
          </p:nvPr>
        </p:nvSpPr>
        <p:spPr/>
        <p:txBody>
          <a:bodyPr/>
          <a:lstStyle/>
          <a:p>
            <a:pPr>
              <a:defRPr/>
            </a:pPr>
            <a:r>
              <a:rPr lang="ta-IN" smtClean="0"/>
              <a:t>2014/1</a:t>
            </a:r>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a:xfrm>
            <a:off x="1143000" y="152400"/>
            <a:ext cx="6813550" cy="1143000"/>
          </a:xfrm>
        </p:spPr>
        <p:txBody>
          <a:bodyPr/>
          <a:lstStyle/>
          <a:p>
            <a:pPr eaLnBrk="1" hangingPunct="1">
              <a:defRPr/>
            </a:pPr>
            <a:r>
              <a:rPr lang="en-US" sz="3900" b="1" dirty="0" smtClean="0">
                <a:ea typeface="ＭＳ Ｐゴシック" pitchFamily="-107" charset="-128"/>
              </a:rPr>
              <a:t>Bluetooth </a:t>
            </a:r>
          </a:p>
        </p:txBody>
      </p:sp>
      <p:sp>
        <p:nvSpPr>
          <p:cNvPr id="51203" name="Rectangle 5"/>
          <p:cNvSpPr>
            <a:spLocks noGrp="1" noChangeArrowheads="1"/>
          </p:cNvSpPr>
          <p:nvPr>
            <p:ph type="body" idx="1"/>
          </p:nvPr>
        </p:nvSpPr>
        <p:spPr>
          <a:xfrm>
            <a:off x="755650" y="1341438"/>
            <a:ext cx="8229600" cy="4876800"/>
          </a:xfrm>
        </p:spPr>
        <p:txBody>
          <a:bodyPr/>
          <a:lstStyle/>
          <a:p>
            <a:pPr eaLnBrk="1" hangingPunct="1"/>
            <a:r>
              <a:rPr lang="en-US" sz="2800" smtClean="0">
                <a:ea typeface="ＭＳ Ｐゴシック" pitchFamily="34" charset="-128"/>
              </a:rPr>
              <a:t>A standard for </a:t>
            </a:r>
            <a:r>
              <a:rPr lang="en-US" sz="2800" b="1" smtClean="0">
                <a:ea typeface="ＭＳ Ｐゴシック" pitchFamily="34" charset="-128"/>
              </a:rPr>
              <a:t>W</a:t>
            </a:r>
            <a:r>
              <a:rPr lang="en-US" sz="2800" smtClean="0">
                <a:ea typeface="ＭＳ Ｐゴシック" pitchFamily="34" charset="-128"/>
              </a:rPr>
              <a:t>ireless </a:t>
            </a:r>
            <a:r>
              <a:rPr lang="en-US" sz="2800" b="1" smtClean="0">
                <a:ea typeface="ＭＳ Ｐゴシック" pitchFamily="34" charset="-128"/>
              </a:rPr>
              <a:t>P</a:t>
            </a:r>
            <a:r>
              <a:rPr lang="en-US" sz="2800" smtClean="0">
                <a:ea typeface="ＭＳ Ｐゴシック" pitchFamily="34" charset="-128"/>
              </a:rPr>
              <a:t>ersonal </a:t>
            </a:r>
            <a:r>
              <a:rPr lang="en-US" sz="2800" b="1" smtClean="0">
                <a:ea typeface="ＭＳ Ｐゴシック" pitchFamily="34" charset="-128"/>
              </a:rPr>
              <a:t>A</a:t>
            </a:r>
            <a:r>
              <a:rPr lang="en-US" sz="2800" smtClean="0">
                <a:ea typeface="ＭＳ Ｐゴシック" pitchFamily="34" charset="-128"/>
              </a:rPr>
              <a:t>rea </a:t>
            </a:r>
            <a:r>
              <a:rPr lang="en-US" sz="2800" b="1" smtClean="0">
                <a:ea typeface="ＭＳ Ｐゴシック" pitchFamily="34" charset="-128"/>
              </a:rPr>
              <a:t>N</a:t>
            </a:r>
            <a:r>
              <a:rPr lang="en-US" sz="2800" smtClean="0">
                <a:ea typeface="ＭＳ Ｐゴシック" pitchFamily="34" charset="-128"/>
              </a:rPr>
              <a:t>etworks (WPANs)</a:t>
            </a:r>
          </a:p>
          <a:p>
            <a:pPr eaLnBrk="1" hangingPunct="1">
              <a:lnSpc>
                <a:spcPct val="10000"/>
              </a:lnSpc>
              <a:buFontTx/>
              <a:buNone/>
            </a:pPr>
            <a:endParaRPr lang="en-US" sz="2800" smtClean="0">
              <a:ea typeface="ＭＳ Ｐゴシック" pitchFamily="34" charset="-128"/>
            </a:endParaRPr>
          </a:p>
          <a:p>
            <a:pPr eaLnBrk="1" hangingPunct="1"/>
            <a:r>
              <a:rPr lang="en-US" sz="2800" smtClean="0">
                <a:ea typeface="ＭＳ Ｐゴシック" pitchFamily="34" charset="-128"/>
              </a:rPr>
              <a:t>Provides networking in a very small area</a:t>
            </a:r>
          </a:p>
          <a:p>
            <a:pPr lvl="1" eaLnBrk="1" hangingPunct="1"/>
            <a:r>
              <a:rPr lang="en-US" sz="2400" smtClean="0">
                <a:ea typeface="ＭＳ Ｐゴシック" pitchFamily="34" charset="-128"/>
              </a:rPr>
              <a:t>Up to 10 meters (current generation) </a:t>
            </a:r>
          </a:p>
          <a:p>
            <a:pPr lvl="1" eaLnBrk="1" hangingPunct="1"/>
            <a:r>
              <a:rPr lang="en-US" sz="2400" smtClean="0">
                <a:ea typeface="ＭＳ Ｐゴシック" pitchFamily="34" charset="-128"/>
              </a:rPr>
              <a:t>Up to 100 meters (next generation)</a:t>
            </a:r>
          </a:p>
          <a:p>
            <a:pPr lvl="1" eaLnBrk="1" hangingPunct="1">
              <a:lnSpc>
                <a:spcPct val="10000"/>
              </a:lnSpc>
              <a:buFont typeface="Wingdings" pitchFamily="2" charset="2"/>
              <a:buNone/>
            </a:pPr>
            <a:endParaRPr lang="en-US" sz="2400" smtClean="0">
              <a:ea typeface="ＭＳ Ｐゴシック" pitchFamily="34" charset="-128"/>
            </a:endParaRPr>
          </a:p>
          <a:p>
            <a:pPr eaLnBrk="1" hangingPunct="1"/>
            <a:r>
              <a:rPr lang="en-US" sz="2800" smtClean="0">
                <a:ea typeface="ＭＳ Ｐゴシック" pitchFamily="34" charset="-128"/>
              </a:rPr>
              <a:t>Includes small and cheap devices designed to</a:t>
            </a:r>
          </a:p>
          <a:p>
            <a:pPr lvl="1" eaLnBrk="1" hangingPunct="1"/>
            <a:r>
              <a:rPr lang="en-US" sz="2400" smtClean="0">
                <a:ea typeface="ＭＳ Ｐゴシック" pitchFamily="34" charset="-128"/>
              </a:rPr>
              <a:t>Replace short distance cabling between devices:  keyboards, mouse, handsets, etc</a:t>
            </a:r>
          </a:p>
          <a:p>
            <a:pPr lvl="1" eaLnBrk="1" hangingPunct="1">
              <a:lnSpc>
                <a:spcPct val="10000"/>
              </a:lnSpc>
              <a:buFont typeface="Wingdings" pitchFamily="2" charset="2"/>
              <a:buNone/>
            </a:pPr>
            <a:endParaRPr lang="en-US" sz="2400" smtClean="0">
              <a:ea typeface="ＭＳ Ｐゴシック" pitchFamily="34" charset="-128"/>
            </a:endParaRPr>
          </a:p>
          <a:p>
            <a:pPr eaLnBrk="1" hangingPunct="1"/>
            <a:r>
              <a:rPr lang="en-US" sz="2800" smtClean="0">
                <a:ea typeface="ＭＳ Ｐゴシック" pitchFamily="34" charset="-128"/>
              </a:rPr>
              <a:t>Provides a basic data rate of 1 Mbps</a:t>
            </a:r>
          </a:p>
        </p:txBody>
      </p:sp>
      <p:sp>
        <p:nvSpPr>
          <p:cNvPr id="2" name="Slide Number Placeholder 1"/>
          <p:cNvSpPr>
            <a:spLocks noGrp="1"/>
          </p:cNvSpPr>
          <p:nvPr>
            <p:ph type="sldNum" sz="quarter" idx="12"/>
          </p:nvPr>
        </p:nvSpPr>
        <p:spPr/>
        <p:txBody>
          <a:bodyPr/>
          <a:lstStyle/>
          <a:p>
            <a:fld id="{AA5FD7A8-B906-47C8-AEA9-EB8EFFCA2A0C}" type="slidenum">
              <a:rPr lang="en-US"/>
              <a:pPr/>
              <a:t>14</a:t>
            </a:fld>
            <a:endParaRPr lang="en-US"/>
          </a:p>
        </p:txBody>
      </p:sp>
      <p:sp>
        <p:nvSpPr>
          <p:cNvPr id="5" name="Date Placeholder 4"/>
          <p:cNvSpPr>
            <a:spLocks noGrp="1"/>
          </p:cNvSpPr>
          <p:nvPr>
            <p:ph type="dt" sz="half" idx="10"/>
          </p:nvPr>
        </p:nvSpPr>
        <p:spPr/>
        <p:txBody>
          <a:bodyPr/>
          <a:lstStyle/>
          <a:p>
            <a:pPr>
              <a:defRPr/>
            </a:pPr>
            <a:r>
              <a:rPr lang="ta-IN" smtClean="0"/>
              <a:t>2014/1</a:t>
            </a:r>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41438"/>
            <a:ext cx="4259263" cy="5059362"/>
          </a:xfrm>
        </p:spPr>
        <p:txBody>
          <a:bodyPr>
            <a:normAutofit/>
          </a:bodyPr>
          <a:lstStyle/>
          <a:p>
            <a:pPr>
              <a:lnSpc>
                <a:spcPct val="90000"/>
              </a:lnSpc>
              <a:buClr>
                <a:srgbClr val="FF0000"/>
              </a:buClr>
            </a:pPr>
            <a:r>
              <a:rPr lang="en-US" smtClean="0"/>
              <a:t>A Bluetooth network is called as “Piconet”</a:t>
            </a:r>
          </a:p>
          <a:p>
            <a:pPr>
              <a:lnSpc>
                <a:spcPct val="90000"/>
              </a:lnSpc>
              <a:buClr>
                <a:srgbClr val="FF0000"/>
              </a:buClr>
            </a:pPr>
            <a:r>
              <a:rPr lang="en-US" smtClean="0"/>
              <a:t>It can consist of one master and seven slave devices</a:t>
            </a:r>
          </a:p>
          <a:p>
            <a:pPr lvl="1" eaLnBrk="1" hangingPunct="1">
              <a:lnSpc>
                <a:spcPct val="90000"/>
              </a:lnSpc>
            </a:pPr>
            <a:r>
              <a:rPr lang="en-US" smtClean="0">
                <a:ea typeface="ＭＳ Ｐゴシック" pitchFamily="34" charset="-128"/>
              </a:rPr>
              <a:t>The “master” device controls other devices, “slaves”</a:t>
            </a:r>
          </a:p>
          <a:p>
            <a:pPr lvl="2" eaLnBrk="1" hangingPunct="1">
              <a:lnSpc>
                <a:spcPct val="90000"/>
              </a:lnSpc>
            </a:pPr>
            <a:r>
              <a:rPr lang="en-US" smtClean="0">
                <a:ea typeface="ＭＳ Ｐゴシック" pitchFamily="34" charset="-128"/>
              </a:rPr>
              <a:t>Acts like an AP</a:t>
            </a:r>
          </a:p>
          <a:p>
            <a:pPr lvl="2" eaLnBrk="1" hangingPunct="1">
              <a:lnSpc>
                <a:spcPct val="90000"/>
              </a:lnSpc>
            </a:pPr>
            <a:r>
              <a:rPr lang="en-US" smtClean="0">
                <a:ea typeface="ＭＳ Ｐゴシック" pitchFamily="34" charset="-128"/>
              </a:rPr>
              <a:t>Selects frequencies and controls access</a:t>
            </a:r>
          </a:p>
          <a:p>
            <a:pPr lvl="2" eaLnBrk="1" hangingPunct="1">
              <a:lnSpc>
                <a:spcPct val="90000"/>
              </a:lnSpc>
            </a:pPr>
            <a:r>
              <a:rPr lang="en-US" smtClean="0">
                <a:ea typeface="ＭＳ Ｐゴシック" pitchFamily="34" charset="-128"/>
              </a:rPr>
              <a:t>All devices in a piconet share the same frequency range</a:t>
            </a:r>
          </a:p>
          <a:p>
            <a:pPr>
              <a:lnSpc>
                <a:spcPct val="90000"/>
              </a:lnSpc>
              <a:buClr>
                <a:schemeClr val="tx2"/>
              </a:buClr>
              <a:buFont typeface="Wingdings" pitchFamily="2" charset="2"/>
              <a:buChar char="§"/>
            </a:pPr>
            <a:endParaRPr lang="en-US" smtClean="0"/>
          </a:p>
          <a:p>
            <a:pPr>
              <a:lnSpc>
                <a:spcPct val="90000"/>
              </a:lnSpc>
              <a:buClr>
                <a:schemeClr val="tx2"/>
              </a:buClr>
              <a:buFont typeface="Wingdings" pitchFamily="2" charset="2"/>
              <a:buChar char="§"/>
            </a:pPr>
            <a:endParaRPr lang="en-US" smtClean="0"/>
          </a:p>
          <a:p>
            <a:pPr>
              <a:lnSpc>
                <a:spcPct val="90000"/>
              </a:lnSpc>
            </a:pPr>
            <a:endParaRPr lang="en-US" smtClean="0"/>
          </a:p>
        </p:txBody>
      </p:sp>
      <p:pic>
        <p:nvPicPr>
          <p:cNvPr id="52227" name="Picture 2"/>
          <p:cNvPicPr>
            <a:picLocks noGrp="1" noChangeAspect="1" noChangeArrowheads="1"/>
          </p:cNvPicPr>
          <p:nvPr>
            <p:ph sz="half" idx="2"/>
          </p:nvPr>
        </p:nvPicPr>
        <p:blipFill>
          <a:blip r:embed="rId3" cstate="print"/>
          <a:srcRect/>
          <a:stretch>
            <a:fillRect/>
          </a:stretch>
        </p:blipFill>
        <p:spPr>
          <a:xfrm>
            <a:off x="4794250" y="1700213"/>
            <a:ext cx="4098925" cy="4105275"/>
          </a:xfrm>
        </p:spPr>
      </p:pic>
      <p:sp>
        <p:nvSpPr>
          <p:cNvPr id="6" name="Rectangle 4"/>
          <p:cNvSpPr>
            <a:spLocks noGrp="1" noChangeArrowheads="1"/>
          </p:cNvSpPr>
          <p:nvPr>
            <p:ph type="title"/>
          </p:nvPr>
        </p:nvSpPr>
        <p:spPr>
          <a:xfrm>
            <a:off x="1143000" y="152400"/>
            <a:ext cx="6958013" cy="1143000"/>
          </a:xfrm>
        </p:spPr>
        <p:txBody>
          <a:bodyPr/>
          <a:lstStyle/>
          <a:p>
            <a:pPr eaLnBrk="1" hangingPunct="1">
              <a:defRPr/>
            </a:pPr>
            <a:r>
              <a:rPr lang="en-US" sz="3900" b="1" dirty="0" smtClean="0">
                <a:ea typeface="ＭＳ Ｐゴシック" pitchFamily="-107" charset="-128"/>
              </a:rPr>
              <a:t>Bluetooth </a:t>
            </a:r>
          </a:p>
        </p:txBody>
      </p:sp>
      <p:sp>
        <p:nvSpPr>
          <p:cNvPr id="2" name="Slide Number Placeholder 1"/>
          <p:cNvSpPr>
            <a:spLocks noGrp="1"/>
          </p:cNvSpPr>
          <p:nvPr>
            <p:ph type="sldNum" sz="quarter" idx="12"/>
          </p:nvPr>
        </p:nvSpPr>
        <p:spPr/>
        <p:txBody>
          <a:bodyPr/>
          <a:lstStyle/>
          <a:p>
            <a:fld id="{30F012C3-5C87-421A-8F72-A09CFA560821}" type="slidenum">
              <a:rPr lang="en-US"/>
              <a:pPr/>
              <a:t>15</a:t>
            </a:fld>
            <a:endParaRPr lang="en-US"/>
          </a:p>
        </p:txBody>
      </p:sp>
      <p:sp>
        <p:nvSpPr>
          <p:cNvPr id="7" name="Date Placeholder 6"/>
          <p:cNvSpPr>
            <a:spLocks noGrp="1"/>
          </p:cNvSpPr>
          <p:nvPr>
            <p:ph type="dt" sz="half" idx="10"/>
          </p:nvPr>
        </p:nvSpPr>
        <p:spPr/>
        <p:txBody>
          <a:bodyPr/>
          <a:lstStyle/>
          <a:p>
            <a:pPr>
              <a:defRPr/>
            </a:pPr>
            <a:r>
              <a:rPr lang="ta-IN" smtClean="0"/>
              <a:t>2014/1</a:t>
            </a:r>
            <a:endParaRPr lang="en-US"/>
          </a:p>
        </p:txBody>
      </p:sp>
      <p:sp>
        <p:nvSpPr>
          <p:cNvPr id="8" name="Footer Placeholder 7"/>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350"/>
            <a:ext cx="8686800" cy="1081088"/>
          </a:xfrm>
        </p:spPr>
        <p:txBody>
          <a:bodyPr/>
          <a:lstStyle/>
          <a:p>
            <a:r>
              <a:rPr kumimoji="1" lang="en-GB" sz="3900" b="1" smtClean="0"/>
              <a:t>IEEE 802 Protocol Architecture</a:t>
            </a:r>
            <a:endParaRPr lang="en-US" sz="3900" b="1" smtClean="0"/>
          </a:p>
        </p:txBody>
      </p:sp>
      <p:pic>
        <p:nvPicPr>
          <p:cNvPr id="18435" name="Picture 3"/>
          <p:cNvPicPr>
            <a:picLocks noChangeAspect="1"/>
          </p:cNvPicPr>
          <p:nvPr/>
        </p:nvPicPr>
        <p:blipFill>
          <a:blip r:embed="rId3" cstate="print"/>
          <a:srcRect/>
          <a:stretch>
            <a:fillRect/>
          </a:stretch>
        </p:blipFill>
        <p:spPr bwMode="auto">
          <a:xfrm>
            <a:off x="1403350" y="1412875"/>
            <a:ext cx="6375400" cy="49022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r>
              <a:rPr lang="en-US"/>
              <a:t>Lecture 1. Introduction - </a:t>
            </a:r>
            <a:fld id="{C5DC2B62-4325-4B91-A660-B5B75F565EBE}" type="slidenum">
              <a:rPr lang="en-US"/>
              <a:pPr/>
              <a:t>16</a:t>
            </a:fld>
            <a:endParaRPr lang="en-US"/>
          </a:p>
        </p:txBody>
      </p:sp>
      <p:sp>
        <p:nvSpPr>
          <p:cNvPr id="5" name="Date Placeholder 4"/>
          <p:cNvSpPr>
            <a:spLocks noGrp="1"/>
          </p:cNvSpPr>
          <p:nvPr>
            <p:ph type="dt" sz="half" idx="10"/>
          </p:nvPr>
        </p:nvSpPr>
        <p:spPr/>
        <p:txBody>
          <a:bodyPr/>
          <a:lstStyle/>
          <a:p>
            <a:pPr>
              <a:defRPr/>
            </a:pPr>
            <a:r>
              <a:rPr lang="ta-IN" smtClean="0"/>
              <a:t>2014/1</a:t>
            </a:r>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EC4D5FB-23F0-42C6-B028-B625C69421FE}" type="slidenum">
              <a:rPr lang="en-US"/>
              <a:pPr/>
              <a:t>17</a:t>
            </a:fld>
            <a:endParaRPr lang="en-US"/>
          </a:p>
        </p:txBody>
      </p:sp>
      <p:sp>
        <p:nvSpPr>
          <p:cNvPr id="334850" name="Rectangle 2"/>
          <p:cNvSpPr>
            <a:spLocks noGrp="1" noChangeArrowheads="1"/>
          </p:cNvSpPr>
          <p:nvPr>
            <p:ph type="title"/>
          </p:nvPr>
        </p:nvSpPr>
        <p:spPr>
          <a:xfrm>
            <a:off x="1476375" y="260350"/>
            <a:ext cx="5975350" cy="914400"/>
          </a:xfrm>
        </p:spPr>
        <p:txBody>
          <a:bodyPr lIns="90000" tIns="46800" rIns="90000" bIns="4680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3900" b="1" dirty="0" smtClean="0"/>
              <a:t>MPDU Format</a:t>
            </a:r>
          </a:p>
        </p:txBody>
      </p:sp>
      <p:sp>
        <p:nvSpPr>
          <p:cNvPr id="19460" name="Rectangle 3"/>
          <p:cNvSpPr>
            <a:spLocks noGrp="1" noChangeArrowheads="1"/>
          </p:cNvSpPr>
          <p:nvPr>
            <p:ph type="body" idx="1"/>
          </p:nvPr>
        </p:nvSpPr>
        <p:spPr>
          <a:xfrm>
            <a:off x="971550" y="1341438"/>
            <a:ext cx="7993063" cy="2232025"/>
          </a:xfrm>
        </p:spPr>
        <p:txBody>
          <a:bodyPr lIns="90000" tIns="46800" rIns="90000" bIns="46800"/>
          <a:lstStyle/>
          <a:p>
            <a:pPr marL="331788" indent="-331788" defTabSz="457200">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smtClean="0"/>
              <a:t>On transmission controlled by the MAC layer, data is assembled as </a:t>
            </a:r>
            <a:r>
              <a:rPr lang="en-GB" sz="2800" b="1" smtClean="0"/>
              <a:t>MAC protocol data unit </a:t>
            </a:r>
            <a:r>
              <a:rPr lang="en-GB" sz="2800" smtClean="0"/>
              <a:t>(MPDU) </a:t>
            </a:r>
          </a:p>
          <a:p>
            <a:pPr marL="331788" indent="-331788" defTabSz="457200">
              <a:lnSpc>
                <a:spcPct val="13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smtClean="0"/>
              <a:t>MPDU has the following fields: </a:t>
            </a:r>
            <a:endParaRPr lang="en-GB" sz="2400" smtClean="0"/>
          </a:p>
        </p:txBody>
      </p:sp>
      <p:pic>
        <p:nvPicPr>
          <p:cNvPr id="19461" name="Picture 2"/>
          <p:cNvPicPr>
            <a:picLocks noChangeAspect="1" noChangeArrowheads="1"/>
          </p:cNvPicPr>
          <p:nvPr/>
        </p:nvPicPr>
        <p:blipFill>
          <a:blip r:embed="rId3" cstate="print"/>
          <a:srcRect/>
          <a:stretch>
            <a:fillRect/>
          </a:stretch>
        </p:blipFill>
        <p:spPr bwMode="auto">
          <a:xfrm>
            <a:off x="1403350" y="3284538"/>
            <a:ext cx="6985000" cy="2808287"/>
          </a:xfrm>
          <a:prstGeom prst="rect">
            <a:avLst/>
          </a:prstGeom>
          <a:noFill/>
          <a:ln w="9525" algn="ctr">
            <a:noFill/>
            <a:miter lim="800000"/>
            <a:headEnd/>
            <a:tailEnd/>
          </a:ln>
        </p:spPr>
      </p:pic>
      <p:sp>
        <p:nvSpPr>
          <p:cNvPr id="7" name="Date Placeholder 6"/>
          <p:cNvSpPr>
            <a:spLocks noGrp="1"/>
          </p:cNvSpPr>
          <p:nvPr>
            <p:ph type="dt" sz="half" idx="10"/>
          </p:nvPr>
        </p:nvSpPr>
        <p:spPr/>
        <p:txBody>
          <a:bodyPr/>
          <a:lstStyle/>
          <a:p>
            <a:pPr>
              <a:defRPr/>
            </a:pPr>
            <a:r>
              <a:rPr lang="ta-IN" smtClean="0"/>
              <a:t>2014/1</a:t>
            </a:r>
            <a:endParaRPr lang="en-US"/>
          </a:p>
        </p:txBody>
      </p:sp>
      <p:sp>
        <p:nvSpPr>
          <p:cNvPr id="8" name="Footer Placeholder 7"/>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389813" cy="1143000"/>
          </a:xfrm>
        </p:spPr>
        <p:txBody>
          <a:bodyPr/>
          <a:lstStyle/>
          <a:p>
            <a:pPr>
              <a:defRPr/>
            </a:pPr>
            <a:r>
              <a:rPr lang="en-US" sz="3900" b="1" dirty="0" smtClean="0"/>
              <a:t>802.11 Wireless LAN Security</a:t>
            </a:r>
          </a:p>
        </p:txBody>
      </p:sp>
      <p:sp>
        <p:nvSpPr>
          <p:cNvPr id="21507" name="Content Placeholder 2"/>
          <p:cNvSpPr>
            <a:spLocks noGrp="1"/>
          </p:cNvSpPr>
          <p:nvPr>
            <p:ph idx="1"/>
          </p:nvPr>
        </p:nvSpPr>
        <p:spPr>
          <a:xfrm>
            <a:off x="611188" y="1268413"/>
            <a:ext cx="8382000" cy="5102225"/>
          </a:xfrm>
        </p:spPr>
        <p:txBody>
          <a:bodyPr/>
          <a:lstStyle/>
          <a:p>
            <a:r>
              <a:rPr lang="en-US" sz="2800" smtClean="0"/>
              <a:t>Security issue: </a:t>
            </a:r>
            <a:r>
              <a:rPr lang="en-US" sz="2600" i="1" smtClean="0"/>
              <a:t>wireless traffic can be monitored by any radio in range, not necessarily physically connected</a:t>
            </a:r>
          </a:p>
          <a:p>
            <a:pPr>
              <a:lnSpc>
                <a:spcPct val="10000"/>
              </a:lnSpc>
              <a:buFontTx/>
              <a:buNone/>
            </a:pPr>
            <a:endParaRPr lang="en-US" sz="3000" smtClean="0"/>
          </a:p>
          <a:p>
            <a:r>
              <a:rPr lang="en-US" sz="2800" smtClean="0"/>
              <a:t>Original 802.11 specification had security features</a:t>
            </a:r>
          </a:p>
          <a:p>
            <a:pPr lvl="1"/>
            <a:r>
              <a:rPr lang="en-US" sz="2400" b="1" smtClean="0">
                <a:ea typeface="ＭＳ Ｐゴシック" pitchFamily="34" charset="-128"/>
              </a:rPr>
              <a:t>Wired Equivalent Privacy (WEP) </a:t>
            </a:r>
            <a:r>
              <a:rPr lang="en-US" sz="2400" smtClean="0">
                <a:ea typeface="ＭＳ Ｐゴシック" pitchFamily="34" charset="-128"/>
              </a:rPr>
              <a:t>algorithm</a:t>
            </a:r>
          </a:p>
          <a:p>
            <a:pPr lvl="1"/>
            <a:r>
              <a:rPr lang="en-US" sz="2400" smtClean="0">
                <a:ea typeface="ＭＳ Ｐゴシック" pitchFamily="34" charset="-128"/>
              </a:rPr>
              <a:t>but found it contained major weaknesses</a:t>
            </a:r>
          </a:p>
          <a:p>
            <a:pPr lvl="1">
              <a:lnSpc>
                <a:spcPct val="20000"/>
              </a:lnSpc>
            </a:pPr>
            <a:endParaRPr lang="en-US" sz="2500" smtClean="0">
              <a:ea typeface="ＭＳ Ｐゴシック" pitchFamily="34" charset="-128"/>
            </a:endParaRPr>
          </a:p>
          <a:p>
            <a:r>
              <a:rPr lang="en-US" sz="2800" smtClean="0"/>
              <a:t>802.11i includes capabilities to address WLAN security issues</a:t>
            </a:r>
          </a:p>
          <a:p>
            <a:pPr lvl="1"/>
            <a:r>
              <a:rPr lang="en-US" sz="2400" b="1" smtClean="0">
                <a:ea typeface="ＭＳ Ｐゴシック" pitchFamily="34" charset="-128"/>
              </a:rPr>
              <a:t>Wi-Fi Protected Access (WPA)</a:t>
            </a:r>
          </a:p>
          <a:p>
            <a:pPr lvl="1"/>
            <a:r>
              <a:rPr lang="en-US" sz="2400" b="1" smtClean="0">
                <a:ea typeface="ＭＳ Ｐゴシック" pitchFamily="34" charset="-128"/>
              </a:rPr>
              <a:t>WPA2</a:t>
            </a:r>
            <a:r>
              <a:rPr lang="en-US" sz="2400" smtClean="0">
                <a:ea typeface="ＭＳ Ｐゴシック" pitchFamily="34" charset="-128"/>
              </a:rPr>
              <a:t> (also called </a:t>
            </a:r>
            <a:r>
              <a:rPr lang="en-US" sz="2400" b="1" i="1" smtClean="0">
                <a:ea typeface="ＭＳ Ｐゴシック" pitchFamily="34" charset="-128"/>
              </a:rPr>
              <a:t>Robust Security Network</a:t>
            </a:r>
            <a:r>
              <a:rPr lang="en-US" sz="2400" b="1" smtClean="0">
                <a:ea typeface="ＭＳ Ｐゴシック" pitchFamily="34" charset="-128"/>
              </a:rPr>
              <a:t> (</a:t>
            </a:r>
            <a:r>
              <a:rPr lang="en-US" sz="2400" b="1" i="1" smtClean="0">
                <a:ea typeface="ＭＳ Ｐゴシック" pitchFamily="34" charset="-128"/>
              </a:rPr>
              <a:t>RSN</a:t>
            </a:r>
            <a:r>
              <a:rPr lang="en-US" sz="2400" b="1" smtClean="0">
                <a:ea typeface="ＭＳ Ｐゴシック" pitchFamily="34" charset="-128"/>
              </a:rPr>
              <a:t>) </a:t>
            </a:r>
            <a:r>
              <a:rPr lang="en-US" sz="2400" smtClean="0">
                <a:ea typeface="ＭＳ Ｐゴシック" pitchFamily="34" charset="-128"/>
              </a:rPr>
              <a:t>)</a:t>
            </a:r>
          </a:p>
          <a:p>
            <a:pPr lvl="1"/>
            <a:endParaRPr lang="en-US" smtClean="0">
              <a:ea typeface="ＭＳ Ｐゴシック" pitchFamily="34" charset="-128"/>
            </a:endParaRPr>
          </a:p>
        </p:txBody>
      </p:sp>
      <p:sp>
        <p:nvSpPr>
          <p:cNvPr id="5" name="Slide Number Placeholder 5"/>
          <p:cNvSpPr>
            <a:spLocks noGrp="1"/>
          </p:cNvSpPr>
          <p:nvPr>
            <p:ph type="sldNum" sz="quarter" idx="12"/>
          </p:nvPr>
        </p:nvSpPr>
        <p:spPr/>
        <p:txBody>
          <a:bodyPr/>
          <a:lstStyle/>
          <a:p>
            <a:fld id="{61EB4427-B3DD-4755-89AC-46E4FEDA9F33}" type="slidenum">
              <a:rPr lang="en-US"/>
              <a:pPr/>
              <a:t>18</a:t>
            </a:fld>
            <a:endParaRPr lang="en-US"/>
          </a:p>
        </p:txBody>
      </p:sp>
      <p:sp>
        <p:nvSpPr>
          <p:cNvPr id="6" name="Date Placeholder 5"/>
          <p:cNvSpPr>
            <a:spLocks noGrp="1"/>
          </p:cNvSpPr>
          <p:nvPr>
            <p:ph type="dt" sz="half" idx="10"/>
          </p:nvPr>
        </p:nvSpPr>
        <p:spPr/>
        <p:txBody>
          <a:bodyPr/>
          <a:lstStyle/>
          <a:p>
            <a:pPr>
              <a:defRPr/>
            </a:pPr>
            <a:r>
              <a:rPr lang="ta-IN" smtClean="0"/>
              <a:t>2014/1</a:t>
            </a:r>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188913"/>
            <a:ext cx="8229600" cy="1243012"/>
          </a:xfrm>
        </p:spPr>
        <p:txBody>
          <a:bodyPr/>
          <a:lstStyle/>
          <a:p>
            <a:pPr>
              <a:defRPr/>
            </a:pPr>
            <a:r>
              <a:rPr lang="en-US" sz="3600" b="1" dirty="0" smtClean="0"/>
              <a:t>802.11i RSN Services &amp; Protocols</a:t>
            </a:r>
          </a:p>
        </p:txBody>
      </p:sp>
      <p:pic>
        <p:nvPicPr>
          <p:cNvPr id="22531" name="Picture 3"/>
          <p:cNvPicPr>
            <a:picLocks noChangeAspect="1"/>
          </p:cNvPicPr>
          <p:nvPr/>
        </p:nvPicPr>
        <p:blipFill>
          <a:blip r:embed="rId3" cstate="print"/>
          <a:srcRect/>
          <a:stretch>
            <a:fillRect/>
          </a:stretch>
        </p:blipFill>
        <p:spPr bwMode="auto">
          <a:xfrm>
            <a:off x="900113" y="1628775"/>
            <a:ext cx="7348537" cy="3482975"/>
          </a:xfrm>
          <a:prstGeom prst="rect">
            <a:avLst/>
          </a:prstGeom>
          <a:noFill/>
          <a:ln w="9525">
            <a:noFill/>
            <a:miter lim="800000"/>
            <a:headEnd/>
            <a:tailEnd/>
          </a:ln>
        </p:spPr>
      </p:pic>
      <p:sp>
        <p:nvSpPr>
          <p:cNvPr id="5" name="Slide Number Placeholder 5"/>
          <p:cNvSpPr>
            <a:spLocks noGrp="1"/>
          </p:cNvSpPr>
          <p:nvPr>
            <p:ph type="sldNum" sz="quarter" idx="12"/>
          </p:nvPr>
        </p:nvSpPr>
        <p:spPr/>
        <p:txBody>
          <a:bodyPr/>
          <a:lstStyle/>
          <a:p>
            <a:fld id="{A9ABCA50-9C12-4E34-9BA3-5A9AF31A5C3C}" type="slidenum">
              <a:rPr lang="en-US"/>
              <a:pPr/>
              <a:t>19</a:t>
            </a:fld>
            <a:endParaRPr lang="en-US"/>
          </a:p>
        </p:txBody>
      </p:sp>
      <p:sp>
        <p:nvSpPr>
          <p:cNvPr id="6" name="Date Placeholder 5"/>
          <p:cNvSpPr>
            <a:spLocks noGrp="1"/>
          </p:cNvSpPr>
          <p:nvPr>
            <p:ph type="dt" sz="half" idx="10"/>
          </p:nvPr>
        </p:nvSpPr>
        <p:spPr/>
        <p:txBody>
          <a:bodyPr/>
          <a:lstStyle/>
          <a:p>
            <a:pPr>
              <a:defRPr/>
            </a:pPr>
            <a:r>
              <a:rPr lang="ta-IN" smtClean="0"/>
              <a:t>2014/1</a:t>
            </a:r>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1746" name="Rectangle 2"/>
          <p:cNvSpPr>
            <a:spLocks noGrp="1" noChangeArrowheads="1"/>
          </p:cNvSpPr>
          <p:nvPr>
            <p:ph type="ctrTitle"/>
          </p:nvPr>
        </p:nvSpPr>
        <p:spPr/>
        <p:txBody>
          <a:bodyPr/>
          <a:lstStyle/>
          <a:p>
            <a:pPr>
              <a:lnSpc>
                <a:spcPct val="120000"/>
              </a:lnSpc>
            </a:pPr>
            <a:r>
              <a:rPr lang="en-AU" sz="3600" dirty="0" smtClean="0"/>
              <a:t>3413ICT </a:t>
            </a:r>
            <a:r>
              <a:rPr lang="en-AU" dirty="0" smtClean="0"/>
              <a:t/>
            </a:r>
            <a:br>
              <a:rPr lang="en-AU" dirty="0" smtClean="0"/>
            </a:br>
            <a:r>
              <a:rPr lang="en-AU" dirty="0" smtClean="0"/>
              <a:t>Network Security</a:t>
            </a:r>
          </a:p>
        </p:txBody>
      </p:sp>
      <p:sp>
        <p:nvSpPr>
          <p:cNvPr id="3075" name="Rectangle 3"/>
          <p:cNvSpPr>
            <a:spLocks noGrp="1" noChangeArrowheads="1"/>
          </p:cNvSpPr>
          <p:nvPr>
            <p:ph type="subTitle" idx="1"/>
          </p:nvPr>
        </p:nvSpPr>
        <p:spPr>
          <a:xfrm>
            <a:off x="1259632" y="3429000"/>
            <a:ext cx="6400800" cy="792336"/>
          </a:xfrm>
        </p:spPr>
        <p:txBody>
          <a:bodyPr/>
          <a:lstStyle/>
          <a:p>
            <a:r>
              <a:rPr lang="en-AU" sz="2400" dirty="0" smtClean="0"/>
              <a:t>Wireless Network Security</a:t>
            </a:r>
          </a:p>
        </p:txBody>
      </p:sp>
      <p:sp>
        <p:nvSpPr>
          <p:cNvPr id="4" name="Rectangle 3"/>
          <p:cNvSpPr txBox="1">
            <a:spLocks noChangeArrowheads="1"/>
          </p:cNvSpPr>
          <p:nvPr/>
        </p:nvSpPr>
        <p:spPr bwMode="auto">
          <a:xfrm>
            <a:off x="1476375" y="4797425"/>
            <a:ext cx="6400800" cy="1203325"/>
          </a:xfrm>
          <a:prstGeom prst="rect">
            <a:avLst/>
          </a:prstGeom>
          <a:noFill/>
          <a:ln w="9525">
            <a:noFill/>
            <a:miter lim="800000"/>
            <a:headEnd/>
            <a:tailEnd/>
          </a:ln>
        </p:spPr>
        <p:txBody>
          <a:bodyPr/>
          <a:lstStyle/>
          <a:p>
            <a:pPr algn="ctr"/>
            <a:r>
              <a:rPr lang="en-US" sz="2000" b="1" dirty="0">
                <a:solidFill>
                  <a:srgbClr val="000000"/>
                </a:solidFill>
                <a:latin typeface="Times New Roman" pitchFamily="18" charset="0"/>
              </a:rPr>
              <a:t>Dr V. Muthukkumarasamy</a:t>
            </a:r>
          </a:p>
          <a:p>
            <a:pPr algn="ctr"/>
            <a:endParaRPr lang="en-US" sz="1600" b="1" dirty="0">
              <a:solidFill>
                <a:srgbClr val="000000"/>
              </a:solidFill>
              <a:latin typeface="Times New Roman" pitchFamily="18" charset="0"/>
            </a:endParaRPr>
          </a:p>
          <a:p>
            <a:pPr algn="ctr"/>
            <a:r>
              <a:rPr lang="en-US" sz="1600" b="1" dirty="0" err="1">
                <a:solidFill>
                  <a:srgbClr val="000000"/>
                </a:solidFill>
                <a:latin typeface="Times New Roman" pitchFamily="18" charset="0"/>
              </a:rPr>
              <a:t>B.Sc.Eng</a:t>
            </a:r>
            <a:r>
              <a:rPr lang="en-US" sz="1600" b="1" dirty="0">
                <a:solidFill>
                  <a:srgbClr val="000000"/>
                </a:solidFill>
                <a:latin typeface="Times New Roman" pitchFamily="18" charset="0"/>
              </a:rPr>
              <a:t> (</a:t>
            </a:r>
            <a:r>
              <a:rPr lang="en-US" sz="1600" b="1" dirty="0" err="1">
                <a:solidFill>
                  <a:srgbClr val="000000"/>
                </a:solidFill>
                <a:latin typeface="Times New Roman" pitchFamily="18" charset="0"/>
              </a:rPr>
              <a:t>Hons</a:t>
            </a:r>
            <a:r>
              <a:rPr lang="en-US" sz="1600" b="1" dirty="0">
                <a:solidFill>
                  <a:srgbClr val="000000"/>
                </a:solidFill>
                <a:latin typeface="Times New Roman" pitchFamily="18" charset="0"/>
              </a:rPr>
              <a:t>) (</a:t>
            </a:r>
            <a:r>
              <a:rPr lang="en-US" sz="1600" b="1" dirty="0" err="1">
                <a:solidFill>
                  <a:srgbClr val="000000"/>
                </a:solidFill>
                <a:latin typeface="Times New Roman" pitchFamily="18" charset="0"/>
              </a:rPr>
              <a:t>Peradeniya</a:t>
            </a:r>
            <a:r>
              <a:rPr lang="en-US" sz="1600" b="1" dirty="0">
                <a:solidFill>
                  <a:srgbClr val="000000"/>
                </a:solidFill>
                <a:latin typeface="Times New Roman" pitchFamily="18" charset="0"/>
              </a:rPr>
              <a:t>), PhD (</a:t>
            </a:r>
            <a:r>
              <a:rPr lang="en-US" sz="1600" b="1" dirty="0" err="1">
                <a:solidFill>
                  <a:srgbClr val="000000"/>
                </a:solidFill>
                <a:latin typeface="Times New Roman" pitchFamily="18" charset="0"/>
              </a:rPr>
              <a:t>Cantab</a:t>
            </a:r>
            <a:r>
              <a:rPr lang="en-US" sz="1600" b="1" dirty="0">
                <a:solidFill>
                  <a:srgbClr val="000000"/>
                </a:solidFill>
                <a:latin typeface="Times New Roman" pitchFamily="18" charset="0"/>
              </a:rPr>
              <a:t>), MIEE, MIEEE</a:t>
            </a:r>
            <a:endParaRPr lang="en-AU" sz="1600" b="1" dirty="0">
              <a:latin typeface="Times New Roman" pitchFamily="18" charset="0"/>
            </a:endParaRPr>
          </a:p>
        </p:txBody>
      </p:sp>
      <p:sp>
        <p:nvSpPr>
          <p:cNvPr id="5" name="Slide Number Placeholder 4"/>
          <p:cNvSpPr>
            <a:spLocks noGrp="1"/>
          </p:cNvSpPr>
          <p:nvPr>
            <p:ph type="sldNum" sz="quarter" idx="12"/>
          </p:nvPr>
        </p:nvSpPr>
        <p:spPr/>
        <p:txBody>
          <a:bodyPr/>
          <a:lstStyle/>
          <a:p>
            <a:fld id="{66A31120-E2F5-4230-99AE-C2726A5A3754}" type="slidenum">
              <a:rPr lang="en-US" smtClean="0"/>
              <a:pPr/>
              <a:t>2</a:t>
            </a:fld>
            <a:r>
              <a:rPr lang="en-US" smtClean="0"/>
              <a:t>© V. Muthu, Griffith University</a:t>
            </a:r>
          </a:p>
          <a:p>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
        <p:nvSpPr>
          <p:cNvPr id="7" name="Date Placeholder 6"/>
          <p:cNvSpPr>
            <a:spLocks noGrp="1"/>
          </p:cNvSpPr>
          <p:nvPr>
            <p:ph type="dt" sz="half" idx="10"/>
          </p:nvPr>
        </p:nvSpPr>
        <p:spPr/>
        <p:txBody>
          <a:bodyPr/>
          <a:lstStyle/>
          <a:p>
            <a:r>
              <a:rPr lang="ta-IN" smtClean="0"/>
              <a:t>2014/1</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088" y="260350"/>
            <a:ext cx="8004175" cy="1081088"/>
          </a:xfrm>
        </p:spPr>
        <p:txBody>
          <a:bodyPr/>
          <a:lstStyle/>
          <a:p>
            <a:pPr>
              <a:defRPr/>
            </a:pPr>
            <a:r>
              <a:rPr lang="en-US" sz="3900" b="1" dirty="0" smtClean="0"/>
              <a:t>802.11i RSN Crypto. Algorithms</a:t>
            </a:r>
          </a:p>
        </p:txBody>
      </p:sp>
      <p:pic>
        <p:nvPicPr>
          <p:cNvPr id="23555" name="Picture 3"/>
          <p:cNvPicPr>
            <a:picLocks noChangeAspect="1"/>
          </p:cNvPicPr>
          <p:nvPr/>
        </p:nvPicPr>
        <p:blipFill>
          <a:blip r:embed="rId3" cstate="print"/>
          <a:srcRect/>
          <a:stretch>
            <a:fillRect/>
          </a:stretch>
        </p:blipFill>
        <p:spPr bwMode="auto">
          <a:xfrm>
            <a:off x="755650" y="1412875"/>
            <a:ext cx="7588250" cy="3671888"/>
          </a:xfrm>
          <a:prstGeom prst="rect">
            <a:avLst/>
          </a:prstGeom>
          <a:noFill/>
          <a:ln w="9525">
            <a:noFill/>
            <a:miter lim="800000"/>
            <a:headEnd/>
            <a:tailEnd/>
          </a:ln>
        </p:spPr>
      </p:pic>
      <p:sp>
        <p:nvSpPr>
          <p:cNvPr id="5" name="Slide Number Placeholder 5"/>
          <p:cNvSpPr>
            <a:spLocks noGrp="1"/>
          </p:cNvSpPr>
          <p:nvPr>
            <p:ph type="sldNum" sz="quarter" idx="12"/>
          </p:nvPr>
        </p:nvSpPr>
        <p:spPr/>
        <p:txBody>
          <a:bodyPr/>
          <a:lstStyle/>
          <a:p>
            <a:fld id="{1640EEEA-9C89-4325-BE22-D40B51A6D58A}" type="slidenum">
              <a:rPr lang="en-US"/>
              <a:pPr/>
              <a:t>20</a:t>
            </a:fld>
            <a:endParaRPr lang="en-US"/>
          </a:p>
        </p:txBody>
      </p:sp>
      <p:sp>
        <p:nvSpPr>
          <p:cNvPr id="6" name="Rectangle 3"/>
          <p:cNvSpPr txBox="1">
            <a:spLocks noChangeArrowheads="1"/>
          </p:cNvSpPr>
          <p:nvPr/>
        </p:nvSpPr>
        <p:spPr bwMode="auto">
          <a:xfrm>
            <a:off x="1331913" y="5229225"/>
            <a:ext cx="7416800" cy="1008063"/>
          </a:xfrm>
          <a:prstGeom prst="rect">
            <a:avLst/>
          </a:prstGeom>
          <a:noFill/>
          <a:ln w="9525">
            <a:noFill/>
            <a:miter lim="800000"/>
            <a:headEnd/>
            <a:tailEnd/>
          </a:ln>
        </p:spPr>
        <p:txBody>
          <a:bodyPr lIns="90000" tIns="46800" rIns="90000" bIns="46800"/>
          <a:lstStyle/>
          <a:p>
            <a:pPr marL="331788" indent="-331788" algn="l" defTabSz="457200">
              <a:spcBef>
                <a:spcPts val="700"/>
              </a:spcBef>
              <a:buClr>
                <a:srgbClr val="DF0029"/>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600">
                <a:latin typeface="Times New Roman" pitchFamily="18" charset="0"/>
              </a:rPr>
              <a:t>       </a:t>
            </a:r>
            <a:r>
              <a:rPr lang="en-GB" sz="1600" b="1">
                <a:latin typeface="Times New Roman" pitchFamily="18" charset="0"/>
              </a:rPr>
              <a:t>TKIP:</a:t>
            </a:r>
            <a:r>
              <a:rPr lang="en-GB" sz="1600">
                <a:latin typeface="Times New Roman" pitchFamily="18" charset="0"/>
              </a:rPr>
              <a:t> Temporal Key Integrity Protocol    </a:t>
            </a:r>
          </a:p>
          <a:p>
            <a:pPr marL="331788" indent="-331788" algn="l" defTabSz="457200">
              <a:spcBef>
                <a:spcPts val="700"/>
              </a:spcBef>
              <a:buClr>
                <a:srgbClr val="DF0029"/>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600">
                <a:latin typeface="Times New Roman" pitchFamily="18" charset="0"/>
              </a:rPr>
              <a:t>       </a:t>
            </a:r>
            <a:r>
              <a:rPr lang="en-GB" sz="1600" b="1">
                <a:latin typeface="Times New Roman" pitchFamily="18" charset="0"/>
              </a:rPr>
              <a:t>CCM:</a:t>
            </a:r>
            <a:r>
              <a:rPr lang="en-GB" sz="1600">
                <a:latin typeface="Times New Roman" pitchFamily="18" charset="0"/>
              </a:rPr>
              <a:t> Counter Mode with Cipher Block Chaining Message Authentication Code</a:t>
            </a:r>
          </a:p>
          <a:p>
            <a:pPr marL="331788" indent="-331788" algn="l" defTabSz="457200">
              <a:spcBef>
                <a:spcPts val="700"/>
              </a:spcBef>
              <a:buClr>
                <a:srgbClr val="DF0029"/>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600">
                <a:latin typeface="Times New Roman" pitchFamily="18" charset="0"/>
              </a:rPr>
              <a:t>       </a:t>
            </a:r>
            <a:r>
              <a:rPr lang="en-GB" sz="1600" b="1">
                <a:latin typeface="Times New Roman" pitchFamily="18" charset="0"/>
              </a:rPr>
              <a:t>HMAC:</a:t>
            </a:r>
            <a:r>
              <a:rPr lang="en-GB" sz="1600">
                <a:latin typeface="Times New Roman" pitchFamily="18" charset="0"/>
              </a:rPr>
              <a:t>   </a:t>
            </a:r>
            <a:r>
              <a:rPr lang="en-AU" sz="1600"/>
              <a:t>Hash-based Message Authentication Code</a:t>
            </a:r>
          </a:p>
          <a:p>
            <a:pPr marL="331788" indent="-331788" algn="l" defTabSz="457200">
              <a:spcBef>
                <a:spcPts val="700"/>
              </a:spcBef>
              <a:buClr>
                <a:srgbClr val="DF0029"/>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1600">
              <a:latin typeface="Times New Roman" pitchFamily="18" charset="0"/>
            </a:endParaRPr>
          </a:p>
        </p:txBody>
      </p:sp>
      <p:sp>
        <p:nvSpPr>
          <p:cNvPr id="7" name="Date Placeholder 6"/>
          <p:cNvSpPr>
            <a:spLocks noGrp="1"/>
          </p:cNvSpPr>
          <p:nvPr>
            <p:ph type="dt" sz="half" idx="10"/>
          </p:nvPr>
        </p:nvSpPr>
        <p:spPr/>
        <p:txBody>
          <a:bodyPr/>
          <a:lstStyle/>
          <a:p>
            <a:pPr>
              <a:defRPr/>
            </a:pPr>
            <a:r>
              <a:rPr lang="ta-IN" smtClean="0"/>
              <a:t>2014/1</a:t>
            </a:r>
            <a:endParaRPr lang="en-US"/>
          </a:p>
        </p:txBody>
      </p:sp>
      <p:sp>
        <p:nvSpPr>
          <p:cNvPr id="8" name="Footer Placeholder 7"/>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295400"/>
          </a:xfrm>
        </p:spPr>
        <p:txBody>
          <a:bodyPr/>
          <a:lstStyle/>
          <a:p>
            <a:pPr>
              <a:defRPr/>
            </a:pPr>
            <a:r>
              <a:rPr lang="en-US" sz="3900" b="1" dirty="0" smtClean="0"/>
              <a:t>802.11i Phases of Operation</a:t>
            </a:r>
          </a:p>
        </p:txBody>
      </p:sp>
      <p:pic>
        <p:nvPicPr>
          <p:cNvPr id="24579" name="Picture 5"/>
          <p:cNvPicPr>
            <a:picLocks noChangeAspect="1"/>
          </p:cNvPicPr>
          <p:nvPr/>
        </p:nvPicPr>
        <p:blipFill>
          <a:blip r:embed="rId3" cstate="print"/>
          <a:srcRect/>
          <a:stretch>
            <a:fillRect/>
          </a:stretch>
        </p:blipFill>
        <p:spPr bwMode="auto">
          <a:xfrm>
            <a:off x="1403350" y="1196975"/>
            <a:ext cx="6240463" cy="5051425"/>
          </a:xfrm>
          <a:prstGeom prst="rect">
            <a:avLst/>
          </a:prstGeom>
          <a:noFill/>
          <a:ln w="9525">
            <a:noFill/>
            <a:miter lim="800000"/>
            <a:headEnd/>
            <a:tailEnd/>
          </a:ln>
        </p:spPr>
      </p:pic>
      <p:sp>
        <p:nvSpPr>
          <p:cNvPr id="5" name="Slide Number Placeholder 5"/>
          <p:cNvSpPr>
            <a:spLocks noGrp="1"/>
          </p:cNvSpPr>
          <p:nvPr>
            <p:ph type="sldNum" sz="quarter" idx="12"/>
          </p:nvPr>
        </p:nvSpPr>
        <p:spPr/>
        <p:txBody>
          <a:bodyPr/>
          <a:lstStyle/>
          <a:p>
            <a:fld id="{F932F721-E174-4DD9-8AD3-A91389DEFC39}" type="slidenum">
              <a:rPr lang="en-US"/>
              <a:pPr/>
              <a:t>21</a:t>
            </a:fld>
            <a:endParaRPr lang="en-US"/>
          </a:p>
        </p:txBody>
      </p:sp>
      <p:sp>
        <p:nvSpPr>
          <p:cNvPr id="6" name="Date Placeholder 5"/>
          <p:cNvSpPr>
            <a:spLocks noGrp="1"/>
          </p:cNvSpPr>
          <p:nvPr>
            <p:ph type="dt" sz="half" idx="10"/>
          </p:nvPr>
        </p:nvSpPr>
        <p:spPr/>
        <p:txBody>
          <a:bodyPr/>
          <a:lstStyle/>
          <a:p>
            <a:pPr>
              <a:defRPr/>
            </a:pPr>
            <a:r>
              <a:rPr lang="ta-IN" smtClean="0"/>
              <a:t>2014/1</a:t>
            </a:r>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173913" cy="1143000"/>
          </a:xfrm>
        </p:spPr>
        <p:txBody>
          <a:bodyPr/>
          <a:lstStyle/>
          <a:p>
            <a:pPr>
              <a:defRPr/>
            </a:pPr>
            <a:r>
              <a:rPr lang="en-US" sz="3900" b="1" dirty="0" smtClean="0"/>
              <a:t>802.11i Phases </a:t>
            </a:r>
          </a:p>
        </p:txBody>
      </p:sp>
      <p:sp>
        <p:nvSpPr>
          <p:cNvPr id="25603" name="Content Placeholder 2"/>
          <p:cNvSpPr>
            <a:spLocks noGrp="1"/>
          </p:cNvSpPr>
          <p:nvPr>
            <p:ph idx="1"/>
          </p:nvPr>
        </p:nvSpPr>
        <p:spPr>
          <a:xfrm>
            <a:off x="611188" y="1268413"/>
            <a:ext cx="8382000" cy="5102225"/>
          </a:xfrm>
        </p:spPr>
        <p:txBody>
          <a:bodyPr/>
          <a:lstStyle/>
          <a:p>
            <a:r>
              <a:rPr lang="en-US" sz="2800" smtClean="0">
                <a:ea typeface="ＭＳ Ｐゴシック" pitchFamily="34" charset="-128"/>
              </a:rPr>
              <a:t>Discovery</a:t>
            </a:r>
          </a:p>
          <a:p>
            <a:pPr lvl="1"/>
            <a:r>
              <a:rPr lang="en-US" sz="2200" smtClean="0">
                <a:ea typeface="ＭＳ Ｐゴシック" pitchFamily="34" charset="-128"/>
              </a:rPr>
              <a:t>AP advertises its IEEE 802.11i security policy</a:t>
            </a:r>
          </a:p>
          <a:p>
            <a:pPr lvl="1"/>
            <a:r>
              <a:rPr lang="en-US" sz="2200" smtClean="0">
                <a:ea typeface="ＭＳ Ｐゴシック" pitchFamily="34" charset="-128"/>
              </a:rPr>
              <a:t>STA identifies an AP which it wishes to communicates </a:t>
            </a:r>
          </a:p>
          <a:p>
            <a:pPr lvl="1"/>
            <a:r>
              <a:rPr lang="en-US" sz="2200" smtClean="0">
                <a:ea typeface="ＭＳ Ｐゴシック" pitchFamily="34" charset="-128"/>
              </a:rPr>
              <a:t>STA associates with the AP, selects cipher suite and authentication mechanism </a:t>
            </a:r>
          </a:p>
          <a:p>
            <a:pPr lvl="1">
              <a:lnSpc>
                <a:spcPct val="15000"/>
              </a:lnSpc>
              <a:buFont typeface="Wingdings" pitchFamily="2" charset="2"/>
              <a:buNone/>
            </a:pPr>
            <a:endParaRPr lang="en-US" sz="2200" smtClean="0">
              <a:ea typeface="ＭＳ Ｐゴシック" pitchFamily="34" charset="-128"/>
            </a:endParaRPr>
          </a:p>
          <a:p>
            <a:r>
              <a:rPr lang="en-US" sz="2800" smtClean="0">
                <a:ea typeface="ＭＳ Ｐゴシック" pitchFamily="34" charset="-128"/>
              </a:rPr>
              <a:t>Authentication</a:t>
            </a:r>
          </a:p>
          <a:p>
            <a:pPr lvl="1"/>
            <a:r>
              <a:rPr lang="en-US" sz="2200" smtClean="0">
                <a:ea typeface="ＭＳ Ｐゴシック" pitchFamily="34" charset="-128"/>
              </a:rPr>
              <a:t>STA and AS prove their identities to each other</a:t>
            </a:r>
          </a:p>
          <a:p>
            <a:pPr lvl="1"/>
            <a:r>
              <a:rPr lang="en-US" sz="2200" smtClean="0">
                <a:ea typeface="ＭＳ Ｐゴシック" pitchFamily="34" charset="-128"/>
              </a:rPr>
              <a:t>AP does not participate in the authentication transaction, other than forwarding traffic between STA and AS</a:t>
            </a:r>
          </a:p>
        </p:txBody>
      </p:sp>
      <p:sp>
        <p:nvSpPr>
          <p:cNvPr id="5" name="Slide Number Placeholder 5"/>
          <p:cNvSpPr>
            <a:spLocks noGrp="1"/>
          </p:cNvSpPr>
          <p:nvPr>
            <p:ph type="sldNum" sz="quarter" idx="12"/>
          </p:nvPr>
        </p:nvSpPr>
        <p:spPr/>
        <p:txBody>
          <a:bodyPr/>
          <a:lstStyle/>
          <a:p>
            <a:fld id="{C70AD5AD-4F16-4F6E-A5C8-DC38D52A27A7}" type="slidenum">
              <a:rPr lang="en-US"/>
              <a:pPr/>
              <a:t>22</a:t>
            </a:fld>
            <a:endParaRPr lang="en-US"/>
          </a:p>
        </p:txBody>
      </p:sp>
      <p:sp>
        <p:nvSpPr>
          <p:cNvPr id="6" name="Date Placeholder 5"/>
          <p:cNvSpPr>
            <a:spLocks noGrp="1"/>
          </p:cNvSpPr>
          <p:nvPr>
            <p:ph type="dt" sz="half" idx="10"/>
          </p:nvPr>
        </p:nvSpPr>
        <p:spPr/>
        <p:txBody>
          <a:bodyPr/>
          <a:lstStyle/>
          <a:p>
            <a:pPr>
              <a:defRPr/>
            </a:pPr>
            <a:r>
              <a:rPr lang="ta-IN" smtClean="0"/>
              <a:t>2014/1</a:t>
            </a:r>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173913" cy="1143000"/>
          </a:xfrm>
        </p:spPr>
        <p:txBody>
          <a:bodyPr/>
          <a:lstStyle/>
          <a:p>
            <a:pPr>
              <a:defRPr/>
            </a:pPr>
            <a:r>
              <a:rPr lang="en-US" sz="3900" b="1" dirty="0" smtClean="0"/>
              <a:t>802.11i Phases </a:t>
            </a:r>
          </a:p>
        </p:txBody>
      </p:sp>
      <p:sp>
        <p:nvSpPr>
          <p:cNvPr id="26627" name="Content Placeholder 2"/>
          <p:cNvSpPr>
            <a:spLocks noGrp="1"/>
          </p:cNvSpPr>
          <p:nvPr>
            <p:ph idx="1"/>
          </p:nvPr>
        </p:nvSpPr>
        <p:spPr>
          <a:xfrm>
            <a:off x="611188" y="1268413"/>
            <a:ext cx="8382000" cy="5102225"/>
          </a:xfrm>
        </p:spPr>
        <p:txBody>
          <a:bodyPr/>
          <a:lstStyle/>
          <a:p>
            <a:r>
              <a:rPr lang="en-US" sz="2800" smtClean="0">
                <a:ea typeface="ＭＳ Ｐゴシック" pitchFamily="34" charset="-128"/>
              </a:rPr>
              <a:t>Key generation and distribution </a:t>
            </a:r>
          </a:p>
          <a:p>
            <a:pPr lvl="1"/>
            <a:r>
              <a:rPr lang="en-US" sz="2200" smtClean="0">
                <a:ea typeface="ＭＳ Ｐゴシック" pitchFamily="34" charset="-128"/>
              </a:rPr>
              <a:t>AP and STA perform operations that cause crypto. keys to be generated and placed on AP and STA </a:t>
            </a:r>
          </a:p>
          <a:p>
            <a:pPr lvl="1">
              <a:lnSpc>
                <a:spcPct val="15000"/>
              </a:lnSpc>
              <a:buFont typeface="Wingdings" pitchFamily="2" charset="2"/>
              <a:buNone/>
            </a:pPr>
            <a:endParaRPr lang="en-US" sz="2200" smtClean="0">
              <a:ea typeface="ＭＳ Ｐゴシック" pitchFamily="34" charset="-128"/>
            </a:endParaRPr>
          </a:p>
          <a:p>
            <a:r>
              <a:rPr lang="en-US" sz="2800" smtClean="0">
                <a:ea typeface="ＭＳ Ｐゴシック" pitchFamily="34" charset="-128"/>
              </a:rPr>
              <a:t>Protected data transfer </a:t>
            </a:r>
          </a:p>
          <a:p>
            <a:pPr lvl="1"/>
            <a:r>
              <a:rPr lang="en-US" sz="2200" smtClean="0">
                <a:ea typeface="ＭＳ Ｐゴシック" pitchFamily="34" charset="-128"/>
              </a:rPr>
              <a:t>Frames are exchanged between the STA &amp; end station through AP </a:t>
            </a:r>
          </a:p>
          <a:p>
            <a:pPr lvl="1"/>
            <a:r>
              <a:rPr lang="en-US" sz="2200" smtClean="0">
                <a:ea typeface="ＭＳ Ｐゴシック" pitchFamily="34" charset="-128"/>
              </a:rPr>
              <a:t>Secure data transfer occurs between STA and AP only  (security is not provided end-to-end)</a:t>
            </a:r>
          </a:p>
          <a:p>
            <a:pPr lvl="1">
              <a:lnSpc>
                <a:spcPct val="20000"/>
              </a:lnSpc>
              <a:buFont typeface="Wingdings" pitchFamily="2" charset="2"/>
              <a:buNone/>
            </a:pPr>
            <a:endParaRPr lang="en-US" sz="2200" smtClean="0">
              <a:ea typeface="ＭＳ Ｐゴシック" pitchFamily="34" charset="-128"/>
            </a:endParaRPr>
          </a:p>
          <a:p>
            <a:r>
              <a:rPr lang="en-US" sz="2800" smtClean="0">
                <a:ea typeface="ＭＳ Ｐゴシック" pitchFamily="34" charset="-128"/>
              </a:rPr>
              <a:t>Connection termination </a:t>
            </a:r>
          </a:p>
          <a:p>
            <a:pPr lvl="1"/>
            <a:r>
              <a:rPr lang="en-US" sz="2200" smtClean="0">
                <a:ea typeface="ＭＳ Ｐゴシック" pitchFamily="34" charset="-128"/>
              </a:rPr>
              <a:t>Secure connection is torn down and the connection is restored to the original state</a:t>
            </a:r>
          </a:p>
        </p:txBody>
      </p:sp>
      <p:sp>
        <p:nvSpPr>
          <p:cNvPr id="5" name="Slide Number Placeholder 5"/>
          <p:cNvSpPr>
            <a:spLocks noGrp="1"/>
          </p:cNvSpPr>
          <p:nvPr>
            <p:ph type="sldNum" sz="quarter" idx="12"/>
          </p:nvPr>
        </p:nvSpPr>
        <p:spPr/>
        <p:txBody>
          <a:bodyPr/>
          <a:lstStyle/>
          <a:p>
            <a:fld id="{E25FC4D8-442B-43EF-8BF7-702863D95B1B}" type="slidenum">
              <a:rPr lang="en-US"/>
              <a:pPr/>
              <a:t>23</a:t>
            </a:fld>
            <a:endParaRPr lang="en-US"/>
          </a:p>
        </p:txBody>
      </p:sp>
      <p:sp>
        <p:nvSpPr>
          <p:cNvPr id="6" name="Date Placeholder 5"/>
          <p:cNvSpPr>
            <a:spLocks noGrp="1"/>
          </p:cNvSpPr>
          <p:nvPr>
            <p:ph type="dt" sz="half" idx="10"/>
          </p:nvPr>
        </p:nvSpPr>
        <p:spPr/>
        <p:txBody>
          <a:bodyPr/>
          <a:lstStyle/>
          <a:p>
            <a:pPr>
              <a:defRPr/>
            </a:pPr>
            <a:r>
              <a:rPr lang="ta-IN" smtClean="0"/>
              <a:t>2014/1</a:t>
            </a:r>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888" y="188913"/>
            <a:ext cx="7058025" cy="1143000"/>
          </a:xfrm>
        </p:spPr>
        <p:txBody>
          <a:bodyPr/>
          <a:lstStyle/>
          <a:p>
            <a:pPr>
              <a:defRPr/>
            </a:pPr>
            <a:r>
              <a:rPr lang="en-US" sz="3900" b="1" dirty="0" smtClean="0"/>
              <a:t>Discovery Phase </a:t>
            </a:r>
          </a:p>
        </p:txBody>
      </p:sp>
      <p:sp>
        <p:nvSpPr>
          <p:cNvPr id="28675" name="Content Placeholder 2"/>
          <p:cNvSpPr>
            <a:spLocks noGrp="1"/>
          </p:cNvSpPr>
          <p:nvPr>
            <p:ph idx="1"/>
          </p:nvPr>
        </p:nvSpPr>
        <p:spPr>
          <a:xfrm>
            <a:off x="611188" y="1268413"/>
            <a:ext cx="8382000" cy="5102225"/>
          </a:xfrm>
        </p:spPr>
        <p:txBody>
          <a:bodyPr/>
          <a:lstStyle/>
          <a:p>
            <a:pPr>
              <a:buFontTx/>
              <a:buNone/>
            </a:pPr>
            <a:r>
              <a:rPr lang="en-US" sz="2600" smtClean="0">
                <a:ea typeface="ＭＳ Ｐゴシック" pitchFamily="34" charset="-128"/>
              </a:rPr>
              <a:t>  </a:t>
            </a:r>
            <a:r>
              <a:rPr lang="en-US" sz="3000" smtClean="0">
                <a:ea typeface="ＭＳ Ｐゴシック" pitchFamily="34" charset="-128"/>
              </a:rPr>
              <a:t>The discovery phase consists three exchanges:</a:t>
            </a:r>
          </a:p>
          <a:p>
            <a:pPr>
              <a:lnSpc>
                <a:spcPct val="20000"/>
              </a:lnSpc>
              <a:buFontTx/>
              <a:buNone/>
            </a:pPr>
            <a:r>
              <a:rPr lang="en-US" sz="3000" smtClean="0">
                <a:ea typeface="ＭＳ Ｐゴシック" pitchFamily="34" charset="-128"/>
              </a:rPr>
              <a:t> </a:t>
            </a:r>
          </a:p>
          <a:p>
            <a:pPr lvl="1"/>
            <a:r>
              <a:rPr lang="en-US" smtClean="0">
                <a:ea typeface="ＭＳ Ｐゴシック" pitchFamily="34" charset="-128"/>
              </a:rPr>
              <a:t>Network and security capability discovery:</a:t>
            </a:r>
          </a:p>
          <a:p>
            <a:pPr lvl="1">
              <a:buFont typeface="Wingdings" pitchFamily="2" charset="2"/>
              <a:buNone/>
            </a:pPr>
            <a:r>
              <a:rPr lang="en-US" sz="2000" smtClean="0">
                <a:ea typeface="ＭＳ Ｐゴシック" pitchFamily="34" charset="-128"/>
              </a:rPr>
              <a:t>          </a:t>
            </a:r>
            <a:r>
              <a:rPr lang="en-US" sz="2200" smtClean="0">
                <a:ea typeface="ＭＳ Ｐゴシック" pitchFamily="34" charset="-128"/>
              </a:rPr>
              <a:t>STA discover the existence of a network</a:t>
            </a:r>
          </a:p>
          <a:p>
            <a:pPr lvl="1">
              <a:buFont typeface="Wingdings" pitchFamily="2" charset="2"/>
              <a:buNone/>
            </a:pPr>
            <a:r>
              <a:rPr lang="en-US" sz="2200" smtClean="0">
                <a:ea typeface="ＭＳ Ｐゴシック" pitchFamily="34" charset="-128"/>
              </a:rPr>
              <a:t>         AP either periodically broadcasts security capabilities, or </a:t>
            </a:r>
          </a:p>
          <a:p>
            <a:pPr lvl="1">
              <a:buFont typeface="Wingdings" pitchFamily="2" charset="2"/>
              <a:buNone/>
            </a:pPr>
            <a:r>
              <a:rPr lang="en-US" sz="2200" smtClean="0">
                <a:ea typeface="ＭＳ Ｐゴシック" pitchFamily="34" charset="-128"/>
              </a:rPr>
              <a:t>          responds to a STA’s Probe Request </a:t>
            </a:r>
          </a:p>
          <a:p>
            <a:pPr lvl="1">
              <a:lnSpc>
                <a:spcPct val="20000"/>
              </a:lnSpc>
              <a:buFont typeface="Wingdings" pitchFamily="2" charset="2"/>
              <a:buNone/>
            </a:pPr>
            <a:r>
              <a:rPr lang="en-US" sz="2000" smtClean="0">
                <a:ea typeface="ＭＳ Ｐゴシック" pitchFamily="34" charset="-128"/>
              </a:rPr>
              <a:t>       </a:t>
            </a:r>
          </a:p>
          <a:p>
            <a:pPr lvl="1"/>
            <a:r>
              <a:rPr lang="en-US" smtClean="0">
                <a:ea typeface="ＭＳ Ｐゴシック" pitchFamily="34" charset="-128"/>
              </a:rPr>
              <a:t>Open system authentication:</a:t>
            </a:r>
          </a:p>
          <a:p>
            <a:pPr lvl="1">
              <a:buFont typeface="Wingdings" pitchFamily="2" charset="2"/>
              <a:buNone/>
            </a:pPr>
            <a:r>
              <a:rPr lang="en-US" sz="2000" smtClean="0">
                <a:ea typeface="ＭＳ Ｐゴシック" pitchFamily="34" charset="-128"/>
              </a:rPr>
              <a:t>           STA and AP exchange identities (no security yet at this step)</a:t>
            </a:r>
          </a:p>
          <a:p>
            <a:pPr lvl="1">
              <a:lnSpc>
                <a:spcPct val="20000"/>
              </a:lnSpc>
              <a:buFont typeface="Wingdings" pitchFamily="2" charset="2"/>
              <a:buNone/>
            </a:pPr>
            <a:endParaRPr lang="en-US" sz="2000" smtClean="0">
              <a:ea typeface="ＭＳ Ｐゴシック" pitchFamily="34" charset="-128"/>
            </a:endParaRPr>
          </a:p>
          <a:p>
            <a:pPr lvl="1"/>
            <a:r>
              <a:rPr lang="en-US" smtClean="0">
                <a:ea typeface="ＭＳ Ｐゴシック" pitchFamily="34" charset="-128"/>
              </a:rPr>
              <a:t>Association:</a:t>
            </a:r>
            <a:r>
              <a:rPr lang="en-US" sz="2000" smtClean="0">
                <a:ea typeface="ＭＳ Ｐゴシック" pitchFamily="34" charset="-128"/>
              </a:rPr>
              <a:t> </a:t>
            </a:r>
          </a:p>
          <a:p>
            <a:pPr lvl="1">
              <a:buFont typeface="Wingdings" pitchFamily="2" charset="2"/>
              <a:buNone/>
            </a:pPr>
            <a:r>
              <a:rPr lang="en-US" sz="2000" smtClean="0">
                <a:ea typeface="ＭＳ Ｐゴシック" pitchFamily="34" charset="-128"/>
              </a:rPr>
              <a:t>          Agree on a set of security parameters </a:t>
            </a:r>
          </a:p>
          <a:p>
            <a:pPr lvl="1">
              <a:lnSpc>
                <a:spcPct val="15000"/>
              </a:lnSpc>
              <a:buFont typeface="Wingdings" pitchFamily="2" charset="2"/>
              <a:buNone/>
            </a:pPr>
            <a:endParaRPr lang="en-US" sz="2200" smtClean="0">
              <a:ea typeface="ＭＳ Ｐゴシック" pitchFamily="34" charset="-128"/>
            </a:endParaRPr>
          </a:p>
          <a:p>
            <a:pPr lvl="1">
              <a:lnSpc>
                <a:spcPct val="20000"/>
              </a:lnSpc>
              <a:buFont typeface="Wingdings" pitchFamily="2" charset="2"/>
              <a:buNone/>
            </a:pPr>
            <a:endParaRPr lang="en-US" sz="2200" smtClean="0">
              <a:ea typeface="ＭＳ Ｐゴシック" pitchFamily="34" charset="-128"/>
            </a:endParaRPr>
          </a:p>
        </p:txBody>
      </p:sp>
      <p:sp>
        <p:nvSpPr>
          <p:cNvPr id="5" name="Slide Number Placeholder 5"/>
          <p:cNvSpPr>
            <a:spLocks noGrp="1"/>
          </p:cNvSpPr>
          <p:nvPr>
            <p:ph type="sldNum" sz="quarter" idx="12"/>
          </p:nvPr>
        </p:nvSpPr>
        <p:spPr/>
        <p:txBody>
          <a:bodyPr/>
          <a:lstStyle/>
          <a:p>
            <a:fld id="{974226FD-6B0D-44C5-987F-1DC74A5C32BA}" type="slidenum">
              <a:rPr lang="en-US"/>
              <a:pPr/>
              <a:t>24</a:t>
            </a:fld>
            <a:endParaRPr lang="en-US"/>
          </a:p>
        </p:txBody>
      </p:sp>
      <p:sp>
        <p:nvSpPr>
          <p:cNvPr id="6" name="Date Placeholder 5"/>
          <p:cNvSpPr>
            <a:spLocks noGrp="1"/>
          </p:cNvSpPr>
          <p:nvPr>
            <p:ph type="dt" sz="half" idx="10"/>
          </p:nvPr>
        </p:nvSpPr>
        <p:spPr/>
        <p:txBody>
          <a:bodyPr/>
          <a:lstStyle/>
          <a:p>
            <a:pPr>
              <a:defRPr/>
            </a:pPr>
            <a:r>
              <a:rPr lang="ta-IN" smtClean="0"/>
              <a:t>2014/1</a:t>
            </a:r>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888" y="188913"/>
            <a:ext cx="7058025" cy="1143000"/>
          </a:xfrm>
        </p:spPr>
        <p:txBody>
          <a:bodyPr/>
          <a:lstStyle/>
          <a:p>
            <a:pPr>
              <a:defRPr/>
            </a:pPr>
            <a:r>
              <a:rPr lang="en-US" sz="3900" b="1" dirty="0" smtClean="0"/>
              <a:t>Authentication Phase</a:t>
            </a:r>
          </a:p>
        </p:txBody>
      </p:sp>
      <p:sp>
        <p:nvSpPr>
          <p:cNvPr id="30723" name="Content Placeholder 2"/>
          <p:cNvSpPr>
            <a:spLocks noGrp="1"/>
          </p:cNvSpPr>
          <p:nvPr>
            <p:ph idx="1"/>
          </p:nvPr>
        </p:nvSpPr>
        <p:spPr>
          <a:xfrm>
            <a:off x="611188" y="1268413"/>
            <a:ext cx="8532812" cy="5318125"/>
          </a:xfrm>
        </p:spPr>
        <p:txBody>
          <a:bodyPr/>
          <a:lstStyle/>
          <a:p>
            <a:pPr>
              <a:buFontTx/>
              <a:buNone/>
            </a:pPr>
            <a:r>
              <a:rPr lang="en-US" sz="2600" smtClean="0">
                <a:ea typeface="ＭＳ Ｐゴシック" pitchFamily="34" charset="-128"/>
              </a:rPr>
              <a:t>  </a:t>
            </a:r>
            <a:r>
              <a:rPr lang="en-US" sz="3000" smtClean="0">
                <a:ea typeface="ＭＳ Ｐゴシック" pitchFamily="34" charset="-128"/>
              </a:rPr>
              <a:t>The authentication </a:t>
            </a:r>
            <a:endParaRPr lang="en-US" sz="3000" i="1" smtClean="0">
              <a:ea typeface="ＭＳ Ｐゴシック" pitchFamily="34" charset="-128"/>
            </a:endParaRPr>
          </a:p>
          <a:p>
            <a:pPr>
              <a:lnSpc>
                <a:spcPct val="10000"/>
              </a:lnSpc>
              <a:buFontTx/>
              <a:buNone/>
            </a:pPr>
            <a:r>
              <a:rPr lang="en-US" sz="3000" smtClean="0">
                <a:ea typeface="ＭＳ Ｐゴシック" pitchFamily="34" charset="-128"/>
              </a:rPr>
              <a:t> </a:t>
            </a:r>
          </a:p>
          <a:p>
            <a:pPr lvl="1"/>
            <a:r>
              <a:rPr lang="en-US" sz="2600" smtClean="0">
                <a:ea typeface="ＭＳ Ｐゴシック" pitchFamily="34" charset="-128"/>
              </a:rPr>
              <a:t>Uses a standard for port-based network access control, called IEEE 802.1X</a:t>
            </a:r>
          </a:p>
          <a:p>
            <a:pPr lvl="1">
              <a:lnSpc>
                <a:spcPct val="10000"/>
              </a:lnSpc>
              <a:buFont typeface="Wingdings" pitchFamily="2" charset="2"/>
              <a:buNone/>
            </a:pPr>
            <a:endParaRPr lang="en-US" sz="2600" smtClean="0">
              <a:ea typeface="ＭＳ Ｐゴシック" pitchFamily="34" charset="-128"/>
            </a:endParaRPr>
          </a:p>
          <a:p>
            <a:pPr lvl="2"/>
            <a:r>
              <a:rPr lang="en-US" sz="2200" smtClean="0"/>
              <a:t>which provides access control mechanism to devices wishing   to attach to a LAN or WLAN </a:t>
            </a:r>
          </a:p>
          <a:p>
            <a:pPr lvl="1">
              <a:lnSpc>
                <a:spcPct val="10000"/>
              </a:lnSpc>
              <a:buFont typeface="Wingdings" pitchFamily="2" charset="2"/>
              <a:buNone/>
            </a:pPr>
            <a:endParaRPr lang="en-US" sz="2600" smtClean="0"/>
          </a:p>
          <a:p>
            <a:pPr lvl="1"/>
            <a:r>
              <a:rPr lang="en-US" sz="2600" smtClean="0"/>
              <a:t>It uses </a:t>
            </a:r>
            <a:r>
              <a:rPr lang="en-US" sz="2600" i="1" smtClean="0"/>
              <a:t>Extensible Authentication Protocol (EAP)</a:t>
            </a:r>
          </a:p>
          <a:p>
            <a:pPr lvl="1">
              <a:lnSpc>
                <a:spcPct val="10000"/>
              </a:lnSpc>
            </a:pPr>
            <a:endParaRPr lang="en-US" sz="2600" smtClean="0"/>
          </a:p>
          <a:p>
            <a:pPr lvl="1"/>
            <a:r>
              <a:rPr lang="en-US" sz="2600" smtClean="0"/>
              <a:t>802.1X authentication involves three parties:    </a:t>
            </a:r>
            <a:r>
              <a:rPr lang="en-US" sz="2600" i="1" smtClean="0"/>
              <a:t>supplicant</a:t>
            </a:r>
            <a:r>
              <a:rPr lang="en-US" sz="2600" smtClean="0"/>
              <a:t> (i.e., wireless station),                   </a:t>
            </a:r>
            <a:r>
              <a:rPr lang="en-US" sz="2600" i="1" smtClean="0"/>
              <a:t>authenticator</a:t>
            </a:r>
            <a:r>
              <a:rPr lang="en-US" sz="2600" smtClean="0"/>
              <a:t> (i.e., AP),                                </a:t>
            </a:r>
            <a:r>
              <a:rPr lang="en-US" sz="2600" i="1" smtClean="0"/>
              <a:t>authentication server </a:t>
            </a:r>
            <a:r>
              <a:rPr lang="en-US" sz="2600" smtClean="0"/>
              <a:t>(i.e., AS)</a:t>
            </a:r>
          </a:p>
          <a:p>
            <a:pPr lvl="1"/>
            <a:endParaRPr lang="en-US" sz="2400" smtClean="0">
              <a:ea typeface="ＭＳ Ｐゴシック" pitchFamily="34" charset="-128"/>
            </a:endParaRPr>
          </a:p>
          <a:p>
            <a:pPr lvl="1">
              <a:lnSpc>
                <a:spcPct val="20000"/>
              </a:lnSpc>
              <a:buFont typeface="Wingdings" pitchFamily="2" charset="2"/>
              <a:buNone/>
            </a:pPr>
            <a:endParaRPr lang="en-US" sz="2200" smtClean="0">
              <a:ea typeface="ＭＳ Ｐゴシック" pitchFamily="34" charset="-128"/>
            </a:endParaRPr>
          </a:p>
        </p:txBody>
      </p:sp>
      <p:sp>
        <p:nvSpPr>
          <p:cNvPr id="5" name="Slide Number Placeholder 5"/>
          <p:cNvSpPr>
            <a:spLocks noGrp="1"/>
          </p:cNvSpPr>
          <p:nvPr>
            <p:ph type="sldNum" sz="quarter" idx="12"/>
          </p:nvPr>
        </p:nvSpPr>
        <p:spPr/>
        <p:txBody>
          <a:bodyPr/>
          <a:lstStyle/>
          <a:p>
            <a:fld id="{2191E5CA-8403-4C93-9254-2E64F23FBF71}" type="slidenum">
              <a:rPr lang="en-US"/>
              <a:pPr/>
              <a:t>25</a:t>
            </a:fld>
            <a:endParaRPr lang="en-US"/>
          </a:p>
        </p:txBody>
      </p:sp>
      <p:sp>
        <p:nvSpPr>
          <p:cNvPr id="6" name="Date Placeholder 5"/>
          <p:cNvSpPr>
            <a:spLocks noGrp="1"/>
          </p:cNvSpPr>
          <p:nvPr>
            <p:ph type="dt" sz="half" idx="10"/>
          </p:nvPr>
        </p:nvSpPr>
        <p:spPr/>
        <p:txBody>
          <a:bodyPr/>
          <a:lstStyle/>
          <a:p>
            <a:pPr>
              <a:defRPr/>
            </a:pPr>
            <a:r>
              <a:rPr lang="ta-IN" smtClean="0"/>
              <a:t>2014/1</a:t>
            </a:r>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58888" y="188913"/>
            <a:ext cx="7058025" cy="1143000"/>
          </a:xfrm>
        </p:spPr>
        <p:txBody>
          <a:bodyPr/>
          <a:lstStyle/>
          <a:p>
            <a:pPr>
              <a:defRPr/>
            </a:pPr>
            <a:r>
              <a:rPr lang="en-US" sz="3900" b="1" dirty="0" smtClean="0"/>
              <a:t>Authentication Phase</a:t>
            </a:r>
          </a:p>
        </p:txBody>
      </p:sp>
      <p:sp>
        <p:nvSpPr>
          <p:cNvPr id="106499" name="Content Placeholder 2"/>
          <p:cNvSpPr>
            <a:spLocks noGrp="1"/>
          </p:cNvSpPr>
          <p:nvPr>
            <p:ph idx="4294967295"/>
          </p:nvPr>
        </p:nvSpPr>
        <p:spPr>
          <a:xfrm>
            <a:off x="250825" y="1341438"/>
            <a:ext cx="8642350" cy="2016125"/>
          </a:xfrm>
        </p:spPr>
        <p:txBody>
          <a:bodyPr/>
          <a:lstStyle/>
          <a:p>
            <a:r>
              <a:rPr lang="en-AU" sz="2400" smtClean="0"/>
              <a:t>The authenticator acts like a security guard to a protected network</a:t>
            </a:r>
          </a:p>
          <a:p>
            <a:pPr>
              <a:lnSpc>
                <a:spcPct val="20000"/>
              </a:lnSpc>
            </a:pPr>
            <a:endParaRPr lang="en-AU" sz="2400" smtClean="0"/>
          </a:p>
          <a:p>
            <a:r>
              <a:rPr lang="en-AU" sz="2400" smtClean="0"/>
              <a:t>The supplicant is not allowed access to the protected side of the network until the supplicant’s identity has been validated and authorized </a:t>
            </a:r>
          </a:p>
          <a:p>
            <a:pPr>
              <a:lnSpc>
                <a:spcPct val="20000"/>
              </a:lnSpc>
            </a:pPr>
            <a:endParaRPr lang="en-AU" sz="2400" smtClean="0"/>
          </a:p>
          <a:p>
            <a:endParaRPr lang="en-AU" sz="2400" smtClean="0"/>
          </a:p>
          <a:p>
            <a:endParaRPr lang="en-US" sz="2300" smtClean="0">
              <a:ea typeface="ＭＳ Ｐゴシック" pitchFamily="34" charset="-128"/>
            </a:endParaRPr>
          </a:p>
        </p:txBody>
      </p:sp>
      <p:sp>
        <p:nvSpPr>
          <p:cNvPr id="5" name="Slide Number Placeholder 5"/>
          <p:cNvSpPr txBox="1">
            <a:spLocks noGrp="1"/>
          </p:cNvSpPr>
          <p:nvPr/>
        </p:nvSpPr>
        <p:spPr bwMode="auto">
          <a:xfrm>
            <a:off x="6659563" y="6400800"/>
            <a:ext cx="2332037" cy="304800"/>
          </a:xfrm>
          <a:prstGeom prst="rect">
            <a:avLst/>
          </a:prstGeom>
          <a:noFill/>
          <a:ln>
            <a:miter lim="800000"/>
            <a:headEnd/>
            <a:tailEnd/>
          </a:ln>
        </p:spPr>
        <p:txBody>
          <a:bodyPr/>
          <a:lstStyle/>
          <a:p>
            <a:pPr algn="r"/>
            <a:fld id="{7E3CF747-421F-4BC6-9BDC-0908EA7FD2F1}" type="slidenum">
              <a:rPr lang="en-US" sz="1400">
                <a:solidFill>
                  <a:srgbClr val="DF0029"/>
                </a:solidFill>
                <a:latin typeface="Times New Roman" pitchFamily="18" charset="0"/>
              </a:rPr>
              <a:pPr algn="r"/>
              <a:t>26</a:t>
            </a:fld>
            <a:endParaRPr lang="en-US" sz="1400">
              <a:solidFill>
                <a:srgbClr val="DF0029"/>
              </a:solidFill>
              <a:latin typeface="Times New Roman" pitchFamily="18" charset="0"/>
            </a:endParaRPr>
          </a:p>
        </p:txBody>
      </p:sp>
      <p:pic>
        <p:nvPicPr>
          <p:cNvPr id="106501" name="Picture 5"/>
          <p:cNvPicPr>
            <a:picLocks noChangeAspect="1" noChangeArrowheads="1"/>
          </p:cNvPicPr>
          <p:nvPr/>
        </p:nvPicPr>
        <p:blipFill>
          <a:blip r:embed="rId3" cstate="print"/>
          <a:srcRect/>
          <a:stretch>
            <a:fillRect/>
          </a:stretch>
        </p:blipFill>
        <p:spPr bwMode="auto">
          <a:xfrm>
            <a:off x="4284663" y="2997200"/>
            <a:ext cx="4660900" cy="3281363"/>
          </a:xfrm>
          <a:prstGeom prst="rect">
            <a:avLst/>
          </a:prstGeom>
          <a:noFill/>
          <a:ln w="9525" algn="ctr">
            <a:noFill/>
            <a:miter lim="800000"/>
            <a:headEnd/>
            <a:tailEnd/>
          </a:ln>
          <a:effectLst/>
        </p:spPr>
      </p:pic>
      <p:sp>
        <p:nvSpPr>
          <p:cNvPr id="106502" name="Content Placeholder 2"/>
          <p:cNvSpPr>
            <a:spLocks/>
          </p:cNvSpPr>
          <p:nvPr/>
        </p:nvSpPr>
        <p:spPr bwMode="auto">
          <a:xfrm>
            <a:off x="250825" y="3141663"/>
            <a:ext cx="4176713" cy="2592387"/>
          </a:xfrm>
          <a:prstGeom prst="rect">
            <a:avLst/>
          </a:prstGeom>
          <a:noFill/>
          <a:ln w="9525">
            <a:noFill/>
            <a:miter lim="800000"/>
            <a:headEnd/>
            <a:tailEnd/>
          </a:ln>
        </p:spPr>
        <p:txBody>
          <a:bodyPr/>
          <a:lstStyle/>
          <a:p>
            <a:pPr marL="342900" indent="-342900" algn="l">
              <a:lnSpc>
                <a:spcPct val="20000"/>
              </a:lnSpc>
              <a:spcBef>
                <a:spcPct val="20000"/>
              </a:spcBef>
              <a:buClr>
                <a:srgbClr val="DF0029"/>
              </a:buClr>
              <a:buFontTx/>
              <a:buChar char="•"/>
            </a:pPr>
            <a:endParaRPr lang="en-AU">
              <a:latin typeface="Times New Roman" pitchFamily="18" charset="0"/>
            </a:endParaRPr>
          </a:p>
          <a:p>
            <a:pPr marL="342900" indent="-342900" algn="l">
              <a:spcBef>
                <a:spcPct val="20000"/>
              </a:spcBef>
              <a:buClr>
                <a:srgbClr val="DF0029"/>
              </a:buClr>
              <a:buFontTx/>
              <a:buChar char="•"/>
            </a:pPr>
            <a:r>
              <a:rPr lang="en-AU">
                <a:latin typeface="Times New Roman" pitchFamily="18" charset="0"/>
              </a:rPr>
              <a:t>The supplicant provides credentials (</a:t>
            </a:r>
            <a:r>
              <a:rPr lang="en-AU" i="1">
                <a:latin typeface="Times New Roman" pitchFamily="18" charset="0"/>
              </a:rPr>
              <a:t>user name / password</a:t>
            </a:r>
            <a:r>
              <a:rPr lang="en-AU">
                <a:latin typeface="Times New Roman" pitchFamily="18" charset="0"/>
              </a:rPr>
              <a:t> or </a:t>
            </a:r>
            <a:r>
              <a:rPr lang="en-AU" i="1">
                <a:latin typeface="Times New Roman" pitchFamily="18" charset="0"/>
              </a:rPr>
              <a:t>certificate</a:t>
            </a:r>
            <a:r>
              <a:rPr lang="en-AU">
                <a:latin typeface="Times New Roman" pitchFamily="18" charset="0"/>
              </a:rPr>
              <a:t>), to the authenticator, and the authenticator forwards them AS for verification</a:t>
            </a:r>
          </a:p>
          <a:p>
            <a:pPr marL="342900" indent="-342900" algn="l">
              <a:spcBef>
                <a:spcPct val="20000"/>
              </a:spcBef>
              <a:buClr>
                <a:srgbClr val="DF0029"/>
              </a:buClr>
              <a:buFontTx/>
              <a:buChar char="•"/>
            </a:pPr>
            <a:endParaRPr lang="en-US" sz="2300">
              <a:latin typeface="Times New Roman" pitchFamily="18" charset="0"/>
              <a:ea typeface="ＭＳ Ｐゴシック" pitchFamily="34" charset="-128"/>
            </a:endParaRPr>
          </a:p>
        </p:txBody>
      </p:sp>
      <p:sp>
        <p:nvSpPr>
          <p:cNvPr id="7" name="Date Placeholder 6"/>
          <p:cNvSpPr>
            <a:spLocks noGrp="1"/>
          </p:cNvSpPr>
          <p:nvPr>
            <p:ph type="dt" sz="half" idx="10"/>
          </p:nvPr>
        </p:nvSpPr>
        <p:spPr/>
        <p:txBody>
          <a:bodyPr/>
          <a:lstStyle/>
          <a:p>
            <a:pPr>
              <a:defRPr/>
            </a:pPr>
            <a:r>
              <a:rPr lang="ta-IN" smtClean="0"/>
              <a:t>2014/1</a:t>
            </a:r>
            <a:endParaRPr lang="en-US"/>
          </a:p>
        </p:txBody>
      </p:sp>
      <p:sp>
        <p:nvSpPr>
          <p:cNvPr id="8" name="Slide Number Placeholder 7"/>
          <p:cNvSpPr>
            <a:spLocks noGrp="1"/>
          </p:cNvSpPr>
          <p:nvPr>
            <p:ph type="sldNum" sz="quarter" idx="12"/>
          </p:nvPr>
        </p:nvSpPr>
        <p:spPr/>
        <p:txBody>
          <a:bodyPr/>
          <a:lstStyle/>
          <a:p>
            <a:r>
              <a:rPr lang="en-US" smtClean="0"/>
              <a:t>Lecture 1. Introduction - </a:t>
            </a:r>
            <a:fld id="{8EE6F73F-A1E2-4462-9C70-E2F825C0DA8D}" type="slidenum">
              <a:rPr lang="en-US" smtClean="0"/>
              <a:pPr/>
              <a:t>26</a:t>
            </a:fld>
            <a:endParaRPr lang="en-US"/>
          </a:p>
        </p:txBody>
      </p:sp>
      <p:sp>
        <p:nvSpPr>
          <p:cNvPr id="9" name="Footer Placeholder 8"/>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5888"/>
            <a:ext cx="7978775" cy="1260475"/>
          </a:xfrm>
        </p:spPr>
        <p:txBody>
          <a:bodyPr/>
          <a:lstStyle/>
          <a:p>
            <a:pPr>
              <a:defRPr/>
            </a:pPr>
            <a:r>
              <a:rPr lang="en-US" sz="3600" b="1" dirty="0" smtClean="0"/>
              <a:t>Protected Data Transfer Phase</a:t>
            </a:r>
          </a:p>
        </p:txBody>
      </p:sp>
      <p:sp>
        <p:nvSpPr>
          <p:cNvPr id="32771" name="Content Placeholder 2"/>
          <p:cNvSpPr>
            <a:spLocks noGrp="1"/>
          </p:cNvSpPr>
          <p:nvPr>
            <p:ph idx="1"/>
          </p:nvPr>
        </p:nvSpPr>
        <p:spPr>
          <a:xfrm>
            <a:off x="719138" y="1268413"/>
            <a:ext cx="8424862" cy="5068887"/>
          </a:xfrm>
        </p:spPr>
        <p:txBody>
          <a:bodyPr/>
          <a:lstStyle/>
          <a:p>
            <a:r>
              <a:rPr lang="en-US" sz="2800" smtClean="0"/>
              <a:t>It has two schemes for protecting data: </a:t>
            </a:r>
            <a:r>
              <a:rPr lang="en-US" sz="2800" i="1" smtClean="0"/>
              <a:t>TKIP</a:t>
            </a:r>
            <a:r>
              <a:rPr lang="en-US" sz="2800" smtClean="0"/>
              <a:t> &amp; </a:t>
            </a:r>
            <a:r>
              <a:rPr lang="en-US" sz="2800" i="1" smtClean="0"/>
              <a:t>CCMP</a:t>
            </a:r>
          </a:p>
          <a:p>
            <a:pPr>
              <a:lnSpc>
                <a:spcPct val="10000"/>
              </a:lnSpc>
            </a:pPr>
            <a:endParaRPr lang="en-US" sz="2800" smtClean="0"/>
          </a:p>
          <a:p>
            <a:r>
              <a:rPr lang="en-US" sz="2800" smtClean="0"/>
              <a:t>Temporal Key Integrity Protocol (TKIP)</a:t>
            </a:r>
          </a:p>
          <a:p>
            <a:pPr lvl="1"/>
            <a:r>
              <a:rPr lang="en-US" sz="2200" smtClean="0">
                <a:ea typeface="ＭＳ Ｐゴシック" pitchFamily="34" charset="-128"/>
              </a:rPr>
              <a:t>It is designed to improve the WEP, by only s/w changes</a:t>
            </a:r>
          </a:p>
          <a:p>
            <a:pPr lvl="1"/>
            <a:r>
              <a:rPr lang="en-US" sz="2200" smtClean="0">
                <a:ea typeface="ＭＳ Ｐゴシック" pitchFamily="34" charset="-128"/>
              </a:rPr>
              <a:t>Provides </a:t>
            </a:r>
            <a:r>
              <a:rPr lang="en-US" sz="2200" b="1" i="1" smtClean="0">
                <a:ea typeface="ＭＳ Ｐゴシック" pitchFamily="34" charset="-128"/>
              </a:rPr>
              <a:t>integrity</a:t>
            </a:r>
            <a:r>
              <a:rPr lang="en-US" sz="2200" smtClean="0">
                <a:ea typeface="ＭＳ Ｐゴシック" pitchFamily="34" charset="-128"/>
              </a:rPr>
              <a:t>, by adding a 64-bit </a:t>
            </a:r>
            <a:r>
              <a:rPr lang="en-US" sz="2200" b="1" smtClean="0">
                <a:ea typeface="ＭＳ Ｐゴシック" pitchFamily="34" charset="-128"/>
              </a:rPr>
              <a:t>m</a:t>
            </a:r>
            <a:r>
              <a:rPr lang="en-US" sz="2200" smtClean="0">
                <a:ea typeface="ＭＳ Ｐゴシック" pitchFamily="34" charset="-128"/>
              </a:rPr>
              <a:t>essage </a:t>
            </a:r>
            <a:r>
              <a:rPr lang="en-US" sz="2200" b="1" smtClean="0">
                <a:ea typeface="ＭＳ Ｐゴシック" pitchFamily="34" charset="-128"/>
              </a:rPr>
              <a:t>i</a:t>
            </a:r>
            <a:r>
              <a:rPr lang="en-US" sz="2200" smtClean="0">
                <a:ea typeface="ＭＳ Ｐゴシック" pitchFamily="34" charset="-128"/>
              </a:rPr>
              <a:t>ntegrity </a:t>
            </a:r>
            <a:r>
              <a:rPr lang="en-US" sz="2200" b="1" smtClean="0">
                <a:ea typeface="ＭＳ Ｐゴシック" pitchFamily="34" charset="-128"/>
              </a:rPr>
              <a:t>c</a:t>
            </a:r>
            <a:r>
              <a:rPr lang="en-US" sz="2200" smtClean="0">
                <a:ea typeface="ＭＳ Ｐゴシック" pitchFamily="34" charset="-128"/>
              </a:rPr>
              <a:t>ode (MIC), generated by an algorithm called Michael </a:t>
            </a:r>
          </a:p>
          <a:p>
            <a:pPr lvl="1"/>
            <a:r>
              <a:rPr lang="en-US" sz="2200" b="1" i="1" smtClean="0">
                <a:ea typeface="ＭＳ Ｐゴシック" pitchFamily="34" charset="-128"/>
              </a:rPr>
              <a:t>Confidentiality</a:t>
            </a:r>
            <a:r>
              <a:rPr lang="en-US" sz="2200" smtClean="0">
                <a:ea typeface="ＭＳ Ｐゴシック" pitchFamily="34" charset="-128"/>
              </a:rPr>
              <a:t>, by encrypting MPDU plus MIC value using RC4</a:t>
            </a:r>
          </a:p>
          <a:p>
            <a:pPr lvl="1">
              <a:lnSpc>
                <a:spcPct val="30000"/>
              </a:lnSpc>
            </a:pPr>
            <a:endParaRPr lang="en-US" sz="2500" smtClean="0">
              <a:ea typeface="ＭＳ Ｐゴシック" pitchFamily="34" charset="-128"/>
            </a:endParaRPr>
          </a:p>
          <a:p>
            <a:r>
              <a:rPr lang="en-US" sz="2800" smtClean="0"/>
              <a:t>Counter Mode-CBC MAC Protocol (CCMP)</a:t>
            </a:r>
          </a:p>
          <a:p>
            <a:pPr lvl="1"/>
            <a:r>
              <a:rPr lang="en-US" sz="2200" smtClean="0">
                <a:ea typeface="ＭＳ Ｐゴシック" pitchFamily="34" charset="-128"/>
              </a:rPr>
              <a:t>uses the cipher block chaining message authentication code (CBC-MAC) for </a:t>
            </a:r>
            <a:r>
              <a:rPr lang="en-US" sz="2200" b="1" i="1" smtClean="0">
                <a:ea typeface="ＭＳ Ｐゴシック" pitchFamily="34" charset="-128"/>
              </a:rPr>
              <a:t>integrity</a:t>
            </a:r>
          </a:p>
          <a:p>
            <a:pPr lvl="1"/>
            <a:r>
              <a:rPr lang="en-US" sz="2200" smtClean="0">
                <a:ea typeface="ＭＳ Ｐゴシック" pitchFamily="34" charset="-128"/>
              </a:rPr>
              <a:t>uses the CRT block cipher mode with AES, for </a:t>
            </a:r>
            <a:r>
              <a:rPr lang="en-US" sz="2200" b="1" i="1" smtClean="0">
                <a:ea typeface="ＭＳ Ｐゴシック" pitchFamily="34" charset="-128"/>
              </a:rPr>
              <a:t>confidentiality</a:t>
            </a:r>
            <a:r>
              <a:rPr lang="en-US" sz="2200" smtClean="0">
                <a:ea typeface="ＭＳ Ｐゴシック" pitchFamily="34" charset="-128"/>
              </a:rPr>
              <a:t> </a:t>
            </a:r>
          </a:p>
        </p:txBody>
      </p:sp>
      <p:sp>
        <p:nvSpPr>
          <p:cNvPr id="5" name="Slide Number Placeholder 5"/>
          <p:cNvSpPr>
            <a:spLocks noGrp="1"/>
          </p:cNvSpPr>
          <p:nvPr>
            <p:ph type="sldNum" sz="quarter" idx="12"/>
          </p:nvPr>
        </p:nvSpPr>
        <p:spPr/>
        <p:txBody>
          <a:bodyPr/>
          <a:lstStyle/>
          <a:p>
            <a:fld id="{01D35F60-ABE4-421E-A267-295E9894F097}" type="slidenum">
              <a:rPr lang="en-US"/>
              <a:pPr/>
              <a:t>27</a:t>
            </a:fld>
            <a:endParaRPr lang="en-US"/>
          </a:p>
        </p:txBody>
      </p:sp>
      <p:sp>
        <p:nvSpPr>
          <p:cNvPr id="6" name="Date Placeholder 5"/>
          <p:cNvSpPr>
            <a:spLocks noGrp="1"/>
          </p:cNvSpPr>
          <p:nvPr>
            <p:ph type="dt" sz="half" idx="10"/>
          </p:nvPr>
        </p:nvSpPr>
        <p:spPr/>
        <p:txBody>
          <a:bodyPr/>
          <a:lstStyle/>
          <a:p>
            <a:pPr>
              <a:defRPr/>
            </a:pPr>
            <a:r>
              <a:rPr lang="ta-IN" smtClean="0"/>
              <a:t>2014/1</a:t>
            </a:r>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5888"/>
            <a:ext cx="7978775" cy="1260475"/>
          </a:xfrm>
        </p:spPr>
        <p:txBody>
          <a:bodyPr/>
          <a:lstStyle/>
          <a:p>
            <a:pPr>
              <a:defRPr/>
            </a:pPr>
            <a:r>
              <a:rPr lang="en-US" sz="3600" b="1" dirty="0" smtClean="0"/>
              <a:t>802.11i Pseudorandom Function</a:t>
            </a:r>
          </a:p>
        </p:txBody>
      </p:sp>
      <p:sp>
        <p:nvSpPr>
          <p:cNvPr id="33795" name="Content Placeholder 2"/>
          <p:cNvSpPr>
            <a:spLocks noGrp="1"/>
          </p:cNvSpPr>
          <p:nvPr>
            <p:ph idx="1"/>
          </p:nvPr>
        </p:nvSpPr>
        <p:spPr>
          <a:xfrm>
            <a:off x="719138" y="1268413"/>
            <a:ext cx="8424862" cy="5068887"/>
          </a:xfrm>
        </p:spPr>
        <p:txBody>
          <a:bodyPr/>
          <a:lstStyle/>
          <a:p>
            <a:r>
              <a:rPr lang="en-US" sz="2800" smtClean="0"/>
              <a:t>A pseudorandom function (PRF) is used in IEEE 802.11i</a:t>
            </a:r>
          </a:p>
          <a:p>
            <a:pPr>
              <a:lnSpc>
                <a:spcPct val="10000"/>
              </a:lnSpc>
            </a:pPr>
            <a:endParaRPr lang="en-US" sz="2800" smtClean="0"/>
          </a:p>
          <a:p>
            <a:r>
              <a:rPr lang="en-US" sz="2800" smtClean="0"/>
              <a:t>The PRF is built on the use of HMAC-SHA-1 </a:t>
            </a:r>
          </a:p>
          <a:p>
            <a:pPr lvl="1"/>
            <a:r>
              <a:rPr lang="en-US" sz="2200" smtClean="0">
                <a:ea typeface="ＭＳ Ｐゴシック" pitchFamily="34" charset="-128"/>
              </a:rPr>
              <a:t>takes a key of length 160 bits, produces a 160-bit hash based message authentication code</a:t>
            </a:r>
          </a:p>
          <a:p>
            <a:pPr lvl="1">
              <a:lnSpc>
                <a:spcPct val="30000"/>
              </a:lnSpc>
            </a:pPr>
            <a:endParaRPr lang="en-US" sz="2200" smtClean="0">
              <a:ea typeface="ＭＳ Ｐゴシック" pitchFamily="34" charset="-128"/>
            </a:endParaRPr>
          </a:p>
          <a:p>
            <a:r>
              <a:rPr lang="en-US" sz="2600" smtClean="0">
                <a:ea typeface="ＭＳ Ｐゴシック" pitchFamily="34" charset="-128"/>
              </a:rPr>
              <a:t>For the PRF, </a:t>
            </a:r>
            <a:r>
              <a:rPr lang="en-US" sz="2600" i="1" smtClean="0">
                <a:ea typeface="ＭＳ Ｐゴシック" pitchFamily="34" charset="-128"/>
              </a:rPr>
              <a:t>the change of a single bit of the input produces a new hash value with no apparent connect to the preceding hash value</a:t>
            </a:r>
          </a:p>
          <a:p>
            <a:pPr lvl="1">
              <a:lnSpc>
                <a:spcPct val="30000"/>
              </a:lnSpc>
              <a:buFont typeface="Wingdings" pitchFamily="2" charset="2"/>
              <a:buNone/>
            </a:pPr>
            <a:endParaRPr lang="en-US" sz="2500" smtClean="0">
              <a:ea typeface="ＭＳ Ｐゴシック" pitchFamily="34" charset="-128"/>
            </a:endParaRPr>
          </a:p>
        </p:txBody>
      </p:sp>
      <p:sp>
        <p:nvSpPr>
          <p:cNvPr id="5" name="Slide Number Placeholder 5"/>
          <p:cNvSpPr>
            <a:spLocks noGrp="1"/>
          </p:cNvSpPr>
          <p:nvPr>
            <p:ph type="sldNum" sz="quarter" idx="12"/>
          </p:nvPr>
        </p:nvSpPr>
        <p:spPr/>
        <p:txBody>
          <a:bodyPr/>
          <a:lstStyle/>
          <a:p>
            <a:fld id="{FA5133C3-35A5-482A-AFF3-66C2ADEBD707}" type="slidenum">
              <a:rPr lang="en-US"/>
              <a:pPr/>
              <a:t>28</a:t>
            </a:fld>
            <a:endParaRPr lang="en-US"/>
          </a:p>
        </p:txBody>
      </p:sp>
      <p:sp>
        <p:nvSpPr>
          <p:cNvPr id="6" name="Date Placeholder 5"/>
          <p:cNvSpPr>
            <a:spLocks noGrp="1"/>
          </p:cNvSpPr>
          <p:nvPr>
            <p:ph type="dt" sz="half" idx="10"/>
          </p:nvPr>
        </p:nvSpPr>
        <p:spPr/>
        <p:txBody>
          <a:bodyPr/>
          <a:lstStyle/>
          <a:p>
            <a:pPr>
              <a:defRPr/>
            </a:pPr>
            <a:r>
              <a:rPr lang="ta-IN" smtClean="0"/>
              <a:t>2014/1</a:t>
            </a:r>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5888"/>
            <a:ext cx="7978775" cy="1260475"/>
          </a:xfrm>
        </p:spPr>
        <p:txBody>
          <a:bodyPr/>
          <a:lstStyle/>
          <a:p>
            <a:pPr>
              <a:defRPr/>
            </a:pPr>
            <a:r>
              <a:rPr lang="en-US" sz="3600" b="1" dirty="0" smtClean="0"/>
              <a:t>802.11i Pseudorandom Function</a:t>
            </a:r>
          </a:p>
        </p:txBody>
      </p:sp>
      <p:sp>
        <p:nvSpPr>
          <p:cNvPr id="34819" name="Content Placeholder 2"/>
          <p:cNvSpPr>
            <a:spLocks noGrp="1"/>
          </p:cNvSpPr>
          <p:nvPr>
            <p:ph idx="1"/>
          </p:nvPr>
        </p:nvSpPr>
        <p:spPr>
          <a:xfrm>
            <a:off x="719138" y="1268413"/>
            <a:ext cx="8424862" cy="5068887"/>
          </a:xfrm>
        </p:spPr>
        <p:txBody>
          <a:bodyPr/>
          <a:lstStyle/>
          <a:p>
            <a:r>
              <a:rPr lang="en-US" sz="2600" smtClean="0"/>
              <a:t>The 802.11i PRF takes four parameters as input and produces the desired number of random bits (can be more than 160 bits):</a:t>
            </a:r>
          </a:p>
          <a:p>
            <a:pPr lvl="1">
              <a:buFont typeface="Wingdings" pitchFamily="2" charset="2"/>
              <a:buNone/>
            </a:pPr>
            <a:r>
              <a:rPr lang="en-US" sz="2400" smtClean="0"/>
              <a:t>  </a:t>
            </a:r>
            <a:r>
              <a:rPr lang="en-US" sz="2200" b="1" i="1" smtClean="0"/>
              <a:t>K</a:t>
            </a:r>
            <a:r>
              <a:rPr lang="en-US" sz="2200" smtClean="0"/>
              <a:t>: a secret key,             </a:t>
            </a:r>
            <a:r>
              <a:rPr lang="en-US" sz="2200" b="1" i="1" smtClean="0"/>
              <a:t>A</a:t>
            </a:r>
            <a:r>
              <a:rPr lang="en-US" sz="2200" smtClean="0"/>
              <a:t>: a string specific to the application</a:t>
            </a:r>
          </a:p>
          <a:p>
            <a:pPr lvl="1">
              <a:buFont typeface="Wingdings" pitchFamily="2" charset="2"/>
              <a:buNone/>
            </a:pPr>
            <a:r>
              <a:rPr lang="en-US" sz="2200" smtClean="0"/>
              <a:t>  </a:t>
            </a:r>
            <a:r>
              <a:rPr lang="en-US" sz="2200" b="1" i="1" smtClean="0"/>
              <a:t>B</a:t>
            </a:r>
            <a:r>
              <a:rPr lang="en-US" sz="2200" smtClean="0"/>
              <a:t>: data specific to each case,  </a:t>
            </a:r>
            <a:r>
              <a:rPr lang="en-US" sz="2200" b="1" i="1" smtClean="0"/>
              <a:t>Len</a:t>
            </a:r>
            <a:r>
              <a:rPr lang="en-US" sz="2200" smtClean="0"/>
              <a:t>: desired number of bits</a:t>
            </a:r>
            <a:r>
              <a:rPr lang="en-US" sz="2400" smtClean="0"/>
              <a:t>            </a:t>
            </a:r>
          </a:p>
          <a:p>
            <a:pPr>
              <a:lnSpc>
                <a:spcPct val="10000"/>
              </a:lnSpc>
            </a:pPr>
            <a:endParaRPr lang="en-US" sz="2800" smtClean="0"/>
          </a:p>
          <a:p>
            <a:r>
              <a:rPr lang="en-US" sz="2600" smtClean="0"/>
              <a:t>It also takes (as input) a byte with value 0, and a counter </a:t>
            </a:r>
            <a:r>
              <a:rPr lang="en-US" sz="2600" b="1" i="1" smtClean="0"/>
              <a:t>i</a:t>
            </a:r>
            <a:r>
              <a:rPr lang="en-US" sz="2600" smtClean="0"/>
              <a:t>, which is initialized to 0 </a:t>
            </a:r>
          </a:p>
          <a:p>
            <a:pPr lvl="1">
              <a:lnSpc>
                <a:spcPct val="30000"/>
              </a:lnSpc>
            </a:pPr>
            <a:endParaRPr lang="en-US" sz="2200" smtClean="0">
              <a:ea typeface="ＭＳ Ｐゴシック" pitchFamily="34" charset="-128"/>
            </a:endParaRPr>
          </a:p>
          <a:p>
            <a:r>
              <a:rPr lang="en-US" sz="2600" smtClean="0">
                <a:ea typeface="ＭＳ Ｐゴシック" pitchFamily="34" charset="-128"/>
              </a:rPr>
              <a:t>If more than 160 bits are required, the PRF is run again with the same inputs, except the counter is increased each time</a:t>
            </a:r>
          </a:p>
          <a:p>
            <a:pPr lvl="1">
              <a:lnSpc>
                <a:spcPct val="30000"/>
              </a:lnSpc>
              <a:buFont typeface="Wingdings" pitchFamily="2" charset="2"/>
              <a:buNone/>
            </a:pPr>
            <a:endParaRPr lang="en-US" sz="2500" smtClean="0">
              <a:ea typeface="ＭＳ Ｐゴシック" pitchFamily="34" charset="-128"/>
            </a:endParaRPr>
          </a:p>
        </p:txBody>
      </p:sp>
      <p:sp>
        <p:nvSpPr>
          <p:cNvPr id="5" name="Slide Number Placeholder 5"/>
          <p:cNvSpPr>
            <a:spLocks noGrp="1"/>
          </p:cNvSpPr>
          <p:nvPr>
            <p:ph type="sldNum" sz="quarter" idx="12"/>
          </p:nvPr>
        </p:nvSpPr>
        <p:spPr/>
        <p:txBody>
          <a:bodyPr/>
          <a:lstStyle/>
          <a:p>
            <a:fld id="{30AAEA27-6A46-432F-9C69-B032E3E71F5E}" type="slidenum">
              <a:rPr lang="en-US"/>
              <a:pPr/>
              <a:t>29</a:t>
            </a:fld>
            <a:endParaRPr lang="en-US"/>
          </a:p>
        </p:txBody>
      </p:sp>
      <p:sp>
        <p:nvSpPr>
          <p:cNvPr id="6" name="Date Placeholder 5"/>
          <p:cNvSpPr>
            <a:spLocks noGrp="1"/>
          </p:cNvSpPr>
          <p:nvPr>
            <p:ph type="dt" sz="half" idx="10"/>
          </p:nvPr>
        </p:nvSpPr>
        <p:spPr/>
        <p:txBody>
          <a:bodyPr/>
          <a:lstStyle/>
          <a:p>
            <a:pPr>
              <a:defRPr/>
            </a:pPr>
            <a:r>
              <a:rPr lang="ta-IN" smtClean="0"/>
              <a:t>2014/1</a:t>
            </a:r>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43000" y="152400"/>
            <a:ext cx="6453188" cy="1143000"/>
          </a:xfrm>
        </p:spPr>
        <p:txBody>
          <a:bodyPr/>
          <a:lstStyle/>
          <a:p>
            <a:r>
              <a:rPr lang="en-GB" sz="4300" dirty="0" smtClean="0">
                <a:effectLst/>
              </a:rPr>
              <a:t>Previous Lecture…</a:t>
            </a:r>
            <a:endParaRPr lang="en-AU" sz="4300" dirty="0" smtClean="0">
              <a:effectLst/>
            </a:endParaRPr>
          </a:p>
        </p:txBody>
      </p:sp>
      <p:sp>
        <p:nvSpPr>
          <p:cNvPr id="13315" name="Rectangle 3"/>
          <p:cNvSpPr>
            <a:spLocks noGrp="1" noChangeArrowheads="1"/>
          </p:cNvSpPr>
          <p:nvPr>
            <p:ph type="body" idx="1"/>
          </p:nvPr>
        </p:nvSpPr>
        <p:spPr>
          <a:xfrm>
            <a:off x="900113" y="1341438"/>
            <a:ext cx="8085137" cy="4876800"/>
          </a:xfrm>
        </p:spPr>
        <p:txBody>
          <a:bodyPr/>
          <a:lstStyle/>
          <a:p>
            <a:pPr eaLnBrk="1" hangingPunct="1">
              <a:lnSpc>
                <a:spcPct val="120000"/>
              </a:lnSpc>
              <a:buNone/>
            </a:pPr>
            <a:r>
              <a:rPr lang="en-AU" dirty="0" smtClean="0">
                <a:ea typeface="ＭＳ Ｐゴシック" pitchFamily="-107" charset="-128"/>
              </a:rPr>
              <a:t>Have studied… </a:t>
            </a:r>
            <a:endParaRPr lang="en-US" dirty="0" smtClean="0">
              <a:ea typeface="ＭＳ Ｐゴシック" pitchFamily="-107" charset="-128"/>
            </a:endParaRPr>
          </a:p>
          <a:p>
            <a:pPr marL="331788" indent="-331788" defTabSz="457200">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smtClean="0"/>
              <a:t>Understand linear </a:t>
            </a:r>
            <a:r>
              <a:rPr lang="en-US" sz="2800" dirty="0" smtClean="0"/>
              <a:t>feedback shift register (LFSR)</a:t>
            </a:r>
          </a:p>
          <a:p>
            <a:pPr marL="331788" indent="-331788" defTabSz="457200">
              <a:lnSpc>
                <a:spcPct val="1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800" dirty="0" smtClean="0"/>
          </a:p>
          <a:p>
            <a:pPr marL="331788" indent="-331788" defTabSz="457200">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AU" sz="2800" dirty="0" smtClean="0"/>
              <a:t>Stream Ciphers, RC4</a:t>
            </a:r>
          </a:p>
          <a:p>
            <a:pPr marL="331788" indent="-331788" defTabSz="457200">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AU" sz="2800" dirty="0" smtClean="0"/>
              <a:t>Advanced cipher – AES</a:t>
            </a:r>
          </a:p>
          <a:p>
            <a:pPr marL="331788" indent="-331788" defTabSz="457200">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AU" sz="2800" dirty="0" smtClean="0"/>
              <a:t>Advanced hash functions</a:t>
            </a:r>
            <a:endParaRPr lang="en-GB" sz="2800" dirty="0" smtClean="0"/>
          </a:p>
        </p:txBody>
      </p:sp>
      <p:sp>
        <p:nvSpPr>
          <p:cNvPr id="8" name="Slide Number Placeholder 7"/>
          <p:cNvSpPr>
            <a:spLocks noGrp="1"/>
          </p:cNvSpPr>
          <p:nvPr>
            <p:ph type="sldNum" sz="quarter" idx="12"/>
          </p:nvPr>
        </p:nvSpPr>
        <p:spPr/>
        <p:txBody>
          <a:bodyPr/>
          <a:lstStyle/>
          <a:p>
            <a:fld id="{349DD490-4B79-44EF-A132-EC0AA849B487}" type="slidenum">
              <a:rPr lang="en-US"/>
              <a:pPr/>
              <a:t>3</a:t>
            </a:fld>
            <a:endParaRPr lang="en-US"/>
          </a:p>
        </p:txBody>
      </p:sp>
      <p:sp>
        <p:nvSpPr>
          <p:cNvPr id="5" name="Date Placeholder 4"/>
          <p:cNvSpPr>
            <a:spLocks noGrp="1"/>
          </p:cNvSpPr>
          <p:nvPr>
            <p:ph type="dt" sz="half" idx="10"/>
          </p:nvPr>
        </p:nvSpPr>
        <p:spPr/>
        <p:txBody>
          <a:bodyPr/>
          <a:lstStyle/>
          <a:p>
            <a:r>
              <a:rPr lang="ta-IN" smtClean="0"/>
              <a:t>2014/1</a:t>
            </a:r>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4343400" cy="6096000"/>
          </a:xfrm>
        </p:spPr>
        <p:txBody>
          <a:bodyPr/>
          <a:lstStyle/>
          <a:p>
            <a:pPr>
              <a:defRPr/>
            </a:pPr>
            <a:r>
              <a:rPr lang="en-US" sz="3900" b="1" dirty="0" smtClean="0"/>
              <a:t>IEEE 802.11i Pseudorandom Function</a:t>
            </a:r>
          </a:p>
        </p:txBody>
      </p:sp>
      <p:pic>
        <p:nvPicPr>
          <p:cNvPr id="35843" name="Picture 3"/>
          <p:cNvPicPr>
            <a:picLocks noChangeAspect="1"/>
          </p:cNvPicPr>
          <p:nvPr/>
        </p:nvPicPr>
        <p:blipFill>
          <a:blip r:embed="rId3" cstate="print"/>
          <a:srcRect/>
          <a:stretch>
            <a:fillRect/>
          </a:stretch>
        </p:blipFill>
        <p:spPr bwMode="auto">
          <a:xfrm>
            <a:off x="3924300" y="200025"/>
            <a:ext cx="4991100" cy="6265863"/>
          </a:xfrm>
          <a:prstGeom prst="rect">
            <a:avLst/>
          </a:prstGeom>
          <a:noFill/>
          <a:ln w="9525">
            <a:noFill/>
            <a:miter lim="800000"/>
            <a:headEnd/>
            <a:tailEnd/>
          </a:ln>
        </p:spPr>
      </p:pic>
      <p:sp>
        <p:nvSpPr>
          <p:cNvPr id="5" name="Slide Number Placeholder 5"/>
          <p:cNvSpPr>
            <a:spLocks noGrp="1"/>
          </p:cNvSpPr>
          <p:nvPr>
            <p:ph type="sldNum" sz="quarter" idx="12"/>
          </p:nvPr>
        </p:nvSpPr>
        <p:spPr/>
        <p:txBody>
          <a:bodyPr/>
          <a:lstStyle/>
          <a:p>
            <a:fld id="{42D88F3A-54DE-455A-8AB9-E869661071E5}" type="slidenum">
              <a:rPr lang="en-US"/>
              <a:pPr/>
              <a:t>30</a:t>
            </a:fld>
            <a:endParaRPr lang="en-US"/>
          </a:p>
        </p:txBody>
      </p:sp>
      <p:sp>
        <p:nvSpPr>
          <p:cNvPr id="6" name="Date Placeholder 5"/>
          <p:cNvSpPr>
            <a:spLocks noGrp="1"/>
          </p:cNvSpPr>
          <p:nvPr>
            <p:ph type="dt" sz="half" idx="10"/>
          </p:nvPr>
        </p:nvSpPr>
        <p:spPr/>
        <p:txBody>
          <a:bodyPr/>
          <a:lstStyle/>
          <a:p>
            <a:pPr>
              <a:defRPr/>
            </a:pPr>
            <a:r>
              <a:rPr lang="ta-IN" smtClean="0"/>
              <a:t>2014/1</a:t>
            </a:r>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88" y="152400"/>
            <a:ext cx="7850187" cy="1331913"/>
          </a:xfrm>
        </p:spPr>
        <p:txBody>
          <a:bodyPr/>
          <a:lstStyle/>
          <a:p>
            <a:pPr>
              <a:defRPr/>
            </a:pPr>
            <a:r>
              <a:rPr lang="en-US" sz="3600" b="1" dirty="0" smtClean="0"/>
              <a:t>Wireless Transport Layer Security (WTLS)</a:t>
            </a:r>
          </a:p>
        </p:txBody>
      </p:sp>
      <p:sp>
        <p:nvSpPr>
          <p:cNvPr id="3" name="Content Placeholder 2"/>
          <p:cNvSpPr>
            <a:spLocks noGrp="1"/>
          </p:cNvSpPr>
          <p:nvPr>
            <p:ph idx="1"/>
          </p:nvPr>
        </p:nvSpPr>
        <p:spPr>
          <a:xfrm>
            <a:off x="827088" y="1484313"/>
            <a:ext cx="8208962" cy="5029200"/>
          </a:xfrm>
        </p:spPr>
        <p:txBody>
          <a:bodyPr/>
          <a:lstStyle/>
          <a:p>
            <a:r>
              <a:rPr lang="en-US" sz="2800" smtClean="0"/>
              <a:t>It provides security services between mobile device (client) and WAP gateway</a:t>
            </a:r>
          </a:p>
          <a:p>
            <a:pPr lvl="1"/>
            <a:r>
              <a:rPr lang="en-US" sz="2500" smtClean="0"/>
              <a:t>provides data </a:t>
            </a:r>
            <a:r>
              <a:rPr lang="en-US" sz="2500" b="1" i="1" smtClean="0"/>
              <a:t>integrity</a:t>
            </a:r>
            <a:r>
              <a:rPr lang="en-US" sz="2500" smtClean="0"/>
              <a:t>, </a:t>
            </a:r>
            <a:r>
              <a:rPr lang="en-US" sz="2500" b="1" i="1" smtClean="0"/>
              <a:t>privacy</a:t>
            </a:r>
            <a:r>
              <a:rPr lang="en-US" sz="2500" smtClean="0"/>
              <a:t>, </a:t>
            </a:r>
            <a:r>
              <a:rPr lang="en-US" sz="2500" b="1" i="1" smtClean="0"/>
              <a:t>authentication</a:t>
            </a:r>
            <a:r>
              <a:rPr lang="en-US" sz="2500" smtClean="0"/>
              <a:t>, </a:t>
            </a:r>
            <a:r>
              <a:rPr lang="en-US" sz="2500" b="1" i="1" smtClean="0"/>
              <a:t>denial-of-service protection</a:t>
            </a:r>
          </a:p>
          <a:p>
            <a:pPr lvl="1">
              <a:lnSpc>
                <a:spcPct val="20000"/>
              </a:lnSpc>
              <a:buFont typeface="Wingdings" pitchFamily="2" charset="2"/>
              <a:buNone/>
            </a:pPr>
            <a:endParaRPr lang="en-US" sz="2500" smtClean="0"/>
          </a:p>
          <a:p>
            <a:r>
              <a:rPr lang="en-US" sz="2800" smtClean="0"/>
              <a:t>It is based on TLS (Transport Layer Security)</a:t>
            </a:r>
          </a:p>
          <a:p>
            <a:pPr lvl="1"/>
            <a:r>
              <a:rPr lang="en-US" sz="2500" smtClean="0"/>
              <a:t>more efficient with fewer message exchanges</a:t>
            </a:r>
          </a:p>
          <a:p>
            <a:pPr lvl="1"/>
            <a:r>
              <a:rPr lang="en-US" sz="2500" smtClean="0"/>
              <a:t>use WTLS </a:t>
            </a:r>
            <a:r>
              <a:rPr lang="en-US" sz="2500" smtClean="0">
                <a:ea typeface="ＭＳ Ｐゴシック" pitchFamily="34" charset="-128"/>
              </a:rPr>
              <a:t>between the client and gateway</a:t>
            </a:r>
          </a:p>
          <a:p>
            <a:pPr lvl="1"/>
            <a:r>
              <a:rPr lang="en-US" sz="2500" smtClean="0">
                <a:ea typeface="ＭＳ Ｐゴシック" pitchFamily="34" charset="-128"/>
              </a:rPr>
              <a:t>use TLS between gateway and target server</a:t>
            </a:r>
          </a:p>
          <a:p>
            <a:pPr lvl="1">
              <a:lnSpc>
                <a:spcPct val="20000"/>
              </a:lnSpc>
              <a:buFont typeface="Wingdings" pitchFamily="2" charset="2"/>
              <a:buNone/>
            </a:pPr>
            <a:endParaRPr lang="en-US" sz="2500" smtClean="0">
              <a:ea typeface="ＭＳ Ｐゴシック" pitchFamily="34" charset="-128"/>
            </a:endParaRPr>
          </a:p>
          <a:p>
            <a:r>
              <a:rPr lang="en-US" sz="2800" smtClean="0"/>
              <a:t>WAP gateway translates WTLS / TLS</a:t>
            </a:r>
          </a:p>
        </p:txBody>
      </p:sp>
      <p:sp>
        <p:nvSpPr>
          <p:cNvPr id="5" name="Slide Number Placeholder 5"/>
          <p:cNvSpPr>
            <a:spLocks noGrp="1"/>
          </p:cNvSpPr>
          <p:nvPr>
            <p:ph type="sldNum" sz="quarter" idx="12"/>
          </p:nvPr>
        </p:nvSpPr>
        <p:spPr/>
        <p:txBody>
          <a:bodyPr/>
          <a:lstStyle/>
          <a:p>
            <a:fld id="{306C589F-4B6B-41D6-909A-7077B4788DA9}" type="slidenum">
              <a:rPr lang="en-US"/>
              <a:pPr/>
              <a:t>31</a:t>
            </a:fld>
            <a:endParaRPr lang="en-US"/>
          </a:p>
        </p:txBody>
      </p:sp>
      <p:sp>
        <p:nvSpPr>
          <p:cNvPr id="6" name="Date Placeholder 5"/>
          <p:cNvSpPr>
            <a:spLocks noGrp="1"/>
          </p:cNvSpPr>
          <p:nvPr>
            <p:ph type="dt" sz="half" idx="10"/>
          </p:nvPr>
        </p:nvSpPr>
        <p:spPr/>
        <p:txBody>
          <a:bodyPr/>
          <a:lstStyle/>
          <a:p>
            <a:pPr>
              <a:defRPr/>
            </a:pPr>
            <a:r>
              <a:rPr lang="ta-IN" smtClean="0"/>
              <a:t>2014/1</a:t>
            </a:r>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888" y="152400"/>
            <a:ext cx="7561262" cy="1260475"/>
          </a:xfrm>
        </p:spPr>
        <p:txBody>
          <a:bodyPr/>
          <a:lstStyle/>
          <a:p>
            <a:pPr>
              <a:defRPr/>
            </a:pPr>
            <a:r>
              <a:rPr lang="en-US" sz="3900" b="1" dirty="0" smtClean="0"/>
              <a:t>WTLS Sessions and Connections</a:t>
            </a:r>
          </a:p>
        </p:txBody>
      </p:sp>
      <p:sp>
        <p:nvSpPr>
          <p:cNvPr id="37891" name="Content Placeholder 2"/>
          <p:cNvSpPr>
            <a:spLocks noGrp="1"/>
          </p:cNvSpPr>
          <p:nvPr>
            <p:ph idx="1"/>
          </p:nvPr>
        </p:nvSpPr>
        <p:spPr>
          <a:xfrm>
            <a:off x="611188" y="1412875"/>
            <a:ext cx="8424862" cy="5064125"/>
          </a:xfrm>
        </p:spPr>
        <p:txBody>
          <a:bodyPr/>
          <a:lstStyle/>
          <a:p>
            <a:r>
              <a:rPr lang="en-US" sz="3000" b="1" smtClean="0"/>
              <a:t>Secure connection</a:t>
            </a:r>
            <a:endParaRPr lang="en-US" sz="3000" smtClean="0"/>
          </a:p>
          <a:p>
            <a:pPr lvl="1"/>
            <a:r>
              <a:rPr lang="en-US" sz="2500" smtClean="0">
                <a:ea typeface="ＭＳ Ｐゴシック" pitchFamily="34" charset="-128"/>
              </a:rPr>
              <a:t>a transport providing a suitable type of service</a:t>
            </a:r>
          </a:p>
          <a:p>
            <a:pPr lvl="1"/>
            <a:r>
              <a:rPr lang="en-US" sz="2500" smtClean="0">
                <a:ea typeface="ＭＳ Ｐゴシック" pitchFamily="34" charset="-128"/>
              </a:rPr>
              <a:t>connections are transient</a:t>
            </a:r>
          </a:p>
          <a:p>
            <a:pPr lvl="1"/>
            <a:r>
              <a:rPr lang="en-US" sz="2500" smtClean="0">
                <a:ea typeface="ＭＳ Ｐゴシック" pitchFamily="34" charset="-128"/>
              </a:rPr>
              <a:t>every connection is associated with one session</a:t>
            </a:r>
          </a:p>
          <a:p>
            <a:pPr lvl="1">
              <a:lnSpc>
                <a:spcPct val="20000"/>
              </a:lnSpc>
              <a:buFont typeface="Wingdings" pitchFamily="2" charset="2"/>
              <a:buNone/>
            </a:pPr>
            <a:endParaRPr lang="en-US" sz="2500" smtClean="0">
              <a:ea typeface="ＭＳ Ｐゴシック" pitchFamily="34" charset="-128"/>
            </a:endParaRPr>
          </a:p>
          <a:p>
            <a:r>
              <a:rPr lang="en-US" b="1" smtClean="0"/>
              <a:t> </a:t>
            </a:r>
            <a:r>
              <a:rPr lang="en-US" sz="3000" b="1" smtClean="0"/>
              <a:t>Secure session</a:t>
            </a:r>
            <a:endParaRPr lang="en-US" sz="3000" smtClean="0"/>
          </a:p>
          <a:p>
            <a:pPr lvl="1"/>
            <a:r>
              <a:rPr lang="en-US" sz="2500" smtClean="0">
                <a:ea typeface="ＭＳ Ｐゴシック" pitchFamily="34" charset="-128"/>
              </a:rPr>
              <a:t>an association between a client and a server</a:t>
            </a:r>
          </a:p>
          <a:p>
            <a:pPr lvl="1"/>
            <a:r>
              <a:rPr lang="en-US" sz="2500" smtClean="0">
                <a:ea typeface="ＭＳ Ｐゴシック" pitchFamily="34" charset="-128"/>
              </a:rPr>
              <a:t>created by Handshake Protocol</a:t>
            </a:r>
          </a:p>
          <a:p>
            <a:pPr lvl="1"/>
            <a:r>
              <a:rPr lang="en-US" sz="2500" smtClean="0">
                <a:ea typeface="ＭＳ Ｐゴシック" pitchFamily="34" charset="-128"/>
              </a:rPr>
              <a:t>define set of cryptographic security parameters</a:t>
            </a:r>
          </a:p>
          <a:p>
            <a:pPr lvl="1"/>
            <a:r>
              <a:rPr lang="en-US" sz="2500" smtClean="0">
                <a:ea typeface="ＭＳ Ｐゴシック" pitchFamily="34" charset="-128"/>
              </a:rPr>
              <a:t>shared among multiple connections</a:t>
            </a:r>
          </a:p>
          <a:p>
            <a:endParaRPr lang="en-US" smtClean="0"/>
          </a:p>
        </p:txBody>
      </p:sp>
      <p:sp>
        <p:nvSpPr>
          <p:cNvPr id="5" name="Slide Number Placeholder 5"/>
          <p:cNvSpPr>
            <a:spLocks noGrp="1"/>
          </p:cNvSpPr>
          <p:nvPr>
            <p:ph type="sldNum" sz="quarter" idx="12"/>
          </p:nvPr>
        </p:nvSpPr>
        <p:spPr/>
        <p:txBody>
          <a:bodyPr/>
          <a:lstStyle/>
          <a:p>
            <a:fld id="{31804F65-0B37-4746-92F1-3C25849824A0}" type="slidenum">
              <a:rPr lang="en-US"/>
              <a:pPr/>
              <a:t>32</a:t>
            </a:fld>
            <a:endParaRPr lang="en-US"/>
          </a:p>
        </p:txBody>
      </p:sp>
      <p:sp>
        <p:nvSpPr>
          <p:cNvPr id="6" name="Date Placeholder 5"/>
          <p:cNvSpPr>
            <a:spLocks noGrp="1"/>
          </p:cNvSpPr>
          <p:nvPr>
            <p:ph type="dt" sz="half" idx="10"/>
          </p:nvPr>
        </p:nvSpPr>
        <p:spPr/>
        <p:txBody>
          <a:bodyPr/>
          <a:lstStyle/>
          <a:p>
            <a:pPr>
              <a:defRPr/>
            </a:pPr>
            <a:r>
              <a:rPr lang="ta-IN" smtClean="0"/>
              <a:t>2014/1</a:t>
            </a:r>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888" y="152400"/>
            <a:ext cx="6842125" cy="1260475"/>
          </a:xfrm>
        </p:spPr>
        <p:txBody>
          <a:bodyPr/>
          <a:lstStyle/>
          <a:p>
            <a:pPr>
              <a:defRPr/>
            </a:pPr>
            <a:r>
              <a:rPr lang="en-US" sz="3900" b="1" dirty="0" smtClean="0"/>
              <a:t>WTLS Session </a:t>
            </a:r>
          </a:p>
        </p:txBody>
      </p:sp>
      <p:sp>
        <p:nvSpPr>
          <p:cNvPr id="38915" name="Content Placeholder 2"/>
          <p:cNvSpPr>
            <a:spLocks noGrp="1"/>
          </p:cNvSpPr>
          <p:nvPr>
            <p:ph idx="1"/>
          </p:nvPr>
        </p:nvSpPr>
        <p:spPr>
          <a:xfrm>
            <a:off x="719138" y="1268413"/>
            <a:ext cx="8424862" cy="5184775"/>
          </a:xfrm>
        </p:spPr>
        <p:txBody>
          <a:bodyPr/>
          <a:lstStyle/>
          <a:p>
            <a:pPr>
              <a:buFontTx/>
              <a:buNone/>
            </a:pPr>
            <a:r>
              <a:rPr lang="en-US" sz="2800" smtClean="0"/>
              <a:t>  A WTLS session state is defined by:</a:t>
            </a:r>
          </a:p>
          <a:p>
            <a:pPr lvl="1"/>
            <a:r>
              <a:rPr lang="en-US" sz="2100" b="1" smtClean="0">
                <a:ea typeface="ＭＳ Ｐゴシック" pitchFamily="34" charset="-128"/>
              </a:rPr>
              <a:t>Session identifier</a:t>
            </a:r>
            <a:r>
              <a:rPr lang="en-US" sz="2100" smtClean="0">
                <a:ea typeface="ＭＳ Ｐゴシック" pitchFamily="34" charset="-128"/>
              </a:rPr>
              <a:t>: an arbitrary byte sequence chosen by the server </a:t>
            </a:r>
          </a:p>
          <a:p>
            <a:pPr lvl="1"/>
            <a:r>
              <a:rPr lang="en-US" sz="2100" b="1" smtClean="0">
                <a:ea typeface="ＭＳ Ｐゴシック" pitchFamily="34" charset="-128"/>
              </a:rPr>
              <a:t>Protocol version</a:t>
            </a:r>
            <a:r>
              <a:rPr lang="en-US" sz="2100" smtClean="0">
                <a:ea typeface="ＭＳ Ｐゴシック" pitchFamily="34" charset="-128"/>
              </a:rPr>
              <a:t>: WTLS protocol version number </a:t>
            </a:r>
          </a:p>
          <a:p>
            <a:pPr lvl="1"/>
            <a:r>
              <a:rPr lang="en-US" sz="2100" b="1" smtClean="0">
                <a:ea typeface="ＭＳ Ｐゴシック" pitchFamily="34" charset="-128"/>
              </a:rPr>
              <a:t>Peer certificate</a:t>
            </a:r>
            <a:r>
              <a:rPr lang="en-US" sz="2100" smtClean="0">
                <a:ea typeface="ＭＳ Ｐゴシック" pitchFamily="34" charset="-128"/>
              </a:rPr>
              <a:t>: certificate of the peer </a:t>
            </a:r>
          </a:p>
          <a:p>
            <a:pPr lvl="1"/>
            <a:r>
              <a:rPr lang="en-US" sz="2100" b="1" smtClean="0">
                <a:ea typeface="ＭＳ Ｐゴシック" pitchFamily="34" charset="-128"/>
              </a:rPr>
              <a:t>Compression method</a:t>
            </a:r>
            <a:r>
              <a:rPr lang="en-US" sz="2100" smtClean="0">
                <a:ea typeface="ＭＳ Ｐゴシック" pitchFamily="34" charset="-128"/>
              </a:rPr>
              <a:t>: algorithm used to compress data </a:t>
            </a:r>
          </a:p>
          <a:p>
            <a:pPr lvl="1"/>
            <a:r>
              <a:rPr lang="en-US" sz="2100" b="1" smtClean="0">
                <a:ea typeface="ＭＳ Ｐゴシック" pitchFamily="34" charset="-128"/>
              </a:rPr>
              <a:t>Cipher spec: </a:t>
            </a:r>
            <a:r>
              <a:rPr lang="en-US" sz="2100" smtClean="0">
                <a:ea typeface="ＭＳ Ｐゴシック" pitchFamily="34" charset="-128"/>
              </a:rPr>
              <a:t>specifies encryption algorithms (RC5, DES, etc) and hash algorithms (SHA-1, MD5, etc)</a:t>
            </a:r>
          </a:p>
          <a:p>
            <a:pPr lvl="1"/>
            <a:r>
              <a:rPr lang="en-US" sz="2100" b="1" smtClean="0">
                <a:ea typeface="ＭＳ Ｐゴシック" pitchFamily="34" charset="-128"/>
              </a:rPr>
              <a:t>Master secret</a:t>
            </a:r>
            <a:r>
              <a:rPr lang="en-US" sz="2100" smtClean="0">
                <a:ea typeface="ＭＳ Ｐゴシック" pitchFamily="34" charset="-128"/>
              </a:rPr>
              <a:t>: 20-byte secret shared between the client and server</a:t>
            </a:r>
          </a:p>
          <a:p>
            <a:pPr lvl="1"/>
            <a:r>
              <a:rPr lang="en-US" sz="2100" b="1" smtClean="0">
                <a:ea typeface="ＭＳ Ｐゴシック" pitchFamily="34" charset="-128"/>
              </a:rPr>
              <a:t>Sequence number: </a:t>
            </a:r>
            <a:r>
              <a:rPr lang="en-US" sz="2100" smtClean="0">
                <a:ea typeface="ＭＳ Ｐゴシック" pitchFamily="34" charset="-128"/>
              </a:rPr>
              <a:t>sequence numbering scheme used in this connection</a:t>
            </a:r>
          </a:p>
          <a:p>
            <a:pPr lvl="1"/>
            <a:r>
              <a:rPr lang="en-US" sz="2100" b="1" smtClean="0">
                <a:ea typeface="ＭＳ Ｐゴシック" pitchFamily="34" charset="-128"/>
              </a:rPr>
              <a:t>Key refresh: </a:t>
            </a:r>
            <a:r>
              <a:rPr lang="en-US" sz="2100" smtClean="0">
                <a:ea typeface="ＭＳ Ｐゴシック" pitchFamily="34" charset="-128"/>
              </a:rPr>
              <a:t>Defines how often some values (crypto. Key, IV, etc) are re-calculated </a:t>
            </a:r>
          </a:p>
          <a:p>
            <a:pPr lvl="1"/>
            <a:r>
              <a:rPr lang="en-US" sz="2100" smtClean="0">
                <a:ea typeface="ＭＳ Ｐゴシック" pitchFamily="34" charset="-128"/>
              </a:rPr>
              <a:t>etc  </a:t>
            </a:r>
            <a:r>
              <a:rPr lang="en-US" sz="2100" b="1" smtClean="0">
                <a:ea typeface="ＭＳ Ｐゴシック" pitchFamily="34" charset="-128"/>
              </a:rPr>
              <a:t> </a:t>
            </a:r>
          </a:p>
          <a:p>
            <a:pPr lvl="1">
              <a:lnSpc>
                <a:spcPct val="20000"/>
              </a:lnSpc>
              <a:buFont typeface="Wingdings" pitchFamily="2" charset="2"/>
              <a:buNone/>
            </a:pPr>
            <a:endParaRPr lang="en-US" sz="2500" smtClean="0">
              <a:ea typeface="ＭＳ Ｐゴシック" pitchFamily="34" charset="-128"/>
            </a:endParaRPr>
          </a:p>
          <a:p>
            <a:pPr>
              <a:buFontTx/>
              <a:buNone/>
            </a:pPr>
            <a:endParaRPr lang="en-US" smtClean="0"/>
          </a:p>
        </p:txBody>
      </p:sp>
      <p:sp>
        <p:nvSpPr>
          <p:cNvPr id="5" name="Slide Number Placeholder 5"/>
          <p:cNvSpPr>
            <a:spLocks noGrp="1"/>
          </p:cNvSpPr>
          <p:nvPr>
            <p:ph type="sldNum" sz="quarter" idx="12"/>
          </p:nvPr>
        </p:nvSpPr>
        <p:spPr/>
        <p:txBody>
          <a:bodyPr/>
          <a:lstStyle/>
          <a:p>
            <a:fld id="{AC77921B-E08A-4F22-8BBA-56C0EC68C93A}" type="slidenum">
              <a:rPr lang="en-US"/>
              <a:pPr/>
              <a:t>33</a:t>
            </a:fld>
            <a:endParaRPr lang="en-US"/>
          </a:p>
        </p:txBody>
      </p:sp>
      <p:sp>
        <p:nvSpPr>
          <p:cNvPr id="6" name="Date Placeholder 5"/>
          <p:cNvSpPr>
            <a:spLocks noGrp="1"/>
          </p:cNvSpPr>
          <p:nvPr>
            <p:ph type="dt" sz="half" idx="10"/>
          </p:nvPr>
        </p:nvSpPr>
        <p:spPr/>
        <p:txBody>
          <a:bodyPr/>
          <a:lstStyle/>
          <a:p>
            <a:pPr>
              <a:defRPr/>
            </a:pPr>
            <a:r>
              <a:rPr lang="ta-IN" smtClean="0"/>
              <a:t>2014/1</a:t>
            </a:r>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888" y="152400"/>
            <a:ext cx="6842125" cy="1260475"/>
          </a:xfrm>
        </p:spPr>
        <p:txBody>
          <a:bodyPr/>
          <a:lstStyle/>
          <a:p>
            <a:pPr>
              <a:defRPr/>
            </a:pPr>
            <a:r>
              <a:rPr lang="en-US" sz="3900" b="1" dirty="0" smtClean="0"/>
              <a:t>WTLS Connection  </a:t>
            </a:r>
          </a:p>
        </p:txBody>
      </p:sp>
      <p:sp>
        <p:nvSpPr>
          <p:cNvPr id="39939" name="Content Placeholder 2"/>
          <p:cNvSpPr>
            <a:spLocks noGrp="1"/>
          </p:cNvSpPr>
          <p:nvPr>
            <p:ph idx="1"/>
          </p:nvPr>
        </p:nvSpPr>
        <p:spPr>
          <a:xfrm>
            <a:off x="719138" y="1268413"/>
            <a:ext cx="8424862" cy="5064125"/>
          </a:xfrm>
        </p:spPr>
        <p:txBody>
          <a:bodyPr/>
          <a:lstStyle/>
          <a:p>
            <a:pPr>
              <a:buFontTx/>
              <a:buNone/>
            </a:pPr>
            <a:r>
              <a:rPr lang="en-US" sz="2800" smtClean="0"/>
              <a:t>  A WTLS connection state is defined by:</a:t>
            </a:r>
          </a:p>
          <a:p>
            <a:pPr lvl="1"/>
            <a:r>
              <a:rPr lang="en-US" sz="2100" b="1" smtClean="0">
                <a:ea typeface="ＭＳ Ｐゴシック" pitchFamily="34" charset="-128"/>
              </a:rPr>
              <a:t>Connection end:</a:t>
            </a:r>
            <a:r>
              <a:rPr lang="en-US" sz="2100" smtClean="0">
                <a:ea typeface="ＭＳ Ｐゴシック" pitchFamily="34" charset="-128"/>
              </a:rPr>
              <a:t> whether this entity is considered a client or server </a:t>
            </a:r>
          </a:p>
          <a:p>
            <a:pPr lvl="1"/>
            <a:r>
              <a:rPr lang="en-US" sz="2100" b="1" smtClean="0">
                <a:ea typeface="ＭＳ Ｐゴシック" pitchFamily="34" charset="-128"/>
              </a:rPr>
              <a:t>Bulk cipher algorithm: </a:t>
            </a:r>
            <a:r>
              <a:rPr lang="en-US" sz="2100" smtClean="0">
                <a:ea typeface="ＭＳ Ｐゴシック" pitchFamily="34" charset="-128"/>
              </a:rPr>
              <a:t>include</a:t>
            </a:r>
            <a:r>
              <a:rPr lang="en-US" sz="2100" b="1" smtClean="0">
                <a:ea typeface="ＭＳ Ｐゴシック" pitchFamily="34" charset="-128"/>
              </a:rPr>
              <a:t> </a:t>
            </a:r>
            <a:r>
              <a:rPr lang="en-US" sz="2100" smtClean="0">
                <a:ea typeface="ＭＳ Ｐゴシック" pitchFamily="34" charset="-128"/>
              </a:rPr>
              <a:t>key size, etc.  </a:t>
            </a:r>
          </a:p>
          <a:p>
            <a:pPr lvl="1"/>
            <a:r>
              <a:rPr lang="en-US" sz="2100" b="1" smtClean="0">
                <a:ea typeface="ＭＳ Ｐゴシック" pitchFamily="34" charset="-128"/>
              </a:rPr>
              <a:t>MAC algorithm: </a:t>
            </a:r>
            <a:r>
              <a:rPr lang="en-US" sz="2100" smtClean="0">
                <a:ea typeface="ＭＳ Ｐゴシック" pitchFamily="34" charset="-128"/>
              </a:rPr>
              <a:t>key size of the MAC and hash algorithms </a:t>
            </a:r>
          </a:p>
          <a:p>
            <a:pPr lvl="1"/>
            <a:r>
              <a:rPr lang="en-US" sz="2100" b="1" smtClean="0">
                <a:ea typeface="ＭＳ Ｐゴシック" pitchFamily="34" charset="-128"/>
              </a:rPr>
              <a:t>Compression algorithm</a:t>
            </a:r>
            <a:r>
              <a:rPr lang="en-US" sz="2100" smtClean="0">
                <a:ea typeface="ＭＳ Ｐゴシック" pitchFamily="34" charset="-128"/>
              </a:rPr>
              <a:t>: all information the algorithm requires to do compression </a:t>
            </a:r>
          </a:p>
          <a:p>
            <a:pPr lvl="1"/>
            <a:r>
              <a:rPr lang="en-US" sz="2100" b="1" smtClean="0">
                <a:ea typeface="ＭＳ Ｐゴシック" pitchFamily="34" charset="-128"/>
              </a:rPr>
              <a:t>Master secret</a:t>
            </a:r>
            <a:r>
              <a:rPr lang="en-US" sz="2100" smtClean="0">
                <a:ea typeface="ＭＳ Ｐゴシック" pitchFamily="34" charset="-128"/>
              </a:rPr>
              <a:t>: 20-byte secret shared between the client and server</a:t>
            </a:r>
          </a:p>
          <a:p>
            <a:pPr lvl="1"/>
            <a:r>
              <a:rPr lang="en-US" sz="2100" b="1" smtClean="0">
                <a:ea typeface="ＭＳ Ｐゴシック" pitchFamily="34" charset="-128"/>
              </a:rPr>
              <a:t>Client random: </a:t>
            </a:r>
            <a:r>
              <a:rPr lang="en-US" sz="2100" smtClean="0">
                <a:ea typeface="ＭＳ Ｐゴシック" pitchFamily="34" charset="-128"/>
              </a:rPr>
              <a:t>A 16-byte value provided by the client</a:t>
            </a:r>
          </a:p>
          <a:p>
            <a:pPr lvl="1"/>
            <a:r>
              <a:rPr lang="en-US" sz="2100" b="1" smtClean="0">
                <a:ea typeface="ＭＳ Ｐゴシック" pitchFamily="34" charset="-128"/>
              </a:rPr>
              <a:t>Server random</a:t>
            </a:r>
            <a:r>
              <a:rPr lang="en-US" sz="2100" smtClean="0">
                <a:ea typeface="ＭＳ Ｐゴシック" pitchFamily="34" charset="-128"/>
              </a:rPr>
              <a:t>: A 16-byte value provided by the server</a:t>
            </a:r>
          </a:p>
          <a:p>
            <a:pPr lvl="1"/>
            <a:r>
              <a:rPr lang="en-US" sz="2100" b="1" smtClean="0">
                <a:ea typeface="ＭＳ Ｐゴシック" pitchFamily="34" charset="-128"/>
              </a:rPr>
              <a:t>Sequence number mode: </a:t>
            </a:r>
            <a:r>
              <a:rPr lang="en-US" sz="2100" smtClean="0">
                <a:ea typeface="ＭＳ Ｐゴシック" pitchFamily="34" charset="-128"/>
              </a:rPr>
              <a:t>used to communicate sequence numbers </a:t>
            </a:r>
          </a:p>
          <a:p>
            <a:pPr lvl="1"/>
            <a:r>
              <a:rPr lang="en-US" sz="2100" b="1" smtClean="0">
                <a:ea typeface="ＭＳ Ｐゴシック" pitchFamily="34" charset="-128"/>
              </a:rPr>
              <a:t>Key refresh: </a:t>
            </a:r>
            <a:r>
              <a:rPr lang="en-US" sz="2100" smtClean="0">
                <a:ea typeface="ＭＳ Ｐゴシック" pitchFamily="34" charset="-128"/>
              </a:rPr>
              <a:t>Defines how often some connection parameters (crypto. Key, IV, etc) are re-calculated </a:t>
            </a:r>
          </a:p>
          <a:p>
            <a:pPr lvl="1">
              <a:lnSpc>
                <a:spcPct val="20000"/>
              </a:lnSpc>
              <a:buFont typeface="Wingdings" pitchFamily="2" charset="2"/>
              <a:buNone/>
            </a:pPr>
            <a:endParaRPr lang="en-US" sz="2500" smtClean="0">
              <a:ea typeface="ＭＳ Ｐゴシック" pitchFamily="34" charset="-128"/>
            </a:endParaRPr>
          </a:p>
          <a:p>
            <a:pPr>
              <a:buFontTx/>
              <a:buNone/>
            </a:pPr>
            <a:endParaRPr lang="en-US" smtClean="0"/>
          </a:p>
        </p:txBody>
      </p:sp>
      <p:sp>
        <p:nvSpPr>
          <p:cNvPr id="5" name="Slide Number Placeholder 5"/>
          <p:cNvSpPr>
            <a:spLocks noGrp="1"/>
          </p:cNvSpPr>
          <p:nvPr>
            <p:ph type="sldNum" sz="quarter" idx="12"/>
          </p:nvPr>
        </p:nvSpPr>
        <p:spPr/>
        <p:txBody>
          <a:bodyPr/>
          <a:lstStyle/>
          <a:p>
            <a:fld id="{D5431385-0E92-4FD5-ADB3-FBEA720EE9D7}" type="slidenum">
              <a:rPr lang="en-US"/>
              <a:pPr/>
              <a:t>34</a:t>
            </a:fld>
            <a:endParaRPr lang="en-US"/>
          </a:p>
        </p:txBody>
      </p:sp>
      <p:sp>
        <p:nvSpPr>
          <p:cNvPr id="6" name="Date Placeholder 5"/>
          <p:cNvSpPr>
            <a:spLocks noGrp="1"/>
          </p:cNvSpPr>
          <p:nvPr>
            <p:ph type="dt" sz="half" idx="10"/>
          </p:nvPr>
        </p:nvSpPr>
        <p:spPr/>
        <p:txBody>
          <a:bodyPr/>
          <a:lstStyle/>
          <a:p>
            <a:pPr>
              <a:defRPr/>
            </a:pPr>
            <a:r>
              <a:rPr lang="ta-IN" smtClean="0"/>
              <a:t>2014/1</a:t>
            </a:r>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900" b="1" dirty="0" smtClean="0"/>
              <a:t>WTLS Protocol Architecture</a:t>
            </a:r>
          </a:p>
        </p:txBody>
      </p:sp>
      <p:pic>
        <p:nvPicPr>
          <p:cNvPr id="40963" name="Picture 3"/>
          <p:cNvPicPr>
            <a:picLocks noChangeAspect="1"/>
          </p:cNvPicPr>
          <p:nvPr/>
        </p:nvPicPr>
        <p:blipFill>
          <a:blip r:embed="rId3" cstate="print"/>
          <a:srcRect/>
          <a:stretch>
            <a:fillRect/>
          </a:stretch>
        </p:blipFill>
        <p:spPr bwMode="auto">
          <a:xfrm>
            <a:off x="1187450" y="1628775"/>
            <a:ext cx="7429500" cy="3962400"/>
          </a:xfrm>
          <a:prstGeom prst="rect">
            <a:avLst/>
          </a:prstGeom>
          <a:noFill/>
          <a:ln w="9525">
            <a:noFill/>
            <a:miter lim="800000"/>
            <a:headEnd/>
            <a:tailEnd/>
          </a:ln>
        </p:spPr>
      </p:pic>
      <p:sp>
        <p:nvSpPr>
          <p:cNvPr id="5" name="Slide Number Placeholder 5"/>
          <p:cNvSpPr>
            <a:spLocks noGrp="1"/>
          </p:cNvSpPr>
          <p:nvPr>
            <p:ph type="sldNum" sz="quarter" idx="12"/>
          </p:nvPr>
        </p:nvSpPr>
        <p:spPr/>
        <p:txBody>
          <a:bodyPr/>
          <a:lstStyle/>
          <a:p>
            <a:fld id="{B1B94048-2FC9-4C05-836D-E8B52EE3C0F3}" type="slidenum">
              <a:rPr lang="en-US"/>
              <a:pPr/>
              <a:t>35</a:t>
            </a:fld>
            <a:endParaRPr lang="en-US"/>
          </a:p>
        </p:txBody>
      </p:sp>
      <p:sp>
        <p:nvSpPr>
          <p:cNvPr id="6" name="Date Placeholder 5"/>
          <p:cNvSpPr>
            <a:spLocks noGrp="1"/>
          </p:cNvSpPr>
          <p:nvPr>
            <p:ph type="dt" sz="half" idx="10"/>
          </p:nvPr>
        </p:nvSpPr>
        <p:spPr/>
        <p:txBody>
          <a:bodyPr/>
          <a:lstStyle/>
          <a:p>
            <a:pPr>
              <a:defRPr/>
            </a:pPr>
            <a:r>
              <a:rPr lang="ta-IN" smtClean="0"/>
              <a:t>2014/1</a:t>
            </a:r>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900" b="1" dirty="0" smtClean="0"/>
              <a:t>WTLS Record Protocol</a:t>
            </a:r>
          </a:p>
        </p:txBody>
      </p:sp>
      <p:pic>
        <p:nvPicPr>
          <p:cNvPr id="41987" name="Picture 3"/>
          <p:cNvPicPr>
            <a:picLocks noChangeAspect="1"/>
          </p:cNvPicPr>
          <p:nvPr/>
        </p:nvPicPr>
        <p:blipFill>
          <a:blip r:embed="rId3" cstate="print"/>
          <a:srcRect/>
          <a:stretch>
            <a:fillRect/>
          </a:stretch>
        </p:blipFill>
        <p:spPr bwMode="auto">
          <a:xfrm>
            <a:off x="1524000" y="1524000"/>
            <a:ext cx="6121400" cy="4419600"/>
          </a:xfrm>
          <a:prstGeom prst="rect">
            <a:avLst/>
          </a:prstGeom>
          <a:noFill/>
          <a:ln w="9525">
            <a:noFill/>
            <a:miter lim="800000"/>
            <a:headEnd/>
            <a:tailEnd/>
          </a:ln>
        </p:spPr>
      </p:pic>
      <p:sp>
        <p:nvSpPr>
          <p:cNvPr id="5" name="Slide Number Placeholder 5"/>
          <p:cNvSpPr>
            <a:spLocks noGrp="1"/>
          </p:cNvSpPr>
          <p:nvPr>
            <p:ph type="sldNum" sz="quarter" idx="12"/>
          </p:nvPr>
        </p:nvSpPr>
        <p:spPr/>
        <p:txBody>
          <a:bodyPr/>
          <a:lstStyle/>
          <a:p>
            <a:fld id="{6548379C-19A7-4EC8-9DF6-7810D1E66D15}" type="slidenum">
              <a:rPr lang="en-US"/>
              <a:pPr/>
              <a:t>36</a:t>
            </a:fld>
            <a:endParaRPr lang="en-US"/>
          </a:p>
        </p:txBody>
      </p:sp>
      <p:sp>
        <p:nvSpPr>
          <p:cNvPr id="6" name="Date Placeholder 5"/>
          <p:cNvSpPr>
            <a:spLocks noGrp="1"/>
          </p:cNvSpPr>
          <p:nvPr>
            <p:ph type="dt" sz="half" idx="10"/>
          </p:nvPr>
        </p:nvSpPr>
        <p:spPr/>
        <p:txBody>
          <a:bodyPr/>
          <a:lstStyle/>
          <a:p>
            <a:pPr>
              <a:defRPr/>
            </a:pPr>
            <a:r>
              <a:rPr lang="ta-IN" smtClean="0"/>
              <a:t>2014/1</a:t>
            </a:r>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900" b="1" dirty="0" smtClean="0"/>
              <a:t>WTLS Higher-Layer Protocols</a:t>
            </a:r>
          </a:p>
        </p:txBody>
      </p:sp>
      <p:sp>
        <p:nvSpPr>
          <p:cNvPr id="43011" name="Content Placeholder 2"/>
          <p:cNvSpPr>
            <a:spLocks noGrp="1"/>
          </p:cNvSpPr>
          <p:nvPr>
            <p:ph idx="1"/>
          </p:nvPr>
        </p:nvSpPr>
        <p:spPr>
          <a:xfrm>
            <a:off x="684213" y="1341438"/>
            <a:ext cx="8229600" cy="5105400"/>
          </a:xfrm>
        </p:spPr>
        <p:txBody>
          <a:bodyPr/>
          <a:lstStyle/>
          <a:p>
            <a:r>
              <a:rPr lang="en-US" sz="3000" smtClean="0"/>
              <a:t>Change Cipher Spec Protocol</a:t>
            </a:r>
          </a:p>
          <a:p>
            <a:pPr lvl="1"/>
            <a:r>
              <a:rPr lang="en-US" sz="2500" smtClean="0">
                <a:ea typeface="ＭＳ Ｐゴシック" pitchFamily="34" charset="-128"/>
              </a:rPr>
              <a:t>simplest, to make pending state current</a:t>
            </a:r>
          </a:p>
          <a:p>
            <a:pPr lvl="1">
              <a:lnSpc>
                <a:spcPct val="20000"/>
              </a:lnSpc>
              <a:buFont typeface="Wingdings" pitchFamily="2" charset="2"/>
              <a:buNone/>
            </a:pPr>
            <a:endParaRPr lang="en-US" smtClean="0">
              <a:ea typeface="ＭＳ Ｐゴシック" pitchFamily="34" charset="-128"/>
            </a:endParaRPr>
          </a:p>
          <a:p>
            <a:r>
              <a:rPr lang="en-US" sz="3000" smtClean="0"/>
              <a:t>Alert Protocol</a:t>
            </a:r>
          </a:p>
          <a:p>
            <a:pPr lvl="1"/>
            <a:r>
              <a:rPr lang="en-US" sz="2500" smtClean="0">
                <a:ea typeface="ＭＳ Ｐゴシック" pitchFamily="34" charset="-128"/>
              </a:rPr>
              <a:t>used to convey WTLS-related alerts to peer</a:t>
            </a:r>
          </a:p>
          <a:p>
            <a:pPr lvl="1"/>
            <a:r>
              <a:rPr lang="en-US" sz="2500" smtClean="0">
                <a:ea typeface="ＭＳ Ｐゴシック" pitchFamily="34" charset="-128"/>
              </a:rPr>
              <a:t>has severity: </a:t>
            </a:r>
            <a:r>
              <a:rPr lang="en-US" sz="2500" b="1" smtClean="0">
                <a:ea typeface="ＭＳ Ｐゴシック" pitchFamily="34" charset="-128"/>
              </a:rPr>
              <a:t>warning</a:t>
            </a:r>
            <a:r>
              <a:rPr lang="en-US" sz="2500" smtClean="0">
                <a:ea typeface="ＭＳ Ｐゴシック" pitchFamily="34" charset="-128"/>
              </a:rPr>
              <a:t>, </a:t>
            </a:r>
            <a:r>
              <a:rPr lang="en-US" sz="2500" b="1" smtClean="0">
                <a:ea typeface="ＭＳ Ｐゴシック" pitchFamily="34" charset="-128"/>
              </a:rPr>
              <a:t>critical</a:t>
            </a:r>
            <a:r>
              <a:rPr lang="en-US" sz="2500" smtClean="0">
                <a:ea typeface="ＭＳ Ｐゴシック" pitchFamily="34" charset="-128"/>
              </a:rPr>
              <a:t>, or </a:t>
            </a:r>
            <a:r>
              <a:rPr lang="en-US" sz="2500" b="1" smtClean="0">
                <a:ea typeface="ＭＳ Ｐゴシック" pitchFamily="34" charset="-128"/>
              </a:rPr>
              <a:t>fatal</a:t>
            </a:r>
          </a:p>
          <a:p>
            <a:pPr lvl="1"/>
            <a:r>
              <a:rPr lang="en-US" sz="2500" smtClean="0">
                <a:ea typeface="ＭＳ Ｐゴシック" pitchFamily="34" charset="-128"/>
              </a:rPr>
              <a:t>and specific alert type</a:t>
            </a:r>
          </a:p>
          <a:p>
            <a:pPr lvl="1">
              <a:lnSpc>
                <a:spcPct val="20000"/>
              </a:lnSpc>
              <a:buFont typeface="Wingdings" pitchFamily="2" charset="2"/>
              <a:buNone/>
            </a:pPr>
            <a:endParaRPr lang="en-US" smtClean="0">
              <a:ea typeface="ＭＳ Ｐゴシック" pitchFamily="34" charset="-128"/>
            </a:endParaRPr>
          </a:p>
          <a:p>
            <a:r>
              <a:rPr lang="en-US" sz="3000" smtClean="0"/>
              <a:t>Handshake Protocol</a:t>
            </a:r>
          </a:p>
          <a:p>
            <a:pPr lvl="1"/>
            <a:r>
              <a:rPr lang="en-US" sz="2500" smtClean="0">
                <a:ea typeface="ＭＳ Ｐゴシック" pitchFamily="34" charset="-128"/>
              </a:rPr>
              <a:t>allow server &amp; client to mutually authenticate </a:t>
            </a:r>
          </a:p>
          <a:p>
            <a:pPr lvl="1"/>
            <a:r>
              <a:rPr lang="en-US" sz="2500" smtClean="0">
                <a:ea typeface="ＭＳ Ｐゴシック" pitchFamily="34" charset="-128"/>
              </a:rPr>
              <a:t>negotiate encryption &amp; MAC algs &amp; keys</a:t>
            </a:r>
          </a:p>
          <a:p>
            <a:pPr lvl="1"/>
            <a:endParaRPr lang="en-US" smtClean="0">
              <a:ea typeface="ＭＳ Ｐゴシック" pitchFamily="34" charset="-128"/>
            </a:endParaRPr>
          </a:p>
        </p:txBody>
      </p:sp>
      <p:sp>
        <p:nvSpPr>
          <p:cNvPr id="5" name="Slide Number Placeholder 5"/>
          <p:cNvSpPr>
            <a:spLocks noGrp="1"/>
          </p:cNvSpPr>
          <p:nvPr>
            <p:ph type="sldNum" sz="quarter" idx="12"/>
          </p:nvPr>
        </p:nvSpPr>
        <p:spPr/>
        <p:txBody>
          <a:bodyPr/>
          <a:lstStyle/>
          <a:p>
            <a:fld id="{691A4FED-78DB-4AA0-A5DE-3054F95A0CBD}" type="slidenum">
              <a:rPr lang="en-US"/>
              <a:pPr/>
              <a:t>37</a:t>
            </a:fld>
            <a:endParaRPr lang="en-US"/>
          </a:p>
        </p:txBody>
      </p:sp>
      <p:sp>
        <p:nvSpPr>
          <p:cNvPr id="6" name="Date Placeholder 5"/>
          <p:cNvSpPr>
            <a:spLocks noGrp="1"/>
          </p:cNvSpPr>
          <p:nvPr>
            <p:ph type="dt" sz="half" idx="10"/>
          </p:nvPr>
        </p:nvSpPr>
        <p:spPr/>
        <p:txBody>
          <a:bodyPr/>
          <a:lstStyle/>
          <a:p>
            <a:pPr>
              <a:defRPr/>
            </a:pPr>
            <a:r>
              <a:rPr lang="ta-IN" smtClean="0"/>
              <a:t>2014/1</a:t>
            </a:r>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3581400" cy="6324600"/>
          </a:xfrm>
        </p:spPr>
        <p:txBody>
          <a:bodyPr/>
          <a:lstStyle/>
          <a:p>
            <a:pPr>
              <a:defRPr/>
            </a:pPr>
            <a:r>
              <a:rPr lang="en-US" sz="3900" b="1" dirty="0" smtClean="0"/>
              <a:t>Handshake Protocol</a:t>
            </a:r>
          </a:p>
        </p:txBody>
      </p:sp>
      <p:pic>
        <p:nvPicPr>
          <p:cNvPr id="44035" name="Picture 3"/>
          <p:cNvPicPr>
            <a:picLocks noChangeAspect="1"/>
          </p:cNvPicPr>
          <p:nvPr/>
        </p:nvPicPr>
        <p:blipFill>
          <a:blip r:embed="rId3" cstate="print"/>
          <a:srcRect/>
          <a:stretch>
            <a:fillRect/>
          </a:stretch>
        </p:blipFill>
        <p:spPr bwMode="auto">
          <a:xfrm>
            <a:off x="3600450" y="11113"/>
            <a:ext cx="5516563" cy="6827837"/>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r>
              <a:rPr lang="en-US"/>
              <a:t>Lecture 1. Introduction - </a:t>
            </a:r>
            <a:fld id="{AD6CE809-05C8-44D1-A461-A177312196FD}" type="slidenum">
              <a:rPr lang="en-US"/>
              <a:pPr/>
              <a:t>38</a:t>
            </a:fld>
            <a:endParaRPr lang="en-US"/>
          </a:p>
        </p:txBody>
      </p:sp>
      <p:sp>
        <p:nvSpPr>
          <p:cNvPr id="5" name="Date Placeholder 4"/>
          <p:cNvSpPr>
            <a:spLocks noGrp="1"/>
          </p:cNvSpPr>
          <p:nvPr>
            <p:ph type="dt" sz="half" idx="10"/>
          </p:nvPr>
        </p:nvSpPr>
        <p:spPr/>
        <p:txBody>
          <a:bodyPr/>
          <a:lstStyle/>
          <a:p>
            <a:pPr>
              <a:defRPr/>
            </a:pPr>
            <a:r>
              <a:rPr lang="ta-IN" smtClean="0"/>
              <a:t>2014/1</a:t>
            </a:r>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029450" cy="1143000"/>
          </a:xfrm>
        </p:spPr>
        <p:txBody>
          <a:bodyPr/>
          <a:lstStyle/>
          <a:p>
            <a:pPr>
              <a:defRPr/>
            </a:pPr>
            <a:r>
              <a:rPr lang="en-US" sz="3900" b="1" dirty="0" smtClean="0"/>
              <a:t>WTLS Authentication</a:t>
            </a:r>
          </a:p>
        </p:txBody>
      </p:sp>
      <p:sp>
        <p:nvSpPr>
          <p:cNvPr id="45059" name="Content Placeholder 2"/>
          <p:cNvSpPr>
            <a:spLocks noGrp="1"/>
          </p:cNvSpPr>
          <p:nvPr>
            <p:ph idx="1"/>
          </p:nvPr>
        </p:nvSpPr>
        <p:spPr>
          <a:xfrm>
            <a:off x="755650" y="1125538"/>
            <a:ext cx="8229600" cy="5245100"/>
          </a:xfrm>
        </p:spPr>
        <p:txBody>
          <a:bodyPr/>
          <a:lstStyle/>
          <a:p>
            <a:r>
              <a:rPr lang="en-US" sz="2600" smtClean="0"/>
              <a:t>WTLS authentication</a:t>
            </a:r>
          </a:p>
          <a:p>
            <a:pPr lvl="1"/>
            <a:r>
              <a:rPr lang="en-US" sz="2200" smtClean="0">
                <a:ea typeface="ＭＳ Ｐゴシック" pitchFamily="34" charset="-128"/>
              </a:rPr>
              <a:t>uses certificates, making use of X.509v3, or WTLS certificates, which consists of: </a:t>
            </a:r>
          </a:p>
          <a:p>
            <a:pPr lvl="2"/>
            <a:r>
              <a:rPr lang="en-US" sz="1800" smtClean="0">
                <a:ea typeface="ＭＳ Ｐゴシック" pitchFamily="34" charset="-128"/>
              </a:rPr>
              <a:t>Certificate version</a:t>
            </a:r>
          </a:p>
          <a:p>
            <a:pPr lvl="2"/>
            <a:r>
              <a:rPr lang="en-US" sz="1800" smtClean="0">
                <a:ea typeface="ＭＳ Ｐゴシック" pitchFamily="34" charset="-128"/>
              </a:rPr>
              <a:t>Signature_algorithm</a:t>
            </a:r>
          </a:p>
          <a:p>
            <a:pPr lvl="2"/>
            <a:r>
              <a:rPr lang="en-US" sz="1800" smtClean="0">
                <a:ea typeface="ＭＳ Ｐゴシック" pitchFamily="34" charset="-128"/>
              </a:rPr>
              <a:t>Issuer </a:t>
            </a:r>
          </a:p>
          <a:p>
            <a:pPr lvl="2"/>
            <a:r>
              <a:rPr lang="en-US" sz="1800" smtClean="0">
                <a:ea typeface="ＭＳ Ｐゴシック" pitchFamily="34" charset="-128"/>
              </a:rPr>
              <a:t>Valid_not_after</a:t>
            </a:r>
          </a:p>
          <a:p>
            <a:pPr lvl="2"/>
            <a:r>
              <a:rPr lang="en-US" sz="1800" smtClean="0">
                <a:ea typeface="ＭＳ Ｐゴシック" pitchFamily="34" charset="-128"/>
              </a:rPr>
              <a:t>Subject</a:t>
            </a:r>
          </a:p>
          <a:p>
            <a:pPr lvl="2"/>
            <a:r>
              <a:rPr lang="en-US" sz="1800" smtClean="0">
                <a:ea typeface="ＭＳ Ｐゴシック" pitchFamily="34" charset="-128"/>
              </a:rPr>
              <a:t>Public_key_type</a:t>
            </a:r>
          </a:p>
          <a:p>
            <a:pPr lvl="2"/>
            <a:r>
              <a:rPr lang="en-US" sz="1800" smtClean="0">
                <a:ea typeface="ＭＳ Ｐゴシック" pitchFamily="34" charset="-128"/>
              </a:rPr>
              <a:t>Parameter_specifier</a:t>
            </a:r>
          </a:p>
          <a:p>
            <a:pPr lvl="2"/>
            <a:r>
              <a:rPr lang="en-US" sz="1800" smtClean="0">
                <a:ea typeface="ＭＳ Ｐゴシック" pitchFamily="34" charset="-128"/>
              </a:rPr>
              <a:t>Public key</a:t>
            </a:r>
          </a:p>
          <a:p>
            <a:pPr lvl="2"/>
            <a:r>
              <a:rPr lang="en-US" sz="1800" smtClean="0">
                <a:ea typeface="ＭＳ Ｐゴシック" pitchFamily="34" charset="-128"/>
              </a:rPr>
              <a:t>Signature</a:t>
            </a:r>
            <a:endParaRPr lang="en-US" smtClean="0">
              <a:ea typeface="ＭＳ Ｐゴシック" pitchFamily="34" charset="-128"/>
            </a:endParaRPr>
          </a:p>
          <a:p>
            <a:pPr lvl="1"/>
            <a:r>
              <a:rPr lang="en-US" sz="2200" smtClean="0">
                <a:ea typeface="ＭＳ Ｐゴシック" pitchFamily="34" charset="-128"/>
              </a:rPr>
              <a:t>can occur between client and server, or client may only authenticates server </a:t>
            </a:r>
            <a:r>
              <a:rPr lang="en-US" sz="2200" b="1" smtClean="0">
                <a:ea typeface="ＭＳ Ｐゴシック" pitchFamily="34" charset="-128"/>
              </a:rPr>
              <a:t>– </a:t>
            </a:r>
            <a:r>
              <a:rPr lang="en-US" sz="2200" smtClean="0">
                <a:ea typeface="ＭＳ Ｐゴシック" pitchFamily="34" charset="-128"/>
              </a:rPr>
              <a:t>WTLS defines that authentication is an optional procedure</a:t>
            </a:r>
          </a:p>
          <a:p>
            <a:pPr lvl="1">
              <a:lnSpc>
                <a:spcPct val="20000"/>
              </a:lnSpc>
            </a:pPr>
            <a:endParaRPr lang="en-US" smtClean="0">
              <a:ea typeface="ＭＳ Ｐゴシック" pitchFamily="34" charset="-128"/>
            </a:endParaRPr>
          </a:p>
        </p:txBody>
      </p:sp>
      <p:sp>
        <p:nvSpPr>
          <p:cNvPr id="5" name="Slide Number Placeholder 5"/>
          <p:cNvSpPr>
            <a:spLocks noGrp="1"/>
          </p:cNvSpPr>
          <p:nvPr>
            <p:ph type="sldNum" sz="quarter" idx="12"/>
          </p:nvPr>
        </p:nvSpPr>
        <p:spPr/>
        <p:txBody>
          <a:bodyPr/>
          <a:lstStyle/>
          <a:p>
            <a:fld id="{4EF72D34-1D68-4ABB-BAD8-372A243B6FBD}" type="slidenum">
              <a:rPr lang="en-US"/>
              <a:pPr/>
              <a:t>39</a:t>
            </a:fld>
            <a:endParaRPr lang="en-US"/>
          </a:p>
        </p:txBody>
      </p:sp>
      <p:sp>
        <p:nvSpPr>
          <p:cNvPr id="6" name="Date Placeholder 5"/>
          <p:cNvSpPr>
            <a:spLocks noGrp="1"/>
          </p:cNvSpPr>
          <p:nvPr>
            <p:ph type="dt" sz="half" idx="10"/>
          </p:nvPr>
        </p:nvSpPr>
        <p:spPr/>
        <p:txBody>
          <a:bodyPr/>
          <a:lstStyle/>
          <a:p>
            <a:pPr>
              <a:defRPr/>
            </a:pPr>
            <a:r>
              <a:rPr lang="ta-IN" smtClean="0"/>
              <a:t>2014/1</a:t>
            </a:r>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xfrm>
            <a:off x="1476375" y="260350"/>
            <a:ext cx="6048375" cy="914400"/>
          </a:xfrm>
        </p:spPr>
        <p:txBody>
          <a:bodyPr lIns="90000" tIns="46800" rIns="90000" bIns="4680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3900" b="1" dirty="0" err="1" smtClean="0"/>
              <a:t>Today’Objectives</a:t>
            </a:r>
            <a:r>
              <a:rPr lang="en-GB" sz="4000" dirty="0" smtClean="0"/>
              <a:t> </a:t>
            </a:r>
            <a:endParaRPr lang="en-GB" dirty="0" smtClean="0"/>
          </a:p>
        </p:txBody>
      </p:sp>
      <p:sp>
        <p:nvSpPr>
          <p:cNvPr id="14339" name="Rectangle 3"/>
          <p:cNvSpPr>
            <a:spLocks noGrp="1" noChangeArrowheads="1"/>
          </p:cNvSpPr>
          <p:nvPr>
            <p:ph type="body" idx="1"/>
          </p:nvPr>
        </p:nvSpPr>
        <p:spPr>
          <a:xfrm>
            <a:off x="900113" y="1196975"/>
            <a:ext cx="8064500" cy="5184775"/>
          </a:xfrm>
        </p:spPr>
        <p:txBody>
          <a:bodyPr lIns="90000" tIns="46800" rIns="90000" bIns="46800"/>
          <a:lstStyle/>
          <a:p>
            <a:pPr marL="331788" indent="-331788" defTabSz="457200">
              <a:lnSpc>
                <a:spcPct val="15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kumimoji="1" lang="en-GB" sz="2800" dirty="0" smtClean="0"/>
              <a:t>Importance of Wireless Networks</a:t>
            </a:r>
          </a:p>
          <a:p>
            <a:pPr marL="331788" indent="-331788" defTabSz="457200">
              <a:lnSpc>
                <a:spcPct val="15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kumimoji="1" lang="en-GB" sz="2800" dirty="0" smtClean="0"/>
              <a:t>IEEE 802 Protocol Architecture</a:t>
            </a:r>
            <a:endParaRPr lang="en-GB" sz="2800" dirty="0" smtClean="0"/>
          </a:p>
          <a:p>
            <a:pPr marL="331788" indent="-331788" defTabSz="457200">
              <a:lnSpc>
                <a:spcPct val="15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dirty="0" smtClean="0"/>
              <a:t>802.11 Wireless LAN Security</a:t>
            </a:r>
            <a:endParaRPr lang="en-GB" sz="2800" dirty="0" smtClean="0"/>
          </a:p>
          <a:p>
            <a:pPr marL="331788" indent="-331788" defTabSz="457200">
              <a:lnSpc>
                <a:spcPct val="15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dirty="0" smtClean="0">
                <a:ea typeface="ＭＳ Ｐゴシック" pitchFamily="34" charset="-128"/>
              </a:rPr>
              <a:t>802.11i  Robust Security Network</a:t>
            </a:r>
          </a:p>
          <a:p>
            <a:pPr marL="331788" indent="-331788" defTabSz="457200">
              <a:lnSpc>
                <a:spcPct val="15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dirty="0" smtClean="0"/>
              <a:t>802.11i Phases of Operation</a:t>
            </a:r>
          </a:p>
          <a:p>
            <a:pPr marL="331788" indent="-331788" defTabSz="457200">
              <a:lnSpc>
                <a:spcPct val="15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dirty="0" smtClean="0"/>
              <a:t>Wireless Transport Layer Security</a:t>
            </a:r>
            <a:endParaRPr lang="en-US" sz="2400" dirty="0" smtClean="0"/>
          </a:p>
        </p:txBody>
      </p:sp>
      <p:sp>
        <p:nvSpPr>
          <p:cNvPr id="2" name="Slide Number Placeholder 1"/>
          <p:cNvSpPr>
            <a:spLocks noGrp="1"/>
          </p:cNvSpPr>
          <p:nvPr>
            <p:ph type="sldNum" sz="quarter" idx="12"/>
          </p:nvPr>
        </p:nvSpPr>
        <p:spPr/>
        <p:txBody>
          <a:bodyPr/>
          <a:lstStyle/>
          <a:p>
            <a:fld id="{3DF54AA8-DC07-4276-B03A-EFEC9D99C5ED}" type="slidenum">
              <a:rPr lang="en-US"/>
              <a:pPr/>
              <a:t>4</a:t>
            </a:fld>
            <a:endParaRPr lang="en-US"/>
          </a:p>
        </p:txBody>
      </p:sp>
      <p:sp>
        <p:nvSpPr>
          <p:cNvPr id="5" name="Date Placeholder 4"/>
          <p:cNvSpPr>
            <a:spLocks noGrp="1"/>
          </p:cNvSpPr>
          <p:nvPr>
            <p:ph type="dt" sz="half" idx="10"/>
          </p:nvPr>
        </p:nvSpPr>
        <p:spPr/>
        <p:txBody>
          <a:bodyPr/>
          <a:lstStyle/>
          <a:p>
            <a:pPr>
              <a:defRPr/>
            </a:pPr>
            <a:r>
              <a:rPr lang="ta-IN" smtClean="0"/>
              <a:t>2014/1</a:t>
            </a:r>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029450" cy="1143000"/>
          </a:xfrm>
        </p:spPr>
        <p:txBody>
          <a:bodyPr/>
          <a:lstStyle/>
          <a:p>
            <a:pPr>
              <a:defRPr/>
            </a:pPr>
            <a:r>
              <a:rPr lang="en-US" sz="3900" b="1" dirty="0" smtClean="0"/>
              <a:t>WTLS Key Exchange</a:t>
            </a:r>
          </a:p>
        </p:txBody>
      </p:sp>
      <p:sp>
        <p:nvSpPr>
          <p:cNvPr id="46083" name="Content Placeholder 2"/>
          <p:cNvSpPr>
            <a:spLocks noGrp="1"/>
          </p:cNvSpPr>
          <p:nvPr>
            <p:ph idx="1"/>
          </p:nvPr>
        </p:nvSpPr>
        <p:spPr>
          <a:xfrm>
            <a:off x="755650" y="1268413"/>
            <a:ext cx="8229600" cy="5102225"/>
          </a:xfrm>
        </p:spPr>
        <p:txBody>
          <a:bodyPr/>
          <a:lstStyle/>
          <a:p>
            <a:r>
              <a:rPr lang="en-US" smtClean="0">
                <a:ea typeface="ＭＳ Ｐゴシック" pitchFamily="34" charset="-128"/>
              </a:rPr>
              <a:t>It generates a mutually shared pre-master key</a:t>
            </a:r>
          </a:p>
          <a:p>
            <a:pPr>
              <a:lnSpc>
                <a:spcPct val="20000"/>
              </a:lnSpc>
            </a:pPr>
            <a:endParaRPr lang="en-US" smtClean="0">
              <a:ea typeface="ＭＳ Ｐゴシック" pitchFamily="34" charset="-128"/>
            </a:endParaRPr>
          </a:p>
          <a:p>
            <a:pPr>
              <a:lnSpc>
                <a:spcPct val="120000"/>
              </a:lnSpc>
            </a:pPr>
            <a:r>
              <a:rPr lang="en-US" smtClean="0">
                <a:ea typeface="ＭＳ Ｐゴシック" pitchFamily="34" charset="-128"/>
              </a:rPr>
              <a:t>It can used the following:</a:t>
            </a:r>
          </a:p>
          <a:p>
            <a:pPr lvl="1">
              <a:lnSpc>
                <a:spcPct val="120000"/>
              </a:lnSpc>
            </a:pPr>
            <a:r>
              <a:rPr lang="en-US" smtClean="0">
                <a:ea typeface="ＭＳ Ｐゴシック" pitchFamily="34" charset="-128"/>
              </a:rPr>
              <a:t>conventional D-H scheme</a:t>
            </a:r>
          </a:p>
          <a:p>
            <a:pPr lvl="1">
              <a:lnSpc>
                <a:spcPct val="120000"/>
              </a:lnSpc>
            </a:pPr>
            <a:r>
              <a:rPr lang="en-US" smtClean="0">
                <a:ea typeface="ＭＳ Ｐゴシック" pitchFamily="34" charset="-128"/>
              </a:rPr>
              <a:t>Elliptic curve D-H computation</a:t>
            </a:r>
          </a:p>
          <a:p>
            <a:pPr lvl="1">
              <a:lnSpc>
                <a:spcPct val="120000"/>
              </a:lnSpc>
            </a:pPr>
            <a:r>
              <a:rPr lang="en-US" smtClean="0">
                <a:ea typeface="ＭＳ Ｐゴシック" pitchFamily="34" charset="-128"/>
              </a:rPr>
              <a:t>RSA key exchange </a:t>
            </a:r>
          </a:p>
          <a:p>
            <a:pPr lvl="1">
              <a:lnSpc>
                <a:spcPct val="20000"/>
              </a:lnSpc>
            </a:pPr>
            <a:endParaRPr lang="en-US" smtClean="0">
              <a:ea typeface="ＭＳ Ｐゴシック" pitchFamily="34" charset="-128"/>
            </a:endParaRPr>
          </a:p>
        </p:txBody>
      </p:sp>
      <p:sp>
        <p:nvSpPr>
          <p:cNvPr id="5" name="Slide Number Placeholder 5"/>
          <p:cNvSpPr>
            <a:spLocks noGrp="1"/>
          </p:cNvSpPr>
          <p:nvPr>
            <p:ph type="sldNum" sz="quarter" idx="12"/>
          </p:nvPr>
        </p:nvSpPr>
        <p:spPr/>
        <p:txBody>
          <a:bodyPr/>
          <a:lstStyle/>
          <a:p>
            <a:fld id="{71B82EC2-89B7-478B-AC66-CB461D2D6955}" type="slidenum">
              <a:rPr lang="en-US"/>
              <a:pPr/>
              <a:t>40</a:t>
            </a:fld>
            <a:endParaRPr lang="en-US"/>
          </a:p>
        </p:txBody>
      </p:sp>
      <p:sp>
        <p:nvSpPr>
          <p:cNvPr id="6" name="Date Placeholder 5"/>
          <p:cNvSpPr>
            <a:spLocks noGrp="1"/>
          </p:cNvSpPr>
          <p:nvPr>
            <p:ph type="dt" sz="half" idx="10"/>
          </p:nvPr>
        </p:nvSpPr>
        <p:spPr/>
        <p:txBody>
          <a:bodyPr/>
          <a:lstStyle/>
          <a:p>
            <a:pPr>
              <a:defRPr/>
            </a:pPr>
            <a:r>
              <a:rPr lang="ta-IN" smtClean="0"/>
              <a:t>2014/1</a:t>
            </a:r>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p:cNvSpPr>
            <a:spLocks noGrp="1"/>
          </p:cNvSpPr>
          <p:nvPr>
            <p:ph idx="1"/>
          </p:nvPr>
        </p:nvSpPr>
        <p:spPr>
          <a:xfrm>
            <a:off x="611188" y="1341438"/>
            <a:ext cx="8435975" cy="5064125"/>
          </a:xfrm>
        </p:spPr>
        <p:txBody>
          <a:bodyPr/>
          <a:lstStyle/>
          <a:p>
            <a:r>
              <a:rPr lang="en-US" smtClean="0"/>
              <a:t>The encryption keys will be generated from the master key</a:t>
            </a:r>
          </a:p>
          <a:p>
            <a:r>
              <a:rPr lang="en-US" smtClean="0"/>
              <a:t>Encryption algorithms</a:t>
            </a:r>
          </a:p>
          <a:p>
            <a:pPr lvl="1"/>
            <a:endParaRPr lang="en-US" smtClean="0">
              <a:ea typeface="ＭＳ Ｐゴシック" pitchFamily="34" charset="-128"/>
            </a:endParaRPr>
          </a:p>
        </p:txBody>
      </p:sp>
      <p:sp>
        <p:nvSpPr>
          <p:cNvPr id="6" name="Title 1"/>
          <p:cNvSpPr>
            <a:spLocks noGrp="1"/>
          </p:cNvSpPr>
          <p:nvPr>
            <p:ph type="title"/>
          </p:nvPr>
        </p:nvSpPr>
        <p:spPr>
          <a:xfrm>
            <a:off x="1143000" y="152400"/>
            <a:ext cx="7245350" cy="1143000"/>
          </a:xfrm>
        </p:spPr>
        <p:txBody>
          <a:bodyPr/>
          <a:lstStyle/>
          <a:p>
            <a:pPr>
              <a:defRPr/>
            </a:pPr>
            <a:r>
              <a:rPr lang="en-US" sz="3900" b="1" dirty="0" smtClean="0"/>
              <a:t>WTLS Encryption Algorithm </a:t>
            </a:r>
          </a:p>
        </p:txBody>
      </p:sp>
      <p:sp>
        <p:nvSpPr>
          <p:cNvPr id="5" name="Slide Number Placeholder 5"/>
          <p:cNvSpPr>
            <a:spLocks noGrp="1"/>
          </p:cNvSpPr>
          <p:nvPr>
            <p:ph type="sldNum" sz="quarter" idx="12"/>
          </p:nvPr>
        </p:nvSpPr>
        <p:spPr/>
        <p:txBody>
          <a:bodyPr/>
          <a:lstStyle/>
          <a:p>
            <a:fld id="{87EBA7E2-9106-47A1-9CA1-8244A1B196E9}" type="slidenum">
              <a:rPr lang="en-US"/>
              <a:pPr/>
              <a:t>41</a:t>
            </a:fld>
            <a:endParaRPr lang="en-US"/>
          </a:p>
        </p:txBody>
      </p:sp>
      <p:graphicFrame>
        <p:nvGraphicFramePr>
          <p:cNvPr id="7" name="Table 6"/>
          <p:cNvGraphicFramePr>
            <a:graphicFrameLocks noGrp="1"/>
          </p:cNvGraphicFramePr>
          <p:nvPr/>
        </p:nvGraphicFramePr>
        <p:xfrm>
          <a:off x="1476375" y="3357563"/>
          <a:ext cx="6096000" cy="18542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AU" dirty="0" smtClean="0"/>
                        <a:t>              Algorithm</a:t>
                      </a:r>
                      <a:endParaRPr lang="en-AU" dirty="0"/>
                    </a:p>
                  </a:txBody>
                  <a:tcPr/>
                </a:tc>
                <a:tc>
                  <a:txBody>
                    <a:bodyPr/>
                    <a:lstStyle/>
                    <a:p>
                      <a:r>
                        <a:rPr lang="en-AU" dirty="0" smtClean="0"/>
                        <a:t>     Key Size (bits)</a:t>
                      </a:r>
                      <a:endParaRPr lang="en-AU" dirty="0"/>
                    </a:p>
                  </a:txBody>
                  <a:tcPr/>
                </a:tc>
              </a:tr>
              <a:tr h="370840">
                <a:tc>
                  <a:txBody>
                    <a:bodyPr/>
                    <a:lstStyle/>
                    <a:p>
                      <a:r>
                        <a:rPr lang="en-AU" dirty="0" smtClean="0"/>
                        <a:t>  RC5</a:t>
                      </a:r>
                      <a:endParaRPr lang="en-AU" dirty="0"/>
                    </a:p>
                  </a:txBody>
                  <a:tcPr/>
                </a:tc>
                <a:tc>
                  <a:txBody>
                    <a:bodyPr/>
                    <a:lstStyle/>
                    <a:p>
                      <a:r>
                        <a:rPr lang="en-AU" dirty="0" smtClean="0"/>
                        <a:t> 40,</a:t>
                      </a:r>
                      <a:r>
                        <a:rPr lang="en-AU" baseline="0" dirty="0" smtClean="0"/>
                        <a:t> 56, 64, 128</a:t>
                      </a:r>
                      <a:endParaRPr lang="en-AU" dirty="0"/>
                    </a:p>
                  </a:txBody>
                  <a:tcPr/>
                </a:tc>
              </a:tr>
              <a:tr h="370840">
                <a:tc>
                  <a:txBody>
                    <a:bodyPr/>
                    <a:lstStyle/>
                    <a:p>
                      <a:r>
                        <a:rPr lang="en-AU" dirty="0" smtClean="0"/>
                        <a:t>  DES</a:t>
                      </a:r>
                      <a:endParaRPr lang="en-AU" dirty="0"/>
                    </a:p>
                  </a:txBody>
                  <a:tcPr/>
                </a:tc>
                <a:tc>
                  <a:txBody>
                    <a:bodyPr/>
                    <a:lstStyle/>
                    <a:p>
                      <a:r>
                        <a:rPr lang="en-AU" dirty="0" smtClean="0"/>
                        <a:t>        192</a:t>
                      </a:r>
                      <a:endParaRPr lang="en-AU" dirty="0"/>
                    </a:p>
                  </a:txBody>
                  <a:tcPr/>
                </a:tc>
              </a:tr>
              <a:tr h="370840">
                <a:tc>
                  <a:txBody>
                    <a:bodyPr/>
                    <a:lstStyle/>
                    <a:p>
                      <a:r>
                        <a:rPr lang="en-AU" dirty="0" smtClean="0"/>
                        <a:t>  3DES</a:t>
                      </a:r>
                      <a:endParaRPr lang="en-AU" dirty="0"/>
                    </a:p>
                  </a:txBody>
                  <a:tcPr/>
                </a:tc>
                <a:tc>
                  <a:txBody>
                    <a:bodyPr/>
                    <a:lstStyle/>
                    <a:p>
                      <a:r>
                        <a:rPr lang="en-AU" dirty="0" smtClean="0"/>
                        <a:t>         40</a:t>
                      </a:r>
                      <a:endParaRPr lang="en-AU" dirty="0"/>
                    </a:p>
                  </a:txBody>
                  <a:tcPr/>
                </a:tc>
              </a:tr>
              <a:tr h="370840">
                <a:tc>
                  <a:txBody>
                    <a:bodyPr/>
                    <a:lstStyle/>
                    <a:p>
                      <a:r>
                        <a:rPr lang="en-AU" dirty="0" smtClean="0"/>
                        <a:t>  IDEA</a:t>
                      </a:r>
                      <a:endParaRPr lang="en-AU" dirty="0"/>
                    </a:p>
                  </a:txBody>
                  <a:tcPr/>
                </a:tc>
                <a:tc>
                  <a:txBody>
                    <a:bodyPr/>
                    <a:lstStyle/>
                    <a:p>
                      <a:r>
                        <a:rPr lang="en-AU" dirty="0" smtClean="0"/>
                        <a:t>      40, 56</a:t>
                      </a:r>
                      <a:endParaRPr lang="en-AU" dirty="0"/>
                    </a:p>
                  </a:txBody>
                  <a:tcPr/>
                </a:tc>
              </a:tr>
            </a:tbl>
          </a:graphicData>
        </a:graphic>
      </p:graphicFrame>
      <p:sp>
        <p:nvSpPr>
          <p:cNvPr id="8" name="Date Placeholder 7"/>
          <p:cNvSpPr>
            <a:spLocks noGrp="1"/>
          </p:cNvSpPr>
          <p:nvPr>
            <p:ph type="dt" sz="half" idx="10"/>
          </p:nvPr>
        </p:nvSpPr>
        <p:spPr/>
        <p:txBody>
          <a:bodyPr/>
          <a:lstStyle/>
          <a:p>
            <a:pPr>
              <a:defRPr/>
            </a:pPr>
            <a:r>
              <a:rPr lang="ta-IN" smtClean="0"/>
              <a:t>2014/1</a:t>
            </a:r>
            <a:endParaRPr lang="en-US"/>
          </a:p>
        </p:txBody>
      </p:sp>
      <p:sp>
        <p:nvSpPr>
          <p:cNvPr id="9" name="Footer Placeholder 8"/>
          <p:cNvSpPr>
            <a:spLocks noGrp="1"/>
          </p:cNvSpPr>
          <p:nvPr>
            <p:ph type="ftr" sz="quarter" idx="11"/>
          </p:nvPr>
        </p:nvSpPr>
        <p:spPr/>
        <p:txBody>
          <a:bodyPr/>
          <a:lstStyle/>
          <a:p>
            <a:pPr>
              <a:defRPr/>
            </a:pPr>
            <a:r>
              <a:rPr lang="en-US" smtClean="0"/>
              <a:t>3413ICT</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900" b="1" dirty="0" smtClean="0"/>
              <a:t>WAP End-to-End Security</a:t>
            </a:r>
          </a:p>
        </p:txBody>
      </p:sp>
      <p:sp>
        <p:nvSpPr>
          <p:cNvPr id="49155" name="Content Placeholder 2"/>
          <p:cNvSpPr>
            <a:spLocks noGrp="1"/>
          </p:cNvSpPr>
          <p:nvPr>
            <p:ph idx="1"/>
          </p:nvPr>
        </p:nvSpPr>
        <p:spPr>
          <a:xfrm>
            <a:off x="611188" y="1412875"/>
            <a:ext cx="8229600" cy="1897063"/>
          </a:xfrm>
        </p:spPr>
        <p:txBody>
          <a:bodyPr/>
          <a:lstStyle/>
          <a:p>
            <a:r>
              <a:rPr lang="en-US" smtClean="0"/>
              <a:t>There is a security gap end-to-end</a:t>
            </a:r>
          </a:p>
          <a:p>
            <a:pPr lvl="1"/>
            <a:r>
              <a:rPr lang="en-US" smtClean="0">
                <a:ea typeface="ＭＳ Ｐゴシック" pitchFamily="34" charset="-128"/>
              </a:rPr>
              <a:t>at gateway between WTLS &amp; TLS domains</a:t>
            </a:r>
          </a:p>
        </p:txBody>
      </p:sp>
      <p:pic>
        <p:nvPicPr>
          <p:cNvPr id="49156" name="Picture 3"/>
          <p:cNvPicPr>
            <a:picLocks noChangeAspect="1"/>
          </p:cNvPicPr>
          <p:nvPr/>
        </p:nvPicPr>
        <p:blipFill>
          <a:blip r:embed="rId3" cstate="print"/>
          <a:srcRect/>
          <a:stretch>
            <a:fillRect/>
          </a:stretch>
        </p:blipFill>
        <p:spPr bwMode="auto">
          <a:xfrm>
            <a:off x="1258888" y="3429000"/>
            <a:ext cx="7124700" cy="25654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6572950E-19C3-4BC6-A9F9-2D1051668929}" type="slidenum">
              <a:rPr lang="en-US"/>
              <a:pPr/>
              <a:t>42</a:t>
            </a:fld>
            <a:endParaRPr lang="en-US"/>
          </a:p>
        </p:txBody>
      </p:sp>
      <p:sp>
        <p:nvSpPr>
          <p:cNvPr id="7" name="Date Placeholder 6"/>
          <p:cNvSpPr>
            <a:spLocks noGrp="1"/>
          </p:cNvSpPr>
          <p:nvPr>
            <p:ph type="dt" sz="half" idx="10"/>
          </p:nvPr>
        </p:nvSpPr>
        <p:spPr/>
        <p:txBody>
          <a:bodyPr/>
          <a:lstStyle/>
          <a:p>
            <a:pPr>
              <a:defRPr/>
            </a:pPr>
            <a:r>
              <a:rPr lang="ta-IN" smtClean="0"/>
              <a:t>2014/1</a:t>
            </a:r>
            <a:endParaRPr lang="en-US"/>
          </a:p>
        </p:txBody>
      </p:sp>
      <p:sp>
        <p:nvSpPr>
          <p:cNvPr id="8" name="Footer Placeholder 7"/>
          <p:cNvSpPr>
            <a:spLocks noGrp="1"/>
          </p:cNvSpPr>
          <p:nvPr>
            <p:ph type="ftr" sz="quarter" idx="11"/>
          </p:nvPr>
        </p:nvSpPr>
        <p:spPr/>
        <p:txBody>
          <a:bodyPr/>
          <a:lstStyle/>
          <a:p>
            <a:pPr>
              <a:defRPr/>
            </a:pPr>
            <a:r>
              <a:rPr lang="en-US" smtClean="0"/>
              <a:t>3413ICT</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43000" y="152400"/>
            <a:ext cx="6597650" cy="1143000"/>
          </a:xfrm>
        </p:spPr>
        <p:txBody>
          <a:bodyPr/>
          <a:lstStyle/>
          <a:p>
            <a:pPr eaLnBrk="1" hangingPunct="1"/>
            <a:r>
              <a:rPr lang="en-US" sz="3900" b="1" smtClean="0"/>
              <a:t>Summary</a:t>
            </a:r>
            <a:endParaRPr lang="en-AU" sz="3900" b="1" smtClean="0"/>
          </a:p>
        </p:txBody>
      </p:sp>
      <p:sp>
        <p:nvSpPr>
          <p:cNvPr id="52227" name="Rectangle 3"/>
          <p:cNvSpPr>
            <a:spLocks noGrp="1" noChangeArrowheads="1"/>
          </p:cNvSpPr>
          <p:nvPr>
            <p:ph type="body" idx="1"/>
          </p:nvPr>
        </p:nvSpPr>
        <p:spPr>
          <a:xfrm>
            <a:off x="971550" y="1341438"/>
            <a:ext cx="8002588" cy="4987925"/>
          </a:xfrm>
        </p:spPr>
        <p:txBody>
          <a:bodyPr/>
          <a:lstStyle/>
          <a:p>
            <a:pPr eaLnBrk="1" hangingPunct="1">
              <a:lnSpc>
                <a:spcPct val="120000"/>
              </a:lnSpc>
              <a:buFontTx/>
              <a:buNone/>
            </a:pPr>
            <a:r>
              <a:rPr lang="en-US" dirty="0" smtClean="0"/>
              <a:t>In this lecture, we have studied</a:t>
            </a:r>
          </a:p>
          <a:p>
            <a:pPr lvl="1" eaLnBrk="1" hangingPunct="1">
              <a:lnSpc>
                <a:spcPct val="120000"/>
              </a:lnSpc>
            </a:pPr>
            <a:r>
              <a:rPr lang="en-US" dirty="0" smtClean="0">
                <a:ea typeface="ＭＳ Ｐゴシック" pitchFamily="34" charset="-128"/>
              </a:rPr>
              <a:t>Wireless technologies</a:t>
            </a:r>
          </a:p>
          <a:p>
            <a:pPr lvl="1" eaLnBrk="1" hangingPunct="1">
              <a:lnSpc>
                <a:spcPct val="120000"/>
              </a:lnSpc>
            </a:pPr>
            <a:r>
              <a:rPr lang="en-US" dirty="0" smtClean="0">
                <a:ea typeface="ＭＳ Ｐゴシック" pitchFamily="34" charset="-128"/>
              </a:rPr>
              <a:t>IEEE 802.11 Wireless LAN security</a:t>
            </a:r>
          </a:p>
          <a:p>
            <a:pPr marL="1131888" lvl="2" indent="-331788">
              <a:lnSpc>
                <a:spcPct val="150000"/>
              </a:lnSpc>
              <a:spcBef>
                <a:spcPts val="700"/>
              </a:spcBef>
            </a:pPr>
            <a:r>
              <a:rPr lang="en-US" sz="2000" dirty="0" smtClean="0">
                <a:ea typeface="ＭＳ Ｐゴシック" pitchFamily="34" charset="-128"/>
              </a:rPr>
              <a:t>802.11i  Robust Security Network</a:t>
            </a:r>
          </a:p>
          <a:p>
            <a:pPr marL="1131888" lvl="2" indent="-331788">
              <a:lnSpc>
                <a:spcPct val="150000"/>
              </a:lnSpc>
              <a:spcBef>
                <a:spcPts val="700"/>
              </a:spcBef>
            </a:pPr>
            <a:r>
              <a:rPr lang="en-US" sz="2000" dirty="0" smtClean="0"/>
              <a:t>802.11i Phases of Operation</a:t>
            </a:r>
          </a:p>
          <a:p>
            <a:pPr lvl="1" eaLnBrk="1" hangingPunct="1">
              <a:lnSpc>
                <a:spcPct val="120000"/>
              </a:lnSpc>
            </a:pPr>
            <a:r>
              <a:rPr lang="en-US" dirty="0" smtClean="0">
                <a:ea typeface="ＭＳ Ｐゴシック" pitchFamily="34" charset="-128"/>
              </a:rPr>
              <a:t>Wireless Transport Layer Security (WTLS)</a:t>
            </a:r>
          </a:p>
          <a:p>
            <a:pPr lvl="1" eaLnBrk="1" hangingPunct="1">
              <a:lnSpc>
                <a:spcPct val="120000"/>
              </a:lnSpc>
            </a:pPr>
            <a:r>
              <a:rPr lang="en-US" dirty="0" smtClean="0"/>
              <a:t>WAP End-to-End Security</a:t>
            </a:r>
            <a:endParaRPr lang="en-US" dirty="0" smtClean="0">
              <a:ea typeface="ＭＳ Ｐゴシック" pitchFamily="34" charset="-128"/>
            </a:endParaRPr>
          </a:p>
          <a:p>
            <a:pPr lvl="1" eaLnBrk="1" hangingPunct="1">
              <a:lnSpc>
                <a:spcPct val="120000"/>
              </a:lnSpc>
            </a:pPr>
            <a:endParaRPr lang="en-US" dirty="0" smtClean="0">
              <a:ea typeface="ＭＳ Ｐゴシック" pitchFamily="34" charset="-128"/>
            </a:endParaRPr>
          </a:p>
          <a:p>
            <a:pPr lvl="1" eaLnBrk="1" hangingPunct="1"/>
            <a:endParaRPr lang="en-US" dirty="0" smtClean="0">
              <a:ea typeface="ＭＳ Ｐゴシック" pitchFamily="34" charset="-128"/>
            </a:endParaRPr>
          </a:p>
          <a:p>
            <a:pPr lvl="1" eaLnBrk="1" hangingPunct="1"/>
            <a:endParaRPr lang="en-US" dirty="0" smtClean="0">
              <a:ea typeface="ＭＳ Ｐゴシック" pitchFamily="34" charset="-128"/>
            </a:endParaRPr>
          </a:p>
          <a:p>
            <a:pPr lvl="1" eaLnBrk="1" hangingPunct="1"/>
            <a:endParaRPr lang="en-AU" dirty="0" smtClean="0">
              <a:ea typeface="ＭＳ Ｐゴシック" pitchFamily="34" charset="-128"/>
            </a:endParaRPr>
          </a:p>
        </p:txBody>
      </p:sp>
      <p:sp>
        <p:nvSpPr>
          <p:cNvPr id="5" name="Slide Number Placeholder 5"/>
          <p:cNvSpPr>
            <a:spLocks noGrp="1"/>
          </p:cNvSpPr>
          <p:nvPr>
            <p:ph type="sldNum" sz="quarter" idx="12"/>
          </p:nvPr>
        </p:nvSpPr>
        <p:spPr/>
        <p:txBody>
          <a:bodyPr/>
          <a:lstStyle/>
          <a:p>
            <a:fld id="{1B0E4942-9B5B-44A7-947A-B2FF92D8BB5E}" type="slidenum">
              <a:rPr lang="en-US"/>
              <a:pPr/>
              <a:t>43</a:t>
            </a:fld>
            <a:endParaRPr lang="en-US"/>
          </a:p>
        </p:txBody>
      </p:sp>
      <p:sp>
        <p:nvSpPr>
          <p:cNvPr id="6" name="Date Placeholder 5"/>
          <p:cNvSpPr>
            <a:spLocks noGrp="1"/>
          </p:cNvSpPr>
          <p:nvPr>
            <p:ph type="dt" sz="half" idx="10"/>
          </p:nvPr>
        </p:nvSpPr>
        <p:spPr/>
        <p:txBody>
          <a:bodyPr/>
          <a:lstStyle/>
          <a:p>
            <a:pPr>
              <a:defRPr/>
            </a:pPr>
            <a:r>
              <a:rPr lang="ta-IN" smtClean="0"/>
              <a:t>2014/1</a:t>
            </a:r>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p:cNvSpPr>
            <a:spLocks noGrp="1"/>
          </p:cNvSpPr>
          <p:nvPr>
            <p:ph idx="4294967295"/>
          </p:nvPr>
        </p:nvSpPr>
        <p:spPr/>
        <p:txBody>
          <a:bodyPr/>
          <a:lstStyle/>
          <a:p>
            <a:pPr>
              <a:buFont typeface="Wingdings 2" pitchFamily="18" charset="2"/>
              <a:buNone/>
            </a:pPr>
            <a:endParaRPr lang="en-AU" smtClean="0"/>
          </a:p>
          <a:p>
            <a:pPr>
              <a:buFont typeface="Wingdings 2" pitchFamily="18" charset="2"/>
              <a:buNone/>
            </a:pPr>
            <a:r>
              <a:rPr lang="en-AU" smtClean="0"/>
              <a:t>      </a:t>
            </a:r>
            <a:r>
              <a:rPr lang="en-AU" sz="4600" b="1" smtClean="0">
                <a:latin typeface="Arial" pitchFamily="34" charset="0"/>
                <a:cs typeface="Arial" pitchFamily="34" charset="0"/>
              </a:rPr>
              <a:t>Questions?</a:t>
            </a:r>
            <a:r>
              <a:rPr lang="en-AU" sz="3900" smtClean="0">
                <a:latin typeface="Arial" pitchFamily="34" charset="0"/>
                <a:cs typeface="Arial" pitchFamily="34" charset="0"/>
              </a:rPr>
              <a:t>  </a:t>
            </a:r>
          </a:p>
        </p:txBody>
      </p:sp>
      <p:pic>
        <p:nvPicPr>
          <p:cNvPr id="53251" name="Picture 3" descr="hands-up-color.gif"/>
          <p:cNvPicPr>
            <a:picLocks noChangeAspect="1"/>
          </p:cNvPicPr>
          <p:nvPr/>
        </p:nvPicPr>
        <p:blipFill>
          <a:blip r:embed="rId2" cstate="print"/>
          <a:srcRect/>
          <a:stretch>
            <a:fillRect/>
          </a:stretch>
        </p:blipFill>
        <p:spPr bwMode="auto">
          <a:xfrm>
            <a:off x="5003800" y="2565400"/>
            <a:ext cx="3333750" cy="3429000"/>
          </a:xfrm>
          <a:prstGeom prst="rect">
            <a:avLst/>
          </a:prstGeom>
          <a:noFill/>
          <a:ln w="9525">
            <a:noFill/>
            <a:miter lim="800000"/>
            <a:headEnd/>
            <a:tailEnd/>
          </a:ln>
        </p:spPr>
      </p:pic>
      <p:sp>
        <p:nvSpPr>
          <p:cNvPr id="5" name="Slide Number Placeholder 5"/>
          <p:cNvSpPr>
            <a:spLocks noGrp="1"/>
          </p:cNvSpPr>
          <p:nvPr>
            <p:ph type="sldNum" sz="quarter" idx="12"/>
          </p:nvPr>
        </p:nvSpPr>
        <p:spPr>
          <a:xfrm>
            <a:off x="6659563" y="6400800"/>
            <a:ext cx="2332037" cy="304800"/>
          </a:xfrm>
        </p:spPr>
        <p:txBody>
          <a:bodyPr/>
          <a:lstStyle/>
          <a:p>
            <a:fld id="{926CB056-8FAC-4E87-88CB-F48F4690BB28}" type="slidenum">
              <a:rPr lang="en-US"/>
              <a:pPr/>
              <a:t>44</a:t>
            </a:fld>
            <a:endParaRPr lang="en-US"/>
          </a:p>
        </p:txBody>
      </p:sp>
      <p:sp>
        <p:nvSpPr>
          <p:cNvPr id="6" name="Date Placeholder 5"/>
          <p:cNvSpPr>
            <a:spLocks noGrp="1"/>
          </p:cNvSpPr>
          <p:nvPr>
            <p:ph type="dt" sz="half" idx="10"/>
          </p:nvPr>
        </p:nvSpPr>
        <p:spPr/>
        <p:txBody>
          <a:bodyPr/>
          <a:lstStyle/>
          <a:p>
            <a:pPr>
              <a:defRPr/>
            </a:pPr>
            <a:r>
              <a:rPr lang="ta-IN" smtClean="0"/>
              <a:t>2014/1</a:t>
            </a:r>
            <a:endParaRPr lang="en-US"/>
          </a:p>
        </p:txBody>
      </p:sp>
      <p:sp>
        <p:nvSpPr>
          <p:cNvPr id="7" name="Footer Placeholder 6"/>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a:xfrm>
            <a:off x="1116013" y="260350"/>
            <a:ext cx="7172325" cy="1143000"/>
          </a:xfrm>
        </p:spPr>
        <p:txBody>
          <a:bodyPr/>
          <a:lstStyle/>
          <a:p>
            <a:r>
              <a:rPr lang="en-AU" smtClean="0">
                <a:ea typeface="ＭＳ Ｐゴシック" pitchFamily="-84" charset="-128"/>
              </a:rPr>
              <a:t>References</a:t>
            </a:r>
          </a:p>
        </p:txBody>
      </p:sp>
      <p:sp>
        <p:nvSpPr>
          <p:cNvPr id="17410" name="Rectangle 3"/>
          <p:cNvSpPr>
            <a:spLocks noGrp="1" noChangeArrowheads="1"/>
          </p:cNvSpPr>
          <p:nvPr>
            <p:ph type="body" idx="1"/>
          </p:nvPr>
        </p:nvSpPr>
        <p:spPr>
          <a:xfrm>
            <a:off x="611188" y="1628775"/>
            <a:ext cx="8435975" cy="4805363"/>
          </a:xfrm>
        </p:spPr>
        <p:txBody>
          <a:bodyPr/>
          <a:lstStyle/>
          <a:p>
            <a:pPr>
              <a:lnSpc>
                <a:spcPct val="120000"/>
              </a:lnSpc>
              <a:buClrTx/>
            </a:pPr>
            <a:r>
              <a:rPr lang="en-US" sz="2800" b="1" i="1" dirty="0" smtClean="0"/>
              <a:t>Computer Security Principles and Practice,                  </a:t>
            </a:r>
            <a:r>
              <a:rPr lang="en-US" sz="2800" dirty="0" smtClean="0"/>
              <a:t>(2</a:t>
            </a:r>
            <a:r>
              <a:rPr lang="en-US" sz="2800" baseline="30000" dirty="0" smtClean="0"/>
              <a:t>nd</a:t>
            </a:r>
            <a:r>
              <a:rPr lang="en-US" sz="2800" dirty="0" smtClean="0"/>
              <a:t> Edition),  W. Stallings &amp; L. Brown,  </a:t>
            </a:r>
          </a:p>
          <a:p>
            <a:pPr>
              <a:lnSpc>
                <a:spcPct val="120000"/>
              </a:lnSpc>
              <a:buClrTx/>
              <a:buFontTx/>
              <a:buNone/>
            </a:pPr>
            <a:r>
              <a:rPr lang="en-US" sz="2800" dirty="0" smtClean="0"/>
              <a:t>    Chapter 24</a:t>
            </a:r>
          </a:p>
          <a:p>
            <a:pPr>
              <a:buFontTx/>
              <a:buNone/>
            </a:pPr>
            <a:endParaRPr lang="en-US" dirty="0" smtClean="0">
              <a:ea typeface="ＭＳ Ｐゴシック" pitchFamily="-84" charset="-128"/>
            </a:endParaRPr>
          </a:p>
          <a:p>
            <a:endParaRPr lang="en-AU" dirty="0" smtClean="0">
              <a:ea typeface="ＭＳ Ｐゴシック" pitchFamily="-84" charset="-128"/>
            </a:endParaRPr>
          </a:p>
        </p:txBody>
      </p:sp>
      <p:sp>
        <p:nvSpPr>
          <p:cNvPr id="3" name="Footer Placeholder 2"/>
          <p:cNvSpPr>
            <a:spLocks noGrp="1"/>
          </p:cNvSpPr>
          <p:nvPr>
            <p:ph type="ftr" sz="quarter" idx="11"/>
          </p:nvPr>
        </p:nvSpPr>
        <p:spPr/>
        <p:txBody>
          <a:bodyPr/>
          <a:lstStyle/>
          <a:p>
            <a:pPr>
              <a:defRPr/>
            </a:pPr>
            <a:r>
              <a:rPr lang="en-US" smtClean="0"/>
              <a:t>3413ICT Network Security</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a:xfrm>
            <a:off x="1143000" y="152400"/>
            <a:ext cx="7100888" cy="1143000"/>
          </a:xfrm>
        </p:spPr>
        <p:txBody>
          <a:bodyPr/>
          <a:lstStyle/>
          <a:p>
            <a:pPr eaLnBrk="1" hangingPunct="1">
              <a:defRPr/>
            </a:pPr>
            <a:r>
              <a:rPr lang="en-US" sz="3900" b="1" dirty="0" smtClean="0">
                <a:ea typeface="ＭＳ Ｐゴシック" pitchFamily="-107" charset="-128"/>
              </a:rPr>
              <a:t>Wireless Technologies</a:t>
            </a:r>
          </a:p>
        </p:txBody>
      </p:sp>
      <p:sp>
        <p:nvSpPr>
          <p:cNvPr id="38915" name="Rectangle 5"/>
          <p:cNvSpPr>
            <a:spLocks noGrp="1" noChangeArrowheads="1"/>
          </p:cNvSpPr>
          <p:nvPr>
            <p:ph type="body" idx="1"/>
          </p:nvPr>
        </p:nvSpPr>
        <p:spPr>
          <a:xfrm>
            <a:off x="971550" y="1341438"/>
            <a:ext cx="7643813" cy="4876800"/>
          </a:xfrm>
        </p:spPr>
        <p:txBody>
          <a:bodyPr/>
          <a:lstStyle/>
          <a:p>
            <a:pPr eaLnBrk="1" hangingPunct="1">
              <a:lnSpc>
                <a:spcPct val="120000"/>
              </a:lnSpc>
            </a:pPr>
            <a:r>
              <a:rPr lang="en-US" sz="2800" dirty="0" smtClean="0">
                <a:ea typeface="ＭＳ Ｐゴシック" pitchFamily="34" charset="-128"/>
              </a:rPr>
              <a:t>Wi-Fi</a:t>
            </a:r>
            <a:endParaRPr lang="en-US" sz="2800" dirty="0" smtClean="0">
              <a:ea typeface="ＭＳ Ｐゴシック" pitchFamily="34" charset="-128"/>
            </a:endParaRPr>
          </a:p>
          <a:p>
            <a:pPr lvl="2" eaLnBrk="1" hangingPunct="1">
              <a:lnSpc>
                <a:spcPct val="120000"/>
              </a:lnSpc>
            </a:pPr>
            <a:r>
              <a:rPr lang="en-US" dirty="0" smtClean="0">
                <a:ea typeface="ＭＳ Ｐゴシック" pitchFamily="34" charset="-128"/>
              </a:rPr>
              <a:t>IEEE 802.11a</a:t>
            </a:r>
          </a:p>
          <a:p>
            <a:pPr lvl="2" eaLnBrk="1" hangingPunct="1">
              <a:lnSpc>
                <a:spcPct val="120000"/>
              </a:lnSpc>
            </a:pPr>
            <a:r>
              <a:rPr lang="en-US" dirty="0" smtClean="0">
                <a:ea typeface="ＭＳ Ｐゴシック" pitchFamily="34" charset="-128"/>
              </a:rPr>
              <a:t>IEEE 802.11b</a:t>
            </a:r>
          </a:p>
          <a:p>
            <a:pPr lvl="2" eaLnBrk="1" hangingPunct="1">
              <a:lnSpc>
                <a:spcPct val="120000"/>
              </a:lnSpc>
            </a:pPr>
            <a:r>
              <a:rPr lang="en-US" dirty="0" smtClean="0">
                <a:ea typeface="ＭＳ Ｐゴシック" pitchFamily="34" charset="-128"/>
              </a:rPr>
              <a:t>IEEE 802.11g</a:t>
            </a:r>
          </a:p>
          <a:p>
            <a:pPr lvl="2" eaLnBrk="1" hangingPunct="1">
              <a:lnSpc>
                <a:spcPct val="120000"/>
              </a:lnSpc>
            </a:pPr>
            <a:r>
              <a:rPr lang="en-US" dirty="0" smtClean="0">
                <a:ea typeface="ＭＳ Ｐゴシック" pitchFamily="34" charset="-128"/>
              </a:rPr>
              <a:t>IEEE 802.11n</a:t>
            </a:r>
          </a:p>
          <a:p>
            <a:pPr eaLnBrk="1" hangingPunct="1">
              <a:lnSpc>
                <a:spcPct val="120000"/>
              </a:lnSpc>
            </a:pPr>
            <a:r>
              <a:rPr lang="en-US" sz="2800" dirty="0" err="1" smtClean="0">
                <a:ea typeface="ＭＳ Ｐゴシック" pitchFamily="34" charset="-128"/>
              </a:rPr>
              <a:t>WiMAX</a:t>
            </a:r>
            <a:endParaRPr lang="en-US" sz="2800" dirty="0" smtClean="0">
              <a:ea typeface="ＭＳ Ｐゴシック" pitchFamily="34" charset="-128"/>
            </a:endParaRPr>
          </a:p>
          <a:p>
            <a:pPr eaLnBrk="1" hangingPunct="1">
              <a:lnSpc>
                <a:spcPct val="120000"/>
              </a:lnSpc>
            </a:pPr>
            <a:r>
              <a:rPr lang="en-US" sz="2800" dirty="0" smtClean="0">
                <a:ea typeface="ＭＳ Ｐゴシック" pitchFamily="34" charset="-128"/>
              </a:rPr>
              <a:t>Bluetooth</a:t>
            </a:r>
          </a:p>
          <a:p>
            <a:pPr eaLnBrk="1" hangingPunct="1">
              <a:lnSpc>
                <a:spcPct val="120000"/>
              </a:lnSpc>
            </a:pPr>
            <a:r>
              <a:rPr lang="en-AU" sz="2800" dirty="0" smtClean="0">
                <a:ea typeface="ＭＳ Ｐゴシック" pitchFamily="34" charset="-128"/>
              </a:rPr>
              <a:t>LTE</a:t>
            </a:r>
            <a:endParaRPr lang="en-US" sz="2800" dirty="0" smtClean="0">
              <a:ea typeface="ＭＳ Ｐゴシック" pitchFamily="34" charset="-128"/>
            </a:endParaRPr>
          </a:p>
        </p:txBody>
      </p:sp>
      <p:sp>
        <p:nvSpPr>
          <p:cNvPr id="2" name="Slide Number Placeholder 1"/>
          <p:cNvSpPr>
            <a:spLocks noGrp="1"/>
          </p:cNvSpPr>
          <p:nvPr>
            <p:ph type="sldNum" sz="quarter" idx="12"/>
          </p:nvPr>
        </p:nvSpPr>
        <p:spPr/>
        <p:txBody>
          <a:bodyPr/>
          <a:lstStyle/>
          <a:p>
            <a:fld id="{23912300-76CC-43CC-9CB0-52AAD8F9AD0B}" type="slidenum">
              <a:rPr lang="en-US"/>
              <a:pPr/>
              <a:t>6</a:t>
            </a:fld>
            <a:endParaRPr lang="en-US"/>
          </a:p>
        </p:txBody>
      </p:sp>
      <p:sp>
        <p:nvSpPr>
          <p:cNvPr id="5" name="Date Placeholder 4"/>
          <p:cNvSpPr>
            <a:spLocks noGrp="1"/>
          </p:cNvSpPr>
          <p:nvPr>
            <p:ph type="dt" sz="half" idx="10"/>
          </p:nvPr>
        </p:nvSpPr>
        <p:spPr/>
        <p:txBody>
          <a:bodyPr/>
          <a:lstStyle/>
          <a:p>
            <a:pPr>
              <a:defRPr/>
            </a:pPr>
            <a:r>
              <a:rPr lang="ta-IN" smtClean="0"/>
              <a:t>2014/1</a:t>
            </a:r>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title"/>
          </p:nvPr>
        </p:nvSpPr>
        <p:spPr>
          <a:xfrm>
            <a:off x="1331913" y="188913"/>
            <a:ext cx="6408737" cy="1143000"/>
          </a:xfrm>
        </p:spPr>
        <p:txBody>
          <a:bodyPr/>
          <a:lstStyle/>
          <a:p>
            <a:pPr eaLnBrk="1" hangingPunct="1">
              <a:defRPr/>
            </a:pPr>
            <a:r>
              <a:rPr lang="en-US" sz="3900" b="1" dirty="0" smtClean="0">
                <a:ea typeface="ＭＳ Ｐゴシック" pitchFamily="-107" charset="-128"/>
              </a:rPr>
              <a:t>Wireless LANs (WLANs)</a:t>
            </a:r>
          </a:p>
        </p:txBody>
      </p:sp>
      <p:sp>
        <p:nvSpPr>
          <p:cNvPr id="39939" name="Rectangle 7"/>
          <p:cNvSpPr>
            <a:spLocks noGrp="1" noChangeArrowheads="1"/>
          </p:cNvSpPr>
          <p:nvPr>
            <p:ph type="body" idx="1"/>
          </p:nvPr>
        </p:nvSpPr>
        <p:spPr>
          <a:xfrm>
            <a:off x="684213" y="1268413"/>
            <a:ext cx="8229600" cy="5021262"/>
          </a:xfrm>
        </p:spPr>
        <p:txBody>
          <a:bodyPr/>
          <a:lstStyle/>
          <a:p>
            <a:pPr eaLnBrk="1" hangingPunct="1"/>
            <a:r>
              <a:rPr lang="en-US" sz="2600" smtClean="0">
                <a:ea typeface="ＭＳ Ｐゴシック" pitchFamily="34" charset="-128"/>
              </a:rPr>
              <a:t>Use radio or infrared frequencies to transmit signals through the air (instead of cables)</a:t>
            </a:r>
          </a:p>
          <a:p>
            <a:pPr eaLnBrk="1" hangingPunct="1"/>
            <a:r>
              <a:rPr lang="en-US" sz="2600" smtClean="0">
                <a:ea typeface="ＭＳ Ｐゴシック" pitchFamily="34" charset="-128"/>
              </a:rPr>
              <a:t>Basic Categories</a:t>
            </a:r>
          </a:p>
          <a:p>
            <a:pPr lvl="1" eaLnBrk="1" hangingPunct="1"/>
            <a:r>
              <a:rPr lang="en-US" sz="2200" smtClean="0">
                <a:ea typeface="ＭＳ Ｐゴシック" pitchFamily="34" charset="-128"/>
              </a:rPr>
              <a:t>Use of Radio frequencies  (focus of this lecture)</a:t>
            </a:r>
          </a:p>
          <a:p>
            <a:pPr lvl="2" eaLnBrk="1" hangingPunct="1"/>
            <a:r>
              <a:rPr lang="en-US" sz="2200" smtClean="0">
                <a:ea typeface="ＭＳ Ｐゴシック" pitchFamily="34" charset="-128"/>
              </a:rPr>
              <a:t>802.1x family of standards (aka, Wi-Fi)</a:t>
            </a:r>
          </a:p>
          <a:p>
            <a:pPr lvl="1" eaLnBrk="1" hangingPunct="1"/>
            <a:r>
              <a:rPr lang="en-US" sz="2200" smtClean="0">
                <a:ea typeface="ＭＳ Ｐゴシック" pitchFamily="34" charset="-128"/>
              </a:rPr>
              <a:t>Use of infrared frequencies (Optical transmission)</a:t>
            </a:r>
          </a:p>
          <a:p>
            <a:pPr eaLnBrk="1" hangingPunct="1"/>
            <a:r>
              <a:rPr lang="en-US" sz="2600" smtClean="0">
                <a:ea typeface="ＭＳ Ｐゴシック" pitchFamily="34" charset="-128"/>
              </a:rPr>
              <a:t>Wi-Fi grown in popularity </a:t>
            </a:r>
          </a:p>
          <a:p>
            <a:pPr lvl="1" eaLnBrk="1" hangingPunct="1"/>
            <a:r>
              <a:rPr lang="en-US" sz="2200" smtClean="0">
                <a:ea typeface="ＭＳ Ｐゴシック" pitchFamily="34" charset="-128"/>
              </a:rPr>
              <a:t>Eliminates cabling </a:t>
            </a:r>
          </a:p>
          <a:p>
            <a:pPr lvl="1" eaLnBrk="1" hangingPunct="1"/>
            <a:r>
              <a:rPr lang="en-US" sz="2200" smtClean="0">
                <a:ea typeface="ＭＳ Ｐゴシック" pitchFamily="34" charset="-128"/>
              </a:rPr>
              <a:t>Facilitates network access from a variety of locations</a:t>
            </a:r>
          </a:p>
          <a:p>
            <a:pPr lvl="1" eaLnBrk="1" hangingPunct="1"/>
            <a:r>
              <a:rPr lang="en-US" sz="2200" smtClean="0">
                <a:ea typeface="ＭＳ Ｐゴシック" pitchFamily="34" charset="-128"/>
              </a:rPr>
              <a:t>Facilitates for mobile workers (as in a hospital)</a:t>
            </a:r>
          </a:p>
          <a:p>
            <a:pPr lvl="1" eaLnBrk="1" hangingPunct="1"/>
            <a:r>
              <a:rPr lang="en-US" sz="2200" smtClean="0">
                <a:ea typeface="ＭＳ Ｐゴシック" pitchFamily="34" charset="-128"/>
              </a:rPr>
              <a:t>Used in 90 percent of companies</a:t>
            </a:r>
          </a:p>
        </p:txBody>
      </p:sp>
      <p:sp>
        <p:nvSpPr>
          <p:cNvPr id="2" name="Slide Number Placeholder 1"/>
          <p:cNvSpPr>
            <a:spLocks noGrp="1"/>
          </p:cNvSpPr>
          <p:nvPr>
            <p:ph type="sldNum" sz="quarter" idx="12"/>
          </p:nvPr>
        </p:nvSpPr>
        <p:spPr/>
        <p:txBody>
          <a:bodyPr/>
          <a:lstStyle/>
          <a:p>
            <a:fld id="{F8EF5D8C-2D7B-4696-9B4C-EE49D446AD1C}" type="slidenum">
              <a:rPr lang="en-US"/>
              <a:pPr/>
              <a:t>7</a:t>
            </a:fld>
            <a:endParaRPr lang="en-US"/>
          </a:p>
        </p:txBody>
      </p:sp>
      <p:sp>
        <p:nvSpPr>
          <p:cNvPr id="5" name="Date Placeholder 4"/>
          <p:cNvSpPr>
            <a:spLocks noGrp="1"/>
          </p:cNvSpPr>
          <p:nvPr>
            <p:ph type="dt" sz="half" idx="10"/>
          </p:nvPr>
        </p:nvSpPr>
        <p:spPr/>
        <p:txBody>
          <a:bodyPr/>
          <a:lstStyle/>
          <a:p>
            <a:pPr>
              <a:defRPr/>
            </a:pPr>
            <a:r>
              <a:rPr lang="ta-IN" smtClean="0"/>
              <a:t>2014/1</a:t>
            </a:r>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43000" y="152400"/>
            <a:ext cx="7029450" cy="1143000"/>
          </a:xfrm>
        </p:spPr>
        <p:txBody>
          <a:bodyPr/>
          <a:lstStyle/>
          <a:p>
            <a:pPr eaLnBrk="1" hangingPunct="1">
              <a:defRPr/>
            </a:pPr>
            <a:r>
              <a:rPr lang="en-US" sz="3900" b="1" dirty="0" smtClean="0">
                <a:ea typeface="ＭＳ Ｐゴシック" pitchFamily="-107" charset="-128"/>
              </a:rPr>
              <a:t>Wireless Standards</a:t>
            </a:r>
          </a:p>
        </p:txBody>
      </p:sp>
      <p:sp>
        <p:nvSpPr>
          <p:cNvPr id="40963" name="Rectangle 3"/>
          <p:cNvSpPr>
            <a:spLocks noGrp="1" noChangeArrowheads="1"/>
          </p:cNvSpPr>
          <p:nvPr>
            <p:ph type="body" idx="1"/>
          </p:nvPr>
        </p:nvSpPr>
        <p:spPr>
          <a:xfrm>
            <a:off x="900113" y="1268413"/>
            <a:ext cx="8002587" cy="5021262"/>
          </a:xfrm>
        </p:spPr>
        <p:txBody>
          <a:bodyPr/>
          <a:lstStyle/>
          <a:p>
            <a:pPr eaLnBrk="1" hangingPunct="1"/>
            <a:r>
              <a:rPr lang="en-US" sz="2800" i="1" smtClean="0">
                <a:ea typeface="ＭＳ Ｐゴシック" pitchFamily="34" charset="-128"/>
              </a:rPr>
              <a:t>IEEE 802.11b</a:t>
            </a:r>
          </a:p>
          <a:p>
            <a:pPr lvl="1" eaLnBrk="1" hangingPunct="1"/>
            <a:r>
              <a:rPr lang="en-US" sz="2300" smtClean="0">
                <a:ea typeface="ＭＳ Ｐゴシック" pitchFamily="34" charset="-128"/>
              </a:rPr>
              <a:t>Standardization started after .11a, but finished before, more commonly used than .11a</a:t>
            </a:r>
          </a:p>
          <a:p>
            <a:pPr eaLnBrk="1" hangingPunct="1"/>
            <a:r>
              <a:rPr lang="en-US" sz="2800" i="1" smtClean="0">
                <a:ea typeface="ＭＳ Ｐゴシック" pitchFamily="34" charset="-128"/>
              </a:rPr>
              <a:t>IEEE 802.11a</a:t>
            </a:r>
          </a:p>
          <a:p>
            <a:pPr lvl="1" eaLnBrk="1" hangingPunct="1"/>
            <a:r>
              <a:rPr lang="en-US" sz="2300" smtClean="0">
                <a:ea typeface="ＭＳ Ｐゴシック" pitchFamily="34" charset="-128"/>
              </a:rPr>
              <a:t>First attempt to standardization of WLANs; more complicated than .11b</a:t>
            </a:r>
          </a:p>
          <a:p>
            <a:pPr eaLnBrk="1" hangingPunct="1"/>
            <a:r>
              <a:rPr lang="en-US" sz="2800" i="1" smtClean="0">
                <a:ea typeface="ＭＳ Ｐゴシック" pitchFamily="34" charset="-128"/>
              </a:rPr>
              <a:t>IEEE 802.11g, IEEE 802.11n</a:t>
            </a:r>
          </a:p>
          <a:p>
            <a:pPr eaLnBrk="1" hangingPunct="1"/>
            <a:r>
              <a:rPr lang="en-US" sz="2800" smtClean="0">
                <a:ea typeface="ＭＳ Ｐゴシック" pitchFamily="34" charset="-128"/>
              </a:rPr>
              <a:t>WiMAX</a:t>
            </a:r>
          </a:p>
          <a:p>
            <a:pPr eaLnBrk="1" hangingPunct="1"/>
            <a:r>
              <a:rPr lang="en-US" sz="2800" smtClean="0">
                <a:ea typeface="ＭＳ Ｐゴシック" pitchFamily="34" charset="-128"/>
              </a:rPr>
              <a:t>Bluetooth</a:t>
            </a:r>
          </a:p>
          <a:p>
            <a:pPr lvl="1" eaLnBrk="1" hangingPunct="1"/>
            <a:r>
              <a:rPr lang="en-US" sz="2300" smtClean="0">
                <a:ea typeface="ＭＳ Ｐゴシック" pitchFamily="34" charset="-128"/>
              </a:rPr>
              <a:t>Also an IEEE standard  802.15</a:t>
            </a:r>
          </a:p>
        </p:txBody>
      </p:sp>
      <p:sp>
        <p:nvSpPr>
          <p:cNvPr id="2" name="Slide Number Placeholder 1"/>
          <p:cNvSpPr>
            <a:spLocks noGrp="1"/>
          </p:cNvSpPr>
          <p:nvPr>
            <p:ph type="sldNum" sz="quarter" idx="12"/>
          </p:nvPr>
        </p:nvSpPr>
        <p:spPr/>
        <p:txBody>
          <a:bodyPr/>
          <a:lstStyle/>
          <a:p>
            <a:fld id="{A1CE6353-FD44-464E-B4B6-8B2C2AC4C0DE}" type="slidenum">
              <a:rPr lang="en-US"/>
              <a:pPr/>
              <a:t>8</a:t>
            </a:fld>
            <a:endParaRPr lang="en-US"/>
          </a:p>
        </p:txBody>
      </p:sp>
      <p:sp>
        <p:nvSpPr>
          <p:cNvPr id="5" name="Date Placeholder 4"/>
          <p:cNvSpPr>
            <a:spLocks noGrp="1"/>
          </p:cNvSpPr>
          <p:nvPr>
            <p:ph type="dt" sz="half" idx="10"/>
          </p:nvPr>
        </p:nvSpPr>
        <p:spPr/>
        <p:txBody>
          <a:bodyPr/>
          <a:lstStyle/>
          <a:p>
            <a:pPr>
              <a:defRPr/>
            </a:pPr>
            <a:r>
              <a:rPr lang="ta-IN" smtClean="0"/>
              <a:t>2014/1</a:t>
            </a:r>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lstStyle/>
          <a:p>
            <a:pPr eaLnBrk="1" hangingPunct="1">
              <a:defRPr/>
            </a:pPr>
            <a:r>
              <a:rPr lang="en-US" sz="3900" b="1" dirty="0" smtClean="0">
                <a:ea typeface="ＭＳ Ｐゴシック" pitchFamily="-107" charset="-128"/>
              </a:rPr>
              <a:t>Basic Components of WLANs</a:t>
            </a:r>
          </a:p>
        </p:txBody>
      </p:sp>
      <p:sp>
        <p:nvSpPr>
          <p:cNvPr id="41987" name="Rectangle 5"/>
          <p:cNvSpPr>
            <a:spLocks noGrp="1" noChangeArrowheads="1"/>
          </p:cNvSpPr>
          <p:nvPr>
            <p:ph type="body" idx="1"/>
          </p:nvPr>
        </p:nvSpPr>
        <p:spPr>
          <a:xfrm>
            <a:off x="827088" y="1412875"/>
            <a:ext cx="8229600" cy="4876800"/>
          </a:xfrm>
        </p:spPr>
        <p:txBody>
          <a:bodyPr/>
          <a:lstStyle/>
          <a:p>
            <a:pPr eaLnBrk="1" hangingPunct="1">
              <a:lnSpc>
                <a:spcPct val="110000"/>
              </a:lnSpc>
            </a:pPr>
            <a:r>
              <a:rPr lang="en-US" smtClean="0">
                <a:ea typeface="ＭＳ Ｐゴシック" pitchFamily="34" charset="-128"/>
              </a:rPr>
              <a:t>Network Interface Cards (NICs)</a:t>
            </a:r>
          </a:p>
          <a:p>
            <a:pPr lvl="1" eaLnBrk="1" hangingPunct="1">
              <a:lnSpc>
                <a:spcPct val="110000"/>
              </a:lnSpc>
            </a:pPr>
            <a:r>
              <a:rPr lang="en-US" smtClean="0">
                <a:ea typeface="ＭＳ Ｐゴシック" pitchFamily="34" charset="-128"/>
              </a:rPr>
              <a:t>Many laptops come with WLAN cards built in</a:t>
            </a:r>
          </a:p>
          <a:p>
            <a:pPr lvl="1" eaLnBrk="1" hangingPunct="1">
              <a:lnSpc>
                <a:spcPct val="110000"/>
              </a:lnSpc>
            </a:pPr>
            <a:r>
              <a:rPr lang="en-US" smtClean="0">
                <a:ea typeface="ＭＳ Ｐゴシック" pitchFamily="34" charset="-128"/>
              </a:rPr>
              <a:t>Also available as USB cards</a:t>
            </a:r>
          </a:p>
          <a:p>
            <a:pPr lvl="1" eaLnBrk="1" hangingPunct="1">
              <a:lnSpc>
                <a:spcPct val="110000"/>
              </a:lnSpc>
            </a:pPr>
            <a:r>
              <a:rPr lang="en-US" smtClean="0">
                <a:ea typeface="ＭＳ Ｐゴシック" pitchFamily="34" charset="-128"/>
              </a:rPr>
              <a:t>About 100-300 feet max transmission range</a:t>
            </a:r>
          </a:p>
          <a:p>
            <a:pPr lvl="1" eaLnBrk="1" hangingPunct="1">
              <a:lnSpc>
                <a:spcPct val="20000"/>
              </a:lnSpc>
              <a:buFont typeface="Wingdings" pitchFamily="2" charset="2"/>
              <a:buNone/>
            </a:pPr>
            <a:endParaRPr lang="en-US" smtClean="0">
              <a:ea typeface="ＭＳ Ｐゴシック" pitchFamily="34" charset="-128"/>
            </a:endParaRPr>
          </a:p>
          <a:p>
            <a:pPr eaLnBrk="1" hangingPunct="1">
              <a:lnSpc>
                <a:spcPct val="110000"/>
              </a:lnSpc>
            </a:pPr>
            <a:r>
              <a:rPr lang="en-US" smtClean="0">
                <a:ea typeface="ＭＳ Ｐゴシック" pitchFamily="34" charset="-128"/>
              </a:rPr>
              <a:t>Access Points (APs)</a:t>
            </a:r>
          </a:p>
          <a:p>
            <a:pPr lvl="1" eaLnBrk="1" hangingPunct="1">
              <a:lnSpc>
                <a:spcPct val="110000"/>
              </a:lnSpc>
            </a:pPr>
            <a:r>
              <a:rPr lang="en-US" smtClean="0">
                <a:ea typeface="ＭＳ Ｐゴシック" pitchFamily="34" charset="-128"/>
              </a:rPr>
              <a:t>Used instead of hubs; act as a repeater</a:t>
            </a:r>
          </a:p>
          <a:p>
            <a:pPr lvl="2" eaLnBrk="1" hangingPunct="1">
              <a:lnSpc>
                <a:spcPct val="110000"/>
              </a:lnSpc>
            </a:pPr>
            <a:r>
              <a:rPr lang="en-US" smtClean="0">
                <a:ea typeface="ＭＳ Ｐゴシック" pitchFamily="34" charset="-128"/>
              </a:rPr>
              <a:t>Must hear all computers in WLAN</a:t>
            </a:r>
          </a:p>
        </p:txBody>
      </p:sp>
      <p:sp>
        <p:nvSpPr>
          <p:cNvPr id="2" name="Slide Number Placeholder 1"/>
          <p:cNvSpPr>
            <a:spLocks noGrp="1"/>
          </p:cNvSpPr>
          <p:nvPr>
            <p:ph type="sldNum" sz="quarter" idx="12"/>
          </p:nvPr>
        </p:nvSpPr>
        <p:spPr/>
        <p:txBody>
          <a:bodyPr/>
          <a:lstStyle/>
          <a:p>
            <a:fld id="{7F82E68D-B9D8-4152-A1B1-CA9A798ADFA8}" type="slidenum">
              <a:rPr lang="en-US"/>
              <a:pPr/>
              <a:t>9</a:t>
            </a:fld>
            <a:endParaRPr lang="en-US"/>
          </a:p>
        </p:txBody>
      </p:sp>
      <p:sp>
        <p:nvSpPr>
          <p:cNvPr id="5" name="Date Placeholder 4"/>
          <p:cNvSpPr>
            <a:spLocks noGrp="1"/>
          </p:cNvSpPr>
          <p:nvPr>
            <p:ph type="dt" sz="half" idx="10"/>
          </p:nvPr>
        </p:nvSpPr>
        <p:spPr/>
        <p:txBody>
          <a:bodyPr/>
          <a:lstStyle/>
          <a:p>
            <a:pPr>
              <a:defRPr/>
            </a:pPr>
            <a:r>
              <a:rPr lang="ta-IN" smtClean="0"/>
              <a:t>2014/1</a:t>
            </a:r>
            <a:endParaRPr lang="en-US"/>
          </a:p>
        </p:txBody>
      </p:sp>
      <p:sp>
        <p:nvSpPr>
          <p:cNvPr id="6" name="Footer Placeholder 5"/>
          <p:cNvSpPr>
            <a:spLocks noGrp="1"/>
          </p:cNvSpPr>
          <p:nvPr>
            <p:ph type="ftr" sz="quarter" idx="11"/>
          </p:nvPr>
        </p:nvSpPr>
        <p:spPr/>
        <p:txBody>
          <a:bodyPr/>
          <a:lstStyle/>
          <a:p>
            <a:pPr>
              <a:defRPr/>
            </a:pPr>
            <a:r>
              <a:rPr lang="en-US" smtClean="0"/>
              <a:t>3413ICT</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UGC">
  <a:themeElements>
    <a:clrScheme name="">
      <a:dk1>
        <a:srgbClr val="000000"/>
      </a:dk1>
      <a:lt1>
        <a:srgbClr val="FFFFFF"/>
      </a:lt1>
      <a:dk2>
        <a:srgbClr val="000000"/>
      </a:dk2>
      <a:lt2>
        <a:srgbClr val="808080"/>
      </a:lt2>
      <a:accent1>
        <a:srgbClr val="00CC99"/>
      </a:accent1>
      <a:accent2>
        <a:srgbClr val="000099"/>
      </a:accent2>
      <a:accent3>
        <a:srgbClr val="FFFFFF"/>
      </a:accent3>
      <a:accent4>
        <a:srgbClr val="000000"/>
      </a:accent4>
      <a:accent5>
        <a:srgbClr val="AAE2CA"/>
      </a:accent5>
      <a:accent6>
        <a:srgbClr val="00008A"/>
      </a:accent6>
      <a:hlink>
        <a:srgbClr val="0000CC"/>
      </a:hlink>
      <a:folHlink>
        <a:srgbClr val="B2B2B2"/>
      </a:folHlink>
    </a:clrScheme>
    <a:fontScheme name="GUGC">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Times"/>
          </a:defRPr>
        </a:defPPr>
      </a:lstStyle>
    </a:lnDef>
  </a:objectDefaults>
  <a:extraClrSchemeLst>
    <a:extraClrScheme>
      <a:clrScheme name="GUG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UG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UG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UG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UG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UG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UG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UG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99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5835</TotalTime>
  <Words>7724</Words>
  <Application>Microsoft Office PowerPoint</Application>
  <PresentationFormat>On-screen Show (4:3)</PresentationFormat>
  <Paragraphs>560</Paragraphs>
  <Slides>44</Slides>
  <Notes>34</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GUGC</vt:lpstr>
      <vt:lpstr>Slide 1</vt:lpstr>
      <vt:lpstr>3413ICT  Network Security</vt:lpstr>
      <vt:lpstr>Previous Lecture…</vt:lpstr>
      <vt:lpstr>Today’Objectives </vt:lpstr>
      <vt:lpstr>References</vt:lpstr>
      <vt:lpstr>Wireless Technologies</vt:lpstr>
      <vt:lpstr>Wireless LANs (WLANs)</vt:lpstr>
      <vt:lpstr>Wireless Standards</vt:lpstr>
      <vt:lpstr>Basic Components of WLANs</vt:lpstr>
      <vt:lpstr>Antennas used in WLANs </vt:lpstr>
      <vt:lpstr>Types of Antennas</vt:lpstr>
      <vt:lpstr>IEEE 802.11n</vt:lpstr>
      <vt:lpstr>WiMAX</vt:lpstr>
      <vt:lpstr>Bluetooth </vt:lpstr>
      <vt:lpstr>Bluetooth </vt:lpstr>
      <vt:lpstr>IEEE 802 Protocol Architecture</vt:lpstr>
      <vt:lpstr>MPDU Format</vt:lpstr>
      <vt:lpstr>802.11 Wireless LAN Security</vt:lpstr>
      <vt:lpstr>802.11i RSN Services &amp; Protocols</vt:lpstr>
      <vt:lpstr>802.11i RSN Crypto. Algorithms</vt:lpstr>
      <vt:lpstr>802.11i Phases of Operation</vt:lpstr>
      <vt:lpstr>802.11i Phases </vt:lpstr>
      <vt:lpstr>802.11i Phases </vt:lpstr>
      <vt:lpstr>Discovery Phase </vt:lpstr>
      <vt:lpstr>Authentication Phase</vt:lpstr>
      <vt:lpstr>Authentication Phase</vt:lpstr>
      <vt:lpstr>Protected Data Transfer Phase</vt:lpstr>
      <vt:lpstr>802.11i Pseudorandom Function</vt:lpstr>
      <vt:lpstr>802.11i Pseudorandom Function</vt:lpstr>
      <vt:lpstr>IEEE 802.11i Pseudorandom Function</vt:lpstr>
      <vt:lpstr>Wireless Transport Layer Security (WTLS)</vt:lpstr>
      <vt:lpstr>WTLS Sessions and Connections</vt:lpstr>
      <vt:lpstr>WTLS Session </vt:lpstr>
      <vt:lpstr>WTLS Connection  </vt:lpstr>
      <vt:lpstr>WTLS Protocol Architecture</vt:lpstr>
      <vt:lpstr>WTLS Record Protocol</vt:lpstr>
      <vt:lpstr>WTLS Higher-Layer Protocols</vt:lpstr>
      <vt:lpstr>Handshake Protocol</vt:lpstr>
      <vt:lpstr>WTLS Authentication</vt:lpstr>
      <vt:lpstr>WTLS Key Exchange</vt:lpstr>
      <vt:lpstr>WTLS Encryption Algorithm </vt:lpstr>
      <vt:lpstr>WAP End-to-End Security</vt:lpstr>
      <vt:lpstr>Summary</vt:lpstr>
      <vt:lpstr>Slide 44</vt:lpstr>
    </vt:vector>
  </TitlesOfParts>
  <Company>Griffith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subject>6216/3112INT Network Security</dc:subject>
  <dc:creator>Ian Graham</dc:creator>
  <cp:lastModifiedBy>s995689</cp:lastModifiedBy>
  <cp:revision>407</cp:revision>
  <dcterms:created xsi:type="dcterms:W3CDTF">2003-01-15T03:46:17Z</dcterms:created>
  <dcterms:modified xsi:type="dcterms:W3CDTF">2014-04-29T06:55:30Z</dcterms:modified>
</cp:coreProperties>
</file>