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344" r:id="rId2"/>
    <p:sldId id="390" r:id="rId3"/>
    <p:sldId id="384" r:id="rId4"/>
    <p:sldId id="346" r:id="rId5"/>
    <p:sldId id="385" r:id="rId6"/>
    <p:sldId id="349" r:id="rId7"/>
    <p:sldId id="350" r:id="rId8"/>
    <p:sldId id="352" r:id="rId9"/>
    <p:sldId id="386" r:id="rId10"/>
    <p:sldId id="387" r:id="rId11"/>
    <p:sldId id="388" r:id="rId12"/>
    <p:sldId id="389" r:id="rId13"/>
    <p:sldId id="354" r:id="rId14"/>
    <p:sldId id="365" r:id="rId15"/>
    <p:sldId id="366" r:id="rId16"/>
    <p:sldId id="367" r:id="rId17"/>
    <p:sldId id="256" r:id="rId18"/>
    <p:sldId id="257" r:id="rId19"/>
    <p:sldId id="258" r:id="rId20"/>
    <p:sldId id="261" r:id="rId21"/>
    <p:sldId id="262" r:id="rId22"/>
    <p:sldId id="264" r:id="rId23"/>
    <p:sldId id="265" r:id="rId24"/>
    <p:sldId id="266" r:id="rId25"/>
    <p:sldId id="378" r:id="rId26"/>
    <p:sldId id="267" r:id="rId27"/>
    <p:sldId id="268" r:id="rId28"/>
    <p:sldId id="273" r:id="rId29"/>
    <p:sldId id="295" r:id="rId30"/>
    <p:sldId id="364" r:id="rId31"/>
    <p:sldId id="300" r:id="rId32"/>
    <p:sldId id="297" r:id="rId33"/>
    <p:sldId id="298" r:id="rId34"/>
    <p:sldId id="299" r:id="rId35"/>
    <p:sldId id="380" r:id="rId36"/>
    <p:sldId id="301" r:id="rId37"/>
    <p:sldId id="303" r:id="rId38"/>
    <p:sldId id="304" r:id="rId39"/>
    <p:sldId id="305" r:id="rId40"/>
    <p:sldId id="306" r:id="rId41"/>
    <p:sldId id="307" r:id="rId42"/>
    <p:sldId id="309" r:id="rId43"/>
    <p:sldId id="381" r:id="rId44"/>
    <p:sldId id="311" r:id="rId45"/>
    <p:sldId id="312" r:id="rId46"/>
    <p:sldId id="320" r:id="rId47"/>
    <p:sldId id="321" r:id="rId48"/>
    <p:sldId id="322" r:id="rId49"/>
    <p:sldId id="331" r:id="rId50"/>
    <p:sldId id="356" r:id="rId51"/>
    <p:sldId id="382" r:id="rId52"/>
    <p:sldId id="383" r:id="rId53"/>
    <p:sldId id="357" r:id="rId54"/>
    <p:sldId id="358" r:id="rId55"/>
    <p:sldId id="359" r:id="rId56"/>
    <p:sldId id="360" r:id="rId57"/>
    <p:sldId id="362" r:id="rId58"/>
    <p:sldId id="363" r:id="rId59"/>
    <p:sldId id="343" r:id="rId60"/>
    <p:sldId id="379" r:id="rId61"/>
  </p:sldIdLst>
  <p:sldSz cx="9144000" cy="6858000" type="screen4x3"/>
  <p:notesSz cx="6797675" cy="9926638"/>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22" d="100"/>
          <a:sy n="122" d="100"/>
        </p:scale>
        <p:origin x="-1800"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5888"/>
    </p:cViewPr>
  </p:sorterViewPr>
  <p:notesViewPr>
    <p:cSldViewPr>
      <p:cViewPr varScale="1">
        <p:scale>
          <a:sx n="85" d="100"/>
          <a:sy n="85" d="100"/>
        </p:scale>
        <p:origin x="-3880" y="-120"/>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45.xml"/><Relationship Id="rId4" Type="http://schemas.openxmlformats.org/officeDocument/2006/relationships/slide" Target="slides/slide50.xml"/><Relationship Id="rId5" Type="http://schemas.openxmlformats.org/officeDocument/2006/relationships/slide" Target="slides/slide54.xml"/><Relationship Id="rId6" Type="http://schemas.openxmlformats.org/officeDocument/2006/relationships/slide" Target="slides/slide55.xml"/><Relationship Id="rId7" Type="http://schemas.openxmlformats.org/officeDocument/2006/relationships/slide" Target="slides/slide56.xml"/><Relationship Id="rId8" Type="http://schemas.openxmlformats.org/officeDocument/2006/relationships/slide" Target="slides/slide57.xml"/><Relationship Id="rId9" Type="http://schemas.openxmlformats.org/officeDocument/2006/relationships/slide" Target="slides/slide58.xml"/><Relationship Id="rId1" Type="http://schemas.openxmlformats.org/officeDocument/2006/relationships/slide" Target="slides/slide30.xml"/><Relationship Id="rId2"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AU"/>
              <a:t>2010/1</a:t>
            </a:r>
          </a:p>
        </p:txBody>
      </p:sp>
      <p:sp>
        <p:nvSpPr>
          <p:cNvPr id="61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a:t>3400ICT Information System Security</a:t>
            </a:r>
          </a:p>
        </p:txBody>
      </p:sp>
      <p:sp>
        <p:nvSpPr>
          <p:cNvPr id="6149"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8F3E35AD-2BFD-43ED-AF20-C5DFE502D1C1}" type="slidenum">
              <a:rPr lang="en-AU"/>
              <a:pPr/>
              <a:t>‹#›</a:t>
            </a:fld>
            <a:endParaRPr lang="en-AU"/>
          </a:p>
        </p:txBody>
      </p:sp>
    </p:spTree>
    <p:extLst>
      <p:ext uri="{BB962C8B-B14F-4D97-AF65-F5344CB8AC3E}">
        <p14:creationId xmlns:p14="http://schemas.microsoft.com/office/powerpoint/2010/main" val="2962629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AU"/>
              <a:t>2010/1</a:t>
            </a:r>
          </a:p>
        </p:txBody>
      </p:sp>
      <p:sp>
        <p:nvSpPr>
          <p:cNvPr id="57348"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6463"/>
            <a:ext cx="49815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a:t>3400ICT Information System Security</a:t>
            </a:r>
          </a:p>
        </p:txBody>
      </p:sp>
      <p:sp>
        <p:nvSpPr>
          <p:cNvPr id="103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E9EE2F-64D4-42FD-A2B6-15EF7B89983C}" type="slidenum">
              <a:rPr lang="en-AU"/>
              <a:pPr/>
              <a:t>‹#›</a:t>
            </a:fld>
            <a:endParaRPr lang="en-AU"/>
          </a:p>
        </p:txBody>
      </p:sp>
    </p:spTree>
    <p:extLst>
      <p:ext uri="{BB962C8B-B14F-4D97-AF65-F5344CB8AC3E}">
        <p14:creationId xmlns:p14="http://schemas.microsoft.com/office/powerpoint/2010/main" val="277666216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AU" smtClean="0"/>
              <a:t>Griffith University, School of ICT</a:t>
            </a:r>
          </a:p>
        </p:txBody>
      </p:sp>
      <p:sp>
        <p:nvSpPr>
          <p:cNvPr id="58371" name="Rectangle 3"/>
          <p:cNvSpPr>
            <a:spLocks noGrp="1" noChangeArrowheads="1"/>
          </p:cNvSpPr>
          <p:nvPr>
            <p:ph type="dt" sz="quarter" idx="1"/>
          </p:nvPr>
        </p:nvSpPr>
        <p:spPr>
          <a:noFill/>
        </p:spPr>
        <p:txBody>
          <a:bodyPr/>
          <a:lstStyle/>
          <a:p>
            <a:r>
              <a:rPr lang="en-AU" dirty="0" smtClean="0"/>
              <a:t>2014/1</a:t>
            </a:r>
          </a:p>
        </p:txBody>
      </p:sp>
      <p:sp>
        <p:nvSpPr>
          <p:cNvPr id="58372" name="Rectangle 7"/>
          <p:cNvSpPr>
            <a:spLocks noGrp="1" noChangeArrowheads="1"/>
          </p:cNvSpPr>
          <p:nvPr>
            <p:ph type="sldNum" sz="quarter" idx="5"/>
          </p:nvPr>
        </p:nvSpPr>
        <p:spPr>
          <a:noFill/>
        </p:spPr>
        <p:txBody>
          <a:bodyPr/>
          <a:lstStyle/>
          <a:p>
            <a:fld id="{100815F9-F827-4DA6-99EC-29D20E3BDD2E}" type="slidenum">
              <a:rPr lang="en-AU"/>
              <a:pPr/>
              <a:t>1</a:t>
            </a:fld>
            <a:endParaRPr lang="en-AU"/>
          </a:p>
        </p:txBody>
      </p:sp>
      <p:sp>
        <p:nvSpPr>
          <p:cNvPr id="58373" name="Rectangle 2"/>
          <p:cNvSpPr>
            <a:spLocks noGrp="1" noRot="1" noChangeAspect="1" noChangeArrowheads="1" noTextEdit="1"/>
          </p:cNvSpPr>
          <p:nvPr>
            <p:ph type="sldImg"/>
          </p:nvPr>
        </p:nvSpPr>
        <p:spPr>
          <a:xfrm>
            <a:off x="915988" y="744538"/>
            <a:ext cx="4965700" cy="3724275"/>
          </a:xfrm>
          <a:ln/>
        </p:spPr>
      </p:sp>
      <p:sp>
        <p:nvSpPr>
          <p:cNvPr id="58374" name="Rectangle 3"/>
          <p:cNvSpPr>
            <a:spLocks noGrp="1" noChangeArrowheads="1"/>
          </p:cNvSpPr>
          <p:nvPr>
            <p:ph type="body" idx="1"/>
          </p:nvPr>
        </p:nvSpPr>
        <p:spPr>
          <a:xfrm>
            <a:off x="904875" y="4716463"/>
            <a:ext cx="4987925" cy="4465637"/>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AU" smtClean="0"/>
              <a:t>Griffith University, School of ICT</a:t>
            </a:r>
          </a:p>
        </p:txBody>
      </p:sp>
      <p:sp>
        <p:nvSpPr>
          <p:cNvPr id="63491" name="Rectangle 3"/>
          <p:cNvSpPr>
            <a:spLocks noGrp="1" noChangeArrowheads="1"/>
          </p:cNvSpPr>
          <p:nvPr>
            <p:ph type="dt" sz="quarter" idx="1"/>
          </p:nvPr>
        </p:nvSpPr>
        <p:spPr>
          <a:noFill/>
        </p:spPr>
        <p:txBody>
          <a:bodyPr/>
          <a:lstStyle/>
          <a:p>
            <a:r>
              <a:rPr lang="en-AU" smtClean="0"/>
              <a:t>2010/1</a:t>
            </a:r>
          </a:p>
        </p:txBody>
      </p:sp>
      <p:sp>
        <p:nvSpPr>
          <p:cNvPr id="63492" name="Rectangle 7"/>
          <p:cNvSpPr>
            <a:spLocks noGrp="1" noChangeArrowheads="1"/>
          </p:cNvSpPr>
          <p:nvPr>
            <p:ph type="sldNum" sz="quarter" idx="5"/>
          </p:nvPr>
        </p:nvSpPr>
        <p:spPr>
          <a:noFill/>
        </p:spPr>
        <p:txBody>
          <a:bodyPr/>
          <a:lstStyle/>
          <a:p>
            <a:fld id="{62DBD6F0-9564-4F99-AE14-2A3C422FAECA}" type="slidenum">
              <a:rPr lang="en-AU"/>
              <a:pPr/>
              <a:t>32</a:t>
            </a:fld>
            <a:endParaRPr lang="en-AU"/>
          </a:p>
        </p:txBody>
      </p:sp>
      <p:sp>
        <p:nvSpPr>
          <p:cNvPr id="63493" name="Rectangle 2"/>
          <p:cNvSpPr>
            <a:spLocks noGrp="1" noRot="1" noChangeAspect="1" noChangeArrowheads="1" noTextEdit="1"/>
          </p:cNvSpPr>
          <p:nvPr>
            <p:ph type="sldImg"/>
          </p:nvPr>
        </p:nvSpPr>
        <p:spPr>
          <a:solidFill>
            <a:srgbClr val="FFFFFF"/>
          </a:solidFill>
          <a:ln/>
        </p:spPr>
      </p:sp>
      <p:sp>
        <p:nvSpPr>
          <p:cNvPr id="63494"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i="1" smtClean="0"/>
              <a:t>All traditional schemes are </a:t>
            </a:r>
            <a:r>
              <a:rPr lang="en-AU" b="1" i="1" smtClean="0"/>
              <a:t>symmetric</a:t>
            </a:r>
            <a:r>
              <a:rPr lang="en-AU" i="1" smtClean="0"/>
              <a:t> / </a:t>
            </a:r>
            <a:r>
              <a:rPr lang="en-AU" b="1" i="1" smtClean="0"/>
              <a:t>single key</a:t>
            </a:r>
            <a:r>
              <a:rPr lang="en-AU" i="1" smtClean="0"/>
              <a:t> / </a:t>
            </a:r>
            <a:r>
              <a:rPr lang="en-AU" b="1" i="1" smtClean="0"/>
              <a:t>private-key</a:t>
            </a:r>
            <a:r>
              <a:rPr lang="en-AU" i="1" smtClean="0"/>
              <a:t> encryption algorithms, with a </a:t>
            </a:r>
            <a:r>
              <a:rPr lang="en-AU" b="1" i="1" smtClean="0"/>
              <a:t>single key</a:t>
            </a:r>
            <a:r>
              <a:rPr lang="en-AU" i="1" smtClean="0"/>
              <a:t>, used for both encryption and decryption, since both sender and receiver are equivalent, either can encrypt or decrypt messages using that common key.</a:t>
            </a:r>
            <a:r>
              <a:rPr lang="en-AU"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AU" smtClean="0"/>
              <a:t>Griffith University, School of ICT</a:t>
            </a:r>
          </a:p>
        </p:txBody>
      </p:sp>
      <p:sp>
        <p:nvSpPr>
          <p:cNvPr id="64515" name="Rectangle 3"/>
          <p:cNvSpPr>
            <a:spLocks noGrp="1" noChangeArrowheads="1"/>
          </p:cNvSpPr>
          <p:nvPr>
            <p:ph type="dt" sz="quarter" idx="1"/>
          </p:nvPr>
        </p:nvSpPr>
        <p:spPr>
          <a:noFill/>
        </p:spPr>
        <p:txBody>
          <a:bodyPr/>
          <a:lstStyle/>
          <a:p>
            <a:r>
              <a:rPr lang="en-AU" smtClean="0"/>
              <a:t>2010/1</a:t>
            </a:r>
          </a:p>
        </p:txBody>
      </p:sp>
      <p:sp>
        <p:nvSpPr>
          <p:cNvPr id="64516" name="Rectangle 7"/>
          <p:cNvSpPr>
            <a:spLocks noGrp="1" noChangeArrowheads="1"/>
          </p:cNvSpPr>
          <p:nvPr>
            <p:ph type="sldNum" sz="quarter" idx="5"/>
          </p:nvPr>
        </p:nvSpPr>
        <p:spPr>
          <a:noFill/>
        </p:spPr>
        <p:txBody>
          <a:bodyPr/>
          <a:lstStyle/>
          <a:p>
            <a:fld id="{1CA364D2-A33C-44D8-8979-711A0C6BEC4B}" type="slidenum">
              <a:rPr lang="en-AU"/>
              <a:pPr/>
              <a:t>33</a:t>
            </a:fld>
            <a:endParaRPr lang="en-AU"/>
          </a:p>
        </p:txBody>
      </p:sp>
      <p:sp>
        <p:nvSpPr>
          <p:cNvPr id="64517" name="Rectangle 2"/>
          <p:cNvSpPr>
            <a:spLocks noGrp="1" noRot="1" noChangeAspect="1" noChangeArrowheads="1" noTextEdit="1"/>
          </p:cNvSpPr>
          <p:nvPr>
            <p:ph type="sldImg"/>
          </p:nvPr>
        </p:nvSpPr>
        <p:spPr>
          <a:solidFill>
            <a:srgbClr val="FFFFFF"/>
          </a:solidFill>
          <a:ln/>
        </p:spPr>
      </p:sp>
      <p:sp>
        <p:nvSpPr>
          <p:cNvPr id="64518"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US" smtClean="0"/>
              <a:t>Detail 5 ingredients of the symmetric cipher model:</a:t>
            </a:r>
          </a:p>
          <a:p>
            <a:pPr eaLnBrk="1" hangingPunct="1"/>
            <a:endParaRPr lang="en-US" smtClean="0"/>
          </a:p>
          <a:p>
            <a:pPr eaLnBrk="1" hangingPunct="1">
              <a:buFontTx/>
              <a:buChar char="-"/>
            </a:pPr>
            <a:r>
              <a:rPr lang="en-US" smtClean="0"/>
              <a:t>plaintext</a:t>
            </a:r>
          </a:p>
          <a:p>
            <a:pPr eaLnBrk="1" hangingPunct="1">
              <a:buFontTx/>
              <a:buChar char="-"/>
            </a:pPr>
            <a:r>
              <a:rPr lang="en-US" smtClean="0"/>
              <a:t>encryption algorithm – performs substitutions/transformations on plaintext</a:t>
            </a:r>
          </a:p>
          <a:p>
            <a:pPr eaLnBrk="1" hangingPunct="1">
              <a:buFontTx/>
              <a:buChar char="-"/>
            </a:pPr>
            <a:r>
              <a:rPr lang="en-US" smtClean="0"/>
              <a:t>secret key – control exact substitutions/transformations used in encryption algorithm</a:t>
            </a:r>
          </a:p>
          <a:p>
            <a:pPr eaLnBrk="1" hangingPunct="1">
              <a:buFontTx/>
              <a:buChar char="-"/>
            </a:pPr>
            <a:r>
              <a:rPr lang="en-US" smtClean="0"/>
              <a:t>ciphertext</a:t>
            </a:r>
          </a:p>
          <a:p>
            <a:pPr eaLnBrk="1" hangingPunct="1">
              <a:buFontTx/>
              <a:buChar char="-"/>
            </a:pPr>
            <a:r>
              <a:rPr lang="en-US" smtClean="0"/>
              <a:t>decryption algorithm – inverse of encryption algorithm</a:t>
            </a:r>
            <a:endParaRPr lang="en-A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AU" smtClean="0"/>
              <a:t>Griffith University, School of ICT</a:t>
            </a:r>
          </a:p>
        </p:txBody>
      </p:sp>
      <p:sp>
        <p:nvSpPr>
          <p:cNvPr id="65539" name="Rectangle 3"/>
          <p:cNvSpPr>
            <a:spLocks noGrp="1" noChangeArrowheads="1"/>
          </p:cNvSpPr>
          <p:nvPr>
            <p:ph type="dt" sz="quarter" idx="1"/>
          </p:nvPr>
        </p:nvSpPr>
        <p:spPr>
          <a:noFill/>
        </p:spPr>
        <p:txBody>
          <a:bodyPr/>
          <a:lstStyle/>
          <a:p>
            <a:r>
              <a:rPr lang="en-AU" smtClean="0"/>
              <a:t>2010/1</a:t>
            </a:r>
          </a:p>
        </p:txBody>
      </p:sp>
      <p:sp>
        <p:nvSpPr>
          <p:cNvPr id="65540" name="Rectangle 7"/>
          <p:cNvSpPr>
            <a:spLocks noGrp="1" noChangeArrowheads="1"/>
          </p:cNvSpPr>
          <p:nvPr>
            <p:ph type="sldNum" sz="quarter" idx="5"/>
          </p:nvPr>
        </p:nvSpPr>
        <p:spPr>
          <a:noFill/>
        </p:spPr>
        <p:txBody>
          <a:bodyPr/>
          <a:lstStyle/>
          <a:p>
            <a:fld id="{6FD3B00D-F323-4F0E-ADA9-711CF6E059B7}" type="slidenum">
              <a:rPr lang="en-AU"/>
              <a:pPr/>
              <a:t>34</a:t>
            </a:fld>
            <a:endParaRPr lang="en-AU"/>
          </a:p>
        </p:txBody>
      </p:sp>
      <p:sp>
        <p:nvSpPr>
          <p:cNvPr id="65541" name="Rectangle 2"/>
          <p:cNvSpPr>
            <a:spLocks noGrp="1" noRot="1" noChangeAspect="1" noChangeArrowheads="1" noTextEdit="1"/>
          </p:cNvSpPr>
          <p:nvPr>
            <p:ph type="sldImg"/>
          </p:nvPr>
        </p:nvSpPr>
        <p:spPr>
          <a:solidFill>
            <a:srgbClr val="FFFFFF"/>
          </a:solidFill>
          <a:ln/>
        </p:spPr>
      </p:sp>
      <p:sp>
        <p:nvSpPr>
          <p:cNvPr id="65542"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US" smtClean="0"/>
              <a:t>Generally assume that the algorithm is known.</a:t>
            </a:r>
          </a:p>
          <a:p>
            <a:pPr eaLnBrk="1" hangingPunct="1"/>
            <a:r>
              <a:rPr lang="en-US" smtClean="0"/>
              <a:t>This allows easy distribution of s/w and h/w implementations.</a:t>
            </a:r>
          </a:p>
          <a:p>
            <a:pPr eaLnBrk="1" hangingPunct="1"/>
            <a:r>
              <a:rPr lang="en-US" smtClean="0"/>
              <a:t>Hence assume just keeping key secret is sufficient to secure encrypted messages.</a:t>
            </a:r>
          </a:p>
          <a:p>
            <a:pPr eaLnBrk="1" hangingPunct="1"/>
            <a:r>
              <a:rPr lang="en-US" smtClean="0"/>
              <a:t>Have plaintext X, ciphertext Y, key K, encryption alg Ek, decryption alg Dk.</a:t>
            </a:r>
          </a:p>
          <a:p>
            <a:pPr eaLnBrk="1" hangingPunct="1"/>
            <a:endParaRPr lang="en-A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AU" smtClean="0"/>
              <a:t>Griffith University, School of ICT</a:t>
            </a:r>
          </a:p>
        </p:txBody>
      </p:sp>
      <p:sp>
        <p:nvSpPr>
          <p:cNvPr id="66563" name="Rectangle 3"/>
          <p:cNvSpPr>
            <a:spLocks noGrp="1" noChangeArrowheads="1"/>
          </p:cNvSpPr>
          <p:nvPr>
            <p:ph type="dt" sz="quarter" idx="1"/>
          </p:nvPr>
        </p:nvSpPr>
        <p:spPr>
          <a:noFill/>
        </p:spPr>
        <p:txBody>
          <a:bodyPr/>
          <a:lstStyle/>
          <a:p>
            <a:r>
              <a:rPr lang="en-AU" smtClean="0"/>
              <a:t>2010/1</a:t>
            </a:r>
          </a:p>
        </p:txBody>
      </p:sp>
      <p:sp>
        <p:nvSpPr>
          <p:cNvPr id="66564" name="Rectangle 7"/>
          <p:cNvSpPr>
            <a:spLocks noGrp="1" noChangeArrowheads="1"/>
          </p:cNvSpPr>
          <p:nvPr>
            <p:ph type="sldNum" sz="quarter" idx="5"/>
          </p:nvPr>
        </p:nvSpPr>
        <p:spPr>
          <a:noFill/>
        </p:spPr>
        <p:txBody>
          <a:bodyPr/>
          <a:lstStyle/>
          <a:p>
            <a:fld id="{6588CB8B-E3AC-480C-8D32-EBCBA71F1A12}" type="slidenum">
              <a:rPr lang="en-AU"/>
              <a:pPr/>
              <a:t>37</a:t>
            </a:fld>
            <a:endParaRPr lang="en-AU"/>
          </a:p>
        </p:txBody>
      </p:sp>
      <p:sp>
        <p:nvSpPr>
          <p:cNvPr id="66565" name="Rectangle 2"/>
          <p:cNvSpPr>
            <a:spLocks noGrp="1" noRot="1" noChangeAspect="1" noChangeArrowheads="1" noTextEdit="1"/>
          </p:cNvSpPr>
          <p:nvPr>
            <p:ph type="sldImg"/>
          </p:nvPr>
        </p:nvSpPr>
        <p:spPr>
          <a:solidFill>
            <a:srgbClr val="FFFFFF"/>
          </a:solidFill>
          <a:ln/>
        </p:spPr>
      </p:sp>
      <p:sp>
        <p:nvSpPr>
          <p:cNvPr id="66566"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Unconditional security would be nice, but the only known such cipher is the </a:t>
            </a:r>
            <a:r>
              <a:rPr lang="en-AU" b="1" smtClean="0"/>
              <a:t>one-time pad</a:t>
            </a:r>
            <a:r>
              <a:rPr lang="en-AU" smtClean="0"/>
              <a:t> (later). For all reasonable encryption algorithms, have to assume computational security where it either takes too long, or is too expensive, to bother breaking the cipher.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AU" smtClean="0"/>
              <a:t>Griffith University, School of ICT</a:t>
            </a:r>
          </a:p>
        </p:txBody>
      </p:sp>
      <p:sp>
        <p:nvSpPr>
          <p:cNvPr id="67587" name="Rectangle 3"/>
          <p:cNvSpPr>
            <a:spLocks noGrp="1" noChangeArrowheads="1"/>
          </p:cNvSpPr>
          <p:nvPr>
            <p:ph type="dt" sz="quarter" idx="1"/>
          </p:nvPr>
        </p:nvSpPr>
        <p:spPr>
          <a:noFill/>
        </p:spPr>
        <p:txBody>
          <a:bodyPr/>
          <a:lstStyle/>
          <a:p>
            <a:r>
              <a:rPr lang="en-AU" smtClean="0"/>
              <a:t>2010/1</a:t>
            </a:r>
          </a:p>
        </p:txBody>
      </p:sp>
      <p:sp>
        <p:nvSpPr>
          <p:cNvPr id="67588" name="Rectangle 7"/>
          <p:cNvSpPr>
            <a:spLocks noGrp="1" noChangeArrowheads="1"/>
          </p:cNvSpPr>
          <p:nvPr>
            <p:ph type="sldNum" sz="quarter" idx="5"/>
          </p:nvPr>
        </p:nvSpPr>
        <p:spPr>
          <a:noFill/>
        </p:spPr>
        <p:txBody>
          <a:bodyPr/>
          <a:lstStyle/>
          <a:p>
            <a:fld id="{CE94E380-E0E0-4D4F-B784-D7306C8FFFE5}" type="slidenum">
              <a:rPr lang="en-AU"/>
              <a:pPr/>
              <a:t>38</a:t>
            </a:fld>
            <a:endParaRPr lang="en-AU"/>
          </a:p>
        </p:txBody>
      </p:sp>
      <p:sp>
        <p:nvSpPr>
          <p:cNvPr id="67589" name="Rectangle 2"/>
          <p:cNvSpPr>
            <a:spLocks noGrp="1" noRot="1" noChangeAspect="1" noChangeArrowheads="1" noTextEdit="1"/>
          </p:cNvSpPr>
          <p:nvPr>
            <p:ph type="sldImg"/>
          </p:nvPr>
        </p:nvSpPr>
        <p:spPr>
          <a:solidFill>
            <a:srgbClr val="FFFFFF"/>
          </a:solidFill>
          <a:ln/>
        </p:spPr>
      </p:sp>
      <p:sp>
        <p:nvSpPr>
          <p:cNvPr id="67590"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In this section and the next, we examine a sampling of what might be called classical encryption</a:t>
            </a:r>
          </a:p>
          <a:p>
            <a:pPr eaLnBrk="1" hangingPunct="1"/>
            <a:r>
              <a:rPr lang="en-AU" smtClean="0"/>
              <a:t>techniques. A study of these techniques enables us to illustrate the basic approaches to</a:t>
            </a:r>
          </a:p>
          <a:p>
            <a:pPr eaLnBrk="1" hangingPunct="1"/>
            <a:r>
              <a:rPr lang="en-AU" smtClean="0"/>
              <a:t>symmetric encryption used today and the types of cryptanalytic attacks that must be anticipated.</a:t>
            </a:r>
          </a:p>
          <a:p>
            <a:pPr eaLnBrk="1" hangingPunct="1"/>
            <a:r>
              <a:rPr lang="en-AU" smtClean="0"/>
              <a:t>The two basic building blocks of all encryption techniques: substitution and transposition.</a:t>
            </a:r>
          </a:p>
          <a:p>
            <a:pPr eaLnBrk="1" hangingPunct="1"/>
            <a:r>
              <a:rPr lang="en-AU" smtClean="0"/>
              <a:t>We examine these in the next two sections. Finally, we discuss a system that combine both</a:t>
            </a:r>
          </a:p>
          <a:p>
            <a:pPr eaLnBrk="1" hangingPunct="1"/>
            <a:r>
              <a:rPr lang="en-AU" smtClean="0"/>
              <a:t>substitution and transposition.</a:t>
            </a:r>
          </a:p>
          <a:p>
            <a:pPr eaLnBrk="1" hangingPunct="1"/>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AU" smtClean="0"/>
              <a:t>Griffith University, School of ICT</a:t>
            </a:r>
          </a:p>
        </p:txBody>
      </p:sp>
      <p:sp>
        <p:nvSpPr>
          <p:cNvPr id="68611" name="Rectangle 3"/>
          <p:cNvSpPr>
            <a:spLocks noGrp="1" noChangeArrowheads="1"/>
          </p:cNvSpPr>
          <p:nvPr>
            <p:ph type="dt" sz="quarter" idx="1"/>
          </p:nvPr>
        </p:nvSpPr>
        <p:spPr>
          <a:noFill/>
        </p:spPr>
        <p:txBody>
          <a:bodyPr/>
          <a:lstStyle/>
          <a:p>
            <a:r>
              <a:rPr lang="en-AU" smtClean="0"/>
              <a:t>2010/1</a:t>
            </a:r>
          </a:p>
        </p:txBody>
      </p:sp>
      <p:sp>
        <p:nvSpPr>
          <p:cNvPr id="68612" name="Rectangle 7"/>
          <p:cNvSpPr>
            <a:spLocks noGrp="1" noChangeArrowheads="1"/>
          </p:cNvSpPr>
          <p:nvPr>
            <p:ph type="sldNum" sz="quarter" idx="5"/>
          </p:nvPr>
        </p:nvSpPr>
        <p:spPr>
          <a:noFill/>
        </p:spPr>
        <p:txBody>
          <a:bodyPr/>
          <a:lstStyle/>
          <a:p>
            <a:fld id="{E5BFC438-02CF-47FF-A6C1-4BC8FB9E4B40}" type="slidenum">
              <a:rPr lang="en-AU"/>
              <a:pPr/>
              <a:t>40</a:t>
            </a:fld>
            <a:endParaRPr lang="en-AU"/>
          </a:p>
        </p:txBody>
      </p:sp>
      <p:sp>
        <p:nvSpPr>
          <p:cNvPr id="68613" name="Rectangle 2"/>
          <p:cNvSpPr>
            <a:spLocks noGrp="1" noRot="1" noChangeAspect="1" noChangeArrowheads="1" noTextEdit="1"/>
          </p:cNvSpPr>
          <p:nvPr>
            <p:ph type="sldImg"/>
          </p:nvPr>
        </p:nvSpPr>
        <p:spPr>
          <a:solidFill>
            <a:srgbClr val="FFFFFF"/>
          </a:solidFill>
          <a:ln/>
        </p:spPr>
      </p:sp>
      <p:sp>
        <p:nvSpPr>
          <p:cNvPr id="68614"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This mathematical description uses </a:t>
            </a:r>
            <a:r>
              <a:rPr lang="en-AU" b="1" smtClean="0"/>
              <a:t>modulo arithmetic</a:t>
            </a:r>
            <a:r>
              <a:rPr lang="en-AU" smtClean="0"/>
              <a:t> (ie clock arithmetic). Here, when you reach Z you go back to A and start again. Mod 26 implies that when you reach 26, you use 0 instead (ie the letter after Z, or 25 + 1 goes to A or 0). </a:t>
            </a:r>
          </a:p>
          <a:p>
            <a:pPr eaLnBrk="1" hangingPunct="1"/>
            <a:endParaRPr lang="en-AU" smtClean="0"/>
          </a:p>
          <a:p>
            <a:pPr eaLnBrk="1" hangingPunct="1"/>
            <a:r>
              <a:rPr lang="en-AU" smtClean="0"/>
              <a:t>Example: howdy (7,14,22,3,24) encrypted using key </a:t>
            </a:r>
            <a:r>
              <a:rPr lang="en-AU" i="1" smtClean="0"/>
              <a:t>f</a:t>
            </a:r>
            <a:r>
              <a:rPr lang="en-AU" smtClean="0"/>
              <a:t> (5) is MTBID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AU" smtClean="0"/>
              <a:t>Griffith University, School of ICT</a:t>
            </a:r>
          </a:p>
        </p:txBody>
      </p:sp>
      <p:sp>
        <p:nvSpPr>
          <p:cNvPr id="69635" name="Rectangle 3"/>
          <p:cNvSpPr>
            <a:spLocks noGrp="1" noChangeArrowheads="1"/>
          </p:cNvSpPr>
          <p:nvPr>
            <p:ph type="dt" sz="quarter" idx="1"/>
          </p:nvPr>
        </p:nvSpPr>
        <p:spPr>
          <a:noFill/>
        </p:spPr>
        <p:txBody>
          <a:bodyPr/>
          <a:lstStyle/>
          <a:p>
            <a:r>
              <a:rPr lang="en-AU" smtClean="0"/>
              <a:t>2010/1</a:t>
            </a:r>
          </a:p>
        </p:txBody>
      </p:sp>
      <p:sp>
        <p:nvSpPr>
          <p:cNvPr id="69636" name="Rectangle 7"/>
          <p:cNvSpPr>
            <a:spLocks noGrp="1" noChangeArrowheads="1"/>
          </p:cNvSpPr>
          <p:nvPr>
            <p:ph type="sldNum" sz="quarter" idx="5"/>
          </p:nvPr>
        </p:nvSpPr>
        <p:spPr>
          <a:noFill/>
        </p:spPr>
        <p:txBody>
          <a:bodyPr/>
          <a:lstStyle/>
          <a:p>
            <a:fld id="{CC8DCC25-A8C2-462B-81DA-2EFA3334543D}" type="slidenum">
              <a:rPr lang="en-AU"/>
              <a:pPr/>
              <a:t>41</a:t>
            </a:fld>
            <a:endParaRPr lang="en-AU"/>
          </a:p>
        </p:txBody>
      </p:sp>
      <p:sp>
        <p:nvSpPr>
          <p:cNvPr id="69637" name="Rectangle 2"/>
          <p:cNvSpPr>
            <a:spLocks noGrp="1" noRot="1" noChangeAspect="1" noChangeArrowheads="1" noTextEdit="1"/>
          </p:cNvSpPr>
          <p:nvPr>
            <p:ph type="sldImg"/>
          </p:nvPr>
        </p:nvSpPr>
        <p:spPr>
          <a:solidFill>
            <a:srgbClr val="FFFFFF"/>
          </a:solidFill>
          <a:ln/>
        </p:spPr>
      </p:sp>
      <p:sp>
        <p:nvSpPr>
          <p:cNvPr id="69638"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With a caesar cipher, there are only 26 possible keys, of which only 25 are of any use, since mapping A to A etc doesn't really obscure the message! cf. basic rule of cryptanalysis "check to ensure the cipher operator hasn't goofed and sent a plaintext message by mistake"! </a:t>
            </a:r>
          </a:p>
          <a:p>
            <a:pPr eaLnBrk="1" hangingPunct="1"/>
            <a:endParaRPr lang="en-AU" smtClean="0"/>
          </a:p>
          <a:p>
            <a:pPr eaLnBrk="1" hangingPunct="1"/>
            <a:r>
              <a:rPr lang="en-AU" smtClean="0"/>
              <a:t>Can try each of the keys (shifts) in turn, until can recognise the original message. </a:t>
            </a:r>
            <a:r>
              <a:rPr lang="en-US" smtClean="0"/>
              <a:t>See Stallings Fig 2.3 for example of search.</a:t>
            </a:r>
            <a:endParaRPr lang="en-AU" smtClean="0"/>
          </a:p>
          <a:p>
            <a:pPr eaLnBrk="1" hangingPunct="1"/>
            <a:endParaRPr lang="en-AU" smtClean="0"/>
          </a:p>
          <a:p>
            <a:pPr eaLnBrk="1" hangingPunct="1"/>
            <a:r>
              <a:rPr lang="en-AU" smtClean="0"/>
              <a:t>Note: as mentioned before, do need to be able to </a:t>
            </a:r>
            <a:r>
              <a:rPr lang="en-AU" b="1" smtClean="0"/>
              <a:t>recognise</a:t>
            </a:r>
            <a:r>
              <a:rPr lang="en-AU" smtClean="0"/>
              <a:t> when have an original message (ie is it English or whatever). Usually easy for humans, hard for computers. Though if using say compressed data could be much harder.</a:t>
            </a:r>
          </a:p>
          <a:p>
            <a:pPr eaLnBrk="1" hangingPunct="1"/>
            <a:endParaRPr lang="en-AU" smtClean="0"/>
          </a:p>
          <a:p>
            <a:pPr eaLnBrk="1" hangingPunct="1"/>
            <a:r>
              <a:rPr lang="en-AU" smtClean="0"/>
              <a:t>Example "GCUA VQ DTGCM" when broken gives "easy to break", with a shift of 2 (key C).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AU" smtClean="0"/>
              <a:t>Griffith University, School of ICT</a:t>
            </a:r>
          </a:p>
        </p:txBody>
      </p:sp>
      <p:sp>
        <p:nvSpPr>
          <p:cNvPr id="70659" name="Rectangle 3"/>
          <p:cNvSpPr>
            <a:spLocks noGrp="1" noChangeArrowheads="1"/>
          </p:cNvSpPr>
          <p:nvPr>
            <p:ph type="dt" sz="quarter" idx="1"/>
          </p:nvPr>
        </p:nvSpPr>
        <p:spPr>
          <a:noFill/>
        </p:spPr>
        <p:txBody>
          <a:bodyPr/>
          <a:lstStyle/>
          <a:p>
            <a:r>
              <a:rPr lang="en-AU" smtClean="0"/>
              <a:t>2010/1</a:t>
            </a:r>
          </a:p>
        </p:txBody>
      </p:sp>
      <p:sp>
        <p:nvSpPr>
          <p:cNvPr id="70660" name="Rectangle 7"/>
          <p:cNvSpPr>
            <a:spLocks noGrp="1" noChangeArrowheads="1"/>
          </p:cNvSpPr>
          <p:nvPr>
            <p:ph type="sldNum" sz="quarter" idx="5"/>
          </p:nvPr>
        </p:nvSpPr>
        <p:spPr>
          <a:noFill/>
        </p:spPr>
        <p:txBody>
          <a:bodyPr/>
          <a:lstStyle/>
          <a:p>
            <a:fld id="{4DAA3F42-6315-4BBD-B5E4-DB8056182071}" type="slidenum">
              <a:rPr lang="en-AU"/>
              <a:pPr/>
              <a:t>44</a:t>
            </a:fld>
            <a:endParaRPr lang="en-AU"/>
          </a:p>
        </p:txBody>
      </p:sp>
      <p:sp>
        <p:nvSpPr>
          <p:cNvPr id="70661" name="Rectangle 2"/>
          <p:cNvSpPr>
            <a:spLocks noGrp="1" noRot="1" noChangeAspect="1" noChangeArrowheads="1" noTextEdit="1"/>
          </p:cNvSpPr>
          <p:nvPr>
            <p:ph type="sldImg"/>
          </p:nvPr>
        </p:nvSpPr>
        <p:spPr>
          <a:solidFill>
            <a:srgbClr val="FFFFFF"/>
          </a:solidFill>
          <a:ln/>
        </p:spPr>
      </p:sp>
      <p:sp>
        <p:nvSpPr>
          <p:cNvPr id="70662"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AU" smtClean="0"/>
              <a:t>Griffith University, School of ICT</a:t>
            </a:r>
          </a:p>
        </p:txBody>
      </p:sp>
      <p:sp>
        <p:nvSpPr>
          <p:cNvPr id="71683" name="Rectangle 3"/>
          <p:cNvSpPr>
            <a:spLocks noGrp="1" noChangeArrowheads="1"/>
          </p:cNvSpPr>
          <p:nvPr>
            <p:ph type="dt" sz="quarter" idx="1"/>
          </p:nvPr>
        </p:nvSpPr>
        <p:spPr>
          <a:noFill/>
        </p:spPr>
        <p:txBody>
          <a:bodyPr/>
          <a:lstStyle/>
          <a:p>
            <a:r>
              <a:rPr lang="en-AU" smtClean="0"/>
              <a:t>2010/1</a:t>
            </a:r>
          </a:p>
        </p:txBody>
      </p:sp>
      <p:sp>
        <p:nvSpPr>
          <p:cNvPr id="71684" name="Rectangle 7"/>
          <p:cNvSpPr>
            <a:spLocks noGrp="1" noChangeArrowheads="1"/>
          </p:cNvSpPr>
          <p:nvPr>
            <p:ph type="sldNum" sz="quarter" idx="5"/>
          </p:nvPr>
        </p:nvSpPr>
        <p:spPr>
          <a:noFill/>
        </p:spPr>
        <p:txBody>
          <a:bodyPr/>
          <a:lstStyle/>
          <a:p>
            <a:fld id="{A451D615-2EC9-4D44-80D2-ACB03B6C7048}" type="slidenum">
              <a:rPr lang="en-AU"/>
              <a:pPr/>
              <a:t>45</a:t>
            </a:fld>
            <a:endParaRPr lang="en-AU"/>
          </a:p>
        </p:txBody>
      </p:sp>
      <p:sp>
        <p:nvSpPr>
          <p:cNvPr id="71685" name="Rectangle 2"/>
          <p:cNvSpPr>
            <a:spLocks noGrp="1" noRot="1" noChangeAspect="1" noChangeArrowheads="1" noTextEdit="1"/>
          </p:cNvSpPr>
          <p:nvPr>
            <p:ph type="sldImg"/>
          </p:nvPr>
        </p:nvSpPr>
        <p:spPr>
          <a:solidFill>
            <a:srgbClr val="FFFFFF"/>
          </a:solidFill>
          <a:ln/>
        </p:spPr>
      </p:sp>
      <p:sp>
        <p:nvSpPr>
          <p:cNvPr id="71686"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This graph is based on counts done at ADFA in the late 1980's, and used to develop the tables published in Seberry &amp; Pieprzyk [SEBE89].</a:t>
            </a:r>
          </a:p>
          <a:p>
            <a:pPr eaLnBrk="1" hangingPunct="1"/>
            <a:endParaRPr lang="en-US" smtClean="0"/>
          </a:p>
          <a:p>
            <a:pPr eaLnBrk="1" hangingPunct="1"/>
            <a:r>
              <a:rPr lang="en-US" smtClean="0"/>
              <a:t>Note that all human languages have varying letter frequencies, though the number of letters and their frequencies varies.</a:t>
            </a:r>
          </a:p>
          <a:p>
            <a:pPr eaLnBrk="1" hangingPunct="1"/>
            <a:r>
              <a:rPr lang="en-AU" smtClean="0"/>
              <a:t>Seberry &amp; Pieprzyk [SEBE89] Appendix A has graphs for 20 languages (most European &amp; Japanese &amp; Malay).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AU" smtClean="0"/>
              <a:t>Griffith University, School of ICT</a:t>
            </a:r>
          </a:p>
        </p:txBody>
      </p:sp>
      <p:sp>
        <p:nvSpPr>
          <p:cNvPr id="72707" name="Rectangle 3"/>
          <p:cNvSpPr>
            <a:spLocks noGrp="1" noChangeArrowheads="1"/>
          </p:cNvSpPr>
          <p:nvPr>
            <p:ph type="dt" sz="quarter" idx="1"/>
          </p:nvPr>
        </p:nvSpPr>
        <p:spPr>
          <a:noFill/>
        </p:spPr>
        <p:txBody>
          <a:bodyPr/>
          <a:lstStyle/>
          <a:p>
            <a:r>
              <a:rPr lang="en-AU" smtClean="0"/>
              <a:t>2010/1</a:t>
            </a:r>
          </a:p>
        </p:txBody>
      </p:sp>
      <p:sp>
        <p:nvSpPr>
          <p:cNvPr id="72708" name="Rectangle 7"/>
          <p:cNvSpPr>
            <a:spLocks noGrp="1" noChangeArrowheads="1"/>
          </p:cNvSpPr>
          <p:nvPr>
            <p:ph type="sldNum" sz="quarter" idx="5"/>
          </p:nvPr>
        </p:nvSpPr>
        <p:spPr>
          <a:noFill/>
        </p:spPr>
        <p:txBody>
          <a:bodyPr/>
          <a:lstStyle/>
          <a:p>
            <a:fld id="{32CCD0A7-5572-4E18-AB8E-AC707EF89392}" type="slidenum">
              <a:rPr lang="en-AU"/>
              <a:pPr/>
              <a:t>46</a:t>
            </a:fld>
            <a:endParaRPr lang="en-AU"/>
          </a:p>
        </p:txBody>
      </p:sp>
      <p:sp>
        <p:nvSpPr>
          <p:cNvPr id="72709" name="Rectangle 2"/>
          <p:cNvSpPr>
            <a:spLocks noGrp="1" noRot="1" noChangeAspect="1" noChangeArrowheads="1" noTextEdit="1"/>
          </p:cNvSpPr>
          <p:nvPr>
            <p:ph type="sldImg"/>
          </p:nvPr>
        </p:nvSpPr>
        <p:spPr>
          <a:solidFill>
            <a:srgbClr val="FFFFFF"/>
          </a:solidFill>
          <a:ln/>
        </p:spPr>
      </p:sp>
      <p:sp>
        <p:nvSpPr>
          <p:cNvPr id="72710"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2</a:t>
            </a:fld>
            <a:endParaRPr lang="en-AU"/>
          </a:p>
        </p:txBody>
      </p:sp>
    </p:spTree>
    <p:extLst>
      <p:ext uri="{BB962C8B-B14F-4D97-AF65-F5344CB8AC3E}">
        <p14:creationId xmlns:p14="http://schemas.microsoft.com/office/powerpoint/2010/main" val="203016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AU" smtClean="0"/>
              <a:t>Griffith University, School of ICT</a:t>
            </a:r>
          </a:p>
        </p:txBody>
      </p:sp>
      <p:sp>
        <p:nvSpPr>
          <p:cNvPr id="73731" name="Rectangle 3"/>
          <p:cNvSpPr>
            <a:spLocks noGrp="1" noChangeArrowheads="1"/>
          </p:cNvSpPr>
          <p:nvPr>
            <p:ph type="dt" sz="quarter" idx="1"/>
          </p:nvPr>
        </p:nvSpPr>
        <p:spPr>
          <a:noFill/>
        </p:spPr>
        <p:txBody>
          <a:bodyPr/>
          <a:lstStyle/>
          <a:p>
            <a:r>
              <a:rPr lang="en-AU" smtClean="0"/>
              <a:t>2010/1</a:t>
            </a:r>
          </a:p>
        </p:txBody>
      </p:sp>
      <p:sp>
        <p:nvSpPr>
          <p:cNvPr id="73732" name="Rectangle 7"/>
          <p:cNvSpPr>
            <a:spLocks noGrp="1" noChangeArrowheads="1"/>
          </p:cNvSpPr>
          <p:nvPr>
            <p:ph type="sldNum" sz="quarter" idx="5"/>
          </p:nvPr>
        </p:nvSpPr>
        <p:spPr>
          <a:noFill/>
        </p:spPr>
        <p:txBody>
          <a:bodyPr/>
          <a:lstStyle/>
          <a:p>
            <a:fld id="{EDECF2F3-11D4-4FAD-A439-B9ABE91ACD23}" type="slidenum">
              <a:rPr lang="en-AU"/>
              <a:pPr/>
              <a:t>47</a:t>
            </a:fld>
            <a:endParaRPr lang="en-AU"/>
          </a:p>
        </p:txBody>
      </p:sp>
      <p:sp>
        <p:nvSpPr>
          <p:cNvPr id="73733" name="Rectangle 2"/>
          <p:cNvSpPr>
            <a:spLocks noGrp="1" noRot="1" noChangeAspect="1" noChangeArrowheads="1" noTextEdit="1"/>
          </p:cNvSpPr>
          <p:nvPr>
            <p:ph type="sldImg"/>
          </p:nvPr>
        </p:nvSpPr>
        <p:spPr>
          <a:solidFill>
            <a:srgbClr val="FFFFFF"/>
          </a:solidFill>
          <a:ln/>
        </p:spPr>
      </p:sp>
      <p:sp>
        <p:nvSpPr>
          <p:cNvPr id="73734"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Simply create a set of caesar cipher translation alphabets, then use each in turn, as shown next.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AU" smtClean="0"/>
              <a:t>Griffith University, School of ICT</a:t>
            </a:r>
          </a:p>
        </p:txBody>
      </p:sp>
      <p:sp>
        <p:nvSpPr>
          <p:cNvPr id="74755" name="Rectangle 3"/>
          <p:cNvSpPr>
            <a:spLocks noGrp="1" noChangeArrowheads="1"/>
          </p:cNvSpPr>
          <p:nvPr>
            <p:ph type="dt" sz="quarter" idx="1"/>
          </p:nvPr>
        </p:nvSpPr>
        <p:spPr>
          <a:noFill/>
        </p:spPr>
        <p:txBody>
          <a:bodyPr/>
          <a:lstStyle/>
          <a:p>
            <a:r>
              <a:rPr lang="en-AU" smtClean="0"/>
              <a:t>2010/1</a:t>
            </a:r>
          </a:p>
        </p:txBody>
      </p:sp>
      <p:sp>
        <p:nvSpPr>
          <p:cNvPr id="74756" name="Rectangle 7"/>
          <p:cNvSpPr>
            <a:spLocks noGrp="1" noChangeArrowheads="1"/>
          </p:cNvSpPr>
          <p:nvPr>
            <p:ph type="sldNum" sz="quarter" idx="5"/>
          </p:nvPr>
        </p:nvSpPr>
        <p:spPr>
          <a:noFill/>
        </p:spPr>
        <p:txBody>
          <a:bodyPr/>
          <a:lstStyle/>
          <a:p>
            <a:fld id="{B522A503-8D69-492C-9B85-33526F7B2625}" type="slidenum">
              <a:rPr lang="en-AU"/>
              <a:pPr/>
              <a:t>48</a:t>
            </a:fld>
            <a:endParaRPr lang="en-AU"/>
          </a:p>
        </p:txBody>
      </p:sp>
      <p:sp>
        <p:nvSpPr>
          <p:cNvPr id="74757" name="Rectangle 2"/>
          <p:cNvSpPr>
            <a:spLocks noGrp="1" noRot="1" noChangeAspect="1" noChangeArrowheads="1" noTextEdit="1"/>
          </p:cNvSpPr>
          <p:nvPr>
            <p:ph type="sldImg"/>
          </p:nvPr>
        </p:nvSpPr>
        <p:spPr>
          <a:xfrm>
            <a:off x="927100" y="752475"/>
            <a:ext cx="4945063" cy="3708400"/>
          </a:xfrm>
          <a:ln w="12700" cap="flat">
            <a:solidFill>
              <a:schemeClr val="tx1"/>
            </a:solidFill>
          </a:ln>
        </p:spPr>
      </p:sp>
      <p:sp>
        <p:nvSpPr>
          <p:cNvPr id="74758" name="Rectangle 3"/>
          <p:cNvSpPr>
            <a:spLocks noGrp="1" noChangeArrowheads="1"/>
          </p:cNvSpPr>
          <p:nvPr>
            <p:ph type="body" idx="1"/>
          </p:nvPr>
        </p:nvSpPr>
        <p:spPr>
          <a:noFill/>
          <a:ln/>
        </p:spPr>
        <p:txBody>
          <a:bodyPr lIns="92075" tIns="46038" rIns="92075" bIns="46038"/>
          <a:lstStyle/>
          <a:p>
            <a:pPr defTabSz="762000" eaLnBrk="1" hangingPunct="1"/>
            <a:r>
              <a:rPr lang="en-AU" smtClean="0"/>
              <a:t>The Vigenere cipher is a simple polyalphabetic substitution cipher that adds the letters of the key to the letters of the plain text (A = 0, modulo 26 arithmetic). </a:t>
            </a:r>
          </a:p>
          <a:p>
            <a:pPr defTabSz="762000" eaLnBrk="1" hangingPunct="1"/>
            <a:r>
              <a:rPr lang="en-AU" smtClean="0"/>
              <a:t>A general solution to this sort of cipher is done by examining the cipher text for recurring groups of characters to get some idea of the length of the key.  If a reasonable guess at the key length can be made, the cipher text can then be considered as just that many simple alphabetic substitutions and the solution can then proceed using standard frequency distribution analyses on these separate alphabets.</a:t>
            </a:r>
          </a:p>
          <a:p>
            <a:pPr defTabSz="762000" eaLnBrk="1" hangingPunct="1"/>
            <a:endParaRPr lang="en-AU" smtClean="0"/>
          </a:p>
          <a:p>
            <a:pPr defTabSz="762000" eaLnBrk="1" hangingPunct="1"/>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AU" smtClean="0"/>
              <a:t>Griffith University, School of ICT</a:t>
            </a:r>
          </a:p>
        </p:txBody>
      </p:sp>
      <p:sp>
        <p:nvSpPr>
          <p:cNvPr id="76803" name="Rectangle 3"/>
          <p:cNvSpPr>
            <a:spLocks noGrp="1" noChangeArrowheads="1"/>
          </p:cNvSpPr>
          <p:nvPr>
            <p:ph type="dt" sz="quarter" idx="1"/>
          </p:nvPr>
        </p:nvSpPr>
        <p:spPr>
          <a:noFill/>
        </p:spPr>
        <p:txBody>
          <a:bodyPr/>
          <a:lstStyle/>
          <a:p>
            <a:r>
              <a:rPr lang="en-AU" smtClean="0"/>
              <a:t>2010/1</a:t>
            </a:r>
          </a:p>
        </p:txBody>
      </p:sp>
      <p:sp>
        <p:nvSpPr>
          <p:cNvPr id="76804" name="Rectangle 7"/>
          <p:cNvSpPr>
            <a:spLocks noGrp="1" noChangeArrowheads="1"/>
          </p:cNvSpPr>
          <p:nvPr>
            <p:ph type="sldNum" sz="quarter" idx="5"/>
          </p:nvPr>
        </p:nvSpPr>
        <p:spPr>
          <a:noFill/>
        </p:spPr>
        <p:txBody>
          <a:bodyPr/>
          <a:lstStyle/>
          <a:p>
            <a:fld id="{072BE6D0-A175-4687-957B-980233484167}" type="slidenum">
              <a:rPr lang="en-AU"/>
              <a:pPr/>
              <a:t>49</a:t>
            </a:fld>
            <a:endParaRPr lang="en-AU"/>
          </a:p>
        </p:txBody>
      </p:sp>
      <p:sp>
        <p:nvSpPr>
          <p:cNvPr id="76805" name="Rectangle 2"/>
          <p:cNvSpPr>
            <a:spLocks noGrp="1" noRot="1" noChangeAspect="1" noChangeArrowheads="1" noTextEdit="1"/>
          </p:cNvSpPr>
          <p:nvPr>
            <p:ph type="sldImg"/>
          </p:nvPr>
        </p:nvSpPr>
        <p:spPr>
          <a:solidFill>
            <a:srgbClr val="FFFFFF"/>
          </a:solidFill>
          <a:ln/>
        </p:spPr>
      </p:sp>
      <p:sp>
        <p:nvSpPr>
          <p:cNvPr id="76806"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Transposition Ciphers form the second basic building block of ciphers. The core idea is to rearrange the order of basic units (letters/bytes/bits) without altering their actual values.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on this page</a:t>
            </a:r>
            <a:endParaRPr lang="en-US" dirty="0"/>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50</a:t>
            </a:fld>
            <a:endParaRPr lang="en-AU"/>
          </a:p>
        </p:txBody>
      </p:sp>
    </p:spTree>
    <p:extLst>
      <p:ext uri="{BB962C8B-B14F-4D97-AF65-F5344CB8AC3E}">
        <p14:creationId xmlns:p14="http://schemas.microsoft.com/office/powerpoint/2010/main" val="557603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txBox="1">
            <a:spLocks noGrp="1" noChangeArrowheads="1"/>
          </p:cNvSpPr>
          <p:nvPr/>
        </p:nvSpPr>
        <p:spPr bwMode="auto">
          <a:xfrm>
            <a:off x="0" y="0"/>
            <a:ext cx="2946400" cy="496888"/>
          </a:xfrm>
          <a:prstGeom prst="rect">
            <a:avLst/>
          </a:prstGeom>
          <a:noFill/>
          <a:ln w="9525">
            <a:noFill/>
            <a:miter lim="800000"/>
            <a:headEnd/>
            <a:tailEnd/>
          </a:ln>
        </p:spPr>
        <p:txBody>
          <a:bodyPr/>
          <a:lstStyle/>
          <a:p>
            <a:r>
              <a:rPr lang="en-AU" sz="1200"/>
              <a:t>Griffith University, School of ICT</a:t>
            </a:r>
          </a:p>
        </p:txBody>
      </p:sp>
      <p:sp>
        <p:nvSpPr>
          <p:cNvPr id="93187" name="Rectangle 3"/>
          <p:cNvSpPr txBox="1">
            <a:spLocks noGrp="1" noChangeArrowheads="1"/>
          </p:cNvSpPr>
          <p:nvPr/>
        </p:nvSpPr>
        <p:spPr bwMode="auto">
          <a:xfrm>
            <a:off x="3851275" y="0"/>
            <a:ext cx="2946400" cy="496888"/>
          </a:xfrm>
          <a:prstGeom prst="rect">
            <a:avLst/>
          </a:prstGeom>
          <a:noFill/>
          <a:ln w="9525">
            <a:noFill/>
            <a:miter lim="800000"/>
            <a:headEnd/>
            <a:tailEnd/>
          </a:ln>
        </p:spPr>
        <p:txBody>
          <a:bodyPr/>
          <a:lstStyle/>
          <a:p>
            <a:pPr algn="r"/>
            <a:r>
              <a:rPr lang="en-AU" sz="1200"/>
              <a:t>2010/1</a:t>
            </a:r>
          </a:p>
        </p:txBody>
      </p:sp>
      <p:sp>
        <p:nvSpPr>
          <p:cNvPr id="93188"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84819C99-D10F-47F7-A9DB-61C5A5AA40BD}" type="slidenum">
              <a:rPr lang="en-AU" sz="1200"/>
              <a:pPr algn="r"/>
              <a:t>51</a:t>
            </a:fld>
            <a:endParaRPr lang="en-AU" sz="1200"/>
          </a:p>
        </p:txBody>
      </p:sp>
      <p:sp>
        <p:nvSpPr>
          <p:cNvPr id="93189" name="Rectangle 2"/>
          <p:cNvSpPr>
            <a:spLocks noGrp="1" noRot="1" noChangeAspect="1" noChangeArrowheads="1" noTextEdit="1"/>
          </p:cNvSpPr>
          <p:nvPr>
            <p:ph type="sldImg"/>
          </p:nvPr>
        </p:nvSpPr>
        <p:spPr>
          <a:solidFill>
            <a:srgbClr val="FFFFFF"/>
          </a:solidFill>
          <a:ln/>
        </p:spPr>
      </p:sp>
      <p:sp>
        <p:nvSpPr>
          <p:cNvPr id="93190"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US" smtClean="0"/>
              <a:t>The One-Time Pad is an evolution of the Vernham cipher, which was invented by Gilbert Vernham in 1918, and used a long tape of random letters to encrypt the message. An Army Signal Corp officer, Joseph Mauborgne, proposed an improvement using a random key that was truly as long as the message, with no repetitions, which thus totally obscures the original message.</a:t>
            </a:r>
          </a:p>
          <a:p>
            <a:pPr eaLnBrk="1" hangingPunct="1"/>
            <a:endParaRPr lang="en-US" smtClean="0"/>
          </a:p>
          <a:p>
            <a:pPr eaLnBrk="1" hangingPunct="1"/>
            <a:r>
              <a:rPr lang="en-US" smtClean="0"/>
              <a:t>Since any plaintext can be mapped to any ciphertext given some key, there is simply no way to determine which plaintext corresponds to a specific instance of ciphertext.</a:t>
            </a:r>
            <a:endParaRPr lang="en-A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Midterm exam</a:t>
            </a:r>
            <a:endParaRPr lang="en-US" dirty="0"/>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55</a:t>
            </a:fld>
            <a:endParaRPr lang="en-AU"/>
          </a:p>
        </p:txBody>
      </p:sp>
    </p:spTree>
    <p:extLst>
      <p:ext uri="{BB962C8B-B14F-4D97-AF65-F5344CB8AC3E}">
        <p14:creationId xmlns:p14="http://schemas.microsoft.com/office/powerpoint/2010/main" val="50655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Tutorial question</a:t>
            </a:r>
            <a:endParaRPr lang="en-US" dirty="0"/>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57</a:t>
            </a:fld>
            <a:endParaRPr lang="en-AU"/>
          </a:p>
        </p:txBody>
      </p:sp>
    </p:spTree>
    <p:extLst>
      <p:ext uri="{BB962C8B-B14F-4D97-AF65-F5344CB8AC3E}">
        <p14:creationId xmlns:p14="http://schemas.microsoft.com/office/powerpoint/2010/main" val="2147874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3</a:t>
            </a:fld>
            <a:endParaRPr lang="en-AU"/>
          </a:p>
        </p:txBody>
      </p:sp>
    </p:spTree>
    <p:extLst>
      <p:ext uri="{BB962C8B-B14F-4D97-AF65-F5344CB8AC3E}">
        <p14:creationId xmlns:p14="http://schemas.microsoft.com/office/powerpoint/2010/main" val="3608805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4</a:t>
            </a:fld>
            <a:endParaRPr lang="en-AU"/>
          </a:p>
        </p:txBody>
      </p:sp>
    </p:spTree>
    <p:extLst>
      <p:ext uri="{BB962C8B-B14F-4D97-AF65-F5344CB8AC3E}">
        <p14:creationId xmlns:p14="http://schemas.microsoft.com/office/powerpoint/2010/main" val="386872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Slide Number Placeholder 5"/>
          <p:cNvSpPr>
            <a:spLocks noGrp="1"/>
          </p:cNvSpPr>
          <p:nvPr>
            <p:ph type="sldNum" sz="quarter" idx="12"/>
          </p:nvPr>
        </p:nvSpPr>
        <p:spPr/>
        <p:txBody>
          <a:bodyPr/>
          <a:lstStyle/>
          <a:p>
            <a:fld id="{BBE9EE2F-64D4-42FD-A2B6-15EF7B89983C}" type="slidenum">
              <a:rPr lang="en-AU" smtClean="0"/>
              <a:pPr/>
              <a:t>5</a:t>
            </a:fld>
            <a:endParaRPr lang="en-AU"/>
          </a:p>
        </p:txBody>
      </p:sp>
    </p:spTree>
    <p:extLst>
      <p:ext uri="{BB962C8B-B14F-4D97-AF65-F5344CB8AC3E}">
        <p14:creationId xmlns:p14="http://schemas.microsoft.com/office/powerpoint/2010/main" val="402813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AU" smtClean="0"/>
              <a:t>Griffith University, School of ICT</a:t>
            </a:r>
          </a:p>
        </p:txBody>
      </p:sp>
      <p:sp>
        <p:nvSpPr>
          <p:cNvPr id="59395" name="Rectangle 3"/>
          <p:cNvSpPr>
            <a:spLocks noGrp="1" noChangeArrowheads="1"/>
          </p:cNvSpPr>
          <p:nvPr>
            <p:ph type="dt" sz="quarter" idx="1"/>
          </p:nvPr>
        </p:nvSpPr>
        <p:spPr>
          <a:noFill/>
        </p:spPr>
        <p:txBody>
          <a:bodyPr/>
          <a:lstStyle/>
          <a:p>
            <a:r>
              <a:rPr lang="en-AU" smtClean="0"/>
              <a:t>2010/1</a:t>
            </a:r>
          </a:p>
        </p:txBody>
      </p:sp>
      <p:sp>
        <p:nvSpPr>
          <p:cNvPr id="59396" name="Rectangle 7"/>
          <p:cNvSpPr>
            <a:spLocks noGrp="1" noChangeArrowheads="1"/>
          </p:cNvSpPr>
          <p:nvPr>
            <p:ph type="sldNum" sz="quarter" idx="5"/>
          </p:nvPr>
        </p:nvSpPr>
        <p:spPr>
          <a:noFill/>
        </p:spPr>
        <p:txBody>
          <a:bodyPr/>
          <a:lstStyle/>
          <a:p>
            <a:fld id="{E23E4B28-3541-44CA-B72C-67B1DBEE638E}" type="slidenum">
              <a:rPr lang="en-AU"/>
              <a:pPr/>
              <a:t>17</a:t>
            </a:fld>
            <a:endParaRPr lang="en-AU"/>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t>Griffith University, School of ICT</a:t>
            </a:r>
          </a:p>
        </p:txBody>
      </p:sp>
      <p:sp>
        <p:nvSpPr>
          <p:cNvPr id="60419" name="Rectangle 3"/>
          <p:cNvSpPr>
            <a:spLocks noGrp="1" noChangeArrowheads="1"/>
          </p:cNvSpPr>
          <p:nvPr>
            <p:ph type="dt" sz="quarter" idx="1"/>
          </p:nvPr>
        </p:nvSpPr>
        <p:spPr>
          <a:noFill/>
        </p:spPr>
        <p:txBody>
          <a:bodyPr/>
          <a:lstStyle/>
          <a:p>
            <a:r>
              <a:rPr lang="en-AU" smtClean="0"/>
              <a:t>2010/1</a:t>
            </a:r>
          </a:p>
        </p:txBody>
      </p:sp>
      <p:sp>
        <p:nvSpPr>
          <p:cNvPr id="60420" name="Rectangle 7"/>
          <p:cNvSpPr>
            <a:spLocks noGrp="1" noChangeArrowheads="1"/>
          </p:cNvSpPr>
          <p:nvPr>
            <p:ph type="sldNum" sz="quarter" idx="5"/>
          </p:nvPr>
        </p:nvSpPr>
        <p:spPr>
          <a:noFill/>
        </p:spPr>
        <p:txBody>
          <a:bodyPr/>
          <a:lstStyle/>
          <a:p>
            <a:fld id="{B04C970A-1D57-4FAA-B4D6-3201EDF51A2D}" type="slidenum">
              <a:rPr lang="en-AU"/>
              <a:pPr/>
              <a:t>25</a:t>
            </a:fld>
            <a:endParaRPr lang="en-AU"/>
          </a:p>
        </p:txBody>
      </p:sp>
      <p:sp>
        <p:nvSpPr>
          <p:cNvPr id="60421" name="Rectangle 2"/>
          <p:cNvSpPr>
            <a:spLocks noGrp="1" noRot="1" noChangeAspect="1" noChangeArrowheads="1" noTextEdit="1"/>
          </p:cNvSpPr>
          <p:nvPr>
            <p:ph type="sldImg"/>
          </p:nvPr>
        </p:nvSpPr>
        <p:spPr>
          <a:solidFill>
            <a:srgbClr val="FFFFFF"/>
          </a:solidFill>
          <a:ln/>
        </p:spPr>
      </p:sp>
      <p:sp>
        <p:nvSpPr>
          <p:cNvPr id="60422"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US" smtClean="0"/>
              <a:t>See Table 1.4 for details of the 5 Security Service categories and the 14 specific services.</a:t>
            </a:r>
          </a:p>
          <a:p>
            <a:pPr eaLnBrk="1" hangingPunct="1"/>
            <a:endParaRPr lang="en-A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AU" smtClean="0"/>
              <a:t>Griffith University, School of ICT</a:t>
            </a:r>
          </a:p>
        </p:txBody>
      </p:sp>
      <p:sp>
        <p:nvSpPr>
          <p:cNvPr id="61443" name="Rectangle 3"/>
          <p:cNvSpPr>
            <a:spLocks noGrp="1" noChangeArrowheads="1"/>
          </p:cNvSpPr>
          <p:nvPr>
            <p:ph type="dt" sz="quarter" idx="1"/>
          </p:nvPr>
        </p:nvSpPr>
        <p:spPr>
          <a:noFill/>
        </p:spPr>
        <p:txBody>
          <a:bodyPr/>
          <a:lstStyle/>
          <a:p>
            <a:r>
              <a:rPr lang="en-AU" smtClean="0"/>
              <a:t>2010/1</a:t>
            </a:r>
          </a:p>
        </p:txBody>
      </p:sp>
      <p:sp>
        <p:nvSpPr>
          <p:cNvPr id="61444" name="Rectangle 7"/>
          <p:cNvSpPr>
            <a:spLocks noGrp="1" noChangeArrowheads="1"/>
          </p:cNvSpPr>
          <p:nvPr>
            <p:ph type="sldNum" sz="quarter" idx="5"/>
          </p:nvPr>
        </p:nvSpPr>
        <p:spPr>
          <a:noFill/>
        </p:spPr>
        <p:txBody>
          <a:bodyPr/>
          <a:lstStyle/>
          <a:p>
            <a:fld id="{11A6B905-5D0A-4B0B-B281-7CC58E43A49B}" type="slidenum">
              <a:rPr lang="en-AU"/>
              <a:pPr/>
              <a:t>27</a:t>
            </a:fld>
            <a:endParaRPr lang="en-AU"/>
          </a:p>
        </p:txBody>
      </p:sp>
      <p:sp>
        <p:nvSpPr>
          <p:cNvPr id="61445" name="Rectangle 2"/>
          <p:cNvSpPr>
            <a:spLocks noGrp="1" noRot="1" noChangeAspect="1" noChangeArrowheads="1" noTextEdit="1"/>
          </p:cNvSpPr>
          <p:nvPr>
            <p:ph type="sldImg"/>
          </p:nvPr>
        </p:nvSpPr>
        <p:spPr>
          <a:solidFill>
            <a:srgbClr val="FFFFFF"/>
          </a:solidFill>
          <a:ln/>
        </p:spPr>
      </p:sp>
      <p:sp>
        <p:nvSpPr>
          <p:cNvPr id="61446"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US" smtClean="0"/>
              <a:t>cf. Table 1.2 for examples of security attacks, and Table 1.3 for definitions of threat and attack</a:t>
            </a:r>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AU" smtClean="0"/>
              <a:t>Griffith University, School of ICT</a:t>
            </a:r>
          </a:p>
        </p:txBody>
      </p:sp>
      <p:sp>
        <p:nvSpPr>
          <p:cNvPr id="62467" name="Rectangle 3"/>
          <p:cNvSpPr>
            <a:spLocks noGrp="1" noChangeArrowheads="1"/>
          </p:cNvSpPr>
          <p:nvPr>
            <p:ph type="dt" sz="quarter" idx="1"/>
          </p:nvPr>
        </p:nvSpPr>
        <p:spPr>
          <a:noFill/>
        </p:spPr>
        <p:txBody>
          <a:bodyPr/>
          <a:lstStyle/>
          <a:p>
            <a:r>
              <a:rPr lang="en-AU" smtClean="0"/>
              <a:t>2010/1</a:t>
            </a:r>
          </a:p>
        </p:txBody>
      </p:sp>
      <p:sp>
        <p:nvSpPr>
          <p:cNvPr id="62468" name="Rectangle 7"/>
          <p:cNvSpPr>
            <a:spLocks noGrp="1" noChangeArrowheads="1"/>
          </p:cNvSpPr>
          <p:nvPr>
            <p:ph type="sldNum" sz="quarter" idx="5"/>
          </p:nvPr>
        </p:nvSpPr>
        <p:spPr>
          <a:noFill/>
        </p:spPr>
        <p:txBody>
          <a:bodyPr/>
          <a:lstStyle/>
          <a:p>
            <a:fld id="{49169F0B-E019-41DD-AB42-D8C7BAC6615B}" type="slidenum">
              <a:rPr lang="en-AU"/>
              <a:pPr/>
              <a:t>29</a:t>
            </a:fld>
            <a:endParaRPr lang="en-AU"/>
          </a:p>
        </p:txBody>
      </p:sp>
      <p:sp>
        <p:nvSpPr>
          <p:cNvPr id="62469" name="Rectangle 2"/>
          <p:cNvSpPr>
            <a:spLocks noGrp="1" noRot="1" noChangeAspect="1" noChangeArrowheads="1" noTextEdit="1"/>
          </p:cNvSpPr>
          <p:nvPr>
            <p:ph type="sldImg"/>
          </p:nvPr>
        </p:nvSpPr>
        <p:spPr>
          <a:solidFill>
            <a:srgbClr val="FFFFFF"/>
          </a:solidFill>
          <a:ln/>
        </p:spPr>
      </p:sp>
      <p:sp>
        <p:nvSpPr>
          <p:cNvPr id="62470" name="Rectangle 3"/>
          <p:cNvSpPr>
            <a:spLocks noGrp="1" noChangeArrowheads="1"/>
          </p:cNvSpPr>
          <p:nvPr>
            <p:ph type="body" idx="1"/>
          </p:nvPr>
        </p:nvSpPr>
        <p:spPr>
          <a:xfrm>
            <a:off x="679450" y="4716463"/>
            <a:ext cx="5438775" cy="4467225"/>
          </a:xfrm>
          <a:solidFill>
            <a:srgbClr val="FFFFFF"/>
          </a:solidFill>
          <a:ln>
            <a:solidFill>
              <a:srgbClr val="000000"/>
            </a:solidFill>
          </a:ln>
        </p:spPr>
        <p:txBody>
          <a:bodyPr/>
          <a:lstStyle/>
          <a:p>
            <a:pPr eaLnBrk="1" hangingPunct="1"/>
            <a:r>
              <a:rPr lang="en-AU" smtClean="0"/>
              <a:t>Briefly review some terminology used throughout the course.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a:effectLst/>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a:xfrm>
            <a:off x="179388" y="6437313"/>
            <a:ext cx="1905000" cy="304800"/>
          </a:xfrm>
        </p:spPr>
        <p:txBody>
          <a:bodyPr/>
          <a:lstStyle>
            <a:lvl1pPr>
              <a:defRPr/>
            </a:lvl1pPr>
          </a:lstStyle>
          <a:p>
            <a:pPr>
              <a:defRPr/>
            </a:pPr>
            <a:r>
              <a:rPr lang="en-US"/>
              <a:t>2010/1</a:t>
            </a:r>
          </a:p>
        </p:txBody>
      </p:sp>
      <p:sp>
        <p:nvSpPr>
          <p:cNvPr id="7" name="Rectangle 5"/>
          <p:cNvSpPr>
            <a:spLocks noGrp="1" noChangeArrowheads="1"/>
          </p:cNvSpPr>
          <p:nvPr>
            <p:ph type="ftr" sz="quarter" idx="11"/>
          </p:nvPr>
        </p:nvSpPr>
        <p:spPr>
          <a:xfrm>
            <a:off x="2339975" y="6381750"/>
            <a:ext cx="3384550" cy="304800"/>
          </a:xfrm>
        </p:spPr>
        <p:txBody>
          <a:bodyPr/>
          <a:lstStyle>
            <a:lvl1pPr>
              <a:defRPr/>
            </a:lvl1pPr>
          </a:lstStyle>
          <a:p>
            <a:pPr>
              <a:defRPr/>
            </a:pPr>
            <a:r>
              <a:rPr lang="en-US"/>
              <a:t>3400ICT Information Systems Security</a:t>
            </a:r>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61C2274F-F7F5-47AE-9149-22600EE1D797}"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1. Introduction - </a:t>
            </a:r>
            <a:fld id="{28A6535C-F2F1-4548-BCB3-71DB2F1E53C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1. Introduction - </a:t>
            </a:r>
            <a:fld id="{BF950245-38E0-41B3-AD60-D26AA3DA4EE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524000"/>
            <a:ext cx="8229600" cy="4876800"/>
          </a:xfrm>
        </p:spPr>
        <p:txBody>
          <a:bodyPr/>
          <a:lstStyle/>
          <a:p>
            <a:pPr lvl="0"/>
            <a:endParaRPr lang="en-AU" noProof="0" smtClean="0"/>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1. Introduction - </a:t>
            </a:r>
            <a:fld id="{FCBCFCD3-0830-4F5E-8CDD-6BA265609E5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52400"/>
            <a:ext cx="8305800" cy="62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3"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4"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5" name="Rectangle 1030"/>
          <p:cNvSpPr>
            <a:spLocks noGrp="1" noChangeArrowheads="1"/>
          </p:cNvSpPr>
          <p:nvPr>
            <p:ph type="sldNum" sz="quarter" idx="12"/>
          </p:nvPr>
        </p:nvSpPr>
        <p:spPr>
          <a:ln/>
        </p:spPr>
        <p:txBody>
          <a:bodyPr/>
          <a:lstStyle>
            <a:lvl1pPr>
              <a:defRPr/>
            </a:lvl1pPr>
          </a:lstStyle>
          <a:p>
            <a:r>
              <a:rPr lang="en-US"/>
              <a:t>Lecture 1. Introduction - </a:t>
            </a:r>
            <a:fld id="{F9C1500F-4BBA-44CE-A81D-4A39A319530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1. Introduction - </a:t>
            </a:r>
            <a:fld id="{C5548D4E-D7C8-4B61-B048-67CBCC5C0E4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1. Introduction - </a:t>
            </a:r>
            <a:fld id="{B80BCFD5-AF3A-49EA-B39E-8D512ADB27C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1. Introduction - </a:t>
            </a:r>
            <a:fld id="{EA99618C-4894-41C2-AE56-6F21EE7EF6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8"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9" name="Rectangle 1030"/>
          <p:cNvSpPr>
            <a:spLocks noGrp="1" noChangeArrowheads="1"/>
          </p:cNvSpPr>
          <p:nvPr>
            <p:ph type="sldNum" sz="quarter" idx="12"/>
          </p:nvPr>
        </p:nvSpPr>
        <p:spPr>
          <a:ln/>
        </p:spPr>
        <p:txBody>
          <a:bodyPr/>
          <a:lstStyle>
            <a:lvl1pPr>
              <a:defRPr/>
            </a:lvl1pPr>
          </a:lstStyle>
          <a:p>
            <a:r>
              <a:rPr lang="en-US"/>
              <a:t>Lecture 1. Introduction - </a:t>
            </a:r>
            <a:fld id="{512697EA-8B68-42EA-A1AD-508C5EAAB5F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4"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5" name="Rectangle 1030"/>
          <p:cNvSpPr>
            <a:spLocks noGrp="1" noChangeArrowheads="1"/>
          </p:cNvSpPr>
          <p:nvPr>
            <p:ph type="sldNum" sz="quarter" idx="12"/>
          </p:nvPr>
        </p:nvSpPr>
        <p:spPr>
          <a:ln/>
        </p:spPr>
        <p:txBody>
          <a:bodyPr/>
          <a:lstStyle>
            <a:lvl1pPr>
              <a:defRPr/>
            </a:lvl1pPr>
          </a:lstStyle>
          <a:p>
            <a:r>
              <a:rPr lang="en-US"/>
              <a:t>Lecture 1. Introduction - </a:t>
            </a:r>
            <a:fld id="{C56D1D8E-FD7C-44F4-AE8F-F822A1FF0E3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3"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4" name="Rectangle 1030"/>
          <p:cNvSpPr>
            <a:spLocks noGrp="1" noChangeArrowheads="1"/>
          </p:cNvSpPr>
          <p:nvPr>
            <p:ph type="sldNum" sz="quarter" idx="12"/>
          </p:nvPr>
        </p:nvSpPr>
        <p:spPr>
          <a:ln/>
        </p:spPr>
        <p:txBody>
          <a:bodyPr/>
          <a:lstStyle>
            <a:lvl1pPr>
              <a:defRPr/>
            </a:lvl1pPr>
          </a:lstStyle>
          <a:p>
            <a:r>
              <a:rPr lang="en-US"/>
              <a:t>Lecture 1. Introduction - </a:t>
            </a:r>
            <a:fld id="{26D8F006-1483-4A7D-B1C8-09BD45AB675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1. Introduction - </a:t>
            </a:r>
            <a:fld id="{0BA38880-98BE-4035-9CF7-B0D5E6C74FD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1. Introduction - </a:t>
            </a:r>
            <a:fld id="{3BC15473-794D-446D-811F-8320C5C5CD6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DF0029"/>
                </a:solidFill>
                <a:latin typeface="+mn-lt"/>
              </a:defRPr>
            </a:lvl1pPr>
          </a:lstStyle>
          <a:p>
            <a:pPr>
              <a:defRPr/>
            </a:pPr>
            <a:r>
              <a:rPr lang="en-US" dirty="0" smtClean="0"/>
              <a:t>2014/</a:t>
            </a:r>
            <a:r>
              <a:rPr lang="en-US" dirty="0"/>
              <a:t>1</a:t>
            </a:r>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 Network </a:t>
            </a:r>
            <a:r>
              <a:rPr lang="en-US"/>
              <a:t>Security</a:t>
            </a:r>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BD1CAC61-1755-43D5-967D-68174632A9B3}" type="slidenum">
              <a:rPr lang="en-US"/>
              <a:pPr/>
              <a:t>‹#›</a:t>
            </a:fld>
            <a:endParaRPr lang="en-US"/>
          </a:p>
        </p:txBody>
      </p:sp>
      <p:pic>
        <p:nvPicPr>
          <p:cNvPr id="2055" name="Picture 1033"/>
          <p:cNvPicPr>
            <a:picLocks noChangeAspect="1" noChangeArrowheads="1"/>
          </p:cNvPicPr>
          <p:nvPr/>
        </p:nvPicPr>
        <p:blipFill>
          <a:blip r:embed="rId15"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8"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GzLsyBrEnO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mailto:v.muthu@griffith.edu.au"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9.wmf"/><Relationship Id="rId5" Type="http://schemas.openxmlformats.org/officeDocument/2006/relationships/oleObject" Target="../embeddings/oleObject2.bin"/><Relationship Id="rId6"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0" y="980728"/>
            <a:ext cx="5580063" cy="3816350"/>
          </a:xfrm>
        </p:spPr>
        <p:txBody>
          <a:bodyPr/>
          <a:lstStyle/>
          <a:p>
            <a:pPr>
              <a:lnSpc>
                <a:spcPct val="120000"/>
              </a:lnSpc>
            </a:pPr>
            <a:r>
              <a:rPr lang="en-AU" sz="3600" dirty="0" smtClean="0">
                <a:solidFill>
                  <a:schemeClr val="tx1"/>
                </a:solidFill>
              </a:rPr>
              <a:t/>
            </a:r>
            <a:br>
              <a:rPr lang="en-AU" sz="3600" dirty="0" smtClean="0">
                <a:solidFill>
                  <a:schemeClr val="tx1"/>
                </a:solidFill>
              </a:rPr>
            </a:br>
            <a:r>
              <a:rPr lang="en-AU" sz="3300" dirty="0" smtClean="0">
                <a:solidFill>
                  <a:srgbClr val="0000FF"/>
                </a:solidFill>
              </a:rPr>
              <a:t>3413ICT </a:t>
            </a:r>
            <a:br>
              <a:rPr lang="en-AU" sz="3300" dirty="0" smtClean="0">
                <a:solidFill>
                  <a:srgbClr val="0000FF"/>
                </a:solidFill>
              </a:rPr>
            </a:br>
            <a:r>
              <a:rPr lang="en-AU" sz="3600" dirty="0" smtClean="0">
                <a:solidFill>
                  <a:srgbClr val="0000FF"/>
                </a:solidFill>
              </a:rPr>
              <a:t>Network Security</a:t>
            </a:r>
            <a:br>
              <a:rPr lang="en-AU" sz="3600" dirty="0" smtClean="0">
                <a:solidFill>
                  <a:srgbClr val="0000FF"/>
                </a:solidFill>
              </a:rPr>
            </a:br>
            <a:r>
              <a:rPr lang="en-AU" sz="3600" dirty="0" smtClean="0">
                <a:solidFill>
                  <a:srgbClr val="0000FF"/>
                </a:solidFill>
              </a:rPr>
              <a:t/>
            </a:r>
            <a:br>
              <a:rPr lang="en-AU" sz="3600" dirty="0" smtClean="0">
                <a:solidFill>
                  <a:srgbClr val="0000FF"/>
                </a:solidFill>
              </a:rPr>
            </a:br>
            <a:r>
              <a:rPr lang="en-AU" sz="3600" dirty="0" smtClean="0">
                <a:solidFill>
                  <a:srgbClr val="0000FF"/>
                </a:solidFill>
              </a:rPr>
              <a:t>Dr V. Muthukkumarasamy</a:t>
            </a:r>
            <a:br>
              <a:rPr lang="en-AU" sz="3600" dirty="0" smtClean="0">
                <a:solidFill>
                  <a:srgbClr val="0000FF"/>
                </a:solidFill>
              </a:rPr>
            </a:br>
            <a:r>
              <a:rPr lang="en-US" sz="1400" dirty="0" err="1">
                <a:solidFill>
                  <a:srgbClr val="000000"/>
                </a:solidFill>
                <a:latin typeface="Verdana" charset="0"/>
              </a:rPr>
              <a:t>B.Sc.Eng</a:t>
            </a:r>
            <a:r>
              <a:rPr lang="en-US" sz="1400" dirty="0">
                <a:solidFill>
                  <a:srgbClr val="000000"/>
                </a:solidFill>
                <a:latin typeface="Verdana" charset="0"/>
              </a:rPr>
              <a:t> (</a:t>
            </a:r>
            <a:r>
              <a:rPr lang="en-US" sz="1400" dirty="0" err="1">
                <a:solidFill>
                  <a:srgbClr val="000000"/>
                </a:solidFill>
                <a:latin typeface="Verdana" charset="0"/>
              </a:rPr>
              <a:t>Hons</a:t>
            </a:r>
            <a:r>
              <a:rPr lang="en-US" sz="1400" dirty="0">
                <a:solidFill>
                  <a:srgbClr val="000000"/>
                </a:solidFill>
                <a:latin typeface="Verdana" charset="0"/>
              </a:rPr>
              <a:t>) (</a:t>
            </a:r>
            <a:r>
              <a:rPr lang="en-US" sz="1400" dirty="0" err="1">
                <a:solidFill>
                  <a:srgbClr val="000000"/>
                </a:solidFill>
                <a:latin typeface="Verdana" charset="0"/>
              </a:rPr>
              <a:t>Peradeniya</a:t>
            </a:r>
            <a:r>
              <a:rPr lang="en-US" sz="1400" dirty="0">
                <a:solidFill>
                  <a:srgbClr val="000000"/>
                </a:solidFill>
                <a:latin typeface="Verdana" charset="0"/>
              </a:rPr>
              <a:t>), PhD (</a:t>
            </a:r>
            <a:r>
              <a:rPr lang="en-US" sz="1400" dirty="0" err="1">
                <a:solidFill>
                  <a:srgbClr val="000000"/>
                </a:solidFill>
                <a:latin typeface="Verdana" charset="0"/>
              </a:rPr>
              <a:t>Cantab</a:t>
            </a:r>
            <a:r>
              <a:rPr lang="en-US" sz="1400" dirty="0">
                <a:solidFill>
                  <a:srgbClr val="000000"/>
                </a:solidFill>
                <a:latin typeface="Verdana" charset="0"/>
              </a:rPr>
              <a:t>)</a:t>
            </a:r>
            <a:endParaRPr lang="en-AU" sz="1400" dirty="0" smtClean="0">
              <a:solidFill>
                <a:srgbClr val="0000FF"/>
              </a:solidFill>
            </a:endParaRPr>
          </a:p>
        </p:txBody>
      </p:sp>
      <p:pic>
        <p:nvPicPr>
          <p:cNvPr id="4099" name="Picture 5" descr="Picture1.jpg"/>
          <p:cNvPicPr>
            <a:picLocks noChangeAspect="1"/>
          </p:cNvPicPr>
          <p:nvPr/>
        </p:nvPicPr>
        <p:blipFill>
          <a:blip r:embed="rId3" cstate="print"/>
          <a:srcRect/>
          <a:stretch>
            <a:fillRect/>
          </a:stretch>
        </p:blipFill>
        <p:spPr bwMode="auto">
          <a:xfrm>
            <a:off x="5687946" y="4235251"/>
            <a:ext cx="3456054" cy="2622749"/>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6230320F-2A2B-4772-A347-B1D35E72E7E5}" type="slidenum">
              <a:rPr lang="en-US"/>
              <a:pPr/>
              <a:t>1</a:t>
            </a:fld>
            <a:r>
              <a:rPr lang="en-US"/>
              <a:t>© V. Muthu, Griffith University</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noFill/>
        </p:spPr>
        <p:txBody>
          <a:bodyPr/>
          <a:lstStyle/>
          <a:p>
            <a:pPr eaLnBrk="1" hangingPunct="1"/>
            <a:r>
              <a:rPr lang="en-US" dirty="0" smtClean="0">
                <a:ea typeface="ＭＳ Ｐゴシック" charset="-128"/>
              </a:rPr>
              <a:t>Assessment…</a:t>
            </a:r>
            <a:endParaRPr lang="en-GB" dirty="0" smtClean="0">
              <a:ea typeface="ＭＳ Ｐゴシック" charset="-128"/>
            </a:endParaRPr>
          </a:p>
        </p:txBody>
      </p:sp>
      <p:sp>
        <p:nvSpPr>
          <p:cNvPr id="204803" name="Rectangle 3"/>
          <p:cNvSpPr>
            <a:spLocks noGrp="1" noChangeArrowheads="1"/>
          </p:cNvSpPr>
          <p:nvPr>
            <p:ph type="body" idx="1"/>
          </p:nvPr>
        </p:nvSpPr>
        <p:spPr>
          <a:xfrm>
            <a:off x="1447800" y="1143000"/>
            <a:ext cx="7467600" cy="5257800"/>
          </a:xfrm>
        </p:spPr>
        <p:txBody>
          <a:bodyPr/>
          <a:lstStyle/>
          <a:p>
            <a:pPr eaLnBrk="1" hangingPunct="1"/>
            <a:r>
              <a:rPr lang="en-US" sz="2400" dirty="0" smtClean="0">
                <a:ea typeface="ＭＳ Ｐゴシック" charset="-128"/>
              </a:rPr>
              <a:t>Requirements </a:t>
            </a:r>
          </a:p>
          <a:p>
            <a:pPr lvl="1" eaLnBrk="1" hangingPunct="1"/>
            <a:r>
              <a:rPr lang="en-AU" sz="2000" dirty="0" smtClean="0">
                <a:solidFill>
                  <a:srgbClr val="000000"/>
                </a:solidFill>
                <a:ea typeface="ＭＳ Ｐゴシック" charset="-128"/>
              </a:rPr>
              <a:t>The </a:t>
            </a:r>
            <a:r>
              <a:rPr lang="en-US" sz="2000" dirty="0" smtClean="0">
                <a:solidFill>
                  <a:srgbClr val="000000"/>
                </a:solidFill>
                <a:ea typeface="ＭＳ Ｐゴシック" charset="-128"/>
              </a:rPr>
              <a:t>lab-work/ learning activities</a:t>
            </a:r>
            <a:r>
              <a:rPr lang="en-AU" sz="2000" dirty="0" smtClean="0">
                <a:solidFill>
                  <a:srgbClr val="000000"/>
                </a:solidFill>
                <a:ea typeface="ＭＳ Ｐゴシック" charset="-128"/>
              </a:rPr>
              <a:t> are considered a single piece of assessment. You </a:t>
            </a:r>
            <a:r>
              <a:rPr lang="en-US" sz="2000" dirty="0" smtClean="0">
                <a:solidFill>
                  <a:srgbClr val="000000"/>
                </a:solidFill>
                <a:ea typeface="ＭＳ Ｐゴシック" charset="-128"/>
              </a:rPr>
              <a:t>must submit at least 50% of all learning activities for a mark to be entered for this component.</a:t>
            </a:r>
            <a:endParaRPr lang="en-US" sz="2000" dirty="0" smtClean="0">
              <a:ea typeface="ＭＳ Ｐゴシック" charset="-128"/>
            </a:endParaRPr>
          </a:p>
          <a:p>
            <a:pPr lvl="1" eaLnBrk="1" hangingPunct="1"/>
            <a:r>
              <a:rPr lang="en-US" sz="2000" dirty="0" smtClean="0">
                <a:ea typeface="ＭＳ Ｐゴシック" charset="-128"/>
              </a:rPr>
              <a:t>Students </a:t>
            </a:r>
            <a:r>
              <a:rPr lang="en-AU" sz="2000" dirty="0" smtClean="0">
                <a:solidFill>
                  <a:srgbClr val="000000"/>
                </a:solidFill>
                <a:ea typeface="ＭＳ Ｐゴシック" charset="-128"/>
              </a:rPr>
              <a:t>must obtain at least 40% in the final examination and 50% overall to obtain a pass. </a:t>
            </a:r>
          </a:p>
          <a:p>
            <a:pPr lvl="1" eaLnBrk="1" hangingPunct="1"/>
            <a:r>
              <a:rPr lang="en-AU" sz="2000" dirty="0" smtClean="0">
                <a:solidFill>
                  <a:srgbClr val="000000"/>
                </a:solidFill>
                <a:ea typeface="ＭＳ Ｐゴシック" charset="-128"/>
              </a:rPr>
              <a:t>Penalties apply to late submissions as per course outline.</a:t>
            </a:r>
          </a:p>
          <a:p>
            <a:pPr lvl="2" eaLnBrk="1" hangingPunct="1"/>
            <a:endParaRPr lang="en-AU" sz="2000" dirty="0" smtClean="0">
              <a:solidFill>
                <a:srgbClr val="000000"/>
              </a:solidFill>
              <a:ea typeface="ＭＳ Ｐゴシック" charset="-128"/>
            </a:endParaRPr>
          </a:p>
          <a:p>
            <a:pPr eaLnBrk="1" hangingPunct="1">
              <a:buNone/>
            </a:pPr>
            <a:endParaRPr lang="en-AU" sz="1800" dirty="0" smtClean="0">
              <a:solidFill>
                <a:srgbClr val="000000"/>
              </a:solidFill>
              <a:ea typeface="ＭＳ Ｐゴシック"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p:spPr>
        <p:txBody>
          <a:bodyPr/>
          <a:lstStyle/>
          <a:p>
            <a:pPr eaLnBrk="1" hangingPunct="1"/>
            <a:r>
              <a:rPr lang="en-US" smtClean="0">
                <a:ea typeface="ＭＳ Ｐゴシック" charset="-128"/>
              </a:rPr>
              <a:t>Student feedback </a:t>
            </a:r>
            <a:endParaRPr lang="en-GB" smtClean="0">
              <a:ea typeface="ＭＳ Ｐゴシック" charset="-128"/>
            </a:endParaRPr>
          </a:p>
        </p:txBody>
      </p:sp>
      <p:sp>
        <p:nvSpPr>
          <p:cNvPr id="13314" name="Rectangle 3"/>
          <p:cNvSpPr>
            <a:spLocks noGrp="1" noChangeArrowheads="1"/>
          </p:cNvSpPr>
          <p:nvPr>
            <p:ph type="body" idx="1"/>
          </p:nvPr>
        </p:nvSpPr>
        <p:spPr>
          <a:xfrm>
            <a:off x="1447800" y="1143000"/>
            <a:ext cx="7467600" cy="5257800"/>
          </a:xfrm>
        </p:spPr>
        <p:txBody>
          <a:bodyPr/>
          <a:lstStyle/>
          <a:p>
            <a:pPr eaLnBrk="1" hangingPunct="1"/>
            <a:r>
              <a:rPr lang="en-AU" sz="2800" dirty="0" smtClean="0">
                <a:solidFill>
                  <a:srgbClr val="000000"/>
                </a:solidFill>
                <a:ea typeface="ＭＳ Ｐゴシック" charset="-128"/>
              </a:rPr>
              <a:t>The teaching staff are committed to continuous review and improvement of this course.</a:t>
            </a:r>
          </a:p>
          <a:p>
            <a:pPr eaLnBrk="1" hangingPunct="1"/>
            <a:r>
              <a:rPr lang="en-US" sz="2800" dirty="0" smtClean="0">
                <a:solidFill>
                  <a:srgbClr val="000000"/>
                </a:solidFill>
                <a:ea typeface="ＭＳ Ｐゴシック" charset="-128"/>
              </a:rPr>
              <a:t>At the end of the semester you will be given the opportunity to provide anonymous on-line feedback.</a:t>
            </a:r>
          </a:p>
          <a:p>
            <a:pPr eaLnBrk="1" hangingPunct="1"/>
            <a:r>
              <a:rPr lang="en-US" sz="2800" dirty="0" smtClean="0">
                <a:ea typeface="ＭＳ Ｐゴシック" charset="-128"/>
              </a:rPr>
              <a:t>Your feedback allows us to identify issues with the course and its delivery.</a:t>
            </a:r>
          </a:p>
          <a:p>
            <a:pPr eaLnBrk="1" hangingPunct="1"/>
            <a:r>
              <a:rPr lang="en-US" sz="2800" dirty="0" smtClean="0">
                <a:ea typeface="ＭＳ Ｐゴシック" charset="-128"/>
              </a:rPr>
              <a:t>This will enable us to improve the course before its next offering.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noFill/>
        </p:spPr>
        <p:txBody>
          <a:bodyPr/>
          <a:lstStyle/>
          <a:p>
            <a:pPr eaLnBrk="1" hangingPunct="1"/>
            <a:r>
              <a:rPr lang="en-US" smtClean="0">
                <a:ea typeface="ＭＳ Ｐゴシック" charset="-128"/>
              </a:rPr>
              <a:t>Student feedback </a:t>
            </a:r>
            <a:endParaRPr lang="en-GB" smtClean="0">
              <a:ea typeface="ＭＳ Ｐゴシック" charset="-128"/>
            </a:endParaRPr>
          </a:p>
        </p:txBody>
      </p:sp>
      <p:sp>
        <p:nvSpPr>
          <p:cNvPr id="14338" name="Rectangle 3"/>
          <p:cNvSpPr>
            <a:spLocks noGrp="1" noChangeArrowheads="1"/>
          </p:cNvSpPr>
          <p:nvPr>
            <p:ph type="body" idx="1"/>
          </p:nvPr>
        </p:nvSpPr>
        <p:spPr>
          <a:xfrm>
            <a:off x="1447800" y="1143000"/>
            <a:ext cx="7467600" cy="5257800"/>
          </a:xfrm>
        </p:spPr>
        <p:txBody>
          <a:bodyPr/>
          <a:lstStyle/>
          <a:p>
            <a:pPr eaLnBrk="1" hangingPunct="1"/>
            <a:r>
              <a:rPr lang="en-US" sz="2400" dirty="0" smtClean="0">
                <a:ea typeface="ＭＳ Ｐゴシック" charset="-128"/>
              </a:rPr>
              <a:t>In feedback from the previous offering some students indicated a lack of hands-on laboratory work. </a:t>
            </a:r>
            <a:br>
              <a:rPr lang="en-US" sz="2400" dirty="0" smtClean="0">
                <a:ea typeface="ＭＳ Ｐゴシック" charset="-128"/>
              </a:rPr>
            </a:br>
            <a:endParaRPr lang="en-US" sz="2400" dirty="0" smtClean="0">
              <a:ea typeface="ＭＳ Ｐゴシック" charset="-128"/>
            </a:endParaRPr>
          </a:p>
          <a:p>
            <a:pPr eaLnBrk="1" hangingPunct="1"/>
            <a:r>
              <a:rPr lang="en-AU" sz="2400" dirty="0" smtClean="0">
                <a:solidFill>
                  <a:srgbClr val="000000"/>
                </a:solidFill>
                <a:ea typeface="ＭＳ Ｐゴシック" charset="-128"/>
              </a:rPr>
              <a:t>We have attempted to address these concerns by:</a:t>
            </a:r>
          </a:p>
          <a:p>
            <a:pPr lvl="1" eaLnBrk="1" hangingPunct="1"/>
            <a:r>
              <a:rPr lang="en-US" sz="1800" dirty="0" smtClean="0">
                <a:solidFill>
                  <a:srgbClr val="000000"/>
                </a:solidFill>
                <a:ea typeface="ＭＳ Ｐゴシック" charset="-128"/>
              </a:rPr>
              <a:t>Introducing appropriate laboratory components into the course. </a:t>
            </a:r>
            <a:endParaRPr lang="en-US" sz="1800" dirty="0" smtClean="0">
              <a:ea typeface="ＭＳ Ｐゴシック" charset="-128"/>
            </a:endParaRPr>
          </a:p>
          <a:p>
            <a:pPr lvl="1" eaLnBrk="1" hangingPunct="1">
              <a:buFont typeface="Wingdings" pitchFamily="2" charset="2"/>
              <a:buNone/>
            </a:pPr>
            <a:endParaRPr lang="en-US" sz="1800" dirty="0" smtClean="0">
              <a:ea typeface="ＭＳ Ｐゴシック"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807D709A-A206-44D2-BE02-4D3B79409ECF}" type="slidenum">
              <a:rPr lang="en-US"/>
              <a:pPr/>
              <a:t>13</a:t>
            </a:fld>
            <a:endParaRPr lang="en-US"/>
          </a:p>
        </p:txBody>
      </p:sp>
      <p:sp>
        <p:nvSpPr>
          <p:cNvPr id="162818" name="Rectangle 2"/>
          <p:cNvSpPr>
            <a:spLocks noGrp="1" noChangeArrowheads="1"/>
          </p:cNvSpPr>
          <p:nvPr>
            <p:ph type="title"/>
          </p:nvPr>
        </p:nvSpPr>
        <p:spPr>
          <a:xfrm>
            <a:off x="1143000" y="152400"/>
            <a:ext cx="7245350" cy="1143000"/>
          </a:xfrm>
        </p:spPr>
        <p:txBody>
          <a:bodyPr/>
          <a:lstStyle/>
          <a:p>
            <a:r>
              <a:rPr lang="en-US" smtClean="0"/>
              <a:t>Texts and References</a:t>
            </a:r>
            <a:endParaRPr lang="en-AU" smtClean="0"/>
          </a:p>
        </p:txBody>
      </p:sp>
      <p:sp>
        <p:nvSpPr>
          <p:cNvPr id="11269" name="Rectangle 3"/>
          <p:cNvSpPr>
            <a:spLocks noGrp="1" noChangeArrowheads="1"/>
          </p:cNvSpPr>
          <p:nvPr>
            <p:ph type="body" idx="1"/>
          </p:nvPr>
        </p:nvSpPr>
        <p:spPr>
          <a:xfrm>
            <a:off x="611188" y="1484313"/>
            <a:ext cx="8362950" cy="4897437"/>
          </a:xfrm>
        </p:spPr>
        <p:txBody>
          <a:bodyPr/>
          <a:lstStyle/>
          <a:p>
            <a:r>
              <a:rPr lang="en-US" sz="3000" dirty="0" smtClean="0"/>
              <a:t>The prescribed text is:</a:t>
            </a:r>
          </a:p>
          <a:p>
            <a:pPr lvl="1"/>
            <a:r>
              <a:rPr lang="en-US" b="1" i="1" dirty="0" smtClean="0"/>
              <a:t>Cryptography and Network Security: Principles and Practice</a:t>
            </a:r>
            <a:r>
              <a:rPr lang="en-US" b="1" dirty="0" smtClean="0"/>
              <a:t>,</a:t>
            </a:r>
            <a:r>
              <a:rPr lang="en-US" dirty="0" smtClean="0"/>
              <a:t>  6e,  William Stallings, Pearson, 2013</a:t>
            </a:r>
          </a:p>
          <a:p>
            <a:pPr lvl="1"/>
            <a:r>
              <a:rPr lang="en-US" b="1" dirty="0" smtClean="0"/>
              <a:t>Computer Security: Principle and Practice,  </a:t>
            </a:r>
            <a:r>
              <a:rPr lang="en-US" dirty="0" smtClean="0"/>
              <a:t>2e,</a:t>
            </a:r>
            <a:r>
              <a:rPr lang="en-US" b="1" dirty="0" smtClean="0"/>
              <a:t> </a:t>
            </a:r>
            <a:r>
              <a:rPr lang="en-US" dirty="0" smtClean="0"/>
              <a:t>William Stallings, </a:t>
            </a:r>
            <a:r>
              <a:rPr lang="en-US" dirty="0" err="1" smtClean="0"/>
              <a:t>Lawrie</a:t>
            </a:r>
            <a:r>
              <a:rPr lang="en-US" dirty="0" smtClean="0"/>
              <a:t> Brown, Pearson, 2012</a:t>
            </a:r>
          </a:p>
          <a:p>
            <a:pPr lvl="1">
              <a:lnSpc>
                <a:spcPct val="30000"/>
              </a:lnSpc>
              <a:buFont typeface="Wingdings" pitchFamily="2" charset="2"/>
              <a:buNone/>
            </a:pPr>
            <a:endParaRPr lang="en-US" sz="3200" dirty="0" smtClean="0"/>
          </a:p>
          <a:p>
            <a:r>
              <a:rPr lang="en-US" sz="3000" dirty="0" smtClean="0"/>
              <a:t>Recommended references include:</a:t>
            </a:r>
          </a:p>
          <a:p>
            <a:pPr lvl="1"/>
            <a:r>
              <a:rPr lang="en-US" sz="2300" b="1" dirty="0" smtClean="0"/>
              <a:t>Security+ Guide to Network Security Fundamentals</a:t>
            </a:r>
            <a:r>
              <a:rPr lang="en-US" sz="2300" dirty="0" smtClean="0"/>
              <a:t>, 3e, Mark </a:t>
            </a:r>
            <a:r>
              <a:rPr lang="en-US" sz="2300" dirty="0" err="1" smtClean="0"/>
              <a:t>Ciampa</a:t>
            </a:r>
            <a:r>
              <a:rPr lang="en-US" sz="2300" dirty="0" smtClean="0"/>
              <a:t>, Course Technology </a:t>
            </a:r>
            <a:r>
              <a:rPr lang="en-AU" sz="2300" dirty="0" err="1" smtClean="0"/>
              <a:t>Cengage</a:t>
            </a:r>
            <a:r>
              <a:rPr lang="en-AU" sz="2300" dirty="0" smtClean="0"/>
              <a:t> Learning, 2009</a:t>
            </a:r>
            <a:endParaRPr lang="en-AU" sz="2300" b="1" dirty="0" smtClean="0"/>
          </a:p>
          <a:p>
            <a:pPr lvl="1"/>
            <a:r>
              <a:rPr lang="en-AU" sz="2300" b="1" dirty="0" smtClean="0"/>
              <a:t>Security in Computing</a:t>
            </a:r>
            <a:r>
              <a:rPr lang="en-AU" sz="2300" dirty="0" smtClean="0"/>
              <a:t>, 3e, Charles &amp; Shari, Prentice Hall, 2003</a:t>
            </a:r>
            <a:endParaRPr lang="en-AU" sz="2300" b="1"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ctrTitle"/>
          </p:nvPr>
        </p:nvSpPr>
        <p:spPr>
          <a:xfrm>
            <a:off x="685800" y="2041525"/>
            <a:ext cx="7772400" cy="1008063"/>
          </a:xfrm>
        </p:spPr>
        <p:txBody>
          <a:bodyPr/>
          <a:lstStyle/>
          <a:p>
            <a:pPr>
              <a:defRPr/>
            </a:pPr>
            <a:r>
              <a:rPr lang="en-AU" smtClean="0"/>
              <a:t>Plagiarism</a:t>
            </a:r>
          </a:p>
        </p:txBody>
      </p:sp>
      <p:sp>
        <p:nvSpPr>
          <p:cNvPr id="10243" name="Rectangle 3"/>
          <p:cNvSpPr>
            <a:spLocks noGrp="1" noChangeArrowheads="1"/>
          </p:cNvSpPr>
          <p:nvPr>
            <p:ph type="subTitle" idx="1"/>
          </p:nvPr>
        </p:nvSpPr>
        <p:spPr/>
        <p:txBody>
          <a:bodyPr/>
          <a:lstStyle/>
          <a:p>
            <a:r>
              <a:rPr lang="en-AU" smtClean="0"/>
              <a:t>Do not do it!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B6D624BE-9E5F-4732-8A90-E7BEB3BC488B}" type="slidenum">
              <a:rPr lang="en-US"/>
              <a:pPr/>
              <a:t>15</a:t>
            </a:fld>
            <a:endParaRPr lang="en-US"/>
          </a:p>
        </p:txBody>
      </p:sp>
      <p:sp>
        <p:nvSpPr>
          <p:cNvPr id="180226" name="Rectangle 2"/>
          <p:cNvSpPr>
            <a:spLocks noGrp="1" noChangeArrowheads="1"/>
          </p:cNvSpPr>
          <p:nvPr>
            <p:ph type="title"/>
          </p:nvPr>
        </p:nvSpPr>
        <p:spPr/>
        <p:txBody>
          <a:bodyPr/>
          <a:lstStyle/>
          <a:p>
            <a:pPr>
              <a:defRPr/>
            </a:pPr>
            <a:r>
              <a:rPr lang="en-AU" smtClean="0"/>
              <a:t>What is plagiarism?</a:t>
            </a:r>
          </a:p>
        </p:txBody>
      </p:sp>
      <p:sp>
        <p:nvSpPr>
          <p:cNvPr id="11268" name="Rectangle 3"/>
          <p:cNvSpPr>
            <a:spLocks noGrp="1" noChangeArrowheads="1"/>
          </p:cNvSpPr>
          <p:nvPr>
            <p:ph type="body" idx="1"/>
          </p:nvPr>
        </p:nvSpPr>
        <p:spPr/>
        <p:txBody>
          <a:bodyPr/>
          <a:lstStyle/>
          <a:p>
            <a:pPr>
              <a:lnSpc>
                <a:spcPct val="90000"/>
              </a:lnSpc>
            </a:pPr>
            <a:r>
              <a:rPr lang="en-AU" smtClean="0"/>
              <a:t>It is cheating, and stealing</a:t>
            </a:r>
          </a:p>
          <a:p>
            <a:pPr>
              <a:lnSpc>
                <a:spcPct val="90000"/>
              </a:lnSpc>
            </a:pPr>
            <a:r>
              <a:rPr lang="en-AU" smtClean="0"/>
              <a:t>It is an attempt to gain credit for something that is not your property, not your idea or not your work.</a:t>
            </a:r>
          </a:p>
          <a:p>
            <a:pPr>
              <a:lnSpc>
                <a:spcPct val="90000"/>
              </a:lnSpc>
            </a:pPr>
            <a:r>
              <a:rPr lang="en-AU" smtClean="0"/>
              <a:t>It is taking the intellectual contents produced by others and pretending that is your own production.</a:t>
            </a:r>
          </a:p>
          <a:p>
            <a:pPr>
              <a:lnSpc>
                <a:spcPct val="90000"/>
              </a:lnSpc>
            </a:pPr>
            <a:r>
              <a:rPr lang="en-AU" b="1" smtClean="0"/>
              <a:t>If you didn’t produce it, it is not yours</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8FD99A4E-88E3-49E0-AB86-95095F461993}" type="slidenum">
              <a:rPr lang="en-US"/>
              <a:pPr/>
              <a:t>16</a:t>
            </a:fld>
            <a:endParaRPr lang="en-US"/>
          </a:p>
        </p:txBody>
      </p:sp>
      <p:sp>
        <p:nvSpPr>
          <p:cNvPr id="181250" name="Rectangle 2"/>
          <p:cNvSpPr>
            <a:spLocks noGrp="1" noChangeArrowheads="1"/>
          </p:cNvSpPr>
          <p:nvPr>
            <p:ph type="title"/>
          </p:nvPr>
        </p:nvSpPr>
        <p:spPr/>
        <p:txBody>
          <a:bodyPr/>
          <a:lstStyle/>
          <a:p>
            <a:pPr>
              <a:defRPr/>
            </a:pPr>
            <a:r>
              <a:rPr lang="en-AU" smtClean="0"/>
              <a:t>Why students plagiarise?</a:t>
            </a:r>
          </a:p>
        </p:txBody>
      </p:sp>
      <p:sp>
        <p:nvSpPr>
          <p:cNvPr id="12292" name="Rectangle 3"/>
          <p:cNvSpPr>
            <a:spLocks noGrp="1" noChangeArrowheads="1"/>
          </p:cNvSpPr>
          <p:nvPr>
            <p:ph type="body" idx="1"/>
          </p:nvPr>
        </p:nvSpPr>
        <p:spPr/>
        <p:txBody>
          <a:bodyPr/>
          <a:lstStyle/>
          <a:p>
            <a:pPr>
              <a:lnSpc>
                <a:spcPct val="90000"/>
              </a:lnSpc>
            </a:pPr>
            <a:r>
              <a:rPr lang="en-AU" smtClean="0"/>
              <a:t>Research indicates that plagiarism occurs when</a:t>
            </a:r>
          </a:p>
          <a:p>
            <a:pPr lvl="1">
              <a:lnSpc>
                <a:spcPct val="90000"/>
              </a:lnSpc>
            </a:pPr>
            <a:r>
              <a:rPr lang="en-AU" smtClean="0"/>
              <a:t>Students plan poorly their time</a:t>
            </a:r>
          </a:p>
          <a:p>
            <a:pPr lvl="1">
              <a:lnSpc>
                <a:spcPct val="90000"/>
              </a:lnSpc>
            </a:pPr>
            <a:r>
              <a:rPr lang="en-AU" smtClean="0"/>
              <a:t>Students do not use the resources available when dealing with an assignment</a:t>
            </a:r>
          </a:p>
          <a:p>
            <a:pPr lvl="1">
              <a:lnSpc>
                <a:spcPct val="90000"/>
              </a:lnSpc>
            </a:pPr>
            <a:r>
              <a:rPr lang="en-AU" smtClean="0"/>
              <a:t>Students feel they there is a culture where they can get away with it</a:t>
            </a:r>
          </a:p>
          <a:p>
            <a:pPr lvl="1">
              <a:lnSpc>
                <a:spcPct val="90000"/>
              </a:lnSpc>
            </a:pPr>
            <a:r>
              <a:rPr lang="en-AU" smtClean="0"/>
              <a:t>Students feel they are incapable of completing the task</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1628775"/>
            <a:ext cx="7772400" cy="1800225"/>
          </a:xfrm>
        </p:spPr>
        <p:txBody>
          <a:bodyPr/>
          <a:lstStyle/>
          <a:p>
            <a:pPr>
              <a:lnSpc>
                <a:spcPct val="110000"/>
              </a:lnSpc>
            </a:pPr>
            <a:r>
              <a:rPr lang="en-AU" sz="4300" dirty="0" smtClean="0"/>
              <a:t>3413ICT </a:t>
            </a:r>
            <a:br>
              <a:rPr lang="en-AU" sz="4300" dirty="0" smtClean="0"/>
            </a:br>
            <a:r>
              <a:rPr lang="en-AU" sz="4300" dirty="0" smtClean="0"/>
              <a:t>Network Security</a:t>
            </a:r>
          </a:p>
        </p:txBody>
      </p:sp>
      <p:sp>
        <p:nvSpPr>
          <p:cNvPr id="13315" name="Rectangle 5"/>
          <p:cNvSpPr>
            <a:spLocks noGrp="1" noChangeArrowheads="1"/>
          </p:cNvSpPr>
          <p:nvPr>
            <p:ph type="subTitle" idx="1"/>
          </p:nvPr>
        </p:nvSpPr>
        <p:spPr>
          <a:xfrm>
            <a:off x="1331913" y="3860800"/>
            <a:ext cx="6400800" cy="1752600"/>
          </a:xfrm>
        </p:spPr>
        <p:txBody>
          <a:bodyPr/>
          <a:lstStyle/>
          <a:p>
            <a:r>
              <a:rPr lang="en-AU" smtClean="0"/>
              <a:t>Lecture 1. Introduction</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1. Introduction - </a:t>
            </a:r>
            <a:fld id="{3E866DCD-8AB2-4F57-8F86-C7A9EDD96279}" type="slidenum">
              <a:rPr lang="en-US"/>
              <a:pPr/>
              <a:t>18</a:t>
            </a:fld>
            <a:endParaRPr lang="en-US"/>
          </a:p>
        </p:txBody>
      </p:sp>
      <p:sp>
        <p:nvSpPr>
          <p:cNvPr id="14339" name="Rectangle 3"/>
          <p:cNvSpPr>
            <a:spLocks noGrp="1" noChangeArrowheads="1"/>
          </p:cNvSpPr>
          <p:nvPr>
            <p:ph type="body" idx="1"/>
          </p:nvPr>
        </p:nvSpPr>
        <p:spPr>
          <a:xfrm>
            <a:off x="539750" y="1557338"/>
            <a:ext cx="8229600" cy="4876800"/>
          </a:xfrm>
        </p:spPr>
        <p:txBody>
          <a:bodyPr/>
          <a:lstStyle/>
          <a:p>
            <a:pPr marL="0" indent="0" algn="ctr">
              <a:buFontTx/>
              <a:buNone/>
            </a:pPr>
            <a:endParaRPr lang="en-AU" sz="3600" i="1" smtClean="0">
              <a:solidFill>
                <a:srgbClr val="DF0029"/>
              </a:solidFill>
            </a:endParaRPr>
          </a:p>
          <a:p>
            <a:pPr marL="0" indent="0" algn="ctr">
              <a:buFontTx/>
              <a:buNone/>
            </a:pPr>
            <a:r>
              <a:rPr lang="en-AU" sz="3600" i="1" smtClean="0">
                <a:solidFill>
                  <a:srgbClr val="DF0029"/>
                </a:solidFill>
              </a:rPr>
              <a:t>"It is not the mouse that is the thief,</a:t>
            </a:r>
            <a:br>
              <a:rPr lang="en-AU" sz="3600" i="1" smtClean="0">
                <a:solidFill>
                  <a:srgbClr val="DF0029"/>
                </a:solidFill>
              </a:rPr>
            </a:br>
            <a:r>
              <a:rPr lang="en-AU" sz="3600" i="1" smtClean="0">
                <a:solidFill>
                  <a:srgbClr val="DF0029"/>
                </a:solidFill>
              </a:rPr>
              <a:t>It is the hole that let the mouse in"</a:t>
            </a:r>
            <a:r>
              <a:rPr lang="en-AU" smtClean="0"/>
              <a:t> </a:t>
            </a:r>
          </a:p>
          <a:p>
            <a:pPr marL="0" indent="0" algn="r">
              <a:buFontTx/>
              <a:buNone/>
            </a:pPr>
            <a:r>
              <a:rPr lang="en-AU" sz="2000" smtClean="0"/>
              <a:t>Babylonian Talmud, Tractate Baba Metzia</a:t>
            </a:r>
            <a:r>
              <a:rPr lang="en-AU" sz="2400" smtClean="0"/>
              <a:t> </a:t>
            </a:r>
          </a:p>
        </p:txBody>
      </p:sp>
      <p:pic>
        <p:nvPicPr>
          <p:cNvPr id="14340" name="Picture 4"/>
          <p:cNvPicPr>
            <a:picLocks noChangeAspect="1" noChangeArrowheads="1"/>
          </p:cNvPicPr>
          <p:nvPr/>
        </p:nvPicPr>
        <p:blipFill>
          <a:blip r:embed="rId2" cstate="print"/>
          <a:srcRect/>
          <a:stretch>
            <a:fillRect/>
          </a:stretch>
        </p:blipFill>
        <p:spPr bwMode="auto">
          <a:xfrm>
            <a:off x="1403350" y="4076700"/>
            <a:ext cx="1944688" cy="16081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F5DC19A7-C7F4-45E3-9ED9-E3750EE5D5CA}" type="slidenum">
              <a:rPr lang="en-US"/>
              <a:pPr/>
              <a:t>19</a:t>
            </a:fld>
            <a:endParaRPr lang="en-US"/>
          </a:p>
        </p:txBody>
      </p:sp>
      <p:sp>
        <p:nvSpPr>
          <p:cNvPr id="8194" name="Rectangle 2"/>
          <p:cNvSpPr>
            <a:spLocks noGrp="1" noChangeArrowheads="1"/>
          </p:cNvSpPr>
          <p:nvPr>
            <p:ph type="title"/>
          </p:nvPr>
        </p:nvSpPr>
        <p:spPr>
          <a:xfrm>
            <a:off x="1143000" y="152400"/>
            <a:ext cx="6021388" cy="1143000"/>
          </a:xfrm>
        </p:spPr>
        <p:txBody>
          <a:bodyPr/>
          <a:lstStyle/>
          <a:p>
            <a:r>
              <a:rPr lang="en-US" smtClean="0"/>
              <a:t>Outline</a:t>
            </a:r>
            <a:endParaRPr lang="en-AU" smtClean="0"/>
          </a:p>
        </p:txBody>
      </p:sp>
      <p:sp>
        <p:nvSpPr>
          <p:cNvPr id="15364" name="Rectangle 3"/>
          <p:cNvSpPr>
            <a:spLocks noGrp="1" noChangeArrowheads="1"/>
          </p:cNvSpPr>
          <p:nvPr>
            <p:ph type="body" idx="1"/>
          </p:nvPr>
        </p:nvSpPr>
        <p:spPr>
          <a:xfrm>
            <a:off x="827088" y="1341438"/>
            <a:ext cx="7859712" cy="4948237"/>
          </a:xfrm>
        </p:spPr>
        <p:txBody>
          <a:bodyPr/>
          <a:lstStyle/>
          <a:p>
            <a:r>
              <a:rPr lang="en-US" dirty="0" smtClean="0"/>
              <a:t>Computer security / Information system security / Network security </a:t>
            </a:r>
          </a:p>
          <a:p>
            <a:pPr>
              <a:lnSpc>
                <a:spcPct val="15000"/>
              </a:lnSpc>
            </a:pPr>
            <a:endParaRPr lang="en-US" dirty="0" smtClean="0"/>
          </a:p>
          <a:p>
            <a:r>
              <a:rPr lang="en-US" dirty="0" smtClean="0"/>
              <a:t>Classical cryptography</a:t>
            </a:r>
          </a:p>
          <a:p>
            <a:pPr>
              <a:lnSpc>
                <a:spcPct val="10000"/>
              </a:lnSpc>
            </a:pPr>
            <a:endParaRPr lang="en-US" dirty="0" smtClean="0"/>
          </a:p>
          <a:p>
            <a:pPr lvl="1"/>
            <a:r>
              <a:rPr lang="en-US" dirty="0" smtClean="0"/>
              <a:t>Substitution ciphers</a:t>
            </a:r>
          </a:p>
          <a:p>
            <a:pPr lvl="2"/>
            <a:r>
              <a:rPr lang="en-US" dirty="0" smtClean="0"/>
              <a:t>Caesar cipher</a:t>
            </a:r>
          </a:p>
          <a:p>
            <a:pPr lvl="2"/>
            <a:r>
              <a:rPr lang="en-AU" dirty="0" err="1" smtClean="0"/>
              <a:t>Vigenère</a:t>
            </a:r>
            <a:r>
              <a:rPr lang="en-AU" dirty="0" smtClean="0"/>
              <a:t> cipher </a:t>
            </a:r>
          </a:p>
          <a:p>
            <a:pPr lvl="2">
              <a:lnSpc>
                <a:spcPct val="15000"/>
              </a:lnSpc>
            </a:pPr>
            <a:endParaRPr lang="en-US" dirty="0" smtClean="0"/>
          </a:p>
          <a:p>
            <a:pPr lvl="1"/>
            <a:r>
              <a:rPr lang="en-US" dirty="0" smtClean="0"/>
              <a:t>Transposition ciphers </a:t>
            </a:r>
          </a:p>
          <a:p>
            <a:pPr>
              <a:buFontTx/>
              <a:buNone/>
            </a:pPr>
            <a:endParaRPr lang="en-AU"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t>Lecture 1. Introduction - </a:t>
            </a:r>
            <a:fld id="{C5548D4E-D7C8-4B61-B048-67CBCC5C0E4C}" type="slidenum">
              <a:rPr lang="en-US" smtClean="0"/>
              <a:pPr/>
              <a:t>2</a:t>
            </a:fld>
            <a:endParaRPr lang="en-US"/>
          </a:p>
        </p:txBody>
      </p:sp>
      <p:pic>
        <p:nvPicPr>
          <p:cNvPr id="71682" name="Picture 2"/>
          <p:cNvPicPr>
            <a:picLocks noGrp="1" noChangeAspect="1" noChangeArrowheads="1"/>
          </p:cNvPicPr>
          <p:nvPr>
            <p:ph idx="1"/>
          </p:nvPr>
        </p:nvPicPr>
        <p:blipFill>
          <a:blip r:embed="rId3" cstate="print"/>
          <a:srcRect l="12164" t="3625" r="10318" b="3352"/>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4C2D7D24-0F37-48AF-999D-364679444055}" type="slidenum">
              <a:rPr lang="en-US"/>
              <a:pPr/>
              <a:t>20</a:t>
            </a:fld>
            <a:endParaRPr lang="en-US"/>
          </a:p>
        </p:txBody>
      </p:sp>
      <p:sp>
        <p:nvSpPr>
          <p:cNvPr id="11266" name="Rectangle 2"/>
          <p:cNvSpPr>
            <a:spLocks noGrp="1" noChangeArrowheads="1"/>
          </p:cNvSpPr>
          <p:nvPr>
            <p:ph type="title"/>
          </p:nvPr>
        </p:nvSpPr>
        <p:spPr/>
        <p:txBody>
          <a:bodyPr/>
          <a:lstStyle/>
          <a:p>
            <a:pPr>
              <a:defRPr/>
            </a:pPr>
            <a:r>
              <a:rPr lang="en-AU" smtClean="0"/>
              <a:t>Information Security</a:t>
            </a:r>
          </a:p>
        </p:txBody>
      </p:sp>
      <p:sp>
        <p:nvSpPr>
          <p:cNvPr id="16388" name="Rectangle 3"/>
          <p:cNvSpPr>
            <a:spLocks noGrp="1" noChangeArrowheads="1"/>
          </p:cNvSpPr>
          <p:nvPr>
            <p:ph type="body" idx="1"/>
          </p:nvPr>
        </p:nvSpPr>
        <p:spPr>
          <a:xfrm>
            <a:off x="755650" y="1412875"/>
            <a:ext cx="8229600" cy="4876800"/>
          </a:xfrm>
        </p:spPr>
        <p:txBody>
          <a:bodyPr/>
          <a:lstStyle/>
          <a:p>
            <a:r>
              <a:rPr lang="en-US" sz="3000" smtClean="0"/>
              <a:t>Information Security requirements have changed in recent times</a:t>
            </a:r>
          </a:p>
          <a:p>
            <a:r>
              <a:rPr lang="en-US" sz="3000" smtClean="0"/>
              <a:t>Traditionally provided by physical and administrative mechanisms</a:t>
            </a:r>
          </a:p>
          <a:p>
            <a:r>
              <a:rPr lang="en-US" sz="3000" smtClean="0"/>
              <a:t>Widespread use of computers requires </a:t>
            </a:r>
            <a:r>
              <a:rPr lang="en-AU" sz="3000" smtClean="0"/>
              <a:t>automated tools to protect stored information</a:t>
            </a:r>
          </a:p>
          <a:p>
            <a:r>
              <a:rPr lang="en-AU" sz="3000" smtClean="0"/>
              <a:t>Use of networks and communications links requires measures to protect data during transmission</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8496976A-5C4A-489E-9FCC-624210E0A9DD}" type="slidenum">
              <a:rPr lang="en-US"/>
              <a:pPr/>
              <a:t>21</a:t>
            </a:fld>
            <a:endParaRPr lang="en-US"/>
          </a:p>
        </p:txBody>
      </p:sp>
      <p:sp>
        <p:nvSpPr>
          <p:cNvPr id="12290" name="Rectangle 2"/>
          <p:cNvSpPr>
            <a:spLocks noGrp="1" noChangeArrowheads="1"/>
          </p:cNvSpPr>
          <p:nvPr>
            <p:ph type="title"/>
          </p:nvPr>
        </p:nvSpPr>
        <p:spPr/>
        <p:txBody>
          <a:bodyPr/>
          <a:lstStyle/>
          <a:p>
            <a:pPr>
              <a:defRPr/>
            </a:pPr>
            <a:r>
              <a:rPr lang="en-AU" smtClean="0"/>
              <a:t>Definitions</a:t>
            </a:r>
          </a:p>
        </p:txBody>
      </p:sp>
      <p:sp>
        <p:nvSpPr>
          <p:cNvPr id="17412" name="Rectangle 3"/>
          <p:cNvSpPr>
            <a:spLocks noGrp="1" noChangeArrowheads="1"/>
          </p:cNvSpPr>
          <p:nvPr>
            <p:ph type="body" idx="1"/>
          </p:nvPr>
        </p:nvSpPr>
        <p:spPr>
          <a:xfrm>
            <a:off x="684213" y="1484313"/>
            <a:ext cx="8229600" cy="4876800"/>
          </a:xfrm>
        </p:spPr>
        <p:txBody>
          <a:bodyPr/>
          <a:lstStyle/>
          <a:p>
            <a:r>
              <a:rPr lang="en-US" b="1" smtClean="0"/>
              <a:t>Computer Security</a:t>
            </a:r>
            <a:r>
              <a:rPr lang="en-US" smtClean="0"/>
              <a:t> - </a:t>
            </a:r>
            <a:r>
              <a:rPr lang="en-AU" smtClean="0"/>
              <a:t>generic name for the collection of tools, designed to protect data and to thwart hackers</a:t>
            </a:r>
          </a:p>
          <a:p>
            <a:pPr>
              <a:lnSpc>
                <a:spcPct val="30000"/>
              </a:lnSpc>
            </a:pPr>
            <a:endParaRPr lang="en-AU" smtClean="0"/>
          </a:p>
          <a:p>
            <a:r>
              <a:rPr lang="en-US" b="1" smtClean="0"/>
              <a:t>Network Security</a:t>
            </a:r>
            <a:r>
              <a:rPr lang="en-US" smtClean="0"/>
              <a:t> - </a:t>
            </a:r>
            <a:r>
              <a:rPr lang="en-AU" smtClean="0"/>
              <a:t>measures to protect data in networked systems</a:t>
            </a:r>
          </a:p>
          <a:p>
            <a:pPr>
              <a:lnSpc>
                <a:spcPct val="30000"/>
              </a:lnSpc>
            </a:pPr>
            <a:endParaRPr lang="en-AU" smtClean="0"/>
          </a:p>
          <a:p>
            <a:r>
              <a:rPr lang="en-US" b="1" smtClean="0"/>
              <a:t>Internet Security</a:t>
            </a:r>
            <a:r>
              <a:rPr lang="en-US" smtClean="0"/>
              <a:t> - </a:t>
            </a:r>
            <a:r>
              <a:rPr lang="en-AU" smtClean="0"/>
              <a:t>measures to protect data during their transmission over the Internet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505C2549-59C1-48D7-A870-F0271ECAD423}" type="slidenum">
              <a:rPr lang="en-US"/>
              <a:pPr/>
              <a:t>22</a:t>
            </a:fld>
            <a:endParaRPr lang="en-US"/>
          </a:p>
        </p:txBody>
      </p:sp>
      <p:sp>
        <p:nvSpPr>
          <p:cNvPr id="14338" name="Rectangle 2"/>
          <p:cNvSpPr>
            <a:spLocks noGrp="1" noChangeArrowheads="1"/>
          </p:cNvSpPr>
          <p:nvPr>
            <p:ph type="title"/>
          </p:nvPr>
        </p:nvSpPr>
        <p:spPr>
          <a:xfrm>
            <a:off x="1143000" y="152400"/>
            <a:ext cx="7316788" cy="1143000"/>
          </a:xfrm>
        </p:spPr>
        <p:txBody>
          <a:bodyPr/>
          <a:lstStyle/>
          <a:p>
            <a:r>
              <a:rPr lang="en-AU" smtClean="0"/>
              <a:t>Network Security Tools</a:t>
            </a:r>
          </a:p>
        </p:txBody>
      </p:sp>
      <p:sp>
        <p:nvSpPr>
          <p:cNvPr id="18436" name="Rectangle 3"/>
          <p:cNvSpPr>
            <a:spLocks noGrp="1" noChangeArrowheads="1"/>
          </p:cNvSpPr>
          <p:nvPr>
            <p:ph type="body" idx="1"/>
          </p:nvPr>
        </p:nvSpPr>
        <p:spPr/>
        <p:txBody>
          <a:bodyPr/>
          <a:lstStyle/>
          <a:p>
            <a:r>
              <a:rPr lang="en-AU" smtClean="0"/>
              <a:t>This course will focus on Network Security</a:t>
            </a:r>
          </a:p>
          <a:p>
            <a:pPr lvl="1">
              <a:buFont typeface="Segoe UI" pitchFamily="34" charset="0"/>
              <a:buChar char="−"/>
            </a:pPr>
            <a:r>
              <a:rPr lang="en-AU" smtClean="0"/>
              <a:t>Consists of measures to prevent, detect, and correct security violations that involve storage &amp; transmission of information</a:t>
            </a:r>
          </a:p>
          <a:p>
            <a:r>
              <a:rPr lang="en-AU" smtClean="0"/>
              <a:t>Basic tools to implement those measures</a:t>
            </a:r>
          </a:p>
          <a:p>
            <a:pPr lvl="1"/>
            <a:r>
              <a:rPr lang="en-AU" smtClean="0"/>
              <a:t>Encryption</a:t>
            </a:r>
          </a:p>
          <a:p>
            <a:pPr lvl="1"/>
            <a:r>
              <a:rPr lang="en-AU" smtClean="0"/>
              <a:t>Message digests</a:t>
            </a:r>
          </a:p>
          <a:p>
            <a:pPr lvl="1"/>
            <a:r>
              <a:rPr lang="en-AU" smtClean="0"/>
              <a:t>Protocols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3AC36DD6-3D79-4F0A-84E8-7F075854B4CA}" type="slidenum">
              <a:rPr lang="en-US"/>
              <a:pPr/>
              <a:t>23</a:t>
            </a:fld>
            <a:endParaRPr lang="en-US"/>
          </a:p>
        </p:txBody>
      </p:sp>
      <p:sp>
        <p:nvSpPr>
          <p:cNvPr id="15362" name="Rectangle 2"/>
          <p:cNvSpPr>
            <a:spLocks noGrp="1" noChangeArrowheads="1"/>
          </p:cNvSpPr>
          <p:nvPr>
            <p:ph type="title"/>
          </p:nvPr>
        </p:nvSpPr>
        <p:spPr/>
        <p:txBody>
          <a:bodyPr/>
          <a:lstStyle/>
          <a:p>
            <a:pPr>
              <a:defRPr/>
            </a:pPr>
            <a:r>
              <a:rPr lang="en-AU" dirty="0" smtClean="0"/>
              <a:t>Attacks,  Mechanisms, Services </a:t>
            </a:r>
          </a:p>
        </p:txBody>
      </p:sp>
      <p:sp>
        <p:nvSpPr>
          <p:cNvPr id="19460" name="Rectangle 3"/>
          <p:cNvSpPr>
            <a:spLocks noGrp="1" noChangeArrowheads="1"/>
          </p:cNvSpPr>
          <p:nvPr>
            <p:ph type="body" idx="1"/>
          </p:nvPr>
        </p:nvSpPr>
        <p:spPr/>
        <p:txBody>
          <a:bodyPr/>
          <a:lstStyle/>
          <a:p>
            <a:r>
              <a:rPr lang="en-US" dirty="0" smtClean="0"/>
              <a:t>Given an information system, we usually consider three aspects of information security:</a:t>
            </a:r>
          </a:p>
          <a:p>
            <a:pPr>
              <a:lnSpc>
                <a:spcPct val="30000"/>
              </a:lnSpc>
            </a:pPr>
            <a:endParaRPr lang="en-US" dirty="0" smtClean="0"/>
          </a:p>
          <a:p>
            <a:pPr lvl="1">
              <a:lnSpc>
                <a:spcPct val="130000"/>
              </a:lnSpc>
            </a:pPr>
            <a:r>
              <a:rPr lang="en-US" b="1" dirty="0" smtClean="0">
                <a:hlinkClick r:id="rId2"/>
              </a:rPr>
              <a:t>Security attack</a:t>
            </a:r>
            <a:endParaRPr lang="en-US" b="1" dirty="0" smtClean="0"/>
          </a:p>
          <a:p>
            <a:pPr lvl="1">
              <a:lnSpc>
                <a:spcPct val="130000"/>
              </a:lnSpc>
            </a:pPr>
            <a:r>
              <a:rPr lang="en-US" b="1" dirty="0" smtClean="0"/>
              <a:t>Security mechanism</a:t>
            </a:r>
          </a:p>
          <a:p>
            <a:pPr lvl="1">
              <a:lnSpc>
                <a:spcPct val="130000"/>
              </a:lnSpc>
            </a:pPr>
            <a:r>
              <a:rPr lang="en-US" b="1" dirty="0" smtClean="0"/>
              <a:t>Security service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651BE32F-DD33-4BA8-99D6-DE15BD5B718D}" type="slidenum">
              <a:rPr lang="en-US"/>
              <a:pPr/>
              <a:t>24</a:t>
            </a:fld>
            <a:endParaRPr lang="en-US"/>
          </a:p>
        </p:txBody>
      </p:sp>
      <p:sp>
        <p:nvSpPr>
          <p:cNvPr id="16386" name="Rectangle 2"/>
          <p:cNvSpPr>
            <a:spLocks noGrp="1" noChangeArrowheads="1"/>
          </p:cNvSpPr>
          <p:nvPr>
            <p:ph type="title"/>
          </p:nvPr>
        </p:nvSpPr>
        <p:spPr>
          <a:xfrm>
            <a:off x="1143000" y="152400"/>
            <a:ext cx="6669088" cy="1143000"/>
          </a:xfrm>
        </p:spPr>
        <p:txBody>
          <a:bodyPr/>
          <a:lstStyle/>
          <a:p>
            <a:r>
              <a:rPr lang="en-US" smtClean="0"/>
              <a:t>Security Service</a:t>
            </a:r>
            <a:endParaRPr lang="en-AU" smtClean="0"/>
          </a:p>
        </p:txBody>
      </p:sp>
      <p:sp>
        <p:nvSpPr>
          <p:cNvPr id="20484" name="Rectangle 3"/>
          <p:cNvSpPr>
            <a:spLocks noGrp="1" noChangeArrowheads="1"/>
          </p:cNvSpPr>
          <p:nvPr>
            <p:ph type="body" idx="1"/>
          </p:nvPr>
        </p:nvSpPr>
        <p:spPr/>
        <p:txBody>
          <a:bodyPr/>
          <a:lstStyle/>
          <a:p>
            <a:r>
              <a:rPr lang="en-US" smtClean="0"/>
              <a:t>A </a:t>
            </a:r>
            <a:r>
              <a:rPr lang="en-US" b="1" smtClean="0"/>
              <a:t>service</a:t>
            </a:r>
            <a:r>
              <a:rPr lang="en-US" smtClean="0"/>
              <a:t> that enhances the security of the system for data storage, data processing, or data transmission </a:t>
            </a:r>
          </a:p>
          <a:p>
            <a:pPr>
              <a:lnSpc>
                <a:spcPct val="15000"/>
              </a:lnSpc>
            </a:pPr>
            <a:endParaRPr lang="en-US" smtClean="0"/>
          </a:p>
          <a:p>
            <a:r>
              <a:rPr lang="en-US" smtClean="0"/>
              <a:t>Intended to counter security attacks</a:t>
            </a:r>
          </a:p>
          <a:p>
            <a:pPr>
              <a:lnSpc>
                <a:spcPct val="15000"/>
              </a:lnSpc>
            </a:pPr>
            <a:endParaRPr lang="en-US" smtClean="0"/>
          </a:p>
          <a:p>
            <a:r>
              <a:rPr lang="en-US" smtClean="0"/>
              <a:t>Make use of one or more security techniques (and/or security policies), to provide the service</a:t>
            </a: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BF363445-2925-4025-95DB-304DF70F6719}" type="slidenum">
              <a:rPr lang="en-US"/>
              <a:pPr/>
              <a:t>25</a:t>
            </a:fld>
            <a:endParaRPr lang="en-US"/>
          </a:p>
        </p:txBody>
      </p:sp>
      <p:sp>
        <p:nvSpPr>
          <p:cNvPr id="22530" name="Rectangle 2"/>
          <p:cNvSpPr>
            <a:spLocks noGrp="1" noChangeArrowheads="1"/>
          </p:cNvSpPr>
          <p:nvPr>
            <p:ph type="title"/>
          </p:nvPr>
        </p:nvSpPr>
        <p:spPr>
          <a:xfrm>
            <a:off x="1143000" y="152400"/>
            <a:ext cx="6958013" cy="1143000"/>
          </a:xfrm>
        </p:spPr>
        <p:txBody>
          <a:bodyPr/>
          <a:lstStyle/>
          <a:p>
            <a:r>
              <a:rPr lang="en-US" smtClean="0"/>
              <a:t>Security Services …</a:t>
            </a:r>
            <a:endParaRPr lang="en-AU" smtClean="0"/>
          </a:p>
        </p:txBody>
      </p:sp>
      <p:sp>
        <p:nvSpPr>
          <p:cNvPr id="21508" name="Rectangle 3"/>
          <p:cNvSpPr>
            <a:spLocks noGrp="1" noChangeArrowheads="1"/>
          </p:cNvSpPr>
          <p:nvPr>
            <p:ph type="body" idx="1"/>
          </p:nvPr>
        </p:nvSpPr>
        <p:spPr>
          <a:xfrm>
            <a:off x="539750" y="1412875"/>
            <a:ext cx="8229600" cy="4876800"/>
          </a:xfrm>
        </p:spPr>
        <p:txBody>
          <a:bodyPr/>
          <a:lstStyle/>
          <a:p>
            <a:r>
              <a:rPr lang="en-US" sz="2500" b="1" smtClean="0"/>
              <a:t>Authentication</a:t>
            </a:r>
            <a:r>
              <a:rPr lang="en-US" sz="2500" smtClean="0"/>
              <a:t> - </a:t>
            </a:r>
            <a:r>
              <a:rPr lang="en-AU" sz="2500" smtClean="0"/>
              <a:t>assurance that the communicating entity is the one claimed</a:t>
            </a:r>
          </a:p>
          <a:p>
            <a:pPr>
              <a:lnSpc>
                <a:spcPct val="20000"/>
              </a:lnSpc>
            </a:pPr>
            <a:endParaRPr lang="en-AU" sz="2500" smtClean="0"/>
          </a:p>
          <a:p>
            <a:r>
              <a:rPr lang="en-US" sz="2500" b="1" smtClean="0"/>
              <a:t>Access Control</a:t>
            </a:r>
            <a:r>
              <a:rPr lang="en-US" sz="2500" smtClean="0"/>
              <a:t> - </a:t>
            </a:r>
            <a:r>
              <a:rPr lang="en-AU" sz="2500" smtClean="0"/>
              <a:t>prevention of the unauthorized use of a resource</a:t>
            </a:r>
          </a:p>
          <a:p>
            <a:pPr>
              <a:lnSpc>
                <a:spcPct val="15000"/>
              </a:lnSpc>
            </a:pPr>
            <a:endParaRPr lang="en-AU" sz="2500" smtClean="0"/>
          </a:p>
          <a:p>
            <a:r>
              <a:rPr lang="en-US" sz="2500" b="1" smtClean="0"/>
              <a:t>Data Confidentiality</a:t>
            </a:r>
            <a:r>
              <a:rPr lang="en-US" sz="2500" smtClean="0"/>
              <a:t> - </a:t>
            </a:r>
            <a:r>
              <a:rPr lang="en-AU" sz="2500" smtClean="0"/>
              <a:t>protection of data from unauthorized disclosure</a:t>
            </a:r>
          </a:p>
          <a:p>
            <a:pPr>
              <a:lnSpc>
                <a:spcPct val="15000"/>
              </a:lnSpc>
            </a:pPr>
            <a:endParaRPr lang="en-AU" sz="2500" smtClean="0"/>
          </a:p>
          <a:p>
            <a:r>
              <a:rPr lang="en-US" sz="2500" b="1" smtClean="0"/>
              <a:t>Data Integrity</a:t>
            </a:r>
            <a:r>
              <a:rPr lang="en-US" sz="2500" smtClean="0"/>
              <a:t> - </a:t>
            </a:r>
            <a:r>
              <a:rPr lang="en-AU" sz="2500" smtClean="0"/>
              <a:t>assurance that data received is as sent by an authorized entity</a:t>
            </a:r>
          </a:p>
          <a:p>
            <a:pPr>
              <a:lnSpc>
                <a:spcPct val="15000"/>
              </a:lnSpc>
            </a:pPr>
            <a:endParaRPr lang="en-AU" sz="2500" smtClean="0"/>
          </a:p>
          <a:p>
            <a:r>
              <a:rPr lang="en-US" sz="2500" b="1" smtClean="0"/>
              <a:t>Non-Repudiation</a:t>
            </a:r>
            <a:r>
              <a:rPr lang="en-US" sz="2500" smtClean="0"/>
              <a:t> - </a:t>
            </a:r>
            <a:r>
              <a:rPr lang="en-AU" sz="2500" smtClean="0"/>
              <a:t>protection against denial by one of the parties in a communication</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EBC8E0A0-CFA6-4D68-8A47-D212B8E00B6F}" type="slidenum">
              <a:rPr lang="en-US"/>
              <a:pPr/>
              <a:t>26</a:t>
            </a:fld>
            <a:endParaRPr lang="en-US"/>
          </a:p>
        </p:txBody>
      </p:sp>
      <p:sp>
        <p:nvSpPr>
          <p:cNvPr id="17410" name="Rectangle 2"/>
          <p:cNvSpPr>
            <a:spLocks noGrp="1" noChangeArrowheads="1"/>
          </p:cNvSpPr>
          <p:nvPr>
            <p:ph type="title"/>
          </p:nvPr>
        </p:nvSpPr>
        <p:spPr>
          <a:xfrm>
            <a:off x="1143000" y="152400"/>
            <a:ext cx="6958013" cy="1143000"/>
          </a:xfrm>
        </p:spPr>
        <p:txBody>
          <a:bodyPr/>
          <a:lstStyle/>
          <a:p>
            <a:r>
              <a:rPr lang="en-US" smtClean="0"/>
              <a:t>Security Mechanism</a:t>
            </a:r>
            <a:endParaRPr lang="en-AU" smtClean="0"/>
          </a:p>
        </p:txBody>
      </p:sp>
      <p:sp>
        <p:nvSpPr>
          <p:cNvPr id="22532" name="Rectangle 3"/>
          <p:cNvSpPr>
            <a:spLocks noGrp="1" noChangeArrowheads="1"/>
          </p:cNvSpPr>
          <p:nvPr>
            <p:ph type="body" idx="1"/>
          </p:nvPr>
        </p:nvSpPr>
        <p:spPr>
          <a:xfrm>
            <a:off x="755650" y="1412875"/>
            <a:ext cx="8229600" cy="4876800"/>
          </a:xfrm>
        </p:spPr>
        <p:txBody>
          <a:bodyPr/>
          <a:lstStyle/>
          <a:p>
            <a:r>
              <a:rPr lang="en-US" smtClean="0"/>
              <a:t>A mechanism that is designed to detect, prevent, or recover from a security attack</a:t>
            </a:r>
          </a:p>
          <a:p>
            <a:pPr>
              <a:lnSpc>
                <a:spcPct val="15000"/>
              </a:lnSpc>
            </a:pPr>
            <a:endParaRPr lang="en-AU" smtClean="0"/>
          </a:p>
          <a:p>
            <a:r>
              <a:rPr lang="en-AU" smtClean="0"/>
              <a:t>No single mechanism that will support all  required functions</a:t>
            </a:r>
          </a:p>
          <a:p>
            <a:pPr>
              <a:lnSpc>
                <a:spcPct val="15000"/>
              </a:lnSpc>
            </a:pPr>
            <a:endParaRPr lang="en-AU" smtClean="0"/>
          </a:p>
          <a:p>
            <a:r>
              <a:rPr lang="en-US" smtClean="0"/>
              <a:t>One</a:t>
            </a:r>
            <a:r>
              <a:rPr lang="en-AU" smtClean="0"/>
              <a:t> particular element underlies many of the security mechanisms in use: </a:t>
            </a:r>
            <a:r>
              <a:rPr lang="en-AU" b="1" smtClean="0"/>
              <a:t>cryptographic techniques</a:t>
            </a:r>
            <a:r>
              <a:rPr lang="en-AU" smtClean="0"/>
              <a: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13F3FCD9-7C30-4174-89AC-6730E7850F65}" type="slidenum">
              <a:rPr lang="en-US"/>
              <a:pPr/>
              <a:t>27</a:t>
            </a:fld>
            <a:endParaRPr lang="en-US"/>
          </a:p>
        </p:txBody>
      </p:sp>
      <p:sp>
        <p:nvSpPr>
          <p:cNvPr id="18434" name="Rectangle 2"/>
          <p:cNvSpPr>
            <a:spLocks noGrp="1" noChangeArrowheads="1"/>
          </p:cNvSpPr>
          <p:nvPr>
            <p:ph type="title"/>
          </p:nvPr>
        </p:nvSpPr>
        <p:spPr>
          <a:xfrm>
            <a:off x="1143000" y="152400"/>
            <a:ext cx="6884988" cy="1143000"/>
          </a:xfrm>
        </p:spPr>
        <p:txBody>
          <a:bodyPr/>
          <a:lstStyle/>
          <a:p>
            <a:pPr>
              <a:defRPr/>
            </a:pPr>
            <a:r>
              <a:rPr lang="en-AU" dirty="0" smtClean="0"/>
              <a:t>Security Attack</a:t>
            </a:r>
          </a:p>
        </p:txBody>
      </p:sp>
      <p:sp>
        <p:nvSpPr>
          <p:cNvPr id="23556" name="Rectangle 3"/>
          <p:cNvSpPr>
            <a:spLocks noGrp="1" noChangeArrowheads="1"/>
          </p:cNvSpPr>
          <p:nvPr>
            <p:ph type="body" idx="1"/>
          </p:nvPr>
        </p:nvSpPr>
        <p:spPr>
          <a:xfrm>
            <a:off x="684213" y="1484313"/>
            <a:ext cx="8229600" cy="4876800"/>
          </a:xfrm>
        </p:spPr>
        <p:txBody>
          <a:bodyPr/>
          <a:lstStyle/>
          <a:p>
            <a:r>
              <a:rPr lang="en-AU" smtClean="0"/>
              <a:t>Any action that compromises the security of information owned by an organization</a:t>
            </a:r>
          </a:p>
          <a:p>
            <a:pPr>
              <a:lnSpc>
                <a:spcPct val="15000"/>
              </a:lnSpc>
            </a:pPr>
            <a:endParaRPr lang="en-AU" smtClean="0"/>
          </a:p>
          <a:p>
            <a:r>
              <a:rPr lang="en-AU" smtClean="0"/>
              <a:t>Information security is about how to prevent attacks, or failing that, to detect attacks on information-based systems</a:t>
            </a:r>
          </a:p>
          <a:p>
            <a:pPr>
              <a:lnSpc>
                <a:spcPct val="10000"/>
              </a:lnSpc>
            </a:pPr>
            <a:endParaRPr lang="en-AU" smtClean="0"/>
          </a:p>
          <a:p>
            <a:r>
              <a:rPr lang="en-US" smtClean="0"/>
              <a:t>Have a wide range of attacks</a:t>
            </a:r>
            <a:endParaRPr lang="en-AU" smtClean="0"/>
          </a:p>
          <a:p>
            <a:pPr>
              <a:buFontTx/>
              <a:buNone/>
            </a:pP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513706EB-38FE-4CDB-81A3-7A1F181405E7}" type="slidenum">
              <a:rPr lang="en-US"/>
              <a:pPr/>
              <a:t>28</a:t>
            </a:fld>
            <a:endParaRPr lang="en-US"/>
          </a:p>
        </p:txBody>
      </p:sp>
      <p:sp>
        <p:nvSpPr>
          <p:cNvPr id="26626" name="Rectangle 2"/>
          <p:cNvSpPr>
            <a:spLocks noGrp="1" noChangeArrowheads="1"/>
          </p:cNvSpPr>
          <p:nvPr>
            <p:ph type="title"/>
          </p:nvPr>
        </p:nvSpPr>
        <p:spPr/>
        <p:txBody>
          <a:bodyPr/>
          <a:lstStyle/>
          <a:p>
            <a:pPr>
              <a:defRPr/>
            </a:pPr>
            <a:r>
              <a:rPr lang="en-AU" smtClean="0"/>
              <a:t>Security Attacks Classification</a:t>
            </a:r>
          </a:p>
        </p:txBody>
      </p:sp>
      <p:sp>
        <p:nvSpPr>
          <p:cNvPr id="24580" name="Rectangle 3"/>
          <p:cNvSpPr>
            <a:spLocks noGrp="1" noChangeArrowheads="1"/>
          </p:cNvSpPr>
          <p:nvPr>
            <p:ph type="body" idx="1"/>
          </p:nvPr>
        </p:nvSpPr>
        <p:spPr>
          <a:xfrm>
            <a:off x="755650" y="1341438"/>
            <a:ext cx="8229600" cy="4392612"/>
          </a:xfrm>
        </p:spPr>
        <p:txBody>
          <a:bodyPr/>
          <a:lstStyle/>
          <a:p>
            <a:pPr>
              <a:lnSpc>
                <a:spcPct val="90000"/>
              </a:lnSpc>
            </a:pPr>
            <a:r>
              <a:rPr lang="en-US" b="1" smtClean="0"/>
              <a:t>Passive attacks</a:t>
            </a:r>
            <a:r>
              <a:rPr lang="en-US" smtClean="0"/>
              <a:t> - </a:t>
            </a:r>
            <a:r>
              <a:rPr lang="en-AU" smtClean="0"/>
              <a:t>eavesdropping on, or monitoring of, transmissions to:</a:t>
            </a:r>
          </a:p>
          <a:p>
            <a:pPr lvl="1">
              <a:lnSpc>
                <a:spcPct val="90000"/>
              </a:lnSpc>
            </a:pPr>
            <a:r>
              <a:rPr lang="en-US" smtClean="0"/>
              <a:t>Monitor traffic flows, or</a:t>
            </a:r>
          </a:p>
          <a:p>
            <a:pPr lvl="1">
              <a:lnSpc>
                <a:spcPct val="90000"/>
              </a:lnSpc>
            </a:pPr>
            <a:r>
              <a:rPr lang="en-US" smtClean="0"/>
              <a:t>Obtain message contents</a:t>
            </a:r>
          </a:p>
          <a:p>
            <a:pPr lvl="1">
              <a:lnSpc>
                <a:spcPct val="30000"/>
              </a:lnSpc>
            </a:pPr>
            <a:endParaRPr lang="en-US" smtClean="0"/>
          </a:p>
          <a:p>
            <a:pPr>
              <a:lnSpc>
                <a:spcPct val="90000"/>
              </a:lnSpc>
            </a:pPr>
            <a:r>
              <a:rPr lang="en-AU" b="1" smtClean="0"/>
              <a:t>Active attacks</a:t>
            </a:r>
            <a:r>
              <a:rPr lang="en-AU" smtClean="0"/>
              <a:t> – includes: </a:t>
            </a:r>
          </a:p>
          <a:p>
            <a:pPr lvl="1">
              <a:lnSpc>
                <a:spcPct val="90000"/>
              </a:lnSpc>
            </a:pPr>
            <a:r>
              <a:rPr lang="en-US" smtClean="0"/>
              <a:t>Masquerading of one entity as some other</a:t>
            </a:r>
            <a:endParaRPr lang="en-AU" smtClean="0"/>
          </a:p>
          <a:p>
            <a:pPr lvl="1">
              <a:lnSpc>
                <a:spcPct val="90000"/>
              </a:lnSpc>
            </a:pPr>
            <a:r>
              <a:rPr lang="en-US" smtClean="0"/>
              <a:t>Modifying messages in transit</a:t>
            </a:r>
          </a:p>
          <a:p>
            <a:pPr lvl="1">
              <a:lnSpc>
                <a:spcPct val="90000"/>
              </a:lnSpc>
            </a:pPr>
            <a:r>
              <a:rPr lang="en-US" smtClean="0"/>
              <a:t>Denial of service (disabling the system)</a:t>
            </a: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8B4B7F90-CCB5-4ACD-9FDB-03EAB6264678}" type="slidenum">
              <a:rPr lang="en-US"/>
              <a:pPr/>
              <a:t>29</a:t>
            </a:fld>
            <a:endParaRPr lang="en-US"/>
          </a:p>
        </p:txBody>
      </p:sp>
      <p:sp>
        <p:nvSpPr>
          <p:cNvPr id="74754" name="Rectangle 2"/>
          <p:cNvSpPr>
            <a:spLocks noGrp="1" noChangeArrowheads="1"/>
          </p:cNvSpPr>
          <p:nvPr>
            <p:ph type="title"/>
          </p:nvPr>
        </p:nvSpPr>
        <p:spPr/>
        <p:txBody>
          <a:bodyPr/>
          <a:lstStyle/>
          <a:p>
            <a:pPr>
              <a:defRPr/>
            </a:pPr>
            <a:r>
              <a:rPr lang="en-AU" smtClean="0"/>
              <a:t>Basic Crypto Terminology</a:t>
            </a:r>
          </a:p>
        </p:txBody>
      </p:sp>
      <p:sp>
        <p:nvSpPr>
          <p:cNvPr id="25604" name="Rectangle 3"/>
          <p:cNvSpPr>
            <a:spLocks noGrp="1" noChangeArrowheads="1"/>
          </p:cNvSpPr>
          <p:nvPr>
            <p:ph type="body" idx="1"/>
          </p:nvPr>
        </p:nvSpPr>
        <p:spPr>
          <a:xfrm>
            <a:off x="684213" y="1341438"/>
            <a:ext cx="8229600" cy="4876800"/>
          </a:xfrm>
        </p:spPr>
        <p:txBody>
          <a:bodyPr/>
          <a:lstStyle/>
          <a:p>
            <a:r>
              <a:rPr lang="en-AU" sz="2400" b="1" smtClean="0"/>
              <a:t>Plaintext</a:t>
            </a:r>
            <a:r>
              <a:rPr lang="en-AU" sz="2400" smtClean="0"/>
              <a:t> - the original message </a:t>
            </a:r>
          </a:p>
          <a:p>
            <a:r>
              <a:rPr lang="en-AU" sz="2400" b="1" smtClean="0"/>
              <a:t>Ciphertext</a:t>
            </a:r>
            <a:r>
              <a:rPr lang="en-AU" sz="2400" smtClean="0"/>
              <a:t> - the coded message </a:t>
            </a:r>
          </a:p>
          <a:p>
            <a:r>
              <a:rPr lang="en-AU" sz="2400" b="1" smtClean="0"/>
              <a:t>Cipher</a:t>
            </a:r>
            <a:r>
              <a:rPr lang="en-AU" sz="2400" smtClean="0"/>
              <a:t> - algorithm for transforming plaintext to ciphertext and </a:t>
            </a:r>
            <a:r>
              <a:rPr lang="en-AU" sz="2400" i="1" smtClean="0"/>
              <a:t>vice versa</a:t>
            </a:r>
          </a:p>
          <a:p>
            <a:r>
              <a:rPr lang="en-AU" sz="2400" b="1" smtClean="0"/>
              <a:t>Key</a:t>
            </a:r>
            <a:r>
              <a:rPr lang="en-AU" sz="2400" smtClean="0"/>
              <a:t> - info used in cipher known only to sender/receiver</a:t>
            </a:r>
          </a:p>
          <a:p>
            <a:r>
              <a:rPr lang="en-AU" sz="2400" b="1" smtClean="0"/>
              <a:t>Encipher</a:t>
            </a:r>
            <a:r>
              <a:rPr lang="en-AU" sz="2400" smtClean="0"/>
              <a:t> (encrypt) - converting plaintext to ciphertext </a:t>
            </a:r>
          </a:p>
          <a:p>
            <a:r>
              <a:rPr lang="en-AU" sz="2400" b="1" smtClean="0"/>
              <a:t>Decipher</a:t>
            </a:r>
            <a:r>
              <a:rPr lang="en-AU" sz="2400" smtClean="0"/>
              <a:t> (decrypt) - recovering plaintext from ciphertext</a:t>
            </a:r>
          </a:p>
          <a:p>
            <a:r>
              <a:rPr lang="en-AU" sz="2400" b="1" smtClean="0"/>
              <a:t>Cryptography</a:t>
            </a:r>
            <a:r>
              <a:rPr lang="en-AU" sz="2400" smtClean="0"/>
              <a:t> - study of encryption principles/methods</a:t>
            </a:r>
          </a:p>
          <a:p>
            <a:r>
              <a:rPr lang="en-AU" sz="2400" b="1" smtClean="0"/>
              <a:t>Cryptanalysis</a:t>
            </a:r>
            <a:r>
              <a:rPr lang="en-AU" sz="2400" smtClean="0"/>
              <a:t> (codebreaking) - the study of methods of deciphering ciphertext without knowing key</a:t>
            </a:r>
          </a:p>
          <a:p>
            <a:r>
              <a:rPr lang="en-AU" sz="2400" b="1" smtClean="0"/>
              <a:t>Cryptology</a:t>
            </a:r>
            <a:r>
              <a:rPr lang="en-AU" sz="2400" smtClean="0"/>
              <a:t> - the field of both cryptography and cryptanalysis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467544" y="188640"/>
            <a:ext cx="7466013" cy="693738"/>
          </a:xfrm>
        </p:spPr>
        <p:txBody>
          <a:bodyPr/>
          <a:lstStyle/>
          <a:p>
            <a:pPr eaLnBrk="1" hangingPunct="1"/>
            <a:r>
              <a:rPr lang="en-US" dirty="0" smtClean="0">
                <a:ea typeface="ＭＳ Ｐゴシック" charset="-128"/>
              </a:rPr>
              <a:t>Objectives</a:t>
            </a:r>
            <a:endParaRPr lang="en-GB" dirty="0" smtClean="0">
              <a:ea typeface="ＭＳ Ｐゴシック" charset="-128"/>
            </a:endParaRPr>
          </a:p>
        </p:txBody>
      </p:sp>
      <p:sp>
        <p:nvSpPr>
          <p:cNvPr id="7170" name="Rectangle 3"/>
          <p:cNvSpPr>
            <a:spLocks noGrp="1" noChangeArrowheads="1"/>
          </p:cNvSpPr>
          <p:nvPr>
            <p:ph type="body" idx="1"/>
          </p:nvPr>
        </p:nvSpPr>
        <p:spPr>
          <a:xfrm>
            <a:off x="467544" y="836712"/>
            <a:ext cx="8424863" cy="5105400"/>
          </a:xfrm>
        </p:spPr>
        <p:txBody>
          <a:bodyPr/>
          <a:lstStyle/>
          <a:p>
            <a:pPr eaLnBrk="1" hangingPunct="1">
              <a:buFont typeface="Wingdings" pitchFamily="2" charset="2"/>
              <a:buNone/>
            </a:pPr>
            <a:r>
              <a:rPr lang="en-US" dirty="0" smtClean="0">
                <a:ea typeface="ＭＳ Ｐゴシック" charset="-128"/>
              </a:rPr>
              <a:t>At the end of this lecture you will have learnt:</a:t>
            </a:r>
            <a:r>
              <a:rPr lang="en-US" sz="2800" dirty="0" smtClean="0">
                <a:ea typeface="ＭＳ Ｐゴシック" charset="-128"/>
              </a:rPr>
              <a:t/>
            </a:r>
            <a:br>
              <a:rPr lang="en-US" sz="2800" dirty="0" smtClean="0">
                <a:ea typeface="ＭＳ Ｐゴシック" charset="-128"/>
              </a:rPr>
            </a:br>
            <a:endParaRPr lang="en-US" sz="1100" dirty="0" smtClean="0">
              <a:ea typeface="ＭＳ Ｐゴシック" charset="-128"/>
            </a:endParaRPr>
          </a:p>
          <a:p>
            <a:pPr lvl="1" eaLnBrk="1" hangingPunct="1"/>
            <a:r>
              <a:rPr lang="en-US" dirty="0" smtClean="0">
                <a:ea typeface="ＭＳ Ｐゴシック" charset="-128"/>
              </a:rPr>
              <a:t>Contact details for your course </a:t>
            </a:r>
            <a:r>
              <a:rPr lang="en-US" dirty="0" err="1" smtClean="0">
                <a:ea typeface="ＭＳ Ｐゴシック" charset="-128"/>
              </a:rPr>
              <a:t>convenor</a:t>
            </a:r>
            <a:endParaRPr lang="en-US" dirty="0" smtClean="0">
              <a:ea typeface="ＭＳ Ｐゴシック" charset="-128"/>
            </a:endParaRPr>
          </a:p>
          <a:p>
            <a:pPr lvl="1" eaLnBrk="1" hangingPunct="1"/>
            <a:r>
              <a:rPr lang="en-US" dirty="0" smtClean="0">
                <a:ea typeface="ＭＳ Ｐゴシック" charset="-128"/>
              </a:rPr>
              <a:t>How to access the course website</a:t>
            </a:r>
          </a:p>
          <a:p>
            <a:pPr lvl="1" eaLnBrk="1" hangingPunct="1"/>
            <a:r>
              <a:rPr lang="en-US" dirty="0" smtClean="0">
                <a:ea typeface="ＭＳ Ｐゴシック" charset="-128"/>
              </a:rPr>
              <a:t>What this course aims to achieve</a:t>
            </a:r>
          </a:p>
          <a:p>
            <a:pPr lvl="1" eaLnBrk="1" hangingPunct="1"/>
            <a:r>
              <a:rPr lang="en-US" dirty="0" smtClean="0">
                <a:ea typeface="ＭＳ Ｐゴシック" charset="-128"/>
              </a:rPr>
              <a:t>The assessment requirements for this course</a:t>
            </a:r>
          </a:p>
          <a:p>
            <a:pPr lvl="1" eaLnBrk="1" hangingPunct="1"/>
            <a:r>
              <a:rPr lang="en-US" dirty="0" smtClean="0">
                <a:ea typeface="ＭＳ Ｐゴシック" charset="-128"/>
              </a:rPr>
              <a:t>How student feedback helps us to improve the offering of the course</a:t>
            </a:r>
          </a:p>
          <a:p>
            <a:pPr lvl="1" eaLnBrk="1" hangingPunct="1"/>
            <a:r>
              <a:rPr lang="en-US" dirty="0" smtClean="0">
                <a:ea typeface="ＭＳ Ｐゴシック" charset="-128"/>
              </a:rPr>
              <a:t>Details regarding the prescribed textbook</a:t>
            </a:r>
            <a:endParaRPr lang="en-US" sz="1100" dirty="0" smtClean="0">
              <a:ea typeface="ＭＳ Ｐゴシック" charset="-128"/>
            </a:endParaRPr>
          </a:p>
          <a:p>
            <a:pPr lvl="1" eaLnBrk="1" hangingPunct="1"/>
            <a:r>
              <a:rPr lang="en-US" dirty="0" smtClean="0">
                <a:ea typeface="ＭＳ Ｐゴシック" charset="-128"/>
              </a:rPr>
              <a:t>The contents of the course</a:t>
            </a:r>
          </a:p>
          <a:p>
            <a:pPr lvl="1" eaLnBrk="1" hangingPunct="1"/>
            <a:r>
              <a:rPr lang="en-AU" dirty="0" smtClean="0">
                <a:ea typeface="ＭＳ Ｐゴシック" charset="-128"/>
              </a:rPr>
              <a:t>The basics of information security/ network security and classical cryptography </a:t>
            </a:r>
            <a:endParaRPr lang="en-US" dirty="0" smtClean="0">
              <a:ea typeface="ＭＳ Ｐゴシック" charset="-128"/>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1. Introduction - </a:t>
            </a:r>
            <a:fld id="{BD64E37B-EC51-4D7F-8D6D-137BBFE95444}" type="slidenum">
              <a:rPr lang="en-US"/>
              <a:pPr/>
              <a:t>30</a:t>
            </a:fld>
            <a:endParaRPr lang="en-US"/>
          </a:p>
        </p:txBody>
      </p:sp>
      <p:pic>
        <p:nvPicPr>
          <p:cNvPr id="26627" name="Picture 2"/>
          <p:cNvPicPr>
            <a:picLocks noChangeAspect="1" noChangeArrowheads="1"/>
          </p:cNvPicPr>
          <p:nvPr/>
        </p:nvPicPr>
        <p:blipFill>
          <a:blip r:embed="rId2" cstate="print"/>
          <a:srcRect/>
          <a:stretch>
            <a:fillRect/>
          </a:stretch>
        </p:blipFill>
        <p:spPr bwMode="auto">
          <a:xfrm>
            <a:off x="390525" y="2168525"/>
            <a:ext cx="8372475" cy="2555875"/>
          </a:xfrm>
          <a:prstGeom prst="rect">
            <a:avLst/>
          </a:prstGeom>
          <a:noFill/>
          <a:ln w="9525">
            <a:noFill/>
            <a:miter lim="800000"/>
            <a:headEnd/>
            <a:tailEnd/>
          </a:ln>
        </p:spPr>
      </p:pic>
      <p:sp>
        <p:nvSpPr>
          <p:cNvPr id="33797" name="Text Box 3"/>
          <p:cNvSpPr txBox="1">
            <a:spLocks noChangeArrowheads="1"/>
          </p:cNvSpPr>
          <p:nvPr/>
        </p:nvSpPr>
        <p:spPr bwMode="auto">
          <a:xfrm>
            <a:off x="1476375" y="549275"/>
            <a:ext cx="6983413" cy="762000"/>
          </a:xfrm>
          <a:prstGeom prst="rect">
            <a:avLst/>
          </a:prstGeom>
          <a:noFill/>
          <a:ln w="9525">
            <a:noFill/>
            <a:miter lim="800000"/>
            <a:headEnd/>
            <a:tailEnd/>
          </a:ln>
        </p:spPr>
        <p:txBody>
          <a:bodyPr>
            <a:spAutoFit/>
          </a:bodyPr>
          <a:lstStyle/>
          <a:p>
            <a:pPr eaLnBrk="1" hangingPunct="1"/>
            <a:r>
              <a:rPr lang="en-AU" sz="4400" b="1">
                <a:solidFill>
                  <a:schemeClr val="tx2"/>
                </a:solidFill>
                <a:effectLst>
                  <a:outerShdw blurRad="38100" dist="38100" dir="2700000" algn="tl">
                    <a:srgbClr val="C0C0C0"/>
                  </a:outerShdw>
                </a:effectLst>
              </a:rPr>
              <a:t>General Cipher Model</a:t>
            </a:r>
            <a:endParaRPr lang="en-US" sz="4400" b="1">
              <a:solidFill>
                <a:schemeClr val="tx2"/>
              </a:solidFill>
              <a:effectLst>
                <a:outerShdw blurRad="38100" dist="38100" dir="2700000" algn="tl">
                  <a:srgbClr val="C0C0C0"/>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1695CD05-99EA-4970-9F58-7358E001A2DA}" type="slidenum">
              <a:rPr lang="en-US"/>
              <a:pPr/>
              <a:t>31</a:t>
            </a:fld>
            <a:endParaRPr lang="en-US"/>
          </a:p>
        </p:txBody>
      </p:sp>
      <p:sp>
        <p:nvSpPr>
          <p:cNvPr id="83970" name="Rectangle 2"/>
          <p:cNvSpPr>
            <a:spLocks noGrp="1" noChangeArrowheads="1"/>
          </p:cNvSpPr>
          <p:nvPr>
            <p:ph type="title"/>
          </p:nvPr>
        </p:nvSpPr>
        <p:spPr/>
        <p:txBody>
          <a:bodyPr/>
          <a:lstStyle/>
          <a:p>
            <a:r>
              <a:rPr lang="en-US" smtClean="0"/>
              <a:t>Cryptography</a:t>
            </a:r>
            <a:endParaRPr lang="en-AU" smtClean="0"/>
          </a:p>
        </p:txBody>
      </p:sp>
      <p:sp>
        <p:nvSpPr>
          <p:cNvPr id="27652" name="Rectangle 3"/>
          <p:cNvSpPr>
            <a:spLocks noGrp="1" noChangeArrowheads="1"/>
          </p:cNvSpPr>
          <p:nvPr>
            <p:ph type="body" idx="1"/>
          </p:nvPr>
        </p:nvSpPr>
        <p:spPr>
          <a:xfrm>
            <a:off x="755650" y="1484313"/>
            <a:ext cx="8229600" cy="4876800"/>
          </a:xfrm>
        </p:spPr>
        <p:txBody>
          <a:bodyPr/>
          <a:lstStyle/>
          <a:p>
            <a:r>
              <a:rPr lang="en-US" smtClean="0"/>
              <a:t>Can characterize by:</a:t>
            </a:r>
          </a:p>
          <a:p>
            <a:pPr lvl="1"/>
            <a:r>
              <a:rPr lang="en-US" smtClean="0"/>
              <a:t>Type of encryption operations used</a:t>
            </a:r>
          </a:p>
          <a:p>
            <a:pPr lvl="2"/>
            <a:r>
              <a:rPr lang="en-US" smtClean="0"/>
              <a:t>Substitution / Transposition / Product</a:t>
            </a:r>
          </a:p>
          <a:p>
            <a:pPr lvl="2">
              <a:lnSpc>
                <a:spcPct val="20000"/>
              </a:lnSpc>
            </a:pPr>
            <a:endParaRPr lang="en-US" smtClean="0"/>
          </a:p>
          <a:p>
            <a:pPr lvl="1"/>
            <a:r>
              <a:rPr lang="en-US" smtClean="0"/>
              <a:t>Number of keys used</a:t>
            </a:r>
          </a:p>
          <a:p>
            <a:pPr lvl="2"/>
            <a:r>
              <a:rPr lang="en-US" smtClean="0"/>
              <a:t>Single-key (or Private, Symmetric) /                         Two-key (or Public, Asymmetric)</a:t>
            </a:r>
          </a:p>
          <a:p>
            <a:pPr lvl="2">
              <a:lnSpc>
                <a:spcPct val="20000"/>
              </a:lnSpc>
            </a:pPr>
            <a:endParaRPr lang="en-US" smtClean="0"/>
          </a:p>
          <a:p>
            <a:pPr lvl="1"/>
            <a:r>
              <a:rPr lang="en-US" smtClean="0"/>
              <a:t>Way in which plaintext is processed</a:t>
            </a:r>
          </a:p>
          <a:p>
            <a:pPr lvl="2"/>
            <a:r>
              <a:rPr lang="en-US" smtClean="0"/>
              <a:t>Block / Stream</a:t>
            </a: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A912BC5E-BE2C-4FA6-A164-E41406D32BCB}" type="slidenum">
              <a:rPr lang="en-US"/>
              <a:pPr/>
              <a:t>32</a:t>
            </a:fld>
            <a:endParaRPr lang="en-US"/>
          </a:p>
        </p:txBody>
      </p:sp>
      <p:sp>
        <p:nvSpPr>
          <p:cNvPr id="77826" name="Rectangle 2"/>
          <p:cNvSpPr>
            <a:spLocks noGrp="1" noChangeArrowheads="1"/>
          </p:cNvSpPr>
          <p:nvPr>
            <p:ph type="title"/>
          </p:nvPr>
        </p:nvSpPr>
        <p:spPr>
          <a:xfrm>
            <a:off x="1143000" y="152400"/>
            <a:ext cx="6742113" cy="1143000"/>
          </a:xfrm>
        </p:spPr>
        <p:txBody>
          <a:bodyPr/>
          <a:lstStyle/>
          <a:p>
            <a:r>
              <a:rPr lang="en-US" smtClean="0"/>
              <a:t>Symmetric Cipher</a:t>
            </a:r>
            <a:endParaRPr lang="en-AU" smtClean="0"/>
          </a:p>
        </p:txBody>
      </p:sp>
      <p:sp>
        <p:nvSpPr>
          <p:cNvPr id="28676" name="Rectangle 3"/>
          <p:cNvSpPr>
            <a:spLocks noGrp="1" noChangeArrowheads="1"/>
          </p:cNvSpPr>
          <p:nvPr>
            <p:ph type="body" idx="1"/>
          </p:nvPr>
        </p:nvSpPr>
        <p:spPr/>
        <p:txBody>
          <a:bodyPr/>
          <a:lstStyle/>
          <a:p>
            <a:pPr>
              <a:lnSpc>
                <a:spcPct val="90000"/>
              </a:lnSpc>
            </a:pPr>
            <a:r>
              <a:rPr lang="en-US" smtClean="0"/>
              <a:t>Also known as:</a:t>
            </a:r>
          </a:p>
          <a:p>
            <a:pPr lvl="2">
              <a:lnSpc>
                <a:spcPct val="90000"/>
              </a:lnSpc>
            </a:pPr>
            <a:r>
              <a:rPr lang="en-US" smtClean="0"/>
              <a:t>Conventional cipher</a:t>
            </a:r>
          </a:p>
          <a:p>
            <a:pPr lvl="2">
              <a:lnSpc>
                <a:spcPct val="90000"/>
              </a:lnSpc>
            </a:pPr>
            <a:r>
              <a:rPr lang="en-US" smtClean="0"/>
              <a:t>Private</a:t>
            </a:r>
            <a:r>
              <a:rPr lang="en-AU" smtClean="0"/>
              <a:t> key cipher </a:t>
            </a:r>
          </a:p>
          <a:p>
            <a:pPr lvl="2">
              <a:lnSpc>
                <a:spcPct val="90000"/>
              </a:lnSpc>
            </a:pPr>
            <a:r>
              <a:rPr lang="en-AU" smtClean="0"/>
              <a:t>Secret key cipher</a:t>
            </a:r>
          </a:p>
          <a:p>
            <a:pPr lvl="2">
              <a:lnSpc>
                <a:spcPct val="90000"/>
              </a:lnSpc>
            </a:pPr>
            <a:r>
              <a:rPr lang="en-US" smtClean="0"/>
              <a:t>Single key cipher </a:t>
            </a:r>
          </a:p>
          <a:p>
            <a:pPr lvl="2">
              <a:lnSpc>
                <a:spcPct val="20000"/>
              </a:lnSpc>
            </a:pPr>
            <a:endParaRPr lang="en-US" smtClean="0"/>
          </a:p>
          <a:p>
            <a:pPr>
              <a:lnSpc>
                <a:spcPct val="90000"/>
              </a:lnSpc>
            </a:pPr>
            <a:r>
              <a:rPr lang="en-AU" smtClean="0"/>
              <a:t>Sender and recipient share a common key</a:t>
            </a:r>
          </a:p>
          <a:p>
            <a:pPr>
              <a:lnSpc>
                <a:spcPct val="30000"/>
              </a:lnSpc>
            </a:pPr>
            <a:endParaRPr lang="en-AU" smtClean="0"/>
          </a:p>
          <a:p>
            <a:pPr>
              <a:lnSpc>
                <a:spcPct val="90000"/>
              </a:lnSpc>
            </a:pPr>
            <a:r>
              <a:rPr lang="en-AU" smtClean="0"/>
              <a:t>Symmetric ciphers were </a:t>
            </a:r>
            <a:r>
              <a:rPr lang="en-US" smtClean="0"/>
              <a:t>commonly used prior to invention of Public Key Ciphers in 1970’s</a:t>
            </a: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r>
              <a:rPr lang="en-US"/>
              <a:t>Lecture 1. Introduction - </a:t>
            </a:r>
            <a:fld id="{108B8906-4A21-4FB3-A65E-D0DEAA74B19D}" type="slidenum">
              <a:rPr lang="en-US"/>
              <a:pPr/>
              <a:t>33</a:t>
            </a:fld>
            <a:endParaRPr lang="en-US"/>
          </a:p>
        </p:txBody>
      </p:sp>
      <p:sp>
        <p:nvSpPr>
          <p:cNvPr id="79874" name="Rectangle 2"/>
          <p:cNvSpPr>
            <a:spLocks noGrp="1" noChangeArrowheads="1"/>
          </p:cNvSpPr>
          <p:nvPr>
            <p:ph type="title"/>
          </p:nvPr>
        </p:nvSpPr>
        <p:spPr>
          <a:xfrm>
            <a:off x="1143000" y="152400"/>
            <a:ext cx="7029450" cy="1143000"/>
          </a:xfrm>
        </p:spPr>
        <p:txBody>
          <a:bodyPr/>
          <a:lstStyle/>
          <a:p>
            <a:r>
              <a:rPr lang="en-US" smtClean="0"/>
              <a:t>Symmetric Cipher Model</a:t>
            </a:r>
            <a:endParaRPr lang="en-AU" smtClean="0"/>
          </a:p>
        </p:txBody>
      </p:sp>
      <p:pic>
        <p:nvPicPr>
          <p:cNvPr id="29700" name="Picture 3"/>
          <p:cNvPicPr>
            <a:picLocks noGrp="1" noChangeAspect="1" noChangeArrowheads="1"/>
          </p:cNvPicPr>
          <p:nvPr>
            <p:ph type="body" idx="1"/>
          </p:nvPr>
        </p:nvPicPr>
        <p:blipFill>
          <a:blip r:embed="rId3" cstate="print"/>
          <a:srcRect/>
          <a:stretch>
            <a:fillRect/>
          </a:stretch>
        </p:blipFill>
        <p:spPr>
          <a:xfrm>
            <a:off x="457200" y="1447800"/>
            <a:ext cx="8229600" cy="3257550"/>
          </a:xfrm>
          <a:noFill/>
        </p:spPr>
      </p:pic>
      <p:sp>
        <p:nvSpPr>
          <p:cNvPr id="29701" name="Text Box 4"/>
          <p:cNvSpPr txBox="1">
            <a:spLocks noChangeArrowheads="1"/>
          </p:cNvSpPr>
          <p:nvPr/>
        </p:nvSpPr>
        <p:spPr bwMode="auto">
          <a:xfrm>
            <a:off x="2936875" y="5462588"/>
            <a:ext cx="3409950" cy="396875"/>
          </a:xfrm>
          <a:prstGeom prst="rect">
            <a:avLst/>
          </a:prstGeom>
          <a:noFill/>
          <a:ln w="9525">
            <a:noFill/>
            <a:miter lim="800000"/>
            <a:headEnd/>
            <a:tailEnd/>
          </a:ln>
        </p:spPr>
        <p:txBody>
          <a:bodyPr wrap="none">
            <a:spAutoFit/>
          </a:bodyPr>
          <a:lstStyle/>
          <a:p>
            <a:pPr algn="ctr"/>
            <a:r>
              <a:rPr lang="en-AU" sz="2000" i="1">
                <a:latin typeface="Times New Roman" pitchFamily="18" charset="0"/>
              </a:rPr>
              <a:t>(based on Stallings, Figure 2.1)</a:t>
            </a:r>
          </a:p>
        </p:txBody>
      </p:sp>
      <p:sp>
        <p:nvSpPr>
          <p:cNvPr id="29702" name="Text Box 5"/>
          <p:cNvSpPr txBox="1">
            <a:spLocks noChangeArrowheads="1"/>
          </p:cNvSpPr>
          <p:nvPr/>
        </p:nvSpPr>
        <p:spPr bwMode="auto">
          <a:xfrm>
            <a:off x="1676400" y="4953000"/>
            <a:ext cx="5815013" cy="457200"/>
          </a:xfrm>
          <a:prstGeom prst="rect">
            <a:avLst/>
          </a:prstGeom>
          <a:noFill/>
          <a:ln w="9525">
            <a:noFill/>
            <a:miter lim="800000"/>
            <a:headEnd/>
            <a:tailEnd/>
          </a:ln>
        </p:spPr>
        <p:txBody>
          <a:bodyPr wrap="none">
            <a:spAutoFit/>
          </a:bodyPr>
          <a:lstStyle/>
          <a:p>
            <a:pPr algn="ctr"/>
            <a:r>
              <a:rPr lang="en-AU">
                <a:latin typeface="Times New Roman" pitchFamily="18" charset="0"/>
              </a:rPr>
              <a:t>Simplified Model of Conventional Encryption</a:t>
            </a:r>
          </a:p>
        </p:txBody>
      </p:sp>
      <p:sp>
        <p:nvSpPr>
          <p:cNvPr id="29703" name="Line 6"/>
          <p:cNvSpPr>
            <a:spLocks noChangeShapeType="1"/>
          </p:cNvSpPr>
          <p:nvPr/>
        </p:nvSpPr>
        <p:spPr bwMode="auto">
          <a:xfrm>
            <a:off x="3733800" y="1676400"/>
            <a:ext cx="1752600" cy="0"/>
          </a:xfrm>
          <a:prstGeom prst="line">
            <a:avLst/>
          </a:prstGeom>
          <a:noFill/>
          <a:ln w="19050">
            <a:solidFill>
              <a:schemeClr val="tx1"/>
            </a:solidFill>
            <a:round/>
            <a:headEnd type="triangle" w="med" len="med"/>
            <a:tailEnd type="triangle" w="med" len="med"/>
          </a:ln>
        </p:spPr>
        <p:txBody>
          <a:bodyPr wrap="none">
            <a:spAutoFit/>
          </a:bodyPr>
          <a:lstStyle/>
          <a:p>
            <a:endParaRPr lang="ta-IN"/>
          </a:p>
        </p:txBody>
      </p:sp>
      <p:sp>
        <p:nvSpPr>
          <p:cNvPr id="29704" name="Text Box 7"/>
          <p:cNvSpPr txBox="1">
            <a:spLocks noChangeArrowheads="1"/>
          </p:cNvSpPr>
          <p:nvPr/>
        </p:nvSpPr>
        <p:spPr bwMode="auto">
          <a:xfrm>
            <a:off x="4137025" y="1333500"/>
            <a:ext cx="946150" cy="641350"/>
          </a:xfrm>
          <a:prstGeom prst="rect">
            <a:avLst/>
          </a:prstGeom>
          <a:noFill/>
          <a:ln w="9525">
            <a:noFill/>
            <a:miter lim="800000"/>
            <a:headEnd/>
            <a:tailEnd/>
          </a:ln>
        </p:spPr>
        <p:txBody>
          <a:bodyPr wrap="none">
            <a:spAutoFit/>
          </a:bodyPr>
          <a:lstStyle/>
          <a:p>
            <a:pPr algn="ctr"/>
            <a:r>
              <a:rPr lang="en-AU" sz="1800" b="1">
                <a:latin typeface="Times New Roman" pitchFamily="18" charset="0"/>
              </a:rPr>
              <a:t>Secure</a:t>
            </a:r>
            <a:br>
              <a:rPr lang="en-AU" sz="1800" b="1">
                <a:latin typeface="Times New Roman" pitchFamily="18" charset="0"/>
              </a:rPr>
            </a:br>
            <a:r>
              <a:rPr lang="en-AU" sz="1800" b="1">
                <a:latin typeface="Times New Roman" pitchFamily="18" charset="0"/>
              </a:rPr>
              <a:t>channel</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00A8F4B8-65B6-44C8-8CCC-AAE1ECD5C6B4}" type="slidenum">
              <a:rPr lang="en-US"/>
              <a:pPr/>
              <a:t>34</a:t>
            </a:fld>
            <a:endParaRPr lang="en-US"/>
          </a:p>
        </p:txBody>
      </p:sp>
      <p:sp>
        <p:nvSpPr>
          <p:cNvPr id="81922" name="Rectangle 2"/>
          <p:cNvSpPr>
            <a:spLocks noGrp="1" noChangeArrowheads="1"/>
          </p:cNvSpPr>
          <p:nvPr>
            <p:ph type="title"/>
          </p:nvPr>
        </p:nvSpPr>
        <p:spPr>
          <a:xfrm>
            <a:off x="1143000" y="152400"/>
            <a:ext cx="6742113" cy="1143000"/>
          </a:xfrm>
        </p:spPr>
        <p:txBody>
          <a:bodyPr/>
          <a:lstStyle/>
          <a:p>
            <a:r>
              <a:rPr lang="en-US" dirty="0" smtClean="0"/>
              <a:t>Requirements(exam question)</a:t>
            </a:r>
            <a:endParaRPr lang="en-AU" dirty="0" smtClean="0"/>
          </a:p>
        </p:txBody>
      </p:sp>
      <p:sp>
        <p:nvSpPr>
          <p:cNvPr id="30724" name="Rectangle 3"/>
          <p:cNvSpPr>
            <a:spLocks noGrp="1" noChangeArrowheads="1"/>
          </p:cNvSpPr>
          <p:nvPr>
            <p:ph type="body" idx="1"/>
          </p:nvPr>
        </p:nvSpPr>
        <p:spPr/>
        <p:txBody>
          <a:bodyPr/>
          <a:lstStyle/>
          <a:p>
            <a:r>
              <a:rPr lang="en-US" dirty="0" smtClean="0"/>
              <a:t>Two requirements for secure use of symmetric encryption:</a:t>
            </a:r>
          </a:p>
          <a:p>
            <a:pPr lvl="1"/>
            <a:r>
              <a:rPr lang="en-US" dirty="0" smtClean="0"/>
              <a:t>Strong encryption algorithm</a:t>
            </a:r>
          </a:p>
          <a:p>
            <a:pPr lvl="1"/>
            <a:r>
              <a:rPr lang="en-US" dirty="0" smtClean="0"/>
              <a:t>Secret key known only to sender / receiver</a:t>
            </a:r>
          </a:p>
          <a:p>
            <a:pPr lvl="2"/>
            <a:r>
              <a:rPr lang="en-US" b="1" dirty="0" smtClean="0">
                <a:solidFill>
                  <a:srgbClr val="DF0029"/>
                </a:solidFill>
                <a:latin typeface="Courier New" pitchFamily="49" charset="0"/>
              </a:rPr>
              <a:t>Y</a:t>
            </a:r>
            <a:r>
              <a:rPr lang="en-US" b="1" dirty="0" smtClean="0">
                <a:latin typeface="Courier New" pitchFamily="49" charset="0"/>
              </a:rPr>
              <a:t> = E</a:t>
            </a:r>
            <a:r>
              <a:rPr lang="en-US" b="1" baseline="-25000" dirty="0" smtClean="0">
                <a:solidFill>
                  <a:srgbClr val="FF00FF"/>
                </a:solidFill>
                <a:latin typeface="Courier New" pitchFamily="49" charset="0"/>
              </a:rPr>
              <a:t>K</a:t>
            </a:r>
            <a:r>
              <a:rPr lang="en-US" b="1" dirty="0" smtClean="0">
                <a:latin typeface="Courier New" pitchFamily="49" charset="0"/>
              </a:rPr>
              <a:t>(</a:t>
            </a:r>
            <a:r>
              <a:rPr lang="en-US" b="1" dirty="0" smtClean="0">
                <a:solidFill>
                  <a:schemeClr val="accent2"/>
                </a:solidFill>
                <a:latin typeface="Courier New" pitchFamily="49" charset="0"/>
              </a:rPr>
              <a:t>X</a:t>
            </a:r>
            <a:r>
              <a:rPr lang="en-US" b="1" dirty="0" smtClean="0">
                <a:latin typeface="Courier New" pitchFamily="49" charset="0"/>
              </a:rPr>
              <a:t>)</a:t>
            </a:r>
          </a:p>
          <a:p>
            <a:pPr lvl="2"/>
            <a:r>
              <a:rPr lang="en-US" b="1" dirty="0" smtClean="0">
                <a:solidFill>
                  <a:schemeClr val="accent2"/>
                </a:solidFill>
                <a:latin typeface="Courier New" pitchFamily="49" charset="0"/>
              </a:rPr>
              <a:t>X</a:t>
            </a:r>
            <a:r>
              <a:rPr lang="en-US" b="1" dirty="0" smtClean="0">
                <a:latin typeface="Courier New" pitchFamily="49" charset="0"/>
              </a:rPr>
              <a:t> = D</a:t>
            </a:r>
            <a:r>
              <a:rPr lang="en-US" b="1" baseline="-25000" dirty="0" smtClean="0">
                <a:solidFill>
                  <a:srgbClr val="FF00FF"/>
                </a:solidFill>
                <a:latin typeface="Courier New" pitchFamily="49" charset="0"/>
              </a:rPr>
              <a:t>K</a:t>
            </a:r>
            <a:r>
              <a:rPr lang="en-US" b="1" dirty="0" smtClean="0">
                <a:latin typeface="Courier New" pitchFamily="49" charset="0"/>
              </a:rPr>
              <a:t>(</a:t>
            </a:r>
            <a:r>
              <a:rPr lang="en-US" b="1" dirty="0" smtClean="0">
                <a:solidFill>
                  <a:srgbClr val="DF0029"/>
                </a:solidFill>
                <a:latin typeface="Courier New" pitchFamily="49" charset="0"/>
              </a:rPr>
              <a:t>Y</a:t>
            </a:r>
            <a:r>
              <a:rPr lang="en-US" b="1" dirty="0" smtClean="0">
                <a:latin typeface="Courier New" pitchFamily="49" charset="0"/>
              </a:rPr>
              <a:t>)</a:t>
            </a:r>
          </a:p>
          <a:p>
            <a:r>
              <a:rPr lang="en-US" dirty="0" smtClean="0"/>
              <a:t>Can assume encryption algorithm is known</a:t>
            </a:r>
          </a:p>
          <a:p>
            <a:r>
              <a:rPr lang="en-US" dirty="0" smtClean="0"/>
              <a:t>A secure channel to distribute key</a:t>
            </a:r>
            <a:endParaRPr lang="en-AU" dirty="0"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r>
              <a:rPr lang="en-US"/>
              <a:t>Lecture 1. Introduction - </a:t>
            </a:r>
            <a:fld id="{BB324701-BFAF-43AB-8517-0FD5FEFE51A8}" type="slidenum">
              <a:rPr lang="en-US"/>
              <a:pPr/>
              <a:t>35</a:t>
            </a:fld>
            <a:endParaRPr lang="en-US"/>
          </a:p>
        </p:txBody>
      </p:sp>
      <p:sp>
        <p:nvSpPr>
          <p:cNvPr id="86018" name="Rectangle 2"/>
          <p:cNvSpPr>
            <a:spLocks noGrp="1" noChangeArrowheads="1"/>
          </p:cNvSpPr>
          <p:nvPr>
            <p:ph type="title"/>
          </p:nvPr>
        </p:nvSpPr>
        <p:spPr>
          <a:xfrm>
            <a:off x="1143000" y="152400"/>
            <a:ext cx="6813550" cy="1143000"/>
          </a:xfrm>
        </p:spPr>
        <p:txBody>
          <a:bodyPr/>
          <a:lstStyle/>
          <a:p>
            <a:r>
              <a:rPr lang="en-US" dirty="0" smtClean="0"/>
              <a:t>Brute Force Search</a:t>
            </a:r>
            <a:endParaRPr lang="en-AU" dirty="0" smtClean="0"/>
          </a:p>
        </p:txBody>
      </p:sp>
      <p:sp>
        <p:nvSpPr>
          <p:cNvPr id="31748" name="Rectangle 3"/>
          <p:cNvSpPr>
            <a:spLocks noGrp="1" noChangeArrowheads="1"/>
          </p:cNvSpPr>
          <p:nvPr>
            <p:ph type="body" idx="1"/>
          </p:nvPr>
        </p:nvSpPr>
        <p:spPr>
          <a:xfrm>
            <a:off x="468313" y="1341438"/>
            <a:ext cx="8229600" cy="4876800"/>
          </a:xfrm>
        </p:spPr>
        <p:txBody>
          <a:bodyPr/>
          <a:lstStyle/>
          <a:p>
            <a:r>
              <a:rPr lang="en-AU" dirty="0" smtClean="0"/>
              <a:t>Always possible to simply try every key </a:t>
            </a:r>
          </a:p>
          <a:p>
            <a:r>
              <a:rPr lang="en-AU" dirty="0" smtClean="0"/>
              <a:t>Most basic attack, proportional to key size </a:t>
            </a:r>
          </a:p>
          <a:p>
            <a:r>
              <a:rPr lang="en-AU" dirty="0" smtClean="0"/>
              <a:t>Assume recognise plaintext</a:t>
            </a:r>
          </a:p>
          <a:p>
            <a:endParaRPr lang="en-AU" dirty="0" smtClean="0"/>
          </a:p>
          <a:p>
            <a:endParaRPr lang="en-AU" dirty="0" smtClean="0"/>
          </a:p>
        </p:txBody>
      </p:sp>
      <p:pic>
        <p:nvPicPr>
          <p:cNvPr id="31749" name="Picture 4"/>
          <p:cNvPicPr>
            <a:picLocks noChangeAspect="1" noChangeArrowheads="1"/>
          </p:cNvPicPr>
          <p:nvPr/>
        </p:nvPicPr>
        <p:blipFill>
          <a:blip r:embed="rId2" cstate="print"/>
          <a:srcRect/>
          <a:stretch>
            <a:fillRect/>
          </a:stretch>
        </p:blipFill>
        <p:spPr bwMode="auto">
          <a:xfrm>
            <a:off x="250825" y="3429000"/>
            <a:ext cx="8686800" cy="2446338"/>
          </a:xfrm>
          <a:prstGeom prst="rect">
            <a:avLst/>
          </a:prstGeom>
          <a:noFill/>
          <a:ln w="12700">
            <a:noFill/>
            <a:miter lim="800000"/>
            <a:headEnd type="none" w="sm" len="sm"/>
            <a:tailEnd type="none" w="sm" len="sm"/>
          </a:ln>
        </p:spPr>
      </p:pic>
      <p:sp>
        <p:nvSpPr>
          <p:cNvPr id="31750" name="Text Box 5"/>
          <p:cNvSpPr txBox="1">
            <a:spLocks noChangeArrowheads="1"/>
          </p:cNvSpPr>
          <p:nvPr/>
        </p:nvSpPr>
        <p:spPr bwMode="auto">
          <a:xfrm>
            <a:off x="3429000" y="5943600"/>
            <a:ext cx="2260600" cy="396875"/>
          </a:xfrm>
          <a:prstGeom prst="rect">
            <a:avLst/>
          </a:prstGeom>
          <a:noFill/>
          <a:ln w="9525">
            <a:noFill/>
            <a:miter lim="800000"/>
            <a:headEnd/>
            <a:tailEnd/>
          </a:ln>
        </p:spPr>
        <p:txBody>
          <a:bodyPr wrap="none">
            <a:spAutoFit/>
          </a:bodyPr>
          <a:lstStyle/>
          <a:p>
            <a:pPr algn="ctr"/>
            <a:r>
              <a:rPr lang="en-AU" sz="2000" i="1">
                <a:latin typeface="Times New Roman" pitchFamily="18" charset="0"/>
              </a:rPr>
              <a:t>(Stallings Table 2.2)</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0EB43D1B-5675-42D2-9D0C-36258E292AB3}" type="slidenum">
              <a:rPr lang="en-US"/>
              <a:pPr/>
              <a:t>36</a:t>
            </a:fld>
            <a:endParaRPr lang="en-US"/>
          </a:p>
        </p:txBody>
      </p:sp>
      <p:sp>
        <p:nvSpPr>
          <p:cNvPr id="84994" name="Rectangle 2"/>
          <p:cNvSpPr>
            <a:spLocks noGrp="1" noChangeArrowheads="1"/>
          </p:cNvSpPr>
          <p:nvPr>
            <p:ph type="title"/>
          </p:nvPr>
        </p:nvSpPr>
        <p:spPr/>
        <p:txBody>
          <a:bodyPr/>
          <a:lstStyle/>
          <a:p>
            <a:r>
              <a:rPr lang="en-US" smtClean="0"/>
              <a:t>Cryptanalytic Attacks</a:t>
            </a:r>
            <a:endParaRPr lang="en-AU" smtClean="0"/>
          </a:p>
        </p:txBody>
      </p:sp>
      <p:sp>
        <p:nvSpPr>
          <p:cNvPr id="32772" name="Rectangle 3"/>
          <p:cNvSpPr>
            <a:spLocks noGrp="1" noChangeArrowheads="1"/>
          </p:cNvSpPr>
          <p:nvPr>
            <p:ph type="body" idx="1"/>
          </p:nvPr>
        </p:nvSpPr>
        <p:spPr>
          <a:xfrm>
            <a:off x="827088" y="1341438"/>
            <a:ext cx="8229600" cy="4876800"/>
          </a:xfrm>
        </p:spPr>
        <p:txBody>
          <a:bodyPr/>
          <a:lstStyle/>
          <a:p>
            <a:pPr>
              <a:lnSpc>
                <a:spcPct val="90000"/>
              </a:lnSpc>
              <a:buFontTx/>
              <a:buNone/>
            </a:pPr>
            <a:r>
              <a:rPr lang="en-AU" sz="2800" u="sng" dirty="0" err="1" smtClean="0"/>
              <a:t>Ciphertext</a:t>
            </a:r>
            <a:r>
              <a:rPr lang="en-AU" sz="2800" u="sng" dirty="0" smtClean="0"/>
              <a:t> only</a:t>
            </a:r>
            <a:r>
              <a:rPr lang="en-AU" sz="2800" dirty="0" smtClean="0"/>
              <a:t> </a:t>
            </a:r>
          </a:p>
          <a:p>
            <a:pPr lvl="1">
              <a:lnSpc>
                <a:spcPct val="90000"/>
              </a:lnSpc>
            </a:pPr>
            <a:r>
              <a:rPr lang="en-AU" sz="2400" dirty="0" smtClean="0"/>
              <a:t>Only know algorithm &amp; </a:t>
            </a:r>
            <a:r>
              <a:rPr lang="en-AU" sz="2400" dirty="0" err="1" smtClean="0"/>
              <a:t>ciphertext</a:t>
            </a:r>
            <a:r>
              <a:rPr lang="en-AU" sz="2400" dirty="0" smtClean="0"/>
              <a:t> - statistical, can identify plaintext</a:t>
            </a:r>
          </a:p>
          <a:p>
            <a:pPr>
              <a:lnSpc>
                <a:spcPct val="90000"/>
              </a:lnSpc>
              <a:buFontTx/>
              <a:buNone/>
            </a:pPr>
            <a:r>
              <a:rPr lang="en-AU" sz="2800" u="sng" dirty="0" smtClean="0"/>
              <a:t>Known Plaintext</a:t>
            </a:r>
            <a:r>
              <a:rPr lang="en-AU" sz="2800" dirty="0" smtClean="0"/>
              <a:t> </a:t>
            </a:r>
          </a:p>
          <a:p>
            <a:pPr lvl="1">
              <a:lnSpc>
                <a:spcPct val="90000"/>
              </a:lnSpc>
            </a:pPr>
            <a:r>
              <a:rPr lang="en-AU" sz="2400" dirty="0" smtClean="0"/>
              <a:t>Know/suspect plaintext &amp; </a:t>
            </a:r>
            <a:r>
              <a:rPr lang="en-AU" sz="2400" dirty="0" err="1" smtClean="0"/>
              <a:t>ciphertext</a:t>
            </a:r>
            <a:r>
              <a:rPr lang="en-AU" sz="2400" dirty="0" smtClean="0"/>
              <a:t> to attack cipher </a:t>
            </a:r>
          </a:p>
          <a:p>
            <a:pPr>
              <a:lnSpc>
                <a:spcPct val="90000"/>
              </a:lnSpc>
              <a:buFontTx/>
              <a:buNone/>
            </a:pPr>
            <a:r>
              <a:rPr lang="en-AU" sz="2800" u="sng" dirty="0" smtClean="0"/>
              <a:t>Chosen plaintext</a:t>
            </a:r>
            <a:r>
              <a:rPr lang="en-AU" sz="2800" dirty="0" smtClean="0"/>
              <a:t> </a:t>
            </a:r>
          </a:p>
          <a:p>
            <a:pPr lvl="1">
              <a:lnSpc>
                <a:spcPct val="90000"/>
              </a:lnSpc>
            </a:pPr>
            <a:r>
              <a:rPr lang="en-AU" sz="2400" dirty="0" smtClean="0"/>
              <a:t>Select plaintext and obtain </a:t>
            </a:r>
            <a:r>
              <a:rPr lang="en-AU" sz="2400" dirty="0" err="1" smtClean="0"/>
              <a:t>ciphertext</a:t>
            </a:r>
            <a:r>
              <a:rPr lang="en-AU" sz="2400" dirty="0" smtClean="0"/>
              <a:t> to attack cipher</a:t>
            </a:r>
          </a:p>
          <a:p>
            <a:pPr>
              <a:lnSpc>
                <a:spcPct val="90000"/>
              </a:lnSpc>
              <a:buFontTx/>
              <a:buNone/>
            </a:pPr>
            <a:r>
              <a:rPr lang="en-AU" sz="2800" u="sng" dirty="0" smtClean="0"/>
              <a:t>Chosen </a:t>
            </a:r>
            <a:r>
              <a:rPr lang="en-AU" sz="2800" u="sng" dirty="0" err="1" smtClean="0"/>
              <a:t>ciphertext</a:t>
            </a:r>
            <a:r>
              <a:rPr lang="en-AU" sz="2800" dirty="0" smtClean="0"/>
              <a:t> </a:t>
            </a:r>
          </a:p>
          <a:p>
            <a:pPr lvl="1">
              <a:lnSpc>
                <a:spcPct val="90000"/>
              </a:lnSpc>
            </a:pPr>
            <a:r>
              <a:rPr lang="en-AU" sz="2400" dirty="0" smtClean="0"/>
              <a:t>Select </a:t>
            </a:r>
            <a:r>
              <a:rPr lang="en-AU" sz="2400" dirty="0" err="1" smtClean="0"/>
              <a:t>ciphertext</a:t>
            </a:r>
            <a:r>
              <a:rPr lang="en-AU" sz="2400" dirty="0" smtClean="0"/>
              <a:t> and obtain plaintext to attack cipher</a:t>
            </a:r>
          </a:p>
          <a:p>
            <a:pPr>
              <a:lnSpc>
                <a:spcPct val="90000"/>
              </a:lnSpc>
              <a:buFontTx/>
              <a:buNone/>
            </a:pPr>
            <a:r>
              <a:rPr lang="en-AU" sz="2800" u="sng" dirty="0" smtClean="0"/>
              <a:t>Chosen text</a:t>
            </a:r>
            <a:r>
              <a:rPr lang="en-AU" sz="2800" dirty="0" smtClean="0"/>
              <a:t> </a:t>
            </a:r>
          </a:p>
          <a:p>
            <a:pPr lvl="1">
              <a:lnSpc>
                <a:spcPct val="90000"/>
              </a:lnSpc>
            </a:pPr>
            <a:r>
              <a:rPr lang="en-AU" sz="2400" dirty="0" smtClean="0"/>
              <a:t>Select either plaintext or </a:t>
            </a:r>
            <a:r>
              <a:rPr lang="en-AU" sz="2400" dirty="0" err="1" smtClean="0"/>
              <a:t>ciphertext</a:t>
            </a:r>
            <a:r>
              <a:rPr lang="en-AU" sz="2400" dirty="0" smtClean="0"/>
              <a:t> to en/decrypt to attack cipher.</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9DE79852-B75F-4B7F-B82F-61C0593D0121}" type="slidenum">
              <a:rPr lang="en-US"/>
              <a:pPr/>
              <a:t>37</a:t>
            </a:fld>
            <a:endParaRPr lang="en-US"/>
          </a:p>
        </p:txBody>
      </p:sp>
      <p:sp>
        <p:nvSpPr>
          <p:cNvPr id="87042" name="Rectangle 2"/>
          <p:cNvSpPr>
            <a:spLocks noGrp="1" noChangeArrowheads="1"/>
          </p:cNvSpPr>
          <p:nvPr>
            <p:ph type="title"/>
          </p:nvPr>
        </p:nvSpPr>
        <p:spPr>
          <a:xfrm>
            <a:off x="1143000" y="152400"/>
            <a:ext cx="6958013" cy="1143000"/>
          </a:xfrm>
        </p:spPr>
        <p:txBody>
          <a:bodyPr/>
          <a:lstStyle/>
          <a:p>
            <a:r>
              <a:rPr lang="en-US" dirty="0" smtClean="0"/>
              <a:t>Computational </a:t>
            </a:r>
            <a:r>
              <a:rPr lang="en-US" dirty="0" smtClean="0"/>
              <a:t>Security(Exam Question) </a:t>
            </a:r>
            <a:endParaRPr lang="en-AU" dirty="0" smtClean="0"/>
          </a:p>
        </p:txBody>
      </p:sp>
      <p:sp>
        <p:nvSpPr>
          <p:cNvPr id="33796" name="Rectangle 3"/>
          <p:cNvSpPr>
            <a:spLocks noGrp="1" noChangeArrowheads="1"/>
          </p:cNvSpPr>
          <p:nvPr>
            <p:ph type="body" idx="1"/>
          </p:nvPr>
        </p:nvSpPr>
        <p:spPr>
          <a:xfrm>
            <a:off x="684213" y="1341438"/>
            <a:ext cx="8229600" cy="4876800"/>
          </a:xfrm>
        </p:spPr>
        <p:txBody>
          <a:bodyPr/>
          <a:lstStyle/>
          <a:p>
            <a:r>
              <a:rPr lang="en-AU" sz="3500" dirty="0" smtClean="0"/>
              <a:t>Unconditional Security</a:t>
            </a:r>
            <a:r>
              <a:rPr lang="en-AU" dirty="0" smtClean="0"/>
              <a:t> </a:t>
            </a:r>
          </a:p>
          <a:p>
            <a:pPr lvl="1"/>
            <a:r>
              <a:rPr lang="en-AU" dirty="0" smtClean="0"/>
              <a:t>No matter how much computer power and how much time are given, the cipher can not be broken</a:t>
            </a:r>
          </a:p>
          <a:p>
            <a:pPr lvl="1">
              <a:lnSpc>
                <a:spcPct val="15000"/>
              </a:lnSpc>
            </a:pPr>
            <a:endParaRPr lang="en-AU" dirty="0" smtClean="0"/>
          </a:p>
          <a:p>
            <a:r>
              <a:rPr lang="en-AU" sz="3500" dirty="0" smtClean="0"/>
              <a:t>Computational Security</a:t>
            </a:r>
            <a:r>
              <a:rPr lang="en-AU" dirty="0" smtClean="0"/>
              <a:t> </a:t>
            </a:r>
          </a:p>
          <a:p>
            <a:pPr lvl="1"/>
            <a:r>
              <a:rPr lang="en-AU" dirty="0" smtClean="0"/>
              <a:t>Given limited computing resources (e.g., time needed for calculations is greater than age of  human), the cipher cannot be broken.</a:t>
            </a:r>
          </a:p>
          <a:p>
            <a:endParaRPr lang="en-AU" dirty="0"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D1F647D3-186A-43F7-A476-D83D0B228457}" type="slidenum">
              <a:rPr lang="en-US"/>
              <a:pPr/>
              <a:t>38</a:t>
            </a:fld>
            <a:endParaRPr lang="en-US"/>
          </a:p>
        </p:txBody>
      </p:sp>
      <p:sp>
        <p:nvSpPr>
          <p:cNvPr id="89090" name="Rectangle 2"/>
          <p:cNvSpPr>
            <a:spLocks noGrp="1" noChangeArrowheads="1"/>
          </p:cNvSpPr>
          <p:nvPr>
            <p:ph type="title"/>
          </p:nvPr>
        </p:nvSpPr>
        <p:spPr/>
        <p:txBody>
          <a:bodyPr/>
          <a:lstStyle/>
          <a:p>
            <a:r>
              <a:rPr lang="en-US" smtClean="0"/>
              <a:t>Classical Substitution Ciphers</a:t>
            </a:r>
            <a:endParaRPr lang="en-AU" smtClean="0"/>
          </a:p>
        </p:txBody>
      </p:sp>
      <p:sp>
        <p:nvSpPr>
          <p:cNvPr id="34820" name="Rectangle 3"/>
          <p:cNvSpPr>
            <a:spLocks noGrp="1" noChangeArrowheads="1"/>
          </p:cNvSpPr>
          <p:nvPr>
            <p:ph type="body" idx="1"/>
          </p:nvPr>
        </p:nvSpPr>
        <p:spPr/>
        <p:txBody>
          <a:bodyPr/>
          <a:lstStyle/>
          <a:p>
            <a:r>
              <a:rPr lang="en-US" sz="3500" smtClean="0"/>
              <a:t>Substitution</a:t>
            </a:r>
          </a:p>
          <a:p>
            <a:pPr lvl="1"/>
            <a:r>
              <a:rPr lang="en-US" smtClean="0"/>
              <a:t>Where </a:t>
            </a:r>
            <a:r>
              <a:rPr lang="en-AU" smtClean="0"/>
              <a:t>letters of plaintext are replaced by other letters, or numbers, or symbols</a:t>
            </a:r>
          </a:p>
          <a:p>
            <a:r>
              <a:rPr lang="en-US" sz="3500" smtClean="0"/>
              <a:t>Transposition</a:t>
            </a:r>
          </a:p>
          <a:p>
            <a:pPr lvl="1"/>
            <a:r>
              <a:rPr lang="en-US" smtClean="0"/>
              <a:t>The plaintext is encrypted by changing the positions of the letters and/or symbols, by some sort of permutation </a:t>
            </a:r>
          </a:p>
          <a:p>
            <a:pPr lvl="1">
              <a:buFont typeface="Wingdings" pitchFamily="2" charset="2"/>
              <a:buNone/>
            </a:pPr>
            <a:endParaRPr lang="en-AU" smtClean="0"/>
          </a:p>
          <a:p>
            <a:endParaRPr lang="en-AU" smtClean="0"/>
          </a:p>
          <a:p>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r>
              <a:rPr lang="en-US"/>
              <a:t>Lecture 1. Introduction - </a:t>
            </a:r>
            <a:fld id="{4DD93CFC-1170-4A82-87FA-B25DD4E34C89}" type="slidenum">
              <a:rPr lang="en-US"/>
              <a:pPr/>
              <a:t>39</a:t>
            </a:fld>
            <a:endParaRPr lang="en-US"/>
          </a:p>
        </p:txBody>
      </p:sp>
      <p:sp>
        <p:nvSpPr>
          <p:cNvPr id="91138" name="Rectangle 2"/>
          <p:cNvSpPr>
            <a:spLocks noGrp="1" noChangeArrowheads="1"/>
          </p:cNvSpPr>
          <p:nvPr>
            <p:ph type="title"/>
          </p:nvPr>
        </p:nvSpPr>
        <p:spPr>
          <a:xfrm>
            <a:off x="1042988" y="260350"/>
            <a:ext cx="7620000" cy="1143000"/>
          </a:xfrm>
        </p:spPr>
        <p:txBody>
          <a:bodyPr lIns="92075" tIns="46038" rIns="92075" bIns="46038"/>
          <a:lstStyle/>
          <a:p>
            <a:pPr defTabSz="762000">
              <a:defRPr/>
            </a:pPr>
            <a:r>
              <a:rPr lang="en-AU" dirty="0" smtClean="0"/>
              <a:t>Caesar Cipher</a:t>
            </a:r>
          </a:p>
        </p:txBody>
      </p:sp>
      <p:sp>
        <p:nvSpPr>
          <p:cNvPr id="35844" name="Rectangle 3"/>
          <p:cNvSpPr>
            <a:spLocks noChangeArrowheads="1"/>
          </p:cNvSpPr>
          <p:nvPr/>
        </p:nvSpPr>
        <p:spPr bwMode="auto">
          <a:xfrm>
            <a:off x="395288" y="1690688"/>
            <a:ext cx="7615237" cy="523875"/>
          </a:xfrm>
          <a:prstGeom prst="rect">
            <a:avLst/>
          </a:prstGeom>
          <a:noFill/>
          <a:ln w="9525">
            <a:noFill/>
            <a:miter lim="800000"/>
            <a:headEnd/>
            <a:tailEnd/>
          </a:ln>
        </p:spPr>
        <p:txBody>
          <a:bodyPr lIns="92075" tIns="46038" rIns="92075" bIns="46038">
            <a:spAutoFit/>
          </a:bodyPr>
          <a:lstStyle/>
          <a:p>
            <a:pPr defTabSz="762000">
              <a:buClr>
                <a:srgbClr val="FF0000"/>
              </a:buClr>
              <a:buFont typeface="Arial" pitchFamily="34" charset="0"/>
              <a:buChar char="•"/>
            </a:pPr>
            <a:r>
              <a:rPr lang="en-AU" sz="2800" b="1">
                <a:solidFill>
                  <a:schemeClr val="accent2"/>
                </a:solidFill>
                <a:latin typeface="Arial" pitchFamily="34" charset="0"/>
              </a:rPr>
              <a:t> An example of substitution cipher  </a:t>
            </a:r>
          </a:p>
        </p:txBody>
      </p:sp>
      <p:sp>
        <p:nvSpPr>
          <p:cNvPr id="35845" name="Rectangle 5"/>
          <p:cNvSpPr>
            <a:spLocks noChangeArrowheads="1"/>
          </p:cNvSpPr>
          <p:nvPr/>
        </p:nvSpPr>
        <p:spPr bwMode="auto">
          <a:xfrm>
            <a:off x="1476375" y="3573463"/>
            <a:ext cx="5327650" cy="523875"/>
          </a:xfrm>
          <a:prstGeom prst="rect">
            <a:avLst/>
          </a:prstGeom>
          <a:noFill/>
          <a:ln w="9525">
            <a:noFill/>
            <a:miter lim="800000"/>
            <a:headEnd/>
            <a:tailEnd/>
          </a:ln>
        </p:spPr>
        <p:txBody>
          <a:bodyPr lIns="92075" tIns="46038" rIns="92075" bIns="46038">
            <a:spAutoFit/>
          </a:bodyPr>
          <a:lstStyle/>
          <a:p>
            <a:pPr defTabSz="762000"/>
            <a:r>
              <a:rPr lang="en-AU" sz="2800" b="1">
                <a:solidFill>
                  <a:srgbClr val="DF0029"/>
                </a:solidFill>
                <a:latin typeface="Courier New" pitchFamily="49" charset="0"/>
              </a:rPr>
              <a:t>Vhqg wkh prqhb wr Dolfh </a:t>
            </a:r>
          </a:p>
        </p:txBody>
      </p:sp>
      <p:grpSp>
        <p:nvGrpSpPr>
          <p:cNvPr id="35846" name="Group 6"/>
          <p:cNvGrpSpPr>
            <a:grpSpLocks/>
          </p:cNvGrpSpPr>
          <p:nvPr/>
        </p:nvGrpSpPr>
        <p:grpSpPr bwMode="auto">
          <a:xfrm>
            <a:off x="303213" y="4419600"/>
            <a:ext cx="8250237" cy="1604963"/>
            <a:chOff x="190" y="2797"/>
            <a:chExt cx="5197" cy="1011"/>
          </a:xfrm>
        </p:grpSpPr>
        <p:sp>
          <p:nvSpPr>
            <p:cNvPr id="35850" name="Rectangle 7"/>
            <p:cNvSpPr>
              <a:spLocks noChangeArrowheads="1"/>
            </p:cNvSpPr>
            <p:nvPr/>
          </p:nvSpPr>
          <p:spPr bwMode="auto">
            <a:xfrm>
              <a:off x="1235" y="2797"/>
              <a:ext cx="4152" cy="1011"/>
            </a:xfrm>
            <a:prstGeom prst="rect">
              <a:avLst/>
            </a:prstGeom>
            <a:noFill/>
            <a:ln w="50800">
              <a:solidFill>
                <a:schemeClr val="tx1"/>
              </a:solidFill>
              <a:miter lim="800000"/>
              <a:headEnd/>
              <a:tailEnd/>
            </a:ln>
          </p:spPr>
          <p:txBody>
            <a:bodyPr wrap="none" lIns="92075" tIns="46038" rIns="92075" bIns="46038">
              <a:spAutoFit/>
            </a:bodyPr>
            <a:lstStyle/>
            <a:p>
              <a:pPr defTabSz="762000"/>
              <a:r>
                <a:rPr lang="en-AU" sz="3200" b="1">
                  <a:solidFill>
                    <a:schemeClr val="accent2"/>
                  </a:solidFill>
                  <a:latin typeface="Courier New" pitchFamily="49" charset="0"/>
                </a:rPr>
                <a:t>ABCDEFGHIJKLMNOPQRSTUVWXYZ</a:t>
              </a:r>
              <a:r>
                <a:rPr lang="en-AU" sz="3200" b="1">
                  <a:latin typeface="Courier New" pitchFamily="49" charset="0"/>
                </a:rPr>
                <a:t/>
              </a:r>
              <a:br>
                <a:rPr lang="en-AU" sz="3200" b="1">
                  <a:latin typeface="Courier New" pitchFamily="49" charset="0"/>
                </a:rPr>
              </a:br>
              <a:r>
                <a:rPr lang="en-AU" sz="3200" b="1">
                  <a:latin typeface="Courier New" pitchFamily="49" charset="0"/>
                </a:rPr>
                <a:t>||||||||||||||||||||||||||</a:t>
              </a:r>
              <a:r>
                <a:rPr lang="en-AU" sz="2800" b="1">
                  <a:latin typeface="Courier New" pitchFamily="49" charset="0"/>
                </a:rPr>
                <a:t/>
              </a:r>
              <a:br>
                <a:rPr lang="en-AU" sz="2800" b="1">
                  <a:latin typeface="Courier New" pitchFamily="49" charset="0"/>
                </a:rPr>
              </a:br>
              <a:r>
                <a:rPr lang="en-AU" sz="3200" b="1">
                  <a:solidFill>
                    <a:srgbClr val="DF0029"/>
                  </a:solidFill>
                  <a:latin typeface="Courier New" pitchFamily="49" charset="0"/>
                </a:rPr>
                <a:t>DEFGHIJKLMNOPQRSTUVWXYZABC</a:t>
              </a:r>
            </a:p>
          </p:txBody>
        </p:sp>
        <p:grpSp>
          <p:nvGrpSpPr>
            <p:cNvPr id="35851" name="Group 8"/>
            <p:cNvGrpSpPr>
              <a:grpSpLocks/>
            </p:cNvGrpSpPr>
            <p:nvPr/>
          </p:nvGrpSpPr>
          <p:grpSpPr bwMode="auto">
            <a:xfrm>
              <a:off x="190" y="2841"/>
              <a:ext cx="982" cy="951"/>
              <a:chOff x="190" y="2841"/>
              <a:chExt cx="982" cy="951"/>
            </a:xfrm>
          </p:grpSpPr>
          <p:sp>
            <p:nvSpPr>
              <p:cNvPr id="35852" name="Rectangle 9"/>
              <p:cNvSpPr>
                <a:spLocks noChangeArrowheads="1"/>
              </p:cNvSpPr>
              <p:nvPr/>
            </p:nvSpPr>
            <p:spPr bwMode="auto">
              <a:xfrm>
                <a:off x="532" y="2841"/>
                <a:ext cx="639" cy="327"/>
              </a:xfrm>
              <a:prstGeom prst="rect">
                <a:avLst/>
              </a:prstGeom>
              <a:noFill/>
              <a:ln w="9525">
                <a:noFill/>
                <a:miter lim="800000"/>
                <a:headEnd/>
                <a:tailEnd/>
              </a:ln>
            </p:spPr>
            <p:txBody>
              <a:bodyPr wrap="none" lIns="92075" tIns="46038" rIns="92075" bIns="46038">
                <a:spAutoFit/>
              </a:bodyPr>
              <a:lstStyle/>
              <a:p>
                <a:pPr defTabSz="762000"/>
                <a:r>
                  <a:rPr lang="en-AU" sz="2800" b="1">
                    <a:solidFill>
                      <a:schemeClr val="accent2"/>
                    </a:solidFill>
                    <a:latin typeface="Arial" pitchFamily="34" charset="0"/>
                  </a:rPr>
                  <a:t>plain</a:t>
                </a:r>
              </a:p>
            </p:txBody>
          </p:sp>
          <p:sp>
            <p:nvSpPr>
              <p:cNvPr id="35853" name="Rectangle 10"/>
              <p:cNvSpPr>
                <a:spLocks noChangeArrowheads="1"/>
              </p:cNvSpPr>
              <p:nvPr/>
            </p:nvSpPr>
            <p:spPr bwMode="auto">
              <a:xfrm>
                <a:off x="190" y="3465"/>
                <a:ext cx="982" cy="327"/>
              </a:xfrm>
              <a:prstGeom prst="rect">
                <a:avLst/>
              </a:prstGeom>
              <a:noFill/>
              <a:ln w="9525">
                <a:noFill/>
                <a:miter lim="800000"/>
                <a:headEnd/>
                <a:tailEnd/>
              </a:ln>
            </p:spPr>
            <p:txBody>
              <a:bodyPr wrap="none" lIns="92075" tIns="46038" rIns="92075" bIns="46038">
                <a:spAutoFit/>
              </a:bodyPr>
              <a:lstStyle/>
              <a:p>
                <a:pPr algn="r" defTabSz="762000"/>
                <a:r>
                  <a:rPr lang="en-AU" sz="2800" b="1">
                    <a:latin typeface="Arial" pitchFamily="34" charset="0"/>
                  </a:rPr>
                  <a:t>=</a:t>
                </a:r>
                <a:r>
                  <a:rPr lang="en-AU" sz="2800" b="1">
                    <a:solidFill>
                      <a:srgbClr val="800080"/>
                    </a:solidFill>
                    <a:latin typeface="Arial" pitchFamily="34" charset="0"/>
                  </a:rPr>
                  <a:t> </a:t>
                </a:r>
                <a:r>
                  <a:rPr lang="en-AU" sz="2800" b="1">
                    <a:solidFill>
                      <a:srgbClr val="DF0029"/>
                    </a:solidFill>
                    <a:latin typeface="Arial" pitchFamily="34" charset="0"/>
                  </a:rPr>
                  <a:t>cipher</a:t>
                </a:r>
              </a:p>
            </p:txBody>
          </p:sp>
        </p:grpSp>
      </p:grpSp>
      <p:sp>
        <p:nvSpPr>
          <p:cNvPr id="35847" name="Rectangle 11"/>
          <p:cNvSpPr>
            <a:spLocks noChangeArrowheads="1"/>
          </p:cNvSpPr>
          <p:nvPr/>
        </p:nvSpPr>
        <p:spPr bwMode="auto">
          <a:xfrm>
            <a:off x="1476375" y="3068638"/>
            <a:ext cx="5340350" cy="523875"/>
          </a:xfrm>
          <a:prstGeom prst="rect">
            <a:avLst/>
          </a:prstGeom>
          <a:noFill/>
          <a:ln w="9525">
            <a:noFill/>
            <a:miter lim="800000"/>
            <a:headEnd/>
            <a:tailEnd/>
          </a:ln>
        </p:spPr>
        <p:txBody>
          <a:bodyPr wrap="none" lIns="92075" tIns="46038" rIns="92075" bIns="46038">
            <a:spAutoFit/>
          </a:bodyPr>
          <a:lstStyle/>
          <a:p>
            <a:pPr defTabSz="762000"/>
            <a:r>
              <a:rPr lang="en-AU" sz="2800" b="1">
                <a:solidFill>
                  <a:schemeClr val="accent2"/>
                </a:solidFill>
                <a:latin typeface="Courier New" pitchFamily="49" charset="0"/>
              </a:rPr>
              <a:t>Send the money to Alice </a:t>
            </a:r>
          </a:p>
        </p:txBody>
      </p:sp>
      <p:sp>
        <p:nvSpPr>
          <p:cNvPr id="35848" name="Rectangle 12"/>
          <p:cNvSpPr>
            <a:spLocks noChangeArrowheads="1"/>
          </p:cNvSpPr>
          <p:nvPr/>
        </p:nvSpPr>
        <p:spPr bwMode="auto">
          <a:xfrm>
            <a:off x="1127125" y="5043488"/>
            <a:ext cx="588963" cy="519112"/>
          </a:xfrm>
          <a:prstGeom prst="rect">
            <a:avLst/>
          </a:prstGeom>
          <a:noFill/>
          <a:ln w="9525">
            <a:noFill/>
            <a:miter lim="800000"/>
            <a:headEnd/>
            <a:tailEnd/>
          </a:ln>
        </p:spPr>
        <p:txBody>
          <a:bodyPr wrap="none" lIns="92075" tIns="46038" rIns="92075" bIns="46038">
            <a:spAutoFit/>
          </a:bodyPr>
          <a:lstStyle/>
          <a:p>
            <a:pPr defTabSz="762000"/>
            <a:r>
              <a:rPr lang="en-AU" sz="2800" b="1">
                <a:solidFill>
                  <a:srgbClr val="FF00FF"/>
                </a:solidFill>
                <a:latin typeface="Arial" pitchFamily="34" charset="0"/>
              </a:rPr>
              <a:t>+3</a:t>
            </a:r>
          </a:p>
        </p:txBody>
      </p:sp>
      <p:sp>
        <p:nvSpPr>
          <p:cNvPr id="35849" name="Line 13"/>
          <p:cNvSpPr>
            <a:spLocks noChangeShapeType="1"/>
          </p:cNvSpPr>
          <p:nvPr/>
        </p:nvSpPr>
        <p:spPr bwMode="auto">
          <a:xfrm>
            <a:off x="468313" y="2708275"/>
            <a:ext cx="8001000" cy="0"/>
          </a:xfrm>
          <a:prstGeom prst="line">
            <a:avLst/>
          </a:prstGeom>
          <a:noFill/>
          <a:ln w="38100">
            <a:solidFill>
              <a:schemeClr val="tx1"/>
            </a:solidFill>
            <a:round/>
            <a:headEnd/>
            <a:tailEnd/>
          </a:ln>
        </p:spPr>
        <p:txBody>
          <a:bodyPr/>
          <a:lstStyle/>
          <a:p>
            <a:endParaRPr lang="ta-IN"/>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529AD2C2-3E0D-4E36-BE2E-4A9458AC27B5}" type="slidenum">
              <a:rPr lang="en-US"/>
              <a:pPr/>
              <a:t>4</a:t>
            </a:fld>
            <a:endParaRPr lang="en-US"/>
          </a:p>
        </p:txBody>
      </p:sp>
      <p:sp>
        <p:nvSpPr>
          <p:cNvPr id="154626" name="Rectangle 2"/>
          <p:cNvSpPr>
            <a:spLocks noGrp="1" noChangeArrowheads="1"/>
          </p:cNvSpPr>
          <p:nvPr>
            <p:ph type="title"/>
          </p:nvPr>
        </p:nvSpPr>
        <p:spPr/>
        <p:txBody>
          <a:bodyPr/>
          <a:lstStyle/>
          <a:p>
            <a:r>
              <a:rPr lang="en-US" smtClean="0"/>
              <a:t>Course Information</a:t>
            </a:r>
            <a:endParaRPr lang="en-AU" smtClean="0"/>
          </a:p>
        </p:txBody>
      </p:sp>
      <p:sp>
        <p:nvSpPr>
          <p:cNvPr id="5124" name="Rectangle 3"/>
          <p:cNvSpPr>
            <a:spLocks noGrp="1" noChangeArrowheads="1"/>
          </p:cNvSpPr>
          <p:nvPr>
            <p:ph type="body" idx="1"/>
          </p:nvPr>
        </p:nvSpPr>
        <p:spPr>
          <a:xfrm>
            <a:off x="395536" y="1340768"/>
            <a:ext cx="8229600" cy="4876800"/>
          </a:xfrm>
        </p:spPr>
        <p:txBody>
          <a:bodyPr/>
          <a:lstStyle/>
          <a:p>
            <a:pPr>
              <a:lnSpc>
                <a:spcPct val="90000"/>
              </a:lnSpc>
              <a:buFontTx/>
              <a:buNone/>
              <a:tabLst>
                <a:tab pos="3238500" algn="l"/>
              </a:tabLst>
            </a:pPr>
            <a:r>
              <a:rPr lang="en-US" dirty="0" smtClean="0"/>
              <a:t>Course </a:t>
            </a:r>
            <a:r>
              <a:rPr lang="en-US" dirty="0" err="1" smtClean="0"/>
              <a:t>Convenor</a:t>
            </a:r>
            <a:r>
              <a:rPr lang="en-US" dirty="0" smtClean="0"/>
              <a:t> &amp; Lecturer:</a:t>
            </a:r>
          </a:p>
          <a:p>
            <a:pPr lvl="2">
              <a:buFontTx/>
              <a:buNone/>
              <a:tabLst>
                <a:tab pos="3238500" algn="l"/>
              </a:tabLst>
            </a:pPr>
            <a:r>
              <a:rPr lang="en-US" dirty="0" smtClean="0"/>
              <a:t>	     Dr V. </a:t>
            </a:r>
            <a:r>
              <a:rPr lang="en-US" u="sng" dirty="0" smtClean="0"/>
              <a:t>Muthu</a:t>
            </a:r>
            <a:r>
              <a:rPr lang="en-US" dirty="0" smtClean="0"/>
              <a:t>kkumarasamy</a:t>
            </a:r>
          </a:p>
          <a:p>
            <a:pPr lvl="2">
              <a:buFontTx/>
              <a:buNone/>
              <a:tabLst>
                <a:tab pos="3238500" algn="l"/>
              </a:tabLst>
            </a:pPr>
            <a:r>
              <a:rPr lang="en-US" dirty="0" smtClean="0"/>
              <a:t>        Room: G23_2.37 </a:t>
            </a:r>
          </a:p>
          <a:p>
            <a:pPr lvl="2">
              <a:buFontTx/>
              <a:buNone/>
              <a:tabLst>
                <a:tab pos="3238500" algn="l"/>
              </a:tabLst>
            </a:pPr>
            <a:r>
              <a:rPr lang="en-US" dirty="0" smtClean="0"/>
              <a:t>        Phone: 555 28256 </a:t>
            </a:r>
          </a:p>
          <a:p>
            <a:pPr lvl="2">
              <a:buFontTx/>
              <a:buNone/>
              <a:tabLst>
                <a:tab pos="3238500" algn="l"/>
              </a:tabLst>
            </a:pPr>
            <a:r>
              <a:rPr lang="en-US" dirty="0" smtClean="0"/>
              <a:t>        Email: </a:t>
            </a:r>
            <a:r>
              <a:rPr lang="en-US" dirty="0" smtClean="0">
                <a:hlinkClick r:id="rId3"/>
              </a:rPr>
              <a:t>v.muthu@griffith.edu.au</a:t>
            </a:r>
            <a:endParaRPr lang="en-US" dirty="0" smtClean="0"/>
          </a:p>
          <a:p>
            <a:pPr>
              <a:buFontTx/>
              <a:buNone/>
              <a:tabLst>
                <a:tab pos="3238500" algn="l"/>
              </a:tabLst>
            </a:pPr>
            <a:r>
              <a:rPr lang="en-US" dirty="0" smtClean="0"/>
              <a:t>Workshop Tutor</a:t>
            </a:r>
            <a:r>
              <a:rPr lang="en-US" sz="2000" dirty="0" smtClean="0"/>
              <a:t>:</a:t>
            </a:r>
          </a:p>
          <a:p>
            <a:pPr lvl="2">
              <a:buFontTx/>
              <a:buNone/>
              <a:tabLst>
                <a:tab pos="3238500" algn="l"/>
              </a:tabLst>
            </a:pPr>
            <a:r>
              <a:rPr lang="en-US" dirty="0" smtClean="0"/>
              <a:t>	     Name: TBA</a:t>
            </a:r>
            <a:endParaRPr lang="en-US" u="sng" dirty="0" smtClean="0"/>
          </a:p>
          <a:p>
            <a:pPr lvl="2">
              <a:buFontTx/>
              <a:buNone/>
              <a:tabLst>
                <a:tab pos="3238500" algn="l"/>
              </a:tabLst>
            </a:pPr>
            <a:r>
              <a:rPr lang="en-US" dirty="0" smtClean="0"/>
              <a:t>        Email:</a:t>
            </a:r>
            <a:r>
              <a:rPr lang="en-US" sz="1800" dirty="0" smtClean="0"/>
              <a:t> TBA</a:t>
            </a:r>
          </a:p>
          <a:p>
            <a:pPr eaLnBrk="1" hangingPunct="1">
              <a:buNone/>
            </a:pPr>
            <a:r>
              <a:rPr lang="en-US" dirty="0" smtClean="0">
                <a:ea typeface="ＭＳ Ｐゴシック" charset="-128"/>
              </a:rPr>
              <a:t>Course Website:</a:t>
            </a:r>
          </a:p>
          <a:p>
            <a:pPr lvl="1" eaLnBrk="1" hangingPunct="1"/>
            <a:r>
              <a:rPr lang="en-GB" sz="2000" dirty="0" smtClean="0">
                <a:ea typeface="ＭＳ Ｐゴシック" charset="-128"/>
              </a:rPr>
              <a:t>Access Lecture Notes / announcements </a:t>
            </a:r>
          </a:p>
          <a:p>
            <a:pPr lvl="1" eaLnBrk="1" hangingPunct="1"/>
            <a:r>
              <a:rPr lang="en-AU" sz="2000" dirty="0" err="1" smtClean="0">
                <a:ea typeface="ＭＳ Ｐゴシック" charset="-128"/>
              </a:rPr>
              <a:t>Learning@Griffith</a:t>
            </a:r>
            <a:r>
              <a:rPr lang="en-AU" sz="2000" dirty="0" smtClean="0">
                <a:ea typeface="ＭＳ Ｐゴシック" charset="-128"/>
              </a:rPr>
              <a:t> </a:t>
            </a:r>
            <a:endParaRPr lang="en-US" sz="2000" dirty="0" smtClean="0">
              <a:ea typeface="ＭＳ Ｐゴシック" charset="-128"/>
            </a:endParaRPr>
          </a:p>
          <a:p>
            <a:pPr>
              <a:lnSpc>
                <a:spcPct val="90000"/>
              </a:lnSpc>
              <a:buFontTx/>
              <a:buNone/>
              <a:tabLst>
                <a:tab pos="3238500" algn="l"/>
              </a:tabLst>
            </a:pPr>
            <a:endParaRPr lang="en-US" dirty="0" smtClean="0"/>
          </a:p>
          <a:p>
            <a:pPr>
              <a:lnSpc>
                <a:spcPct val="90000"/>
              </a:lnSpc>
              <a:buFontTx/>
              <a:buNone/>
              <a:tabLst>
                <a:tab pos="3238500" algn="l"/>
              </a:tabLst>
            </a:pPr>
            <a:r>
              <a:rPr lang="en-AU" dirty="0" smtClean="0"/>
              <a:t> </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F79832E6-F62C-45E1-9EEE-D707C3493EA3}" type="slidenum">
              <a:rPr lang="en-US"/>
              <a:pPr/>
              <a:t>40</a:t>
            </a:fld>
            <a:endParaRPr lang="en-US"/>
          </a:p>
        </p:txBody>
      </p:sp>
      <p:sp>
        <p:nvSpPr>
          <p:cNvPr id="92162" name="Rectangle 2"/>
          <p:cNvSpPr>
            <a:spLocks noGrp="1" noChangeArrowheads="1"/>
          </p:cNvSpPr>
          <p:nvPr>
            <p:ph type="title"/>
          </p:nvPr>
        </p:nvSpPr>
        <p:spPr/>
        <p:txBody>
          <a:bodyPr/>
          <a:lstStyle/>
          <a:p>
            <a:pPr>
              <a:defRPr/>
            </a:pPr>
            <a:r>
              <a:rPr lang="en-AU" smtClean="0"/>
              <a:t>Caesar Cipher</a:t>
            </a:r>
          </a:p>
        </p:txBody>
      </p:sp>
      <p:sp>
        <p:nvSpPr>
          <p:cNvPr id="36868" name="Rectangle 3"/>
          <p:cNvSpPr>
            <a:spLocks noGrp="1" noChangeArrowheads="1"/>
          </p:cNvSpPr>
          <p:nvPr>
            <p:ph type="body" idx="1"/>
          </p:nvPr>
        </p:nvSpPr>
        <p:spPr/>
        <p:txBody>
          <a:bodyPr/>
          <a:lstStyle/>
          <a:p>
            <a:r>
              <a:rPr lang="en-US" sz="2800" smtClean="0"/>
              <a:t>Can define transformation as:</a:t>
            </a:r>
          </a:p>
          <a:p>
            <a:pPr lvl="1"/>
            <a:r>
              <a:rPr lang="en-AU" sz="1800" b="1" smtClean="0">
                <a:solidFill>
                  <a:schemeClr val="accent2"/>
                </a:solidFill>
                <a:latin typeface="Courier New" pitchFamily="49" charset="0"/>
              </a:rPr>
              <a:t>a b c d e f g h i j k l m n o p q r s t u v w x y z</a:t>
            </a:r>
          </a:p>
          <a:p>
            <a:pPr lvl="1"/>
            <a:r>
              <a:rPr lang="en-AU" sz="1800" b="1" smtClean="0">
                <a:solidFill>
                  <a:srgbClr val="DF0029"/>
                </a:solidFill>
                <a:latin typeface="Courier New" pitchFamily="49" charset="0"/>
              </a:rPr>
              <a:t>D E F G H I J K L M N O P Q R S T U V W X Y Z A B C</a:t>
            </a:r>
          </a:p>
          <a:p>
            <a:r>
              <a:rPr lang="en-US" sz="2800" smtClean="0"/>
              <a:t>Mathematically give each letter a number</a:t>
            </a:r>
          </a:p>
          <a:p>
            <a:pPr lvl="1"/>
            <a:r>
              <a:rPr lang="en-AU" sz="1800" b="1" smtClean="0">
                <a:solidFill>
                  <a:schemeClr val="accent2"/>
                </a:solidFill>
                <a:latin typeface="Courier New" pitchFamily="49" charset="0"/>
              </a:rPr>
              <a:t>a b c d e f g h i j k l m n o p q r s t u v w x y z</a:t>
            </a:r>
            <a:endParaRPr lang="en-AU" sz="2400" b="1" smtClean="0">
              <a:solidFill>
                <a:schemeClr val="accent2"/>
              </a:solidFill>
            </a:endParaRPr>
          </a:p>
          <a:p>
            <a:pPr lvl="1"/>
            <a:r>
              <a:rPr lang="en-AU" sz="1800" b="1" smtClean="0">
                <a:solidFill>
                  <a:schemeClr val="accent2"/>
                </a:solidFill>
                <a:latin typeface="Courier New" pitchFamily="49" charset="0"/>
              </a:rPr>
              <a:t>0 1 2 3 4 5 6 7 8 9 ………………………………………………………………………………25</a:t>
            </a:r>
          </a:p>
          <a:p>
            <a:r>
              <a:rPr lang="en-US" sz="2800" smtClean="0"/>
              <a:t>Then Caesar cipher is represented as:</a:t>
            </a:r>
          </a:p>
          <a:p>
            <a:pPr lvl="1"/>
            <a:r>
              <a:rPr lang="en-AU" sz="2400" b="1" smtClean="0">
                <a:solidFill>
                  <a:srgbClr val="DF0029"/>
                </a:solidFill>
                <a:latin typeface="Courier New" pitchFamily="49" charset="0"/>
              </a:rPr>
              <a:t>C</a:t>
            </a:r>
            <a:r>
              <a:rPr lang="en-AU" sz="2400" b="1" smtClean="0">
                <a:latin typeface="Courier New" pitchFamily="49" charset="0"/>
              </a:rPr>
              <a:t> = E(</a:t>
            </a:r>
            <a:r>
              <a:rPr lang="en-AU" sz="2400" b="1" smtClean="0">
                <a:solidFill>
                  <a:schemeClr val="accent2"/>
                </a:solidFill>
                <a:latin typeface="Courier New" pitchFamily="49" charset="0"/>
              </a:rPr>
              <a:t>p</a:t>
            </a:r>
            <a:r>
              <a:rPr lang="en-AU" sz="2400" b="1" smtClean="0">
                <a:latin typeface="Courier New" pitchFamily="49" charset="0"/>
              </a:rPr>
              <a:t>) = (</a:t>
            </a:r>
            <a:r>
              <a:rPr lang="en-AU" sz="2400" b="1" smtClean="0">
                <a:solidFill>
                  <a:schemeClr val="accent2"/>
                </a:solidFill>
                <a:latin typeface="Courier New" pitchFamily="49" charset="0"/>
              </a:rPr>
              <a:t>p</a:t>
            </a:r>
            <a:r>
              <a:rPr lang="en-AU" sz="2400" b="1" smtClean="0">
                <a:latin typeface="Courier New" pitchFamily="49" charset="0"/>
              </a:rPr>
              <a:t> + </a:t>
            </a:r>
            <a:r>
              <a:rPr lang="en-AU" sz="2400" b="1" smtClean="0">
                <a:solidFill>
                  <a:srgbClr val="FF00FF"/>
                </a:solidFill>
                <a:latin typeface="Courier New" pitchFamily="49" charset="0"/>
              </a:rPr>
              <a:t>k</a:t>
            </a:r>
            <a:r>
              <a:rPr lang="en-AU" sz="2400" b="1" smtClean="0">
                <a:latin typeface="Courier New" pitchFamily="49" charset="0"/>
              </a:rPr>
              <a:t>) mod 26</a:t>
            </a:r>
          </a:p>
          <a:p>
            <a:pPr lvl="1"/>
            <a:r>
              <a:rPr lang="en-AU" sz="2400" b="1" smtClean="0">
                <a:solidFill>
                  <a:schemeClr val="accent2"/>
                </a:solidFill>
                <a:latin typeface="Courier New" pitchFamily="49" charset="0"/>
              </a:rPr>
              <a:t>p</a:t>
            </a:r>
            <a:r>
              <a:rPr lang="en-AU" sz="2400" b="1" smtClean="0">
                <a:latin typeface="Courier New" pitchFamily="49" charset="0"/>
              </a:rPr>
              <a:t> = D(</a:t>
            </a:r>
            <a:r>
              <a:rPr lang="en-AU" sz="2400" b="1" smtClean="0">
                <a:solidFill>
                  <a:srgbClr val="DF0029"/>
                </a:solidFill>
                <a:latin typeface="Courier New" pitchFamily="49" charset="0"/>
              </a:rPr>
              <a:t>C</a:t>
            </a:r>
            <a:r>
              <a:rPr lang="en-AU" sz="2400" b="1" smtClean="0">
                <a:latin typeface="Courier New" pitchFamily="49" charset="0"/>
              </a:rPr>
              <a:t>) = (</a:t>
            </a:r>
            <a:r>
              <a:rPr lang="en-AU" sz="2400" b="1" smtClean="0">
                <a:solidFill>
                  <a:srgbClr val="DF0029"/>
                </a:solidFill>
                <a:latin typeface="Courier New" pitchFamily="49" charset="0"/>
              </a:rPr>
              <a:t>C</a:t>
            </a:r>
            <a:r>
              <a:rPr lang="en-AU" sz="2400" b="1" smtClean="0">
                <a:latin typeface="Courier New" pitchFamily="49" charset="0"/>
              </a:rPr>
              <a:t> – </a:t>
            </a:r>
            <a:r>
              <a:rPr lang="en-AU" sz="2400" b="1" smtClean="0">
                <a:solidFill>
                  <a:srgbClr val="FF00FF"/>
                </a:solidFill>
                <a:latin typeface="Courier New" pitchFamily="49" charset="0"/>
              </a:rPr>
              <a:t>k</a:t>
            </a:r>
            <a:r>
              <a:rPr lang="en-AU" sz="2400" b="1" smtClean="0">
                <a:latin typeface="Courier New" pitchFamily="49" charset="0"/>
              </a:rPr>
              <a:t>) mod 26</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3AACC574-6048-4791-9B60-0097BE9094AA}" type="slidenum">
              <a:rPr lang="en-US"/>
              <a:pPr/>
              <a:t>41</a:t>
            </a:fld>
            <a:endParaRPr lang="en-US"/>
          </a:p>
        </p:txBody>
      </p:sp>
      <p:sp>
        <p:nvSpPr>
          <p:cNvPr id="94210" name="Rectangle 2"/>
          <p:cNvSpPr>
            <a:spLocks noGrp="1" noChangeArrowheads="1"/>
          </p:cNvSpPr>
          <p:nvPr>
            <p:ph type="title"/>
          </p:nvPr>
        </p:nvSpPr>
        <p:spPr/>
        <p:txBody>
          <a:bodyPr/>
          <a:lstStyle/>
          <a:p>
            <a:pPr>
              <a:defRPr/>
            </a:pPr>
            <a:r>
              <a:rPr lang="en-AU" smtClean="0"/>
              <a:t>Cryptanalysis of Caesar Cipher </a:t>
            </a:r>
          </a:p>
        </p:txBody>
      </p:sp>
      <p:sp>
        <p:nvSpPr>
          <p:cNvPr id="37892" name="Rectangle 3"/>
          <p:cNvSpPr>
            <a:spLocks noGrp="1" noChangeArrowheads="1"/>
          </p:cNvSpPr>
          <p:nvPr>
            <p:ph type="body" idx="1"/>
          </p:nvPr>
        </p:nvSpPr>
        <p:spPr/>
        <p:txBody>
          <a:bodyPr/>
          <a:lstStyle/>
          <a:p>
            <a:pPr>
              <a:lnSpc>
                <a:spcPct val="90000"/>
              </a:lnSpc>
            </a:pPr>
            <a:r>
              <a:rPr lang="en-AU" smtClean="0"/>
              <a:t>Only have 26 possible ciphers </a:t>
            </a:r>
          </a:p>
          <a:p>
            <a:pPr lvl="1">
              <a:lnSpc>
                <a:spcPct val="90000"/>
              </a:lnSpc>
            </a:pPr>
            <a:r>
              <a:rPr lang="en-AU" smtClean="0"/>
              <a:t>A maps to A, B, ..., Z </a:t>
            </a:r>
          </a:p>
          <a:p>
            <a:pPr>
              <a:lnSpc>
                <a:spcPct val="90000"/>
              </a:lnSpc>
            </a:pPr>
            <a:r>
              <a:rPr lang="en-AU" smtClean="0"/>
              <a:t>Could simply try each in turn, by a brute force search </a:t>
            </a:r>
          </a:p>
          <a:p>
            <a:pPr>
              <a:lnSpc>
                <a:spcPct val="90000"/>
              </a:lnSpc>
            </a:pPr>
            <a:r>
              <a:rPr lang="en-AU" smtClean="0"/>
              <a:t>Given ciphertext, just try all shifts of letters</a:t>
            </a:r>
          </a:p>
          <a:p>
            <a:pPr>
              <a:lnSpc>
                <a:spcPct val="90000"/>
              </a:lnSpc>
            </a:pPr>
            <a:r>
              <a:rPr lang="en-US" smtClean="0"/>
              <a:t>Do need to recognize when have plaintext</a:t>
            </a:r>
            <a:endParaRPr lang="en-AU" smtClean="0"/>
          </a:p>
          <a:p>
            <a:pPr>
              <a:lnSpc>
                <a:spcPct val="90000"/>
              </a:lnSpc>
            </a:pPr>
            <a:r>
              <a:rPr lang="en-AU" smtClean="0"/>
              <a:t>An example – break the following ciphertext:</a:t>
            </a:r>
            <a:br>
              <a:rPr lang="en-AU" smtClean="0"/>
            </a:br>
            <a:r>
              <a:rPr lang="en-AU" smtClean="0"/>
              <a:t>       </a:t>
            </a:r>
          </a:p>
          <a:p>
            <a:pPr>
              <a:lnSpc>
                <a:spcPct val="90000"/>
              </a:lnSpc>
              <a:buFontTx/>
              <a:buNone/>
            </a:pPr>
            <a:r>
              <a:rPr lang="en-AU" b="1" smtClean="0">
                <a:solidFill>
                  <a:srgbClr val="DF0029"/>
                </a:solidFill>
                <a:latin typeface="Courier New" pitchFamily="49" charset="0"/>
              </a:rPr>
              <a:t>     XJSI YMJ RTSJD YT FQNHJ </a:t>
            </a:r>
            <a:endParaRPr lang="en-AU" smtClean="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43E79345-EC15-4134-B7E5-AD80F5FF6892}" type="slidenum">
              <a:rPr lang="en-US"/>
              <a:pPr/>
              <a:t>42</a:t>
            </a:fld>
            <a:endParaRPr lang="en-US"/>
          </a:p>
        </p:txBody>
      </p:sp>
      <p:sp>
        <p:nvSpPr>
          <p:cNvPr id="97282" name="Rectangle 2"/>
          <p:cNvSpPr>
            <a:spLocks noGrp="1" noChangeArrowheads="1"/>
          </p:cNvSpPr>
          <p:nvPr>
            <p:ph type="title"/>
          </p:nvPr>
        </p:nvSpPr>
        <p:spPr>
          <a:xfrm>
            <a:off x="1143000" y="152400"/>
            <a:ext cx="7173913" cy="1143000"/>
          </a:xfrm>
        </p:spPr>
        <p:txBody>
          <a:bodyPr/>
          <a:lstStyle/>
          <a:p>
            <a:pPr>
              <a:defRPr/>
            </a:pPr>
            <a:r>
              <a:rPr lang="en-AU" dirty="0" smtClean="0"/>
              <a:t>Mono-alphabetic Cipher</a:t>
            </a:r>
          </a:p>
        </p:txBody>
      </p:sp>
      <p:sp>
        <p:nvSpPr>
          <p:cNvPr id="38916" name="Rectangle 3"/>
          <p:cNvSpPr>
            <a:spLocks noGrp="1" noChangeArrowheads="1"/>
          </p:cNvSpPr>
          <p:nvPr>
            <p:ph type="body" idx="1"/>
          </p:nvPr>
        </p:nvSpPr>
        <p:spPr/>
        <p:txBody>
          <a:bodyPr/>
          <a:lstStyle/>
          <a:p>
            <a:pPr>
              <a:tabLst>
                <a:tab pos="1905000" algn="l"/>
                <a:tab pos="2476500" algn="l"/>
              </a:tabLst>
            </a:pPr>
            <a:r>
              <a:rPr lang="en-AU" smtClean="0"/>
              <a:t>Rather than just shifting the alphabet, we could shuffle (jumble) the letters arbitrarily </a:t>
            </a:r>
          </a:p>
          <a:p>
            <a:pPr>
              <a:tabLst>
                <a:tab pos="1905000" algn="l"/>
                <a:tab pos="2476500" algn="l"/>
              </a:tabLst>
            </a:pPr>
            <a:r>
              <a:rPr lang="en-AU" smtClean="0"/>
              <a:t>Each plaintext letter maps to a randomly selected letter </a:t>
            </a:r>
          </a:p>
          <a:p>
            <a:pPr>
              <a:tabLst>
                <a:tab pos="1905000" algn="l"/>
                <a:tab pos="2476500" algn="l"/>
              </a:tabLst>
            </a:pPr>
            <a:r>
              <a:rPr lang="en-AU" smtClean="0"/>
              <a:t>Hence, key is 26 letters long: </a:t>
            </a:r>
          </a:p>
          <a:p>
            <a:pPr lvl="1">
              <a:tabLst>
                <a:tab pos="1905000" algn="l"/>
                <a:tab pos="2476500" algn="l"/>
              </a:tabLst>
            </a:pPr>
            <a:r>
              <a:rPr lang="en-AU" smtClean="0"/>
              <a:t>Plain:	</a:t>
            </a:r>
            <a:r>
              <a:rPr lang="en-AU" b="1" smtClean="0">
                <a:solidFill>
                  <a:schemeClr val="accent2"/>
                </a:solidFill>
                <a:latin typeface="Courier New" pitchFamily="49" charset="0"/>
              </a:rPr>
              <a:t>abcdefghijklmnopqrstuvwxyz</a:t>
            </a:r>
            <a:r>
              <a:rPr lang="en-AU" smtClean="0"/>
              <a:t> </a:t>
            </a:r>
          </a:p>
          <a:p>
            <a:pPr lvl="1">
              <a:tabLst>
                <a:tab pos="1905000" algn="l"/>
                <a:tab pos="2476500" algn="l"/>
              </a:tabLst>
            </a:pPr>
            <a:r>
              <a:rPr lang="en-AU" smtClean="0"/>
              <a:t>Cipher: </a:t>
            </a:r>
            <a:r>
              <a:rPr lang="en-AU" b="1" smtClean="0">
                <a:solidFill>
                  <a:srgbClr val="FF00FF"/>
                </a:solidFill>
                <a:latin typeface="Courier New" pitchFamily="49" charset="0"/>
              </a:rPr>
              <a:t>DKVQFIBJWPESCXHTMYAUOLRGZN</a:t>
            </a:r>
          </a:p>
          <a:p>
            <a:pPr lvl="1">
              <a:tabLst>
                <a:tab pos="1905000" algn="l"/>
                <a:tab pos="2476500" algn="l"/>
              </a:tabLst>
            </a:pPr>
            <a:r>
              <a:rPr lang="en-AU" smtClean="0"/>
              <a:t>Plaintext:	</a:t>
            </a:r>
            <a:r>
              <a:rPr lang="en-AU" b="1" smtClean="0">
                <a:solidFill>
                  <a:schemeClr val="accent2"/>
                </a:solidFill>
                <a:latin typeface="Courier New" pitchFamily="49" charset="0"/>
              </a:rPr>
              <a:t>SEND THE MONEY TO AliCE</a:t>
            </a:r>
          </a:p>
          <a:p>
            <a:pPr lvl="1">
              <a:tabLst>
                <a:tab pos="1905000" algn="l"/>
                <a:tab pos="2476500" algn="l"/>
              </a:tabLst>
            </a:pPr>
            <a:r>
              <a:rPr lang="en-AU" smtClean="0"/>
              <a:t>Ciphertext:	</a:t>
            </a:r>
            <a:r>
              <a:rPr lang="en-AU" b="1" smtClean="0">
                <a:solidFill>
                  <a:srgbClr val="DF0029"/>
                </a:solidFill>
                <a:latin typeface="Courier New" pitchFamily="49" charset="0"/>
              </a:rPr>
              <a:t>AFXQ UJF CHXFZ UH DSWVF</a:t>
            </a:r>
            <a:r>
              <a:rPr lang="en-AU" smtClean="0"/>
              <a:t> </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A24D8052-79D8-446C-A002-24B276559EEA}" type="slidenum">
              <a:rPr lang="en-US"/>
              <a:pPr/>
              <a:t>43</a:t>
            </a:fld>
            <a:endParaRPr lang="en-US"/>
          </a:p>
        </p:txBody>
      </p:sp>
      <p:sp>
        <p:nvSpPr>
          <p:cNvPr id="98306" name="Rectangle 2"/>
          <p:cNvSpPr>
            <a:spLocks noGrp="1" noChangeArrowheads="1"/>
          </p:cNvSpPr>
          <p:nvPr>
            <p:ph type="title"/>
          </p:nvPr>
        </p:nvSpPr>
        <p:spPr/>
        <p:txBody>
          <a:bodyPr/>
          <a:lstStyle/>
          <a:p>
            <a:pPr>
              <a:defRPr/>
            </a:pPr>
            <a:r>
              <a:rPr lang="en-AU" sz="3900" dirty="0" smtClean="0"/>
              <a:t>Mono-alphabetic Cipher Security</a:t>
            </a:r>
          </a:p>
        </p:txBody>
      </p:sp>
      <p:sp>
        <p:nvSpPr>
          <p:cNvPr id="1030" name="Rectangle 3"/>
          <p:cNvSpPr>
            <a:spLocks noGrp="1" noChangeArrowheads="1"/>
          </p:cNvSpPr>
          <p:nvPr>
            <p:ph type="body" idx="1"/>
          </p:nvPr>
        </p:nvSpPr>
        <p:spPr>
          <a:xfrm>
            <a:off x="395288" y="1484313"/>
            <a:ext cx="8229600" cy="4876800"/>
          </a:xfrm>
        </p:spPr>
        <p:txBody>
          <a:bodyPr/>
          <a:lstStyle/>
          <a:p>
            <a:r>
              <a:rPr lang="en-AU" smtClean="0"/>
              <a:t>Now have a total of</a:t>
            </a:r>
            <a:r>
              <a:rPr lang="en-AU" smtClean="0">
                <a:latin typeface="Courier New" pitchFamily="49" charset="0"/>
              </a:rPr>
              <a:t> </a:t>
            </a:r>
            <a:r>
              <a:rPr lang="en-AU" b="1" smtClean="0">
                <a:latin typeface="Courier New" pitchFamily="49" charset="0"/>
              </a:rPr>
              <a:t>26! = </a:t>
            </a:r>
            <a:r>
              <a:rPr lang="en-AU" smtClean="0">
                <a:latin typeface="Courier New" pitchFamily="49" charset="0"/>
              </a:rPr>
              <a:t>     </a:t>
            </a:r>
            <a:r>
              <a:rPr lang="en-AU" smtClean="0"/>
              <a:t>keys </a:t>
            </a:r>
          </a:p>
          <a:p>
            <a:r>
              <a:rPr lang="en-AU" smtClean="0"/>
              <a:t>With so many keys, you might think this cipher is secure </a:t>
            </a:r>
          </a:p>
          <a:p>
            <a:pPr algn="ctr">
              <a:buFontTx/>
              <a:buNone/>
            </a:pPr>
            <a:r>
              <a:rPr lang="en-AU" b="1" smtClean="0">
                <a:solidFill>
                  <a:srgbClr val="FF00FF"/>
                </a:solidFill>
              </a:rPr>
              <a:t>WRONG  !!!</a:t>
            </a:r>
            <a:r>
              <a:rPr lang="en-AU" smtClean="0"/>
              <a:t> </a:t>
            </a:r>
          </a:p>
          <a:p>
            <a:r>
              <a:rPr lang="en-US" b="1" smtClean="0"/>
              <a:t>It can be broken by using English letter frequencies.</a:t>
            </a:r>
            <a:endParaRPr lang="en-AU" b="1" smtClean="0"/>
          </a:p>
        </p:txBody>
      </p:sp>
      <p:graphicFrame>
        <p:nvGraphicFramePr>
          <p:cNvPr id="1026" name="Object 7"/>
          <p:cNvGraphicFramePr>
            <a:graphicFrameLocks noChangeAspect="1"/>
          </p:cNvGraphicFramePr>
          <p:nvPr/>
        </p:nvGraphicFramePr>
        <p:xfrm>
          <a:off x="5149850" y="2752725"/>
          <a:ext cx="114300" cy="177800"/>
        </p:xfrm>
        <a:graphic>
          <a:graphicData uri="http://schemas.openxmlformats.org/presentationml/2006/ole">
            <mc:AlternateContent xmlns:mc="http://schemas.openxmlformats.org/markup-compatibility/2006">
              <mc:Choice xmlns:v="urn:schemas-microsoft-com:vml" Requires="v">
                <p:oleObj spid="_x0000_s1044" name="Equation" r:id="rId3" imgW="114120" imgH="177480" progId="">
                  <p:embed/>
                </p:oleObj>
              </mc:Choice>
              <mc:Fallback>
                <p:oleObj name="Equation" r:id="rId3" imgW="114120" imgH="17748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850" y="27527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5651500" y="1484313"/>
          <a:ext cx="1296988" cy="528637"/>
        </p:xfrm>
        <a:graphic>
          <a:graphicData uri="http://schemas.openxmlformats.org/presentationml/2006/ole">
            <mc:AlternateContent xmlns:mc="http://schemas.openxmlformats.org/markup-compatibility/2006">
              <mc:Choice xmlns:v="urn:schemas-microsoft-com:vml" Requires="v">
                <p:oleObj spid="_x0000_s1045" name="Equation" r:id="rId5" imgW="469800" imgH="203040" progId="">
                  <p:embed/>
                </p:oleObj>
              </mc:Choice>
              <mc:Fallback>
                <p:oleObj name="Equation" r:id="rId5" imgW="469800" imgH="20304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484313"/>
                        <a:ext cx="129698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11D37298-0A67-49D1-8D7E-19E438865AE3}" type="slidenum">
              <a:rPr lang="en-US"/>
              <a:pPr/>
              <a:t>44</a:t>
            </a:fld>
            <a:endParaRPr lang="en-US"/>
          </a:p>
        </p:txBody>
      </p:sp>
      <p:sp>
        <p:nvSpPr>
          <p:cNvPr id="39940" name="Rectangle 3"/>
          <p:cNvSpPr>
            <a:spLocks noGrp="1" noChangeArrowheads="1"/>
          </p:cNvSpPr>
          <p:nvPr>
            <p:ph type="body" idx="1"/>
          </p:nvPr>
        </p:nvSpPr>
        <p:spPr/>
        <p:txBody>
          <a:bodyPr/>
          <a:lstStyle/>
          <a:p>
            <a:pPr>
              <a:lnSpc>
                <a:spcPct val="130000"/>
              </a:lnSpc>
            </a:pPr>
            <a:r>
              <a:rPr lang="en-AU" smtClean="0"/>
              <a:t>Letters are not equally commonly used </a:t>
            </a:r>
          </a:p>
          <a:p>
            <a:pPr lvl="1">
              <a:lnSpc>
                <a:spcPct val="130000"/>
              </a:lnSpc>
            </a:pPr>
            <a:r>
              <a:rPr lang="en-AU" smtClean="0"/>
              <a:t>In English </a:t>
            </a:r>
            <a:r>
              <a:rPr lang="en-AU" b="1" smtClean="0">
                <a:solidFill>
                  <a:schemeClr val="accent2"/>
                </a:solidFill>
                <a:latin typeface="Courier New" pitchFamily="49" charset="0"/>
              </a:rPr>
              <a:t>E</a:t>
            </a:r>
            <a:r>
              <a:rPr lang="en-AU" smtClean="0"/>
              <a:t> is by far the most common letter </a:t>
            </a:r>
          </a:p>
          <a:p>
            <a:pPr lvl="1">
              <a:lnSpc>
                <a:spcPct val="130000"/>
              </a:lnSpc>
            </a:pPr>
            <a:r>
              <a:rPr lang="en-AU" smtClean="0"/>
              <a:t>Then </a:t>
            </a:r>
            <a:r>
              <a:rPr lang="en-AU" b="1" smtClean="0">
                <a:solidFill>
                  <a:schemeClr val="accent2"/>
                </a:solidFill>
                <a:latin typeface="Courier New" pitchFamily="49" charset="0"/>
              </a:rPr>
              <a:t>T,R,N,I,O,A,S</a:t>
            </a:r>
            <a:r>
              <a:rPr lang="en-AU" smtClean="0"/>
              <a:t> </a:t>
            </a:r>
          </a:p>
          <a:p>
            <a:pPr lvl="1">
              <a:lnSpc>
                <a:spcPct val="130000"/>
              </a:lnSpc>
            </a:pPr>
            <a:r>
              <a:rPr lang="en-AU" smtClean="0"/>
              <a:t>Other letters are fairly rare: e.g. </a:t>
            </a:r>
            <a:r>
              <a:rPr lang="en-AU" b="1" smtClean="0">
                <a:solidFill>
                  <a:schemeClr val="accent2"/>
                </a:solidFill>
                <a:latin typeface="Courier New" pitchFamily="49" charset="0"/>
              </a:rPr>
              <a:t>Z,J,K,Q,X</a:t>
            </a:r>
            <a:r>
              <a:rPr lang="en-AU" smtClean="0"/>
              <a:t> </a:t>
            </a:r>
          </a:p>
          <a:p>
            <a:pPr>
              <a:buFontTx/>
              <a:buNone/>
            </a:pPr>
            <a:r>
              <a:rPr lang="en-AU" smtClean="0"/>
              <a:t> </a:t>
            </a:r>
          </a:p>
        </p:txBody>
      </p:sp>
      <p:sp>
        <p:nvSpPr>
          <p:cNvPr id="101378" name="Rectangle 2"/>
          <p:cNvSpPr>
            <a:spLocks noChangeArrowheads="1"/>
          </p:cNvSpPr>
          <p:nvPr/>
        </p:nvSpPr>
        <p:spPr bwMode="auto">
          <a:xfrm>
            <a:off x="1143000" y="152400"/>
            <a:ext cx="7620000" cy="1143000"/>
          </a:xfrm>
          <a:prstGeom prst="rect">
            <a:avLst/>
          </a:prstGeom>
          <a:noFill/>
          <a:ln w="9525">
            <a:noFill/>
            <a:miter lim="800000"/>
            <a:headEnd/>
            <a:tailEnd/>
          </a:ln>
        </p:spPr>
        <p:txBody>
          <a:bodyPr anchor="ctr"/>
          <a:lstStyle/>
          <a:p>
            <a:pPr algn="ctr">
              <a:defRPr/>
            </a:pPr>
            <a:r>
              <a:rPr lang="en-AU" sz="4400" kern="0">
                <a:solidFill>
                  <a:schemeClr val="tx2"/>
                </a:solidFill>
                <a:effectLst>
                  <a:outerShdw blurRad="38100" dist="38100" dir="2700000" algn="tl">
                    <a:srgbClr val="C0C0C0"/>
                  </a:outerShdw>
                </a:effectLst>
                <a:latin typeface="+mj-lt"/>
                <a:ea typeface="+mj-ea"/>
                <a:cs typeface="+mj-cs"/>
              </a:rPr>
              <a:t>English Letter Frequencies</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Lecture 1. Introduction - </a:t>
            </a:r>
            <a:fld id="{EA82DCC6-BADB-445D-97C0-40C8E960E215}" type="slidenum">
              <a:rPr lang="en-US"/>
              <a:pPr/>
              <a:t>45</a:t>
            </a:fld>
            <a:endParaRPr lang="en-US"/>
          </a:p>
        </p:txBody>
      </p:sp>
      <p:sp>
        <p:nvSpPr>
          <p:cNvPr id="101378" name="Rectangle 2"/>
          <p:cNvSpPr>
            <a:spLocks noGrp="1" noChangeArrowheads="1"/>
          </p:cNvSpPr>
          <p:nvPr>
            <p:ph type="title"/>
          </p:nvPr>
        </p:nvSpPr>
        <p:spPr/>
        <p:txBody>
          <a:bodyPr/>
          <a:lstStyle/>
          <a:p>
            <a:pPr>
              <a:defRPr/>
            </a:pPr>
            <a:r>
              <a:rPr lang="en-AU" smtClean="0"/>
              <a:t>English Letter Frequencies</a:t>
            </a:r>
          </a:p>
        </p:txBody>
      </p:sp>
      <p:pic>
        <p:nvPicPr>
          <p:cNvPr id="40964" name="Picture 3"/>
          <p:cNvPicPr>
            <a:picLocks noGrp="1" noChangeAspect="1" noChangeArrowheads="1"/>
          </p:cNvPicPr>
          <p:nvPr>
            <p:ph type="body" idx="1"/>
          </p:nvPr>
        </p:nvPicPr>
        <p:blipFill>
          <a:blip r:embed="rId3" cstate="print"/>
          <a:srcRect/>
          <a:stretch>
            <a:fillRect/>
          </a:stretch>
        </p:blipFill>
        <p:spPr>
          <a:xfrm>
            <a:off x="1066800" y="1066800"/>
            <a:ext cx="6832600" cy="4876800"/>
          </a:xfrm>
          <a:noFill/>
        </p:spPr>
      </p:pic>
      <p:sp>
        <p:nvSpPr>
          <p:cNvPr id="40965" name="Text Box 4"/>
          <p:cNvSpPr txBox="1">
            <a:spLocks noChangeArrowheads="1"/>
          </p:cNvSpPr>
          <p:nvPr/>
        </p:nvSpPr>
        <p:spPr bwMode="auto">
          <a:xfrm>
            <a:off x="3429000" y="6019800"/>
            <a:ext cx="2139950" cy="396875"/>
          </a:xfrm>
          <a:prstGeom prst="rect">
            <a:avLst/>
          </a:prstGeom>
          <a:noFill/>
          <a:ln w="9525">
            <a:noFill/>
            <a:miter lim="800000"/>
            <a:headEnd/>
            <a:tailEnd/>
          </a:ln>
        </p:spPr>
        <p:txBody>
          <a:bodyPr wrap="none">
            <a:spAutoFit/>
          </a:bodyPr>
          <a:lstStyle/>
          <a:p>
            <a:pPr algn="ctr"/>
            <a:r>
              <a:rPr lang="en-AU" sz="2000" i="1">
                <a:latin typeface="Times New Roman" pitchFamily="18" charset="0"/>
              </a:rPr>
              <a:t>(Stallings – fig 2.5)</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1C212FEA-C66A-4715-A774-3AAD4E995F26}" type="slidenum">
              <a:rPr lang="en-US"/>
              <a:pPr/>
              <a:t>46</a:t>
            </a:fld>
            <a:endParaRPr lang="en-US"/>
          </a:p>
        </p:txBody>
      </p:sp>
      <p:sp>
        <p:nvSpPr>
          <p:cNvPr id="115714" name="Rectangle 2"/>
          <p:cNvSpPr>
            <a:spLocks noGrp="1" noChangeArrowheads="1"/>
          </p:cNvSpPr>
          <p:nvPr>
            <p:ph type="title"/>
          </p:nvPr>
        </p:nvSpPr>
        <p:spPr/>
        <p:txBody>
          <a:bodyPr/>
          <a:lstStyle/>
          <a:p>
            <a:pPr>
              <a:defRPr/>
            </a:pPr>
            <a:r>
              <a:rPr lang="en-AU" dirty="0" smtClean="0"/>
              <a:t>Poly-alphabetic Ciphers</a:t>
            </a:r>
          </a:p>
        </p:txBody>
      </p:sp>
      <p:sp>
        <p:nvSpPr>
          <p:cNvPr id="41988" name="Rectangle 3"/>
          <p:cNvSpPr>
            <a:spLocks noGrp="1" noChangeArrowheads="1"/>
          </p:cNvSpPr>
          <p:nvPr>
            <p:ph type="body" idx="1"/>
          </p:nvPr>
        </p:nvSpPr>
        <p:spPr/>
        <p:txBody>
          <a:bodyPr/>
          <a:lstStyle/>
          <a:p>
            <a:r>
              <a:rPr lang="en-AU" smtClean="0"/>
              <a:t>Another approach to improving security is to use multiple alphabets to encrypt the message</a:t>
            </a:r>
          </a:p>
          <a:p>
            <a:pPr>
              <a:lnSpc>
                <a:spcPct val="30000"/>
              </a:lnSpc>
            </a:pPr>
            <a:endParaRPr lang="en-AU" smtClean="0"/>
          </a:p>
          <a:p>
            <a:pPr lvl="1"/>
            <a:r>
              <a:rPr lang="en-AU" smtClean="0"/>
              <a:t>Called </a:t>
            </a:r>
            <a:r>
              <a:rPr lang="en-AU" u="sng" smtClean="0"/>
              <a:t>poly-alphabetic substitution ciphers</a:t>
            </a:r>
            <a:r>
              <a:rPr lang="en-AU" smtClean="0"/>
              <a:t> </a:t>
            </a:r>
          </a:p>
          <a:p>
            <a:pPr>
              <a:lnSpc>
                <a:spcPct val="30000"/>
              </a:lnSpc>
            </a:pPr>
            <a:endParaRPr lang="en-AU" smtClean="0"/>
          </a:p>
          <a:p>
            <a:r>
              <a:rPr lang="en-AU" smtClean="0"/>
              <a:t>Makes cryptanalysis harder, due to more (even don’t know how many) alphabets to guess and flatter frequency distribution </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966023BA-1BEA-4F5D-A7A4-26BB1A9317FD}" type="slidenum">
              <a:rPr lang="en-US"/>
              <a:pPr/>
              <a:t>47</a:t>
            </a:fld>
            <a:endParaRPr lang="en-US"/>
          </a:p>
        </p:txBody>
      </p:sp>
      <p:sp>
        <p:nvSpPr>
          <p:cNvPr id="117762" name="Rectangle 2"/>
          <p:cNvSpPr>
            <a:spLocks noGrp="1" noChangeArrowheads="1"/>
          </p:cNvSpPr>
          <p:nvPr>
            <p:ph type="title"/>
          </p:nvPr>
        </p:nvSpPr>
        <p:spPr/>
        <p:txBody>
          <a:bodyPr/>
          <a:lstStyle/>
          <a:p>
            <a:pPr>
              <a:defRPr/>
            </a:pPr>
            <a:r>
              <a:rPr lang="en-AU" dirty="0" err="1" smtClean="0"/>
              <a:t>Vigenère</a:t>
            </a:r>
            <a:r>
              <a:rPr lang="en-AU" dirty="0" smtClean="0"/>
              <a:t> Cipher</a:t>
            </a:r>
          </a:p>
        </p:txBody>
      </p:sp>
      <p:sp>
        <p:nvSpPr>
          <p:cNvPr id="43012" name="Rectangle 3"/>
          <p:cNvSpPr>
            <a:spLocks noGrp="1" noChangeArrowheads="1"/>
          </p:cNvSpPr>
          <p:nvPr>
            <p:ph type="body" idx="1"/>
          </p:nvPr>
        </p:nvSpPr>
        <p:spPr>
          <a:xfrm>
            <a:off x="755650" y="1341438"/>
            <a:ext cx="8229600" cy="5040312"/>
          </a:xfrm>
        </p:spPr>
        <p:txBody>
          <a:bodyPr/>
          <a:lstStyle/>
          <a:p>
            <a:r>
              <a:rPr lang="en-AU" sz="2800" smtClean="0"/>
              <a:t>Simplest poly-alphabetic substitution cipher is the Vigenère Cipher </a:t>
            </a:r>
          </a:p>
          <a:p>
            <a:pPr>
              <a:lnSpc>
                <a:spcPct val="15000"/>
              </a:lnSpc>
            </a:pPr>
            <a:endParaRPr lang="en-AU" sz="2800" smtClean="0"/>
          </a:p>
          <a:p>
            <a:pPr>
              <a:lnSpc>
                <a:spcPct val="115000"/>
              </a:lnSpc>
            </a:pPr>
            <a:r>
              <a:rPr lang="en-AU" sz="2800" smtClean="0"/>
              <a:t>Effectively multiple Caesar ciphers </a:t>
            </a:r>
          </a:p>
          <a:p>
            <a:pPr>
              <a:lnSpc>
                <a:spcPct val="115000"/>
              </a:lnSpc>
            </a:pPr>
            <a:r>
              <a:rPr lang="en-AU" sz="2800" smtClean="0"/>
              <a:t>Key is multiple letters long:</a:t>
            </a:r>
            <a:br>
              <a:rPr lang="en-AU" sz="2800" smtClean="0"/>
            </a:br>
            <a:r>
              <a:rPr lang="en-AU" sz="2800" smtClean="0"/>
              <a:t>	</a:t>
            </a:r>
            <a:r>
              <a:rPr lang="en-AU" sz="2800" b="1" smtClean="0">
                <a:solidFill>
                  <a:srgbClr val="FF00FF"/>
                </a:solidFill>
                <a:latin typeface="Courier New" pitchFamily="49" charset="0"/>
              </a:rPr>
              <a:t>K = k</a:t>
            </a:r>
            <a:r>
              <a:rPr lang="en-AU" sz="2800" b="1" baseline="-25000" smtClean="0">
                <a:solidFill>
                  <a:srgbClr val="FF00FF"/>
                </a:solidFill>
                <a:latin typeface="Courier New" pitchFamily="49" charset="0"/>
              </a:rPr>
              <a:t>1</a:t>
            </a:r>
            <a:r>
              <a:rPr lang="en-AU" sz="2800" b="1" smtClean="0">
                <a:solidFill>
                  <a:srgbClr val="FF00FF"/>
                </a:solidFill>
                <a:latin typeface="Courier New" pitchFamily="49" charset="0"/>
              </a:rPr>
              <a:t> k</a:t>
            </a:r>
            <a:r>
              <a:rPr lang="en-AU" sz="2800" b="1" baseline="-25000" smtClean="0">
                <a:solidFill>
                  <a:srgbClr val="FF00FF"/>
                </a:solidFill>
                <a:latin typeface="Courier New" pitchFamily="49" charset="0"/>
              </a:rPr>
              <a:t>2</a:t>
            </a:r>
            <a:r>
              <a:rPr lang="en-AU" sz="2800" b="1" smtClean="0">
                <a:solidFill>
                  <a:srgbClr val="FF00FF"/>
                </a:solidFill>
                <a:latin typeface="Courier New" pitchFamily="49" charset="0"/>
              </a:rPr>
              <a:t> ... k</a:t>
            </a:r>
            <a:r>
              <a:rPr lang="en-AU" sz="2800" b="1" baseline="-25000" smtClean="0">
                <a:solidFill>
                  <a:srgbClr val="FF00FF"/>
                </a:solidFill>
                <a:latin typeface="Courier New" pitchFamily="49" charset="0"/>
              </a:rPr>
              <a:t>d</a:t>
            </a:r>
            <a:r>
              <a:rPr lang="en-AU" sz="2800" smtClean="0"/>
              <a:t> </a:t>
            </a:r>
          </a:p>
          <a:p>
            <a:pPr>
              <a:lnSpc>
                <a:spcPct val="115000"/>
              </a:lnSpc>
            </a:pPr>
            <a:r>
              <a:rPr lang="en-AU" sz="2800" b="1" smtClean="0">
                <a:latin typeface="Courier New" pitchFamily="49" charset="0"/>
              </a:rPr>
              <a:t>i</a:t>
            </a:r>
            <a:r>
              <a:rPr lang="en-AU" sz="2800" baseline="30000" smtClean="0"/>
              <a:t>th</a:t>
            </a:r>
            <a:r>
              <a:rPr lang="en-AU" sz="2800" smtClean="0"/>
              <a:t> letter specifies </a:t>
            </a:r>
            <a:r>
              <a:rPr lang="en-AU" sz="2800" b="1" smtClean="0">
                <a:latin typeface="Courier New" pitchFamily="49" charset="0"/>
              </a:rPr>
              <a:t>i</a:t>
            </a:r>
            <a:r>
              <a:rPr lang="en-AU" sz="2800" baseline="30000" smtClean="0"/>
              <a:t>th</a:t>
            </a:r>
            <a:r>
              <a:rPr lang="en-AU" sz="2800" smtClean="0"/>
              <a:t> alphabet to use </a:t>
            </a:r>
          </a:p>
          <a:p>
            <a:pPr>
              <a:lnSpc>
                <a:spcPct val="115000"/>
              </a:lnSpc>
            </a:pPr>
            <a:r>
              <a:rPr lang="en-AU" sz="2800" smtClean="0"/>
              <a:t>Use each alphabet in turn </a:t>
            </a:r>
          </a:p>
          <a:p>
            <a:pPr>
              <a:lnSpc>
                <a:spcPct val="115000"/>
              </a:lnSpc>
            </a:pPr>
            <a:r>
              <a:rPr lang="en-AU" sz="2800" smtClean="0"/>
              <a:t>Repeat from start after </a:t>
            </a:r>
            <a:r>
              <a:rPr lang="en-AU" sz="2800" b="1" smtClean="0">
                <a:latin typeface="Courier New" pitchFamily="49" charset="0"/>
              </a:rPr>
              <a:t>d</a:t>
            </a:r>
            <a:r>
              <a:rPr lang="en-AU" sz="2800" smtClean="0"/>
              <a:t> letters in message</a:t>
            </a:r>
          </a:p>
          <a:p>
            <a:pPr>
              <a:buFontTx/>
              <a:buNone/>
            </a:pPr>
            <a:r>
              <a:rPr lang="en-AU" sz="2800" smtClean="0"/>
              <a:t> </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r>
              <a:rPr lang="en-US"/>
              <a:t>Lecture 1. Introduction - </a:t>
            </a:r>
            <a:fld id="{75E93248-842C-40E4-AD43-72413FA5D073}" type="slidenum">
              <a:rPr lang="en-US"/>
              <a:pPr/>
              <a:t>48</a:t>
            </a:fld>
            <a:endParaRPr lang="en-US"/>
          </a:p>
        </p:txBody>
      </p:sp>
      <p:sp>
        <p:nvSpPr>
          <p:cNvPr id="119810" name="Rectangle 2"/>
          <p:cNvSpPr>
            <a:spLocks noGrp="1" noChangeArrowheads="1"/>
          </p:cNvSpPr>
          <p:nvPr>
            <p:ph type="title"/>
          </p:nvPr>
        </p:nvSpPr>
        <p:spPr/>
        <p:txBody>
          <a:bodyPr lIns="92075" tIns="46038" rIns="92075" bIns="46038"/>
          <a:lstStyle/>
          <a:p>
            <a:pPr defTabSz="762000"/>
            <a:r>
              <a:rPr lang="en-AU" smtClean="0"/>
              <a:t>Poly-alphabetic - Vigen</a:t>
            </a:r>
            <a:r>
              <a:rPr lang="en-AU" smtClean="0">
                <a:cs typeface="Times New Roman" pitchFamily="18" charset="0"/>
              </a:rPr>
              <a:t>è</a:t>
            </a:r>
            <a:r>
              <a:rPr lang="en-AU" smtClean="0"/>
              <a:t>re</a:t>
            </a:r>
            <a:r>
              <a:rPr lang="en-AU" sz="1800" smtClean="0">
                <a:effectLst/>
              </a:rPr>
              <a:t/>
            </a:r>
            <a:br>
              <a:rPr lang="en-AU" sz="1800" smtClean="0">
                <a:effectLst/>
              </a:rPr>
            </a:br>
            <a:endParaRPr lang="en-AU" sz="1800" smtClean="0">
              <a:effectLst/>
            </a:endParaRPr>
          </a:p>
        </p:txBody>
      </p:sp>
      <p:grpSp>
        <p:nvGrpSpPr>
          <p:cNvPr id="44036" name="Group 3"/>
          <p:cNvGrpSpPr>
            <a:grpSpLocks/>
          </p:cNvGrpSpPr>
          <p:nvPr/>
        </p:nvGrpSpPr>
        <p:grpSpPr bwMode="auto">
          <a:xfrm>
            <a:off x="179388" y="2205038"/>
            <a:ext cx="8689975" cy="2865437"/>
            <a:chOff x="0" y="1401"/>
            <a:chExt cx="5474" cy="1805"/>
          </a:xfrm>
        </p:grpSpPr>
        <p:sp>
          <p:nvSpPr>
            <p:cNvPr id="44037" name="Rectangle 4"/>
            <p:cNvSpPr>
              <a:spLocks noChangeArrowheads="1"/>
            </p:cNvSpPr>
            <p:nvPr/>
          </p:nvSpPr>
          <p:spPr bwMode="auto">
            <a:xfrm>
              <a:off x="1204" y="1401"/>
              <a:ext cx="4270" cy="1805"/>
            </a:xfrm>
            <a:prstGeom prst="rect">
              <a:avLst/>
            </a:prstGeom>
            <a:noFill/>
            <a:ln w="9525">
              <a:noFill/>
              <a:miter lim="800000"/>
              <a:headEnd/>
              <a:tailEnd/>
            </a:ln>
          </p:spPr>
          <p:txBody>
            <a:bodyPr wrap="none" lIns="92075" tIns="46038" rIns="92075" bIns="46038">
              <a:spAutoFit/>
            </a:bodyPr>
            <a:lstStyle/>
            <a:p>
              <a:pPr defTabSz="762000"/>
              <a:r>
                <a:rPr lang="en-AU" sz="2800" b="1">
                  <a:latin typeface="Courier New" pitchFamily="49" charset="0"/>
                </a:rPr>
                <a:t>THE QUICK BROWN FOX JUMPED OVER</a:t>
              </a:r>
              <a:br>
                <a:rPr lang="en-AU" sz="2800" b="1">
                  <a:latin typeface="Courier New" pitchFamily="49" charset="0"/>
                </a:rPr>
              </a:br>
              <a:r>
                <a:rPr lang="en-AU" sz="2800" b="1">
                  <a:latin typeface="Courier New" pitchFamily="49" charset="0"/>
                </a:rPr>
                <a:t/>
              </a:r>
              <a:br>
                <a:rPr lang="en-AU" sz="2800" b="1">
                  <a:latin typeface="Courier New" pitchFamily="49" charset="0"/>
                </a:rPr>
              </a:br>
              <a:endParaRPr lang="en-AU" sz="2800" b="1">
                <a:solidFill>
                  <a:srgbClr val="A50021"/>
                </a:solidFill>
                <a:latin typeface="Courier New" pitchFamily="49" charset="0"/>
              </a:endParaRPr>
            </a:p>
            <a:p>
              <a:pPr defTabSz="762000"/>
              <a:r>
                <a:rPr lang="en-AU" sz="1400" b="1">
                  <a:solidFill>
                    <a:srgbClr val="A50021"/>
                  </a:solidFill>
                  <a:latin typeface="Courier New" pitchFamily="49" charset="0"/>
                </a:rPr>
                <a:t>18   2    17  19    18   2  17    19    18   2  17    19  18</a:t>
              </a:r>
              <a:br>
                <a:rPr lang="en-AU" sz="1400" b="1">
                  <a:solidFill>
                    <a:srgbClr val="A50021"/>
                  </a:solidFill>
                  <a:latin typeface="Courier New" pitchFamily="49" charset="0"/>
                </a:rPr>
              </a:br>
              <a:r>
                <a:rPr lang="en-AU" sz="1400" b="1">
                  <a:solidFill>
                    <a:srgbClr val="A50021"/>
                  </a:solidFill>
                  <a:latin typeface="Courier New" pitchFamily="49" charset="0"/>
                </a:rPr>
                <a:t>   4    20   8  24     4  20     8  24     4  20   8    24   4</a:t>
              </a:r>
              <a:r>
                <a:rPr lang="en-AU" sz="2800" b="1">
                  <a:solidFill>
                    <a:srgbClr val="A50021"/>
                  </a:solidFill>
                  <a:latin typeface="Courier New" pitchFamily="49" charset="0"/>
                </a:rPr>
                <a:t/>
              </a:r>
              <a:br>
                <a:rPr lang="en-AU" sz="2800" b="1">
                  <a:solidFill>
                    <a:srgbClr val="A50021"/>
                  </a:solidFill>
                  <a:latin typeface="Courier New" pitchFamily="49" charset="0"/>
                </a:rPr>
              </a:br>
              <a:r>
                <a:rPr lang="en-AU" sz="2800" b="1">
                  <a:latin typeface="Courier New" pitchFamily="49" charset="0"/>
                </a:rPr>
                <a:t/>
              </a:r>
              <a:br>
                <a:rPr lang="en-AU" sz="2800" b="1">
                  <a:latin typeface="Courier New" pitchFamily="49" charset="0"/>
                </a:rPr>
              </a:br>
              <a:r>
                <a:rPr lang="en-AU" sz="2800" b="1">
                  <a:solidFill>
                    <a:srgbClr val="800080"/>
                  </a:solidFill>
                  <a:latin typeface="Courier New" pitchFamily="49" charset="0"/>
                </a:rPr>
                <a:t>LLG KLQVI TVQQE NHV BYOJVL HTWV</a:t>
              </a:r>
              <a:r>
                <a:rPr lang="en-AU" sz="1400" b="1">
                  <a:latin typeface="Courier New" pitchFamily="49" charset="0"/>
                </a:rPr>
                <a:t/>
              </a:r>
              <a:br>
                <a:rPr lang="en-AU" sz="1400" b="1">
                  <a:latin typeface="Courier New" pitchFamily="49" charset="0"/>
                </a:rPr>
              </a:br>
              <a:endParaRPr lang="en-AU" sz="1400" b="1">
                <a:latin typeface="Courier New" pitchFamily="49" charset="0"/>
              </a:endParaRPr>
            </a:p>
          </p:txBody>
        </p:sp>
        <p:grpSp>
          <p:nvGrpSpPr>
            <p:cNvPr id="44038" name="Group 5"/>
            <p:cNvGrpSpPr>
              <a:grpSpLocks/>
            </p:cNvGrpSpPr>
            <p:nvPr/>
          </p:nvGrpSpPr>
          <p:grpSpPr bwMode="auto">
            <a:xfrm>
              <a:off x="0" y="1401"/>
              <a:ext cx="1136" cy="1632"/>
              <a:chOff x="0" y="1401"/>
              <a:chExt cx="1136" cy="1632"/>
            </a:xfrm>
          </p:grpSpPr>
          <p:sp>
            <p:nvSpPr>
              <p:cNvPr id="44039" name="Rectangle 6"/>
              <p:cNvSpPr>
                <a:spLocks noChangeArrowheads="1"/>
              </p:cNvSpPr>
              <p:nvPr/>
            </p:nvSpPr>
            <p:spPr bwMode="auto">
              <a:xfrm>
                <a:off x="158" y="1401"/>
                <a:ext cx="976" cy="288"/>
              </a:xfrm>
              <a:prstGeom prst="rect">
                <a:avLst/>
              </a:prstGeom>
              <a:noFill/>
              <a:ln w="9525">
                <a:noFill/>
                <a:miter lim="800000"/>
                <a:headEnd/>
                <a:tailEnd/>
              </a:ln>
            </p:spPr>
            <p:txBody>
              <a:bodyPr lIns="92075" tIns="46038" rIns="92075" bIns="46038">
                <a:spAutoFit/>
              </a:bodyPr>
              <a:lstStyle/>
              <a:p>
                <a:pPr defTabSz="762000"/>
                <a:r>
                  <a:rPr lang="en-AU" b="1">
                    <a:latin typeface="Arial" pitchFamily="34" charset="0"/>
                  </a:rPr>
                  <a:t>plaintext:</a:t>
                </a:r>
              </a:p>
            </p:txBody>
          </p:sp>
          <p:sp>
            <p:nvSpPr>
              <p:cNvPr id="44040" name="Rectangle 7"/>
              <p:cNvSpPr>
                <a:spLocks noChangeArrowheads="1"/>
              </p:cNvSpPr>
              <p:nvPr/>
            </p:nvSpPr>
            <p:spPr bwMode="auto">
              <a:xfrm>
                <a:off x="0" y="2745"/>
                <a:ext cx="1135" cy="288"/>
              </a:xfrm>
              <a:prstGeom prst="rect">
                <a:avLst/>
              </a:prstGeom>
              <a:noFill/>
              <a:ln w="9525">
                <a:noFill/>
                <a:miter lim="800000"/>
                <a:headEnd/>
                <a:tailEnd/>
              </a:ln>
            </p:spPr>
            <p:txBody>
              <a:bodyPr lIns="92075" tIns="46038" rIns="92075" bIns="46038">
                <a:spAutoFit/>
              </a:bodyPr>
              <a:lstStyle/>
              <a:p>
                <a:pPr defTabSz="762000"/>
                <a:r>
                  <a:rPr lang="en-AU" b="1">
                    <a:solidFill>
                      <a:srgbClr val="800080"/>
                    </a:solidFill>
                    <a:latin typeface="Arial" pitchFamily="34" charset="0"/>
                  </a:rPr>
                  <a:t>ciphertext:</a:t>
                </a:r>
              </a:p>
            </p:txBody>
          </p:sp>
          <p:sp>
            <p:nvSpPr>
              <p:cNvPr id="44041" name="Rectangle 8"/>
              <p:cNvSpPr>
                <a:spLocks noChangeArrowheads="1"/>
              </p:cNvSpPr>
              <p:nvPr/>
            </p:nvSpPr>
            <p:spPr bwMode="auto">
              <a:xfrm>
                <a:off x="570" y="2073"/>
                <a:ext cx="566" cy="327"/>
              </a:xfrm>
              <a:prstGeom prst="rect">
                <a:avLst/>
              </a:prstGeom>
              <a:noFill/>
              <a:ln w="9525">
                <a:noFill/>
                <a:miter lim="800000"/>
                <a:headEnd/>
                <a:tailEnd/>
              </a:ln>
            </p:spPr>
            <p:txBody>
              <a:bodyPr wrap="none" lIns="92075" tIns="46038" rIns="92075" bIns="46038">
                <a:spAutoFit/>
              </a:bodyPr>
              <a:lstStyle/>
              <a:p>
                <a:pPr defTabSz="762000"/>
                <a:r>
                  <a:rPr lang="en-AU" sz="2800" b="1">
                    <a:solidFill>
                      <a:srgbClr val="A50021"/>
                    </a:solidFill>
                    <a:latin typeface="Arial" pitchFamily="34" charset="0"/>
                  </a:rPr>
                  <a:t>key:</a:t>
                </a:r>
              </a:p>
            </p:txBody>
          </p:sp>
        </p:gr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87533CED-DDCE-4588-B7AE-23B3547E5569}" type="slidenum">
              <a:rPr lang="en-US"/>
              <a:pPr/>
              <a:t>49</a:t>
            </a:fld>
            <a:endParaRPr lang="en-US"/>
          </a:p>
        </p:txBody>
      </p:sp>
      <p:sp>
        <p:nvSpPr>
          <p:cNvPr id="133122" name="Rectangle 2"/>
          <p:cNvSpPr>
            <a:spLocks noGrp="1" noChangeArrowheads="1"/>
          </p:cNvSpPr>
          <p:nvPr>
            <p:ph type="title"/>
          </p:nvPr>
        </p:nvSpPr>
        <p:spPr/>
        <p:txBody>
          <a:bodyPr/>
          <a:lstStyle/>
          <a:p>
            <a:pPr>
              <a:defRPr/>
            </a:pPr>
            <a:r>
              <a:rPr lang="en-AU" smtClean="0"/>
              <a:t>Transposition Ciphers</a:t>
            </a:r>
          </a:p>
        </p:txBody>
      </p:sp>
      <p:sp>
        <p:nvSpPr>
          <p:cNvPr id="47108" name="Rectangle 3"/>
          <p:cNvSpPr>
            <a:spLocks noGrp="1" noChangeArrowheads="1"/>
          </p:cNvSpPr>
          <p:nvPr>
            <p:ph type="body" idx="1"/>
          </p:nvPr>
        </p:nvSpPr>
        <p:spPr/>
        <p:txBody>
          <a:bodyPr/>
          <a:lstStyle/>
          <a:p>
            <a:r>
              <a:rPr lang="en-AU" smtClean="0"/>
              <a:t>Now consider </a:t>
            </a:r>
            <a:r>
              <a:rPr lang="en-AU" b="1" smtClean="0"/>
              <a:t>transposition ciphers</a:t>
            </a:r>
            <a:r>
              <a:rPr lang="en-AU" smtClean="0"/>
              <a:t> (or called  permutation ciphers)</a:t>
            </a:r>
          </a:p>
          <a:p>
            <a:pPr>
              <a:lnSpc>
                <a:spcPct val="20000"/>
              </a:lnSpc>
            </a:pPr>
            <a:endParaRPr lang="en-AU" smtClean="0"/>
          </a:p>
          <a:p>
            <a:r>
              <a:rPr lang="en-AU" smtClean="0"/>
              <a:t>These ciphers encrypt the message, by rearranging the letter order, without altering the actual letters used</a:t>
            </a:r>
          </a:p>
          <a:p>
            <a:pPr>
              <a:lnSpc>
                <a:spcPct val="20000"/>
              </a:lnSpc>
            </a:pPr>
            <a:endParaRPr lang="en-AU" smtClean="0"/>
          </a:p>
          <a:p>
            <a:r>
              <a:rPr lang="en-AU" smtClean="0"/>
              <a:t>Can recognise these ciphers, since the cipher-text will have the same frequency distribution as the original text </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smtClean="0">
                <a:ea typeface="ＭＳ Ｐゴシック" charset="-128"/>
              </a:rPr>
              <a:t>Course details</a:t>
            </a:r>
            <a:endParaRPr lang="en-GB" smtClean="0">
              <a:ea typeface="ＭＳ Ｐゴシック" charset="-128"/>
            </a:endParaRPr>
          </a:p>
        </p:txBody>
      </p:sp>
      <p:sp>
        <p:nvSpPr>
          <p:cNvPr id="9218" name="Rectangle 3"/>
          <p:cNvSpPr>
            <a:spLocks noGrp="1" noChangeArrowheads="1"/>
          </p:cNvSpPr>
          <p:nvPr>
            <p:ph type="body" idx="1"/>
          </p:nvPr>
        </p:nvSpPr>
        <p:spPr>
          <a:xfrm>
            <a:off x="1447800" y="1066800"/>
            <a:ext cx="7467600" cy="5334000"/>
          </a:xfrm>
        </p:spPr>
        <p:txBody>
          <a:bodyPr/>
          <a:lstStyle/>
          <a:p>
            <a:pPr eaLnBrk="1" hangingPunct="1"/>
            <a:r>
              <a:rPr lang="en-US" sz="2400" dirty="0" smtClean="0">
                <a:ea typeface="ＭＳ Ｐゴシック" charset="-128"/>
              </a:rPr>
              <a:t>Attendance</a:t>
            </a:r>
          </a:p>
          <a:p>
            <a:pPr lvl="1" eaLnBrk="1" hangingPunct="1"/>
            <a:r>
              <a:rPr lang="en-US" sz="1800" dirty="0" smtClean="0">
                <a:ea typeface="ＭＳ Ｐゴシック" charset="-128"/>
              </a:rPr>
              <a:t>3 hours of lectures/ Week</a:t>
            </a:r>
          </a:p>
          <a:p>
            <a:pPr lvl="1" eaLnBrk="1" hangingPunct="1"/>
            <a:r>
              <a:rPr lang="en-US" sz="1800" dirty="0" smtClean="0">
                <a:ea typeface="ＭＳ Ｐゴシック" charset="-128"/>
              </a:rPr>
              <a:t>3 hours of labs/ workshops each week (must attend)</a:t>
            </a:r>
          </a:p>
          <a:p>
            <a:pPr eaLnBrk="1" hangingPunct="1"/>
            <a:r>
              <a:rPr lang="en-US" sz="2400" dirty="0" smtClean="0">
                <a:ea typeface="ＭＳ Ｐゴシック" charset="-128"/>
              </a:rPr>
              <a:t>Workshop/ Laboratory Allocations</a:t>
            </a:r>
          </a:p>
          <a:p>
            <a:pPr lvl="1" eaLnBrk="1" hangingPunct="1"/>
            <a:r>
              <a:rPr lang="en-US" sz="1800" dirty="0" smtClean="0">
                <a:ea typeface="ＭＳ Ｐゴシック" charset="-128"/>
              </a:rPr>
              <a:t>Done when you enrolled</a:t>
            </a:r>
          </a:p>
          <a:p>
            <a:pPr lvl="1" eaLnBrk="1" hangingPunct="1"/>
            <a:r>
              <a:rPr lang="en-US" sz="1800" dirty="0" smtClean="0">
                <a:ea typeface="ＭＳ Ｐゴシック" charset="-128"/>
              </a:rPr>
              <a:t>Must advise tutors if you any difficulties</a:t>
            </a:r>
          </a:p>
          <a:p>
            <a:pPr lvl="1" eaLnBrk="1" hangingPunct="1"/>
            <a:endParaRPr lang="en-US" sz="1800" dirty="0" smtClean="0">
              <a:ea typeface="ＭＳ Ｐゴシック" charset="-128"/>
            </a:endParaRPr>
          </a:p>
          <a:p>
            <a:pPr eaLnBrk="1" hangingPunct="1"/>
            <a:r>
              <a:rPr lang="en-US" sz="2400" dirty="0" smtClean="0">
                <a:ea typeface="ＭＳ Ｐゴシック" charset="-128"/>
              </a:rPr>
              <a:t>Workshop/ Laboratory Activities</a:t>
            </a:r>
          </a:p>
          <a:p>
            <a:pPr lvl="1" eaLnBrk="1" hangingPunct="1"/>
            <a:r>
              <a:rPr lang="en-US" sz="1800" dirty="0" smtClean="0">
                <a:ea typeface="ＭＳ Ｐゴシック" charset="-128"/>
              </a:rPr>
              <a:t>Each week you will undertake 3 hours of laboratory/ learning activities. </a:t>
            </a:r>
          </a:p>
          <a:p>
            <a:pPr lvl="1" eaLnBrk="1" hangingPunct="1"/>
            <a:r>
              <a:rPr lang="en-US" sz="1800" dirty="0" smtClean="0">
                <a:ea typeface="ＭＳ Ｐゴシック" charset="-128"/>
              </a:rPr>
              <a:t>In general each laboratory session will include an assessment carrying 2 marks for each week</a:t>
            </a:r>
          </a:p>
          <a:p>
            <a:pPr lvl="1" eaLnBrk="1" hangingPunct="1"/>
            <a:endParaRPr lang="en-US" sz="1800" dirty="0" smtClean="0">
              <a:ea typeface="ＭＳ Ｐゴシック"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4941E43A-C16E-4B2B-B877-306AD106F73E}" type="slidenum">
              <a:rPr lang="en-US"/>
              <a:pPr/>
              <a:t>50</a:t>
            </a:fld>
            <a:endParaRPr lang="en-US"/>
          </a:p>
        </p:txBody>
      </p:sp>
      <p:sp>
        <p:nvSpPr>
          <p:cNvPr id="48131" name="Text Box 4"/>
          <p:cNvSpPr txBox="1">
            <a:spLocks noChangeArrowheads="1"/>
          </p:cNvSpPr>
          <p:nvPr/>
        </p:nvSpPr>
        <p:spPr bwMode="auto">
          <a:xfrm>
            <a:off x="1331913" y="260350"/>
            <a:ext cx="7200900" cy="1919288"/>
          </a:xfrm>
          <a:prstGeom prst="rect">
            <a:avLst/>
          </a:prstGeom>
          <a:noFill/>
          <a:ln w="9525">
            <a:noFill/>
            <a:miter lim="800000"/>
            <a:headEnd/>
            <a:tailEnd/>
          </a:ln>
        </p:spPr>
        <p:txBody>
          <a:bodyPr lIns="92075" tIns="46038" rIns="92075" bIns="46038">
            <a:spAutoFit/>
          </a:bodyPr>
          <a:lstStyle/>
          <a:p>
            <a:pPr>
              <a:spcBef>
                <a:spcPct val="20000"/>
              </a:spcBef>
              <a:buClr>
                <a:schemeClr val="hlink"/>
              </a:buClr>
              <a:buFont typeface="Wingdings" pitchFamily="2" charset="2"/>
              <a:buNone/>
            </a:pPr>
            <a:r>
              <a:rPr kumimoji="1" lang="en-US" sz="3200" b="1" u="sng" dirty="0">
                <a:solidFill>
                  <a:srgbClr val="FF0000"/>
                </a:solidFill>
                <a:latin typeface="Arial" pitchFamily="34" charset="0"/>
              </a:rPr>
              <a:t>Transposition cipher</a:t>
            </a:r>
            <a:r>
              <a:rPr kumimoji="1" lang="en-US" sz="3200" b="1" dirty="0">
                <a:latin typeface="Arial" pitchFamily="34" charset="0"/>
              </a:rPr>
              <a:t>: Characters retain their value but change their position</a:t>
            </a:r>
          </a:p>
          <a:p>
            <a:pPr>
              <a:spcBef>
                <a:spcPct val="20000"/>
              </a:spcBef>
              <a:buClr>
                <a:schemeClr val="hlink"/>
              </a:buClr>
              <a:buFont typeface="Wingdings" pitchFamily="2" charset="2"/>
              <a:buNone/>
            </a:pPr>
            <a:r>
              <a:rPr kumimoji="1" lang="en-US" sz="2000" b="1" dirty="0">
                <a:latin typeface="Arial" pitchFamily="34" charset="0"/>
              </a:rPr>
              <a:t>Key defines how this re-ordering takes place</a:t>
            </a:r>
            <a:endParaRPr kumimoji="1" lang="en-AU" sz="2800" b="1" dirty="0">
              <a:latin typeface="Arial" pitchFamily="34" charset="0"/>
            </a:endParaRPr>
          </a:p>
        </p:txBody>
      </p:sp>
      <p:pic>
        <p:nvPicPr>
          <p:cNvPr id="48132" name="Picture 9" descr="图片1"/>
          <p:cNvPicPr>
            <a:picLocks noChangeAspect="1" noChangeArrowheads="1"/>
          </p:cNvPicPr>
          <p:nvPr/>
        </p:nvPicPr>
        <p:blipFill>
          <a:blip r:embed="rId3" cstate="print"/>
          <a:srcRect/>
          <a:stretch>
            <a:fillRect/>
          </a:stretch>
        </p:blipFill>
        <p:spPr bwMode="auto">
          <a:xfrm>
            <a:off x="611188" y="2565400"/>
            <a:ext cx="8266112" cy="3352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400800" y="6400800"/>
            <a:ext cx="2590800" cy="304800"/>
          </a:xfrm>
          <a:prstGeom prst="rect">
            <a:avLst/>
          </a:prstGeom>
          <a:noFill/>
          <a:ln>
            <a:miter lim="800000"/>
            <a:headEnd/>
            <a:tailEnd/>
          </a:ln>
        </p:spPr>
        <p:txBody>
          <a:bodyPr/>
          <a:lstStyle/>
          <a:p>
            <a:pPr algn="r"/>
            <a:r>
              <a:rPr lang="en-US" sz="1400">
                <a:solidFill>
                  <a:srgbClr val="DF0029"/>
                </a:solidFill>
                <a:latin typeface="Times New Roman" pitchFamily="18" charset="0"/>
              </a:rPr>
              <a:t>Lecture 1. Introduction - </a:t>
            </a:r>
            <a:fld id="{5D71863A-043D-49E9-BC92-394FADAC8384}" type="slidenum">
              <a:rPr lang="en-US" sz="1400">
                <a:solidFill>
                  <a:srgbClr val="DF0029"/>
                </a:solidFill>
                <a:latin typeface="Times New Roman" pitchFamily="18" charset="0"/>
              </a:rPr>
              <a:pPr algn="r"/>
              <a:t>51</a:t>
            </a:fld>
            <a:endParaRPr lang="en-US" sz="1400">
              <a:solidFill>
                <a:srgbClr val="DF0029"/>
              </a:solidFill>
              <a:latin typeface="Times New Roman" pitchFamily="18" charset="0"/>
            </a:endParaRPr>
          </a:p>
        </p:txBody>
      </p:sp>
      <p:sp>
        <p:nvSpPr>
          <p:cNvPr id="130050" name="Rectangle 2"/>
          <p:cNvSpPr>
            <a:spLocks noGrp="1" noChangeArrowheads="1"/>
          </p:cNvSpPr>
          <p:nvPr>
            <p:ph type="title" idx="4294967295"/>
          </p:nvPr>
        </p:nvSpPr>
        <p:spPr>
          <a:xfrm>
            <a:off x="1143000" y="152400"/>
            <a:ext cx="7029450" cy="1143000"/>
          </a:xfrm>
        </p:spPr>
        <p:txBody>
          <a:bodyPr/>
          <a:lstStyle/>
          <a:p>
            <a:r>
              <a:rPr lang="en-US" smtClean="0"/>
              <a:t>One-Time Pad</a:t>
            </a:r>
            <a:endParaRPr lang="en-AU" smtClean="0"/>
          </a:p>
        </p:txBody>
      </p:sp>
      <p:sp>
        <p:nvSpPr>
          <p:cNvPr id="92164" name="Rectangle 3"/>
          <p:cNvSpPr>
            <a:spLocks noGrp="1" noChangeArrowheads="1"/>
          </p:cNvSpPr>
          <p:nvPr>
            <p:ph type="body" idx="4294967295"/>
          </p:nvPr>
        </p:nvSpPr>
        <p:spPr>
          <a:xfrm>
            <a:off x="611188" y="1268413"/>
            <a:ext cx="8229600" cy="4876800"/>
          </a:xfrm>
        </p:spPr>
        <p:txBody>
          <a:bodyPr/>
          <a:lstStyle/>
          <a:p>
            <a:r>
              <a:rPr lang="en-AU" dirty="0" smtClean="0"/>
              <a:t>If a truly random key is used, the cipher will be secure </a:t>
            </a:r>
          </a:p>
          <a:p>
            <a:pPr>
              <a:lnSpc>
                <a:spcPct val="10000"/>
              </a:lnSpc>
            </a:pPr>
            <a:endParaRPr lang="en-AU" dirty="0" smtClean="0"/>
          </a:p>
          <a:p>
            <a:r>
              <a:rPr lang="en-AU" dirty="0" smtClean="0"/>
              <a:t>An example is a </a:t>
            </a:r>
            <a:r>
              <a:rPr lang="en-AU" b="1" dirty="0" smtClean="0"/>
              <a:t>One-Time Pad</a:t>
            </a:r>
          </a:p>
          <a:p>
            <a:pPr lvl="1"/>
            <a:r>
              <a:rPr lang="en-US" dirty="0" smtClean="0"/>
              <a:t>The key is used only once!</a:t>
            </a:r>
          </a:p>
          <a:p>
            <a:pPr>
              <a:lnSpc>
                <a:spcPct val="20000"/>
              </a:lnSpc>
            </a:pPr>
            <a:endParaRPr lang="en-AU" b="1" dirty="0" smtClean="0"/>
          </a:p>
          <a:p>
            <a:r>
              <a:rPr lang="en-US" dirty="0" smtClean="0"/>
              <a:t>It is unbreakable since </a:t>
            </a:r>
            <a:r>
              <a:rPr lang="en-US" dirty="0" err="1" smtClean="0"/>
              <a:t>ciphertext</a:t>
            </a:r>
            <a:r>
              <a:rPr lang="en-US" dirty="0" smtClean="0"/>
              <a:t> bears no statistical relationship to the plaintext</a:t>
            </a:r>
          </a:p>
          <a:p>
            <a:pPr>
              <a:lnSpc>
                <a:spcPct val="25000"/>
              </a:lnSpc>
            </a:pPr>
            <a:endParaRPr lang="en-US" dirty="0" smtClean="0"/>
          </a:p>
          <a:p>
            <a:r>
              <a:rPr lang="en-US" dirty="0" smtClean="0"/>
              <a:t>Disadvantage: Problem of safe distribution of key</a:t>
            </a:r>
            <a:endParaRPr lang="en-AU" dirty="0" smtClean="0"/>
          </a:p>
        </p:txBody>
      </p:sp>
      <p:pic>
        <p:nvPicPr>
          <p:cNvPr id="5" name="Picture 4" descr="http://image.made-in-china.com/2f0j00hMsTVZPCrelb/One-Time-Password-Dynamic-Password-Otp-Token-USB-Kingkey3000-.jpg"/>
          <p:cNvPicPr/>
          <p:nvPr/>
        </p:nvPicPr>
        <p:blipFill>
          <a:blip r:embed="rId3" cstate="print"/>
          <a:srcRect r="51111"/>
          <a:stretch>
            <a:fillRect/>
          </a:stretch>
        </p:blipFill>
        <p:spPr bwMode="auto">
          <a:xfrm>
            <a:off x="6588224" y="1916832"/>
            <a:ext cx="2095500" cy="18002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noGrp="1"/>
          </p:cNvSpPr>
          <p:nvPr/>
        </p:nvSpPr>
        <p:spPr bwMode="auto">
          <a:xfrm>
            <a:off x="6400800" y="6400800"/>
            <a:ext cx="2590800" cy="304800"/>
          </a:xfrm>
          <a:prstGeom prst="rect">
            <a:avLst/>
          </a:prstGeom>
          <a:noFill/>
          <a:ln>
            <a:miter lim="800000"/>
            <a:headEnd/>
            <a:tailEnd/>
          </a:ln>
        </p:spPr>
        <p:txBody>
          <a:bodyPr/>
          <a:lstStyle/>
          <a:p>
            <a:pPr algn="r"/>
            <a:r>
              <a:rPr lang="en-US" sz="1400">
                <a:solidFill>
                  <a:srgbClr val="DF0029"/>
                </a:solidFill>
                <a:latin typeface="Times New Roman" pitchFamily="18" charset="0"/>
              </a:rPr>
              <a:t>Lecture 1. Introduction - </a:t>
            </a:r>
            <a:fld id="{C0C3844F-3434-46F8-8E5B-9A55C211518F}" type="slidenum">
              <a:rPr lang="en-US" sz="1400">
                <a:solidFill>
                  <a:srgbClr val="DF0029"/>
                </a:solidFill>
                <a:latin typeface="Times New Roman" pitchFamily="18" charset="0"/>
              </a:rPr>
              <a:pPr algn="r"/>
              <a:t>52</a:t>
            </a:fld>
            <a:endParaRPr lang="en-US" sz="1400">
              <a:solidFill>
                <a:srgbClr val="DF0029"/>
              </a:solidFill>
              <a:latin typeface="Times New Roman" pitchFamily="18" charset="0"/>
            </a:endParaRPr>
          </a:p>
        </p:txBody>
      </p:sp>
      <p:pic>
        <p:nvPicPr>
          <p:cNvPr id="94211" name="Picture 2"/>
          <p:cNvPicPr>
            <a:picLocks noChangeAspect="1" noChangeArrowheads="1"/>
          </p:cNvPicPr>
          <p:nvPr/>
        </p:nvPicPr>
        <p:blipFill>
          <a:blip r:embed="rId2" cstate="print"/>
          <a:srcRect/>
          <a:stretch>
            <a:fillRect/>
          </a:stretch>
        </p:blipFill>
        <p:spPr bwMode="auto">
          <a:xfrm>
            <a:off x="4876800" y="533400"/>
            <a:ext cx="4000500" cy="5716588"/>
          </a:xfrm>
          <a:prstGeom prst="rect">
            <a:avLst/>
          </a:prstGeom>
          <a:noFill/>
          <a:ln w="9525">
            <a:noFill/>
            <a:miter lim="800000"/>
            <a:headEnd/>
            <a:tailEnd/>
          </a:ln>
        </p:spPr>
      </p:pic>
      <p:sp>
        <p:nvSpPr>
          <p:cNvPr id="94212" name="Text Box 3"/>
          <p:cNvSpPr txBox="1">
            <a:spLocks noChangeArrowheads="1"/>
          </p:cNvSpPr>
          <p:nvPr/>
        </p:nvSpPr>
        <p:spPr bwMode="auto">
          <a:xfrm>
            <a:off x="107950" y="2636838"/>
            <a:ext cx="4989513" cy="831850"/>
          </a:xfrm>
          <a:prstGeom prst="rect">
            <a:avLst/>
          </a:prstGeom>
          <a:noFill/>
          <a:ln w="9525">
            <a:noFill/>
            <a:miter lim="800000"/>
            <a:headEnd/>
            <a:tailEnd/>
          </a:ln>
        </p:spPr>
        <p:txBody>
          <a:bodyPr wrap="none">
            <a:spAutoFit/>
          </a:bodyPr>
          <a:lstStyle/>
          <a:p>
            <a:r>
              <a:rPr lang="en-AU">
                <a:latin typeface="Times New Roman" pitchFamily="18" charset="0"/>
              </a:rPr>
              <a:t>A Russian One-time pad, captured by </a:t>
            </a:r>
          </a:p>
          <a:p>
            <a:r>
              <a:rPr lang="en-AU">
                <a:latin typeface="Times New Roman" pitchFamily="18" charset="0"/>
              </a:rPr>
              <a:t>MI5 </a:t>
            </a:r>
            <a:r>
              <a:rPr lang="en-AU"/>
              <a:t>(Military Intelligence, Section 5)</a:t>
            </a:r>
            <a:endParaRPr lang="en-AU">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6DE0D82B-AD61-465E-922A-A8F564626051}" type="slidenum">
              <a:rPr lang="en-US"/>
              <a:pPr/>
              <a:t>53</a:t>
            </a:fld>
            <a:endParaRPr lang="en-US"/>
          </a:p>
        </p:txBody>
      </p:sp>
      <p:sp>
        <p:nvSpPr>
          <p:cNvPr id="168962" name="Rectangle 2"/>
          <p:cNvSpPr>
            <a:spLocks noGrp="1" noChangeArrowheads="1"/>
          </p:cNvSpPr>
          <p:nvPr>
            <p:ph type="title"/>
          </p:nvPr>
        </p:nvSpPr>
        <p:spPr>
          <a:xfrm>
            <a:off x="393700" y="142875"/>
            <a:ext cx="8583613" cy="560388"/>
          </a:xfrm>
        </p:spPr>
        <p:txBody>
          <a:bodyPr/>
          <a:lstStyle/>
          <a:p>
            <a:r>
              <a:rPr lang="en-US" u="sng" smtClean="0">
                <a:solidFill>
                  <a:srgbClr val="FF0000"/>
                </a:solidFill>
              </a:rPr>
              <a:t>Bit level encryption</a:t>
            </a:r>
            <a:endParaRPr lang="en-AU" u="sng" smtClean="0">
              <a:solidFill>
                <a:srgbClr val="FF0000"/>
              </a:solidFill>
            </a:endParaRPr>
          </a:p>
        </p:txBody>
      </p:sp>
      <p:sp>
        <p:nvSpPr>
          <p:cNvPr id="168963" name="Rectangle 3"/>
          <p:cNvSpPr>
            <a:spLocks noGrp="1" noChangeArrowheads="1"/>
          </p:cNvSpPr>
          <p:nvPr>
            <p:ph type="body" idx="1"/>
          </p:nvPr>
        </p:nvSpPr>
        <p:spPr>
          <a:xfrm>
            <a:off x="392113" y="1412875"/>
            <a:ext cx="8315325" cy="5222875"/>
          </a:xfrm>
        </p:spPr>
        <p:txBody>
          <a:bodyPr/>
          <a:lstStyle/>
          <a:p>
            <a:r>
              <a:rPr lang="en-US" smtClean="0"/>
              <a:t>Multimedia data (text, graphics, audio, video, digital data etc) are divided into blocks of bits</a:t>
            </a:r>
          </a:p>
          <a:p>
            <a:pPr>
              <a:lnSpc>
                <a:spcPct val="30000"/>
              </a:lnSpc>
            </a:pPr>
            <a:endParaRPr lang="en-US" smtClean="0"/>
          </a:p>
          <a:p>
            <a:r>
              <a:rPr lang="en-US" smtClean="0"/>
              <a:t>Then altered by encoding, permutation, substitution, XOR, rotation, etc.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48BD7F5D-3BD4-4EAB-8822-E1FEC25361C1}" type="slidenum">
              <a:rPr lang="en-US"/>
              <a:pPr/>
              <a:t>54</a:t>
            </a:fld>
            <a:endParaRPr lang="en-US"/>
          </a:p>
        </p:txBody>
      </p:sp>
      <p:sp>
        <p:nvSpPr>
          <p:cNvPr id="50179" name="Text Box 3"/>
          <p:cNvSpPr txBox="1">
            <a:spLocks noChangeArrowheads="1"/>
          </p:cNvSpPr>
          <p:nvPr/>
        </p:nvSpPr>
        <p:spPr bwMode="auto">
          <a:xfrm>
            <a:off x="2667000" y="304800"/>
            <a:ext cx="3570288" cy="579438"/>
          </a:xfrm>
          <a:prstGeom prst="rect">
            <a:avLst/>
          </a:prstGeom>
          <a:noFill/>
          <a:ln w="9525">
            <a:noFill/>
            <a:miter lim="800000"/>
            <a:headEnd/>
            <a:tailEnd/>
          </a:ln>
        </p:spPr>
        <p:txBody>
          <a:bodyPr wrap="none">
            <a:spAutoFit/>
          </a:bodyPr>
          <a:lstStyle/>
          <a:p>
            <a:pPr eaLnBrk="1" hangingPunct="1"/>
            <a:r>
              <a:rPr lang="en-US" sz="3200" b="1">
                <a:solidFill>
                  <a:schemeClr val="accent2"/>
                </a:solidFill>
                <a:latin typeface="Times New Roman" pitchFamily="18" charset="0"/>
              </a:rPr>
              <a:t>Encoding/Decoding</a:t>
            </a:r>
            <a:endParaRPr lang="en-US" sz="1200" b="1">
              <a:solidFill>
                <a:schemeClr val="accent2"/>
              </a:solidFill>
              <a:latin typeface="Times New Roman" pitchFamily="18" charset="0"/>
            </a:endParaRPr>
          </a:p>
        </p:txBody>
      </p:sp>
      <p:pic>
        <p:nvPicPr>
          <p:cNvPr id="50180" name="Picture 6" descr="Picture2.png"/>
          <p:cNvPicPr>
            <a:picLocks noChangeAspect="1"/>
          </p:cNvPicPr>
          <p:nvPr/>
        </p:nvPicPr>
        <p:blipFill>
          <a:blip r:embed="rId2" cstate="print"/>
          <a:srcRect/>
          <a:stretch>
            <a:fillRect/>
          </a:stretch>
        </p:blipFill>
        <p:spPr bwMode="auto">
          <a:xfrm>
            <a:off x="827088" y="1557338"/>
            <a:ext cx="7740650" cy="42957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6F9510CB-A338-4C2C-A614-5BF35643F916}" type="slidenum">
              <a:rPr lang="en-US"/>
              <a:pPr/>
              <a:t>55</a:t>
            </a:fld>
            <a:endParaRPr lang="en-US"/>
          </a:p>
        </p:txBody>
      </p:sp>
      <p:pic>
        <p:nvPicPr>
          <p:cNvPr id="51203" name="Picture 2"/>
          <p:cNvPicPr>
            <a:picLocks noChangeAspect="1" noChangeArrowheads="1"/>
          </p:cNvPicPr>
          <p:nvPr/>
        </p:nvPicPr>
        <p:blipFill>
          <a:blip r:embed="rId3" cstate="print"/>
          <a:srcRect/>
          <a:stretch>
            <a:fillRect/>
          </a:stretch>
        </p:blipFill>
        <p:spPr bwMode="auto">
          <a:xfrm>
            <a:off x="314325" y="2014538"/>
            <a:ext cx="8372475" cy="2786062"/>
          </a:xfrm>
          <a:prstGeom prst="rect">
            <a:avLst/>
          </a:prstGeom>
          <a:noFill/>
          <a:ln w="9525">
            <a:noFill/>
            <a:miter lim="800000"/>
            <a:headEnd/>
            <a:tailEnd/>
          </a:ln>
        </p:spPr>
      </p:pic>
      <p:sp>
        <p:nvSpPr>
          <p:cNvPr id="51204" name="Text Box 3"/>
          <p:cNvSpPr txBox="1">
            <a:spLocks noChangeArrowheads="1"/>
          </p:cNvSpPr>
          <p:nvPr/>
        </p:nvSpPr>
        <p:spPr bwMode="auto">
          <a:xfrm>
            <a:off x="3097213" y="563563"/>
            <a:ext cx="2395608" cy="584776"/>
          </a:xfrm>
          <a:prstGeom prst="rect">
            <a:avLst/>
          </a:prstGeom>
          <a:noFill/>
          <a:ln w="9525">
            <a:noFill/>
            <a:miter lim="800000"/>
            <a:headEnd/>
            <a:tailEnd/>
          </a:ln>
        </p:spPr>
        <p:txBody>
          <a:bodyPr wrap="none">
            <a:spAutoFit/>
          </a:bodyPr>
          <a:lstStyle/>
          <a:p>
            <a:pPr eaLnBrk="1" hangingPunct="1"/>
            <a:r>
              <a:rPr lang="en-US" sz="3200" b="1" dirty="0" smtClean="0">
                <a:solidFill>
                  <a:schemeClr val="accent2"/>
                </a:solidFill>
                <a:latin typeface="Times New Roman" pitchFamily="18" charset="0"/>
              </a:rPr>
              <a:t>Permutation</a:t>
            </a:r>
            <a:endParaRPr lang="en-US" sz="1200" b="1" dirty="0">
              <a:solidFill>
                <a:schemeClr val="accent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B7F5082E-712D-41AE-B692-E0738C89947F}" type="slidenum">
              <a:rPr lang="en-US"/>
              <a:pPr/>
              <a:t>56</a:t>
            </a:fld>
            <a:endParaRPr lang="en-US"/>
          </a:p>
        </p:txBody>
      </p:sp>
      <p:sp>
        <p:nvSpPr>
          <p:cNvPr id="52227" name="Text Box 3"/>
          <p:cNvSpPr txBox="1">
            <a:spLocks noChangeArrowheads="1"/>
          </p:cNvSpPr>
          <p:nvPr/>
        </p:nvSpPr>
        <p:spPr bwMode="auto">
          <a:xfrm>
            <a:off x="3124200" y="228600"/>
            <a:ext cx="2303463" cy="579438"/>
          </a:xfrm>
          <a:prstGeom prst="rect">
            <a:avLst/>
          </a:prstGeom>
          <a:noFill/>
          <a:ln w="9525">
            <a:noFill/>
            <a:miter lim="800000"/>
            <a:headEnd/>
            <a:tailEnd/>
          </a:ln>
        </p:spPr>
        <p:txBody>
          <a:bodyPr wrap="none">
            <a:spAutoFit/>
          </a:bodyPr>
          <a:lstStyle/>
          <a:p>
            <a:pPr eaLnBrk="1" hangingPunct="1"/>
            <a:r>
              <a:rPr lang="en-US" sz="3200" b="1">
                <a:solidFill>
                  <a:schemeClr val="accent2"/>
                </a:solidFill>
                <a:latin typeface="Times New Roman" pitchFamily="18" charset="0"/>
              </a:rPr>
              <a:t>Substitution</a:t>
            </a:r>
            <a:endParaRPr lang="en-US" sz="1200" b="1">
              <a:solidFill>
                <a:schemeClr val="accent2"/>
              </a:solidFill>
              <a:latin typeface="Times New Roman" pitchFamily="18" charset="0"/>
            </a:endParaRPr>
          </a:p>
        </p:txBody>
      </p:sp>
      <p:pic>
        <p:nvPicPr>
          <p:cNvPr id="52228" name="Picture 7" descr="Picture3.png"/>
          <p:cNvPicPr>
            <a:picLocks noChangeAspect="1"/>
          </p:cNvPicPr>
          <p:nvPr/>
        </p:nvPicPr>
        <p:blipFill>
          <a:blip r:embed="rId2" cstate="print"/>
          <a:srcRect/>
          <a:stretch>
            <a:fillRect/>
          </a:stretch>
        </p:blipFill>
        <p:spPr bwMode="auto">
          <a:xfrm>
            <a:off x="2484438" y="981075"/>
            <a:ext cx="4943475" cy="53721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75A435DD-8EB0-461D-B56E-833492C6AAA5}" type="slidenum">
              <a:rPr lang="en-US"/>
              <a:pPr/>
              <a:t>57</a:t>
            </a:fld>
            <a:endParaRPr lang="en-US"/>
          </a:p>
        </p:txBody>
      </p:sp>
      <p:pic>
        <p:nvPicPr>
          <p:cNvPr id="53251" name="Picture 2"/>
          <p:cNvPicPr>
            <a:picLocks noChangeAspect="1" noChangeArrowheads="1"/>
          </p:cNvPicPr>
          <p:nvPr/>
        </p:nvPicPr>
        <p:blipFill>
          <a:blip r:embed="rId3" cstate="print"/>
          <a:srcRect/>
          <a:stretch>
            <a:fillRect/>
          </a:stretch>
        </p:blipFill>
        <p:spPr bwMode="auto">
          <a:xfrm>
            <a:off x="947738" y="1600200"/>
            <a:ext cx="7129462" cy="4297363"/>
          </a:xfrm>
          <a:prstGeom prst="rect">
            <a:avLst/>
          </a:prstGeom>
          <a:noFill/>
          <a:ln w="9525">
            <a:noFill/>
            <a:miter lim="800000"/>
            <a:headEnd/>
            <a:tailEnd/>
          </a:ln>
        </p:spPr>
      </p:pic>
      <p:sp>
        <p:nvSpPr>
          <p:cNvPr id="53252" name="Text Box 3"/>
          <p:cNvSpPr txBox="1">
            <a:spLocks noChangeArrowheads="1"/>
          </p:cNvSpPr>
          <p:nvPr/>
        </p:nvSpPr>
        <p:spPr bwMode="auto">
          <a:xfrm>
            <a:off x="3094038" y="228600"/>
            <a:ext cx="3819525" cy="579438"/>
          </a:xfrm>
          <a:prstGeom prst="rect">
            <a:avLst/>
          </a:prstGeom>
          <a:noFill/>
          <a:ln w="9525">
            <a:noFill/>
            <a:miter lim="800000"/>
            <a:headEnd/>
            <a:tailEnd/>
          </a:ln>
        </p:spPr>
        <p:txBody>
          <a:bodyPr wrap="none">
            <a:spAutoFit/>
          </a:bodyPr>
          <a:lstStyle/>
          <a:p>
            <a:pPr eaLnBrk="1" hangingPunct="1"/>
            <a:r>
              <a:rPr lang="en-US" sz="3200" b="1">
                <a:solidFill>
                  <a:schemeClr val="accent2"/>
                </a:solidFill>
                <a:latin typeface="Times New Roman" pitchFamily="18" charset="0"/>
              </a:rPr>
              <a:t>Exclusive OR (XOR)</a:t>
            </a:r>
            <a:endParaRPr lang="en-US" sz="1200" b="1">
              <a:solidFill>
                <a:schemeClr val="accent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E54EF121-816F-4439-8E38-7BE3A3077084}" type="slidenum">
              <a:rPr lang="en-US"/>
              <a:pPr/>
              <a:t>58</a:t>
            </a:fld>
            <a:endParaRPr lang="en-US"/>
          </a:p>
        </p:txBody>
      </p:sp>
      <p:pic>
        <p:nvPicPr>
          <p:cNvPr id="54275" name="Picture 2"/>
          <p:cNvPicPr>
            <a:picLocks noChangeAspect="1" noChangeArrowheads="1"/>
          </p:cNvPicPr>
          <p:nvPr/>
        </p:nvPicPr>
        <p:blipFill>
          <a:blip r:embed="rId2" cstate="print"/>
          <a:srcRect/>
          <a:stretch>
            <a:fillRect/>
          </a:stretch>
        </p:blipFill>
        <p:spPr bwMode="auto">
          <a:xfrm>
            <a:off x="295275" y="2354263"/>
            <a:ext cx="8620125" cy="2443162"/>
          </a:xfrm>
          <a:prstGeom prst="rect">
            <a:avLst/>
          </a:prstGeom>
          <a:noFill/>
          <a:ln w="9525">
            <a:noFill/>
            <a:miter lim="800000"/>
            <a:headEnd/>
            <a:tailEnd/>
          </a:ln>
        </p:spPr>
      </p:pic>
      <p:sp>
        <p:nvSpPr>
          <p:cNvPr id="54276" name="Text Box 3"/>
          <p:cNvSpPr txBox="1">
            <a:spLocks noChangeArrowheads="1"/>
          </p:cNvSpPr>
          <p:nvPr/>
        </p:nvSpPr>
        <p:spPr bwMode="auto">
          <a:xfrm>
            <a:off x="3581400" y="563563"/>
            <a:ext cx="1695450" cy="579437"/>
          </a:xfrm>
          <a:prstGeom prst="rect">
            <a:avLst/>
          </a:prstGeom>
          <a:noFill/>
          <a:ln w="9525">
            <a:noFill/>
            <a:miter lim="800000"/>
            <a:headEnd/>
            <a:tailEnd/>
          </a:ln>
        </p:spPr>
        <p:txBody>
          <a:bodyPr wrap="none">
            <a:spAutoFit/>
          </a:bodyPr>
          <a:lstStyle/>
          <a:p>
            <a:pPr eaLnBrk="1" hangingPunct="1"/>
            <a:r>
              <a:rPr lang="en-US" sz="3200" b="1">
                <a:solidFill>
                  <a:schemeClr val="accent2"/>
                </a:solidFill>
                <a:latin typeface="Times New Roman" pitchFamily="18" charset="0"/>
              </a:rPr>
              <a:t>Rotation</a:t>
            </a:r>
            <a:endParaRPr lang="en-US" sz="1200" b="1">
              <a:solidFill>
                <a:schemeClr val="accent2"/>
              </a:solidFill>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C053B6D7-2295-4D94-84F9-6A969F66F414}" type="slidenum">
              <a:rPr lang="en-US"/>
              <a:pPr/>
              <a:t>59</a:t>
            </a:fld>
            <a:endParaRPr lang="en-US"/>
          </a:p>
        </p:txBody>
      </p:sp>
      <p:sp>
        <p:nvSpPr>
          <p:cNvPr id="149506" name="Rectangle 2"/>
          <p:cNvSpPr>
            <a:spLocks noGrp="1" noChangeArrowheads="1"/>
          </p:cNvSpPr>
          <p:nvPr>
            <p:ph type="title"/>
          </p:nvPr>
        </p:nvSpPr>
        <p:spPr>
          <a:xfrm>
            <a:off x="1143000" y="152400"/>
            <a:ext cx="6381750" cy="1143000"/>
          </a:xfrm>
        </p:spPr>
        <p:txBody>
          <a:bodyPr/>
          <a:lstStyle/>
          <a:p>
            <a:r>
              <a:rPr lang="en-US" smtClean="0"/>
              <a:t>Summary</a:t>
            </a:r>
            <a:endParaRPr lang="en-AU" smtClean="0"/>
          </a:p>
        </p:txBody>
      </p:sp>
      <p:sp>
        <p:nvSpPr>
          <p:cNvPr id="55300" name="Rectangle 3"/>
          <p:cNvSpPr>
            <a:spLocks noGrp="1" noChangeArrowheads="1"/>
          </p:cNvSpPr>
          <p:nvPr>
            <p:ph type="body" idx="1"/>
          </p:nvPr>
        </p:nvSpPr>
        <p:spPr/>
        <p:txBody>
          <a:bodyPr/>
          <a:lstStyle/>
          <a:p>
            <a:pPr>
              <a:buFontTx/>
              <a:buNone/>
            </a:pPr>
            <a:r>
              <a:rPr lang="en-US" sz="2800" dirty="0" smtClean="0"/>
              <a:t>Have considered:</a:t>
            </a:r>
          </a:p>
          <a:p>
            <a:r>
              <a:rPr lang="en-US" sz="2800" dirty="0" smtClean="0"/>
              <a:t>Course details, contents, </a:t>
            </a:r>
            <a:r>
              <a:rPr lang="en-US" sz="2800" dirty="0" err="1" smtClean="0"/>
              <a:t>convenor</a:t>
            </a:r>
            <a:r>
              <a:rPr lang="en-US" sz="2800" dirty="0" smtClean="0"/>
              <a:t>… </a:t>
            </a:r>
          </a:p>
          <a:p>
            <a:r>
              <a:rPr lang="en-US" sz="2800" dirty="0" smtClean="0"/>
              <a:t>Computer, network, internet security definitions</a:t>
            </a:r>
          </a:p>
          <a:p>
            <a:r>
              <a:rPr lang="en-US" sz="2800" dirty="0" smtClean="0"/>
              <a:t>Security services, mechanisms, attacks</a:t>
            </a:r>
          </a:p>
          <a:p>
            <a:r>
              <a:rPr lang="en-US" sz="2800" dirty="0" smtClean="0"/>
              <a:t>Classical cipher techniques and terminology:</a:t>
            </a:r>
          </a:p>
          <a:p>
            <a:pPr lvl="1"/>
            <a:r>
              <a:rPr lang="en-US" sz="2400" dirty="0" smtClean="0"/>
              <a:t>Substitution ciphers</a:t>
            </a:r>
          </a:p>
          <a:p>
            <a:pPr lvl="1"/>
            <a:r>
              <a:rPr lang="en-US" sz="2400" dirty="0" smtClean="0"/>
              <a:t>Cryptanalysis using letter frequencies</a:t>
            </a:r>
          </a:p>
          <a:p>
            <a:pPr lvl="1"/>
            <a:r>
              <a:rPr lang="en-US" sz="2400" dirty="0" smtClean="0"/>
              <a:t>Poly-alphabetic ciphers</a:t>
            </a:r>
          </a:p>
          <a:p>
            <a:pPr lvl="1"/>
            <a:r>
              <a:rPr lang="en-US" sz="2400" dirty="0" smtClean="0"/>
              <a:t>Transposition ciphers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11103B80-B752-4127-AEE0-9C3A1C2B092E}" type="slidenum">
              <a:rPr lang="en-US"/>
              <a:pPr/>
              <a:t>6</a:t>
            </a:fld>
            <a:endParaRPr lang="en-US"/>
          </a:p>
        </p:txBody>
      </p:sp>
      <p:sp>
        <p:nvSpPr>
          <p:cNvPr id="157698" name="Rectangle 2"/>
          <p:cNvSpPr>
            <a:spLocks noGrp="1" noChangeArrowheads="1"/>
          </p:cNvSpPr>
          <p:nvPr>
            <p:ph type="title"/>
          </p:nvPr>
        </p:nvSpPr>
        <p:spPr>
          <a:xfrm>
            <a:off x="1143000" y="152400"/>
            <a:ext cx="6813550" cy="1143000"/>
          </a:xfrm>
        </p:spPr>
        <p:txBody>
          <a:bodyPr/>
          <a:lstStyle/>
          <a:p>
            <a:pPr>
              <a:defRPr/>
            </a:pPr>
            <a:r>
              <a:rPr lang="en-AU" dirty="0" smtClean="0"/>
              <a:t>Content</a:t>
            </a:r>
          </a:p>
        </p:txBody>
      </p:sp>
      <p:sp>
        <p:nvSpPr>
          <p:cNvPr id="6148" name="Rectangle 3"/>
          <p:cNvSpPr>
            <a:spLocks noGrp="1" noChangeArrowheads="1"/>
          </p:cNvSpPr>
          <p:nvPr>
            <p:ph type="body" idx="1"/>
          </p:nvPr>
        </p:nvSpPr>
        <p:spPr>
          <a:xfrm>
            <a:off x="457200" y="1341438"/>
            <a:ext cx="8229600" cy="5059362"/>
          </a:xfrm>
        </p:spPr>
        <p:txBody>
          <a:bodyPr/>
          <a:lstStyle/>
          <a:p>
            <a:pPr marL="609600" indent="-609600" algn="just">
              <a:lnSpc>
                <a:spcPct val="105000"/>
              </a:lnSpc>
            </a:pPr>
            <a:r>
              <a:rPr lang="en-AU" sz="2200" dirty="0" smtClean="0"/>
              <a:t>Introduction to Information System Security </a:t>
            </a:r>
          </a:p>
          <a:p>
            <a:pPr marL="609600" indent="-609600" algn="just">
              <a:lnSpc>
                <a:spcPct val="105000"/>
              </a:lnSpc>
            </a:pPr>
            <a:r>
              <a:rPr lang="en-AU" sz="2200" dirty="0" smtClean="0"/>
              <a:t>Symmetric Encryption and Confidentiality</a:t>
            </a:r>
          </a:p>
          <a:p>
            <a:pPr marL="609600" indent="-609600" algn="just">
              <a:lnSpc>
                <a:spcPct val="105000"/>
              </a:lnSpc>
            </a:pPr>
            <a:r>
              <a:rPr lang="en-AU" sz="2200" dirty="0" smtClean="0"/>
              <a:t>Public-Key Cryptography and Authentication</a:t>
            </a:r>
          </a:p>
          <a:p>
            <a:pPr marL="609600" indent="-609600" algn="just">
              <a:lnSpc>
                <a:spcPct val="105000"/>
              </a:lnSpc>
            </a:pPr>
            <a:r>
              <a:rPr lang="en-AU" sz="2200" dirty="0" smtClean="0"/>
              <a:t>Authentication Applications</a:t>
            </a:r>
          </a:p>
          <a:p>
            <a:pPr marL="609600" indent="-609600" algn="just">
              <a:lnSpc>
                <a:spcPct val="105000"/>
              </a:lnSpc>
            </a:pPr>
            <a:r>
              <a:rPr lang="en-AU" sz="2200" dirty="0" smtClean="0"/>
              <a:t>Electronic Mail Security</a:t>
            </a:r>
          </a:p>
          <a:p>
            <a:pPr marL="609600" indent="-609600" algn="just">
              <a:lnSpc>
                <a:spcPct val="105000"/>
              </a:lnSpc>
            </a:pPr>
            <a:r>
              <a:rPr lang="en-AU" sz="2200" dirty="0" smtClean="0"/>
              <a:t>IP Security</a:t>
            </a:r>
            <a:endParaRPr lang="en-AU" sz="2200" dirty="0" smtClean="0">
              <a:solidFill>
                <a:schemeClr val="hlink"/>
              </a:solidFill>
            </a:endParaRPr>
          </a:p>
          <a:p>
            <a:pPr marL="609600" indent="-609600" algn="just">
              <a:lnSpc>
                <a:spcPct val="105000"/>
              </a:lnSpc>
            </a:pPr>
            <a:r>
              <a:rPr lang="en-AU" sz="2200" dirty="0" smtClean="0"/>
              <a:t>Web Security </a:t>
            </a:r>
          </a:p>
          <a:p>
            <a:pPr marL="609600" indent="-609600" algn="just">
              <a:lnSpc>
                <a:spcPct val="105000"/>
              </a:lnSpc>
            </a:pPr>
            <a:r>
              <a:rPr lang="en-AU" sz="2200" dirty="0" smtClean="0"/>
              <a:t> Intruders</a:t>
            </a:r>
          </a:p>
          <a:p>
            <a:pPr marL="609600" indent="-609600" algn="just">
              <a:lnSpc>
                <a:spcPct val="105000"/>
              </a:lnSpc>
            </a:pPr>
            <a:r>
              <a:rPr lang="en-AU" sz="2200" dirty="0" smtClean="0"/>
              <a:t> Malicious Software</a:t>
            </a:r>
          </a:p>
          <a:p>
            <a:pPr marL="609600" indent="-609600" algn="just">
              <a:lnSpc>
                <a:spcPct val="105000"/>
              </a:lnSpc>
            </a:pPr>
            <a:r>
              <a:rPr lang="en-AU" sz="2200" dirty="0" smtClean="0"/>
              <a:t> Firewalls</a:t>
            </a:r>
          </a:p>
          <a:p>
            <a:pPr marL="609600" indent="-609600" algn="just">
              <a:lnSpc>
                <a:spcPct val="105000"/>
              </a:lnSpc>
            </a:pPr>
            <a:r>
              <a:rPr lang="en-AU" sz="2200" dirty="0" smtClean="0"/>
              <a:t>Information Systems Security Management</a:t>
            </a:r>
          </a:p>
          <a:p>
            <a:pPr marL="609600" indent="-609600" algn="just">
              <a:lnSpc>
                <a:spcPct val="105000"/>
              </a:lnSpc>
            </a:pPr>
            <a:r>
              <a:rPr lang="en-AU" sz="2200" dirty="0" smtClean="0"/>
              <a:t> </a:t>
            </a:r>
            <a:r>
              <a:rPr lang="en-AU" sz="2200" dirty="0" smtClean="0">
                <a:solidFill>
                  <a:schemeClr val="hlink"/>
                </a:solidFill>
              </a:rPr>
              <a:t>Mid-Semester Exam</a:t>
            </a:r>
          </a:p>
          <a:p>
            <a:pPr marL="609600" indent="-609600" algn="just">
              <a:buFontTx/>
              <a:buNone/>
            </a:pPr>
            <a:r>
              <a:rPr lang="en-AU" sz="2100" dirty="0" smtClean="0"/>
              <a:t> </a:t>
            </a:r>
          </a:p>
          <a:p>
            <a:pPr marL="609600" indent="-609600" algn="just"/>
            <a:endParaRPr lang="en-AU" sz="2400" dirty="0" smtClean="0">
              <a:solidFill>
                <a:schemeClr val="hlink"/>
              </a:solidFill>
            </a:endParaRPr>
          </a:p>
          <a:p>
            <a:pPr marL="609600" indent="-609600" algn="just"/>
            <a:endParaRPr lang="en-AU" sz="2400" dirty="0" smtClean="0">
              <a:solidFill>
                <a:schemeClr val="hlink"/>
              </a:solidFill>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6323"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r>
              <a:rPr lang="en-US"/>
              <a:t>Lecture 1. Introduction - </a:t>
            </a:r>
            <a:fld id="{BDF95EDD-D733-43A7-A49D-977E4FAF0C88}" type="slidenum">
              <a:rPr lang="en-US"/>
              <a:pPr/>
              <a:t>60</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Lecture 1. Introduction - </a:t>
            </a:r>
            <a:fld id="{9CAE6894-70A9-4876-A231-41F904D27D44}" type="slidenum">
              <a:rPr lang="en-US"/>
              <a:pPr/>
              <a:t>7</a:t>
            </a:fld>
            <a:endParaRPr lang="en-US"/>
          </a:p>
        </p:txBody>
      </p:sp>
      <p:sp>
        <p:nvSpPr>
          <p:cNvPr id="158722" name="Rectangle 2"/>
          <p:cNvSpPr>
            <a:spLocks noGrp="1" noChangeArrowheads="1"/>
          </p:cNvSpPr>
          <p:nvPr>
            <p:ph type="title"/>
          </p:nvPr>
        </p:nvSpPr>
        <p:spPr/>
        <p:txBody>
          <a:bodyPr/>
          <a:lstStyle/>
          <a:p>
            <a:r>
              <a:rPr lang="en-AU" smtClean="0"/>
              <a:t>Content…</a:t>
            </a:r>
          </a:p>
        </p:txBody>
      </p:sp>
      <p:sp>
        <p:nvSpPr>
          <p:cNvPr id="7172" name="Rectangle 3"/>
          <p:cNvSpPr>
            <a:spLocks noGrp="1" noChangeArrowheads="1"/>
          </p:cNvSpPr>
          <p:nvPr>
            <p:ph type="body" idx="1"/>
          </p:nvPr>
        </p:nvSpPr>
        <p:spPr>
          <a:xfrm>
            <a:off x="457200" y="1125538"/>
            <a:ext cx="8229600" cy="5275262"/>
          </a:xfrm>
        </p:spPr>
        <p:txBody>
          <a:bodyPr/>
          <a:lstStyle/>
          <a:p>
            <a:pPr marL="609600" indent="-609600">
              <a:lnSpc>
                <a:spcPct val="10000"/>
              </a:lnSpc>
              <a:buFontTx/>
              <a:buAutoNum type="arabicPeriod"/>
            </a:pPr>
            <a:endParaRPr lang="en-AU" sz="2400" dirty="0" smtClean="0"/>
          </a:p>
          <a:p>
            <a:pPr marL="609600" indent="-609600"/>
            <a:r>
              <a:rPr lang="en-AU" sz="2400" dirty="0" smtClean="0"/>
              <a:t>Network protocols and security</a:t>
            </a:r>
          </a:p>
          <a:p>
            <a:pPr marL="609600" indent="-609600"/>
            <a:r>
              <a:rPr lang="en-AU" sz="2400" dirty="0" smtClean="0"/>
              <a:t>Advanced cryptography for network security</a:t>
            </a:r>
          </a:p>
          <a:p>
            <a:pPr marL="609600" indent="-609600"/>
            <a:r>
              <a:rPr lang="en-AU" sz="2400" dirty="0" smtClean="0"/>
              <a:t>Wireless local area networks</a:t>
            </a:r>
            <a:endParaRPr lang="en-AU" sz="2400" dirty="0" smtClean="0">
              <a:solidFill>
                <a:srgbClr val="DF0029"/>
              </a:solidFill>
            </a:endParaRPr>
          </a:p>
          <a:p>
            <a:pPr marL="609600" indent="-609600"/>
            <a:r>
              <a:rPr lang="en-AU" sz="2400" dirty="0" smtClean="0"/>
              <a:t>Wireless network security</a:t>
            </a:r>
          </a:p>
          <a:p>
            <a:pPr marL="609600" indent="-609600"/>
            <a:r>
              <a:rPr lang="en-AU" sz="2400" dirty="0" smtClean="0"/>
              <a:t>Database security</a:t>
            </a:r>
          </a:p>
          <a:p>
            <a:pPr marL="609600" indent="-609600"/>
            <a:r>
              <a:rPr lang="en-AU" sz="2400" dirty="0" smtClean="0"/>
              <a:t>Network anomaly detection</a:t>
            </a:r>
            <a:r>
              <a:rPr lang="en-AU" sz="2100" dirty="0" smtClean="0"/>
              <a:t> </a:t>
            </a:r>
          </a:p>
          <a:p>
            <a:pPr marL="609600" indent="-609600"/>
            <a:r>
              <a:rPr lang="en-AU" sz="2400" dirty="0" smtClean="0"/>
              <a:t>Access control for network security</a:t>
            </a:r>
          </a:p>
          <a:p>
            <a:pPr marL="609600" indent="-609600"/>
            <a:r>
              <a:rPr lang="en-AU" sz="2400" dirty="0" smtClean="0"/>
              <a:t>Trusted computing</a:t>
            </a:r>
          </a:p>
          <a:p>
            <a:pPr marL="609600" indent="-609600"/>
            <a:r>
              <a:rPr lang="en-AU" sz="2400" dirty="0" smtClean="0"/>
              <a:t>Administering a secure network</a:t>
            </a:r>
          </a:p>
          <a:p>
            <a:pPr marL="609600" indent="-609600"/>
            <a:r>
              <a:rPr lang="en-AU" sz="2400" dirty="0" smtClean="0"/>
              <a:t>Risk assessment and mitigation</a:t>
            </a:r>
          </a:p>
          <a:p>
            <a:pPr marL="609600" indent="-609600"/>
            <a:r>
              <a:rPr lang="en-AU" sz="2400" dirty="0" smtClean="0"/>
              <a:t>Revision </a:t>
            </a:r>
            <a:endParaRPr lang="en-AU" sz="1800" dirty="0" smtClean="0"/>
          </a:p>
          <a:p>
            <a:pPr marL="609600" indent="-609600" algn="just"/>
            <a:endParaRPr lang="en-AU" sz="21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r>
              <a:rPr lang="en-US"/>
              <a:t>Lecture 1. Introduction - </a:t>
            </a:r>
            <a:fld id="{C9A8A623-BCE0-463D-B107-DEE1037AEC55}" type="slidenum">
              <a:rPr lang="en-US"/>
              <a:pPr/>
              <a:t>8</a:t>
            </a:fld>
            <a:endParaRPr lang="en-US"/>
          </a:p>
        </p:txBody>
      </p:sp>
      <p:sp>
        <p:nvSpPr>
          <p:cNvPr id="160770" name="Rectangle 2"/>
          <p:cNvSpPr>
            <a:spLocks noGrp="1" noChangeArrowheads="1"/>
          </p:cNvSpPr>
          <p:nvPr>
            <p:ph type="title"/>
          </p:nvPr>
        </p:nvSpPr>
        <p:spPr>
          <a:xfrm>
            <a:off x="1143000" y="152400"/>
            <a:ext cx="6524625" cy="1143000"/>
          </a:xfrm>
        </p:spPr>
        <p:txBody>
          <a:bodyPr/>
          <a:lstStyle/>
          <a:p>
            <a:pPr>
              <a:defRPr/>
            </a:pPr>
            <a:r>
              <a:rPr lang="en-AU" dirty="0" smtClean="0"/>
              <a:t>Assessment</a:t>
            </a:r>
          </a:p>
        </p:txBody>
      </p:sp>
      <p:graphicFrame>
        <p:nvGraphicFramePr>
          <p:cNvPr id="160817" name="Group 49"/>
          <p:cNvGraphicFramePr>
            <a:graphicFrameLocks noGrp="1"/>
          </p:cNvGraphicFramePr>
          <p:nvPr>
            <p:extLst>
              <p:ext uri="{D42A27DB-BD31-4B8C-83A1-F6EECF244321}">
                <p14:modId xmlns:p14="http://schemas.microsoft.com/office/powerpoint/2010/main" val="2172885348"/>
              </p:ext>
            </p:extLst>
          </p:nvPr>
        </p:nvGraphicFramePr>
        <p:xfrm>
          <a:off x="827584" y="1124744"/>
          <a:ext cx="7467600" cy="4997768"/>
        </p:xfrm>
        <a:graphic>
          <a:graphicData uri="http://schemas.openxmlformats.org/drawingml/2006/table">
            <a:tbl>
              <a:tblPr/>
              <a:tblGrid>
                <a:gridCol w="4214813"/>
                <a:gridCol w="1257795"/>
                <a:gridCol w="1994992"/>
              </a:tblGrid>
              <a:tr h="525463">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400" b="1" i="0" u="none" strike="noStrike" cap="none" normalizeH="0" baseline="0" dirty="0" smtClean="0">
                          <a:ln>
                            <a:noFill/>
                          </a:ln>
                          <a:solidFill>
                            <a:schemeClr val="tx1"/>
                          </a:solidFill>
                          <a:effectLst/>
                          <a:latin typeface="Times New Roman" pitchFamily="18" charset="0"/>
                        </a:rPr>
                        <a:t>Assessment Item</a:t>
                      </a:r>
                    </a:p>
                  </a:txBody>
                  <a:tcPr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400" b="1" i="0" u="none" strike="noStrike" cap="none" normalizeH="0" baseline="0" dirty="0" smtClean="0">
                          <a:ln>
                            <a:noFill/>
                          </a:ln>
                          <a:solidFill>
                            <a:schemeClr val="tx1"/>
                          </a:solidFill>
                          <a:effectLst/>
                          <a:latin typeface="Times New Roman" pitchFamily="18" charset="0"/>
                        </a:rPr>
                        <a:t>Weight</a:t>
                      </a:r>
                    </a:p>
                  </a:txBody>
                  <a:tcPr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Arial" pitchFamily="34" charset="0"/>
                        </a:rPr>
                        <a:t>Due </a:t>
                      </a:r>
                      <a:r>
                        <a:rPr kumimoji="0" lang="en-AU" sz="2400" b="0" i="0" u="none" strike="noStrike" cap="none" normalizeH="0" baseline="0" dirty="0" smtClean="0">
                          <a:ln>
                            <a:noFill/>
                          </a:ln>
                          <a:solidFill>
                            <a:schemeClr val="tx1"/>
                          </a:solidFill>
                          <a:effectLst/>
                          <a:latin typeface="Times New Roman" pitchFamily="18" charset="0"/>
                        </a:rPr>
                        <a:t> </a:t>
                      </a:r>
                    </a:p>
                  </a:txBody>
                  <a:tcPr anchor="ctr" horzOverflow="overflow">
                    <a:lnL>
                      <a:noFill/>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cs typeface="Arial" pitchFamily="34" charset="0"/>
                        </a:rPr>
                        <a:t>Learning Activities/ Lab Exercises </a:t>
                      </a:r>
                      <a:r>
                        <a:rPr kumimoji="0" lang="en-AU" sz="1600" b="0" i="0" u="none" strike="noStrike" cap="none" normalizeH="0" baseline="0" dirty="0" smtClean="0">
                          <a:ln>
                            <a:noFill/>
                          </a:ln>
                          <a:solidFill>
                            <a:schemeClr val="tx1"/>
                          </a:solidFill>
                          <a:effectLst/>
                          <a:latin typeface="Times New Roman" pitchFamily="18" charset="0"/>
                          <a:cs typeface="Arial" pitchFamily="34" charset="0"/>
                        </a:rPr>
                        <a:t>(workshop time)</a:t>
                      </a:r>
                      <a:endParaRPr kumimoji="0" lang="en-AU" sz="16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cs typeface="Arial" pitchFamily="34" charset="0"/>
                        </a:rPr>
                        <a:t>Week 2 - 12</a:t>
                      </a:r>
                      <a:endParaRPr kumimoji="0" lang="en-AU" sz="2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Mini Test 1 </a:t>
                      </a:r>
                      <a:r>
                        <a:rPr kumimoji="0" lang="en-AU" sz="1600" b="0" i="0" u="none" strike="noStrike" cap="none" normalizeH="0" baseline="0" dirty="0" smtClean="0">
                          <a:ln>
                            <a:noFill/>
                          </a:ln>
                          <a:solidFill>
                            <a:schemeClr val="tx1"/>
                          </a:solidFill>
                          <a:effectLst/>
                          <a:latin typeface="Times New Roman" pitchFamily="18" charset="0"/>
                        </a:rPr>
                        <a:t>(Lecture time)</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26 March</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Assignment 1</a:t>
                      </a:r>
                      <a:endParaRPr kumimoji="0" lang="en-AU" sz="28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11 April</a:t>
                      </a:r>
                      <a:endParaRPr kumimoji="0" lang="en-AU" sz="20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pitchFamily="34" charset="0"/>
                        </a:rPr>
                        <a:t>Mid Semester Exam </a:t>
                      </a:r>
                      <a:r>
                        <a:rPr kumimoji="0" lang="en-AU" sz="1600" b="0" i="0" u="none" strike="noStrike" cap="none" normalizeH="0" baseline="0" dirty="0" smtClean="0">
                          <a:ln>
                            <a:noFill/>
                          </a:ln>
                          <a:solidFill>
                            <a:schemeClr val="tx1"/>
                          </a:solidFill>
                          <a:effectLst/>
                          <a:latin typeface="Times New Roman" pitchFamily="18" charset="0"/>
                        </a:rPr>
                        <a:t>(Lecture time)</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30 April</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Assignment 2</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23 May</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Arial" pitchFamily="34" charset="0"/>
                        </a:rPr>
                        <a:t>Mini Test 2 </a:t>
                      </a:r>
                      <a:r>
                        <a:rPr kumimoji="0" lang="en-AU" sz="1600" b="0" i="0" u="none" strike="noStrike" cap="none" normalizeH="0" baseline="0" dirty="0" smtClean="0">
                          <a:ln>
                            <a:noFill/>
                          </a:ln>
                          <a:solidFill>
                            <a:schemeClr val="tx1"/>
                          </a:solidFill>
                          <a:effectLst/>
                          <a:latin typeface="Times New Roman" pitchFamily="18" charset="0"/>
                        </a:rPr>
                        <a:t>(Lecture time)</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28 May</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
                          <a:srgbClr val="DF0029"/>
                        </a:buClr>
                        <a:buSzTx/>
                        <a:buFontTx/>
                        <a:buNone/>
                        <a:tabLst/>
                      </a:pPr>
                      <a:r>
                        <a:rPr kumimoji="0" lang="en-US" sz="2800" b="0" i="0" u="none" strike="noStrike" cap="none" normalizeH="0" baseline="0" smtClean="0">
                          <a:ln>
                            <a:noFill/>
                          </a:ln>
                          <a:solidFill>
                            <a:schemeClr val="tx1"/>
                          </a:solidFill>
                          <a:effectLst/>
                          <a:latin typeface="Times New Roman" pitchFamily="18" charset="0"/>
                          <a:cs typeface="Arial" pitchFamily="34" charset="0"/>
                        </a:rPr>
                        <a:t>Final Exam </a:t>
                      </a:r>
                      <a:r>
                        <a:rPr kumimoji="0" lang="en-AU" sz="2800" b="0" i="0" u="none" strike="noStrike" cap="none" normalizeH="0" baseline="0" smtClean="0">
                          <a:ln>
                            <a:noFill/>
                          </a:ln>
                          <a:solidFill>
                            <a:schemeClr val="tx1"/>
                          </a:solidFill>
                          <a:effectLst/>
                          <a:latin typeface="Times New Roman" pitchFamily="18" charset="0"/>
                        </a:rPr>
                        <a:t>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DF0029"/>
                        </a:buClr>
                        <a:buSzTx/>
                        <a:buFontTx/>
                        <a:buNone/>
                        <a:tabLst/>
                      </a:pPr>
                      <a:r>
                        <a:rPr kumimoji="0" lang="en-AU" sz="2800" b="0" i="0" u="none" strike="noStrike" cap="none" normalizeH="0" baseline="0" dirty="0" smtClean="0">
                          <a:ln>
                            <a:noFill/>
                          </a:ln>
                          <a:solidFill>
                            <a:schemeClr val="tx1"/>
                          </a:solidFill>
                          <a:effectLst/>
                          <a:latin typeface="Times New Roman" pitchFamily="18" charset="0"/>
                        </a:rPr>
                        <a:t>14 – 28 June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23" name="Rectangle 32"/>
          <p:cNvSpPr>
            <a:spLocks noChangeArrowheads="1"/>
          </p:cNvSpPr>
          <p:nvPr/>
        </p:nvSpPr>
        <p:spPr bwMode="auto">
          <a:xfrm>
            <a:off x="827584" y="6093296"/>
            <a:ext cx="4589462" cy="425450"/>
          </a:xfrm>
          <a:prstGeom prst="rect">
            <a:avLst/>
          </a:prstGeom>
          <a:noFill/>
          <a:ln w="9525">
            <a:noFill/>
            <a:miter lim="800000"/>
            <a:headEnd/>
            <a:tailEnd/>
          </a:ln>
        </p:spPr>
        <p:txBody>
          <a:bodyPr wrap="none">
            <a:spAutoFit/>
          </a:bodyPr>
          <a:lstStyle/>
          <a:p>
            <a:pPr>
              <a:lnSpc>
                <a:spcPct val="90000"/>
              </a:lnSpc>
              <a:spcBef>
                <a:spcPct val="20000"/>
              </a:spcBef>
              <a:buClr>
                <a:schemeClr val="hlink"/>
              </a:buClr>
              <a:buFont typeface="Wingdings" pitchFamily="2" charset="2"/>
              <a:buChar char="l"/>
            </a:pPr>
            <a:r>
              <a:rPr kumimoji="1" lang="en-US" b="1"/>
              <a:t>   All Exams are </a:t>
            </a:r>
            <a:r>
              <a:rPr kumimoji="1" lang="en-US" b="1" u="sng"/>
              <a:t>CLOSED Book</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026"/>
          <p:cNvSpPr>
            <a:spLocks noGrp="1" noChangeArrowheads="1"/>
          </p:cNvSpPr>
          <p:nvPr>
            <p:ph type="title"/>
          </p:nvPr>
        </p:nvSpPr>
        <p:spPr>
          <a:xfrm>
            <a:off x="1042988" y="115888"/>
            <a:ext cx="6781800" cy="693737"/>
          </a:xfrm>
        </p:spPr>
        <p:txBody>
          <a:bodyPr/>
          <a:lstStyle/>
          <a:p>
            <a:pPr eaLnBrk="1" hangingPunct="1"/>
            <a:r>
              <a:rPr lang="en-US" dirty="0" smtClean="0">
                <a:ea typeface="ＭＳ Ｐゴシック" charset="-128"/>
              </a:rPr>
              <a:t>Assessment…</a:t>
            </a:r>
            <a:endParaRPr lang="en-GB" dirty="0" smtClean="0">
              <a:ea typeface="ＭＳ Ｐゴシック" charset="-128"/>
            </a:endParaRPr>
          </a:p>
        </p:txBody>
      </p:sp>
      <p:sp>
        <p:nvSpPr>
          <p:cNvPr id="11266" name="Rectangle 1027"/>
          <p:cNvSpPr>
            <a:spLocks noGrp="1" noChangeArrowheads="1"/>
          </p:cNvSpPr>
          <p:nvPr>
            <p:ph type="body" idx="1"/>
          </p:nvPr>
        </p:nvSpPr>
        <p:spPr>
          <a:xfrm>
            <a:off x="683568" y="765175"/>
            <a:ext cx="8280920" cy="5111750"/>
          </a:xfrm>
        </p:spPr>
        <p:txBody>
          <a:bodyPr/>
          <a:lstStyle/>
          <a:p>
            <a:pPr eaLnBrk="1" hangingPunct="1">
              <a:lnSpc>
                <a:spcPct val="90000"/>
              </a:lnSpc>
            </a:pPr>
            <a:r>
              <a:rPr lang="en-US" sz="2800" dirty="0" smtClean="0">
                <a:ea typeface="ＭＳ Ｐゴシック" charset="-128"/>
              </a:rPr>
              <a:t>Learning activities/ Lab exercises (20% </a:t>
            </a:r>
            <a:r>
              <a:rPr lang="en-AU" sz="2800" dirty="0" smtClean="0">
                <a:ea typeface="ＭＳ Ｐゴシック" charset="-128"/>
                <a:cs typeface="Times New Roman" pitchFamily="18" charset="0"/>
              </a:rPr>
              <a:t>overall</a:t>
            </a:r>
            <a:r>
              <a:rPr lang="en-US" sz="2800" dirty="0" smtClean="0">
                <a:ea typeface="ＭＳ Ｐゴシック" charset="-128"/>
              </a:rPr>
              <a:t>)</a:t>
            </a:r>
          </a:p>
          <a:p>
            <a:pPr lvl="1" eaLnBrk="1" hangingPunct="1">
              <a:lnSpc>
                <a:spcPct val="90000"/>
              </a:lnSpc>
            </a:pPr>
            <a:r>
              <a:rPr lang="en-US" sz="2000" dirty="0" smtClean="0">
                <a:ea typeface="ＭＳ Ｐゴシック" charset="-128"/>
              </a:rPr>
              <a:t>10 </a:t>
            </a:r>
            <a:r>
              <a:rPr lang="en-US" sz="2000" u="sng" dirty="0" smtClean="0">
                <a:ea typeface="ＭＳ Ｐゴシック" charset="-128"/>
              </a:rPr>
              <a:t>individual</a:t>
            </a:r>
            <a:r>
              <a:rPr lang="en-US" sz="2000" dirty="0" smtClean="0">
                <a:ea typeface="ＭＳ Ｐゴシック" charset="-128"/>
              </a:rPr>
              <a:t> learning activities/ laboratory based activities</a:t>
            </a:r>
          </a:p>
          <a:p>
            <a:pPr lvl="1" eaLnBrk="1" hangingPunct="1">
              <a:lnSpc>
                <a:spcPct val="90000"/>
              </a:lnSpc>
            </a:pPr>
            <a:r>
              <a:rPr lang="en-US" sz="2000" dirty="0" smtClean="0">
                <a:ea typeface="ＭＳ Ｐゴシック" charset="-128"/>
              </a:rPr>
              <a:t>Worth 2% each week</a:t>
            </a:r>
          </a:p>
          <a:p>
            <a:pPr lvl="1" eaLnBrk="1" hangingPunct="1">
              <a:lnSpc>
                <a:spcPct val="90000"/>
              </a:lnSpc>
            </a:pPr>
            <a:r>
              <a:rPr lang="en-US" sz="2000" dirty="0" smtClean="0">
                <a:ea typeface="ＭＳ Ｐゴシック" charset="-128"/>
              </a:rPr>
              <a:t>Held weeks 2, 3, 4, 5, 6, 7, 9, 10, 11 and 12</a:t>
            </a:r>
          </a:p>
          <a:p>
            <a:pPr lvl="1" eaLnBrk="1" hangingPunct="1">
              <a:lnSpc>
                <a:spcPct val="90000"/>
              </a:lnSpc>
            </a:pPr>
            <a:r>
              <a:rPr lang="en-US" sz="2000" dirty="0" smtClean="0">
                <a:ea typeface="ＭＳ Ｐゴシック" charset="-128"/>
              </a:rPr>
              <a:t>Completed in your laboratory class</a:t>
            </a:r>
          </a:p>
          <a:p>
            <a:pPr lvl="2" eaLnBrk="1" hangingPunct="1">
              <a:lnSpc>
                <a:spcPct val="90000"/>
              </a:lnSpc>
              <a:buFont typeface="Wingdings" pitchFamily="2" charset="2"/>
              <a:buNone/>
            </a:pPr>
            <a:endParaRPr lang="en-US" sz="900" dirty="0" smtClean="0">
              <a:ea typeface="ＭＳ Ｐゴシック" charset="-128"/>
            </a:endParaRPr>
          </a:p>
          <a:p>
            <a:pPr eaLnBrk="1" hangingPunct="1">
              <a:lnSpc>
                <a:spcPct val="90000"/>
              </a:lnSpc>
            </a:pPr>
            <a:r>
              <a:rPr lang="en-US" sz="2800" u="sng" dirty="0" smtClean="0">
                <a:ea typeface="ＭＳ Ｐゴシック" charset="-128"/>
                <a:cs typeface="Times New Roman" pitchFamily="18" charset="0"/>
              </a:rPr>
              <a:t>Individual</a:t>
            </a:r>
            <a:r>
              <a:rPr lang="en-US" sz="2800" dirty="0" smtClean="0">
                <a:ea typeface="ＭＳ Ｐゴシック" charset="-128"/>
                <a:cs typeface="Times New Roman" pitchFamily="18" charset="0"/>
              </a:rPr>
              <a:t> Assignments (2x 10 = 20%)</a:t>
            </a:r>
          </a:p>
          <a:p>
            <a:pPr lvl="1" eaLnBrk="1" hangingPunct="1">
              <a:lnSpc>
                <a:spcPct val="90000"/>
              </a:lnSpc>
            </a:pPr>
            <a:r>
              <a:rPr lang="en-AU" sz="2000" dirty="0" smtClean="0">
                <a:ea typeface="ＭＳ Ｐゴシック" charset="-128"/>
                <a:cs typeface="Times New Roman" pitchFamily="18" charset="0"/>
              </a:rPr>
              <a:t>Assignment 1: Due 4pm Friday week </a:t>
            </a:r>
            <a:r>
              <a:rPr lang="en-US" sz="2000" dirty="0" smtClean="0">
                <a:ea typeface="ＭＳ Ｐゴシック" charset="-128"/>
                <a:cs typeface="Times New Roman" pitchFamily="18" charset="0"/>
              </a:rPr>
              <a:t>6</a:t>
            </a:r>
          </a:p>
          <a:p>
            <a:pPr lvl="1" eaLnBrk="1" hangingPunct="1">
              <a:lnSpc>
                <a:spcPct val="90000"/>
              </a:lnSpc>
            </a:pPr>
            <a:r>
              <a:rPr lang="en-AU" sz="2000" dirty="0" smtClean="0">
                <a:ea typeface="ＭＳ Ｐゴシック" charset="-128"/>
                <a:cs typeface="Times New Roman" pitchFamily="18" charset="0"/>
              </a:rPr>
              <a:t>Assignment 2: Due 4pm Friday week </a:t>
            </a:r>
            <a:r>
              <a:rPr lang="en-US" sz="2000" dirty="0" smtClean="0">
                <a:ea typeface="ＭＳ Ｐゴシック" charset="-128"/>
                <a:cs typeface="Times New Roman" pitchFamily="18" charset="0"/>
              </a:rPr>
              <a:t>11</a:t>
            </a:r>
          </a:p>
          <a:p>
            <a:pPr eaLnBrk="1" hangingPunct="1">
              <a:lnSpc>
                <a:spcPct val="90000"/>
              </a:lnSpc>
            </a:pPr>
            <a:r>
              <a:rPr lang="en-US" sz="2800" u="sng" dirty="0" smtClean="0">
                <a:ea typeface="ＭＳ Ｐゴシック" charset="-128"/>
                <a:cs typeface="Times New Roman" pitchFamily="18" charset="0"/>
              </a:rPr>
              <a:t>Mid-Semester Exam</a:t>
            </a:r>
            <a:r>
              <a:rPr lang="en-US" sz="2800" dirty="0" smtClean="0">
                <a:ea typeface="ＭＳ Ｐゴシック" charset="-128"/>
                <a:cs typeface="Times New Roman" pitchFamily="18" charset="0"/>
              </a:rPr>
              <a:t> (10%)</a:t>
            </a:r>
          </a:p>
          <a:p>
            <a:pPr lvl="1" eaLnBrk="1" hangingPunct="1">
              <a:lnSpc>
                <a:spcPct val="90000"/>
              </a:lnSpc>
            </a:pPr>
            <a:r>
              <a:rPr lang="en-AU" sz="2000" dirty="0" smtClean="0">
                <a:ea typeface="ＭＳ Ｐゴシック" charset="-128"/>
                <a:cs typeface="Times New Roman" pitchFamily="18" charset="0"/>
              </a:rPr>
              <a:t>Lecture time, Week 8</a:t>
            </a:r>
            <a:endParaRPr lang="en-US" sz="2000" dirty="0" smtClean="0">
              <a:ea typeface="ＭＳ Ｐゴシック" charset="-128"/>
              <a:cs typeface="Times New Roman" pitchFamily="18" charset="0"/>
            </a:endParaRPr>
          </a:p>
          <a:p>
            <a:pPr lvl="1" eaLnBrk="1" hangingPunct="1">
              <a:lnSpc>
                <a:spcPct val="90000"/>
              </a:lnSpc>
            </a:pPr>
            <a:endParaRPr lang="en-US" sz="900" dirty="0" smtClean="0">
              <a:ea typeface="ＭＳ Ｐゴシック" charset="-128"/>
              <a:cs typeface="Times New Roman" pitchFamily="18" charset="0"/>
            </a:endParaRPr>
          </a:p>
          <a:p>
            <a:pPr eaLnBrk="1" hangingPunct="1">
              <a:lnSpc>
                <a:spcPct val="90000"/>
              </a:lnSpc>
            </a:pPr>
            <a:r>
              <a:rPr lang="en-US" sz="2800" dirty="0" smtClean="0">
                <a:ea typeface="ＭＳ Ｐゴシック" charset="-128"/>
                <a:cs typeface="Times New Roman" pitchFamily="18" charset="0"/>
              </a:rPr>
              <a:t>Mini tests (worth 10% total)</a:t>
            </a:r>
          </a:p>
          <a:p>
            <a:pPr lvl="1" eaLnBrk="1" hangingPunct="1">
              <a:lnSpc>
                <a:spcPct val="90000"/>
              </a:lnSpc>
            </a:pPr>
            <a:r>
              <a:rPr lang="en-US" sz="2000" dirty="0" smtClean="0">
                <a:ea typeface="ＭＳ Ｐゴシック" charset="-128"/>
                <a:cs typeface="Times New Roman" pitchFamily="18" charset="0"/>
              </a:rPr>
              <a:t>Two mini tests worth </a:t>
            </a:r>
            <a:r>
              <a:rPr lang="en-US" sz="2000" dirty="0">
                <a:ea typeface="ＭＳ Ｐゴシック" charset="-128"/>
                <a:cs typeface="Times New Roman" pitchFamily="18" charset="0"/>
              </a:rPr>
              <a:t>5</a:t>
            </a:r>
            <a:r>
              <a:rPr lang="en-US" sz="2000" dirty="0" smtClean="0">
                <a:ea typeface="ＭＳ Ｐゴシック" charset="-128"/>
                <a:cs typeface="Times New Roman" pitchFamily="18" charset="0"/>
              </a:rPr>
              <a:t>% each held at the beginning of the lecture in Week 4 and Week 12</a:t>
            </a:r>
          </a:p>
          <a:p>
            <a:pPr eaLnBrk="1" hangingPunct="1">
              <a:lnSpc>
                <a:spcPct val="90000"/>
              </a:lnSpc>
            </a:pPr>
            <a:r>
              <a:rPr lang="en-AU" sz="2800" dirty="0" smtClean="0">
                <a:ea typeface="ＭＳ Ｐゴシック" charset="-128"/>
                <a:cs typeface="Times New Roman" pitchFamily="18" charset="0"/>
              </a:rPr>
              <a:t>Final Exam (worth 40%)</a:t>
            </a:r>
          </a:p>
        </p:txBody>
      </p:sp>
    </p:spTree>
  </p:cSld>
  <p:clrMapOvr>
    <a:masterClrMapping/>
  </p:clrMapOvr>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3075</TotalTime>
  <Words>3936</Words>
  <Application>Microsoft Macintosh PowerPoint</Application>
  <PresentationFormat>On-screen Show (4:3)</PresentationFormat>
  <Paragraphs>573</Paragraphs>
  <Slides>60</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GUGC</vt:lpstr>
      <vt:lpstr>Equation</vt:lpstr>
      <vt:lpstr> 3413ICT  Network Security  Dr V. Muthukkumarasamy B.Sc.Eng (Hons) (Peradeniya), PhD (Cantab)</vt:lpstr>
      <vt:lpstr>PowerPoint Presentation</vt:lpstr>
      <vt:lpstr>Objectives</vt:lpstr>
      <vt:lpstr>Course Information</vt:lpstr>
      <vt:lpstr>Course details</vt:lpstr>
      <vt:lpstr>Content</vt:lpstr>
      <vt:lpstr>Content…</vt:lpstr>
      <vt:lpstr>Assessment</vt:lpstr>
      <vt:lpstr>Assessment…</vt:lpstr>
      <vt:lpstr>Assessment…</vt:lpstr>
      <vt:lpstr>Student feedback </vt:lpstr>
      <vt:lpstr>Student feedback </vt:lpstr>
      <vt:lpstr>Texts and References</vt:lpstr>
      <vt:lpstr>Plagiarism</vt:lpstr>
      <vt:lpstr>What is plagiarism?</vt:lpstr>
      <vt:lpstr>Why students plagiarise?</vt:lpstr>
      <vt:lpstr>3413ICT  Network Security</vt:lpstr>
      <vt:lpstr>PowerPoint Presentation</vt:lpstr>
      <vt:lpstr>Outline</vt:lpstr>
      <vt:lpstr>Information Security</vt:lpstr>
      <vt:lpstr>Definitions</vt:lpstr>
      <vt:lpstr>Network Security Tools</vt:lpstr>
      <vt:lpstr>Attacks,  Mechanisms, Services </vt:lpstr>
      <vt:lpstr>Security Service</vt:lpstr>
      <vt:lpstr>Security Services …</vt:lpstr>
      <vt:lpstr>Security Mechanism</vt:lpstr>
      <vt:lpstr>Security Attack</vt:lpstr>
      <vt:lpstr>Security Attacks Classification</vt:lpstr>
      <vt:lpstr>Basic Crypto Terminology</vt:lpstr>
      <vt:lpstr>PowerPoint Presentation</vt:lpstr>
      <vt:lpstr>Cryptography</vt:lpstr>
      <vt:lpstr>Symmetric Cipher</vt:lpstr>
      <vt:lpstr>Symmetric Cipher Model</vt:lpstr>
      <vt:lpstr>Requirements(exam question)</vt:lpstr>
      <vt:lpstr>Brute Force Search</vt:lpstr>
      <vt:lpstr>Cryptanalytic Attacks</vt:lpstr>
      <vt:lpstr>Computational Security(Exam Question) </vt:lpstr>
      <vt:lpstr>Classical Substitution Ciphers</vt:lpstr>
      <vt:lpstr>Caesar Cipher</vt:lpstr>
      <vt:lpstr>Caesar Cipher</vt:lpstr>
      <vt:lpstr>Cryptanalysis of Caesar Cipher </vt:lpstr>
      <vt:lpstr>Mono-alphabetic Cipher</vt:lpstr>
      <vt:lpstr>Mono-alphabetic Cipher Security</vt:lpstr>
      <vt:lpstr>PowerPoint Presentation</vt:lpstr>
      <vt:lpstr>English Letter Frequencies</vt:lpstr>
      <vt:lpstr>Poly-alphabetic Ciphers</vt:lpstr>
      <vt:lpstr>Vigenère Cipher</vt:lpstr>
      <vt:lpstr>Poly-alphabetic - Vigenère </vt:lpstr>
      <vt:lpstr>Transposition Ciphers</vt:lpstr>
      <vt:lpstr>PowerPoint Presentation</vt:lpstr>
      <vt:lpstr>One-Time Pad</vt:lpstr>
      <vt:lpstr>PowerPoint Presentation</vt:lpstr>
      <vt:lpstr>Bit level encryption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Microsoft Office User</cp:lastModifiedBy>
  <cp:revision>218</cp:revision>
  <dcterms:created xsi:type="dcterms:W3CDTF">2003-01-15T03:46:17Z</dcterms:created>
  <dcterms:modified xsi:type="dcterms:W3CDTF">2014-03-05T00:39:55Z</dcterms:modified>
</cp:coreProperties>
</file>