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6"/>
  </p:notesMasterIdLst>
  <p:handoutMasterIdLst>
    <p:handoutMasterId r:id="rId47"/>
  </p:handoutMasterIdLst>
  <p:sldIdLst>
    <p:sldId id="505" r:id="rId2"/>
    <p:sldId id="524" r:id="rId3"/>
    <p:sldId id="525" r:id="rId4"/>
    <p:sldId id="444" r:id="rId5"/>
    <p:sldId id="521" r:id="rId6"/>
    <p:sldId id="447" r:id="rId7"/>
    <p:sldId id="448" r:id="rId8"/>
    <p:sldId id="449" r:id="rId9"/>
    <p:sldId id="450" r:id="rId10"/>
    <p:sldId id="506" r:id="rId11"/>
    <p:sldId id="452" r:id="rId12"/>
    <p:sldId id="455" r:id="rId13"/>
    <p:sldId id="456" r:id="rId14"/>
    <p:sldId id="508" r:id="rId15"/>
    <p:sldId id="509" r:id="rId16"/>
    <p:sldId id="522" r:id="rId17"/>
    <p:sldId id="510" r:id="rId18"/>
    <p:sldId id="460" r:id="rId19"/>
    <p:sldId id="461" r:id="rId20"/>
    <p:sldId id="511" r:id="rId21"/>
    <p:sldId id="464" r:id="rId22"/>
    <p:sldId id="512" r:id="rId23"/>
    <p:sldId id="465" r:id="rId24"/>
    <p:sldId id="466" r:id="rId25"/>
    <p:sldId id="476" r:id="rId26"/>
    <p:sldId id="479" r:id="rId27"/>
    <p:sldId id="480" r:id="rId28"/>
    <p:sldId id="481" r:id="rId29"/>
    <p:sldId id="482" r:id="rId30"/>
    <p:sldId id="483" r:id="rId31"/>
    <p:sldId id="513" r:id="rId32"/>
    <p:sldId id="514" r:id="rId33"/>
    <p:sldId id="523" r:id="rId34"/>
    <p:sldId id="516" r:id="rId35"/>
    <p:sldId id="519" r:id="rId36"/>
    <p:sldId id="485" r:id="rId37"/>
    <p:sldId id="490" r:id="rId38"/>
    <p:sldId id="491" r:id="rId39"/>
    <p:sldId id="492" r:id="rId40"/>
    <p:sldId id="494" r:id="rId41"/>
    <p:sldId id="495" r:id="rId42"/>
    <p:sldId id="498" r:id="rId43"/>
    <p:sldId id="526" r:id="rId44"/>
    <p:sldId id="520" r:id="rId45"/>
  </p:sldIdLst>
  <p:sldSz cx="9144000" cy="6858000" type="screen4x3"/>
  <p:notesSz cx="6797675" cy="9926638"/>
  <p:defaultTextStyle>
    <a:defPPr>
      <a:defRPr lang="en-AU"/>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00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20" d="100"/>
          <a:sy n="120" d="100"/>
        </p:scale>
        <p:origin x="-1272" y="-11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15558"/>
    </p:cViewPr>
  </p:sorterViewPr>
  <p:notesViewPr>
    <p:cSldViewPr>
      <p:cViewPr varScale="1">
        <p:scale>
          <a:sx n="75" d="100"/>
          <a:sy n="75" d="100"/>
        </p:scale>
        <p:origin x="-2232" y="-90"/>
      </p:cViewPr>
      <p:guideLst>
        <p:guide orient="horz" pos="3126"/>
        <p:guide pos="2142"/>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AU"/>
              <a:t>Griffith University, School of ICT</a:t>
            </a:r>
          </a:p>
        </p:txBody>
      </p:sp>
      <p:sp>
        <p:nvSpPr>
          <p:cNvPr id="6147"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r>
              <a:rPr lang="ta-IN" smtClean="0"/>
              <a:t>2014/1</a:t>
            </a:r>
            <a:endParaRPr lang="en-AU"/>
          </a:p>
        </p:txBody>
      </p:sp>
      <p:sp>
        <p:nvSpPr>
          <p:cNvPr id="6148"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AU" smtClean="0"/>
              <a:t>3413ICT</a:t>
            </a:r>
            <a:endParaRPr lang="en-AU"/>
          </a:p>
        </p:txBody>
      </p:sp>
      <p:sp>
        <p:nvSpPr>
          <p:cNvPr id="6149" name="Rectangle 5"/>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r>
              <a:rPr lang="en-AU"/>
              <a:t>Lecture  - </a:t>
            </a:r>
            <a:fld id="{01F600A6-B1C6-471A-A9CB-49EDEBE24E5B}" type="slidenum">
              <a:rPr lang="en-AU"/>
              <a:pPr/>
              <a:t>‹#›</a:t>
            </a:fld>
            <a:endParaRPr lang="en-AU"/>
          </a:p>
        </p:txBody>
      </p:sp>
    </p:spTree>
    <p:extLst>
      <p:ext uri="{BB962C8B-B14F-4D97-AF65-F5344CB8AC3E}">
        <p14:creationId xmlns:p14="http://schemas.microsoft.com/office/powerpoint/2010/main" val="12526899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AU"/>
              <a:t>Griffith University, School of ICT</a:t>
            </a:r>
          </a:p>
        </p:txBody>
      </p:sp>
      <p:sp>
        <p:nvSpPr>
          <p:cNvPr id="1027"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r>
              <a:rPr lang="ta-IN" smtClean="0"/>
              <a:t>2014/1</a:t>
            </a:r>
            <a:endParaRPr lang="en-AU"/>
          </a:p>
        </p:txBody>
      </p:sp>
      <p:sp>
        <p:nvSpPr>
          <p:cNvPr id="46084" name="Rectangle 4"/>
          <p:cNvSpPr>
            <a:spLocks noGrp="1" noRot="1" noChangeAspect="1" noChangeArrowheads="1" noTextEdit="1"/>
          </p:cNvSpPr>
          <p:nvPr>
            <p:ph type="sldImg" idx="2"/>
          </p:nvPr>
        </p:nvSpPr>
        <p:spPr bwMode="auto">
          <a:xfrm>
            <a:off x="915988" y="742950"/>
            <a:ext cx="4965700" cy="3724275"/>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08050" y="4716463"/>
            <a:ext cx="49815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030"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AU" smtClean="0"/>
              <a:t>3413ICT</a:t>
            </a:r>
            <a:endParaRPr lang="en-AU"/>
          </a:p>
        </p:txBody>
      </p:sp>
      <p:sp>
        <p:nvSpPr>
          <p:cNvPr id="1031"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FD63B13-60A3-4F10-815A-3BA14F1DB668}" type="slidenum">
              <a:rPr lang="en-AU"/>
              <a:pPr/>
              <a:t>‹#›</a:t>
            </a:fld>
            <a:endParaRPr lang="en-AU"/>
          </a:p>
        </p:txBody>
      </p:sp>
    </p:spTree>
    <p:extLst>
      <p:ext uri="{BB962C8B-B14F-4D97-AF65-F5344CB8AC3E}">
        <p14:creationId xmlns:p14="http://schemas.microsoft.com/office/powerpoint/2010/main" val="134939293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www.cesg.gov.uk/about/nsecret/ellis.ht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AU" smtClean="0"/>
              <a:t>Griffith University, School of ICT</a:t>
            </a:r>
          </a:p>
        </p:txBody>
      </p:sp>
      <p:sp>
        <p:nvSpPr>
          <p:cNvPr id="47107" name="Rectangle 3"/>
          <p:cNvSpPr>
            <a:spLocks noGrp="1" noChangeArrowheads="1"/>
          </p:cNvSpPr>
          <p:nvPr>
            <p:ph type="dt" sz="quarter" idx="1"/>
          </p:nvPr>
        </p:nvSpPr>
        <p:spPr>
          <a:noFill/>
        </p:spPr>
        <p:txBody>
          <a:bodyPr/>
          <a:lstStyle/>
          <a:p>
            <a:r>
              <a:rPr lang="ta-IN" smtClean="0"/>
              <a:t>2014/1</a:t>
            </a:r>
            <a:endParaRPr lang="en-AU" smtClean="0"/>
          </a:p>
        </p:txBody>
      </p:sp>
      <p:sp>
        <p:nvSpPr>
          <p:cNvPr id="47108" name="Rectangle 6"/>
          <p:cNvSpPr>
            <a:spLocks noGrp="1" noChangeArrowheads="1"/>
          </p:cNvSpPr>
          <p:nvPr>
            <p:ph type="ftr" sz="quarter" idx="4"/>
          </p:nvPr>
        </p:nvSpPr>
        <p:spPr>
          <a:noFill/>
        </p:spPr>
        <p:txBody>
          <a:bodyPr/>
          <a:lstStyle/>
          <a:p>
            <a:r>
              <a:rPr lang="en-AU" smtClean="0"/>
              <a:t>3413ICT</a:t>
            </a:r>
          </a:p>
        </p:txBody>
      </p:sp>
      <p:sp>
        <p:nvSpPr>
          <p:cNvPr id="47109" name="Rectangle 7"/>
          <p:cNvSpPr>
            <a:spLocks noGrp="1" noChangeArrowheads="1"/>
          </p:cNvSpPr>
          <p:nvPr>
            <p:ph type="sldNum" sz="quarter" idx="5"/>
          </p:nvPr>
        </p:nvSpPr>
        <p:spPr>
          <a:noFill/>
        </p:spPr>
        <p:txBody>
          <a:bodyPr/>
          <a:lstStyle/>
          <a:p>
            <a:fld id="{24121C4D-26CC-4B7F-8D6D-02829CF27EA5}" type="slidenum">
              <a:rPr lang="en-AU"/>
              <a:pPr/>
              <a:t>1</a:t>
            </a:fld>
            <a:endParaRPr lang="en-AU"/>
          </a:p>
        </p:txBody>
      </p:sp>
      <p:sp>
        <p:nvSpPr>
          <p:cNvPr id="47110" name="Rectangle 2"/>
          <p:cNvSpPr txBox="1">
            <a:spLocks noGrp="1" noChangeArrowheads="1"/>
          </p:cNvSpPr>
          <p:nvPr/>
        </p:nvSpPr>
        <p:spPr bwMode="auto">
          <a:xfrm>
            <a:off x="0" y="0"/>
            <a:ext cx="2946400" cy="496888"/>
          </a:xfrm>
          <a:prstGeom prst="rect">
            <a:avLst/>
          </a:prstGeom>
          <a:noFill/>
          <a:ln w="9525">
            <a:noFill/>
            <a:miter lim="800000"/>
            <a:headEnd/>
            <a:tailEnd/>
          </a:ln>
        </p:spPr>
        <p:txBody>
          <a:bodyPr/>
          <a:lstStyle/>
          <a:p>
            <a:r>
              <a:rPr lang="en-AU" sz="1200"/>
              <a:t>Griffith University, School of ICT</a:t>
            </a:r>
          </a:p>
        </p:txBody>
      </p:sp>
      <p:sp>
        <p:nvSpPr>
          <p:cNvPr id="47111" name="Rectangle 3"/>
          <p:cNvSpPr txBox="1">
            <a:spLocks noGrp="1" noChangeArrowheads="1"/>
          </p:cNvSpPr>
          <p:nvPr/>
        </p:nvSpPr>
        <p:spPr bwMode="auto">
          <a:xfrm>
            <a:off x="3851275" y="0"/>
            <a:ext cx="2946400" cy="496888"/>
          </a:xfrm>
          <a:prstGeom prst="rect">
            <a:avLst/>
          </a:prstGeom>
          <a:noFill/>
          <a:ln w="9525">
            <a:noFill/>
            <a:miter lim="800000"/>
            <a:headEnd/>
            <a:tailEnd/>
          </a:ln>
        </p:spPr>
        <p:txBody>
          <a:bodyPr/>
          <a:lstStyle/>
          <a:p>
            <a:pPr algn="r"/>
            <a:r>
              <a:rPr lang="en-AU" sz="1200"/>
              <a:t>2010/1</a:t>
            </a:r>
          </a:p>
        </p:txBody>
      </p:sp>
      <p:sp>
        <p:nvSpPr>
          <p:cNvPr id="47112" name="Rectangle 6"/>
          <p:cNvSpPr txBox="1">
            <a:spLocks noGrp="1" noChangeArrowheads="1"/>
          </p:cNvSpPr>
          <p:nvPr/>
        </p:nvSpPr>
        <p:spPr bwMode="auto">
          <a:xfrm>
            <a:off x="0" y="9429750"/>
            <a:ext cx="2946400" cy="496888"/>
          </a:xfrm>
          <a:prstGeom prst="rect">
            <a:avLst/>
          </a:prstGeom>
          <a:noFill/>
          <a:ln w="9525">
            <a:noFill/>
            <a:miter lim="800000"/>
            <a:headEnd/>
            <a:tailEnd/>
          </a:ln>
        </p:spPr>
        <p:txBody>
          <a:bodyPr anchor="b"/>
          <a:lstStyle/>
          <a:p>
            <a:r>
              <a:rPr lang="en-AU" sz="1200"/>
              <a:t>3400ICT Information System Security</a:t>
            </a:r>
          </a:p>
        </p:txBody>
      </p:sp>
      <p:sp>
        <p:nvSpPr>
          <p:cNvPr id="47113" name="Rectangle 7"/>
          <p:cNvSpPr txBox="1">
            <a:spLocks noGrp="1" noChangeArrowheads="1"/>
          </p:cNvSpPr>
          <p:nvPr/>
        </p:nvSpPr>
        <p:spPr bwMode="auto">
          <a:xfrm>
            <a:off x="3851275" y="9429750"/>
            <a:ext cx="2946400" cy="496888"/>
          </a:xfrm>
          <a:prstGeom prst="rect">
            <a:avLst/>
          </a:prstGeom>
          <a:noFill/>
          <a:ln w="9525">
            <a:noFill/>
            <a:miter lim="800000"/>
            <a:headEnd/>
            <a:tailEnd/>
          </a:ln>
        </p:spPr>
        <p:txBody>
          <a:bodyPr anchor="b"/>
          <a:lstStyle/>
          <a:p>
            <a:pPr algn="r"/>
            <a:fld id="{A56C6335-DF61-4A35-B187-0D7314B68F37}" type="slidenum">
              <a:rPr lang="en-AU" sz="1200"/>
              <a:pPr algn="r"/>
              <a:t>1</a:t>
            </a:fld>
            <a:endParaRPr lang="en-AU" sz="1200"/>
          </a:p>
        </p:txBody>
      </p:sp>
      <p:sp>
        <p:nvSpPr>
          <p:cNvPr id="47114" name="Rectangle 2"/>
          <p:cNvSpPr>
            <a:spLocks noGrp="1" noRot="1" noChangeAspect="1" noChangeArrowheads="1" noTextEdit="1"/>
          </p:cNvSpPr>
          <p:nvPr>
            <p:ph type="sldImg"/>
          </p:nvPr>
        </p:nvSpPr>
        <p:spPr>
          <a:xfrm>
            <a:off x="915988" y="744538"/>
            <a:ext cx="4965700" cy="3724275"/>
          </a:xfrm>
          <a:ln/>
        </p:spPr>
      </p:sp>
      <p:sp>
        <p:nvSpPr>
          <p:cNvPr id="47115" name="Rectangle 3"/>
          <p:cNvSpPr>
            <a:spLocks noGrp="1" noChangeArrowheads="1"/>
          </p:cNvSpPr>
          <p:nvPr>
            <p:ph type="body" idx="1"/>
          </p:nvPr>
        </p:nvSpPr>
        <p:spPr>
          <a:xfrm>
            <a:off x="904875" y="4716463"/>
            <a:ext cx="4987925" cy="4465637"/>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AU" smtClean="0"/>
              <a:t>Griffith University, School of ICT</a:t>
            </a:r>
          </a:p>
        </p:txBody>
      </p:sp>
      <p:sp>
        <p:nvSpPr>
          <p:cNvPr id="54275" name="Rectangle 3"/>
          <p:cNvSpPr>
            <a:spLocks noGrp="1" noChangeArrowheads="1"/>
          </p:cNvSpPr>
          <p:nvPr>
            <p:ph type="dt" sz="quarter" idx="1"/>
          </p:nvPr>
        </p:nvSpPr>
        <p:spPr>
          <a:noFill/>
        </p:spPr>
        <p:txBody>
          <a:bodyPr/>
          <a:lstStyle/>
          <a:p>
            <a:r>
              <a:rPr lang="ta-IN" smtClean="0"/>
              <a:t>2014/1</a:t>
            </a:r>
            <a:endParaRPr lang="en-AU" smtClean="0"/>
          </a:p>
        </p:txBody>
      </p:sp>
      <p:sp>
        <p:nvSpPr>
          <p:cNvPr id="54276" name="Rectangle 6"/>
          <p:cNvSpPr>
            <a:spLocks noGrp="1" noChangeArrowheads="1"/>
          </p:cNvSpPr>
          <p:nvPr>
            <p:ph type="ftr" sz="quarter" idx="4"/>
          </p:nvPr>
        </p:nvSpPr>
        <p:spPr>
          <a:noFill/>
        </p:spPr>
        <p:txBody>
          <a:bodyPr/>
          <a:lstStyle/>
          <a:p>
            <a:r>
              <a:rPr lang="en-AU" smtClean="0"/>
              <a:t>3413ICT</a:t>
            </a:r>
          </a:p>
        </p:txBody>
      </p:sp>
      <p:sp>
        <p:nvSpPr>
          <p:cNvPr id="54277" name="Rectangle 7"/>
          <p:cNvSpPr>
            <a:spLocks noGrp="1" noChangeArrowheads="1"/>
          </p:cNvSpPr>
          <p:nvPr>
            <p:ph type="sldNum" sz="quarter" idx="5"/>
          </p:nvPr>
        </p:nvSpPr>
        <p:spPr>
          <a:noFill/>
        </p:spPr>
        <p:txBody>
          <a:bodyPr/>
          <a:lstStyle/>
          <a:p>
            <a:fld id="{B92BBF1B-D3F6-41B3-A47F-F12BAE9A2FAA}" type="slidenum">
              <a:rPr lang="en-AU"/>
              <a:pPr/>
              <a:t>18</a:t>
            </a:fld>
            <a:endParaRPr lang="en-AU"/>
          </a:p>
        </p:txBody>
      </p:sp>
      <p:sp>
        <p:nvSpPr>
          <p:cNvPr id="54278" name="Rectangle 2"/>
          <p:cNvSpPr>
            <a:spLocks noGrp="1" noRot="1" noChangeAspect="1" noChangeArrowheads="1" noTextEdit="1"/>
          </p:cNvSpPr>
          <p:nvPr>
            <p:ph type="sldImg"/>
          </p:nvPr>
        </p:nvSpPr>
        <p:spPr>
          <a:xfrm>
            <a:off x="919163" y="744538"/>
            <a:ext cx="4962525" cy="3721100"/>
          </a:xfrm>
          <a:ln/>
        </p:spPr>
      </p:sp>
      <p:sp>
        <p:nvSpPr>
          <p:cNvPr id="54279" name="Rectangle 3"/>
          <p:cNvSpPr>
            <a:spLocks noGrp="1" noChangeArrowheads="1"/>
          </p:cNvSpPr>
          <p:nvPr>
            <p:ph type="body" idx="1"/>
          </p:nvPr>
        </p:nvSpPr>
        <p:spPr>
          <a:xfrm>
            <a:off x="679450" y="4714875"/>
            <a:ext cx="5438775" cy="4467225"/>
          </a:xfrm>
          <a:noFill/>
          <a:ln/>
        </p:spPr>
        <p:txBody>
          <a:bodyPr lIns="101717" tIns="50859" rIns="101717" bIns="50859"/>
          <a:lstStyle/>
          <a:p>
            <a:pPr eaLnBrk="1" hangingPunct="1"/>
            <a:r>
              <a:rPr lang="en-US" smtClean="0"/>
              <a:t>Here walk through example using “trivial” sized numbers.</a:t>
            </a:r>
          </a:p>
          <a:p>
            <a:pPr eaLnBrk="1" hangingPunct="1"/>
            <a:endParaRPr lang="en-US" smtClean="0"/>
          </a:p>
          <a:p>
            <a:pPr eaLnBrk="1" hangingPunct="1"/>
            <a:r>
              <a:rPr lang="en-US" smtClean="0"/>
              <a:t>Selecting primes requires the use of primality tests.</a:t>
            </a:r>
          </a:p>
          <a:p>
            <a:pPr eaLnBrk="1" hangingPunct="1"/>
            <a:r>
              <a:rPr lang="en-US" smtClean="0"/>
              <a:t>Finding d as inverse of e mod </a:t>
            </a:r>
            <a:r>
              <a:rPr lang="en-AU" smtClean="0">
                <a:latin typeface="Courier New" pitchFamily="49" charset="0"/>
              </a:rPr>
              <a:t>ø(</a:t>
            </a:r>
            <a:r>
              <a:rPr lang="en-AU" i="1" smtClean="0">
                <a:latin typeface="Courier New" pitchFamily="49" charset="0"/>
              </a:rPr>
              <a:t>n</a:t>
            </a:r>
            <a:r>
              <a:rPr lang="en-AU" smtClean="0">
                <a:latin typeface="Courier New" pitchFamily="49" charset="0"/>
              </a:rPr>
              <a:t>) requires use of Inverse algorithm (see Ch4)</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AU" smtClean="0"/>
              <a:t>Griffith University, School of ICT</a:t>
            </a:r>
          </a:p>
        </p:txBody>
      </p:sp>
      <p:sp>
        <p:nvSpPr>
          <p:cNvPr id="55299" name="Rectangle 3"/>
          <p:cNvSpPr>
            <a:spLocks noGrp="1" noChangeArrowheads="1"/>
          </p:cNvSpPr>
          <p:nvPr>
            <p:ph type="dt" sz="quarter" idx="1"/>
          </p:nvPr>
        </p:nvSpPr>
        <p:spPr>
          <a:noFill/>
        </p:spPr>
        <p:txBody>
          <a:bodyPr/>
          <a:lstStyle/>
          <a:p>
            <a:r>
              <a:rPr lang="ta-IN" smtClean="0"/>
              <a:t>2014/1</a:t>
            </a:r>
            <a:endParaRPr lang="en-AU" smtClean="0"/>
          </a:p>
        </p:txBody>
      </p:sp>
      <p:sp>
        <p:nvSpPr>
          <p:cNvPr id="55300" name="Rectangle 6"/>
          <p:cNvSpPr>
            <a:spLocks noGrp="1" noChangeArrowheads="1"/>
          </p:cNvSpPr>
          <p:nvPr>
            <p:ph type="ftr" sz="quarter" idx="4"/>
          </p:nvPr>
        </p:nvSpPr>
        <p:spPr>
          <a:noFill/>
        </p:spPr>
        <p:txBody>
          <a:bodyPr/>
          <a:lstStyle/>
          <a:p>
            <a:r>
              <a:rPr lang="en-AU" smtClean="0"/>
              <a:t>3413ICT</a:t>
            </a:r>
          </a:p>
        </p:txBody>
      </p:sp>
      <p:sp>
        <p:nvSpPr>
          <p:cNvPr id="55301" name="Rectangle 7"/>
          <p:cNvSpPr>
            <a:spLocks noGrp="1" noChangeArrowheads="1"/>
          </p:cNvSpPr>
          <p:nvPr>
            <p:ph type="sldNum" sz="quarter" idx="5"/>
          </p:nvPr>
        </p:nvSpPr>
        <p:spPr>
          <a:noFill/>
        </p:spPr>
        <p:txBody>
          <a:bodyPr/>
          <a:lstStyle/>
          <a:p>
            <a:fld id="{CA3E518B-47BE-4186-921E-FD78C4251FEC}" type="slidenum">
              <a:rPr lang="en-AU"/>
              <a:pPr/>
              <a:t>19</a:t>
            </a:fld>
            <a:endParaRPr lang="en-AU"/>
          </a:p>
        </p:txBody>
      </p:sp>
      <p:sp>
        <p:nvSpPr>
          <p:cNvPr id="55302" name="Rectangle 2"/>
          <p:cNvSpPr>
            <a:spLocks noGrp="1" noRot="1" noChangeAspect="1" noChangeArrowheads="1" noTextEdit="1"/>
          </p:cNvSpPr>
          <p:nvPr>
            <p:ph type="sldImg"/>
          </p:nvPr>
        </p:nvSpPr>
        <p:spPr>
          <a:xfrm>
            <a:off x="919163" y="744538"/>
            <a:ext cx="4962525" cy="3721100"/>
          </a:xfrm>
          <a:ln/>
        </p:spPr>
      </p:sp>
      <p:sp>
        <p:nvSpPr>
          <p:cNvPr id="55303" name="Rectangle 3"/>
          <p:cNvSpPr>
            <a:spLocks noGrp="1" noChangeArrowheads="1"/>
          </p:cNvSpPr>
          <p:nvPr>
            <p:ph type="body" idx="1"/>
          </p:nvPr>
        </p:nvSpPr>
        <p:spPr>
          <a:xfrm>
            <a:off x="679450" y="4714875"/>
            <a:ext cx="5438775" cy="4467225"/>
          </a:xfrm>
          <a:noFill/>
          <a:ln/>
        </p:spPr>
        <p:txBody>
          <a:bodyPr lIns="101717" tIns="50859" rIns="101717" bIns="50859"/>
          <a:lstStyle/>
          <a:p>
            <a:pPr eaLnBrk="1" hangingPunct="1"/>
            <a:r>
              <a:rPr lang="en-AU" smtClean="0"/>
              <a:t>Rather than having to laborious repeatedly multiply, can use the "square and multiply" algorithm with modulo reductions to implement all exponentiations quickly and efficiently (see next).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AU" smtClean="0"/>
              <a:t>Griffith University, School of ICT</a:t>
            </a:r>
          </a:p>
        </p:txBody>
      </p:sp>
      <p:sp>
        <p:nvSpPr>
          <p:cNvPr id="56323" name="Rectangle 3"/>
          <p:cNvSpPr>
            <a:spLocks noGrp="1" noChangeArrowheads="1"/>
          </p:cNvSpPr>
          <p:nvPr>
            <p:ph type="dt" sz="quarter" idx="1"/>
          </p:nvPr>
        </p:nvSpPr>
        <p:spPr>
          <a:noFill/>
        </p:spPr>
        <p:txBody>
          <a:bodyPr/>
          <a:lstStyle/>
          <a:p>
            <a:r>
              <a:rPr lang="ta-IN" smtClean="0"/>
              <a:t>2014/1</a:t>
            </a:r>
            <a:endParaRPr lang="en-AU" smtClean="0"/>
          </a:p>
        </p:txBody>
      </p:sp>
      <p:sp>
        <p:nvSpPr>
          <p:cNvPr id="56324" name="Rectangle 6"/>
          <p:cNvSpPr>
            <a:spLocks noGrp="1" noChangeArrowheads="1"/>
          </p:cNvSpPr>
          <p:nvPr>
            <p:ph type="ftr" sz="quarter" idx="4"/>
          </p:nvPr>
        </p:nvSpPr>
        <p:spPr>
          <a:noFill/>
        </p:spPr>
        <p:txBody>
          <a:bodyPr/>
          <a:lstStyle/>
          <a:p>
            <a:r>
              <a:rPr lang="en-AU" smtClean="0"/>
              <a:t>3413ICT</a:t>
            </a:r>
          </a:p>
        </p:txBody>
      </p:sp>
      <p:sp>
        <p:nvSpPr>
          <p:cNvPr id="56325" name="Rectangle 7"/>
          <p:cNvSpPr>
            <a:spLocks noGrp="1" noChangeArrowheads="1"/>
          </p:cNvSpPr>
          <p:nvPr>
            <p:ph type="sldNum" sz="quarter" idx="5"/>
          </p:nvPr>
        </p:nvSpPr>
        <p:spPr>
          <a:noFill/>
        </p:spPr>
        <p:txBody>
          <a:bodyPr/>
          <a:lstStyle/>
          <a:p>
            <a:fld id="{542732B7-AD26-4F8E-B75A-1ADCC716FA82}" type="slidenum">
              <a:rPr lang="en-AU"/>
              <a:pPr/>
              <a:t>27</a:t>
            </a:fld>
            <a:endParaRPr lang="en-AU"/>
          </a:p>
        </p:txBody>
      </p:sp>
      <p:sp>
        <p:nvSpPr>
          <p:cNvPr id="56326" name="Rectangle 2"/>
          <p:cNvSpPr>
            <a:spLocks noGrp="1" noRot="1" noChangeAspect="1" noChangeArrowheads="1" noTextEdit="1"/>
          </p:cNvSpPr>
          <p:nvPr>
            <p:ph type="sldImg"/>
          </p:nvPr>
        </p:nvSpPr>
        <p:spPr>
          <a:xfrm>
            <a:off x="919163" y="744538"/>
            <a:ext cx="4962525" cy="3721100"/>
          </a:xfrm>
          <a:ln/>
        </p:spPr>
      </p:sp>
      <p:sp>
        <p:nvSpPr>
          <p:cNvPr id="56327" name="Rectangle 3"/>
          <p:cNvSpPr>
            <a:spLocks noGrp="1" noChangeArrowheads="1"/>
          </p:cNvSpPr>
          <p:nvPr>
            <p:ph type="body" idx="1"/>
          </p:nvPr>
        </p:nvSpPr>
        <p:spPr>
          <a:xfrm>
            <a:off x="679450" y="4714875"/>
            <a:ext cx="5438775" cy="4467225"/>
          </a:xfrm>
          <a:noFill/>
          <a:ln/>
        </p:spPr>
        <p:txBody>
          <a:bodyPr lIns="101717" tIns="50859" rIns="101717" bIns="50859"/>
          <a:lstStyle/>
          <a:p>
            <a:pPr eaLnBrk="1" hangingPunct="1"/>
            <a:r>
              <a:rPr lang="en-AU" smtClean="0"/>
              <a:t>The prime q and primitive root </a:t>
            </a:r>
            <a:r>
              <a:rPr lang="el-GR" smtClean="0">
                <a:cs typeface="Arial" pitchFamily="34" charset="0"/>
              </a:rPr>
              <a:t>α</a:t>
            </a:r>
            <a:r>
              <a:rPr lang="en-AU" smtClean="0"/>
              <a:t> can be common to all using some instance of the D-H scheme. Note that the primitive root </a:t>
            </a:r>
            <a:r>
              <a:rPr lang="el-GR" smtClean="0">
                <a:cs typeface="Arial" pitchFamily="34" charset="0"/>
              </a:rPr>
              <a:t>α</a:t>
            </a:r>
            <a:r>
              <a:rPr lang="en-AU" smtClean="0"/>
              <a:t> is a number whose powers successively generate all the elements mod q. Alice and Bob choose random secrets x's, and then "protect" them using exponentiation to create the y's. For an attacker monitoring the exchange of the y's to recover either of the x's, they'd need to solve the discrete logarithm problem, which is hard.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AU" smtClean="0"/>
              <a:t>Griffith University, School of ICT</a:t>
            </a:r>
          </a:p>
        </p:txBody>
      </p:sp>
      <p:sp>
        <p:nvSpPr>
          <p:cNvPr id="57347" name="Rectangle 3"/>
          <p:cNvSpPr>
            <a:spLocks noGrp="1" noChangeArrowheads="1"/>
          </p:cNvSpPr>
          <p:nvPr>
            <p:ph type="dt" sz="quarter" idx="1"/>
          </p:nvPr>
        </p:nvSpPr>
        <p:spPr>
          <a:noFill/>
        </p:spPr>
        <p:txBody>
          <a:bodyPr/>
          <a:lstStyle/>
          <a:p>
            <a:r>
              <a:rPr lang="ta-IN" smtClean="0"/>
              <a:t>2014/1</a:t>
            </a:r>
            <a:endParaRPr lang="en-AU" smtClean="0"/>
          </a:p>
        </p:txBody>
      </p:sp>
      <p:sp>
        <p:nvSpPr>
          <p:cNvPr id="57348" name="Rectangle 6"/>
          <p:cNvSpPr>
            <a:spLocks noGrp="1" noChangeArrowheads="1"/>
          </p:cNvSpPr>
          <p:nvPr>
            <p:ph type="ftr" sz="quarter" idx="4"/>
          </p:nvPr>
        </p:nvSpPr>
        <p:spPr>
          <a:noFill/>
        </p:spPr>
        <p:txBody>
          <a:bodyPr/>
          <a:lstStyle/>
          <a:p>
            <a:r>
              <a:rPr lang="en-AU" smtClean="0"/>
              <a:t>3413ICT</a:t>
            </a:r>
          </a:p>
        </p:txBody>
      </p:sp>
      <p:sp>
        <p:nvSpPr>
          <p:cNvPr id="57349" name="Rectangle 7"/>
          <p:cNvSpPr>
            <a:spLocks noGrp="1" noChangeArrowheads="1"/>
          </p:cNvSpPr>
          <p:nvPr>
            <p:ph type="sldNum" sz="quarter" idx="5"/>
          </p:nvPr>
        </p:nvSpPr>
        <p:spPr>
          <a:noFill/>
        </p:spPr>
        <p:txBody>
          <a:bodyPr/>
          <a:lstStyle/>
          <a:p>
            <a:fld id="{692BA236-F7F7-4A39-BB34-F0AF29E5272E}" type="slidenum">
              <a:rPr lang="en-AU"/>
              <a:pPr/>
              <a:t>28</a:t>
            </a:fld>
            <a:endParaRPr lang="en-AU"/>
          </a:p>
        </p:txBody>
      </p:sp>
      <p:sp>
        <p:nvSpPr>
          <p:cNvPr id="57350" name="Rectangle 2"/>
          <p:cNvSpPr>
            <a:spLocks noGrp="1" noRot="1" noChangeAspect="1" noChangeArrowheads="1" noTextEdit="1"/>
          </p:cNvSpPr>
          <p:nvPr>
            <p:ph type="sldImg"/>
          </p:nvPr>
        </p:nvSpPr>
        <p:spPr>
          <a:xfrm>
            <a:off x="919163" y="744538"/>
            <a:ext cx="4962525" cy="3721100"/>
          </a:xfrm>
          <a:ln/>
        </p:spPr>
      </p:sp>
      <p:sp>
        <p:nvSpPr>
          <p:cNvPr id="57351" name="Rectangle 3"/>
          <p:cNvSpPr>
            <a:spLocks noGrp="1" noChangeArrowheads="1"/>
          </p:cNvSpPr>
          <p:nvPr>
            <p:ph type="body" idx="1"/>
          </p:nvPr>
        </p:nvSpPr>
        <p:spPr>
          <a:xfrm>
            <a:off x="679450" y="4714875"/>
            <a:ext cx="5438775" cy="4467225"/>
          </a:xfrm>
          <a:noFill/>
          <a:ln/>
        </p:spPr>
        <p:txBody>
          <a:bodyPr lIns="101717" tIns="50859" rIns="101717" bIns="50859"/>
          <a:lstStyle/>
          <a:p>
            <a:pPr eaLnBrk="1" hangingPunct="1"/>
            <a:r>
              <a:rPr lang="en-AU" smtClean="0"/>
              <a:t>The actual key exchange for either party consists of raising the others "public key' to power of their private key. The resulting number (or as much of as is necessary) is used as the key for a block cipher or other private key scheme. For an attacker to obtain the same value they need at least one of the secret numbers, which means solving a discrete log, which is computationally infeasible given large enough numbers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AU" smtClean="0"/>
              <a:t>Griffith University, School of ICT</a:t>
            </a:r>
          </a:p>
        </p:txBody>
      </p:sp>
      <p:sp>
        <p:nvSpPr>
          <p:cNvPr id="58371" name="Rectangle 3"/>
          <p:cNvSpPr>
            <a:spLocks noGrp="1" noChangeArrowheads="1"/>
          </p:cNvSpPr>
          <p:nvPr>
            <p:ph type="dt" sz="quarter" idx="1"/>
          </p:nvPr>
        </p:nvSpPr>
        <p:spPr>
          <a:noFill/>
        </p:spPr>
        <p:txBody>
          <a:bodyPr/>
          <a:lstStyle/>
          <a:p>
            <a:r>
              <a:rPr lang="ta-IN" smtClean="0"/>
              <a:t>2014/1</a:t>
            </a:r>
            <a:endParaRPr lang="en-AU" smtClean="0"/>
          </a:p>
        </p:txBody>
      </p:sp>
      <p:sp>
        <p:nvSpPr>
          <p:cNvPr id="58372" name="Rectangle 6"/>
          <p:cNvSpPr>
            <a:spLocks noGrp="1" noChangeArrowheads="1"/>
          </p:cNvSpPr>
          <p:nvPr>
            <p:ph type="ftr" sz="quarter" idx="4"/>
          </p:nvPr>
        </p:nvSpPr>
        <p:spPr>
          <a:noFill/>
        </p:spPr>
        <p:txBody>
          <a:bodyPr/>
          <a:lstStyle/>
          <a:p>
            <a:r>
              <a:rPr lang="en-AU" smtClean="0"/>
              <a:t>3413ICT</a:t>
            </a:r>
          </a:p>
        </p:txBody>
      </p:sp>
      <p:sp>
        <p:nvSpPr>
          <p:cNvPr id="58373" name="Rectangle 7"/>
          <p:cNvSpPr>
            <a:spLocks noGrp="1" noChangeArrowheads="1"/>
          </p:cNvSpPr>
          <p:nvPr>
            <p:ph type="sldNum" sz="quarter" idx="5"/>
          </p:nvPr>
        </p:nvSpPr>
        <p:spPr>
          <a:noFill/>
        </p:spPr>
        <p:txBody>
          <a:bodyPr/>
          <a:lstStyle/>
          <a:p>
            <a:fld id="{8C7D2566-249B-4B6A-B503-F5605BF82AC5}" type="slidenum">
              <a:rPr lang="en-AU"/>
              <a:pPr/>
              <a:t>31</a:t>
            </a:fld>
            <a:endParaRPr lang="en-AU"/>
          </a:p>
        </p:txBody>
      </p:sp>
      <p:sp>
        <p:nvSpPr>
          <p:cNvPr id="58374" name="Rectangle 2"/>
          <p:cNvSpPr txBox="1">
            <a:spLocks noGrp="1" noChangeArrowheads="1"/>
          </p:cNvSpPr>
          <p:nvPr/>
        </p:nvSpPr>
        <p:spPr bwMode="auto">
          <a:xfrm>
            <a:off x="0" y="0"/>
            <a:ext cx="2946400" cy="496888"/>
          </a:xfrm>
          <a:prstGeom prst="rect">
            <a:avLst/>
          </a:prstGeom>
          <a:noFill/>
          <a:ln w="9525">
            <a:noFill/>
            <a:miter lim="800000"/>
            <a:headEnd/>
            <a:tailEnd/>
          </a:ln>
        </p:spPr>
        <p:txBody>
          <a:bodyPr/>
          <a:lstStyle/>
          <a:p>
            <a:r>
              <a:rPr lang="en-AU" sz="1200"/>
              <a:t>Griffith University, School of Information Technology</a:t>
            </a:r>
          </a:p>
        </p:txBody>
      </p:sp>
      <p:sp>
        <p:nvSpPr>
          <p:cNvPr id="58375" name="Rectangle 3"/>
          <p:cNvSpPr txBox="1">
            <a:spLocks noGrp="1" noChangeArrowheads="1"/>
          </p:cNvSpPr>
          <p:nvPr/>
        </p:nvSpPr>
        <p:spPr bwMode="auto">
          <a:xfrm>
            <a:off x="3851275" y="0"/>
            <a:ext cx="2946400" cy="496888"/>
          </a:xfrm>
          <a:prstGeom prst="rect">
            <a:avLst/>
          </a:prstGeom>
          <a:noFill/>
          <a:ln w="9525">
            <a:noFill/>
            <a:miter lim="800000"/>
            <a:headEnd/>
            <a:tailEnd/>
          </a:ln>
        </p:spPr>
        <p:txBody>
          <a:bodyPr/>
          <a:lstStyle/>
          <a:p>
            <a:pPr algn="r"/>
            <a:r>
              <a:rPr lang="en-AU" sz="1200"/>
              <a:t>2010/1</a:t>
            </a:r>
          </a:p>
        </p:txBody>
      </p:sp>
      <p:sp>
        <p:nvSpPr>
          <p:cNvPr id="58376" name="Rectangle 6"/>
          <p:cNvSpPr txBox="1">
            <a:spLocks noGrp="1" noChangeArrowheads="1"/>
          </p:cNvSpPr>
          <p:nvPr/>
        </p:nvSpPr>
        <p:spPr bwMode="auto">
          <a:xfrm>
            <a:off x="0" y="9429750"/>
            <a:ext cx="2946400" cy="496888"/>
          </a:xfrm>
          <a:prstGeom prst="rect">
            <a:avLst/>
          </a:prstGeom>
          <a:noFill/>
          <a:ln w="9525">
            <a:noFill/>
            <a:miter lim="800000"/>
            <a:headEnd/>
            <a:tailEnd/>
          </a:ln>
        </p:spPr>
        <p:txBody>
          <a:bodyPr anchor="b"/>
          <a:lstStyle/>
          <a:p>
            <a:r>
              <a:rPr lang="en-AU" sz="1200"/>
              <a:t>7501ICT Information Security</a:t>
            </a:r>
          </a:p>
        </p:txBody>
      </p:sp>
      <p:sp>
        <p:nvSpPr>
          <p:cNvPr id="58377" name="Rectangle 7"/>
          <p:cNvSpPr txBox="1">
            <a:spLocks noGrp="1" noChangeArrowheads="1"/>
          </p:cNvSpPr>
          <p:nvPr/>
        </p:nvSpPr>
        <p:spPr bwMode="auto">
          <a:xfrm>
            <a:off x="3851275" y="9429750"/>
            <a:ext cx="2946400" cy="496888"/>
          </a:xfrm>
          <a:prstGeom prst="rect">
            <a:avLst/>
          </a:prstGeom>
          <a:noFill/>
          <a:ln w="9525">
            <a:noFill/>
            <a:miter lim="800000"/>
            <a:headEnd/>
            <a:tailEnd/>
          </a:ln>
        </p:spPr>
        <p:txBody>
          <a:bodyPr anchor="b"/>
          <a:lstStyle/>
          <a:p>
            <a:pPr algn="r"/>
            <a:fld id="{BA400B68-E893-4928-ABEE-8E50A2A9E015}" type="slidenum">
              <a:rPr lang="en-AU" sz="1200"/>
              <a:pPr algn="r"/>
              <a:t>31</a:t>
            </a:fld>
            <a:endParaRPr lang="en-AU" sz="1200"/>
          </a:p>
        </p:txBody>
      </p:sp>
      <p:sp>
        <p:nvSpPr>
          <p:cNvPr id="58378" name="Rectangle 2"/>
          <p:cNvSpPr>
            <a:spLocks noGrp="1" noRot="1" noChangeAspect="1" noChangeArrowheads="1" noTextEdit="1"/>
          </p:cNvSpPr>
          <p:nvPr>
            <p:ph type="sldImg"/>
          </p:nvPr>
        </p:nvSpPr>
        <p:spPr>
          <a:xfrm>
            <a:off x="917575" y="744538"/>
            <a:ext cx="4962525" cy="3722687"/>
          </a:xfrm>
          <a:ln/>
        </p:spPr>
      </p:sp>
      <p:sp>
        <p:nvSpPr>
          <p:cNvPr id="58379" name="Rectangle 3"/>
          <p:cNvSpPr>
            <a:spLocks noGrp="1" noChangeArrowheads="1"/>
          </p:cNvSpPr>
          <p:nvPr>
            <p:ph type="body" idx="1"/>
          </p:nvPr>
        </p:nvSpPr>
        <p:spPr>
          <a:xfrm>
            <a:off x="679450" y="4714875"/>
            <a:ext cx="5438775" cy="4467225"/>
          </a:xfrm>
          <a:noFill/>
          <a:ln/>
        </p:spPr>
        <p:txBody>
          <a:bodyPr/>
          <a:lstStyle/>
          <a:p>
            <a:pPr eaLnBrk="1" hangingPunct="1"/>
            <a:r>
              <a:rPr lang="en-US" smtClean="0"/>
              <a:t>See text for detailed rules of addition and relation to zero point O. Can derive an algebraic interpretation of addition, based on computing gradient of tangent and then solving for intersection with curve. This is what is used in practice.</a:t>
            </a:r>
            <a:endParaRPr lang="en-AU"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204E1B6-F9FC-41E7-BA6A-80E3E8D72974}" type="slidenum">
              <a:rPr lang="en-AU"/>
              <a:pPr/>
              <a:t>33</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107" charset="-128"/>
                <a:cs typeface="Arial" pitchFamily="34" charset="0"/>
              </a:rPr>
              <a:t>Several approaches to encryption/decryption using elliptic curves have been analyzed in the literature. This one is an analog of the ElGamal public-key encryption algorithm. The sender must first encode any message M as a point on the elliptic curve P</a:t>
            </a:r>
            <a:r>
              <a:rPr lang="en-US" baseline="-25000" smtClean="0">
                <a:latin typeface="Arial" pitchFamily="34" charset="0"/>
                <a:ea typeface="ＭＳ Ｐゴシック" pitchFamily="-107" charset="-128"/>
                <a:cs typeface="Arial" pitchFamily="34" charset="0"/>
              </a:rPr>
              <a:t>m</a:t>
            </a:r>
            <a:r>
              <a:rPr lang="en-US" smtClean="0">
                <a:latin typeface="Arial" pitchFamily="34" charset="0"/>
                <a:ea typeface="ＭＳ Ｐゴシック" pitchFamily="-107" charset="-128"/>
                <a:cs typeface="Arial" pitchFamily="34" charset="0"/>
              </a:rPr>
              <a:t> (there are relatively straightforward techniques for this). Note that the ciphertext is a pair of points on the elliptic curve. The sender masks the message using random k, but also sends along a “clue” allowing the receiver who know the private-key to recover k and hence the message. For an attacker to recover the message, the attacker would have to compute k given G and kG, which is assumed hard.</a:t>
            </a:r>
            <a:endParaRPr lang="en-AU" smtClean="0">
              <a:latin typeface="Arial" pitchFamily="34" charset="0"/>
              <a:ea typeface="ＭＳ Ｐゴシック" pitchFamily="-107" charset="-128"/>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AU" smtClean="0"/>
              <a:t>Griffith University, School of ICT</a:t>
            </a:r>
          </a:p>
        </p:txBody>
      </p:sp>
      <p:sp>
        <p:nvSpPr>
          <p:cNvPr id="60419" name="Rectangle 3"/>
          <p:cNvSpPr>
            <a:spLocks noGrp="1" noChangeArrowheads="1"/>
          </p:cNvSpPr>
          <p:nvPr>
            <p:ph type="dt" sz="quarter" idx="1"/>
          </p:nvPr>
        </p:nvSpPr>
        <p:spPr>
          <a:noFill/>
        </p:spPr>
        <p:txBody>
          <a:bodyPr/>
          <a:lstStyle/>
          <a:p>
            <a:r>
              <a:rPr lang="ta-IN" smtClean="0"/>
              <a:t>2014/1</a:t>
            </a:r>
            <a:endParaRPr lang="en-AU" smtClean="0"/>
          </a:p>
        </p:txBody>
      </p:sp>
      <p:sp>
        <p:nvSpPr>
          <p:cNvPr id="60420" name="Rectangle 6"/>
          <p:cNvSpPr>
            <a:spLocks noGrp="1" noChangeArrowheads="1"/>
          </p:cNvSpPr>
          <p:nvPr>
            <p:ph type="ftr" sz="quarter" idx="4"/>
          </p:nvPr>
        </p:nvSpPr>
        <p:spPr>
          <a:noFill/>
        </p:spPr>
        <p:txBody>
          <a:bodyPr/>
          <a:lstStyle/>
          <a:p>
            <a:r>
              <a:rPr lang="en-AU" smtClean="0"/>
              <a:t>3413ICT</a:t>
            </a:r>
          </a:p>
        </p:txBody>
      </p:sp>
      <p:sp>
        <p:nvSpPr>
          <p:cNvPr id="60421" name="Rectangle 7"/>
          <p:cNvSpPr>
            <a:spLocks noGrp="1" noChangeArrowheads="1"/>
          </p:cNvSpPr>
          <p:nvPr>
            <p:ph type="sldNum" sz="quarter" idx="5"/>
          </p:nvPr>
        </p:nvSpPr>
        <p:spPr>
          <a:noFill/>
        </p:spPr>
        <p:txBody>
          <a:bodyPr/>
          <a:lstStyle/>
          <a:p>
            <a:fld id="{FB87657A-DAF1-4E30-82B7-049D10FCDDEE}" type="slidenum">
              <a:rPr lang="en-AU"/>
              <a:pPr/>
              <a:t>36</a:t>
            </a:fld>
            <a:endParaRPr lang="en-AU"/>
          </a:p>
        </p:txBody>
      </p:sp>
      <p:sp>
        <p:nvSpPr>
          <p:cNvPr id="60422" name="Rectangle 2"/>
          <p:cNvSpPr>
            <a:spLocks noGrp="1" noRot="1" noChangeAspect="1" noChangeArrowheads="1" noTextEdit="1"/>
          </p:cNvSpPr>
          <p:nvPr>
            <p:ph type="sldImg"/>
          </p:nvPr>
        </p:nvSpPr>
        <p:spPr>
          <a:xfrm>
            <a:off x="919163" y="744538"/>
            <a:ext cx="4962525" cy="3721100"/>
          </a:xfrm>
          <a:ln/>
        </p:spPr>
      </p:sp>
      <p:sp>
        <p:nvSpPr>
          <p:cNvPr id="60423" name="Rectangle 3"/>
          <p:cNvSpPr>
            <a:spLocks noGrp="1" noChangeArrowheads="1"/>
          </p:cNvSpPr>
          <p:nvPr>
            <p:ph type="body" idx="1"/>
          </p:nvPr>
        </p:nvSpPr>
        <p:spPr>
          <a:xfrm>
            <a:off x="679450" y="4714875"/>
            <a:ext cx="5438775" cy="4467225"/>
          </a:xfrm>
          <a:noFill/>
          <a:ln/>
        </p:spPr>
        <p:txBody>
          <a:bodyPr lIns="101717" tIns="50859" rIns="101717" bIns="50859"/>
          <a:lstStyle/>
          <a:p>
            <a:pPr eaLnBrk="1" hangingPunct="1"/>
            <a:r>
              <a:rPr lang="en-AU" i="1" smtClean="0"/>
              <a:t>Up till now, have been concerned with protecting message content (ie secrecy) by encrypting the message. Will now consider how to protect message integrity (ie protection from modification), as well as confirming the identity of the sender. Generically this is the problem of message authentication, and in eCommerce applications is arguably more important than secrecy.</a:t>
            </a:r>
            <a:r>
              <a:rPr lang="en-AU" smtClean="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a-IN"/>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ta-IN" smtClean="0"/>
              <a:t>2014/1</a:t>
            </a:r>
            <a:endParaRPr lang="en-AU"/>
          </a:p>
        </p:txBody>
      </p:sp>
      <p:sp>
        <p:nvSpPr>
          <p:cNvPr id="6" name="Footer Placeholder 5"/>
          <p:cNvSpPr>
            <a:spLocks noGrp="1"/>
          </p:cNvSpPr>
          <p:nvPr>
            <p:ph type="ftr" sz="quarter" idx="12"/>
          </p:nvPr>
        </p:nvSpPr>
        <p:spPr/>
        <p:txBody>
          <a:bodyPr/>
          <a:lstStyle/>
          <a:p>
            <a:pPr>
              <a:defRPr/>
            </a:pPr>
            <a:r>
              <a:rPr lang="en-AU" smtClean="0"/>
              <a:t>3413ICT</a:t>
            </a:r>
            <a:endParaRPr lang="en-AU"/>
          </a:p>
        </p:txBody>
      </p:sp>
      <p:sp>
        <p:nvSpPr>
          <p:cNvPr id="7" name="Slide Number Placeholder 6"/>
          <p:cNvSpPr>
            <a:spLocks noGrp="1"/>
          </p:cNvSpPr>
          <p:nvPr>
            <p:ph type="sldNum" sz="quarter" idx="13"/>
          </p:nvPr>
        </p:nvSpPr>
        <p:spPr/>
        <p:txBody>
          <a:bodyPr/>
          <a:lstStyle/>
          <a:p>
            <a:fld id="{0FD63B13-60A3-4F10-815A-3BA14F1DB668}" type="slidenum">
              <a:rPr lang="en-AU" smtClean="0"/>
              <a:pPr/>
              <a:t>2</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a-IN"/>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ta-IN" smtClean="0"/>
              <a:t>2014/1</a:t>
            </a:r>
            <a:endParaRPr lang="en-AU"/>
          </a:p>
        </p:txBody>
      </p:sp>
      <p:sp>
        <p:nvSpPr>
          <p:cNvPr id="6" name="Footer Placeholder 5"/>
          <p:cNvSpPr>
            <a:spLocks noGrp="1"/>
          </p:cNvSpPr>
          <p:nvPr>
            <p:ph type="ftr" sz="quarter" idx="12"/>
          </p:nvPr>
        </p:nvSpPr>
        <p:spPr/>
        <p:txBody>
          <a:bodyPr/>
          <a:lstStyle/>
          <a:p>
            <a:pPr>
              <a:defRPr/>
            </a:pPr>
            <a:r>
              <a:rPr lang="en-AU" smtClean="0"/>
              <a:t>3413ICT</a:t>
            </a:r>
            <a:endParaRPr lang="en-AU"/>
          </a:p>
        </p:txBody>
      </p:sp>
      <p:sp>
        <p:nvSpPr>
          <p:cNvPr id="7" name="Slide Number Placeholder 6"/>
          <p:cNvSpPr>
            <a:spLocks noGrp="1"/>
          </p:cNvSpPr>
          <p:nvPr>
            <p:ph type="sldNum" sz="quarter" idx="13"/>
          </p:nvPr>
        </p:nvSpPr>
        <p:spPr/>
        <p:txBody>
          <a:bodyPr/>
          <a:lstStyle/>
          <a:p>
            <a:fld id="{0FD63B13-60A3-4F10-815A-3BA14F1DB668}" type="slidenum">
              <a:rPr lang="en-AU" smtClean="0"/>
              <a:pPr/>
              <a:t>3</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AU" smtClean="0"/>
              <a:t>Griffith University, School of ICT</a:t>
            </a:r>
          </a:p>
        </p:txBody>
      </p:sp>
      <p:sp>
        <p:nvSpPr>
          <p:cNvPr id="48131" name="Rectangle 3"/>
          <p:cNvSpPr>
            <a:spLocks noGrp="1" noChangeArrowheads="1"/>
          </p:cNvSpPr>
          <p:nvPr>
            <p:ph type="dt" sz="quarter" idx="1"/>
          </p:nvPr>
        </p:nvSpPr>
        <p:spPr>
          <a:noFill/>
        </p:spPr>
        <p:txBody>
          <a:bodyPr/>
          <a:lstStyle/>
          <a:p>
            <a:r>
              <a:rPr lang="ta-IN" smtClean="0"/>
              <a:t>2014/1</a:t>
            </a:r>
            <a:endParaRPr lang="en-AU" smtClean="0"/>
          </a:p>
        </p:txBody>
      </p:sp>
      <p:sp>
        <p:nvSpPr>
          <p:cNvPr id="48132" name="Rectangle 6"/>
          <p:cNvSpPr>
            <a:spLocks noGrp="1" noChangeArrowheads="1"/>
          </p:cNvSpPr>
          <p:nvPr>
            <p:ph type="ftr" sz="quarter" idx="4"/>
          </p:nvPr>
        </p:nvSpPr>
        <p:spPr>
          <a:noFill/>
        </p:spPr>
        <p:txBody>
          <a:bodyPr/>
          <a:lstStyle/>
          <a:p>
            <a:r>
              <a:rPr lang="en-AU" smtClean="0"/>
              <a:t>3413ICT</a:t>
            </a:r>
          </a:p>
        </p:txBody>
      </p:sp>
      <p:sp>
        <p:nvSpPr>
          <p:cNvPr id="48133" name="Rectangle 7"/>
          <p:cNvSpPr>
            <a:spLocks noGrp="1" noChangeArrowheads="1"/>
          </p:cNvSpPr>
          <p:nvPr>
            <p:ph type="sldNum" sz="quarter" idx="5"/>
          </p:nvPr>
        </p:nvSpPr>
        <p:spPr>
          <a:noFill/>
        </p:spPr>
        <p:txBody>
          <a:bodyPr/>
          <a:lstStyle/>
          <a:p>
            <a:fld id="{FA2C5236-5F0B-428D-BC2E-8AD23FBED661}" type="slidenum">
              <a:rPr lang="en-AU"/>
              <a:pPr/>
              <a:t>5</a:t>
            </a:fld>
            <a:endParaRPr lang="en-AU"/>
          </a:p>
        </p:txBody>
      </p:sp>
      <p:sp>
        <p:nvSpPr>
          <p:cNvPr id="48134" name="Rectangle 2"/>
          <p:cNvSpPr>
            <a:spLocks noGrp="1" noRot="1" noChangeAspect="1" noChangeArrowheads="1" noTextEdit="1"/>
          </p:cNvSpPr>
          <p:nvPr>
            <p:ph type="sldImg"/>
          </p:nvPr>
        </p:nvSpPr>
        <p:spPr>
          <a:xfrm>
            <a:off x="919163" y="744538"/>
            <a:ext cx="4962525" cy="3721100"/>
          </a:xfrm>
          <a:ln/>
        </p:spPr>
      </p:sp>
      <p:sp>
        <p:nvSpPr>
          <p:cNvPr id="48135" name="Rectangle 3"/>
          <p:cNvSpPr>
            <a:spLocks noGrp="1" noChangeArrowheads="1"/>
          </p:cNvSpPr>
          <p:nvPr>
            <p:ph type="body" idx="1"/>
          </p:nvPr>
        </p:nvSpPr>
        <p:spPr>
          <a:xfrm>
            <a:off x="679450" y="4714875"/>
            <a:ext cx="5438775" cy="4467225"/>
          </a:xfrm>
          <a:noFill/>
          <a:ln/>
        </p:spPr>
        <p:txBody>
          <a:bodyPr lIns="101717" tIns="50859" rIns="101717" bIns="50859"/>
          <a:lstStyle/>
          <a:p>
            <a:pPr eaLnBrk="1" hangingPunct="1"/>
            <a:r>
              <a:rPr lang="en-AU" smtClean="0"/>
              <a:t>The idea of public key schemes, and the first practical scheme, which was for key distribution only, was published in 1977 by Diffie &amp; Hellman. The concept had been previously described in a classified report in 1970 by James Ellis (UK CESG) - and subsequently declassified in 1987. See </a:t>
            </a:r>
            <a:r>
              <a:rPr lang="en-AU" smtClean="0">
                <a:hlinkClick r:id="rId3"/>
              </a:rPr>
              <a:t>History of Non-secret Encryption (at CESG)</a:t>
            </a:r>
            <a:r>
              <a:rPr lang="en-AU" smtClean="0"/>
              <a:t>. Its interesting to note that they discovered RSA first, then Diffie-Hellman, opposite to the order of public discovery!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AU" smtClean="0"/>
              <a:t>Griffith University, School of ICT</a:t>
            </a:r>
          </a:p>
        </p:txBody>
      </p:sp>
      <p:sp>
        <p:nvSpPr>
          <p:cNvPr id="49155" name="Rectangle 3"/>
          <p:cNvSpPr>
            <a:spLocks noGrp="1" noChangeArrowheads="1"/>
          </p:cNvSpPr>
          <p:nvPr>
            <p:ph type="dt" sz="quarter" idx="1"/>
          </p:nvPr>
        </p:nvSpPr>
        <p:spPr>
          <a:noFill/>
        </p:spPr>
        <p:txBody>
          <a:bodyPr/>
          <a:lstStyle/>
          <a:p>
            <a:r>
              <a:rPr lang="ta-IN" smtClean="0"/>
              <a:t>2014/1</a:t>
            </a:r>
            <a:endParaRPr lang="en-AU" smtClean="0"/>
          </a:p>
        </p:txBody>
      </p:sp>
      <p:sp>
        <p:nvSpPr>
          <p:cNvPr id="49156" name="Rectangle 6"/>
          <p:cNvSpPr>
            <a:spLocks noGrp="1" noChangeArrowheads="1"/>
          </p:cNvSpPr>
          <p:nvPr>
            <p:ph type="ftr" sz="quarter" idx="4"/>
          </p:nvPr>
        </p:nvSpPr>
        <p:spPr>
          <a:noFill/>
        </p:spPr>
        <p:txBody>
          <a:bodyPr/>
          <a:lstStyle/>
          <a:p>
            <a:r>
              <a:rPr lang="en-AU" smtClean="0"/>
              <a:t>3413ICT</a:t>
            </a:r>
          </a:p>
        </p:txBody>
      </p:sp>
      <p:sp>
        <p:nvSpPr>
          <p:cNvPr id="49157" name="Rectangle 7"/>
          <p:cNvSpPr>
            <a:spLocks noGrp="1" noChangeArrowheads="1"/>
          </p:cNvSpPr>
          <p:nvPr>
            <p:ph type="sldNum" sz="quarter" idx="5"/>
          </p:nvPr>
        </p:nvSpPr>
        <p:spPr>
          <a:noFill/>
        </p:spPr>
        <p:txBody>
          <a:bodyPr/>
          <a:lstStyle/>
          <a:p>
            <a:fld id="{ABD26D88-45DB-47EC-B29F-2B39668D2514}" type="slidenum">
              <a:rPr lang="en-AU"/>
              <a:pPr/>
              <a:t>6</a:t>
            </a:fld>
            <a:endParaRPr lang="en-AU"/>
          </a:p>
        </p:txBody>
      </p:sp>
      <p:sp>
        <p:nvSpPr>
          <p:cNvPr id="49158" name="Rectangle 2"/>
          <p:cNvSpPr>
            <a:spLocks noGrp="1" noRot="1" noChangeAspect="1" noChangeArrowheads="1" noTextEdit="1"/>
          </p:cNvSpPr>
          <p:nvPr>
            <p:ph type="sldImg"/>
          </p:nvPr>
        </p:nvSpPr>
        <p:spPr>
          <a:xfrm>
            <a:off x="919163" y="744538"/>
            <a:ext cx="4962525" cy="3721100"/>
          </a:xfrm>
          <a:ln/>
        </p:spPr>
      </p:sp>
      <p:sp>
        <p:nvSpPr>
          <p:cNvPr id="49159" name="Rectangle 3"/>
          <p:cNvSpPr>
            <a:spLocks noGrp="1" noChangeArrowheads="1"/>
          </p:cNvSpPr>
          <p:nvPr>
            <p:ph type="body" idx="1"/>
          </p:nvPr>
        </p:nvSpPr>
        <p:spPr>
          <a:xfrm>
            <a:off x="679450" y="4714875"/>
            <a:ext cx="5438775" cy="4467225"/>
          </a:xfrm>
          <a:noFill/>
          <a:ln/>
        </p:spPr>
        <p:txBody>
          <a:bodyPr lIns="101717" tIns="50859" rIns="101717" bIns="50859"/>
          <a:lstStyle/>
          <a:p>
            <a:pPr eaLnBrk="1" hangingPunct="1"/>
            <a:r>
              <a:rPr lang="en-AU" smtClean="0"/>
              <a:t>Will now discuss the radically different </a:t>
            </a:r>
            <a:r>
              <a:rPr lang="en-AU" b="1" smtClean="0"/>
              <a:t>public key</a:t>
            </a:r>
            <a:r>
              <a:rPr lang="en-AU" smtClean="0"/>
              <a:t> systems, in which </a:t>
            </a:r>
            <a:r>
              <a:rPr lang="en-AU" b="1" smtClean="0"/>
              <a:t>two keys</a:t>
            </a:r>
            <a:r>
              <a:rPr lang="en-AU" smtClean="0"/>
              <a:t> are used. Anyone knowing the public key can encrypt messages or verify signatures, but </a:t>
            </a:r>
            <a:r>
              <a:rPr lang="en-AU" b="1" smtClean="0"/>
              <a:t>cannot</a:t>
            </a:r>
            <a:r>
              <a:rPr lang="en-AU" smtClean="0"/>
              <a:t> decrypt messages or create signatures, counter-intuitive though this may seem. It works by the clever use of number theory problems that are easy one way but hard the other. Note that public key schemes are neither more secure than private key (security depends on the key size for both), nor do they replace private key schemes (they are too slow to do so), rather they complement them.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AU" smtClean="0"/>
              <a:t>Griffith University, School of ICT</a:t>
            </a:r>
          </a:p>
        </p:txBody>
      </p:sp>
      <p:sp>
        <p:nvSpPr>
          <p:cNvPr id="50179" name="Rectangle 3"/>
          <p:cNvSpPr>
            <a:spLocks noGrp="1" noChangeArrowheads="1"/>
          </p:cNvSpPr>
          <p:nvPr>
            <p:ph type="dt" sz="quarter" idx="1"/>
          </p:nvPr>
        </p:nvSpPr>
        <p:spPr>
          <a:noFill/>
        </p:spPr>
        <p:txBody>
          <a:bodyPr/>
          <a:lstStyle/>
          <a:p>
            <a:r>
              <a:rPr lang="ta-IN" smtClean="0"/>
              <a:t>2014/1</a:t>
            </a:r>
            <a:endParaRPr lang="en-AU" smtClean="0"/>
          </a:p>
        </p:txBody>
      </p:sp>
      <p:sp>
        <p:nvSpPr>
          <p:cNvPr id="50180" name="Rectangle 6"/>
          <p:cNvSpPr>
            <a:spLocks noGrp="1" noChangeArrowheads="1"/>
          </p:cNvSpPr>
          <p:nvPr>
            <p:ph type="ftr" sz="quarter" idx="4"/>
          </p:nvPr>
        </p:nvSpPr>
        <p:spPr>
          <a:noFill/>
        </p:spPr>
        <p:txBody>
          <a:bodyPr/>
          <a:lstStyle/>
          <a:p>
            <a:r>
              <a:rPr lang="en-AU" smtClean="0"/>
              <a:t>3413ICT</a:t>
            </a:r>
          </a:p>
        </p:txBody>
      </p:sp>
      <p:sp>
        <p:nvSpPr>
          <p:cNvPr id="50181" name="Rectangle 7"/>
          <p:cNvSpPr>
            <a:spLocks noGrp="1" noChangeArrowheads="1"/>
          </p:cNvSpPr>
          <p:nvPr>
            <p:ph type="sldNum" sz="quarter" idx="5"/>
          </p:nvPr>
        </p:nvSpPr>
        <p:spPr>
          <a:noFill/>
        </p:spPr>
        <p:txBody>
          <a:bodyPr/>
          <a:lstStyle/>
          <a:p>
            <a:fld id="{1EC0EFCB-E253-46B3-B6DE-533A2E6FDC00}" type="slidenum">
              <a:rPr lang="en-AU"/>
              <a:pPr/>
              <a:t>8</a:t>
            </a:fld>
            <a:endParaRPr lang="en-AU"/>
          </a:p>
        </p:txBody>
      </p:sp>
      <p:sp>
        <p:nvSpPr>
          <p:cNvPr id="50182" name="Rectangle 2"/>
          <p:cNvSpPr>
            <a:spLocks noGrp="1" noRot="1" noChangeAspect="1" noChangeArrowheads="1" noTextEdit="1"/>
          </p:cNvSpPr>
          <p:nvPr>
            <p:ph type="sldImg"/>
          </p:nvPr>
        </p:nvSpPr>
        <p:spPr>
          <a:xfrm>
            <a:off x="919163" y="744538"/>
            <a:ext cx="4962525" cy="3721100"/>
          </a:xfrm>
          <a:ln/>
        </p:spPr>
      </p:sp>
      <p:sp>
        <p:nvSpPr>
          <p:cNvPr id="50183" name="Rectangle 3"/>
          <p:cNvSpPr>
            <a:spLocks noGrp="1" noChangeArrowheads="1"/>
          </p:cNvSpPr>
          <p:nvPr>
            <p:ph type="body" idx="1"/>
          </p:nvPr>
        </p:nvSpPr>
        <p:spPr>
          <a:xfrm>
            <a:off x="679450" y="4714875"/>
            <a:ext cx="5438775" cy="4467225"/>
          </a:xfrm>
          <a:noFill/>
          <a:ln/>
        </p:spPr>
        <p:txBody>
          <a:bodyPr lIns="101717" tIns="50859" rIns="101717" bIns="50859"/>
          <a:lstStyle/>
          <a:p>
            <a:pPr eaLnBrk="1" hangingPunct="1"/>
            <a:r>
              <a:rPr lang="en-US" smtClean="0"/>
              <a:t>Stallings Fig 9.1</a:t>
            </a:r>
            <a:endParaRPr lang="en-A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AU" smtClean="0"/>
              <a:t>Griffith University, School of ICT</a:t>
            </a:r>
          </a:p>
        </p:txBody>
      </p:sp>
      <p:sp>
        <p:nvSpPr>
          <p:cNvPr id="51203" name="Rectangle 3"/>
          <p:cNvSpPr>
            <a:spLocks noGrp="1" noChangeArrowheads="1"/>
          </p:cNvSpPr>
          <p:nvPr>
            <p:ph type="dt" sz="quarter" idx="1"/>
          </p:nvPr>
        </p:nvSpPr>
        <p:spPr>
          <a:noFill/>
        </p:spPr>
        <p:txBody>
          <a:bodyPr/>
          <a:lstStyle/>
          <a:p>
            <a:r>
              <a:rPr lang="ta-IN" smtClean="0"/>
              <a:t>2014/1</a:t>
            </a:r>
            <a:endParaRPr lang="en-AU" smtClean="0"/>
          </a:p>
        </p:txBody>
      </p:sp>
      <p:sp>
        <p:nvSpPr>
          <p:cNvPr id="51204" name="Rectangle 6"/>
          <p:cNvSpPr>
            <a:spLocks noGrp="1" noChangeArrowheads="1"/>
          </p:cNvSpPr>
          <p:nvPr>
            <p:ph type="ftr" sz="quarter" idx="4"/>
          </p:nvPr>
        </p:nvSpPr>
        <p:spPr>
          <a:noFill/>
        </p:spPr>
        <p:txBody>
          <a:bodyPr/>
          <a:lstStyle/>
          <a:p>
            <a:r>
              <a:rPr lang="en-AU" smtClean="0"/>
              <a:t>3413ICT</a:t>
            </a:r>
          </a:p>
        </p:txBody>
      </p:sp>
      <p:sp>
        <p:nvSpPr>
          <p:cNvPr id="51205" name="Rectangle 7"/>
          <p:cNvSpPr>
            <a:spLocks noGrp="1" noChangeArrowheads="1"/>
          </p:cNvSpPr>
          <p:nvPr>
            <p:ph type="sldNum" sz="quarter" idx="5"/>
          </p:nvPr>
        </p:nvSpPr>
        <p:spPr>
          <a:noFill/>
        </p:spPr>
        <p:txBody>
          <a:bodyPr/>
          <a:lstStyle/>
          <a:p>
            <a:fld id="{AA644F1C-D4ED-404B-ACE1-3AF527B4F72F}" type="slidenum">
              <a:rPr lang="en-AU"/>
              <a:pPr/>
              <a:t>11</a:t>
            </a:fld>
            <a:endParaRPr lang="en-AU"/>
          </a:p>
        </p:txBody>
      </p:sp>
      <p:sp>
        <p:nvSpPr>
          <p:cNvPr id="51206" name="Rectangle 2"/>
          <p:cNvSpPr>
            <a:spLocks noGrp="1" noRot="1" noChangeAspect="1" noChangeArrowheads="1" noTextEdit="1"/>
          </p:cNvSpPr>
          <p:nvPr>
            <p:ph type="sldImg"/>
          </p:nvPr>
        </p:nvSpPr>
        <p:spPr>
          <a:xfrm>
            <a:off x="919163" y="744538"/>
            <a:ext cx="4962525" cy="3721100"/>
          </a:xfrm>
          <a:ln/>
        </p:spPr>
      </p:sp>
      <p:sp>
        <p:nvSpPr>
          <p:cNvPr id="51207" name="Rectangle 3"/>
          <p:cNvSpPr>
            <a:spLocks noGrp="1" noChangeArrowheads="1"/>
          </p:cNvSpPr>
          <p:nvPr>
            <p:ph type="body" idx="1"/>
          </p:nvPr>
        </p:nvSpPr>
        <p:spPr>
          <a:xfrm>
            <a:off x="679450" y="4714875"/>
            <a:ext cx="5438775" cy="4467225"/>
          </a:xfrm>
          <a:noFill/>
          <a:ln/>
        </p:spPr>
        <p:txBody>
          <a:bodyPr lIns="101717" tIns="50859" rIns="101717" bIns="50859"/>
          <a:lstStyle/>
          <a:p>
            <a:pPr eaLnBrk="1" hangingPunct="1"/>
            <a:r>
              <a:rPr lang="en-AU" smtClean="0"/>
              <a:t>Public key schemes utilise problems that are easy (P type) one way but hard (NP type) the other way, eg exponentiation vs logs, multiplication vs factoring. Consider the following analogy using padlocked boxes: traditional schemes involve the sender putting a message in a box and locking it, sending that to the receiver, and somehow securely also sending them the key to unlock the box. The radical advance in public key schemes was to turn this around, the receiver sends an </a:t>
            </a:r>
            <a:r>
              <a:rPr lang="en-AU" b="1" smtClean="0"/>
              <a:t>unlocked box</a:t>
            </a:r>
            <a:r>
              <a:rPr lang="en-AU" smtClean="0"/>
              <a:t> to the sender, who puts the message in the box and locks it (easy - and having locked it cannot get at the message), and sends the locked box to the receiver who can unlock it (also easy), having the key. An attacker would have to pick the lock on the box (hard).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AU" smtClean="0"/>
              <a:t>Griffith University, School of ICT</a:t>
            </a:r>
          </a:p>
        </p:txBody>
      </p:sp>
      <p:sp>
        <p:nvSpPr>
          <p:cNvPr id="52227" name="Rectangle 3"/>
          <p:cNvSpPr>
            <a:spLocks noGrp="1" noChangeArrowheads="1"/>
          </p:cNvSpPr>
          <p:nvPr>
            <p:ph type="dt" sz="quarter" idx="1"/>
          </p:nvPr>
        </p:nvSpPr>
        <p:spPr>
          <a:noFill/>
        </p:spPr>
        <p:txBody>
          <a:bodyPr/>
          <a:lstStyle/>
          <a:p>
            <a:r>
              <a:rPr lang="ta-IN" smtClean="0"/>
              <a:t>2014/1</a:t>
            </a:r>
            <a:endParaRPr lang="en-AU" smtClean="0"/>
          </a:p>
        </p:txBody>
      </p:sp>
      <p:sp>
        <p:nvSpPr>
          <p:cNvPr id="52228" name="Rectangle 6"/>
          <p:cNvSpPr>
            <a:spLocks noGrp="1" noChangeArrowheads="1"/>
          </p:cNvSpPr>
          <p:nvPr>
            <p:ph type="ftr" sz="quarter" idx="4"/>
          </p:nvPr>
        </p:nvSpPr>
        <p:spPr>
          <a:noFill/>
        </p:spPr>
        <p:txBody>
          <a:bodyPr/>
          <a:lstStyle/>
          <a:p>
            <a:r>
              <a:rPr lang="en-AU" smtClean="0"/>
              <a:t>3413ICT</a:t>
            </a:r>
          </a:p>
        </p:txBody>
      </p:sp>
      <p:sp>
        <p:nvSpPr>
          <p:cNvPr id="52229" name="Rectangle 7"/>
          <p:cNvSpPr>
            <a:spLocks noGrp="1" noChangeArrowheads="1"/>
          </p:cNvSpPr>
          <p:nvPr>
            <p:ph type="sldNum" sz="quarter" idx="5"/>
          </p:nvPr>
        </p:nvSpPr>
        <p:spPr>
          <a:noFill/>
        </p:spPr>
        <p:txBody>
          <a:bodyPr/>
          <a:lstStyle/>
          <a:p>
            <a:fld id="{89158F75-A4D4-4AFF-937A-5E9D93B76F9F}" type="slidenum">
              <a:rPr lang="en-AU"/>
              <a:pPr/>
              <a:t>12</a:t>
            </a:fld>
            <a:endParaRPr lang="en-AU"/>
          </a:p>
        </p:txBody>
      </p:sp>
      <p:sp>
        <p:nvSpPr>
          <p:cNvPr id="52230" name="Rectangle 2"/>
          <p:cNvSpPr>
            <a:spLocks noGrp="1" noRot="1" noChangeAspect="1" noChangeArrowheads="1" noTextEdit="1"/>
          </p:cNvSpPr>
          <p:nvPr>
            <p:ph type="sldImg"/>
          </p:nvPr>
        </p:nvSpPr>
        <p:spPr>
          <a:xfrm>
            <a:off x="919163" y="744538"/>
            <a:ext cx="4962525" cy="3721100"/>
          </a:xfrm>
          <a:ln/>
        </p:spPr>
      </p:sp>
      <p:sp>
        <p:nvSpPr>
          <p:cNvPr id="52231" name="Rectangle 3"/>
          <p:cNvSpPr>
            <a:spLocks noGrp="1" noChangeArrowheads="1"/>
          </p:cNvSpPr>
          <p:nvPr>
            <p:ph type="body" idx="1"/>
          </p:nvPr>
        </p:nvSpPr>
        <p:spPr>
          <a:xfrm>
            <a:off x="679450" y="4714875"/>
            <a:ext cx="5438775" cy="4467225"/>
          </a:xfrm>
          <a:noFill/>
          <a:ln/>
        </p:spPr>
        <p:txBody>
          <a:bodyPr lIns="101717" tIns="50859" rIns="101717" bIns="50859"/>
          <a:lstStyle/>
          <a:p>
            <a:pPr eaLnBrk="1" hangingPunct="1"/>
            <a:r>
              <a:rPr lang="en-AU" smtClean="0"/>
              <a:t>Public key schemes are no more or less secure than private key schemes - in both cases the size of the key determines the security. Note also that you can't compare key sizes - a 64-bit private key scheme has very roughly similar security to a 512-bit RSA - both could be broken given sufficient resources. But with public key schemes at least there's usually a firmer theoretical basis for determining the security since its based on well-known and well studied number theory problems.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AU" smtClean="0"/>
              <a:t>Griffith University, School of ICT</a:t>
            </a:r>
          </a:p>
        </p:txBody>
      </p:sp>
      <p:sp>
        <p:nvSpPr>
          <p:cNvPr id="53251" name="Rectangle 3"/>
          <p:cNvSpPr>
            <a:spLocks noGrp="1" noChangeArrowheads="1"/>
          </p:cNvSpPr>
          <p:nvPr>
            <p:ph type="dt" sz="quarter" idx="1"/>
          </p:nvPr>
        </p:nvSpPr>
        <p:spPr>
          <a:noFill/>
        </p:spPr>
        <p:txBody>
          <a:bodyPr/>
          <a:lstStyle/>
          <a:p>
            <a:r>
              <a:rPr lang="ta-IN" smtClean="0"/>
              <a:t>2014/1</a:t>
            </a:r>
            <a:endParaRPr lang="en-AU" smtClean="0"/>
          </a:p>
        </p:txBody>
      </p:sp>
      <p:sp>
        <p:nvSpPr>
          <p:cNvPr id="53252" name="Rectangle 6"/>
          <p:cNvSpPr>
            <a:spLocks noGrp="1" noChangeArrowheads="1"/>
          </p:cNvSpPr>
          <p:nvPr>
            <p:ph type="ftr" sz="quarter" idx="4"/>
          </p:nvPr>
        </p:nvSpPr>
        <p:spPr>
          <a:noFill/>
        </p:spPr>
        <p:txBody>
          <a:bodyPr/>
          <a:lstStyle/>
          <a:p>
            <a:r>
              <a:rPr lang="en-AU" smtClean="0"/>
              <a:t>3413ICT</a:t>
            </a:r>
          </a:p>
        </p:txBody>
      </p:sp>
      <p:sp>
        <p:nvSpPr>
          <p:cNvPr id="53253" name="Rectangle 7"/>
          <p:cNvSpPr>
            <a:spLocks noGrp="1" noChangeArrowheads="1"/>
          </p:cNvSpPr>
          <p:nvPr>
            <p:ph type="sldNum" sz="quarter" idx="5"/>
          </p:nvPr>
        </p:nvSpPr>
        <p:spPr>
          <a:noFill/>
        </p:spPr>
        <p:txBody>
          <a:bodyPr/>
          <a:lstStyle/>
          <a:p>
            <a:fld id="{4C9B0834-6512-4FB7-B422-CF0D9BFD282A}" type="slidenum">
              <a:rPr lang="en-AU"/>
              <a:pPr/>
              <a:t>13</a:t>
            </a:fld>
            <a:endParaRPr lang="en-AU"/>
          </a:p>
        </p:txBody>
      </p:sp>
      <p:sp>
        <p:nvSpPr>
          <p:cNvPr id="53254" name="Rectangle 2"/>
          <p:cNvSpPr>
            <a:spLocks noGrp="1" noRot="1" noChangeAspect="1" noChangeArrowheads="1" noTextEdit="1"/>
          </p:cNvSpPr>
          <p:nvPr>
            <p:ph type="sldImg"/>
          </p:nvPr>
        </p:nvSpPr>
        <p:spPr>
          <a:xfrm>
            <a:off x="919163" y="744538"/>
            <a:ext cx="4962525" cy="3721100"/>
          </a:xfrm>
          <a:ln/>
        </p:spPr>
      </p:sp>
      <p:sp>
        <p:nvSpPr>
          <p:cNvPr id="53255" name="Rectangle 3"/>
          <p:cNvSpPr>
            <a:spLocks noGrp="1" noChangeArrowheads="1"/>
          </p:cNvSpPr>
          <p:nvPr>
            <p:ph type="body" idx="1"/>
          </p:nvPr>
        </p:nvSpPr>
        <p:spPr>
          <a:xfrm>
            <a:off x="679450" y="4714875"/>
            <a:ext cx="5438775" cy="4467225"/>
          </a:xfrm>
          <a:noFill/>
          <a:ln/>
        </p:spPr>
        <p:txBody>
          <a:bodyPr lIns="101717" tIns="50859" rIns="101717" bIns="50859"/>
          <a:lstStyle/>
          <a:p>
            <a:pPr eaLnBrk="1" hangingPunct="1"/>
            <a:r>
              <a:rPr lang="en-AU" smtClean="0"/>
              <a:t>RSA is the best known, and by far the most widely used general public key encryption algorithm.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41288" y="609600"/>
            <a:ext cx="4029075" cy="304800"/>
          </a:xfrm>
          <a:prstGeom prst="rect">
            <a:avLst/>
          </a:prstGeom>
          <a:noFill/>
          <a:ln w="9525">
            <a:noFill/>
            <a:miter lim="800000"/>
            <a:headEnd/>
            <a:tailEnd/>
          </a:ln>
        </p:spPr>
        <p:txBody>
          <a:bodyPr wrap="none">
            <a:spAutoFit/>
          </a:bodyPr>
          <a:lstStyle/>
          <a:p>
            <a:r>
              <a:rPr lang="en-US" sz="1400">
                <a:latin typeface="Times New Roman" pitchFamily="18" charset="0"/>
              </a:rPr>
              <a:t>School of Information &amp; Communication Technology</a:t>
            </a:r>
            <a:endParaRPr lang="en-AU" sz="1400">
              <a:latin typeface="Times New Roman" pitchFamily="18" charset="0"/>
            </a:endParaRPr>
          </a:p>
        </p:txBody>
      </p:sp>
      <p:pic>
        <p:nvPicPr>
          <p:cNvPr id="5" name="Picture 8"/>
          <p:cNvPicPr>
            <a:picLocks noChangeAspect="1" noChangeArrowheads="1"/>
          </p:cNvPicPr>
          <p:nvPr/>
        </p:nvPicPr>
        <p:blipFill>
          <a:blip r:embed="rId3" cstate="print"/>
          <a:srcRect/>
          <a:stretch>
            <a:fillRect/>
          </a:stretch>
        </p:blipFill>
        <p:spPr bwMode="auto">
          <a:xfrm>
            <a:off x="141288" y="152400"/>
            <a:ext cx="3446462" cy="501650"/>
          </a:xfrm>
          <a:prstGeom prst="rect">
            <a:avLst/>
          </a:prstGeom>
          <a:noFill/>
          <a:ln w="9525">
            <a:noFill/>
            <a:miter lim="800000"/>
            <a:headEnd/>
            <a:tailEnd/>
          </a:ln>
        </p:spPr>
      </p:pic>
      <p:sp>
        <p:nvSpPr>
          <p:cNvPr id="4098" name="Rectangle 2"/>
          <p:cNvSpPr>
            <a:spLocks noGrp="1" noChangeArrowheads="1"/>
          </p:cNvSpPr>
          <p:nvPr>
            <p:ph type="ctrTitle"/>
          </p:nvPr>
        </p:nvSpPr>
        <p:spPr>
          <a:xfrm>
            <a:off x="685800" y="1905000"/>
            <a:ext cx="7772400" cy="1295400"/>
          </a:xfrm>
        </p:spPr>
        <p:txBody>
          <a:bodyPr/>
          <a:lstStyle>
            <a:lvl1pPr>
              <a:defRPr b="1">
                <a:solidFill>
                  <a:srgbClr val="DF0029"/>
                </a:solidFill>
              </a:defRPr>
            </a:lvl1pPr>
          </a:lstStyle>
          <a:p>
            <a:r>
              <a:rPr lang="en-US"/>
              <a:t>Click to edit Master Title style</a:t>
            </a:r>
          </a:p>
        </p:txBody>
      </p:sp>
      <p:sp>
        <p:nvSpPr>
          <p:cNvPr id="4099" name="Rectangle 3"/>
          <p:cNvSpPr>
            <a:spLocks noGrp="1" noChangeArrowheads="1"/>
          </p:cNvSpPr>
          <p:nvPr>
            <p:ph type="subTitle" idx="1"/>
          </p:nvPr>
        </p:nvSpPr>
        <p:spPr>
          <a:xfrm>
            <a:off x="1371600" y="3657600"/>
            <a:ext cx="6400800" cy="1752600"/>
          </a:xfrm>
        </p:spPr>
        <p:txBody>
          <a:bodyPr/>
          <a:lstStyle>
            <a:lvl1pPr marL="0" indent="0" algn="ctr">
              <a:buFontTx/>
              <a:buNone/>
              <a:defRPr b="1"/>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a:lvl1pPr>
          </a:lstStyle>
          <a:p>
            <a:endParaRPr lang="en-US"/>
          </a:p>
        </p:txBody>
      </p:sp>
      <p:sp>
        <p:nvSpPr>
          <p:cNvPr id="7" name="Rectangle 5"/>
          <p:cNvSpPr>
            <a:spLocks noGrp="1" noChangeArrowheads="1"/>
          </p:cNvSpPr>
          <p:nvPr>
            <p:ph type="ftr" sz="quarter" idx="11"/>
          </p:nvPr>
        </p:nvSpPr>
        <p:spPr>
          <a:xfrm>
            <a:off x="2339975" y="6381750"/>
            <a:ext cx="3384550" cy="304800"/>
          </a:xfrm>
        </p:spPr>
        <p:txBody>
          <a:bodyPr/>
          <a:lstStyle>
            <a:lvl1pPr>
              <a:defRPr smtClean="0"/>
            </a:lvl1pPr>
          </a:lstStyle>
          <a:p>
            <a:pPr>
              <a:defRPr/>
            </a:pPr>
            <a:r>
              <a:rPr lang="en-US" smtClean="0"/>
              <a:t>3413ICT- Network Security</a:t>
            </a:r>
            <a:endParaRPr lang="en-US"/>
          </a:p>
        </p:txBody>
      </p:sp>
      <p:sp>
        <p:nvSpPr>
          <p:cNvPr id="8" name="Rectangle 6"/>
          <p:cNvSpPr>
            <a:spLocks noGrp="1" noChangeArrowheads="1"/>
          </p:cNvSpPr>
          <p:nvPr>
            <p:ph type="sldNum" sz="quarter" idx="12"/>
          </p:nvPr>
        </p:nvSpPr>
        <p:spPr>
          <a:xfrm>
            <a:off x="5867400" y="6400800"/>
            <a:ext cx="3124200" cy="304800"/>
          </a:xfrm>
        </p:spPr>
        <p:txBody>
          <a:bodyPr/>
          <a:lstStyle>
            <a:lvl1pPr>
              <a:defRPr/>
            </a:lvl1pPr>
          </a:lstStyle>
          <a:p>
            <a:fld id="{DE0DDDCF-321D-451B-B383-BD0F854D3847}" type="slidenum">
              <a:rPr lang="en-US"/>
              <a:pPr/>
              <a:t>‹#›</a:t>
            </a:fld>
            <a:r>
              <a:rPr lang="en-US"/>
              <a:t>© V. Muthu, Griffith University</a:t>
            </a:r>
            <a:endParaRPr lang="en-US">
              <a:solidFill>
                <a:schemeClr val="tx1"/>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3 - </a:t>
            </a:r>
            <a:fld id="{3F0C322B-491F-4D53-BB82-F9E30DDE029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62484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1524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3 - </a:t>
            </a:r>
            <a:fld id="{33765FDA-7F43-4A18-BFF3-26C95935341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3 - </a:t>
            </a:r>
            <a:fld id="{AD0FF9AC-2369-4FA0-AF56-550F3994B88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8"/>
          <p:cNvSpPr>
            <a:spLocks noGrp="1" noChangeArrowheads="1"/>
          </p:cNvSpPr>
          <p:nvPr>
            <p:ph type="dt" sz="half" idx="10"/>
          </p:nvPr>
        </p:nvSpPr>
        <p:spPr>
          <a:ln/>
        </p:spPr>
        <p:txBody>
          <a:bodyPr/>
          <a:lstStyle>
            <a:lvl1pPr>
              <a:defRPr/>
            </a:lvl1pPr>
          </a:lstStyle>
          <a:p>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3 - </a:t>
            </a:r>
            <a:fld id="{500CE710-5BD2-4EDE-A444-C79B4E44618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028"/>
          <p:cNvSpPr>
            <a:spLocks noGrp="1" noChangeArrowheads="1"/>
          </p:cNvSpPr>
          <p:nvPr>
            <p:ph type="dt" sz="half" idx="10"/>
          </p:nvPr>
        </p:nvSpPr>
        <p:spPr>
          <a:ln/>
        </p:spPr>
        <p:txBody>
          <a:bodyPr/>
          <a:lstStyle>
            <a:lvl1pPr>
              <a:defRPr/>
            </a:lvl1pPr>
          </a:lstStyle>
          <a:p>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7" name="Rectangle 1030"/>
          <p:cNvSpPr>
            <a:spLocks noGrp="1" noChangeArrowheads="1"/>
          </p:cNvSpPr>
          <p:nvPr>
            <p:ph type="sldNum" sz="quarter" idx="12"/>
          </p:nvPr>
        </p:nvSpPr>
        <p:spPr>
          <a:ln/>
        </p:spPr>
        <p:txBody>
          <a:bodyPr/>
          <a:lstStyle>
            <a:lvl1pPr>
              <a:defRPr/>
            </a:lvl1pPr>
          </a:lstStyle>
          <a:p>
            <a:r>
              <a:rPr lang="en-US"/>
              <a:t>Lecture 3 - </a:t>
            </a:r>
            <a:fld id="{F4506BB1-E124-4DF4-BF53-78C50EAE0C6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1028"/>
          <p:cNvSpPr>
            <a:spLocks noGrp="1" noChangeArrowheads="1"/>
          </p:cNvSpPr>
          <p:nvPr>
            <p:ph type="dt" sz="half" idx="10"/>
          </p:nvPr>
        </p:nvSpPr>
        <p:spPr>
          <a:ln/>
        </p:spPr>
        <p:txBody>
          <a:bodyPr/>
          <a:lstStyle>
            <a:lvl1pPr>
              <a:defRPr/>
            </a:lvl1pPr>
          </a:lstStyle>
          <a:p>
            <a:endParaRPr lang="en-US"/>
          </a:p>
        </p:txBody>
      </p:sp>
      <p:sp>
        <p:nvSpPr>
          <p:cNvPr id="8"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9" name="Rectangle 1030"/>
          <p:cNvSpPr>
            <a:spLocks noGrp="1" noChangeArrowheads="1"/>
          </p:cNvSpPr>
          <p:nvPr>
            <p:ph type="sldNum" sz="quarter" idx="12"/>
          </p:nvPr>
        </p:nvSpPr>
        <p:spPr>
          <a:ln/>
        </p:spPr>
        <p:txBody>
          <a:bodyPr/>
          <a:lstStyle>
            <a:lvl1pPr>
              <a:defRPr/>
            </a:lvl1pPr>
          </a:lstStyle>
          <a:p>
            <a:r>
              <a:rPr lang="en-US"/>
              <a:t>Lecture 3 - </a:t>
            </a:r>
            <a:fld id="{B1F60469-7AD0-4EEF-8473-D0233728069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1028"/>
          <p:cNvSpPr>
            <a:spLocks noGrp="1" noChangeArrowheads="1"/>
          </p:cNvSpPr>
          <p:nvPr>
            <p:ph type="dt" sz="half" idx="10"/>
          </p:nvPr>
        </p:nvSpPr>
        <p:spPr>
          <a:ln/>
        </p:spPr>
        <p:txBody>
          <a:bodyPr/>
          <a:lstStyle>
            <a:lvl1pPr>
              <a:defRPr/>
            </a:lvl1pPr>
          </a:lstStyle>
          <a:p>
            <a:endParaRPr lang="en-US"/>
          </a:p>
        </p:txBody>
      </p:sp>
      <p:sp>
        <p:nvSpPr>
          <p:cNvPr id="4"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5" name="Rectangle 1030"/>
          <p:cNvSpPr>
            <a:spLocks noGrp="1" noChangeArrowheads="1"/>
          </p:cNvSpPr>
          <p:nvPr>
            <p:ph type="sldNum" sz="quarter" idx="12"/>
          </p:nvPr>
        </p:nvSpPr>
        <p:spPr>
          <a:ln/>
        </p:spPr>
        <p:txBody>
          <a:bodyPr/>
          <a:lstStyle>
            <a:lvl1pPr>
              <a:defRPr/>
            </a:lvl1pPr>
          </a:lstStyle>
          <a:p>
            <a:r>
              <a:rPr lang="en-US"/>
              <a:t>Lecture 3 - </a:t>
            </a:r>
            <a:fld id="{62245AA4-DEE7-4C4A-8FD4-16CF5171F66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dt" sz="half" idx="10"/>
          </p:nvPr>
        </p:nvSpPr>
        <p:spPr>
          <a:ln/>
        </p:spPr>
        <p:txBody>
          <a:bodyPr/>
          <a:lstStyle>
            <a:lvl1pPr>
              <a:defRPr/>
            </a:lvl1pPr>
          </a:lstStyle>
          <a:p>
            <a:endParaRPr lang="en-US"/>
          </a:p>
        </p:txBody>
      </p:sp>
      <p:sp>
        <p:nvSpPr>
          <p:cNvPr id="3"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4" name="Rectangle 1030"/>
          <p:cNvSpPr>
            <a:spLocks noGrp="1" noChangeArrowheads="1"/>
          </p:cNvSpPr>
          <p:nvPr>
            <p:ph type="sldNum" sz="quarter" idx="12"/>
          </p:nvPr>
        </p:nvSpPr>
        <p:spPr>
          <a:ln/>
        </p:spPr>
        <p:txBody>
          <a:bodyPr/>
          <a:lstStyle>
            <a:lvl1pPr>
              <a:defRPr/>
            </a:lvl1pPr>
          </a:lstStyle>
          <a:p>
            <a:r>
              <a:rPr lang="en-US"/>
              <a:t>Lecture 3 - </a:t>
            </a:r>
            <a:fld id="{D78A8131-0771-43F7-9541-561C0F12B88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7" name="Rectangle 1030"/>
          <p:cNvSpPr>
            <a:spLocks noGrp="1" noChangeArrowheads="1"/>
          </p:cNvSpPr>
          <p:nvPr>
            <p:ph type="sldNum" sz="quarter" idx="12"/>
          </p:nvPr>
        </p:nvSpPr>
        <p:spPr>
          <a:ln/>
        </p:spPr>
        <p:txBody>
          <a:bodyPr/>
          <a:lstStyle>
            <a:lvl1pPr>
              <a:defRPr/>
            </a:lvl1pPr>
          </a:lstStyle>
          <a:p>
            <a:r>
              <a:rPr lang="en-US"/>
              <a:t>Lecture 3 - </a:t>
            </a:r>
            <a:fld id="{C81C0489-167C-4CBC-9ADE-D528FA5296E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7" name="Rectangle 1030"/>
          <p:cNvSpPr>
            <a:spLocks noGrp="1" noChangeArrowheads="1"/>
          </p:cNvSpPr>
          <p:nvPr>
            <p:ph type="sldNum" sz="quarter" idx="12"/>
          </p:nvPr>
        </p:nvSpPr>
        <p:spPr>
          <a:ln/>
        </p:spPr>
        <p:txBody>
          <a:bodyPr/>
          <a:lstStyle>
            <a:lvl1pPr>
              <a:defRPr/>
            </a:lvl1pPr>
          </a:lstStyle>
          <a:p>
            <a:r>
              <a:rPr lang="en-US"/>
              <a:t>Lecture 3 - </a:t>
            </a:r>
            <a:fld id="{DE2B2D78-D450-4459-8DB0-575563E9FEC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1143000" y="152400"/>
            <a:ext cx="7620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1027"/>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1028"/>
          <p:cNvSpPr>
            <a:spLocks noGrp="1" noChangeArrowheads="1"/>
          </p:cNvSpPr>
          <p:nvPr>
            <p:ph type="dt" sz="half" idx="2"/>
          </p:nvPr>
        </p:nvSpPr>
        <p:spPr bwMode="auto">
          <a:xfrm>
            <a:off x="1524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DF0029"/>
                </a:solidFill>
                <a:latin typeface="Times New Roman" pitchFamily="18" charset="0"/>
              </a:defRPr>
            </a:lvl1pPr>
          </a:lstStyle>
          <a:p>
            <a:endParaRPr lang="en-US"/>
          </a:p>
        </p:txBody>
      </p:sp>
      <p:sp>
        <p:nvSpPr>
          <p:cNvPr id="3077" name="Rectangle 1029"/>
          <p:cNvSpPr>
            <a:spLocks noGrp="1" noChangeArrowheads="1"/>
          </p:cNvSpPr>
          <p:nvPr>
            <p:ph type="ftr" sz="quarter" idx="3"/>
          </p:nvPr>
        </p:nvSpPr>
        <p:spPr bwMode="auto">
          <a:xfrm>
            <a:off x="2627313" y="6400800"/>
            <a:ext cx="360045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DF0029"/>
                </a:solidFill>
                <a:latin typeface="+mn-lt"/>
              </a:defRPr>
            </a:lvl1pPr>
          </a:lstStyle>
          <a:p>
            <a:pPr>
              <a:defRPr/>
            </a:pPr>
            <a:r>
              <a:rPr lang="en-US" smtClean="0"/>
              <a:t>3413ICT- Network Security</a:t>
            </a:r>
            <a:endParaRPr lang="en-US"/>
          </a:p>
        </p:txBody>
      </p:sp>
      <p:sp>
        <p:nvSpPr>
          <p:cNvPr id="3078" name="Rectangle 1030"/>
          <p:cNvSpPr>
            <a:spLocks noGrp="1" noChangeArrowheads="1"/>
          </p:cNvSpPr>
          <p:nvPr>
            <p:ph type="sldNum" sz="quarter" idx="4"/>
          </p:nvPr>
        </p:nvSpPr>
        <p:spPr bwMode="auto">
          <a:xfrm>
            <a:off x="6400800" y="6400800"/>
            <a:ext cx="259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DF0029"/>
                </a:solidFill>
                <a:latin typeface="Times New Roman" pitchFamily="18" charset="0"/>
              </a:defRPr>
            </a:lvl1pPr>
          </a:lstStyle>
          <a:p>
            <a:r>
              <a:rPr lang="en-US"/>
              <a:t>Lecture 3 - </a:t>
            </a:r>
            <a:fld id="{CF4698F0-831D-480F-B144-902E92134EB4}" type="slidenum">
              <a:rPr lang="en-US"/>
              <a:pPr/>
              <a:t>‹#›</a:t>
            </a:fld>
            <a:endParaRPr lang="en-US"/>
          </a:p>
        </p:txBody>
      </p:sp>
      <p:pic>
        <p:nvPicPr>
          <p:cNvPr id="1031" name="Picture 1033"/>
          <p:cNvPicPr>
            <a:picLocks noChangeAspect="1" noChangeArrowheads="1"/>
          </p:cNvPicPr>
          <p:nvPr/>
        </p:nvPicPr>
        <p:blipFill>
          <a:blip r:embed="rId13" cstate="print"/>
          <a:srcRect/>
          <a:stretch>
            <a:fillRect/>
          </a:stretch>
        </p:blipFill>
        <p:spPr bwMode="auto">
          <a:xfrm>
            <a:off x="141288" y="95250"/>
            <a:ext cx="990600" cy="8239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rgbClr val="DF0029"/>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F0029"/>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DF0029"/>
        </a:buClr>
        <a:buChar char="•"/>
        <a:defRPr sz="2400">
          <a:solidFill>
            <a:schemeClr val="tx1"/>
          </a:solidFill>
          <a:latin typeface="+mn-lt"/>
        </a:defRPr>
      </a:lvl3pPr>
      <a:lvl4pPr marL="1600200" indent="-228600" algn="l" rtl="0" eaLnBrk="0" fontAlgn="base" hangingPunct="0">
        <a:spcBef>
          <a:spcPct val="20000"/>
        </a:spcBef>
        <a:spcAft>
          <a:spcPct val="0"/>
        </a:spcAft>
        <a:buClr>
          <a:srgbClr val="DF0029"/>
        </a:buClr>
        <a:buChar char="•"/>
        <a:defRPr sz="2000">
          <a:solidFill>
            <a:schemeClr val="tx1"/>
          </a:solidFill>
          <a:latin typeface="+mn-lt"/>
        </a:defRPr>
      </a:lvl4pPr>
      <a:lvl5pPr marL="2057400" indent="-228600" algn="l" rtl="0" eaLnBrk="0" fontAlgn="base" hangingPunct="0">
        <a:spcBef>
          <a:spcPct val="20000"/>
        </a:spcBef>
        <a:spcAft>
          <a:spcPct val="0"/>
        </a:spcAft>
        <a:buClr>
          <a:srgbClr val="DF0029"/>
        </a:buClr>
        <a:buChar char="»"/>
        <a:defRPr sz="2000">
          <a:solidFill>
            <a:schemeClr val="tx1"/>
          </a:solidFill>
          <a:latin typeface="+mn-lt"/>
        </a:defRPr>
      </a:lvl5pPr>
      <a:lvl6pPr marL="2514600" indent="-228600" algn="l" rtl="0" eaLnBrk="0" fontAlgn="base" hangingPunct="0">
        <a:spcBef>
          <a:spcPct val="20000"/>
        </a:spcBef>
        <a:spcAft>
          <a:spcPct val="0"/>
        </a:spcAft>
        <a:buClr>
          <a:srgbClr val="DF0029"/>
        </a:buClr>
        <a:buChar char="»"/>
        <a:defRPr sz="2000">
          <a:solidFill>
            <a:schemeClr val="tx1"/>
          </a:solidFill>
          <a:latin typeface="+mn-lt"/>
        </a:defRPr>
      </a:lvl6pPr>
      <a:lvl7pPr marL="2971800" indent="-228600" algn="l" rtl="0" eaLnBrk="0" fontAlgn="base" hangingPunct="0">
        <a:spcBef>
          <a:spcPct val="20000"/>
        </a:spcBef>
        <a:spcAft>
          <a:spcPct val="0"/>
        </a:spcAft>
        <a:buClr>
          <a:srgbClr val="DF0029"/>
        </a:buClr>
        <a:buChar char="»"/>
        <a:defRPr sz="2000">
          <a:solidFill>
            <a:schemeClr val="tx1"/>
          </a:solidFill>
          <a:latin typeface="+mn-lt"/>
        </a:defRPr>
      </a:lvl7pPr>
      <a:lvl8pPr marL="3429000" indent="-228600" algn="l" rtl="0" eaLnBrk="0" fontAlgn="base" hangingPunct="0">
        <a:spcBef>
          <a:spcPct val="20000"/>
        </a:spcBef>
        <a:spcAft>
          <a:spcPct val="0"/>
        </a:spcAft>
        <a:buClr>
          <a:srgbClr val="DF0029"/>
        </a:buClr>
        <a:buChar char="»"/>
        <a:defRPr sz="2000">
          <a:solidFill>
            <a:schemeClr val="tx1"/>
          </a:solidFill>
          <a:latin typeface="+mn-lt"/>
        </a:defRPr>
      </a:lvl8pPr>
      <a:lvl9pPr marL="3886200" indent="-228600" algn="l" rtl="0" eaLnBrk="0" fontAlgn="base" hangingPunct="0">
        <a:spcBef>
          <a:spcPct val="20000"/>
        </a:spcBef>
        <a:spcAft>
          <a:spcPct val="0"/>
        </a:spcAft>
        <a:buClr>
          <a:srgbClr val="DF0029"/>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0.wmf"/><Relationship Id="rId5" Type="http://schemas.openxmlformats.org/officeDocument/2006/relationships/oleObject" Target="../embeddings/oleObject2.bin"/><Relationship Id="rId6" Type="http://schemas.openxmlformats.org/officeDocument/2006/relationships/image" Target="../media/image1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2.wmf"/><Relationship Id="rId5" Type="http://schemas.openxmlformats.org/officeDocument/2006/relationships/oleObject" Target="../embeddings/oleObject4.bin"/><Relationship Id="rId6" Type="http://schemas.openxmlformats.org/officeDocument/2006/relationships/image" Target="../media/image13.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ctrTitle" idx="4294967295"/>
          </p:nvPr>
        </p:nvSpPr>
        <p:spPr>
          <a:xfrm>
            <a:off x="611560" y="1124744"/>
            <a:ext cx="7772400" cy="1728788"/>
          </a:xfrm>
        </p:spPr>
        <p:txBody>
          <a:bodyPr/>
          <a:lstStyle/>
          <a:p>
            <a:pPr>
              <a:lnSpc>
                <a:spcPct val="120000"/>
              </a:lnSpc>
            </a:pPr>
            <a:r>
              <a:rPr lang="en-AU" sz="3600" b="1" dirty="0" smtClean="0">
                <a:solidFill>
                  <a:srgbClr val="DF0029"/>
                </a:solidFill>
              </a:rPr>
              <a:t>3413ICT </a:t>
            </a:r>
            <a:r>
              <a:rPr lang="en-AU" b="1" dirty="0" smtClean="0">
                <a:solidFill>
                  <a:srgbClr val="DF0029"/>
                </a:solidFill>
              </a:rPr>
              <a:t/>
            </a:r>
            <a:br>
              <a:rPr lang="en-AU" b="1" dirty="0" smtClean="0">
                <a:solidFill>
                  <a:srgbClr val="DF0029"/>
                </a:solidFill>
              </a:rPr>
            </a:br>
            <a:r>
              <a:rPr lang="en-AU" b="1" dirty="0" smtClean="0">
                <a:solidFill>
                  <a:srgbClr val="DF0029"/>
                </a:solidFill>
              </a:rPr>
              <a:t>Network Security</a:t>
            </a:r>
          </a:p>
        </p:txBody>
      </p:sp>
      <p:sp>
        <p:nvSpPr>
          <p:cNvPr id="3075" name="Rectangle 3"/>
          <p:cNvSpPr>
            <a:spLocks noGrp="1" noChangeArrowheads="1"/>
          </p:cNvSpPr>
          <p:nvPr>
            <p:ph type="subTitle" idx="4294967295"/>
          </p:nvPr>
        </p:nvSpPr>
        <p:spPr>
          <a:xfrm>
            <a:off x="395536" y="2996952"/>
            <a:ext cx="8424862" cy="1752600"/>
          </a:xfrm>
        </p:spPr>
        <p:txBody>
          <a:bodyPr/>
          <a:lstStyle/>
          <a:p>
            <a:pPr marL="0" indent="0" algn="ctr">
              <a:buFontTx/>
              <a:buNone/>
            </a:pPr>
            <a:r>
              <a:rPr lang="en-AU" b="1" dirty="0" smtClean="0"/>
              <a:t>Lecture 2A: Public-Key Cryptography &amp; Authentication</a:t>
            </a:r>
          </a:p>
          <a:p>
            <a:pPr marL="0" indent="0" algn="ctr">
              <a:buFontTx/>
              <a:buNone/>
            </a:pPr>
            <a:endParaRPr lang="en-AU" sz="3600" dirty="0" smtClean="0"/>
          </a:p>
        </p:txBody>
      </p:sp>
      <p:sp>
        <p:nvSpPr>
          <p:cNvPr id="4" name="Rectangle 3"/>
          <p:cNvSpPr txBox="1">
            <a:spLocks noChangeArrowheads="1"/>
          </p:cNvSpPr>
          <p:nvPr/>
        </p:nvSpPr>
        <p:spPr bwMode="auto">
          <a:xfrm>
            <a:off x="1475656" y="4797152"/>
            <a:ext cx="6400800" cy="12039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mn-lt"/>
                <a:ea typeface="+mn-ea"/>
                <a:cs typeface="+mn-cs"/>
              </a:rPr>
              <a:t>Dr V. Muthukkumarasamy</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000000"/>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err="1" smtClean="0">
                <a:ln>
                  <a:noFill/>
                </a:ln>
                <a:solidFill>
                  <a:srgbClr val="000000"/>
                </a:solidFill>
                <a:effectLst/>
                <a:uLnTx/>
                <a:uFillTx/>
                <a:latin typeface="+mn-lt"/>
                <a:ea typeface="+mn-ea"/>
                <a:cs typeface="+mn-cs"/>
              </a:rPr>
              <a:t>B.Sc.Eng</a:t>
            </a:r>
            <a:r>
              <a:rPr kumimoji="0" lang="en-US" sz="1600" b="1" i="0" u="none" strike="noStrike" kern="0" cap="none" spc="0" normalizeH="0" baseline="0" noProof="0" dirty="0" smtClean="0">
                <a:ln>
                  <a:noFill/>
                </a:ln>
                <a:solidFill>
                  <a:srgbClr val="000000"/>
                </a:solidFill>
                <a:effectLst/>
                <a:uLnTx/>
                <a:uFillTx/>
                <a:latin typeface="+mn-lt"/>
                <a:ea typeface="+mn-ea"/>
                <a:cs typeface="+mn-cs"/>
              </a:rPr>
              <a:t> (</a:t>
            </a:r>
            <a:r>
              <a:rPr kumimoji="0" lang="en-US" sz="1600" b="1" i="0" u="none" strike="noStrike" kern="0" cap="none" spc="0" normalizeH="0" baseline="0" noProof="0" dirty="0" err="1" smtClean="0">
                <a:ln>
                  <a:noFill/>
                </a:ln>
                <a:solidFill>
                  <a:srgbClr val="000000"/>
                </a:solidFill>
                <a:effectLst/>
                <a:uLnTx/>
                <a:uFillTx/>
                <a:latin typeface="+mn-lt"/>
                <a:ea typeface="+mn-ea"/>
                <a:cs typeface="+mn-cs"/>
              </a:rPr>
              <a:t>Hons</a:t>
            </a:r>
            <a:r>
              <a:rPr kumimoji="0" lang="en-US" sz="1600" b="1" i="0" u="none" strike="noStrike" kern="0" cap="none" spc="0" normalizeH="0" baseline="0" noProof="0" dirty="0" smtClean="0">
                <a:ln>
                  <a:noFill/>
                </a:ln>
                <a:solidFill>
                  <a:srgbClr val="000000"/>
                </a:solidFill>
                <a:effectLst/>
                <a:uLnTx/>
                <a:uFillTx/>
                <a:latin typeface="+mn-lt"/>
                <a:ea typeface="+mn-ea"/>
                <a:cs typeface="+mn-cs"/>
              </a:rPr>
              <a:t>) (</a:t>
            </a:r>
            <a:r>
              <a:rPr kumimoji="0" lang="en-US" sz="1600" b="1" i="0" u="none" strike="noStrike" kern="0" cap="none" spc="0" normalizeH="0" baseline="0" noProof="0" dirty="0" err="1" smtClean="0">
                <a:ln>
                  <a:noFill/>
                </a:ln>
                <a:solidFill>
                  <a:srgbClr val="000000"/>
                </a:solidFill>
                <a:effectLst/>
                <a:uLnTx/>
                <a:uFillTx/>
                <a:latin typeface="+mn-lt"/>
                <a:ea typeface="+mn-ea"/>
                <a:cs typeface="+mn-cs"/>
              </a:rPr>
              <a:t>Peradeniya</a:t>
            </a:r>
            <a:r>
              <a:rPr kumimoji="0" lang="en-US" sz="1600" b="1" i="0" u="none" strike="noStrike" kern="0" cap="none" spc="0" normalizeH="0" baseline="0" noProof="0" dirty="0" smtClean="0">
                <a:ln>
                  <a:noFill/>
                </a:ln>
                <a:solidFill>
                  <a:srgbClr val="000000"/>
                </a:solidFill>
                <a:effectLst/>
                <a:uLnTx/>
                <a:uFillTx/>
                <a:latin typeface="+mn-lt"/>
                <a:ea typeface="+mn-ea"/>
                <a:cs typeface="+mn-cs"/>
              </a:rPr>
              <a:t>), PhD (</a:t>
            </a:r>
            <a:r>
              <a:rPr kumimoji="0" lang="en-US" sz="1600" b="1" i="0" u="none" strike="noStrike" kern="0" cap="none" spc="0" normalizeH="0" baseline="0" noProof="0" dirty="0" err="1" smtClean="0">
                <a:ln>
                  <a:noFill/>
                </a:ln>
                <a:solidFill>
                  <a:srgbClr val="000000"/>
                </a:solidFill>
                <a:effectLst/>
                <a:uLnTx/>
                <a:uFillTx/>
                <a:latin typeface="+mn-lt"/>
                <a:ea typeface="+mn-ea"/>
                <a:cs typeface="+mn-cs"/>
              </a:rPr>
              <a:t>Cantab</a:t>
            </a:r>
            <a:r>
              <a:rPr kumimoji="0" lang="en-US" sz="1600" b="1" i="0" u="none" strike="noStrike" kern="0" cap="none" spc="0" normalizeH="0" baseline="0" noProof="0" dirty="0" smtClean="0">
                <a:ln>
                  <a:noFill/>
                </a:ln>
                <a:solidFill>
                  <a:srgbClr val="000000"/>
                </a:solidFill>
                <a:effectLst/>
                <a:uLnTx/>
                <a:uFillTx/>
                <a:latin typeface="+mn-lt"/>
                <a:ea typeface="+mn-ea"/>
                <a:cs typeface="+mn-cs"/>
              </a:rPr>
              <a:t>), MIEE, MIEEE</a:t>
            </a:r>
            <a:endParaRPr kumimoji="0" lang="en-AU" sz="16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5CC77AC1-C114-427B-8A57-A410F9CFE821}" type="slidenum">
              <a:rPr lang="en-US"/>
              <a:pPr/>
              <a:t>10</a:t>
            </a:fld>
            <a:endParaRPr lang="en-US"/>
          </a:p>
        </p:txBody>
      </p:sp>
      <p:sp>
        <p:nvSpPr>
          <p:cNvPr id="494594" name="Rectangle 2"/>
          <p:cNvSpPr>
            <a:spLocks noGrp="1" noChangeArrowheads="1"/>
          </p:cNvSpPr>
          <p:nvPr>
            <p:ph type="title"/>
          </p:nvPr>
        </p:nvSpPr>
        <p:spPr>
          <a:xfrm>
            <a:off x="1187450" y="115888"/>
            <a:ext cx="7561263" cy="1143000"/>
          </a:xfrm>
        </p:spPr>
        <p:txBody>
          <a:bodyPr/>
          <a:lstStyle/>
          <a:p>
            <a:pPr>
              <a:defRPr/>
            </a:pPr>
            <a:r>
              <a:rPr lang="en-AU" sz="4200" dirty="0" smtClean="0"/>
              <a:t>Public-Key Crypto. Applications</a:t>
            </a:r>
          </a:p>
        </p:txBody>
      </p:sp>
      <p:sp>
        <p:nvSpPr>
          <p:cNvPr id="11268" name="Rectangle 3"/>
          <p:cNvSpPr>
            <a:spLocks noGrp="1" noChangeArrowheads="1"/>
          </p:cNvSpPr>
          <p:nvPr>
            <p:ph type="body" idx="1"/>
          </p:nvPr>
        </p:nvSpPr>
        <p:spPr>
          <a:xfrm>
            <a:off x="827088" y="1341438"/>
            <a:ext cx="8229600" cy="4876800"/>
          </a:xfrm>
        </p:spPr>
        <p:txBody>
          <a:bodyPr/>
          <a:lstStyle/>
          <a:p>
            <a:pPr>
              <a:lnSpc>
                <a:spcPct val="115000"/>
              </a:lnSpc>
            </a:pPr>
            <a:r>
              <a:rPr lang="en-US" sz="3600" smtClean="0"/>
              <a:t>It can be applied to: </a:t>
            </a:r>
          </a:p>
          <a:p>
            <a:pPr lvl="1">
              <a:lnSpc>
                <a:spcPct val="115000"/>
              </a:lnSpc>
            </a:pPr>
            <a:r>
              <a:rPr lang="en-US" b="1" smtClean="0"/>
              <a:t>Encryption/decryption</a:t>
            </a:r>
            <a:r>
              <a:rPr lang="en-US" smtClean="0"/>
              <a:t> (for confidentiality)</a:t>
            </a:r>
          </a:p>
          <a:p>
            <a:pPr lvl="1">
              <a:lnSpc>
                <a:spcPct val="115000"/>
              </a:lnSpc>
            </a:pPr>
            <a:r>
              <a:rPr lang="en-US" b="1" smtClean="0"/>
              <a:t>Digital signatures</a:t>
            </a:r>
            <a:r>
              <a:rPr lang="en-US" smtClean="0"/>
              <a:t> (for authentication)</a:t>
            </a:r>
          </a:p>
          <a:p>
            <a:pPr lvl="1">
              <a:lnSpc>
                <a:spcPct val="115000"/>
              </a:lnSpc>
            </a:pPr>
            <a:r>
              <a:rPr lang="en-US" b="1" smtClean="0"/>
              <a:t>Key exchange</a:t>
            </a:r>
            <a:r>
              <a:rPr lang="en-US" smtClean="0"/>
              <a:t> (of session keys)</a:t>
            </a:r>
          </a:p>
          <a:p>
            <a:pPr lvl="1">
              <a:lnSpc>
                <a:spcPct val="50000"/>
              </a:lnSpc>
            </a:pPr>
            <a:endParaRPr lang="en-US" smtClean="0"/>
          </a:p>
          <a:p>
            <a:r>
              <a:rPr lang="en-US" sz="3600" smtClean="0"/>
              <a:t>Some algorithms are suitable for all uses, others are specific to one</a:t>
            </a:r>
            <a:endParaRPr lang="en-AU" sz="3600"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7D1E3EEF-B26A-4EF2-BE14-48D6B0A66424}" type="slidenum">
              <a:rPr lang="en-US"/>
              <a:pPr/>
              <a:t>11</a:t>
            </a:fld>
            <a:endParaRPr lang="en-US"/>
          </a:p>
        </p:txBody>
      </p:sp>
      <p:sp>
        <p:nvSpPr>
          <p:cNvPr id="415746" name="Rectangle 2"/>
          <p:cNvSpPr>
            <a:spLocks noGrp="1" noChangeArrowheads="1"/>
          </p:cNvSpPr>
          <p:nvPr>
            <p:ph type="title"/>
          </p:nvPr>
        </p:nvSpPr>
        <p:spPr>
          <a:xfrm>
            <a:off x="1143000" y="152400"/>
            <a:ext cx="7173913" cy="1143000"/>
          </a:xfrm>
        </p:spPr>
        <p:txBody>
          <a:bodyPr/>
          <a:lstStyle/>
          <a:p>
            <a:pPr>
              <a:defRPr/>
            </a:pPr>
            <a:r>
              <a:rPr lang="en-AU" smtClean="0"/>
              <a:t>Public-Key Characteristics</a:t>
            </a:r>
          </a:p>
        </p:txBody>
      </p:sp>
      <p:sp>
        <p:nvSpPr>
          <p:cNvPr id="12292" name="Rectangle 3"/>
          <p:cNvSpPr>
            <a:spLocks noGrp="1" noChangeArrowheads="1"/>
          </p:cNvSpPr>
          <p:nvPr>
            <p:ph type="body" idx="1"/>
          </p:nvPr>
        </p:nvSpPr>
        <p:spPr>
          <a:xfrm>
            <a:off x="684213" y="1341438"/>
            <a:ext cx="8229600" cy="4876800"/>
          </a:xfrm>
        </p:spPr>
        <p:txBody>
          <a:bodyPr/>
          <a:lstStyle/>
          <a:p>
            <a:r>
              <a:rPr lang="en-AU" smtClean="0"/>
              <a:t>Public-Key algorithms rely on two critical  characteristics </a:t>
            </a:r>
          </a:p>
          <a:p>
            <a:pPr>
              <a:lnSpc>
                <a:spcPct val="20000"/>
              </a:lnSpc>
            </a:pPr>
            <a:endParaRPr lang="en-AU" smtClean="0"/>
          </a:p>
          <a:p>
            <a:pPr lvl="1"/>
            <a:r>
              <a:rPr lang="en-AU" smtClean="0"/>
              <a:t>It is computationally infeasible to find the private key, only knowing the algorithm &amp; public key</a:t>
            </a:r>
          </a:p>
          <a:p>
            <a:pPr lvl="1">
              <a:lnSpc>
                <a:spcPct val="20000"/>
              </a:lnSpc>
            </a:pPr>
            <a:endParaRPr lang="en-AU" smtClean="0"/>
          </a:p>
          <a:p>
            <a:pPr lvl="1"/>
            <a:r>
              <a:rPr lang="en-AU" smtClean="0"/>
              <a:t>It is computationally easy to en/decrypt messages,  when the relevant (en/decrypt) key is known</a:t>
            </a:r>
          </a:p>
          <a:p>
            <a:pPr lvl="1">
              <a:lnSpc>
                <a:spcPct val="20000"/>
              </a:lnSpc>
            </a:pPr>
            <a:endParaRPr lang="en-AU"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6753182F-83A0-49B5-B930-3E433C12A50C}" type="slidenum">
              <a:rPr lang="en-US"/>
              <a:pPr/>
              <a:t>12</a:t>
            </a:fld>
            <a:endParaRPr lang="en-US"/>
          </a:p>
        </p:txBody>
      </p:sp>
      <p:sp>
        <p:nvSpPr>
          <p:cNvPr id="420866" name="Rectangle 2"/>
          <p:cNvSpPr>
            <a:spLocks noGrp="1" noChangeArrowheads="1"/>
          </p:cNvSpPr>
          <p:nvPr>
            <p:ph type="title"/>
          </p:nvPr>
        </p:nvSpPr>
        <p:spPr/>
        <p:txBody>
          <a:bodyPr/>
          <a:lstStyle/>
          <a:p>
            <a:pPr>
              <a:defRPr/>
            </a:pPr>
            <a:r>
              <a:rPr lang="en-AU" dirty="0" smtClean="0"/>
              <a:t>Security of Public-Key Schemes</a:t>
            </a:r>
          </a:p>
        </p:txBody>
      </p:sp>
      <p:sp>
        <p:nvSpPr>
          <p:cNvPr id="13316" name="Rectangle 3"/>
          <p:cNvSpPr>
            <a:spLocks noGrp="1" noChangeArrowheads="1"/>
          </p:cNvSpPr>
          <p:nvPr>
            <p:ph type="body" idx="1"/>
          </p:nvPr>
        </p:nvSpPr>
        <p:spPr>
          <a:xfrm>
            <a:off x="755650" y="1341438"/>
            <a:ext cx="8229600" cy="4608512"/>
          </a:xfrm>
        </p:spPr>
        <p:txBody>
          <a:bodyPr/>
          <a:lstStyle/>
          <a:p>
            <a:r>
              <a:rPr lang="en-AU" sz="2800" smtClean="0"/>
              <a:t>Like private-key cryptography, for public-key schemes, brute-force attack can be very difficult, due to large keys   ( of &gt; 512 bits) used</a:t>
            </a:r>
          </a:p>
          <a:p>
            <a:pPr>
              <a:lnSpc>
                <a:spcPct val="30000"/>
              </a:lnSpc>
            </a:pPr>
            <a:endParaRPr lang="en-AU" sz="2800" smtClean="0"/>
          </a:p>
          <a:p>
            <a:r>
              <a:rPr lang="en-AU" sz="2800" smtClean="0"/>
              <a:t>Security relies on a basic idea </a:t>
            </a:r>
            <a:r>
              <a:rPr lang="en-AU" sz="2800" b="1" smtClean="0"/>
              <a:t>–</a:t>
            </a:r>
            <a:r>
              <a:rPr lang="en-AU" sz="2800" smtClean="0"/>
              <a:t> to make it </a:t>
            </a:r>
            <a:r>
              <a:rPr lang="en-AU" sz="2800" b="1" smtClean="0"/>
              <a:t>easy</a:t>
            </a:r>
            <a:r>
              <a:rPr lang="en-AU" sz="2800" smtClean="0"/>
              <a:t> to en/decrypt the message, but </a:t>
            </a:r>
            <a:r>
              <a:rPr lang="en-AU" sz="2800" b="1" smtClean="0"/>
              <a:t>hard</a:t>
            </a:r>
            <a:r>
              <a:rPr lang="en-AU" sz="2800" smtClean="0"/>
              <a:t> to cryptanalyse </a:t>
            </a:r>
          </a:p>
          <a:p>
            <a:pPr>
              <a:lnSpc>
                <a:spcPct val="20000"/>
              </a:lnSpc>
            </a:pPr>
            <a:endParaRPr lang="en-AU" sz="2800" smtClean="0"/>
          </a:p>
          <a:p>
            <a:r>
              <a:rPr lang="en-AU" sz="2800" smtClean="0"/>
              <a:t>Mathematical tools make the idea possible </a:t>
            </a:r>
            <a:r>
              <a:rPr lang="en-AU" sz="2800" b="1" smtClean="0"/>
              <a:t>– </a:t>
            </a:r>
            <a:r>
              <a:rPr lang="en-AU" sz="2800" smtClean="0"/>
              <a:t>for examples,</a:t>
            </a:r>
            <a:r>
              <a:rPr lang="en-AU" sz="2800" b="1" smtClean="0"/>
              <a:t> </a:t>
            </a:r>
            <a:r>
              <a:rPr lang="en-AU" sz="2800" i="1" smtClean="0"/>
              <a:t>hard mathematical problems </a:t>
            </a:r>
            <a:r>
              <a:rPr lang="en-AU" sz="2800" smtClean="0"/>
              <a:t>and </a:t>
            </a:r>
            <a:r>
              <a:rPr lang="en-AU" sz="2800" i="1" smtClean="0"/>
              <a:t>one-way functions </a:t>
            </a:r>
            <a:r>
              <a:rPr lang="en-AU" sz="2800" smtClean="0"/>
              <a:t>(e.g., factorizing large integers)</a:t>
            </a:r>
          </a:p>
          <a:p>
            <a:pPr>
              <a:lnSpc>
                <a:spcPct val="20000"/>
              </a:lnSpc>
              <a:buFontTx/>
              <a:buNone/>
            </a:pPr>
            <a:r>
              <a:rPr lang="en-AU" sz="2400" smtClean="0"/>
              <a:t> </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r>
              <a:rPr lang="en-US"/>
              <a:t>Lecture 3 - </a:t>
            </a:r>
            <a:fld id="{E6A17640-F3B0-4FC3-AAB8-9936E10A2579}" type="slidenum">
              <a:rPr lang="en-US"/>
              <a:pPr/>
              <a:t>13</a:t>
            </a:fld>
            <a:endParaRPr lang="en-US"/>
          </a:p>
        </p:txBody>
      </p:sp>
      <p:sp>
        <p:nvSpPr>
          <p:cNvPr id="422914" name="Rectangle 2"/>
          <p:cNvSpPr>
            <a:spLocks noGrp="1" noChangeArrowheads="1"/>
          </p:cNvSpPr>
          <p:nvPr>
            <p:ph type="title"/>
          </p:nvPr>
        </p:nvSpPr>
        <p:spPr>
          <a:xfrm>
            <a:off x="1143000" y="152400"/>
            <a:ext cx="5589588" cy="900113"/>
          </a:xfrm>
        </p:spPr>
        <p:txBody>
          <a:bodyPr/>
          <a:lstStyle/>
          <a:p>
            <a:r>
              <a:rPr lang="en-US" smtClean="0">
                <a:solidFill>
                  <a:schemeClr val="tx1"/>
                </a:solidFill>
              </a:rPr>
              <a:t>RSA Algorithm</a:t>
            </a:r>
            <a:endParaRPr lang="en-AU" smtClean="0">
              <a:solidFill>
                <a:schemeClr val="tx1"/>
              </a:solidFill>
            </a:endParaRPr>
          </a:p>
        </p:txBody>
      </p:sp>
      <p:sp>
        <p:nvSpPr>
          <p:cNvPr id="14340" name="Rectangle 3"/>
          <p:cNvSpPr>
            <a:spLocks noGrp="1" noChangeArrowheads="1"/>
          </p:cNvSpPr>
          <p:nvPr>
            <p:ph type="body" idx="1"/>
          </p:nvPr>
        </p:nvSpPr>
        <p:spPr>
          <a:xfrm>
            <a:off x="611188" y="1125538"/>
            <a:ext cx="6337300" cy="4876800"/>
          </a:xfrm>
        </p:spPr>
        <p:txBody>
          <a:bodyPr/>
          <a:lstStyle/>
          <a:p>
            <a:r>
              <a:rPr lang="en-AU" sz="3000" smtClean="0"/>
              <a:t>RSA was proposed by </a:t>
            </a:r>
            <a:r>
              <a:rPr lang="en-AU" sz="3000" b="1" smtClean="0"/>
              <a:t>R</a:t>
            </a:r>
            <a:r>
              <a:rPr lang="en-AU" sz="3000" smtClean="0"/>
              <a:t>ivest, </a:t>
            </a:r>
            <a:r>
              <a:rPr lang="en-AU" sz="3000" b="1" smtClean="0"/>
              <a:t>S</a:t>
            </a:r>
            <a:r>
              <a:rPr lang="en-AU" sz="3000" smtClean="0"/>
              <a:t>hamir &amp; </a:t>
            </a:r>
            <a:r>
              <a:rPr lang="en-AU" sz="3000" b="1" smtClean="0"/>
              <a:t>A</a:t>
            </a:r>
            <a:r>
              <a:rPr lang="en-AU" sz="3000" smtClean="0"/>
              <a:t>dleman,  in 1977</a:t>
            </a:r>
          </a:p>
          <a:p>
            <a:pPr>
              <a:lnSpc>
                <a:spcPct val="20000"/>
              </a:lnSpc>
              <a:buFontTx/>
              <a:buNone/>
            </a:pPr>
            <a:r>
              <a:rPr lang="en-AU" sz="3000" smtClean="0"/>
              <a:t> </a:t>
            </a:r>
          </a:p>
          <a:p>
            <a:r>
              <a:rPr lang="en-AU" sz="3000" smtClean="0"/>
              <a:t>It is best known &amp; widely used public-key cryptography</a:t>
            </a:r>
          </a:p>
          <a:p>
            <a:pPr>
              <a:lnSpc>
                <a:spcPct val="20000"/>
              </a:lnSpc>
            </a:pPr>
            <a:endParaRPr lang="en-AU" sz="3000" smtClean="0"/>
          </a:p>
          <a:p>
            <a:r>
              <a:rPr lang="en-US" sz="3000" smtClean="0"/>
              <a:t>Uses large integers (e.g. 1024 bits)</a:t>
            </a:r>
          </a:p>
          <a:p>
            <a:pPr>
              <a:lnSpc>
                <a:spcPct val="20000"/>
              </a:lnSpc>
            </a:pPr>
            <a:endParaRPr lang="en-AU" sz="3000" smtClean="0"/>
          </a:p>
          <a:p>
            <a:r>
              <a:rPr lang="en-AU" sz="3000" smtClean="0"/>
              <a:t>Security due to cost of factorizing large integers </a:t>
            </a:r>
          </a:p>
        </p:txBody>
      </p:sp>
      <p:pic>
        <p:nvPicPr>
          <p:cNvPr id="14341" name="Picture 4" descr="Rivest"/>
          <p:cNvPicPr>
            <a:picLocks noChangeAspect="1" noChangeArrowheads="1"/>
          </p:cNvPicPr>
          <p:nvPr/>
        </p:nvPicPr>
        <p:blipFill>
          <a:blip r:embed="rId3" cstate="print"/>
          <a:srcRect/>
          <a:stretch>
            <a:fillRect/>
          </a:stretch>
        </p:blipFill>
        <p:spPr bwMode="auto">
          <a:xfrm>
            <a:off x="7235825" y="188913"/>
            <a:ext cx="1511300" cy="1655762"/>
          </a:xfrm>
          <a:prstGeom prst="rect">
            <a:avLst/>
          </a:prstGeom>
          <a:noFill/>
          <a:ln w="9525">
            <a:noFill/>
            <a:miter lim="800000"/>
            <a:headEnd/>
            <a:tailEnd/>
          </a:ln>
        </p:spPr>
      </p:pic>
      <p:sp>
        <p:nvSpPr>
          <p:cNvPr id="14342" name="Rectangle 5"/>
          <p:cNvSpPr>
            <a:spLocks noChangeArrowheads="1"/>
          </p:cNvSpPr>
          <p:nvPr/>
        </p:nvSpPr>
        <p:spPr bwMode="auto">
          <a:xfrm>
            <a:off x="7164388" y="1844675"/>
            <a:ext cx="1695450" cy="457200"/>
          </a:xfrm>
          <a:prstGeom prst="rect">
            <a:avLst/>
          </a:prstGeom>
          <a:noFill/>
          <a:ln w="9525">
            <a:noFill/>
            <a:miter lim="800000"/>
            <a:headEnd/>
            <a:tailEnd/>
          </a:ln>
        </p:spPr>
        <p:txBody>
          <a:bodyPr wrap="none" anchor="ctr">
            <a:spAutoFit/>
          </a:bodyPr>
          <a:lstStyle/>
          <a:p>
            <a:pPr eaLnBrk="1" hangingPunct="1"/>
            <a:r>
              <a:rPr lang="en-AU" sz="1800" b="1"/>
              <a:t> Ronald Rivest</a:t>
            </a:r>
            <a:r>
              <a:rPr lang="en-AU"/>
              <a:t> </a:t>
            </a:r>
          </a:p>
        </p:txBody>
      </p:sp>
      <p:pic>
        <p:nvPicPr>
          <p:cNvPr id="14343" name="Picture 6" descr="Adi_Shamir_2009"/>
          <p:cNvPicPr>
            <a:picLocks noChangeAspect="1" noChangeArrowheads="1"/>
          </p:cNvPicPr>
          <p:nvPr/>
        </p:nvPicPr>
        <p:blipFill>
          <a:blip r:embed="rId4" cstate="print"/>
          <a:srcRect/>
          <a:stretch>
            <a:fillRect/>
          </a:stretch>
        </p:blipFill>
        <p:spPr bwMode="auto">
          <a:xfrm>
            <a:off x="7308850" y="2349500"/>
            <a:ext cx="1439863" cy="1584325"/>
          </a:xfrm>
          <a:prstGeom prst="rect">
            <a:avLst/>
          </a:prstGeom>
          <a:noFill/>
          <a:ln w="9525">
            <a:noFill/>
            <a:miter lim="800000"/>
            <a:headEnd/>
            <a:tailEnd/>
          </a:ln>
        </p:spPr>
      </p:pic>
      <p:sp>
        <p:nvSpPr>
          <p:cNvPr id="14344" name="Rectangle 7"/>
          <p:cNvSpPr>
            <a:spLocks noChangeArrowheads="1"/>
          </p:cNvSpPr>
          <p:nvPr/>
        </p:nvSpPr>
        <p:spPr bwMode="auto">
          <a:xfrm>
            <a:off x="7380288" y="3933825"/>
            <a:ext cx="1397000" cy="457200"/>
          </a:xfrm>
          <a:prstGeom prst="rect">
            <a:avLst/>
          </a:prstGeom>
          <a:noFill/>
          <a:ln w="9525">
            <a:noFill/>
            <a:miter lim="800000"/>
            <a:headEnd/>
            <a:tailEnd/>
          </a:ln>
        </p:spPr>
        <p:txBody>
          <a:bodyPr anchor="ctr">
            <a:spAutoFit/>
          </a:bodyPr>
          <a:lstStyle/>
          <a:p>
            <a:pPr eaLnBrk="1" hangingPunct="1"/>
            <a:r>
              <a:rPr lang="en-AU" sz="1800" b="1"/>
              <a:t>Adi Shamir</a:t>
            </a:r>
            <a:r>
              <a:rPr lang="en-AU"/>
              <a:t> </a:t>
            </a:r>
          </a:p>
        </p:txBody>
      </p:sp>
      <p:pic>
        <p:nvPicPr>
          <p:cNvPr id="14345" name="Picture 8" descr="Adleman"/>
          <p:cNvPicPr>
            <a:picLocks noChangeAspect="1" noChangeArrowheads="1"/>
          </p:cNvPicPr>
          <p:nvPr/>
        </p:nvPicPr>
        <p:blipFill>
          <a:blip r:embed="rId5" cstate="print"/>
          <a:srcRect/>
          <a:stretch>
            <a:fillRect/>
          </a:stretch>
        </p:blipFill>
        <p:spPr bwMode="auto">
          <a:xfrm>
            <a:off x="7308850" y="4437063"/>
            <a:ext cx="1511300" cy="1728787"/>
          </a:xfrm>
          <a:prstGeom prst="rect">
            <a:avLst/>
          </a:prstGeom>
          <a:noFill/>
          <a:ln w="9525">
            <a:noFill/>
            <a:miter lim="800000"/>
            <a:headEnd/>
            <a:tailEnd/>
          </a:ln>
        </p:spPr>
      </p:pic>
      <p:sp>
        <p:nvSpPr>
          <p:cNvPr id="14346" name="Rectangle 9"/>
          <p:cNvSpPr>
            <a:spLocks noChangeArrowheads="1"/>
          </p:cNvSpPr>
          <p:nvPr/>
        </p:nvSpPr>
        <p:spPr bwMode="auto">
          <a:xfrm>
            <a:off x="7099300" y="6092825"/>
            <a:ext cx="2044700" cy="457200"/>
          </a:xfrm>
          <a:prstGeom prst="rect">
            <a:avLst/>
          </a:prstGeom>
          <a:noFill/>
          <a:ln w="9525">
            <a:noFill/>
            <a:miter lim="800000"/>
            <a:headEnd/>
            <a:tailEnd/>
          </a:ln>
        </p:spPr>
        <p:txBody>
          <a:bodyPr wrap="none" anchor="ctr">
            <a:spAutoFit/>
          </a:bodyPr>
          <a:lstStyle/>
          <a:p>
            <a:pPr eaLnBrk="1" hangingPunct="1"/>
            <a:r>
              <a:rPr lang="en-AU" sz="1800" b="1"/>
              <a:t>Leonard Adleman</a:t>
            </a:r>
            <a:r>
              <a:rPr lang="en-AU"/>
              <a:t> </a:t>
            </a:r>
          </a:p>
        </p:txBody>
      </p:sp>
      <p:sp>
        <p:nvSpPr>
          <p:cNvPr id="11" name="Footer Placeholder 10"/>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F792C310-62B8-4504-ABA1-F8A31CFF3B60}" type="slidenum">
              <a:rPr lang="en-US"/>
              <a:pPr/>
              <a:t>14</a:t>
            </a:fld>
            <a:endParaRPr lang="en-US"/>
          </a:p>
        </p:txBody>
      </p:sp>
      <p:sp>
        <p:nvSpPr>
          <p:cNvPr id="496642" name="Rectangle 2"/>
          <p:cNvSpPr>
            <a:spLocks noGrp="1" noChangeArrowheads="1"/>
          </p:cNvSpPr>
          <p:nvPr>
            <p:ph type="title"/>
          </p:nvPr>
        </p:nvSpPr>
        <p:spPr/>
        <p:txBody>
          <a:bodyPr/>
          <a:lstStyle/>
          <a:p>
            <a:pPr>
              <a:defRPr/>
            </a:pPr>
            <a:r>
              <a:rPr lang="en-US" sz="4200" smtClean="0"/>
              <a:t>RSA – Key Generation </a:t>
            </a:r>
          </a:p>
        </p:txBody>
      </p:sp>
      <p:sp>
        <p:nvSpPr>
          <p:cNvPr id="15364" name="Rectangle 3"/>
          <p:cNvSpPr>
            <a:spLocks noGrp="1" noChangeArrowheads="1"/>
          </p:cNvSpPr>
          <p:nvPr>
            <p:ph type="body" idx="1"/>
          </p:nvPr>
        </p:nvSpPr>
        <p:spPr>
          <a:xfrm>
            <a:off x="755650" y="1341438"/>
            <a:ext cx="8229600" cy="4876800"/>
          </a:xfrm>
        </p:spPr>
        <p:txBody>
          <a:bodyPr/>
          <a:lstStyle/>
          <a:p>
            <a:r>
              <a:rPr lang="en-US" b="1" smtClean="0"/>
              <a:t>The ingredients are the following</a:t>
            </a:r>
            <a:r>
              <a:rPr lang="en-US" b="1" i="1" smtClean="0"/>
              <a:t>:</a:t>
            </a:r>
          </a:p>
          <a:p>
            <a:pPr lvl="1"/>
            <a:r>
              <a:rPr lang="en-US" smtClean="0">
                <a:solidFill>
                  <a:schemeClr val="accent2"/>
                </a:solidFill>
              </a:rPr>
              <a:t>p, q, two prime numbers  	(private, chosen)</a:t>
            </a:r>
          </a:p>
          <a:p>
            <a:pPr lvl="1"/>
            <a:r>
              <a:rPr lang="en-US" smtClean="0"/>
              <a:t>n=pq				(public, calculated)</a:t>
            </a:r>
          </a:p>
          <a:p>
            <a:pPr lvl="1"/>
            <a:r>
              <a:rPr lang="en-US" smtClean="0">
                <a:solidFill>
                  <a:schemeClr val="accent2"/>
                </a:solidFill>
                <a:sym typeface="Symbol" pitchFamily="18" charset="2"/>
              </a:rPr>
              <a:t>(n)=(p-1)(q-1)                  (private, calculated)</a:t>
            </a:r>
            <a:endParaRPr lang="en-US" smtClean="0">
              <a:solidFill>
                <a:schemeClr val="accent2"/>
              </a:solidFill>
            </a:endParaRPr>
          </a:p>
          <a:p>
            <a:pPr lvl="1"/>
            <a:r>
              <a:rPr lang="en-US" smtClean="0"/>
              <a:t>e with gcd(</a:t>
            </a:r>
            <a:r>
              <a:rPr lang="en-US" smtClean="0">
                <a:sym typeface="Symbol" pitchFamily="18" charset="2"/>
              </a:rPr>
              <a:t>(n),e</a:t>
            </a:r>
            <a:r>
              <a:rPr lang="en-US" smtClean="0"/>
              <a:t>)=1	(public, chosen)</a:t>
            </a:r>
          </a:p>
          <a:p>
            <a:pPr lvl="1"/>
            <a:r>
              <a:rPr lang="en-US" smtClean="0">
                <a:solidFill>
                  <a:schemeClr val="accent2"/>
                </a:solidFill>
              </a:rPr>
              <a:t>d</a:t>
            </a:r>
            <a:r>
              <a:rPr lang="en-US" smtClean="0">
                <a:solidFill>
                  <a:schemeClr val="accent2"/>
                </a:solidFill>
                <a:sym typeface="Symbol" pitchFamily="18" charset="2"/>
              </a:rPr>
              <a:t>= e</a:t>
            </a:r>
            <a:r>
              <a:rPr lang="en-US" baseline="30000" smtClean="0">
                <a:solidFill>
                  <a:schemeClr val="accent2"/>
                </a:solidFill>
                <a:sym typeface="Symbol" pitchFamily="18" charset="2"/>
              </a:rPr>
              <a:t>-1</a:t>
            </a:r>
            <a:r>
              <a:rPr lang="en-US" smtClean="0">
                <a:solidFill>
                  <a:schemeClr val="accent2"/>
                </a:solidFill>
                <a:sym typeface="Symbol" pitchFamily="18" charset="2"/>
              </a:rPr>
              <a:t>mod (n)		(private, calculated)</a:t>
            </a:r>
          </a:p>
          <a:p>
            <a:pPr lvl="1">
              <a:buFont typeface="Wingdings" pitchFamily="2" charset="2"/>
              <a:buNone/>
            </a:pPr>
            <a:endParaRPr lang="en-US" smtClean="0">
              <a:sym typeface="Symbol" pitchFamily="18" charset="2"/>
            </a:endParaRPr>
          </a:p>
          <a:p>
            <a:r>
              <a:rPr lang="en-US" smtClean="0">
                <a:sym typeface="Symbol" pitchFamily="18" charset="2"/>
              </a:rPr>
              <a:t>Public key KU={e,n}</a:t>
            </a:r>
          </a:p>
          <a:p>
            <a:r>
              <a:rPr lang="en-US" smtClean="0">
                <a:solidFill>
                  <a:schemeClr val="accent2"/>
                </a:solidFill>
                <a:sym typeface="Symbol" pitchFamily="18" charset="2"/>
              </a:rPr>
              <a:t>Private key KR={d, n}</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r>
              <a:rPr lang="en-US"/>
              <a:t>Lecture 3 - </a:t>
            </a:r>
            <a:fld id="{297B0BC3-6CFA-4719-8C72-F0F6BFC46C5F}" type="slidenum">
              <a:rPr lang="en-US"/>
              <a:pPr/>
              <a:t>15</a:t>
            </a:fld>
            <a:endParaRPr lang="en-US"/>
          </a:p>
        </p:txBody>
      </p:sp>
      <p:sp>
        <p:nvSpPr>
          <p:cNvPr id="497666" name="Rectangle 2"/>
          <p:cNvSpPr>
            <a:spLocks noGrp="1" noChangeArrowheads="1"/>
          </p:cNvSpPr>
          <p:nvPr>
            <p:ph type="title"/>
          </p:nvPr>
        </p:nvSpPr>
        <p:spPr/>
        <p:txBody>
          <a:bodyPr/>
          <a:lstStyle/>
          <a:p>
            <a:pPr>
              <a:defRPr/>
            </a:pPr>
            <a:r>
              <a:rPr lang="en-US" sz="4200" smtClean="0"/>
              <a:t>RSA Encryption / Decryption</a:t>
            </a:r>
          </a:p>
        </p:txBody>
      </p:sp>
      <p:sp>
        <p:nvSpPr>
          <p:cNvPr id="16388" name="Rectangle 3"/>
          <p:cNvSpPr>
            <a:spLocks noGrp="1" noChangeArrowheads="1"/>
          </p:cNvSpPr>
          <p:nvPr>
            <p:ph type="body" idx="1"/>
          </p:nvPr>
        </p:nvSpPr>
        <p:spPr>
          <a:xfrm>
            <a:off x="534988" y="1597025"/>
            <a:ext cx="8151812" cy="4770438"/>
          </a:xfrm>
        </p:spPr>
        <p:txBody>
          <a:bodyPr/>
          <a:lstStyle/>
          <a:p>
            <a:r>
              <a:rPr lang="en-US" b="1" smtClean="0"/>
              <a:t>RSA Algorithm </a:t>
            </a:r>
            <a:endParaRPr lang="en-US" smtClean="0"/>
          </a:p>
          <a:p>
            <a:pPr>
              <a:buFontTx/>
              <a:buNone/>
            </a:pPr>
            <a:r>
              <a:rPr lang="en-US" smtClean="0"/>
              <a:t>    For plaintext </a:t>
            </a:r>
            <a:r>
              <a:rPr lang="en-US" smtClean="0">
                <a:solidFill>
                  <a:srgbClr val="3333FF"/>
                </a:solidFill>
              </a:rPr>
              <a:t>M</a:t>
            </a:r>
            <a:r>
              <a:rPr lang="en-US" smtClean="0"/>
              <a:t>,</a:t>
            </a:r>
            <a:r>
              <a:rPr lang="en-US" smtClean="0">
                <a:solidFill>
                  <a:srgbClr val="3333FF"/>
                </a:solidFill>
              </a:rPr>
              <a:t> </a:t>
            </a:r>
            <a:r>
              <a:rPr lang="en-US" smtClean="0"/>
              <a:t> the </a:t>
            </a:r>
            <a:r>
              <a:rPr lang="en-US" b="1" smtClean="0"/>
              <a:t>encryption / decryption</a:t>
            </a:r>
            <a:r>
              <a:rPr lang="en-US" smtClean="0"/>
              <a:t> are as follows:</a:t>
            </a:r>
          </a:p>
          <a:p>
            <a:endParaRPr lang="en-US" smtClean="0"/>
          </a:p>
        </p:txBody>
      </p:sp>
      <p:graphicFrame>
        <p:nvGraphicFramePr>
          <p:cNvPr id="16389" name="Object 4"/>
          <p:cNvGraphicFramePr>
            <a:graphicFrameLocks noChangeAspect="1"/>
          </p:cNvGraphicFramePr>
          <p:nvPr/>
        </p:nvGraphicFramePr>
        <p:xfrm>
          <a:off x="2051050" y="3500438"/>
          <a:ext cx="4600575" cy="1390650"/>
        </p:xfrm>
        <a:graphic>
          <a:graphicData uri="http://schemas.openxmlformats.org/presentationml/2006/ole">
            <mc:AlternateContent xmlns:mc="http://schemas.openxmlformats.org/markup-compatibility/2006">
              <mc:Choice xmlns:v="urn:schemas-microsoft-com:vml" Requires="v">
                <p:oleObj spid="_x0000_s16392" name="Equation" r:id="rId3" imgW="2451100" imgH="889000" progId="Equation.3">
                  <p:embed/>
                </p:oleObj>
              </mc:Choice>
              <mc:Fallback>
                <p:oleObj name="Equation" r:id="rId3" imgW="2451100" imgH="889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500438"/>
                        <a:ext cx="4600575" cy="1390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0" name="Object 5"/>
          <p:cNvGraphicFramePr>
            <a:graphicFrameLocks noChangeAspect="1"/>
          </p:cNvGraphicFramePr>
          <p:nvPr/>
        </p:nvGraphicFramePr>
        <p:xfrm>
          <a:off x="4427538" y="3500438"/>
          <a:ext cx="114300" cy="215900"/>
        </p:xfrm>
        <a:graphic>
          <a:graphicData uri="http://schemas.openxmlformats.org/presentationml/2006/ole">
            <mc:AlternateContent xmlns:mc="http://schemas.openxmlformats.org/markup-compatibility/2006">
              <mc:Choice xmlns:v="urn:schemas-microsoft-com:vml" Requires="v">
                <p:oleObj spid="_x0000_s16393" name="Equation" r:id="rId5" imgW="114151" imgH="215619" progId="Equation.3">
                  <p:embed/>
                </p:oleObj>
              </mc:Choice>
              <mc:Fallback>
                <p:oleObj name="Equation" r:id="rId5" imgW="114151" imgH="21561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3500438"/>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ooter Placeholder 6"/>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r>
              <a:rPr lang="en-US"/>
              <a:t>Lecture 3 - </a:t>
            </a:r>
            <a:fld id="{7B6FA225-43B1-496B-8C52-A566DFA22962}" type="slidenum">
              <a:rPr lang="en-US"/>
              <a:pPr/>
              <a:t>16</a:t>
            </a:fld>
            <a:endParaRPr lang="en-US"/>
          </a:p>
        </p:txBody>
      </p:sp>
      <p:sp>
        <p:nvSpPr>
          <p:cNvPr id="495618" name="Rectangle 2"/>
          <p:cNvSpPr>
            <a:spLocks noGrp="1" noChangeArrowheads="1"/>
          </p:cNvSpPr>
          <p:nvPr>
            <p:ph type="title"/>
          </p:nvPr>
        </p:nvSpPr>
        <p:spPr>
          <a:xfrm>
            <a:off x="1143000" y="152400"/>
            <a:ext cx="7245350" cy="1143000"/>
          </a:xfrm>
        </p:spPr>
        <p:txBody>
          <a:bodyPr/>
          <a:lstStyle/>
          <a:p>
            <a:pPr>
              <a:defRPr/>
            </a:pPr>
            <a:r>
              <a:rPr lang="en-US" sz="4200" smtClean="0"/>
              <a:t>RSA – Mathematics Basis </a:t>
            </a:r>
          </a:p>
        </p:txBody>
      </p:sp>
      <p:sp>
        <p:nvSpPr>
          <p:cNvPr id="17412" name="Rectangle 3"/>
          <p:cNvSpPr>
            <a:spLocks noGrp="1" noChangeArrowheads="1"/>
          </p:cNvSpPr>
          <p:nvPr>
            <p:ph type="body" idx="1"/>
          </p:nvPr>
        </p:nvSpPr>
        <p:spPr>
          <a:xfrm>
            <a:off x="755650" y="1412875"/>
            <a:ext cx="8229600" cy="4876800"/>
          </a:xfrm>
        </p:spPr>
        <p:txBody>
          <a:bodyPr/>
          <a:lstStyle/>
          <a:p>
            <a:r>
              <a:rPr lang="en-US" b="1" u="sng" smtClean="0"/>
              <a:t>Euler’s Theorem:</a:t>
            </a:r>
            <a:r>
              <a:rPr lang="en-US" smtClean="0"/>
              <a:t> For any integers </a:t>
            </a:r>
            <a:r>
              <a:rPr lang="en-US" smtClean="0">
                <a:solidFill>
                  <a:srgbClr val="3333FF"/>
                </a:solidFill>
              </a:rPr>
              <a:t>a</a:t>
            </a:r>
            <a:r>
              <a:rPr lang="en-US" smtClean="0"/>
              <a:t> and </a:t>
            </a:r>
            <a:r>
              <a:rPr lang="en-US" smtClean="0">
                <a:solidFill>
                  <a:srgbClr val="3333FF"/>
                </a:solidFill>
              </a:rPr>
              <a:t>n</a:t>
            </a:r>
            <a:r>
              <a:rPr lang="en-US" smtClean="0"/>
              <a:t> that are relatively prime</a:t>
            </a:r>
          </a:p>
          <a:p>
            <a:pPr>
              <a:buFontTx/>
              <a:buNone/>
            </a:pPr>
            <a:endParaRPr lang="en-US" smtClean="0"/>
          </a:p>
          <a:p>
            <a:endParaRPr lang="en-US" smtClean="0"/>
          </a:p>
          <a:p>
            <a:r>
              <a:rPr lang="en-US" b="1" u="sng" smtClean="0"/>
              <a:t>Theorem:</a:t>
            </a:r>
            <a:r>
              <a:rPr lang="en-US" smtClean="0"/>
              <a:t> For any two prime numbers</a:t>
            </a:r>
            <a:r>
              <a:rPr lang="en-US" i="1" smtClean="0"/>
              <a:t> </a:t>
            </a:r>
            <a:r>
              <a:rPr lang="en-US" smtClean="0">
                <a:solidFill>
                  <a:srgbClr val="3333FF"/>
                </a:solidFill>
              </a:rPr>
              <a:t>p</a:t>
            </a:r>
            <a:r>
              <a:rPr lang="en-US" smtClean="0"/>
              <a:t> and </a:t>
            </a:r>
            <a:r>
              <a:rPr lang="en-US" smtClean="0">
                <a:solidFill>
                  <a:srgbClr val="3333FF"/>
                </a:solidFill>
              </a:rPr>
              <a:t>q</a:t>
            </a:r>
            <a:r>
              <a:rPr lang="en-US" smtClean="0"/>
              <a:t>,</a:t>
            </a:r>
            <a:r>
              <a:rPr lang="en-US" smtClean="0">
                <a:solidFill>
                  <a:srgbClr val="3333FF"/>
                </a:solidFill>
              </a:rPr>
              <a:t> </a:t>
            </a:r>
            <a:r>
              <a:rPr lang="en-US" smtClean="0"/>
              <a:t> and integers </a:t>
            </a:r>
            <a:r>
              <a:rPr lang="en-US" smtClean="0">
                <a:solidFill>
                  <a:srgbClr val="3333FF"/>
                </a:solidFill>
              </a:rPr>
              <a:t>n=pq</a:t>
            </a:r>
            <a:r>
              <a:rPr lang="en-US" smtClean="0"/>
              <a:t> and </a:t>
            </a:r>
            <a:r>
              <a:rPr lang="en-US" smtClean="0">
                <a:solidFill>
                  <a:srgbClr val="3333FF"/>
                </a:solidFill>
              </a:rPr>
              <a:t>m</a:t>
            </a:r>
            <a:r>
              <a:rPr lang="en-US" smtClean="0"/>
              <a:t> with </a:t>
            </a:r>
            <a:r>
              <a:rPr lang="en-US" smtClean="0">
                <a:solidFill>
                  <a:srgbClr val="3333FF"/>
                </a:solidFill>
              </a:rPr>
              <a:t>0&lt;m&lt;n</a:t>
            </a:r>
          </a:p>
          <a:p>
            <a:endParaRPr lang="en-US" smtClean="0">
              <a:solidFill>
                <a:srgbClr val="3333FF"/>
              </a:solidFill>
            </a:endParaRPr>
          </a:p>
          <a:p>
            <a:pPr>
              <a:lnSpc>
                <a:spcPct val="50000"/>
              </a:lnSpc>
              <a:buFontTx/>
              <a:buNone/>
            </a:pPr>
            <a:endParaRPr lang="en-US" smtClean="0">
              <a:solidFill>
                <a:srgbClr val="3333FF"/>
              </a:solidFill>
            </a:endParaRPr>
          </a:p>
          <a:p>
            <a:pPr>
              <a:buFontTx/>
              <a:buNone/>
            </a:pPr>
            <a:r>
              <a:rPr lang="en-US" smtClean="0">
                <a:solidFill>
                  <a:srgbClr val="3333FF"/>
                </a:solidFill>
              </a:rPr>
              <a:t>    </a:t>
            </a:r>
            <a:r>
              <a:rPr lang="en-US" smtClean="0"/>
              <a:t>for any integer </a:t>
            </a:r>
            <a:r>
              <a:rPr lang="en-US" i="1" smtClean="0"/>
              <a:t>l</a:t>
            </a:r>
            <a:r>
              <a:rPr lang="en-US" smtClean="0"/>
              <a:t>.</a:t>
            </a:r>
          </a:p>
          <a:p>
            <a:endParaRPr lang="en-US" i="1" smtClean="0"/>
          </a:p>
        </p:txBody>
      </p:sp>
      <p:graphicFrame>
        <p:nvGraphicFramePr>
          <p:cNvPr id="17413" name="Object 4"/>
          <p:cNvGraphicFramePr>
            <a:graphicFrameLocks noChangeAspect="1"/>
          </p:cNvGraphicFramePr>
          <p:nvPr/>
        </p:nvGraphicFramePr>
        <p:xfrm>
          <a:off x="2843213" y="2708275"/>
          <a:ext cx="3213100" cy="573088"/>
        </p:xfrm>
        <a:graphic>
          <a:graphicData uri="http://schemas.openxmlformats.org/presentationml/2006/ole">
            <mc:AlternateContent xmlns:mc="http://schemas.openxmlformats.org/markup-compatibility/2006">
              <mc:Choice xmlns:v="urn:schemas-microsoft-com:vml" Requires="v">
                <p:oleObj spid="_x0000_s17416" name="Equation" r:id="rId3" imgW="965200" imgH="190500" progId="">
                  <p:embed/>
                </p:oleObj>
              </mc:Choice>
              <mc:Fallback>
                <p:oleObj name="Equation" r:id="rId3" imgW="965200" imgH="1905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2708275"/>
                        <a:ext cx="3213100"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4" name="Object 5"/>
          <p:cNvGraphicFramePr>
            <a:graphicFrameLocks noChangeAspect="1"/>
          </p:cNvGraphicFramePr>
          <p:nvPr/>
        </p:nvGraphicFramePr>
        <p:xfrm>
          <a:off x="2051050" y="4941888"/>
          <a:ext cx="4787900" cy="666750"/>
        </p:xfrm>
        <a:graphic>
          <a:graphicData uri="http://schemas.openxmlformats.org/presentationml/2006/ole">
            <mc:AlternateContent xmlns:mc="http://schemas.openxmlformats.org/markup-compatibility/2006">
              <mc:Choice xmlns:v="urn:schemas-microsoft-com:vml" Requires="v">
                <p:oleObj spid="_x0000_s17417" name="Equation" r:id="rId5" imgW="1269449" imgH="190417" progId="">
                  <p:embed/>
                </p:oleObj>
              </mc:Choice>
              <mc:Fallback>
                <p:oleObj name="Equation" r:id="rId5" imgW="1269449" imgH="190417"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4941888"/>
                        <a:ext cx="478790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ooter Placeholder 6"/>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13746D4C-B122-45CF-A267-D76FF8B3FC30}" type="slidenum">
              <a:rPr lang="en-US"/>
              <a:pPr/>
              <a:t>17</a:t>
            </a:fld>
            <a:endParaRPr lang="en-US"/>
          </a:p>
        </p:txBody>
      </p:sp>
      <p:sp>
        <p:nvSpPr>
          <p:cNvPr id="498690" name="Rectangle 2"/>
          <p:cNvSpPr>
            <a:spLocks noGrp="1" noChangeArrowheads="1"/>
          </p:cNvSpPr>
          <p:nvPr>
            <p:ph type="title"/>
          </p:nvPr>
        </p:nvSpPr>
        <p:spPr>
          <a:xfrm>
            <a:off x="1143000" y="152400"/>
            <a:ext cx="7245350" cy="1143000"/>
          </a:xfrm>
        </p:spPr>
        <p:txBody>
          <a:bodyPr/>
          <a:lstStyle/>
          <a:p>
            <a:pPr>
              <a:defRPr/>
            </a:pPr>
            <a:r>
              <a:rPr lang="en-US" sz="4200" dirty="0" smtClean="0"/>
              <a:t>RSA Algorithm</a:t>
            </a:r>
          </a:p>
        </p:txBody>
      </p:sp>
      <p:pic>
        <p:nvPicPr>
          <p:cNvPr id="18436" name="Picture 3" descr="ch9f05-07-08_Page_1"/>
          <p:cNvPicPr>
            <a:picLocks noGrp="1" noChangeAspect="1" noChangeArrowheads="1"/>
          </p:cNvPicPr>
          <p:nvPr>
            <p:ph idx="1"/>
          </p:nvPr>
        </p:nvPicPr>
        <p:blipFill>
          <a:blip r:embed="rId2" cstate="print"/>
          <a:srcRect t="8185" b="30923"/>
          <a:stretch>
            <a:fillRect/>
          </a:stretch>
        </p:blipFill>
        <p:spPr>
          <a:xfrm>
            <a:off x="1331913" y="1052513"/>
            <a:ext cx="7162800" cy="5334000"/>
          </a:xfrm>
          <a:noFill/>
        </p:spPr>
      </p:pic>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840BAD9C-585A-42E7-B3D2-EEB7D89C0101}" type="slidenum">
              <a:rPr lang="en-US"/>
              <a:pPr/>
              <a:t>18</a:t>
            </a:fld>
            <a:endParaRPr lang="en-US"/>
          </a:p>
        </p:txBody>
      </p:sp>
      <p:sp>
        <p:nvSpPr>
          <p:cNvPr id="430082" name="Rectangle 2"/>
          <p:cNvSpPr>
            <a:spLocks noGrp="1" noChangeArrowheads="1"/>
          </p:cNvSpPr>
          <p:nvPr>
            <p:ph type="title"/>
          </p:nvPr>
        </p:nvSpPr>
        <p:spPr>
          <a:xfrm>
            <a:off x="1143000" y="152400"/>
            <a:ext cx="6524625" cy="1143000"/>
          </a:xfrm>
        </p:spPr>
        <p:txBody>
          <a:bodyPr/>
          <a:lstStyle/>
          <a:p>
            <a:pPr>
              <a:defRPr/>
            </a:pPr>
            <a:r>
              <a:rPr lang="en-AU" smtClean="0"/>
              <a:t>RSA Example</a:t>
            </a:r>
          </a:p>
        </p:txBody>
      </p:sp>
      <p:sp>
        <p:nvSpPr>
          <p:cNvPr id="19460" name="Rectangle 3"/>
          <p:cNvSpPr>
            <a:spLocks noGrp="1" noChangeArrowheads="1"/>
          </p:cNvSpPr>
          <p:nvPr>
            <p:ph type="body" idx="1"/>
          </p:nvPr>
        </p:nvSpPr>
        <p:spPr>
          <a:xfrm>
            <a:off x="755650" y="1268413"/>
            <a:ext cx="8229600" cy="4876800"/>
          </a:xfrm>
        </p:spPr>
        <p:txBody>
          <a:bodyPr/>
          <a:lstStyle/>
          <a:p>
            <a:pPr marL="609600" indent="-609600">
              <a:buFontTx/>
              <a:buAutoNum type="arabicPeriod"/>
            </a:pPr>
            <a:r>
              <a:rPr lang="en-AU" sz="2800" smtClean="0"/>
              <a:t>Select primes: </a:t>
            </a:r>
            <a:r>
              <a:rPr lang="en-AU" sz="2800" b="1" i="1" smtClean="0">
                <a:latin typeface="Courier New" pitchFamily="49" charset="0"/>
              </a:rPr>
              <a:t>p</a:t>
            </a:r>
            <a:r>
              <a:rPr lang="en-AU" sz="2800" b="1" smtClean="0">
                <a:latin typeface="Courier New" pitchFamily="49" charset="0"/>
              </a:rPr>
              <a:t>=17</a:t>
            </a:r>
            <a:r>
              <a:rPr lang="en-AU" sz="2800" smtClean="0">
                <a:latin typeface="Courier New" pitchFamily="49" charset="0"/>
              </a:rPr>
              <a:t> </a:t>
            </a:r>
            <a:r>
              <a:rPr lang="en-AU" sz="2800" smtClean="0"/>
              <a:t>&amp;</a:t>
            </a:r>
            <a:r>
              <a:rPr lang="en-AU" sz="2800" smtClean="0">
                <a:latin typeface="Courier New" pitchFamily="49" charset="0"/>
              </a:rPr>
              <a:t> </a:t>
            </a:r>
            <a:r>
              <a:rPr lang="en-AU" sz="2800" b="1" i="1" smtClean="0">
                <a:latin typeface="Courier New" pitchFamily="49" charset="0"/>
              </a:rPr>
              <a:t>q</a:t>
            </a:r>
            <a:r>
              <a:rPr lang="en-AU" sz="2800" b="1" smtClean="0">
                <a:latin typeface="Courier New" pitchFamily="49" charset="0"/>
              </a:rPr>
              <a:t>=11</a:t>
            </a:r>
          </a:p>
          <a:p>
            <a:pPr marL="609600" indent="-609600">
              <a:lnSpc>
                <a:spcPct val="10000"/>
              </a:lnSpc>
              <a:buFontTx/>
              <a:buAutoNum type="arabicPeriod"/>
            </a:pPr>
            <a:endParaRPr lang="en-AU" sz="2800" b="1" smtClean="0"/>
          </a:p>
          <a:p>
            <a:pPr marL="609600" indent="-609600">
              <a:buFontTx/>
              <a:buAutoNum type="arabicPeriod"/>
            </a:pPr>
            <a:r>
              <a:rPr lang="en-AU" sz="2800" smtClean="0"/>
              <a:t>Compute</a:t>
            </a:r>
            <a:r>
              <a:rPr lang="en-AU" sz="2800" smtClean="0">
                <a:latin typeface="Courier New" pitchFamily="49" charset="0"/>
              </a:rPr>
              <a:t> </a:t>
            </a:r>
            <a:r>
              <a:rPr lang="en-AU" sz="2800" b="1" i="1" smtClean="0">
                <a:latin typeface="Courier New" pitchFamily="49" charset="0"/>
              </a:rPr>
              <a:t>n </a:t>
            </a:r>
            <a:r>
              <a:rPr lang="en-AU" sz="2800" b="1" smtClean="0">
                <a:latin typeface="Courier New" pitchFamily="49" charset="0"/>
              </a:rPr>
              <a:t>= </a:t>
            </a:r>
            <a:r>
              <a:rPr lang="en-AU" sz="2800" b="1" i="1" smtClean="0">
                <a:latin typeface="Courier New" pitchFamily="49" charset="0"/>
              </a:rPr>
              <a:t>pq </a:t>
            </a:r>
            <a:r>
              <a:rPr lang="en-AU" sz="2800" b="1" smtClean="0">
                <a:latin typeface="Courier New" pitchFamily="49" charset="0"/>
              </a:rPr>
              <a:t>=17</a:t>
            </a:r>
            <a:r>
              <a:rPr lang="en-US" sz="2800" b="1" smtClean="0">
                <a:latin typeface="Courier New" pitchFamily="49" charset="0"/>
                <a:cs typeface="Arial" pitchFamily="34" charset="0"/>
              </a:rPr>
              <a:t>×</a:t>
            </a:r>
            <a:r>
              <a:rPr lang="en-AU" sz="2800" b="1" smtClean="0">
                <a:latin typeface="Courier New" pitchFamily="49" charset="0"/>
              </a:rPr>
              <a:t>11=187</a:t>
            </a:r>
          </a:p>
          <a:p>
            <a:pPr marL="609600" indent="-609600">
              <a:lnSpc>
                <a:spcPct val="10000"/>
              </a:lnSpc>
              <a:buFontTx/>
              <a:buAutoNum type="arabicPeriod"/>
            </a:pPr>
            <a:endParaRPr lang="en-AU" sz="2800" b="1" smtClean="0">
              <a:latin typeface="Courier New" pitchFamily="49" charset="0"/>
            </a:endParaRPr>
          </a:p>
          <a:p>
            <a:pPr marL="609600" indent="-609600">
              <a:buFontTx/>
              <a:buAutoNum type="arabicPeriod"/>
            </a:pPr>
            <a:r>
              <a:rPr lang="en-AU" sz="2800" smtClean="0"/>
              <a:t>Compute</a:t>
            </a:r>
            <a:r>
              <a:rPr lang="en-AU" sz="2800" smtClean="0">
                <a:latin typeface="Courier New" pitchFamily="49" charset="0"/>
              </a:rPr>
              <a:t> </a:t>
            </a:r>
            <a:r>
              <a:rPr lang="en-AU" sz="2800" b="1" smtClean="0">
                <a:latin typeface="Courier New" pitchFamily="49" charset="0"/>
              </a:rPr>
              <a:t>ø(</a:t>
            </a:r>
            <a:r>
              <a:rPr lang="en-AU" sz="2800" b="1" i="1" smtClean="0">
                <a:latin typeface="Courier New" pitchFamily="49" charset="0"/>
              </a:rPr>
              <a:t>n</a:t>
            </a:r>
            <a:r>
              <a:rPr lang="en-AU" sz="2800" b="1" smtClean="0">
                <a:latin typeface="Courier New" pitchFamily="49" charset="0"/>
              </a:rPr>
              <a:t>)=(</a:t>
            </a:r>
            <a:r>
              <a:rPr lang="en-AU" sz="2800" b="1" i="1" smtClean="0">
                <a:latin typeface="Courier New" pitchFamily="49" charset="0"/>
              </a:rPr>
              <a:t>p–</a:t>
            </a:r>
            <a:r>
              <a:rPr lang="en-AU" sz="2800" b="1" smtClean="0">
                <a:latin typeface="Courier New" pitchFamily="49" charset="0"/>
              </a:rPr>
              <a:t>1)(</a:t>
            </a:r>
            <a:r>
              <a:rPr lang="en-AU" sz="2800" b="1" i="1" smtClean="0">
                <a:latin typeface="Courier New" pitchFamily="49" charset="0"/>
              </a:rPr>
              <a:t>q-</a:t>
            </a:r>
            <a:r>
              <a:rPr lang="en-AU" sz="2800" b="1" smtClean="0">
                <a:latin typeface="Courier New" pitchFamily="49" charset="0"/>
              </a:rPr>
              <a:t>1)=16</a:t>
            </a:r>
            <a:r>
              <a:rPr lang="en-US" sz="2800" b="1" smtClean="0">
                <a:latin typeface="Courier New" pitchFamily="49" charset="0"/>
                <a:cs typeface="Arial" pitchFamily="34" charset="0"/>
              </a:rPr>
              <a:t>×</a:t>
            </a:r>
            <a:r>
              <a:rPr lang="en-AU" sz="2800" b="1" smtClean="0">
                <a:latin typeface="Courier New" pitchFamily="49" charset="0"/>
              </a:rPr>
              <a:t>10=160</a:t>
            </a:r>
          </a:p>
          <a:p>
            <a:pPr marL="609600" indent="-609600">
              <a:lnSpc>
                <a:spcPct val="10000"/>
              </a:lnSpc>
              <a:buFontTx/>
              <a:buAutoNum type="arabicPeriod"/>
            </a:pPr>
            <a:endParaRPr lang="en-AU" sz="2800" b="1" smtClean="0">
              <a:latin typeface="Courier New" pitchFamily="49" charset="0"/>
            </a:endParaRPr>
          </a:p>
          <a:p>
            <a:pPr marL="609600" indent="-609600">
              <a:buFontTx/>
              <a:buAutoNum type="arabicPeriod"/>
            </a:pPr>
            <a:r>
              <a:rPr lang="en-AU" sz="2800" smtClean="0"/>
              <a:t>Select </a:t>
            </a:r>
            <a:r>
              <a:rPr lang="en-AU" sz="2800" b="1" i="1" smtClean="0">
                <a:latin typeface="Courier New" pitchFamily="49" charset="0"/>
              </a:rPr>
              <a:t>e</a:t>
            </a:r>
            <a:r>
              <a:rPr lang="en-AU" sz="2800" b="1" smtClean="0"/>
              <a:t>:</a:t>
            </a:r>
            <a:r>
              <a:rPr lang="en-AU" sz="2800" b="1" i="1" smtClean="0"/>
              <a:t> </a:t>
            </a:r>
            <a:r>
              <a:rPr lang="en-AU" sz="2800" b="1" smtClean="0">
                <a:latin typeface="Courier New" pitchFamily="49" charset="0"/>
              </a:rPr>
              <a:t>gcd(</a:t>
            </a:r>
            <a:r>
              <a:rPr lang="en-AU" sz="2800" b="1" i="1" smtClean="0">
                <a:latin typeface="Courier New" pitchFamily="49" charset="0"/>
              </a:rPr>
              <a:t>e</a:t>
            </a:r>
            <a:r>
              <a:rPr lang="en-AU" sz="2800" b="1" smtClean="0">
                <a:latin typeface="Courier New" pitchFamily="49" charset="0"/>
              </a:rPr>
              <a:t>,160)=1</a:t>
            </a:r>
            <a:r>
              <a:rPr lang="en-AU" sz="2800" smtClean="0">
                <a:latin typeface="Courier New" pitchFamily="49" charset="0"/>
              </a:rPr>
              <a:t>; </a:t>
            </a:r>
            <a:r>
              <a:rPr lang="en-AU" sz="2800" smtClean="0"/>
              <a:t>choose </a:t>
            </a:r>
            <a:r>
              <a:rPr lang="en-AU" sz="2800" b="1" i="1" smtClean="0">
                <a:latin typeface="Courier New" pitchFamily="49" charset="0"/>
              </a:rPr>
              <a:t>e</a:t>
            </a:r>
            <a:r>
              <a:rPr lang="en-AU" sz="2800" b="1" smtClean="0">
                <a:latin typeface="Courier New" pitchFamily="49" charset="0"/>
              </a:rPr>
              <a:t>=7</a:t>
            </a:r>
          </a:p>
          <a:p>
            <a:pPr marL="609600" indent="-609600">
              <a:lnSpc>
                <a:spcPct val="10000"/>
              </a:lnSpc>
              <a:buFontTx/>
              <a:buAutoNum type="arabicPeriod"/>
            </a:pPr>
            <a:endParaRPr lang="en-AU" sz="2800" b="1" smtClean="0"/>
          </a:p>
          <a:p>
            <a:pPr marL="609600" indent="-609600">
              <a:buFontTx/>
              <a:buAutoNum type="arabicPeriod"/>
            </a:pPr>
            <a:r>
              <a:rPr lang="en-AU" sz="2800" smtClean="0"/>
              <a:t>Determine </a:t>
            </a:r>
            <a:r>
              <a:rPr lang="en-AU" sz="2800" b="1" i="1" smtClean="0">
                <a:latin typeface="Courier New" pitchFamily="49" charset="0"/>
              </a:rPr>
              <a:t>d</a:t>
            </a:r>
            <a:r>
              <a:rPr lang="en-AU" sz="2800" b="1" smtClean="0"/>
              <a:t>:</a:t>
            </a:r>
            <a:r>
              <a:rPr lang="en-AU" sz="2800" b="1" i="1" smtClean="0"/>
              <a:t> </a:t>
            </a:r>
            <a:r>
              <a:rPr lang="en-AU" sz="2800" b="1" i="1" smtClean="0">
                <a:latin typeface="Courier New" pitchFamily="49" charset="0"/>
              </a:rPr>
              <a:t>de=</a:t>
            </a:r>
            <a:r>
              <a:rPr lang="en-AU" sz="2800" b="1" smtClean="0">
                <a:latin typeface="Courier New" pitchFamily="49" charset="0"/>
              </a:rPr>
              <a:t>1 mod 160</a:t>
            </a:r>
            <a:r>
              <a:rPr lang="en-AU" sz="2800" smtClean="0"/>
              <a:t> and </a:t>
            </a:r>
            <a:r>
              <a:rPr lang="en-AU" sz="2800" b="1" i="1" smtClean="0">
                <a:latin typeface="Courier New" pitchFamily="49" charset="0"/>
              </a:rPr>
              <a:t>d </a:t>
            </a:r>
            <a:r>
              <a:rPr lang="en-AU" sz="2800" b="1" smtClean="0">
                <a:latin typeface="Courier New" pitchFamily="49" charset="0"/>
              </a:rPr>
              <a:t>&lt; 160</a:t>
            </a:r>
            <a:r>
              <a:rPr lang="en-AU" sz="2800" smtClean="0"/>
              <a:t> Value is </a:t>
            </a:r>
            <a:r>
              <a:rPr lang="en-AU" sz="2800" b="1" i="1" smtClean="0">
                <a:latin typeface="Courier New" pitchFamily="49" charset="0"/>
              </a:rPr>
              <a:t>d</a:t>
            </a:r>
            <a:r>
              <a:rPr lang="en-AU" sz="2800" b="1" smtClean="0">
                <a:latin typeface="Courier New" pitchFamily="49" charset="0"/>
              </a:rPr>
              <a:t>=23</a:t>
            </a:r>
            <a:r>
              <a:rPr lang="en-AU" sz="2800" smtClean="0"/>
              <a:t> since </a:t>
            </a:r>
            <a:r>
              <a:rPr lang="en-AU" sz="2800" b="1" smtClean="0">
                <a:latin typeface="Courier New" pitchFamily="49" charset="0"/>
              </a:rPr>
              <a:t>23</a:t>
            </a:r>
            <a:r>
              <a:rPr lang="en-US" sz="2800" b="1" smtClean="0">
                <a:latin typeface="Courier New" pitchFamily="49" charset="0"/>
                <a:cs typeface="Arial" pitchFamily="34" charset="0"/>
              </a:rPr>
              <a:t>×</a:t>
            </a:r>
            <a:r>
              <a:rPr lang="en-AU" sz="2800" b="1" smtClean="0">
                <a:latin typeface="Courier New" pitchFamily="49" charset="0"/>
              </a:rPr>
              <a:t>7=161= 1</a:t>
            </a:r>
            <a:r>
              <a:rPr lang="en-US" sz="2800" b="1" smtClean="0">
                <a:latin typeface="Courier New" pitchFamily="49" charset="0"/>
                <a:cs typeface="Arial" pitchFamily="34" charset="0"/>
              </a:rPr>
              <a:t>×</a:t>
            </a:r>
            <a:r>
              <a:rPr lang="en-AU" sz="2800" b="1" smtClean="0">
                <a:latin typeface="Courier New" pitchFamily="49" charset="0"/>
              </a:rPr>
              <a:t>160+1</a:t>
            </a:r>
          </a:p>
          <a:p>
            <a:pPr marL="609600" indent="-609600">
              <a:lnSpc>
                <a:spcPct val="10000"/>
              </a:lnSpc>
              <a:buFontTx/>
              <a:buAutoNum type="arabicPeriod"/>
            </a:pPr>
            <a:endParaRPr lang="en-AU" sz="2800" b="1" smtClean="0">
              <a:latin typeface="Courier New" pitchFamily="49" charset="0"/>
            </a:endParaRPr>
          </a:p>
          <a:p>
            <a:pPr marL="609600" indent="-609600">
              <a:buFontTx/>
              <a:buAutoNum type="arabicPeriod"/>
            </a:pPr>
            <a:r>
              <a:rPr lang="en-US" sz="2800" smtClean="0"/>
              <a:t>Publish public key </a:t>
            </a:r>
            <a:r>
              <a:rPr lang="en-US" sz="2800" b="1" smtClean="0">
                <a:latin typeface="Courier New" pitchFamily="49" charset="0"/>
              </a:rPr>
              <a:t>KU={7,187}</a:t>
            </a:r>
          </a:p>
          <a:p>
            <a:pPr marL="609600" indent="-609600">
              <a:lnSpc>
                <a:spcPct val="10000"/>
              </a:lnSpc>
              <a:buFontTx/>
              <a:buAutoNum type="arabicPeriod"/>
            </a:pPr>
            <a:endParaRPr lang="en-US" sz="2800" b="1" smtClean="0">
              <a:latin typeface="Courier New" pitchFamily="49" charset="0"/>
            </a:endParaRPr>
          </a:p>
          <a:p>
            <a:pPr marL="609600" indent="-609600">
              <a:buFontTx/>
              <a:buAutoNum type="arabicPeriod"/>
            </a:pPr>
            <a:r>
              <a:rPr lang="en-US" sz="2800" smtClean="0"/>
              <a:t>Keep secret private key </a:t>
            </a:r>
            <a:r>
              <a:rPr lang="en-US" sz="2800" b="1" smtClean="0">
                <a:latin typeface="Courier New" pitchFamily="49" charset="0"/>
              </a:rPr>
              <a:t>KR={23,</a:t>
            </a:r>
            <a:r>
              <a:rPr lang="en-AU" sz="2800" b="1" smtClean="0">
                <a:latin typeface="Courier New" pitchFamily="49" charset="0"/>
              </a:rPr>
              <a:t>187}</a:t>
            </a:r>
          </a:p>
          <a:p>
            <a:pPr marL="609600" indent="-609600"/>
            <a:endParaRPr lang="en-AU" sz="2800"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B5F3458D-6BC9-4267-87C1-DF8E82EE4E3D}" type="slidenum">
              <a:rPr lang="en-US"/>
              <a:pPr/>
              <a:t>19</a:t>
            </a:fld>
            <a:endParaRPr lang="en-US"/>
          </a:p>
        </p:txBody>
      </p:sp>
      <p:sp>
        <p:nvSpPr>
          <p:cNvPr id="432130" name="Rectangle 2"/>
          <p:cNvSpPr>
            <a:spLocks noGrp="1" noChangeArrowheads="1"/>
          </p:cNvSpPr>
          <p:nvPr>
            <p:ph type="title"/>
          </p:nvPr>
        </p:nvSpPr>
        <p:spPr/>
        <p:txBody>
          <a:bodyPr/>
          <a:lstStyle/>
          <a:p>
            <a:r>
              <a:rPr lang="en-AU" smtClean="0"/>
              <a:t>RSA Example (Cont…)</a:t>
            </a:r>
          </a:p>
        </p:txBody>
      </p:sp>
      <p:sp>
        <p:nvSpPr>
          <p:cNvPr id="20484" name="Rectangle 3"/>
          <p:cNvSpPr>
            <a:spLocks noGrp="1" noChangeArrowheads="1"/>
          </p:cNvSpPr>
          <p:nvPr>
            <p:ph type="body" idx="1"/>
          </p:nvPr>
        </p:nvSpPr>
        <p:spPr>
          <a:xfrm>
            <a:off x="971550" y="1341438"/>
            <a:ext cx="7920038" cy="4876800"/>
          </a:xfrm>
        </p:spPr>
        <p:txBody>
          <a:bodyPr/>
          <a:lstStyle/>
          <a:p>
            <a:pPr>
              <a:buFontTx/>
              <a:buNone/>
            </a:pPr>
            <a:r>
              <a:rPr lang="en-AU" smtClean="0"/>
              <a:t>RSA encryption/decryption will be</a:t>
            </a:r>
          </a:p>
          <a:p>
            <a:pPr>
              <a:lnSpc>
                <a:spcPct val="15000"/>
              </a:lnSpc>
              <a:buFontTx/>
              <a:buNone/>
            </a:pPr>
            <a:r>
              <a:rPr lang="en-AU" smtClean="0"/>
              <a:t> </a:t>
            </a:r>
          </a:p>
          <a:p>
            <a:r>
              <a:rPr lang="en-AU" smtClean="0"/>
              <a:t>Given message  </a:t>
            </a:r>
            <a:r>
              <a:rPr lang="en-AU" b="1" smtClean="0">
                <a:latin typeface="Courier New" pitchFamily="49" charset="0"/>
              </a:rPr>
              <a:t>M</a:t>
            </a:r>
            <a:r>
              <a:rPr lang="en-AU" smtClean="0">
                <a:latin typeface="Courier New" pitchFamily="49" charset="0"/>
              </a:rPr>
              <a:t> = </a:t>
            </a:r>
            <a:r>
              <a:rPr lang="en-AU" b="1" smtClean="0">
                <a:latin typeface="Courier New" pitchFamily="49" charset="0"/>
              </a:rPr>
              <a:t>88</a:t>
            </a:r>
            <a:r>
              <a:rPr lang="en-AU" smtClean="0"/>
              <a:t> </a:t>
            </a:r>
          </a:p>
          <a:p>
            <a:pPr>
              <a:lnSpc>
                <a:spcPct val="10000"/>
              </a:lnSpc>
            </a:pPr>
            <a:endParaRPr lang="en-AU" smtClean="0"/>
          </a:p>
          <a:p>
            <a:r>
              <a:rPr lang="en-AU" smtClean="0"/>
              <a:t>Encryption:</a:t>
            </a:r>
          </a:p>
          <a:p>
            <a:pPr lvl="1">
              <a:buFont typeface="Wingdings" pitchFamily="2" charset="2"/>
              <a:buNone/>
            </a:pPr>
            <a:r>
              <a:rPr lang="en-AU" b="1" smtClean="0">
                <a:latin typeface="Courier New" pitchFamily="49" charset="0"/>
              </a:rPr>
              <a:t>C = 88</a:t>
            </a:r>
            <a:r>
              <a:rPr lang="en-AU" b="1" baseline="30000" smtClean="0">
                <a:latin typeface="Courier New" pitchFamily="49" charset="0"/>
              </a:rPr>
              <a:t>7</a:t>
            </a:r>
            <a:r>
              <a:rPr lang="en-AU" b="1" smtClean="0">
                <a:latin typeface="Courier New" pitchFamily="49" charset="0"/>
              </a:rPr>
              <a:t> mod 187 = 11</a:t>
            </a:r>
            <a:r>
              <a:rPr lang="en-AU" smtClean="0"/>
              <a:t> </a:t>
            </a:r>
          </a:p>
          <a:p>
            <a:pPr lvl="1">
              <a:lnSpc>
                <a:spcPct val="10000"/>
              </a:lnSpc>
              <a:buFont typeface="Wingdings" pitchFamily="2" charset="2"/>
              <a:buNone/>
            </a:pPr>
            <a:endParaRPr lang="en-AU" smtClean="0"/>
          </a:p>
          <a:p>
            <a:r>
              <a:rPr lang="en-AU" smtClean="0"/>
              <a:t>Decryption:</a:t>
            </a:r>
          </a:p>
          <a:p>
            <a:pPr lvl="1">
              <a:buFont typeface="Wingdings" pitchFamily="2" charset="2"/>
              <a:buNone/>
            </a:pPr>
            <a:r>
              <a:rPr lang="en-AU" b="1" smtClean="0">
                <a:latin typeface="Courier New" pitchFamily="49" charset="0"/>
              </a:rPr>
              <a:t>M = 11</a:t>
            </a:r>
            <a:r>
              <a:rPr lang="en-AU" b="1" baseline="30000" smtClean="0">
                <a:latin typeface="Courier New" pitchFamily="49" charset="0"/>
              </a:rPr>
              <a:t>23</a:t>
            </a:r>
            <a:r>
              <a:rPr lang="en-AU" b="1" smtClean="0">
                <a:latin typeface="Courier New" pitchFamily="49" charset="0"/>
              </a:rPr>
              <a:t> mod 187 = 88</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143000" y="152400"/>
            <a:ext cx="6381750" cy="1143000"/>
          </a:xfrm>
        </p:spPr>
        <p:txBody>
          <a:bodyPr/>
          <a:lstStyle/>
          <a:p>
            <a:r>
              <a:rPr lang="en-AU" dirty="0" smtClean="0"/>
              <a:t>Previous Lecture..</a:t>
            </a:r>
          </a:p>
        </p:txBody>
      </p:sp>
      <p:sp>
        <p:nvSpPr>
          <p:cNvPr id="55300" name="Rectangle 3"/>
          <p:cNvSpPr>
            <a:spLocks noGrp="1" noChangeArrowheads="1"/>
          </p:cNvSpPr>
          <p:nvPr>
            <p:ph type="body" idx="1"/>
          </p:nvPr>
        </p:nvSpPr>
        <p:spPr/>
        <p:txBody>
          <a:bodyPr/>
          <a:lstStyle/>
          <a:p>
            <a:pPr>
              <a:lnSpc>
                <a:spcPct val="120000"/>
              </a:lnSpc>
              <a:buFontTx/>
              <a:buNone/>
            </a:pPr>
            <a:r>
              <a:rPr lang="en-US" sz="2800" dirty="0" smtClean="0"/>
              <a:t>We have studied:</a:t>
            </a:r>
          </a:p>
          <a:p>
            <a:pPr>
              <a:lnSpc>
                <a:spcPct val="120000"/>
              </a:lnSpc>
            </a:pPr>
            <a:r>
              <a:rPr lang="en-US" sz="2800" dirty="0" smtClean="0"/>
              <a:t>Block ciphers and stream ciphers</a:t>
            </a:r>
          </a:p>
          <a:p>
            <a:pPr>
              <a:lnSpc>
                <a:spcPct val="120000"/>
              </a:lnSpc>
            </a:pPr>
            <a:r>
              <a:rPr lang="en-US" sz="2800" dirty="0" smtClean="0"/>
              <a:t>DES &amp; AES </a:t>
            </a:r>
          </a:p>
          <a:p>
            <a:pPr>
              <a:lnSpc>
                <a:spcPct val="120000"/>
              </a:lnSpc>
            </a:pPr>
            <a:r>
              <a:rPr lang="en-US" sz="2800" dirty="0" smtClean="0"/>
              <a:t>Using symmetric encryption to protect confidentiality</a:t>
            </a:r>
          </a:p>
          <a:p>
            <a:pPr>
              <a:lnSpc>
                <a:spcPct val="120000"/>
              </a:lnSpc>
            </a:pPr>
            <a:r>
              <a:rPr lang="en-US" sz="2800" dirty="0" smtClean="0"/>
              <a:t>Key distribution</a:t>
            </a:r>
          </a:p>
          <a:p>
            <a:pPr>
              <a:lnSpc>
                <a:spcPct val="120000"/>
              </a:lnSpc>
            </a:pPr>
            <a:r>
              <a:rPr lang="en-US" sz="2800" dirty="0" smtClean="0"/>
              <a:t>Stream ciphers</a:t>
            </a:r>
          </a:p>
          <a:p>
            <a:pPr>
              <a:lnSpc>
                <a:spcPct val="120000"/>
              </a:lnSpc>
            </a:pPr>
            <a:r>
              <a:rPr lang="en-US" sz="2800" dirty="0" smtClean="0"/>
              <a:t>Random number generation</a:t>
            </a:r>
            <a:endParaRPr lang="en-AU" sz="2800" dirty="0" smtClean="0"/>
          </a:p>
        </p:txBody>
      </p:sp>
      <p:sp>
        <p:nvSpPr>
          <p:cNvPr id="6" name="Slide Number Placeholder 5"/>
          <p:cNvSpPr>
            <a:spLocks noGrp="1"/>
          </p:cNvSpPr>
          <p:nvPr>
            <p:ph type="sldNum" sz="quarter" idx="12"/>
          </p:nvPr>
        </p:nvSpPr>
        <p:spPr/>
        <p:txBody>
          <a:bodyPr/>
          <a:lstStyle/>
          <a:p>
            <a:r>
              <a:rPr lang="en-US" smtClean="0"/>
              <a:t>Lecture 3 - </a:t>
            </a:r>
            <a:fld id="{AD0FF9AC-2369-4FA0-AF56-550F3994B88D}" type="slidenum">
              <a:rPr lang="en-US" smtClean="0"/>
              <a:pPr/>
              <a:t>2</a:t>
            </a:fld>
            <a:endParaRPr lang="en-US"/>
          </a:p>
        </p:txBody>
      </p:sp>
      <p:sp>
        <p:nvSpPr>
          <p:cNvPr id="7" name="Footer Placeholder 6"/>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531D00D4-D7D2-4DAA-B88D-899A168E2561}" type="slidenum">
              <a:rPr lang="en-US"/>
              <a:pPr/>
              <a:t>20</a:t>
            </a:fld>
            <a:endParaRPr lang="en-US"/>
          </a:p>
        </p:txBody>
      </p:sp>
      <p:sp>
        <p:nvSpPr>
          <p:cNvPr id="499714" name="Rectangle 2"/>
          <p:cNvSpPr>
            <a:spLocks noGrp="1" noChangeArrowheads="1"/>
          </p:cNvSpPr>
          <p:nvPr>
            <p:ph type="title"/>
          </p:nvPr>
        </p:nvSpPr>
        <p:spPr/>
        <p:txBody>
          <a:bodyPr/>
          <a:lstStyle/>
          <a:p>
            <a:r>
              <a:rPr lang="en-AU" smtClean="0"/>
              <a:t>RSA Example (Cont…)</a:t>
            </a:r>
            <a:endParaRPr lang="en-US" smtClean="0"/>
          </a:p>
        </p:txBody>
      </p:sp>
      <p:pic>
        <p:nvPicPr>
          <p:cNvPr id="21508" name="Picture 3" descr="ch9f06"/>
          <p:cNvPicPr>
            <a:picLocks noGrp="1" noChangeAspect="1" noChangeArrowheads="1"/>
          </p:cNvPicPr>
          <p:nvPr>
            <p:ph idx="1"/>
          </p:nvPr>
        </p:nvPicPr>
        <p:blipFill>
          <a:blip r:embed="rId2" cstate="print"/>
          <a:srcRect l="10001" t="24721" r="10001" b="38846"/>
          <a:stretch>
            <a:fillRect/>
          </a:stretch>
        </p:blipFill>
        <p:spPr>
          <a:xfrm>
            <a:off x="609600" y="1600200"/>
            <a:ext cx="8534400" cy="4354513"/>
          </a:xfrm>
          <a:noFill/>
        </p:spPr>
      </p:pic>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DC36EE2F-25F3-49D5-8EBD-1ADB8E1664FB}" type="slidenum">
              <a:rPr lang="en-US"/>
              <a:pPr/>
              <a:t>21</a:t>
            </a:fld>
            <a:endParaRPr lang="en-US"/>
          </a:p>
        </p:txBody>
      </p:sp>
      <p:sp>
        <p:nvSpPr>
          <p:cNvPr id="437250" name="Rectangle 2"/>
          <p:cNvSpPr>
            <a:spLocks noGrp="1" noChangeArrowheads="1"/>
          </p:cNvSpPr>
          <p:nvPr>
            <p:ph type="title"/>
          </p:nvPr>
        </p:nvSpPr>
        <p:spPr>
          <a:xfrm>
            <a:off x="1143000" y="152400"/>
            <a:ext cx="6958013" cy="1143000"/>
          </a:xfrm>
        </p:spPr>
        <p:txBody>
          <a:bodyPr/>
          <a:lstStyle/>
          <a:p>
            <a:pPr>
              <a:defRPr/>
            </a:pPr>
            <a:r>
              <a:rPr lang="en-AU" smtClean="0"/>
              <a:t>RSA Security</a:t>
            </a:r>
          </a:p>
        </p:txBody>
      </p:sp>
      <p:sp>
        <p:nvSpPr>
          <p:cNvPr id="22532" name="Rectangle 3"/>
          <p:cNvSpPr>
            <a:spLocks noGrp="1" noChangeArrowheads="1"/>
          </p:cNvSpPr>
          <p:nvPr>
            <p:ph type="body" idx="1"/>
          </p:nvPr>
        </p:nvSpPr>
        <p:spPr>
          <a:xfrm>
            <a:off x="539750" y="1412875"/>
            <a:ext cx="8229600" cy="4876800"/>
          </a:xfrm>
        </p:spPr>
        <p:txBody>
          <a:bodyPr/>
          <a:lstStyle/>
          <a:p>
            <a:r>
              <a:rPr lang="en-US" smtClean="0"/>
              <a:t>Some approaches to attacking RSA</a:t>
            </a:r>
          </a:p>
          <a:p>
            <a:pPr>
              <a:lnSpc>
                <a:spcPct val="20000"/>
              </a:lnSpc>
            </a:pPr>
            <a:endParaRPr lang="en-US" smtClean="0"/>
          </a:p>
          <a:p>
            <a:pPr lvl="1"/>
            <a:r>
              <a:rPr lang="en-US" smtClean="0"/>
              <a:t>Brute force key search – it is infeasible given size of numbers</a:t>
            </a:r>
          </a:p>
          <a:p>
            <a:pPr lvl="1">
              <a:lnSpc>
                <a:spcPct val="20000"/>
              </a:lnSpc>
            </a:pPr>
            <a:endParaRPr lang="en-AU" smtClean="0"/>
          </a:p>
          <a:p>
            <a:pPr lvl="1"/>
            <a:r>
              <a:rPr lang="en-AU" smtClean="0"/>
              <a:t>Mathematical attacks, </a:t>
            </a:r>
            <a:r>
              <a:rPr lang="en-AU" i="1" smtClean="0"/>
              <a:t>factorizing the integer n</a:t>
            </a:r>
            <a:r>
              <a:rPr lang="en-AU" b="1" i="1" smtClean="0"/>
              <a:t> </a:t>
            </a:r>
            <a:r>
              <a:rPr lang="en-AU" smtClean="0"/>
              <a:t>– it is difficult </a:t>
            </a:r>
          </a:p>
          <a:p>
            <a:pPr lvl="1">
              <a:lnSpc>
                <a:spcPct val="20000"/>
              </a:lnSpc>
            </a:pPr>
            <a:endParaRPr lang="en-AU"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EFEA99B9-AD39-4162-A436-425A948647A6}" type="slidenum">
              <a:rPr lang="en-US"/>
              <a:pPr/>
              <a:t>22</a:t>
            </a:fld>
            <a:endParaRPr lang="en-US"/>
          </a:p>
        </p:txBody>
      </p:sp>
      <p:sp>
        <p:nvSpPr>
          <p:cNvPr id="500738" name="Rectangle 2"/>
          <p:cNvSpPr>
            <a:spLocks noGrp="1" noChangeArrowheads="1"/>
          </p:cNvSpPr>
          <p:nvPr>
            <p:ph type="title"/>
          </p:nvPr>
        </p:nvSpPr>
        <p:spPr>
          <a:xfrm>
            <a:off x="1143000" y="152400"/>
            <a:ext cx="7173913" cy="1143000"/>
          </a:xfrm>
        </p:spPr>
        <p:txBody>
          <a:bodyPr/>
          <a:lstStyle/>
          <a:p>
            <a:pPr>
              <a:defRPr/>
            </a:pPr>
            <a:r>
              <a:rPr lang="en-US" sz="4200" dirty="0" smtClean="0"/>
              <a:t>Mathematical Attacks on RSA</a:t>
            </a:r>
          </a:p>
        </p:txBody>
      </p:sp>
      <p:sp>
        <p:nvSpPr>
          <p:cNvPr id="500739" name="Rectangle 3"/>
          <p:cNvSpPr>
            <a:spLocks noGrp="1" noChangeArrowheads="1"/>
          </p:cNvSpPr>
          <p:nvPr>
            <p:ph type="body" idx="1"/>
          </p:nvPr>
        </p:nvSpPr>
        <p:spPr>
          <a:xfrm>
            <a:off x="1042988" y="1268413"/>
            <a:ext cx="7918450" cy="4770437"/>
          </a:xfrm>
        </p:spPr>
        <p:txBody>
          <a:bodyPr/>
          <a:lstStyle/>
          <a:p>
            <a:pPr>
              <a:lnSpc>
                <a:spcPct val="90000"/>
              </a:lnSpc>
            </a:pPr>
            <a:r>
              <a:rPr lang="en-US" sz="2500" smtClean="0"/>
              <a:t>Mathematical attacks are based on the following idea:  </a:t>
            </a:r>
          </a:p>
          <a:p>
            <a:pPr>
              <a:lnSpc>
                <a:spcPct val="90000"/>
              </a:lnSpc>
              <a:buFontTx/>
              <a:buNone/>
            </a:pPr>
            <a:r>
              <a:rPr lang="en-US" sz="2500" smtClean="0"/>
              <a:t>         </a:t>
            </a:r>
            <a:r>
              <a:rPr lang="en-US" sz="2500" b="1" smtClean="0"/>
              <a:t>Computing the private key from the public key</a:t>
            </a:r>
          </a:p>
          <a:p>
            <a:pPr>
              <a:lnSpc>
                <a:spcPct val="25000"/>
              </a:lnSpc>
            </a:pPr>
            <a:endParaRPr lang="en-US" sz="2500" smtClean="0"/>
          </a:p>
          <a:p>
            <a:pPr>
              <a:lnSpc>
                <a:spcPct val="90000"/>
              </a:lnSpc>
            </a:pPr>
            <a:r>
              <a:rPr lang="en-US" sz="2500" smtClean="0"/>
              <a:t>Public key: </a:t>
            </a:r>
            <a:r>
              <a:rPr lang="en-US" sz="2500" smtClean="0">
                <a:solidFill>
                  <a:srgbClr val="3333FF"/>
                </a:solidFill>
                <a:sym typeface="Symbol" pitchFamily="18" charset="2"/>
              </a:rPr>
              <a:t>KU={e, n}</a:t>
            </a:r>
            <a:r>
              <a:rPr lang="en-US" sz="2500" smtClean="0">
                <a:sym typeface="Symbol" pitchFamily="18" charset="2"/>
              </a:rPr>
              <a:t> / private key: </a:t>
            </a:r>
            <a:r>
              <a:rPr lang="en-US" sz="2500" smtClean="0">
                <a:solidFill>
                  <a:srgbClr val="3333FF"/>
                </a:solidFill>
                <a:sym typeface="Symbol" pitchFamily="18" charset="2"/>
              </a:rPr>
              <a:t>KR={d, n}</a:t>
            </a:r>
          </a:p>
          <a:p>
            <a:pPr>
              <a:lnSpc>
                <a:spcPct val="25000"/>
              </a:lnSpc>
            </a:pPr>
            <a:endParaRPr lang="en-US" sz="2500" smtClean="0">
              <a:solidFill>
                <a:srgbClr val="3333FF"/>
              </a:solidFill>
              <a:sym typeface="Symbol" pitchFamily="18" charset="2"/>
            </a:endParaRPr>
          </a:p>
          <a:p>
            <a:pPr>
              <a:lnSpc>
                <a:spcPct val="90000"/>
              </a:lnSpc>
            </a:pPr>
            <a:r>
              <a:rPr lang="en-US" sz="2500" smtClean="0"/>
              <a:t>Need to get </a:t>
            </a:r>
            <a:r>
              <a:rPr lang="en-US" sz="2500" smtClean="0">
                <a:solidFill>
                  <a:srgbClr val="3333FF"/>
                </a:solidFill>
              </a:rPr>
              <a:t>d</a:t>
            </a:r>
            <a:r>
              <a:rPr lang="en-US" sz="2500" smtClean="0"/>
              <a:t> from </a:t>
            </a:r>
            <a:r>
              <a:rPr lang="en-US" sz="2500" smtClean="0">
                <a:solidFill>
                  <a:srgbClr val="3333FF"/>
                </a:solidFill>
              </a:rPr>
              <a:t>e </a:t>
            </a:r>
            <a:endParaRPr lang="en-US" sz="2500" smtClean="0"/>
          </a:p>
          <a:p>
            <a:pPr>
              <a:lnSpc>
                <a:spcPct val="25000"/>
              </a:lnSpc>
            </a:pPr>
            <a:endParaRPr lang="en-US" sz="2500" smtClean="0"/>
          </a:p>
          <a:p>
            <a:pPr>
              <a:lnSpc>
                <a:spcPct val="90000"/>
              </a:lnSpc>
            </a:pPr>
            <a:r>
              <a:rPr lang="en-US" sz="2500" smtClean="0">
                <a:solidFill>
                  <a:srgbClr val="3333FF"/>
                </a:solidFill>
              </a:rPr>
              <a:t>e</a:t>
            </a:r>
            <a:r>
              <a:rPr lang="en-US" sz="2500" smtClean="0"/>
              <a:t> and </a:t>
            </a:r>
            <a:r>
              <a:rPr lang="en-US" sz="2500" smtClean="0">
                <a:solidFill>
                  <a:srgbClr val="3333FF"/>
                </a:solidFill>
              </a:rPr>
              <a:t>d</a:t>
            </a:r>
            <a:r>
              <a:rPr lang="en-US" sz="2500" smtClean="0"/>
              <a:t> satisfy:   </a:t>
            </a:r>
            <a:r>
              <a:rPr lang="en-US" sz="2500" smtClean="0">
                <a:solidFill>
                  <a:schemeClr val="hlink"/>
                </a:solidFill>
              </a:rPr>
              <a:t>e</a:t>
            </a:r>
            <a:r>
              <a:rPr lang="en-US" sz="2500" smtClean="0">
                <a:solidFill>
                  <a:srgbClr val="3333FF"/>
                </a:solidFill>
              </a:rPr>
              <a:t>d </a:t>
            </a:r>
            <a:r>
              <a:rPr lang="en-US" sz="2500" smtClean="0">
                <a:solidFill>
                  <a:srgbClr val="3333FF"/>
                </a:solidFill>
                <a:sym typeface="Symbol" pitchFamily="18" charset="2"/>
              </a:rPr>
              <a:t>= 1 mod (n),</a:t>
            </a:r>
            <a:r>
              <a:rPr lang="en-US" sz="2500" smtClean="0">
                <a:sym typeface="Symbol" pitchFamily="18" charset="2"/>
              </a:rPr>
              <a:t>  where </a:t>
            </a:r>
          </a:p>
          <a:p>
            <a:pPr>
              <a:lnSpc>
                <a:spcPct val="90000"/>
              </a:lnSpc>
              <a:buFontTx/>
              <a:buNone/>
            </a:pPr>
            <a:r>
              <a:rPr lang="en-US" sz="2500" smtClean="0"/>
              <a:t>                  </a:t>
            </a:r>
            <a:r>
              <a:rPr lang="en-US" sz="2500" smtClean="0">
                <a:solidFill>
                  <a:srgbClr val="3333FF"/>
                </a:solidFill>
              </a:rPr>
              <a:t>n=pq</a:t>
            </a:r>
            <a:r>
              <a:rPr lang="en-US" sz="2500" smtClean="0"/>
              <a:t>  and </a:t>
            </a:r>
            <a:r>
              <a:rPr lang="en-US" sz="2500" smtClean="0">
                <a:solidFill>
                  <a:srgbClr val="3333FF"/>
                </a:solidFill>
                <a:sym typeface="Symbol" pitchFamily="18" charset="2"/>
              </a:rPr>
              <a:t>(n)=(p-1)(q-1)</a:t>
            </a:r>
          </a:p>
          <a:p>
            <a:pPr>
              <a:lnSpc>
                <a:spcPct val="25000"/>
              </a:lnSpc>
              <a:buFontTx/>
              <a:buNone/>
            </a:pPr>
            <a:endParaRPr lang="en-US" sz="2500" smtClean="0">
              <a:sym typeface="Symbol" pitchFamily="18" charset="2"/>
            </a:endParaRPr>
          </a:p>
          <a:p>
            <a:pPr>
              <a:lnSpc>
                <a:spcPct val="90000"/>
              </a:lnSpc>
            </a:pPr>
            <a:r>
              <a:rPr lang="en-US" sz="2500" smtClean="0">
                <a:sym typeface="Symbol" pitchFamily="18" charset="2"/>
              </a:rPr>
              <a:t>So it requires to compute </a:t>
            </a:r>
            <a:r>
              <a:rPr lang="en-US" sz="2500" smtClean="0">
                <a:solidFill>
                  <a:srgbClr val="3333FF"/>
                </a:solidFill>
                <a:sym typeface="Symbol" pitchFamily="18" charset="2"/>
              </a:rPr>
              <a:t>p</a:t>
            </a:r>
            <a:r>
              <a:rPr lang="en-US" sz="2500" smtClean="0">
                <a:sym typeface="Symbol" pitchFamily="18" charset="2"/>
              </a:rPr>
              <a:t> and </a:t>
            </a:r>
            <a:r>
              <a:rPr lang="en-US" sz="2500" smtClean="0">
                <a:solidFill>
                  <a:srgbClr val="3333FF"/>
                </a:solidFill>
                <a:sym typeface="Symbol" pitchFamily="18" charset="2"/>
              </a:rPr>
              <a:t>q</a:t>
            </a:r>
            <a:r>
              <a:rPr lang="en-US" sz="2500" smtClean="0">
                <a:sym typeface="Symbol" pitchFamily="18" charset="2"/>
              </a:rPr>
              <a:t>,</a:t>
            </a:r>
            <a:r>
              <a:rPr lang="en-US" sz="2500" smtClean="0">
                <a:solidFill>
                  <a:srgbClr val="3333FF"/>
                </a:solidFill>
                <a:sym typeface="Symbol" pitchFamily="18" charset="2"/>
              </a:rPr>
              <a:t> </a:t>
            </a:r>
            <a:r>
              <a:rPr lang="en-US" sz="2500" smtClean="0">
                <a:sym typeface="Symbol" pitchFamily="18" charset="2"/>
              </a:rPr>
              <a:t>from</a:t>
            </a:r>
            <a:r>
              <a:rPr lang="en-US" sz="2500" smtClean="0">
                <a:solidFill>
                  <a:srgbClr val="3333FF"/>
                </a:solidFill>
                <a:sym typeface="Symbol" pitchFamily="18" charset="2"/>
              </a:rPr>
              <a:t> n</a:t>
            </a:r>
            <a:r>
              <a:rPr lang="en-US" sz="2500" smtClean="0">
                <a:sym typeface="Symbol" pitchFamily="18" charset="2"/>
              </a:rPr>
              <a:t>. </a:t>
            </a:r>
          </a:p>
          <a:p>
            <a:pPr>
              <a:lnSpc>
                <a:spcPct val="0"/>
              </a:lnSpc>
            </a:pPr>
            <a:endParaRPr lang="en-US" sz="2500" smtClean="0">
              <a:sym typeface="Symbol" pitchFamily="18" charset="2"/>
            </a:endParaRPr>
          </a:p>
          <a:p>
            <a:r>
              <a:rPr lang="en-US" sz="2500" smtClean="0">
                <a:sym typeface="Symbol" pitchFamily="18" charset="2"/>
              </a:rPr>
              <a:t>The problem of </a:t>
            </a:r>
            <a:r>
              <a:rPr lang="en-US" sz="2500" smtClean="0">
                <a:solidFill>
                  <a:srgbClr val="DF0029"/>
                </a:solidFill>
                <a:sym typeface="Symbol" pitchFamily="18" charset="2"/>
              </a:rPr>
              <a:t>calculating </a:t>
            </a:r>
            <a:r>
              <a:rPr lang="en-US" sz="2500" smtClean="0">
                <a:solidFill>
                  <a:srgbClr val="2929FF"/>
                </a:solidFill>
                <a:sym typeface="Symbol" pitchFamily="18" charset="2"/>
              </a:rPr>
              <a:t>p</a:t>
            </a:r>
            <a:r>
              <a:rPr lang="en-US" sz="2500" smtClean="0">
                <a:solidFill>
                  <a:srgbClr val="DF0029"/>
                </a:solidFill>
                <a:sym typeface="Symbol" pitchFamily="18" charset="2"/>
              </a:rPr>
              <a:t> and </a:t>
            </a:r>
            <a:r>
              <a:rPr lang="en-US" sz="2500" smtClean="0">
                <a:solidFill>
                  <a:srgbClr val="2929FF"/>
                </a:solidFill>
                <a:sym typeface="Symbol" pitchFamily="18" charset="2"/>
              </a:rPr>
              <a:t>q</a:t>
            </a:r>
            <a:r>
              <a:rPr lang="en-US" sz="2500" smtClean="0">
                <a:solidFill>
                  <a:srgbClr val="DF0029"/>
                </a:solidFill>
                <a:sym typeface="Symbol" pitchFamily="18" charset="2"/>
              </a:rPr>
              <a:t> from </a:t>
            </a:r>
            <a:r>
              <a:rPr lang="en-US" sz="2500" smtClean="0">
                <a:solidFill>
                  <a:srgbClr val="2929FF"/>
                </a:solidFill>
                <a:sym typeface="Symbol" pitchFamily="18" charset="2"/>
              </a:rPr>
              <a:t>n</a:t>
            </a:r>
            <a:r>
              <a:rPr lang="en-US" sz="2500" smtClean="0">
                <a:solidFill>
                  <a:srgbClr val="DF0029"/>
                </a:solidFill>
                <a:sym typeface="Symbol" pitchFamily="18" charset="2"/>
              </a:rPr>
              <a:t> (that is, factorizing </a:t>
            </a:r>
            <a:r>
              <a:rPr lang="en-US" sz="2500" smtClean="0">
                <a:solidFill>
                  <a:srgbClr val="2929FF"/>
                </a:solidFill>
                <a:sym typeface="Symbol" pitchFamily="18" charset="2"/>
              </a:rPr>
              <a:t>n</a:t>
            </a:r>
            <a:r>
              <a:rPr lang="en-US" sz="2500" smtClean="0">
                <a:solidFill>
                  <a:srgbClr val="DF0029"/>
                </a:solidFill>
                <a:sym typeface="Symbol" pitchFamily="18" charset="2"/>
              </a:rPr>
              <a:t>) </a:t>
            </a:r>
            <a:r>
              <a:rPr lang="en-US" sz="2500" smtClean="0">
                <a:solidFill>
                  <a:srgbClr val="000000"/>
                </a:solidFill>
                <a:sym typeface="Symbol" pitchFamily="18" charset="2"/>
              </a:rPr>
              <a:t>is a </a:t>
            </a:r>
            <a:r>
              <a:rPr lang="en-US" sz="2500" b="1" smtClean="0">
                <a:solidFill>
                  <a:srgbClr val="000000"/>
                </a:solidFill>
                <a:sym typeface="Symbol" pitchFamily="18" charset="2"/>
              </a:rPr>
              <a:t>HARD</a:t>
            </a:r>
            <a:r>
              <a:rPr lang="en-US" sz="2500" smtClean="0">
                <a:solidFill>
                  <a:srgbClr val="000000"/>
                </a:solidFill>
                <a:sym typeface="Symbol" pitchFamily="18" charset="2"/>
              </a:rPr>
              <a:t> problem </a:t>
            </a:r>
          </a:p>
          <a:p>
            <a:pPr>
              <a:lnSpc>
                <a:spcPct val="90000"/>
              </a:lnSpc>
              <a:buFontTx/>
              <a:buNone/>
            </a:pPr>
            <a:r>
              <a:rPr lang="en-US" sz="2800" smtClean="0"/>
              <a:t>   </a:t>
            </a:r>
          </a:p>
          <a:p>
            <a:pPr>
              <a:lnSpc>
                <a:spcPct val="90000"/>
              </a:lnSpc>
            </a:pPr>
            <a:endParaRPr lang="en-US" sz="2800" smtClean="0"/>
          </a:p>
          <a:p>
            <a:pPr>
              <a:lnSpc>
                <a:spcPct val="90000"/>
              </a:lnSpc>
            </a:pPr>
            <a:endParaRPr lang="en-US" sz="2800" smtClean="0"/>
          </a:p>
          <a:p>
            <a:pPr>
              <a:lnSpc>
                <a:spcPct val="90000"/>
              </a:lnSpc>
              <a:buFontTx/>
              <a:buNone/>
            </a:pPr>
            <a:endParaRPr lang="en-US" sz="2800" smtClean="0"/>
          </a:p>
          <a:p>
            <a:pPr>
              <a:lnSpc>
                <a:spcPct val="90000"/>
              </a:lnSpc>
              <a:buFontTx/>
              <a:buNone/>
            </a:pPr>
            <a:endParaRPr lang="en-US" sz="2800" smtClean="0"/>
          </a:p>
          <a:p>
            <a:pPr>
              <a:lnSpc>
                <a:spcPct val="90000"/>
              </a:lnSpc>
            </a:pPr>
            <a:endParaRPr lang="en-US" sz="2800"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9F1675CC-788C-4EDF-BBE7-AD933E242BA7}" type="slidenum">
              <a:rPr lang="en-US"/>
              <a:pPr/>
              <a:t>23</a:t>
            </a:fld>
            <a:endParaRPr lang="en-US"/>
          </a:p>
        </p:txBody>
      </p:sp>
      <p:sp>
        <p:nvSpPr>
          <p:cNvPr id="438274" name="Rectangle 2"/>
          <p:cNvSpPr>
            <a:spLocks noGrp="1" noChangeArrowheads="1"/>
          </p:cNvSpPr>
          <p:nvPr>
            <p:ph type="title"/>
          </p:nvPr>
        </p:nvSpPr>
        <p:spPr>
          <a:xfrm>
            <a:off x="1143000" y="152400"/>
            <a:ext cx="7245350" cy="1143000"/>
          </a:xfrm>
        </p:spPr>
        <p:txBody>
          <a:bodyPr/>
          <a:lstStyle/>
          <a:p>
            <a:pPr>
              <a:defRPr/>
            </a:pPr>
            <a:r>
              <a:rPr lang="en-AU" dirty="0" smtClean="0">
                <a:solidFill>
                  <a:schemeClr val="tx1"/>
                </a:solidFill>
              </a:rPr>
              <a:t>Key Distribution</a:t>
            </a:r>
          </a:p>
        </p:txBody>
      </p:sp>
      <p:sp>
        <p:nvSpPr>
          <p:cNvPr id="24580" name="Rectangle 3"/>
          <p:cNvSpPr>
            <a:spLocks noGrp="1" noChangeArrowheads="1"/>
          </p:cNvSpPr>
          <p:nvPr>
            <p:ph type="body" idx="1"/>
          </p:nvPr>
        </p:nvSpPr>
        <p:spPr>
          <a:xfrm>
            <a:off x="684213" y="1484313"/>
            <a:ext cx="8229600" cy="4876800"/>
          </a:xfrm>
        </p:spPr>
        <p:txBody>
          <a:bodyPr/>
          <a:lstStyle/>
          <a:p>
            <a:r>
              <a:rPr lang="en-US" smtClean="0"/>
              <a:t>Public-key encryption helps to address </a:t>
            </a:r>
            <a:r>
              <a:rPr lang="en-AU" smtClean="0"/>
              <a:t>key distribution problems</a:t>
            </a:r>
          </a:p>
          <a:p>
            <a:pPr>
              <a:lnSpc>
                <a:spcPct val="20000"/>
              </a:lnSpc>
            </a:pPr>
            <a:endParaRPr lang="en-AU" smtClean="0"/>
          </a:p>
          <a:p>
            <a:pPr>
              <a:lnSpc>
                <a:spcPct val="120000"/>
              </a:lnSpc>
            </a:pPr>
            <a:r>
              <a:rPr lang="en-AU" smtClean="0"/>
              <a:t>It has two aspects:</a:t>
            </a:r>
          </a:p>
          <a:p>
            <a:pPr lvl="1">
              <a:lnSpc>
                <a:spcPct val="120000"/>
              </a:lnSpc>
            </a:pPr>
            <a:r>
              <a:rPr lang="en-US" smtClean="0"/>
              <a:t>Distribution of public keys</a:t>
            </a:r>
          </a:p>
          <a:p>
            <a:pPr lvl="1">
              <a:lnSpc>
                <a:spcPct val="120000"/>
              </a:lnSpc>
            </a:pPr>
            <a:r>
              <a:rPr lang="en-US" smtClean="0"/>
              <a:t>Use of public-key encryption to </a:t>
            </a:r>
            <a:r>
              <a:rPr lang="en-AU" smtClean="0"/>
              <a:t>distribute secret keys</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7E976438-9F24-4815-9C8B-32A645A3CFCA}" type="slidenum">
              <a:rPr lang="en-US"/>
              <a:pPr/>
              <a:t>24</a:t>
            </a:fld>
            <a:endParaRPr lang="en-US"/>
          </a:p>
        </p:txBody>
      </p:sp>
      <p:sp>
        <p:nvSpPr>
          <p:cNvPr id="439298" name="Rectangle 2"/>
          <p:cNvSpPr>
            <a:spLocks noGrp="1" noChangeArrowheads="1"/>
          </p:cNvSpPr>
          <p:nvPr>
            <p:ph type="title"/>
          </p:nvPr>
        </p:nvSpPr>
        <p:spPr>
          <a:xfrm>
            <a:off x="971550" y="260350"/>
            <a:ext cx="7620000" cy="1143000"/>
          </a:xfrm>
        </p:spPr>
        <p:txBody>
          <a:bodyPr/>
          <a:lstStyle/>
          <a:p>
            <a:r>
              <a:rPr lang="en-US" smtClean="0"/>
              <a:t>Distribution of Public Keys</a:t>
            </a:r>
            <a:endParaRPr lang="en-AU" smtClean="0"/>
          </a:p>
        </p:txBody>
      </p:sp>
      <p:sp>
        <p:nvSpPr>
          <p:cNvPr id="25604" name="Rectangle 3"/>
          <p:cNvSpPr>
            <a:spLocks noGrp="1" noChangeArrowheads="1"/>
          </p:cNvSpPr>
          <p:nvPr>
            <p:ph type="body" idx="1"/>
          </p:nvPr>
        </p:nvSpPr>
        <p:spPr>
          <a:xfrm>
            <a:off x="684213" y="1484313"/>
            <a:ext cx="8229600" cy="4876800"/>
          </a:xfrm>
        </p:spPr>
        <p:txBody>
          <a:bodyPr/>
          <a:lstStyle/>
          <a:p>
            <a:pPr>
              <a:lnSpc>
                <a:spcPct val="120000"/>
              </a:lnSpc>
            </a:pPr>
            <a:r>
              <a:rPr lang="en-US" smtClean="0"/>
              <a:t>Usually use one of the followings:</a:t>
            </a:r>
          </a:p>
          <a:p>
            <a:pPr lvl="1">
              <a:lnSpc>
                <a:spcPct val="120000"/>
              </a:lnSpc>
            </a:pPr>
            <a:r>
              <a:rPr lang="en-AU" smtClean="0"/>
              <a:t>Public announcement</a:t>
            </a:r>
          </a:p>
          <a:p>
            <a:pPr lvl="1">
              <a:lnSpc>
                <a:spcPct val="120000"/>
              </a:lnSpc>
            </a:pPr>
            <a:r>
              <a:rPr lang="en-AU" smtClean="0"/>
              <a:t>Publicly available directory</a:t>
            </a:r>
          </a:p>
          <a:p>
            <a:pPr lvl="1">
              <a:lnSpc>
                <a:spcPct val="120000"/>
              </a:lnSpc>
            </a:pPr>
            <a:r>
              <a:rPr lang="en-AU" smtClean="0"/>
              <a:t>Public-key authority</a:t>
            </a:r>
          </a:p>
          <a:p>
            <a:pPr lvl="1">
              <a:lnSpc>
                <a:spcPct val="120000"/>
              </a:lnSpc>
            </a:pPr>
            <a:r>
              <a:rPr lang="en-AU" smtClean="0"/>
              <a:t>Public-key certificates</a:t>
            </a:r>
          </a:p>
          <a:p>
            <a:pPr>
              <a:buFontTx/>
              <a:buNone/>
            </a:pPr>
            <a:endParaRPr lang="en-AU"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r>
              <a:rPr lang="en-US"/>
              <a:t>Lecture 3 - </a:t>
            </a:r>
            <a:fld id="{2B553955-4647-4C7D-B3C3-BC4CD82F7BFE}" type="slidenum">
              <a:rPr lang="en-US"/>
              <a:pPr/>
              <a:t>25</a:t>
            </a:fld>
            <a:endParaRPr lang="en-US"/>
          </a:p>
        </p:txBody>
      </p:sp>
      <p:sp>
        <p:nvSpPr>
          <p:cNvPr id="451586" name="Rectangle 2"/>
          <p:cNvSpPr>
            <a:spLocks noGrp="1" noChangeArrowheads="1"/>
          </p:cNvSpPr>
          <p:nvPr>
            <p:ph type="title"/>
          </p:nvPr>
        </p:nvSpPr>
        <p:spPr/>
        <p:txBody>
          <a:bodyPr/>
          <a:lstStyle/>
          <a:p>
            <a:r>
              <a:rPr lang="en-US" smtClean="0"/>
              <a:t>Simple Secret Key Distribution</a:t>
            </a:r>
            <a:endParaRPr lang="en-AU" smtClean="0"/>
          </a:p>
        </p:txBody>
      </p:sp>
      <p:sp>
        <p:nvSpPr>
          <p:cNvPr id="26628" name="Rectangle 3"/>
          <p:cNvSpPr>
            <a:spLocks noGrp="1" noChangeArrowheads="1"/>
          </p:cNvSpPr>
          <p:nvPr>
            <p:ph type="body" idx="1"/>
          </p:nvPr>
        </p:nvSpPr>
        <p:spPr>
          <a:xfrm>
            <a:off x="684213" y="1268413"/>
            <a:ext cx="8229600" cy="5021262"/>
          </a:xfrm>
        </p:spPr>
        <p:txBody>
          <a:bodyPr/>
          <a:lstStyle/>
          <a:p>
            <a:r>
              <a:rPr lang="en-US" sz="2800" smtClean="0"/>
              <a:t>Proposed in 1979 (</a:t>
            </a:r>
            <a:r>
              <a:rPr lang="en-AU" sz="2800" smtClean="0"/>
              <a:t>Diffie, Hellman, and Merkle) </a:t>
            </a:r>
            <a:endParaRPr lang="en-US" sz="2800" smtClean="0"/>
          </a:p>
          <a:p>
            <a:pPr lvl="1"/>
            <a:r>
              <a:rPr lang="en-US" sz="2400" b="1" smtClean="0"/>
              <a:t>A</a:t>
            </a:r>
            <a:r>
              <a:rPr lang="en-US" sz="2400" smtClean="0"/>
              <a:t> generates a new temporary pair of public/private keys</a:t>
            </a:r>
          </a:p>
          <a:p>
            <a:pPr lvl="1"/>
            <a:r>
              <a:rPr lang="en-US" sz="2400" b="1" smtClean="0"/>
              <a:t>A</a:t>
            </a:r>
            <a:r>
              <a:rPr lang="en-US" sz="2400" smtClean="0"/>
              <a:t> sends </a:t>
            </a:r>
            <a:r>
              <a:rPr lang="en-US" sz="2400" b="1" smtClean="0"/>
              <a:t>B</a:t>
            </a:r>
            <a:r>
              <a:rPr lang="en-US" sz="2400" smtClean="0"/>
              <a:t> the public key and his identity</a:t>
            </a:r>
          </a:p>
          <a:p>
            <a:pPr lvl="1"/>
            <a:r>
              <a:rPr lang="en-US" sz="2400" b="1" smtClean="0"/>
              <a:t>B</a:t>
            </a:r>
            <a:r>
              <a:rPr lang="en-US" sz="2400" smtClean="0"/>
              <a:t> generates a session key </a:t>
            </a:r>
            <a:r>
              <a:rPr lang="en-US" sz="2400" b="1" smtClean="0"/>
              <a:t>K, </a:t>
            </a:r>
            <a:r>
              <a:rPr lang="en-US" sz="2400" smtClean="0"/>
              <a:t> encrypts it using the supplied public key, and then sends the encrypted key to </a:t>
            </a:r>
            <a:r>
              <a:rPr lang="en-US" sz="2400" b="1" smtClean="0"/>
              <a:t>A</a:t>
            </a:r>
            <a:endParaRPr lang="en-US" sz="2400" smtClean="0"/>
          </a:p>
          <a:p>
            <a:pPr lvl="1"/>
            <a:r>
              <a:rPr lang="en-US" sz="2400" b="1" smtClean="0"/>
              <a:t>A</a:t>
            </a:r>
            <a:r>
              <a:rPr lang="en-US" sz="2400" smtClean="0"/>
              <a:t> decrypts the ciphertext using the private key, and gets the key </a:t>
            </a:r>
            <a:r>
              <a:rPr lang="en-US" sz="2400" b="1" smtClean="0"/>
              <a:t>K</a:t>
            </a:r>
            <a:endParaRPr lang="en-US" sz="2400" smtClean="0"/>
          </a:p>
          <a:p>
            <a:pPr lvl="1">
              <a:buFont typeface="Wingdings" pitchFamily="2" charset="2"/>
              <a:buNone/>
            </a:pPr>
            <a:endParaRPr lang="en-US" sz="2400" smtClean="0"/>
          </a:p>
          <a:p>
            <a:pPr>
              <a:buFontTx/>
              <a:buNone/>
            </a:pPr>
            <a:endParaRPr lang="en-US" sz="2800" smtClean="0"/>
          </a:p>
          <a:p>
            <a:pPr>
              <a:buFontTx/>
              <a:buNone/>
            </a:pPr>
            <a:r>
              <a:rPr lang="en-US" sz="2800" smtClean="0"/>
              <a:t> </a:t>
            </a:r>
          </a:p>
          <a:p>
            <a:pPr>
              <a:buFontTx/>
              <a:buNone/>
            </a:pPr>
            <a:r>
              <a:rPr lang="en-US" sz="2800" smtClean="0"/>
              <a:t> </a:t>
            </a:r>
            <a:endParaRPr lang="en-AU" sz="2800" smtClean="0"/>
          </a:p>
        </p:txBody>
      </p:sp>
      <p:pic>
        <p:nvPicPr>
          <p:cNvPr id="26629" name="Picture 4"/>
          <p:cNvPicPr>
            <a:picLocks noChangeAspect="1" noChangeArrowheads="1"/>
          </p:cNvPicPr>
          <p:nvPr/>
        </p:nvPicPr>
        <p:blipFill>
          <a:blip r:embed="rId2" cstate="print"/>
          <a:srcRect/>
          <a:stretch>
            <a:fillRect/>
          </a:stretch>
        </p:blipFill>
        <p:spPr bwMode="auto">
          <a:xfrm>
            <a:off x="1908175" y="4365625"/>
            <a:ext cx="5486400" cy="1439863"/>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E17EFCCD-31EF-4396-81F1-6698250C37A3}" type="slidenum">
              <a:rPr lang="en-US"/>
              <a:pPr/>
              <a:t>26</a:t>
            </a:fld>
            <a:endParaRPr lang="en-US"/>
          </a:p>
        </p:txBody>
      </p:sp>
      <p:sp>
        <p:nvSpPr>
          <p:cNvPr id="456706" name="Rectangle 2"/>
          <p:cNvSpPr>
            <a:spLocks noGrp="1" noChangeArrowheads="1"/>
          </p:cNvSpPr>
          <p:nvPr>
            <p:ph type="title"/>
          </p:nvPr>
        </p:nvSpPr>
        <p:spPr/>
        <p:txBody>
          <a:bodyPr/>
          <a:lstStyle/>
          <a:p>
            <a:pPr>
              <a:defRPr/>
            </a:pPr>
            <a:r>
              <a:rPr lang="en-AU" dirty="0" err="1" smtClean="0"/>
              <a:t>Diffie</a:t>
            </a:r>
            <a:r>
              <a:rPr lang="en-AU" dirty="0" smtClean="0"/>
              <a:t>-Hellman Key Exchange</a:t>
            </a:r>
          </a:p>
        </p:txBody>
      </p:sp>
      <p:sp>
        <p:nvSpPr>
          <p:cNvPr id="27652" name="Rectangle 3"/>
          <p:cNvSpPr>
            <a:spLocks noGrp="1" noChangeArrowheads="1"/>
          </p:cNvSpPr>
          <p:nvPr>
            <p:ph type="body" idx="1"/>
          </p:nvPr>
        </p:nvSpPr>
        <p:spPr>
          <a:xfrm>
            <a:off x="755650" y="1341438"/>
            <a:ext cx="8229600" cy="4876800"/>
          </a:xfrm>
        </p:spPr>
        <p:txBody>
          <a:bodyPr/>
          <a:lstStyle/>
          <a:p>
            <a:pPr>
              <a:lnSpc>
                <a:spcPct val="90000"/>
              </a:lnSpc>
            </a:pPr>
            <a:r>
              <a:rPr lang="en-AU" sz="2800" smtClean="0"/>
              <a:t>A public-key distribution scheme can help to establish a common key known only to the two participants</a:t>
            </a:r>
          </a:p>
          <a:p>
            <a:pPr lvl="1">
              <a:lnSpc>
                <a:spcPct val="30000"/>
              </a:lnSpc>
            </a:pPr>
            <a:endParaRPr lang="en-AU" sz="2400" smtClean="0"/>
          </a:p>
          <a:p>
            <a:pPr>
              <a:lnSpc>
                <a:spcPct val="90000"/>
              </a:lnSpc>
            </a:pPr>
            <a:r>
              <a:rPr lang="en-AU" sz="2800" smtClean="0"/>
              <a:t>Diffie-Hellman scheme of key exchange </a:t>
            </a:r>
          </a:p>
          <a:p>
            <a:pPr>
              <a:lnSpc>
                <a:spcPct val="30000"/>
              </a:lnSpc>
            </a:pPr>
            <a:endParaRPr lang="en-AU" sz="2800" smtClean="0"/>
          </a:p>
          <a:p>
            <a:pPr lvl="1">
              <a:lnSpc>
                <a:spcPct val="90000"/>
              </a:lnSpc>
            </a:pPr>
            <a:r>
              <a:rPr lang="en-AU" sz="2400" smtClean="0"/>
              <a:t>Key exchange is implemented by operations over a finite field (or called Galois field) </a:t>
            </a:r>
          </a:p>
          <a:p>
            <a:pPr lvl="1">
              <a:lnSpc>
                <a:spcPct val="30000"/>
              </a:lnSpc>
            </a:pPr>
            <a:endParaRPr lang="en-AU" sz="2400" smtClean="0"/>
          </a:p>
          <a:p>
            <a:pPr lvl="1">
              <a:lnSpc>
                <a:spcPct val="90000"/>
              </a:lnSpc>
            </a:pPr>
            <a:r>
              <a:rPr lang="en-AU" sz="2400" smtClean="0"/>
              <a:t>Security relies on the difficulty of computing</a:t>
            </a:r>
            <a:r>
              <a:rPr lang="en-AU" sz="2400" b="1" i="1" smtClean="0"/>
              <a:t> discrete logarithms</a:t>
            </a:r>
            <a:r>
              <a:rPr lang="en-AU" sz="2400" b="1" smtClean="0"/>
              <a:t> </a:t>
            </a:r>
            <a:r>
              <a:rPr lang="en-AU" sz="2400" smtClean="0"/>
              <a:t>(similar to factoring) </a:t>
            </a:r>
          </a:p>
          <a:p>
            <a:pPr lvl="1">
              <a:lnSpc>
                <a:spcPct val="30000"/>
              </a:lnSpc>
              <a:buFont typeface="Wingdings" pitchFamily="2" charset="2"/>
              <a:buNone/>
            </a:pPr>
            <a:r>
              <a:rPr lang="en-AU" sz="2400" smtClean="0"/>
              <a:t>    </a:t>
            </a:r>
          </a:p>
          <a:p>
            <a:pPr lvl="1">
              <a:lnSpc>
                <a:spcPct val="90000"/>
              </a:lnSpc>
              <a:buFont typeface="Wingdings" pitchFamily="2" charset="2"/>
              <a:buNone/>
            </a:pPr>
            <a:r>
              <a:rPr lang="en-AU" sz="2400" smtClean="0"/>
              <a:t>    </a:t>
            </a:r>
            <a:r>
              <a:rPr lang="en-AU" sz="2400" b="1" smtClean="0"/>
              <a:t>– It is hard</a:t>
            </a:r>
            <a:endParaRPr lang="en-AU" sz="2400"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D3675CEF-E8FB-4AF3-9FE2-E5ABBD2C4BF2}" type="slidenum">
              <a:rPr lang="en-US"/>
              <a:pPr/>
              <a:t>27</a:t>
            </a:fld>
            <a:endParaRPr lang="en-US"/>
          </a:p>
        </p:txBody>
      </p:sp>
      <p:sp>
        <p:nvSpPr>
          <p:cNvPr id="457730" name="Rectangle 2"/>
          <p:cNvSpPr>
            <a:spLocks noGrp="1" noChangeArrowheads="1"/>
          </p:cNvSpPr>
          <p:nvPr>
            <p:ph type="title"/>
          </p:nvPr>
        </p:nvSpPr>
        <p:spPr>
          <a:xfrm>
            <a:off x="1143000" y="152400"/>
            <a:ext cx="7100888" cy="1143000"/>
          </a:xfrm>
        </p:spPr>
        <p:txBody>
          <a:bodyPr/>
          <a:lstStyle/>
          <a:p>
            <a:pPr>
              <a:defRPr/>
            </a:pPr>
            <a:r>
              <a:rPr lang="en-AU" smtClean="0"/>
              <a:t>Diffie-Hellman Setup</a:t>
            </a:r>
          </a:p>
        </p:txBody>
      </p:sp>
      <p:sp>
        <p:nvSpPr>
          <p:cNvPr id="28676" name="Rectangle 3"/>
          <p:cNvSpPr>
            <a:spLocks noGrp="1" noChangeArrowheads="1"/>
          </p:cNvSpPr>
          <p:nvPr>
            <p:ph type="body" idx="1"/>
          </p:nvPr>
        </p:nvSpPr>
        <p:spPr>
          <a:xfrm>
            <a:off x="684213" y="1341438"/>
            <a:ext cx="8229600" cy="4876800"/>
          </a:xfrm>
        </p:spPr>
        <p:txBody>
          <a:bodyPr/>
          <a:lstStyle/>
          <a:p>
            <a:r>
              <a:rPr lang="en-US" smtClean="0"/>
              <a:t>All users agree on global parameters:</a:t>
            </a:r>
          </a:p>
          <a:p>
            <a:pPr lvl="1"/>
            <a:r>
              <a:rPr lang="en-AU" smtClean="0"/>
              <a:t>Large prime integer or polynomial </a:t>
            </a:r>
            <a:r>
              <a:rPr lang="en-AU" b="1" smtClean="0">
                <a:latin typeface="Courier New" pitchFamily="49" charset="0"/>
              </a:rPr>
              <a:t>q</a:t>
            </a:r>
          </a:p>
          <a:p>
            <a:pPr lvl="1"/>
            <a:r>
              <a:rPr lang="el-GR" smtClean="0">
                <a:cs typeface="Arial" pitchFamily="34" charset="0"/>
              </a:rPr>
              <a:t>α</a:t>
            </a:r>
            <a:r>
              <a:rPr lang="en-AU" smtClean="0"/>
              <a:t> a primitive root   </a:t>
            </a:r>
            <a:r>
              <a:rPr lang="en-AU" b="1" smtClean="0">
                <a:latin typeface="Courier New" pitchFamily="49" charset="0"/>
              </a:rPr>
              <a:t>mod q</a:t>
            </a:r>
          </a:p>
          <a:p>
            <a:pPr lvl="1">
              <a:lnSpc>
                <a:spcPct val="30000"/>
              </a:lnSpc>
            </a:pPr>
            <a:endParaRPr lang="en-AU" b="1" smtClean="0">
              <a:latin typeface="Courier New" pitchFamily="49" charset="0"/>
            </a:endParaRPr>
          </a:p>
          <a:p>
            <a:r>
              <a:rPr lang="en-US" smtClean="0"/>
              <a:t>Each user (e.g. A) generates their key:</a:t>
            </a:r>
          </a:p>
          <a:p>
            <a:pPr lvl="1"/>
            <a:r>
              <a:rPr lang="en-AU" smtClean="0"/>
              <a:t>Chooses a secret key (number): </a:t>
            </a:r>
            <a:r>
              <a:rPr lang="en-AU" b="1" smtClean="0">
                <a:latin typeface="Courier New" pitchFamily="49" charset="0"/>
              </a:rPr>
              <a:t>x</a:t>
            </a:r>
            <a:r>
              <a:rPr lang="en-AU" b="1" baseline="-25000" smtClean="0">
                <a:latin typeface="Courier New" pitchFamily="49" charset="0"/>
              </a:rPr>
              <a:t>A</a:t>
            </a:r>
            <a:r>
              <a:rPr lang="en-AU" b="1" smtClean="0">
                <a:latin typeface="Courier New" pitchFamily="49" charset="0"/>
              </a:rPr>
              <a:t> &lt; q</a:t>
            </a:r>
            <a:r>
              <a:rPr lang="en-AU" smtClean="0"/>
              <a:t> </a:t>
            </a:r>
          </a:p>
          <a:p>
            <a:pPr lvl="1"/>
            <a:r>
              <a:rPr lang="en-AU" smtClean="0"/>
              <a:t>Compute their </a:t>
            </a:r>
            <a:r>
              <a:rPr lang="en-AU" b="1" smtClean="0"/>
              <a:t>public key</a:t>
            </a:r>
            <a:r>
              <a:rPr lang="en-AU" smtClean="0"/>
              <a:t>: </a:t>
            </a:r>
            <a:r>
              <a:rPr lang="en-AU" b="1" smtClean="0">
                <a:latin typeface="Courier New" pitchFamily="49" charset="0"/>
              </a:rPr>
              <a:t>y</a:t>
            </a:r>
            <a:r>
              <a:rPr lang="en-AU" b="1" baseline="-25000" smtClean="0">
                <a:latin typeface="Courier New" pitchFamily="49" charset="0"/>
              </a:rPr>
              <a:t>A</a:t>
            </a:r>
            <a:r>
              <a:rPr lang="en-AU" b="1" smtClean="0">
                <a:latin typeface="Courier New" pitchFamily="49" charset="0"/>
              </a:rPr>
              <a:t> = </a:t>
            </a:r>
            <a:r>
              <a:rPr lang="el-GR" b="1" smtClean="0">
                <a:cs typeface="Arial" pitchFamily="34" charset="0"/>
              </a:rPr>
              <a:t>α</a:t>
            </a:r>
            <a:r>
              <a:rPr lang="en-AU" b="1" baseline="60000" smtClean="0">
                <a:latin typeface="Courier New" pitchFamily="49" charset="0"/>
              </a:rPr>
              <a:t>x</a:t>
            </a:r>
            <a:r>
              <a:rPr lang="en-AU" b="1" baseline="40000" smtClean="0">
                <a:latin typeface="Courier New" pitchFamily="49" charset="0"/>
              </a:rPr>
              <a:t>A</a:t>
            </a:r>
            <a:r>
              <a:rPr lang="en-AU" b="1" smtClean="0">
                <a:latin typeface="Courier New" pitchFamily="49" charset="0"/>
              </a:rPr>
              <a:t> mod q</a:t>
            </a:r>
          </a:p>
          <a:p>
            <a:pPr lvl="1">
              <a:lnSpc>
                <a:spcPct val="30000"/>
              </a:lnSpc>
            </a:pPr>
            <a:endParaRPr lang="en-AU" b="1" smtClean="0">
              <a:latin typeface="Courier New" pitchFamily="49" charset="0"/>
            </a:endParaRPr>
          </a:p>
          <a:p>
            <a:r>
              <a:rPr lang="en-AU" smtClean="0"/>
              <a:t> Each user then makes public that key </a:t>
            </a:r>
            <a:r>
              <a:rPr lang="en-AU" b="1" smtClean="0">
                <a:latin typeface="Courier New" pitchFamily="49" charset="0"/>
              </a:rPr>
              <a:t>y</a:t>
            </a:r>
            <a:r>
              <a:rPr lang="en-AU" b="1" baseline="-25000" smtClean="0">
                <a:latin typeface="Courier New" pitchFamily="49" charset="0"/>
              </a:rPr>
              <a:t>A</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137E5CA1-29C5-4FEB-904F-6E4659DCEE96}" type="slidenum">
              <a:rPr lang="en-US"/>
              <a:pPr/>
              <a:t>28</a:t>
            </a:fld>
            <a:endParaRPr lang="en-US"/>
          </a:p>
        </p:txBody>
      </p:sp>
      <p:sp>
        <p:nvSpPr>
          <p:cNvPr id="459778" name="Rectangle 2"/>
          <p:cNvSpPr>
            <a:spLocks noGrp="1" noChangeArrowheads="1"/>
          </p:cNvSpPr>
          <p:nvPr>
            <p:ph type="title"/>
          </p:nvPr>
        </p:nvSpPr>
        <p:spPr/>
        <p:txBody>
          <a:bodyPr/>
          <a:lstStyle/>
          <a:p>
            <a:pPr>
              <a:defRPr/>
            </a:pPr>
            <a:r>
              <a:rPr lang="en-AU" smtClean="0"/>
              <a:t>Diffie-Hellman Key Exchange</a:t>
            </a:r>
          </a:p>
        </p:txBody>
      </p:sp>
      <p:sp>
        <p:nvSpPr>
          <p:cNvPr id="29700" name="Rectangle 3"/>
          <p:cNvSpPr>
            <a:spLocks noGrp="1" noChangeArrowheads="1"/>
          </p:cNvSpPr>
          <p:nvPr>
            <p:ph type="body" idx="1"/>
          </p:nvPr>
        </p:nvSpPr>
        <p:spPr>
          <a:xfrm>
            <a:off x="611188" y="1341438"/>
            <a:ext cx="8362950" cy="5059362"/>
          </a:xfrm>
        </p:spPr>
        <p:txBody>
          <a:bodyPr/>
          <a:lstStyle/>
          <a:p>
            <a:r>
              <a:rPr lang="en-AU" smtClean="0"/>
              <a:t>Shared session key for users A &amp; B is </a:t>
            </a:r>
            <a:r>
              <a:rPr lang="en-AU" b="1" smtClean="0">
                <a:latin typeface="Courier New" pitchFamily="49" charset="0"/>
              </a:rPr>
              <a:t>K</a:t>
            </a:r>
            <a:r>
              <a:rPr lang="en-AU" b="1" baseline="-25000" smtClean="0">
                <a:latin typeface="Courier New" pitchFamily="49" charset="0"/>
              </a:rPr>
              <a:t>AB</a:t>
            </a:r>
            <a:r>
              <a:rPr lang="en-AU" smtClean="0"/>
              <a:t>: </a:t>
            </a:r>
          </a:p>
          <a:p>
            <a:pPr lvl="1">
              <a:buFont typeface="Wingdings" pitchFamily="2" charset="2"/>
              <a:buNone/>
            </a:pPr>
            <a:r>
              <a:rPr lang="en-AU" b="1" smtClean="0">
                <a:latin typeface="Courier New" pitchFamily="49" charset="0"/>
              </a:rPr>
              <a:t>K</a:t>
            </a:r>
            <a:r>
              <a:rPr lang="en-AU" b="1" baseline="-25000" smtClean="0">
                <a:latin typeface="Courier New" pitchFamily="49" charset="0"/>
              </a:rPr>
              <a:t>AB </a:t>
            </a:r>
            <a:r>
              <a:rPr lang="en-AU" b="1" smtClean="0">
                <a:latin typeface="Courier New" pitchFamily="49" charset="0"/>
              </a:rPr>
              <a:t>= </a:t>
            </a:r>
            <a:r>
              <a:rPr lang="el-GR" b="1" smtClean="0">
                <a:cs typeface="Arial" pitchFamily="34" charset="0"/>
              </a:rPr>
              <a:t>α</a:t>
            </a:r>
            <a:r>
              <a:rPr lang="en-AU" b="1" baseline="60000" smtClean="0">
                <a:latin typeface="Courier New" pitchFamily="49" charset="0"/>
              </a:rPr>
              <a:t>x</a:t>
            </a:r>
            <a:r>
              <a:rPr lang="en-AU" b="1" baseline="40000" smtClean="0">
                <a:latin typeface="Courier New" pitchFamily="49" charset="0"/>
              </a:rPr>
              <a:t>A</a:t>
            </a:r>
            <a:r>
              <a:rPr lang="en-AU" b="1" baseline="60000" smtClean="0">
                <a:latin typeface="Courier New" pitchFamily="49" charset="0"/>
              </a:rPr>
              <a:t>x</a:t>
            </a:r>
            <a:r>
              <a:rPr lang="en-AU" b="1" baseline="40000" smtClean="0">
                <a:latin typeface="Courier New" pitchFamily="49" charset="0"/>
              </a:rPr>
              <a:t>B</a:t>
            </a:r>
            <a:r>
              <a:rPr lang="en-AU" b="1" smtClean="0">
                <a:latin typeface="Courier New" pitchFamily="49" charset="0"/>
              </a:rPr>
              <a:t> mod q</a:t>
            </a:r>
          </a:p>
          <a:p>
            <a:pPr lvl="1">
              <a:buFont typeface="Wingdings" pitchFamily="2" charset="2"/>
              <a:buNone/>
            </a:pPr>
            <a:r>
              <a:rPr lang="en-AU" b="1" smtClean="0">
                <a:latin typeface="Courier New" pitchFamily="49" charset="0"/>
              </a:rPr>
              <a:t>   = y</a:t>
            </a:r>
            <a:r>
              <a:rPr lang="en-AU" b="1" baseline="-25000" smtClean="0">
                <a:latin typeface="Courier New" pitchFamily="49" charset="0"/>
              </a:rPr>
              <a:t>A</a:t>
            </a:r>
            <a:r>
              <a:rPr lang="en-AU" b="1" baseline="60000" smtClean="0">
                <a:latin typeface="Courier New" pitchFamily="49" charset="0"/>
              </a:rPr>
              <a:t>x</a:t>
            </a:r>
            <a:r>
              <a:rPr lang="en-AU" b="1" baseline="40000" smtClean="0">
                <a:latin typeface="Courier New" pitchFamily="49" charset="0"/>
              </a:rPr>
              <a:t>B</a:t>
            </a:r>
            <a:r>
              <a:rPr lang="en-AU" b="1" smtClean="0">
                <a:latin typeface="Courier New" pitchFamily="49" charset="0"/>
              </a:rPr>
              <a:t> mod q</a:t>
            </a:r>
            <a:r>
              <a:rPr lang="en-AU" smtClean="0">
                <a:latin typeface="Courier New" pitchFamily="49" charset="0"/>
              </a:rPr>
              <a:t>  </a:t>
            </a:r>
            <a:r>
              <a:rPr lang="en-AU" smtClean="0"/>
              <a:t>(which</a:t>
            </a:r>
            <a:r>
              <a:rPr lang="en-AU" smtClean="0">
                <a:latin typeface="Courier New" pitchFamily="49" charset="0"/>
              </a:rPr>
              <a:t> </a:t>
            </a:r>
            <a:r>
              <a:rPr lang="en-AU" b="1" smtClean="0">
                <a:latin typeface="Courier New" pitchFamily="49" charset="0"/>
              </a:rPr>
              <a:t>B</a:t>
            </a:r>
            <a:r>
              <a:rPr lang="en-AU" smtClean="0">
                <a:latin typeface="Courier New" pitchFamily="49" charset="0"/>
              </a:rPr>
              <a:t> </a:t>
            </a:r>
            <a:r>
              <a:rPr lang="en-AU" smtClean="0"/>
              <a:t>can compute)</a:t>
            </a:r>
            <a:r>
              <a:rPr lang="en-AU" smtClean="0">
                <a:latin typeface="Courier New" pitchFamily="49" charset="0"/>
              </a:rPr>
              <a:t> </a:t>
            </a:r>
          </a:p>
          <a:p>
            <a:pPr lvl="1">
              <a:buFont typeface="Wingdings" pitchFamily="2" charset="2"/>
              <a:buNone/>
            </a:pPr>
            <a:r>
              <a:rPr lang="en-AU" b="1" smtClean="0">
                <a:latin typeface="Courier New" pitchFamily="49" charset="0"/>
              </a:rPr>
              <a:t>   = y</a:t>
            </a:r>
            <a:r>
              <a:rPr lang="en-AU" b="1" baseline="-25000" smtClean="0">
                <a:latin typeface="Courier New" pitchFamily="49" charset="0"/>
              </a:rPr>
              <a:t>B</a:t>
            </a:r>
            <a:r>
              <a:rPr lang="en-AU" b="1" baseline="60000" smtClean="0">
                <a:latin typeface="Courier New" pitchFamily="49" charset="0"/>
              </a:rPr>
              <a:t>x</a:t>
            </a:r>
            <a:r>
              <a:rPr lang="en-AU" b="1" baseline="40000" smtClean="0">
                <a:latin typeface="Courier New" pitchFamily="49" charset="0"/>
              </a:rPr>
              <a:t>A</a:t>
            </a:r>
            <a:r>
              <a:rPr lang="en-AU" b="1" smtClean="0">
                <a:latin typeface="Courier New" pitchFamily="49" charset="0"/>
              </a:rPr>
              <a:t> mod q</a:t>
            </a:r>
            <a:r>
              <a:rPr lang="en-AU" smtClean="0">
                <a:latin typeface="Courier New" pitchFamily="49" charset="0"/>
              </a:rPr>
              <a:t>  </a:t>
            </a:r>
            <a:r>
              <a:rPr lang="en-AU" smtClean="0"/>
              <a:t>(which</a:t>
            </a:r>
            <a:r>
              <a:rPr lang="en-AU" smtClean="0">
                <a:latin typeface="Courier New" pitchFamily="49" charset="0"/>
              </a:rPr>
              <a:t> </a:t>
            </a:r>
            <a:r>
              <a:rPr lang="en-AU" b="1" smtClean="0">
                <a:latin typeface="Courier New" pitchFamily="49" charset="0"/>
              </a:rPr>
              <a:t>A</a:t>
            </a:r>
            <a:r>
              <a:rPr lang="en-AU" smtClean="0">
                <a:latin typeface="Courier New" pitchFamily="49" charset="0"/>
              </a:rPr>
              <a:t> </a:t>
            </a:r>
            <a:r>
              <a:rPr lang="en-AU" smtClean="0"/>
              <a:t>can compute)</a:t>
            </a:r>
            <a:r>
              <a:rPr lang="en-AU" smtClean="0">
                <a:latin typeface="Courier New" pitchFamily="49" charset="0"/>
              </a:rPr>
              <a:t> </a:t>
            </a:r>
          </a:p>
          <a:p>
            <a:pPr lvl="1">
              <a:lnSpc>
                <a:spcPct val="50000"/>
              </a:lnSpc>
              <a:buFont typeface="Wingdings" pitchFamily="2" charset="2"/>
              <a:buNone/>
            </a:pPr>
            <a:endParaRPr lang="en-AU" smtClean="0">
              <a:latin typeface="Courier New" pitchFamily="49" charset="0"/>
            </a:endParaRPr>
          </a:p>
          <a:p>
            <a:r>
              <a:rPr lang="en-AU" b="1" smtClean="0">
                <a:latin typeface="Courier New" pitchFamily="49" charset="0"/>
              </a:rPr>
              <a:t>K</a:t>
            </a:r>
            <a:r>
              <a:rPr lang="en-AU" b="1" baseline="-25000" smtClean="0">
                <a:latin typeface="Courier New" pitchFamily="49" charset="0"/>
              </a:rPr>
              <a:t>AB</a:t>
            </a:r>
            <a:r>
              <a:rPr lang="en-AU" smtClean="0"/>
              <a:t> is used as a key in private-key encryption scheme between </a:t>
            </a:r>
            <a:r>
              <a:rPr lang="en-AU" b="1" smtClean="0"/>
              <a:t>A</a:t>
            </a:r>
            <a:r>
              <a:rPr lang="en-AU" smtClean="0"/>
              <a:t> and B</a:t>
            </a:r>
          </a:p>
          <a:p>
            <a:pPr>
              <a:lnSpc>
                <a:spcPct val="20000"/>
              </a:lnSpc>
            </a:pPr>
            <a:endParaRPr lang="en-AU" smtClean="0"/>
          </a:p>
          <a:p>
            <a:r>
              <a:rPr lang="en-US" smtClean="0">
                <a:solidFill>
                  <a:srgbClr val="DF0029"/>
                </a:solidFill>
              </a:rPr>
              <a:t>Attacker needs an </a:t>
            </a:r>
            <a:r>
              <a:rPr lang="en-US" b="1" smtClean="0">
                <a:solidFill>
                  <a:srgbClr val="DF0029"/>
                </a:solidFill>
                <a:latin typeface="Courier New" pitchFamily="49" charset="0"/>
              </a:rPr>
              <a:t>x</a:t>
            </a:r>
            <a:r>
              <a:rPr lang="en-US" smtClean="0">
                <a:solidFill>
                  <a:srgbClr val="DF0029"/>
                </a:solidFill>
              </a:rPr>
              <a:t>, must compute </a:t>
            </a:r>
            <a:r>
              <a:rPr lang="en-US" b="1" smtClean="0">
                <a:solidFill>
                  <a:srgbClr val="DF0029"/>
                </a:solidFill>
              </a:rPr>
              <a:t>discrete logarithm</a:t>
            </a:r>
            <a:r>
              <a:rPr lang="en-US" smtClean="0">
                <a:solidFill>
                  <a:srgbClr val="DF0029"/>
                </a:solidFill>
              </a:rPr>
              <a:t>  </a:t>
            </a:r>
            <a:r>
              <a:rPr lang="en-AU" b="1" smtClean="0">
                <a:solidFill>
                  <a:srgbClr val="FF0000"/>
                </a:solidFill>
              </a:rPr>
              <a:t>–</a:t>
            </a:r>
            <a:r>
              <a:rPr lang="en-US" smtClean="0">
                <a:solidFill>
                  <a:srgbClr val="DF0029"/>
                </a:solidFill>
              </a:rPr>
              <a:t>  It is a hard problem </a:t>
            </a:r>
            <a:endParaRPr lang="en-AU" smtClean="0">
              <a:solidFill>
                <a:srgbClr val="DF0029"/>
              </a:solidFill>
            </a:endParaRP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CBD7471A-C2C3-4080-81D1-7C34A67393E6}" type="slidenum">
              <a:rPr lang="en-US"/>
              <a:pPr/>
              <a:t>29</a:t>
            </a:fld>
            <a:endParaRPr lang="en-US"/>
          </a:p>
        </p:txBody>
      </p:sp>
      <p:sp>
        <p:nvSpPr>
          <p:cNvPr id="461826" name="Rectangle 2"/>
          <p:cNvSpPr>
            <a:spLocks noGrp="1" noChangeArrowheads="1"/>
          </p:cNvSpPr>
          <p:nvPr>
            <p:ph type="title"/>
          </p:nvPr>
        </p:nvSpPr>
        <p:spPr>
          <a:xfrm>
            <a:off x="1143000" y="152400"/>
            <a:ext cx="7173913" cy="1044575"/>
          </a:xfrm>
        </p:spPr>
        <p:txBody>
          <a:bodyPr/>
          <a:lstStyle/>
          <a:p>
            <a:pPr>
              <a:defRPr/>
            </a:pPr>
            <a:r>
              <a:rPr lang="en-AU" smtClean="0"/>
              <a:t>Diffie-Hellman Example </a:t>
            </a:r>
          </a:p>
        </p:txBody>
      </p:sp>
      <p:sp>
        <p:nvSpPr>
          <p:cNvPr id="30724" name="Rectangle 3"/>
          <p:cNvSpPr>
            <a:spLocks noGrp="1" noChangeArrowheads="1"/>
          </p:cNvSpPr>
          <p:nvPr>
            <p:ph type="body" idx="1"/>
          </p:nvPr>
        </p:nvSpPr>
        <p:spPr>
          <a:xfrm>
            <a:off x="755650" y="1196975"/>
            <a:ext cx="8229600" cy="5040313"/>
          </a:xfrm>
        </p:spPr>
        <p:txBody>
          <a:bodyPr/>
          <a:lstStyle/>
          <a:p>
            <a:pPr>
              <a:lnSpc>
                <a:spcPct val="90000"/>
              </a:lnSpc>
            </a:pPr>
            <a:r>
              <a:rPr lang="en-US" sz="2400" smtClean="0"/>
              <a:t>Users Alice &amp; Bob who wish to swap keys</a:t>
            </a:r>
          </a:p>
          <a:p>
            <a:pPr>
              <a:lnSpc>
                <a:spcPct val="20000"/>
              </a:lnSpc>
            </a:pPr>
            <a:endParaRPr lang="en-US" sz="2400" smtClean="0"/>
          </a:p>
          <a:p>
            <a:pPr>
              <a:lnSpc>
                <a:spcPct val="90000"/>
              </a:lnSpc>
            </a:pPr>
            <a:r>
              <a:rPr lang="en-US" sz="2400" smtClean="0"/>
              <a:t>Agree on prime </a:t>
            </a:r>
            <a:r>
              <a:rPr lang="en-US" sz="2400" b="1" smtClean="0">
                <a:latin typeface="Courier New" pitchFamily="49" charset="0"/>
              </a:rPr>
              <a:t>q=353</a:t>
            </a:r>
            <a:r>
              <a:rPr lang="en-US" sz="2400" smtClean="0"/>
              <a:t> and </a:t>
            </a:r>
            <a:r>
              <a:rPr lang="el-GR" sz="2400" b="1" smtClean="0">
                <a:latin typeface="Courier New" pitchFamily="49" charset="0"/>
                <a:cs typeface="Arial" pitchFamily="34" charset="0"/>
              </a:rPr>
              <a:t>α</a:t>
            </a:r>
            <a:r>
              <a:rPr lang="en-US" sz="2400" b="1" smtClean="0">
                <a:latin typeface="Courier New" pitchFamily="49" charset="0"/>
                <a:cs typeface="Arial" pitchFamily="34" charset="0"/>
              </a:rPr>
              <a:t>=3</a:t>
            </a:r>
          </a:p>
          <a:p>
            <a:pPr>
              <a:lnSpc>
                <a:spcPct val="20000"/>
              </a:lnSpc>
            </a:pPr>
            <a:endParaRPr lang="en-US" sz="2400" b="1" smtClean="0">
              <a:latin typeface="Courier New" pitchFamily="49" charset="0"/>
            </a:endParaRPr>
          </a:p>
          <a:p>
            <a:pPr>
              <a:lnSpc>
                <a:spcPct val="90000"/>
              </a:lnSpc>
            </a:pPr>
            <a:r>
              <a:rPr lang="en-US" sz="2400" smtClean="0"/>
              <a:t>Select random secret keys:</a:t>
            </a:r>
          </a:p>
          <a:p>
            <a:pPr lvl="1">
              <a:lnSpc>
                <a:spcPct val="90000"/>
              </a:lnSpc>
            </a:pPr>
            <a:r>
              <a:rPr lang="en-AU" sz="2000" smtClean="0"/>
              <a:t>A chooses  </a:t>
            </a:r>
            <a:r>
              <a:rPr lang="en-AU" sz="2000" b="1" smtClean="0">
                <a:latin typeface="Courier New" pitchFamily="49" charset="0"/>
              </a:rPr>
              <a:t>x</a:t>
            </a:r>
            <a:r>
              <a:rPr lang="en-AU" sz="2000" b="1" baseline="-25000" smtClean="0">
                <a:latin typeface="Courier New" pitchFamily="49" charset="0"/>
              </a:rPr>
              <a:t>A</a:t>
            </a:r>
            <a:r>
              <a:rPr lang="en-AU" sz="2000" b="1" smtClean="0">
                <a:latin typeface="Courier New" pitchFamily="49" charset="0"/>
              </a:rPr>
              <a:t>=97</a:t>
            </a:r>
            <a:r>
              <a:rPr lang="en-AU" sz="2000" smtClean="0">
                <a:latin typeface="Courier New" pitchFamily="49" charset="0"/>
              </a:rPr>
              <a:t>, </a:t>
            </a:r>
            <a:r>
              <a:rPr lang="en-AU" sz="2000" smtClean="0"/>
              <a:t>B chooses  </a:t>
            </a:r>
            <a:r>
              <a:rPr lang="en-AU" sz="2000" b="1" smtClean="0">
                <a:latin typeface="Courier New" pitchFamily="49" charset="0"/>
              </a:rPr>
              <a:t>x</a:t>
            </a:r>
            <a:r>
              <a:rPr lang="en-AU" sz="2000" b="1" baseline="-25000" smtClean="0">
                <a:latin typeface="Courier New" pitchFamily="49" charset="0"/>
              </a:rPr>
              <a:t>B</a:t>
            </a:r>
            <a:r>
              <a:rPr lang="en-AU" sz="2000" b="1" smtClean="0">
                <a:latin typeface="Courier New" pitchFamily="49" charset="0"/>
              </a:rPr>
              <a:t>=233</a:t>
            </a:r>
          </a:p>
          <a:p>
            <a:pPr lvl="1">
              <a:lnSpc>
                <a:spcPct val="30000"/>
              </a:lnSpc>
            </a:pPr>
            <a:endParaRPr lang="en-AU" sz="2000" b="1" smtClean="0">
              <a:latin typeface="Courier New" pitchFamily="49" charset="0"/>
            </a:endParaRPr>
          </a:p>
          <a:p>
            <a:r>
              <a:rPr lang="en-US" sz="2400" smtClean="0"/>
              <a:t>Compute public keys:</a:t>
            </a:r>
          </a:p>
          <a:p>
            <a:pPr lvl="1">
              <a:buFont typeface="Wingdings" pitchFamily="2" charset="2"/>
              <a:buNone/>
            </a:pPr>
            <a:r>
              <a:rPr lang="en-AU" sz="2000" b="1" smtClean="0">
                <a:latin typeface="Courier New" pitchFamily="49" charset="0"/>
              </a:rPr>
              <a:t>  y</a:t>
            </a:r>
            <a:r>
              <a:rPr lang="en-AU" sz="2000" b="1" baseline="-25000" smtClean="0">
                <a:latin typeface="Courier New" pitchFamily="49" charset="0"/>
              </a:rPr>
              <a:t>A</a:t>
            </a:r>
            <a:r>
              <a:rPr lang="en-AU" sz="2000" b="1" smtClean="0">
                <a:latin typeface="Courier New" pitchFamily="49" charset="0"/>
              </a:rPr>
              <a:t>=</a:t>
            </a:r>
            <a:r>
              <a:rPr lang="en-US" sz="2000" b="1" smtClean="0">
                <a:cs typeface="Arial" pitchFamily="34" charset="0"/>
              </a:rPr>
              <a:t>3</a:t>
            </a:r>
            <a:r>
              <a:rPr lang="en-AU" sz="2000" b="1" baseline="60000" smtClean="0">
                <a:latin typeface="Courier New" pitchFamily="49" charset="0"/>
              </a:rPr>
              <a:t>97 </a:t>
            </a:r>
            <a:r>
              <a:rPr lang="en-AU" sz="2000" b="1" smtClean="0">
                <a:latin typeface="Courier New" pitchFamily="49" charset="0"/>
              </a:rPr>
              <a:t> mod 353 = 40	</a:t>
            </a:r>
            <a:r>
              <a:rPr lang="en-AU" sz="2000" smtClean="0"/>
              <a:t>(Alice)</a:t>
            </a:r>
          </a:p>
          <a:p>
            <a:pPr lvl="1">
              <a:lnSpc>
                <a:spcPct val="20000"/>
              </a:lnSpc>
              <a:buFont typeface="Wingdings" pitchFamily="2" charset="2"/>
              <a:buNone/>
            </a:pPr>
            <a:endParaRPr lang="en-AU" sz="2000" smtClean="0"/>
          </a:p>
          <a:p>
            <a:pPr lvl="1">
              <a:buFont typeface="Wingdings" pitchFamily="2" charset="2"/>
              <a:buNone/>
            </a:pPr>
            <a:r>
              <a:rPr lang="en-AU" sz="2000" b="1" smtClean="0">
                <a:latin typeface="Courier New" pitchFamily="49" charset="0"/>
              </a:rPr>
              <a:t>  y</a:t>
            </a:r>
            <a:r>
              <a:rPr lang="en-AU" sz="2000" b="1" baseline="-25000" smtClean="0">
                <a:latin typeface="Courier New" pitchFamily="49" charset="0"/>
              </a:rPr>
              <a:t>B</a:t>
            </a:r>
            <a:r>
              <a:rPr lang="en-AU" sz="2000" b="1" smtClean="0">
                <a:latin typeface="Courier New" pitchFamily="49" charset="0"/>
              </a:rPr>
              <a:t>=</a:t>
            </a:r>
            <a:r>
              <a:rPr lang="en-US" sz="2000" b="1" smtClean="0">
                <a:cs typeface="Arial" pitchFamily="34" charset="0"/>
              </a:rPr>
              <a:t>3</a:t>
            </a:r>
            <a:r>
              <a:rPr lang="en-AU" sz="2000" b="1" baseline="60000" smtClean="0">
                <a:latin typeface="Courier New" pitchFamily="49" charset="0"/>
              </a:rPr>
              <a:t>233</a:t>
            </a:r>
            <a:r>
              <a:rPr lang="en-AU" sz="2000" b="1" smtClean="0">
                <a:latin typeface="Courier New" pitchFamily="49" charset="0"/>
              </a:rPr>
              <a:t> mod 353 = 248 </a:t>
            </a:r>
            <a:r>
              <a:rPr lang="en-AU" sz="2000" smtClean="0"/>
              <a:t>(Bob)</a:t>
            </a:r>
          </a:p>
          <a:p>
            <a:pPr lvl="1">
              <a:lnSpc>
                <a:spcPct val="30000"/>
              </a:lnSpc>
            </a:pPr>
            <a:endParaRPr lang="en-AU" sz="2000" smtClean="0"/>
          </a:p>
          <a:p>
            <a:r>
              <a:rPr lang="en-US" sz="2400" smtClean="0"/>
              <a:t>Compute shared session key as:</a:t>
            </a:r>
          </a:p>
          <a:p>
            <a:pPr lvl="1">
              <a:buFont typeface="Wingdings" pitchFamily="2" charset="2"/>
              <a:buNone/>
            </a:pPr>
            <a:r>
              <a:rPr lang="en-AU" sz="2000" b="1" smtClean="0">
                <a:latin typeface="Courier New" pitchFamily="49" charset="0"/>
              </a:rPr>
              <a:t>  K</a:t>
            </a:r>
            <a:r>
              <a:rPr lang="en-AU" sz="2000" b="1" baseline="-25000" smtClean="0">
                <a:latin typeface="Courier New" pitchFamily="49" charset="0"/>
              </a:rPr>
              <a:t>AB</a:t>
            </a:r>
            <a:r>
              <a:rPr lang="en-AU" sz="2000" b="1" smtClean="0">
                <a:latin typeface="Courier New" pitchFamily="49" charset="0"/>
              </a:rPr>
              <a:t>= y</a:t>
            </a:r>
            <a:r>
              <a:rPr lang="en-AU" sz="2000" b="1" baseline="-25000" smtClean="0">
                <a:latin typeface="Courier New" pitchFamily="49" charset="0"/>
              </a:rPr>
              <a:t>B</a:t>
            </a:r>
            <a:r>
              <a:rPr lang="en-AU" sz="2000" b="1" baseline="60000" smtClean="0">
                <a:latin typeface="Courier New" pitchFamily="49" charset="0"/>
              </a:rPr>
              <a:t>x</a:t>
            </a:r>
            <a:r>
              <a:rPr lang="en-AU" sz="2000" b="1" baseline="40000" smtClean="0">
                <a:latin typeface="Courier New" pitchFamily="49" charset="0"/>
              </a:rPr>
              <a:t>A</a:t>
            </a:r>
            <a:r>
              <a:rPr lang="en-AU" sz="2000" b="1" smtClean="0">
                <a:latin typeface="Courier New" pitchFamily="49" charset="0"/>
              </a:rPr>
              <a:t> mod 353 = </a:t>
            </a:r>
            <a:r>
              <a:rPr lang="en-US" sz="2000" b="1" smtClean="0">
                <a:cs typeface="Arial" pitchFamily="34" charset="0"/>
              </a:rPr>
              <a:t>248</a:t>
            </a:r>
            <a:r>
              <a:rPr lang="en-AU" sz="2000" b="1" baseline="60000" smtClean="0">
                <a:latin typeface="Courier New" pitchFamily="49" charset="0"/>
              </a:rPr>
              <a:t>97</a:t>
            </a:r>
            <a:r>
              <a:rPr lang="en-AU" sz="2000" b="1" smtClean="0">
                <a:latin typeface="Courier New" pitchFamily="49" charset="0"/>
              </a:rPr>
              <a:t> = 160	</a:t>
            </a:r>
            <a:r>
              <a:rPr lang="en-AU" sz="2000" smtClean="0"/>
              <a:t>(Alice)</a:t>
            </a:r>
          </a:p>
          <a:p>
            <a:pPr lvl="1">
              <a:lnSpc>
                <a:spcPct val="20000"/>
              </a:lnSpc>
              <a:buFont typeface="Wingdings" pitchFamily="2" charset="2"/>
              <a:buNone/>
            </a:pPr>
            <a:endParaRPr lang="en-AU" sz="2000" smtClean="0"/>
          </a:p>
          <a:p>
            <a:pPr lvl="1">
              <a:buFont typeface="Wingdings" pitchFamily="2" charset="2"/>
              <a:buNone/>
            </a:pPr>
            <a:r>
              <a:rPr lang="en-AU" sz="2000" b="1" smtClean="0">
                <a:latin typeface="Courier New" pitchFamily="49" charset="0"/>
              </a:rPr>
              <a:t>  K</a:t>
            </a:r>
            <a:r>
              <a:rPr lang="en-AU" sz="2000" b="1" baseline="-25000" smtClean="0">
                <a:latin typeface="Courier New" pitchFamily="49" charset="0"/>
              </a:rPr>
              <a:t>AB</a:t>
            </a:r>
            <a:r>
              <a:rPr lang="en-AU" sz="2000" b="1" smtClean="0">
                <a:latin typeface="Courier New" pitchFamily="49" charset="0"/>
              </a:rPr>
              <a:t>= y</a:t>
            </a:r>
            <a:r>
              <a:rPr lang="en-AU" sz="2000" b="1" baseline="-25000" smtClean="0">
                <a:latin typeface="Courier New" pitchFamily="49" charset="0"/>
              </a:rPr>
              <a:t>A</a:t>
            </a:r>
            <a:r>
              <a:rPr lang="en-AU" sz="2000" b="1" baseline="60000" smtClean="0">
                <a:latin typeface="Courier New" pitchFamily="49" charset="0"/>
              </a:rPr>
              <a:t>x</a:t>
            </a:r>
            <a:r>
              <a:rPr lang="en-AU" sz="2000" b="1" baseline="40000" smtClean="0">
                <a:latin typeface="Courier New" pitchFamily="49" charset="0"/>
              </a:rPr>
              <a:t>B</a:t>
            </a:r>
            <a:r>
              <a:rPr lang="en-AU" sz="2000" b="1" smtClean="0">
                <a:latin typeface="Courier New" pitchFamily="49" charset="0"/>
              </a:rPr>
              <a:t> mod 353 = </a:t>
            </a:r>
            <a:r>
              <a:rPr lang="en-US" sz="2000" b="1" smtClean="0">
                <a:cs typeface="Arial" pitchFamily="34" charset="0"/>
              </a:rPr>
              <a:t>40</a:t>
            </a:r>
            <a:r>
              <a:rPr lang="en-AU" sz="2000" b="1" baseline="60000" smtClean="0">
                <a:latin typeface="Courier New" pitchFamily="49" charset="0"/>
              </a:rPr>
              <a:t>233</a:t>
            </a:r>
            <a:r>
              <a:rPr lang="en-AU" sz="2000" b="1" smtClean="0">
                <a:latin typeface="Courier New" pitchFamily="49" charset="0"/>
              </a:rPr>
              <a:t> = 160	</a:t>
            </a:r>
            <a:r>
              <a:rPr lang="en-AU" sz="2000" smtClean="0"/>
              <a:t>(Bob)</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1187450" y="188913"/>
            <a:ext cx="6884988" cy="1143000"/>
          </a:xfrm>
        </p:spPr>
        <p:txBody>
          <a:bodyPr/>
          <a:lstStyle/>
          <a:p>
            <a:pPr>
              <a:defRPr/>
            </a:pPr>
            <a:r>
              <a:rPr lang="en-AU" dirty="0" smtClean="0"/>
              <a:t>Today’s Objectives</a:t>
            </a:r>
          </a:p>
        </p:txBody>
      </p:sp>
      <p:sp>
        <p:nvSpPr>
          <p:cNvPr id="6147" name="Rectangle 3"/>
          <p:cNvSpPr>
            <a:spLocks noGrp="1" noChangeArrowheads="1"/>
          </p:cNvSpPr>
          <p:nvPr>
            <p:ph type="body" idx="1"/>
          </p:nvPr>
        </p:nvSpPr>
        <p:spPr>
          <a:xfrm>
            <a:off x="971550" y="1557338"/>
            <a:ext cx="7786688" cy="4876800"/>
          </a:xfrm>
        </p:spPr>
        <p:txBody>
          <a:bodyPr/>
          <a:lstStyle/>
          <a:p>
            <a:r>
              <a:rPr lang="en-AU" dirty="0" smtClean="0"/>
              <a:t>To understand the operation of public-key cryptography</a:t>
            </a:r>
          </a:p>
          <a:p>
            <a:r>
              <a:rPr lang="en-AU" dirty="0" smtClean="0"/>
              <a:t>To learn public-key distribution mechanism</a:t>
            </a:r>
          </a:p>
          <a:p>
            <a:r>
              <a:rPr lang="en-AU" dirty="0" smtClean="0"/>
              <a:t>To learn RSA and ECC </a:t>
            </a:r>
          </a:p>
          <a:p>
            <a:r>
              <a:rPr lang="en-AU" dirty="0" smtClean="0"/>
              <a:t>To learn the </a:t>
            </a:r>
            <a:r>
              <a:rPr lang="en-AU" dirty="0" err="1" smtClean="0"/>
              <a:t>Diffie</a:t>
            </a:r>
            <a:r>
              <a:rPr lang="en-AU" dirty="0" smtClean="0"/>
              <a:t>-Hellman key exchange mechanism</a:t>
            </a:r>
          </a:p>
          <a:p>
            <a:r>
              <a:rPr lang="en-AU" dirty="0" smtClean="0"/>
              <a:t>To study Message Authentication Codes (MAC)</a:t>
            </a:r>
          </a:p>
          <a:p>
            <a:pPr>
              <a:buFontTx/>
              <a:buNone/>
            </a:pPr>
            <a:endParaRPr lang="en-AU" dirty="0" smtClean="0"/>
          </a:p>
        </p:txBody>
      </p:sp>
      <p:sp>
        <p:nvSpPr>
          <p:cNvPr id="2" name="Slide Number Placeholder 1"/>
          <p:cNvSpPr>
            <a:spLocks noGrp="1"/>
          </p:cNvSpPr>
          <p:nvPr>
            <p:ph type="sldNum" sz="quarter" idx="12"/>
          </p:nvPr>
        </p:nvSpPr>
        <p:spPr/>
        <p:txBody>
          <a:bodyPr/>
          <a:lstStyle/>
          <a:p>
            <a:r>
              <a:rPr lang="en-US" dirty="0"/>
              <a:t>Lecture </a:t>
            </a:r>
            <a:r>
              <a:rPr lang="en-US" dirty="0" smtClean="0"/>
              <a:t>3 </a:t>
            </a:r>
            <a:r>
              <a:rPr lang="en-US" dirty="0"/>
              <a:t>- </a:t>
            </a:r>
            <a:fld id="{1CB266F7-4925-4124-8922-68FBCD028829}" type="slidenum">
              <a:rPr lang="en-US"/>
              <a:pPr/>
              <a:t>3</a:t>
            </a:fld>
            <a:endParaRPr lang="en-US" dirty="0"/>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C9D9DD93-1294-4298-8C72-373437FDA357}" type="slidenum">
              <a:rPr lang="en-US"/>
              <a:pPr/>
              <a:t>30</a:t>
            </a:fld>
            <a:endParaRPr lang="en-US"/>
          </a:p>
        </p:txBody>
      </p:sp>
      <p:sp>
        <p:nvSpPr>
          <p:cNvPr id="462850" name="Rectangle 2"/>
          <p:cNvSpPr>
            <a:spLocks noGrp="1" noChangeArrowheads="1"/>
          </p:cNvSpPr>
          <p:nvPr>
            <p:ph type="title"/>
          </p:nvPr>
        </p:nvSpPr>
        <p:spPr>
          <a:xfrm>
            <a:off x="1042988" y="152400"/>
            <a:ext cx="7850187" cy="1143000"/>
          </a:xfrm>
        </p:spPr>
        <p:txBody>
          <a:bodyPr/>
          <a:lstStyle/>
          <a:p>
            <a:r>
              <a:rPr lang="en-US" sz="4200" smtClean="0">
                <a:solidFill>
                  <a:schemeClr val="tx1"/>
                </a:solidFill>
              </a:rPr>
              <a:t>Elliptic Curve Cryptography (ECC)</a:t>
            </a:r>
            <a:endParaRPr lang="en-AU" sz="4200" smtClean="0">
              <a:solidFill>
                <a:schemeClr val="tx1"/>
              </a:solidFill>
            </a:endParaRPr>
          </a:p>
        </p:txBody>
      </p:sp>
      <p:sp>
        <p:nvSpPr>
          <p:cNvPr id="31748" name="Rectangle 3"/>
          <p:cNvSpPr>
            <a:spLocks noGrp="1" noChangeArrowheads="1"/>
          </p:cNvSpPr>
          <p:nvPr>
            <p:ph type="body" idx="1"/>
          </p:nvPr>
        </p:nvSpPr>
        <p:spPr>
          <a:xfrm>
            <a:off x="1042988" y="1341438"/>
            <a:ext cx="7993062" cy="4876800"/>
          </a:xfrm>
        </p:spPr>
        <p:txBody>
          <a:bodyPr/>
          <a:lstStyle/>
          <a:p>
            <a:r>
              <a:rPr lang="en-US" sz="3100" smtClean="0"/>
              <a:t>RSA and D-H use integer (or polynomial) arithmetic with very large numbers (or polynomials)</a:t>
            </a:r>
          </a:p>
          <a:p>
            <a:pPr>
              <a:lnSpc>
                <a:spcPct val="20000"/>
              </a:lnSpc>
            </a:pPr>
            <a:endParaRPr lang="en-US" sz="3100" smtClean="0"/>
          </a:p>
          <a:p>
            <a:r>
              <a:rPr lang="en-US" sz="3100" smtClean="0"/>
              <a:t>Imposes a significant load in storing and processing keys and messages</a:t>
            </a:r>
          </a:p>
          <a:p>
            <a:pPr>
              <a:lnSpc>
                <a:spcPct val="20000"/>
              </a:lnSpc>
            </a:pPr>
            <a:endParaRPr lang="en-US" sz="3100" smtClean="0"/>
          </a:p>
          <a:p>
            <a:r>
              <a:rPr lang="en-US" sz="3100" smtClean="0"/>
              <a:t>An alternative is to use </a:t>
            </a:r>
            <a:r>
              <a:rPr lang="en-US" sz="3100" b="1" i="1" smtClean="0"/>
              <a:t>elliptic curves</a:t>
            </a:r>
          </a:p>
          <a:p>
            <a:pPr>
              <a:lnSpc>
                <a:spcPct val="20000"/>
              </a:lnSpc>
            </a:pPr>
            <a:endParaRPr lang="en-US" sz="3100" smtClean="0"/>
          </a:p>
          <a:p>
            <a:r>
              <a:rPr lang="en-US" sz="3100" smtClean="0"/>
              <a:t>Offers same security with smaller block sizes</a:t>
            </a:r>
            <a:endParaRPr lang="en-AU" sz="3100"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r>
              <a:rPr lang="en-US"/>
              <a:t>Lecture 3 - </a:t>
            </a:r>
            <a:fld id="{5C8AF2D6-14F7-4E17-9D8A-968712C001A6}" type="slidenum">
              <a:rPr lang="en-US"/>
              <a:pPr/>
              <a:t>31</a:t>
            </a:fld>
            <a:endParaRPr lang="en-US"/>
          </a:p>
        </p:txBody>
      </p:sp>
      <p:sp>
        <p:nvSpPr>
          <p:cNvPr id="741378" name="Rectangle 2"/>
          <p:cNvSpPr>
            <a:spLocks noGrp="1" noChangeArrowheads="1"/>
          </p:cNvSpPr>
          <p:nvPr>
            <p:ph type="title" idx="4294967295"/>
          </p:nvPr>
        </p:nvSpPr>
        <p:spPr>
          <a:xfrm>
            <a:off x="1143000" y="152400"/>
            <a:ext cx="7245350" cy="1143000"/>
          </a:xfrm>
        </p:spPr>
        <p:txBody>
          <a:bodyPr/>
          <a:lstStyle/>
          <a:p>
            <a:r>
              <a:rPr lang="en-US" smtClean="0"/>
              <a:t>Elliptic Curves</a:t>
            </a:r>
            <a:endParaRPr lang="en-AU" smtClean="0"/>
          </a:p>
        </p:txBody>
      </p:sp>
      <p:sp>
        <p:nvSpPr>
          <p:cNvPr id="32772" name="Rectangle 3"/>
          <p:cNvSpPr>
            <a:spLocks noGrp="1" noChangeArrowheads="1"/>
          </p:cNvSpPr>
          <p:nvPr>
            <p:ph type="body" idx="4294967295"/>
          </p:nvPr>
        </p:nvSpPr>
        <p:spPr>
          <a:xfrm>
            <a:off x="684213" y="1412875"/>
            <a:ext cx="8229600" cy="4876800"/>
          </a:xfrm>
        </p:spPr>
        <p:txBody>
          <a:bodyPr/>
          <a:lstStyle/>
          <a:p>
            <a:pPr>
              <a:lnSpc>
                <a:spcPct val="90000"/>
              </a:lnSpc>
            </a:pPr>
            <a:r>
              <a:rPr lang="en-US" smtClean="0"/>
              <a:t>An </a:t>
            </a:r>
            <a:r>
              <a:rPr lang="en-AU" smtClean="0"/>
              <a:t>elliptic curve is defined by an equation in two variables </a:t>
            </a:r>
            <a:r>
              <a:rPr lang="en-AU" i="1" smtClean="0"/>
              <a:t>x</a:t>
            </a:r>
            <a:r>
              <a:rPr lang="en-AU" smtClean="0"/>
              <a:t> &amp; </a:t>
            </a:r>
            <a:r>
              <a:rPr lang="en-AU" i="1" smtClean="0"/>
              <a:t>y</a:t>
            </a:r>
          </a:p>
          <a:p>
            <a:pPr>
              <a:lnSpc>
                <a:spcPct val="90000"/>
              </a:lnSpc>
            </a:pPr>
            <a:r>
              <a:rPr lang="en-US" smtClean="0"/>
              <a:t>An example:</a:t>
            </a:r>
          </a:p>
          <a:p>
            <a:pPr lvl="1">
              <a:lnSpc>
                <a:spcPct val="90000"/>
              </a:lnSpc>
              <a:buFont typeface="Wingdings" pitchFamily="2" charset="2"/>
              <a:buNone/>
            </a:pPr>
            <a:r>
              <a:rPr lang="en-AU" i="1" smtClean="0"/>
              <a:t>                          y</a:t>
            </a:r>
            <a:r>
              <a:rPr lang="en-AU" baseline="30000" smtClean="0"/>
              <a:t>2</a:t>
            </a:r>
            <a:r>
              <a:rPr lang="en-AU" smtClean="0"/>
              <a:t> = </a:t>
            </a:r>
            <a:r>
              <a:rPr lang="en-AU" i="1" smtClean="0"/>
              <a:t>x</a:t>
            </a:r>
            <a:r>
              <a:rPr lang="en-AU" baseline="30000" smtClean="0"/>
              <a:t>3</a:t>
            </a:r>
            <a:r>
              <a:rPr lang="en-AU" smtClean="0"/>
              <a:t> + </a:t>
            </a:r>
            <a:r>
              <a:rPr lang="en-AU" i="1" smtClean="0"/>
              <a:t>ax </a:t>
            </a:r>
            <a:r>
              <a:rPr lang="en-AU" smtClean="0"/>
              <a:t>+ </a:t>
            </a:r>
            <a:r>
              <a:rPr lang="en-AU" i="1" smtClean="0"/>
              <a:t>b</a:t>
            </a:r>
          </a:p>
          <a:p>
            <a:pPr lvl="1">
              <a:lnSpc>
                <a:spcPct val="90000"/>
              </a:lnSpc>
            </a:pPr>
            <a:r>
              <a:rPr lang="en-US" smtClean="0"/>
              <a:t>where a, b are known coefficients </a:t>
            </a:r>
          </a:p>
          <a:p>
            <a:pPr lvl="1">
              <a:lnSpc>
                <a:spcPct val="25000"/>
              </a:lnSpc>
              <a:buFont typeface="Wingdings" pitchFamily="2" charset="2"/>
              <a:buNone/>
            </a:pPr>
            <a:endParaRPr lang="en-US" smtClean="0"/>
          </a:p>
          <a:p>
            <a:pPr>
              <a:lnSpc>
                <a:spcPct val="90000"/>
              </a:lnSpc>
            </a:pPr>
            <a:r>
              <a:rPr lang="en-US" smtClean="0"/>
              <a:t>There is an addition operation for points on elliptic curve</a:t>
            </a:r>
          </a:p>
          <a:p>
            <a:pPr>
              <a:lnSpc>
                <a:spcPct val="0"/>
              </a:lnSpc>
            </a:pPr>
            <a:endParaRPr lang="en-US" smtClean="0"/>
          </a:p>
          <a:p>
            <a:pPr lvl="1">
              <a:lnSpc>
                <a:spcPct val="90000"/>
              </a:lnSpc>
            </a:pPr>
            <a:r>
              <a:rPr lang="en-US" smtClean="0"/>
              <a:t>This operation is used to encryption &amp; decryption </a:t>
            </a:r>
            <a:endParaRPr lang="en-AU" smtClean="0"/>
          </a:p>
          <a:p>
            <a:pPr lvl="1">
              <a:lnSpc>
                <a:spcPct val="90000"/>
              </a:lnSpc>
            </a:pPr>
            <a:endParaRPr lang="en-AU" smtClean="0"/>
          </a:p>
          <a:p>
            <a:pPr>
              <a:lnSpc>
                <a:spcPct val="90000"/>
              </a:lnSpc>
            </a:pPr>
            <a:endParaRPr lang="en-AU"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r>
              <a:rPr lang="en-US"/>
              <a:t>Lecture 3 - </a:t>
            </a:r>
            <a:fld id="{BEA94EF6-5BB4-410A-BFEA-3F981982FA57}" type="slidenum">
              <a:rPr lang="en-US"/>
              <a:pPr/>
              <a:t>32</a:t>
            </a:fld>
            <a:endParaRPr lang="en-US"/>
          </a:p>
        </p:txBody>
      </p:sp>
      <p:sp>
        <p:nvSpPr>
          <p:cNvPr id="743426" name="Rectangle 2"/>
          <p:cNvSpPr>
            <a:spLocks noGrp="1" noChangeArrowheads="1"/>
          </p:cNvSpPr>
          <p:nvPr>
            <p:ph type="title" idx="4294967295"/>
          </p:nvPr>
        </p:nvSpPr>
        <p:spPr/>
        <p:txBody>
          <a:bodyPr/>
          <a:lstStyle/>
          <a:p>
            <a:r>
              <a:rPr lang="en-US" smtClean="0"/>
              <a:t>Elliptic Curve Example</a:t>
            </a:r>
            <a:endParaRPr lang="en-AU" smtClean="0"/>
          </a:p>
        </p:txBody>
      </p:sp>
      <p:pic>
        <p:nvPicPr>
          <p:cNvPr id="33796" name="Picture 3"/>
          <p:cNvPicPr>
            <a:picLocks noGrp="1" noChangeAspect="1" noChangeArrowheads="1"/>
          </p:cNvPicPr>
          <p:nvPr>
            <p:ph type="body" idx="4294967295"/>
          </p:nvPr>
        </p:nvPicPr>
        <p:blipFill>
          <a:blip r:embed="rId2" cstate="print"/>
          <a:srcRect/>
          <a:stretch>
            <a:fillRect/>
          </a:stretch>
        </p:blipFill>
        <p:spPr/>
      </p:pic>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mtClean="0">
                <a:ea typeface="ＭＳ Ｐゴシック" pitchFamily="-107" charset="-128"/>
              </a:rPr>
              <a:t>ECC Encryption/Decryption</a:t>
            </a:r>
            <a:endParaRPr lang="en-AU" smtClean="0">
              <a:ea typeface="ＭＳ Ｐゴシック" pitchFamily="-107" charset="-128"/>
            </a:endParaRPr>
          </a:p>
        </p:txBody>
      </p:sp>
      <p:sp>
        <p:nvSpPr>
          <p:cNvPr id="34819" name="Rectangle 3"/>
          <p:cNvSpPr>
            <a:spLocks noGrp="1" noChangeArrowheads="1"/>
          </p:cNvSpPr>
          <p:nvPr>
            <p:ph type="body" idx="1"/>
          </p:nvPr>
        </p:nvSpPr>
        <p:spPr>
          <a:xfrm>
            <a:off x="755650" y="1341438"/>
            <a:ext cx="8229600" cy="4876800"/>
          </a:xfrm>
        </p:spPr>
        <p:txBody>
          <a:bodyPr/>
          <a:lstStyle/>
          <a:p>
            <a:pPr eaLnBrk="1" hangingPunct="1"/>
            <a:r>
              <a:rPr lang="en-US" sz="2800" smtClean="0">
                <a:ea typeface="ＭＳ Ｐゴシック" pitchFamily="-107" charset="-128"/>
              </a:rPr>
              <a:t>First, represent a message M as a point on the elliptic curve, namely, P</a:t>
            </a:r>
            <a:r>
              <a:rPr lang="en-US" sz="2800" baseline="-25000" smtClean="0">
                <a:ea typeface="ＭＳ Ｐゴシック" pitchFamily="-107" charset="-128"/>
              </a:rPr>
              <a:t>m</a:t>
            </a:r>
          </a:p>
          <a:p>
            <a:pPr eaLnBrk="1" hangingPunct="1"/>
            <a:r>
              <a:rPr lang="en-US" sz="2800" smtClean="0">
                <a:ea typeface="ＭＳ Ｐゴシック" pitchFamily="-107" charset="-128"/>
              </a:rPr>
              <a:t>Select suitable point G on the curve</a:t>
            </a:r>
          </a:p>
          <a:p>
            <a:pPr eaLnBrk="1" hangingPunct="1"/>
            <a:r>
              <a:rPr lang="en-US" sz="2800" smtClean="0">
                <a:ea typeface="ＭＳ Ｐゴシック" pitchFamily="-107" charset="-128"/>
              </a:rPr>
              <a:t>Each user, say, A, chooses a private key, say, </a:t>
            </a:r>
            <a:r>
              <a:rPr lang="en-US" sz="2800" smtClean="0">
                <a:latin typeface="Courier New" pitchFamily="49" charset="0"/>
                <a:ea typeface="ＭＳ Ｐゴシック" pitchFamily="-107" charset="-128"/>
              </a:rPr>
              <a:t>n</a:t>
            </a:r>
            <a:r>
              <a:rPr lang="en-US" sz="2800" baseline="-25000" smtClean="0">
                <a:latin typeface="Courier New" pitchFamily="49" charset="0"/>
                <a:ea typeface="ＭＳ Ｐゴシック" pitchFamily="-107" charset="-128"/>
              </a:rPr>
              <a:t>A</a:t>
            </a:r>
            <a:endParaRPr lang="en-US" sz="2800" smtClean="0">
              <a:ea typeface="ＭＳ Ｐゴシック" pitchFamily="-107" charset="-128"/>
            </a:endParaRPr>
          </a:p>
          <a:p>
            <a:pPr eaLnBrk="1" hangingPunct="1"/>
            <a:r>
              <a:rPr lang="en-US" sz="2800" smtClean="0">
                <a:ea typeface="ＭＳ Ｐゴシック" pitchFamily="-107" charset="-128"/>
              </a:rPr>
              <a:t>Then, computes the public key </a:t>
            </a:r>
            <a:r>
              <a:rPr lang="en-US" sz="2800" smtClean="0">
                <a:latin typeface="Courier New" pitchFamily="49" charset="0"/>
                <a:ea typeface="ＭＳ Ｐゴシック" pitchFamily="-107" charset="-128"/>
              </a:rPr>
              <a:t>P</a:t>
            </a:r>
            <a:r>
              <a:rPr lang="en-US" sz="2800" baseline="-25000" smtClean="0">
                <a:latin typeface="Courier New" pitchFamily="49" charset="0"/>
                <a:ea typeface="ＭＳ Ｐゴシック" pitchFamily="-107" charset="-128"/>
              </a:rPr>
              <a:t>A</a:t>
            </a:r>
            <a:r>
              <a:rPr lang="en-US" sz="2800" smtClean="0">
                <a:latin typeface="Courier New" pitchFamily="49" charset="0"/>
                <a:ea typeface="ＭＳ Ｐゴシック" pitchFamily="-107" charset="-128"/>
              </a:rPr>
              <a:t>=n</a:t>
            </a:r>
            <a:r>
              <a:rPr lang="en-US" sz="2800" baseline="-25000" smtClean="0">
                <a:latin typeface="Courier New" pitchFamily="49" charset="0"/>
                <a:ea typeface="ＭＳ Ｐゴシック" pitchFamily="-107" charset="-128"/>
              </a:rPr>
              <a:t>A</a:t>
            </a:r>
            <a:r>
              <a:rPr lang="en-US" sz="2800" smtClean="0">
                <a:latin typeface="Courier New" pitchFamily="49" charset="0"/>
                <a:ea typeface="ＭＳ Ｐゴシック" pitchFamily="-107" charset="-128"/>
                <a:cs typeface="Arial" pitchFamily="34" charset="0"/>
              </a:rPr>
              <a:t>G</a:t>
            </a:r>
            <a:endParaRPr lang="en-US" sz="2800" smtClean="0">
              <a:ea typeface="ＭＳ Ｐゴシック" pitchFamily="-107" charset="-128"/>
            </a:endParaRPr>
          </a:p>
          <a:p>
            <a:pPr eaLnBrk="1" hangingPunct="1"/>
            <a:r>
              <a:rPr lang="en-US" sz="2800" smtClean="0">
                <a:ea typeface="ＭＳ Ｐゴシック" pitchFamily="-107" charset="-128"/>
              </a:rPr>
              <a:t>Encrypt P</a:t>
            </a:r>
            <a:r>
              <a:rPr lang="en-US" sz="2800" baseline="-25000" smtClean="0">
                <a:ea typeface="ＭＳ Ｐゴシック" pitchFamily="-107" charset="-128"/>
              </a:rPr>
              <a:t>m</a:t>
            </a:r>
            <a:r>
              <a:rPr lang="en-US" sz="2800" smtClean="0">
                <a:ea typeface="ＭＳ Ｐゴシック" pitchFamily="-107" charset="-128"/>
              </a:rPr>
              <a:t> : </a:t>
            </a:r>
          </a:p>
          <a:p>
            <a:pPr eaLnBrk="1" hangingPunct="1">
              <a:buFontTx/>
              <a:buNone/>
            </a:pPr>
            <a:r>
              <a:rPr lang="en-US" sz="2800" smtClean="0">
                <a:latin typeface="Courier New" pitchFamily="49" charset="0"/>
                <a:ea typeface="ＭＳ Ｐゴシック" pitchFamily="-107" charset="-128"/>
              </a:rPr>
              <a:t>        C</a:t>
            </a:r>
            <a:r>
              <a:rPr lang="en-US" sz="2800" baseline="-25000" smtClean="0">
                <a:latin typeface="Courier New" pitchFamily="49" charset="0"/>
                <a:ea typeface="ＭＳ Ｐゴシック" pitchFamily="-107" charset="-128"/>
              </a:rPr>
              <a:t>m</a:t>
            </a:r>
            <a:r>
              <a:rPr lang="en-US" sz="2800" smtClean="0">
                <a:latin typeface="Courier New" pitchFamily="49" charset="0"/>
                <a:ea typeface="ＭＳ Ｐゴシック" pitchFamily="-107" charset="-128"/>
              </a:rPr>
              <a:t>={kG, P</a:t>
            </a:r>
            <a:r>
              <a:rPr lang="en-US" sz="2800" baseline="-25000" smtClean="0">
                <a:latin typeface="Courier New" pitchFamily="49" charset="0"/>
                <a:ea typeface="ＭＳ Ｐゴシック" pitchFamily="-107" charset="-128"/>
              </a:rPr>
              <a:t>m</a:t>
            </a:r>
            <a:r>
              <a:rPr lang="en-US" sz="2800" smtClean="0">
                <a:latin typeface="Courier New" pitchFamily="49" charset="0"/>
                <a:ea typeface="ＭＳ Ｐゴシック" pitchFamily="-107" charset="-128"/>
              </a:rPr>
              <a:t>+kP</a:t>
            </a:r>
            <a:r>
              <a:rPr lang="en-US" sz="2800" baseline="-25000" smtClean="0">
                <a:latin typeface="Courier New" pitchFamily="49" charset="0"/>
                <a:ea typeface="ＭＳ Ｐゴシック" pitchFamily="-107" charset="-128"/>
              </a:rPr>
              <a:t>B</a:t>
            </a:r>
            <a:r>
              <a:rPr lang="en-US" sz="2800" smtClean="0">
                <a:latin typeface="Courier New" pitchFamily="49" charset="0"/>
                <a:ea typeface="ＭＳ Ｐゴシック" pitchFamily="-107" charset="-128"/>
              </a:rPr>
              <a:t>}</a:t>
            </a:r>
            <a:r>
              <a:rPr lang="en-US" sz="2800" smtClean="0">
                <a:ea typeface="ＭＳ Ｐゴシック" pitchFamily="-107" charset="-128"/>
              </a:rPr>
              <a:t>, where </a:t>
            </a:r>
            <a:r>
              <a:rPr lang="en-US" sz="2800" smtClean="0">
                <a:latin typeface="Courier New" pitchFamily="49" charset="0"/>
                <a:ea typeface="ＭＳ Ｐゴシック" pitchFamily="-107" charset="-128"/>
              </a:rPr>
              <a:t>k</a:t>
            </a:r>
            <a:r>
              <a:rPr lang="en-US" sz="2800" smtClean="0">
                <a:ea typeface="ＭＳ Ｐゴシック" pitchFamily="-107" charset="-128"/>
              </a:rPr>
              <a:t> is random</a:t>
            </a:r>
          </a:p>
          <a:p>
            <a:pPr eaLnBrk="1" hangingPunct="1"/>
            <a:r>
              <a:rPr lang="en-US" sz="2800" smtClean="0">
                <a:ea typeface="ＭＳ Ｐゴシック" pitchFamily="-107" charset="-128"/>
              </a:rPr>
              <a:t>Decrypt C</a:t>
            </a:r>
            <a:r>
              <a:rPr lang="en-US" sz="2800" baseline="-25000" smtClean="0">
                <a:ea typeface="ＭＳ Ｐゴシック" pitchFamily="-107" charset="-128"/>
              </a:rPr>
              <a:t>m</a:t>
            </a:r>
            <a:r>
              <a:rPr lang="en-US" sz="2800" smtClean="0">
                <a:ea typeface="ＭＳ Ｐゴシック" pitchFamily="-107" charset="-128"/>
              </a:rPr>
              <a:t>: </a:t>
            </a:r>
          </a:p>
          <a:p>
            <a:pPr lvl="1" eaLnBrk="1" hangingPunct="1">
              <a:buFont typeface="Wingdings" pitchFamily="2" charset="2"/>
              <a:buNone/>
            </a:pPr>
            <a:r>
              <a:rPr lang="en-US" smtClean="0">
                <a:latin typeface="Courier New" pitchFamily="49" charset="0"/>
                <a:ea typeface="ＭＳ Ｐゴシック" pitchFamily="-107" charset="-128"/>
              </a:rPr>
              <a:t>P</a:t>
            </a:r>
            <a:r>
              <a:rPr lang="en-US" baseline="-25000" smtClean="0">
                <a:latin typeface="Courier New" pitchFamily="49" charset="0"/>
                <a:ea typeface="ＭＳ Ｐゴシック" pitchFamily="-107" charset="-128"/>
              </a:rPr>
              <a:t>m</a:t>
            </a:r>
            <a:r>
              <a:rPr lang="en-AU" smtClean="0">
                <a:latin typeface="Courier New" pitchFamily="49" charset="0"/>
                <a:ea typeface="ＭＳ Ｐゴシック" pitchFamily="-107" charset="-128"/>
              </a:rPr>
              <a:t>+</a:t>
            </a:r>
            <a:r>
              <a:rPr lang="en-AU" i="1" smtClean="0">
                <a:latin typeface="Courier New" pitchFamily="49" charset="0"/>
                <a:ea typeface="ＭＳ Ｐゴシック" pitchFamily="-107" charset="-128"/>
              </a:rPr>
              <a:t>k</a:t>
            </a:r>
            <a:r>
              <a:rPr lang="en-US" smtClean="0">
                <a:latin typeface="Courier New" pitchFamily="49" charset="0"/>
                <a:ea typeface="ＭＳ Ｐゴシック" pitchFamily="-107" charset="-128"/>
              </a:rPr>
              <a:t>P</a:t>
            </a:r>
            <a:r>
              <a:rPr lang="en-US" baseline="-25000" smtClean="0">
                <a:latin typeface="Courier New" pitchFamily="49" charset="0"/>
                <a:ea typeface="ＭＳ Ｐゴシック" pitchFamily="-107" charset="-128"/>
              </a:rPr>
              <a:t>B</a:t>
            </a:r>
            <a:r>
              <a:rPr lang="en-AU" smtClean="0">
                <a:latin typeface="Courier New" pitchFamily="49" charset="0"/>
                <a:ea typeface="ＭＳ Ｐゴシック" pitchFamily="-107" charset="-128"/>
              </a:rPr>
              <a:t>–</a:t>
            </a:r>
            <a:r>
              <a:rPr lang="en-US" smtClean="0">
                <a:latin typeface="Courier New" pitchFamily="49" charset="0"/>
                <a:ea typeface="ＭＳ Ｐゴシック" pitchFamily="-107" charset="-128"/>
              </a:rPr>
              <a:t>n</a:t>
            </a:r>
            <a:r>
              <a:rPr lang="en-US" baseline="-25000" smtClean="0">
                <a:latin typeface="Courier New" pitchFamily="49" charset="0"/>
                <a:ea typeface="ＭＳ Ｐゴシック" pitchFamily="-107" charset="-128"/>
              </a:rPr>
              <a:t>B</a:t>
            </a:r>
            <a:r>
              <a:rPr lang="en-AU" smtClean="0">
                <a:latin typeface="Courier New" pitchFamily="49" charset="0"/>
                <a:ea typeface="ＭＳ Ｐゴシック" pitchFamily="-107" charset="-128"/>
              </a:rPr>
              <a:t>(</a:t>
            </a:r>
            <a:r>
              <a:rPr lang="en-AU" i="1" smtClean="0">
                <a:latin typeface="Courier New" pitchFamily="49" charset="0"/>
                <a:ea typeface="ＭＳ Ｐゴシック" pitchFamily="-107" charset="-128"/>
              </a:rPr>
              <a:t>kG</a:t>
            </a:r>
            <a:r>
              <a:rPr lang="en-AU" smtClean="0">
                <a:latin typeface="Courier New" pitchFamily="49" charset="0"/>
                <a:ea typeface="ＭＳ Ｐゴシック" pitchFamily="-107" charset="-128"/>
              </a:rPr>
              <a:t>) = </a:t>
            </a:r>
            <a:r>
              <a:rPr lang="en-US" smtClean="0">
                <a:latin typeface="Courier New" pitchFamily="49" charset="0"/>
                <a:ea typeface="ＭＳ Ｐゴシック" pitchFamily="-107" charset="-128"/>
              </a:rPr>
              <a:t>P</a:t>
            </a:r>
            <a:r>
              <a:rPr lang="en-US" baseline="-25000" smtClean="0">
                <a:latin typeface="Courier New" pitchFamily="49" charset="0"/>
                <a:ea typeface="ＭＳ Ｐゴシック" pitchFamily="-107" charset="-128"/>
              </a:rPr>
              <a:t>m</a:t>
            </a:r>
            <a:r>
              <a:rPr lang="en-AU" smtClean="0">
                <a:latin typeface="Courier New" pitchFamily="49" charset="0"/>
                <a:ea typeface="ＭＳ Ｐゴシック" pitchFamily="-107" charset="-128"/>
              </a:rPr>
              <a:t>+</a:t>
            </a:r>
            <a:r>
              <a:rPr lang="en-AU" i="1" smtClean="0">
                <a:latin typeface="Courier New" pitchFamily="49" charset="0"/>
                <a:ea typeface="ＭＳ Ｐゴシック" pitchFamily="-107" charset="-128"/>
              </a:rPr>
              <a:t>k</a:t>
            </a:r>
            <a:r>
              <a:rPr lang="en-AU" smtClean="0">
                <a:latin typeface="Courier New" pitchFamily="49" charset="0"/>
                <a:ea typeface="ＭＳ Ｐゴシック" pitchFamily="-107" charset="-128"/>
              </a:rPr>
              <a:t>(</a:t>
            </a:r>
            <a:r>
              <a:rPr lang="en-US" smtClean="0">
                <a:latin typeface="Courier New" pitchFamily="49" charset="0"/>
                <a:ea typeface="ＭＳ Ｐゴシック" pitchFamily="-107" charset="-128"/>
              </a:rPr>
              <a:t>n</a:t>
            </a:r>
            <a:r>
              <a:rPr lang="en-US" baseline="-25000" smtClean="0">
                <a:latin typeface="Courier New" pitchFamily="49" charset="0"/>
                <a:ea typeface="ＭＳ Ｐゴシック" pitchFamily="-107" charset="-128"/>
              </a:rPr>
              <a:t>B</a:t>
            </a:r>
            <a:r>
              <a:rPr lang="en-AU" i="1" smtClean="0">
                <a:latin typeface="Courier New" pitchFamily="49" charset="0"/>
                <a:ea typeface="ＭＳ Ｐゴシック" pitchFamily="-107" charset="-128"/>
              </a:rPr>
              <a:t>G</a:t>
            </a:r>
            <a:r>
              <a:rPr lang="en-AU" smtClean="0">
                <a:latin typeface="Courier New" pitchFamily="49" charset="0"/>
                <a:ea typeface="ＭＳ Ｐゴシック" pitchFamily="-107" charset="-128"/>
              </a:rPr>
              <a:t>)–</a:t>
            </a:r>
            <a:r>
              <a:rPr lang="en-US" smtClean="0">
                <a:latin typeface="Courier New" pitchFamily="49" charset="0"/>
                <a:ea typeface="ＭＳ Ｐゴシック" pitchFamily="-107" charset="-128"/>
              </a:rPr>
              <a:t>n</a:t>
            </a:r>
            <a:r>
              <a:rPr lang="en-US" baseline="-25000" smtClean="0">
                <a:latin typeface="Courier New" pitchFamily="49" charset="0"/>
                <a:ea typeface="ＭＳ Ｐゴシック" pitchFamily="-107" charset="-128"/>
              </a:rPr>
              <a:t>B</a:t>
            </a:r>
            <a:r>
              <a:rPr lang="en-AU" smtClean="0">
                <a:latin typeface="Courier New" pitchFamily="49" charset="0"/>
                <a:ea typeface="ＭＳ Ｐゴシック" pitchFamily="-107" charset="-128"/>
              </a:rPr>
              <a:t>(</a:t>
            </a:r>
            <a:r>
              <a:rPr lang="en-AU" i="1" smtClean="0">
                <a:latin typeface="Courier New" pitchFamily="49" charset="0"/>
                <a:ea typeface="ＭＳ Ｐゴシック" pitchFamily="-107" charset="-128"/>
              </a:rPr>
              <a:t>kG</a:t>
            </a:r>
            <a:r>
              <a:rPr lang="en-AU" smtClean="0">
                <a:latin typeface="Courier New" pitchFamily="49" charset="0"/>
                <a:ea typeface="ＭＳ Ｐゴシック" pitchFamily="-107" charset="-128"/>
              </a:rPr>
              <a:t>) = </a:t>
            </a:r>
            <a:r>
              <a:rPr lang="en-US" smtClean="0">
                <a:latin typeface="Courier New" pitchFamily="49" charset="0"/>
                <a:ea typeface="ＭＳ Ｐゴシック" pitchFamily="-107" charset="-128"/>
              </a:rPr>
              <a:t>P</a:t>
            </a:r>
            <a:r>
              <a:rPr lang="en-US" baseline="-25000" smtClean="0">
                <a:latin typeface="Courier New" pitchFamily="49" charset="0"/>
                <a:ea typeface="ＭＳ Ｐゴシック" pitchFamily="-107" charset="-128"/>
              </a:rPr>
              <a:t>m</a:t>
            </a:r>
            <a:endParaRPr lang="en-AU" smtClean="0">
              <a:latin typeface="Courier New" pitchFamily="49" charset="0"/>
              <a:ea typeface="ＭＳ Ｐゴシック" pitchFamily="-107" charset="-128"/>
            </a:endParaRPr>
          </a:p>
        </p:txBody>
      </p:sp>
      <p:sp>
        <p:nvSpPr>
          <p:cNvPr id="2" name="Slide Number Placeholder 1"/>
          <p:cNvSpPr>
            <a:spLocks noGrp="1"/>
          </p:cNvSpPr>
          <p:nvPr>
            <p:ph type="sldNum" sz="quarter" idx="12"/>
          </p:nvPr>
        </p:nvSpPr>
        <p:spPr/>
        <p:txBody>
          <a:bodyPr/>
          <a:lstStyle/>
          <a:p>
            <a:r>
              <a:rPr lang="en-US"/>
              <a:t>Lecture 3 - </a:t>
            </a:r>
            <a:fld id="{72B946A3-9E99-4076-8672-1CD76767A8AC}" type="slidenum">
              <a:rPr lang="en-US"/>
              <a:pPr/>
              <a:t>33</a:t>
            </a:fld>
            <a:endParaRPr lang="en-US"/>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r>
              <a:rPr lang="en-US"/>
              <a:t>Lecture 3 - </a:t>
            </a:r>
            <a:fld id="{C9A78B50-DC53-4453-BF98-0AD84777867F}" type="slidenum">
              <a:rPr lang="en-US"/>
              <a:pPr/>
              <a:t>34</a:t>
            </a:fld>
            <a:endParaRPr lang="en-US"/>
          </a:p>
        </p:txBody>
      </p:sp>
      <p:sp>
        <p:nvSpPr>
          <p:cNvPr id="746498" name="Rectangle 2"/>
          <p:cNvSpPr>
            <a:spLocks noGrp="1" noChangeArrowheads="1"/>
          </p:cNvSpPr>
          <p:nvPr>
            <p:ph type="title" idx="4294967295"/>
          </p:nvPr>
        </p:nvSpPr>
        <p:spPr>
          <a:xfrm>
            <a:off x="1143000" y="152400"/>
            <a:ext cx="6597650" cy="1143000"/>
          </a:xfrm>
        </p:spPr>
        <p:txBody>
          <a:bodyPr/>
          <a:lstStyle/>
          <a:p>
            <a:r>
              <a:rPr lang="en-US" smtClean="0"/>
              <a:t>ECC Security</a:t>
            </a:r>
            <a:endParaRPr lang="en-AU" smtClean="0"/>
          </a:p>
        </p:txBody>
      </p:sp>
      <p:sp>
        <p:nvSpPr>
          <p:cNvPr id="35844" name="Rectangle 3"/>
          <p:cNvSpPr>
            <a:spLocks noGrp="1" noChangeArrowheads="1"/>
          </p:cNvSpPr>
          <p:nvPr>
            <p:ph type="body" idx="4294967295"/>
          </p:nvPr>
        </p:nvSpPr>
        <p:spPr>
          <a:xfrm>
            <a:off x="468313" y="1341438"/>
            <a:ext cx="8229600" cy="4608512"/>
          </a:xfrm>
        </p:spPr>
        <p:txBody>
          <a:bodyPr/>
          <a:lstStyle/>
          <a:p>
            <a:pPr>
              <a:lnSpc>
                <a:spcPct val="90000"/>
              </a:lnSpc>
            </a:pPr>
            <a:r>
              <a:rPr lang="en-US" b="1" smtClean="0"/>
              <a:t>Easy</a:t>
            </a:r>
            <a:r>
              <a:rPr lang="en-US" smtClean="0"/>
              <a:t> and </a:t>
            </a:r>
            <a:r>
              <a:rPr lang="en-US" b="1" smtClean="0"/>
              <a:t>hard</a:t>
            </a:r>
            <a:r>
              <a:rPr lang="en-US" smtClean="0"/>
              <a:t> problems with elliptic curves</a:t>
            </a:r>
          </a:p>
          <a:p>
            <a:pPr>
              <a:lnSpc>
                <a:spcPct val="25000"/>
              </a:lnSpc>
            </a:pPr>
            <a:endParaRPr lang="en-US" smtClean="0"/>
          </a:p>
          <a:p>
            <a:pPr>
              <a:lnSpc>
                <a:spcPct val="90000"/>
              </a:lnSpc>
            </a:pPr>
            <a:r>
              <a:rPr lang="en-US" smtClean="0"/>
              <a:t>For</a:t>
            </a:r>
            <a:r>
              <a:rPr lang="en-US" smtClean="0">
                <a:latin typeface="Courier New" pitchFamily="49" charset="0"/>
              </a:rPr>
              <a:t> Q=kP</a:t>
            </a:r>
            <a:r>
              <a:rPr lang="en-US" smtClean="0"/>
              <a:t>, where Q, P belong to an elliptic curve</a:t>
            </a:r>
          </a:p>
          <a:p>
            <a:pPr>
              <a:lnSpc>
                <a:spcPct val="25000"/>
              </a:lnSpc>
            </a:pPr>
            <a:endParaRPr lang="en-US" smtClean="0"/>
          </a:p>
          <a:p>
            <a:pPr lvl="1">
              <a:lnSpc>
                <a:spcPct val="125000"/>
              </a:lnSpc>
            </a:pPr>
            <a:r>
              <a:rPr lang="en-US" smtClean="0"/>
              <a:t>It is </a:t>
            </a:r>
            <a:r>
              <a:rPr lang="en-US" b="1" smtClean="0"/>
              <a:t>easy</a:t>
            </a:r>
            <a:r>
              <a:rPr lang="en-US" smtClean="0"/>
              <a:t> to compute Q, given k and P</a:t>
            </a:r>
          </a:p>
          <a:p>
            <a:pPr lvl="1">
              <a:lnSpc>
                <a:spcPct val="125000"/>
              </a:lnSpc>
            </a:pPr>
            <a:r>
              <a:rPr lang="en-US" smtClean="0"/>
              <a:t>It is </a:t>
            </a:r>
            <a:r>
              <a:rPr lang="en-US" b="1" smtClean="0"/>
              <a:t>hard</a:t>
            </a:r>
            <a:r>
              <a:rPr lang="en-US" smtClean="0"/>
              <a:t> to find k given Q and P </a:t>
            </a:r>
          </a:p>
          <a:p>
            <a:pPr lvl="1">
              <a:lnSpc>
                <a:spcPct val="125000"/>
              </a:lnSpc>
            </a:pPr>
            <a:r>
              <a:rPr lang="en-US" smtClean="0"/>
              <a:t>The hard problem is known as the </a:t>
            </a:r>
            <a:r>
              <a:rPr lang="en-US" b="1" i="1" smtClean="0"/>
              <a:t>elliptic curve logarithm problem</a:t>
            </a:r>
          </a:p>
          <a:p>
            <a:pPr>
              <a:lnSpc>
                <a:spcPct val="90000"/>
              </a:lnSpc>
            </a:pPr>
            <a:endParaRPr lang="en-US" smtClean="0"/>
          </a:p>
          <a:p>
            <a:pPr>
              <a:lnSpc>
                <a:spcPct val="90000"/>
              </a:lnSpc>
              <a:buFontTx/>
              <a:buNone/>
            </a:pPr>
            <a:endParaRPr lang="en-AU"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r>
              <a:rPr lang="en-US"/>
              <a:t>Lecture 3 - </a:t>
            </a:r>
            <a:fld id="{20792F20-C823-43A5-988C-C08DE3DD6771}" type="slidenum">
              <a:rPr lang="en-US"/>
              <a:pPr/>
              <a:t>35</a:t>
            </a:fld>
            <a:endParaRPr lang="en-US"/>
          </a:p>
        </p:txBody>
      </p:sp>
      <p:sp>
        <p:nvSpPr>
          <p:cNvPr id="777218" name="Rectangle 2"/>
          <p:cNvSpPr>
            <a:spLocks noGrp="1" noChangeArrowheads="1"/>
          </p:cNvSpPr>
          <p:nvPr>
            <p:ph type="title" idx="4294967295"/>
          </p:nvPr>
        </p:nvSpPr>
        <p:spPr/>
        <p:txBody>
          <a:bodyPr/>
          <a:lstStyle/>
          <a:p>
            <a:r>
              <a:rPr lang="en-US" sz="4300" b="1" smtClean="0">
                <a:solidFill>
                  <a:schemeClr val="tx1"/>
                </a:solidFill>
              </a:rPr>
              <a:t>ECC v.s. RSA</a:t>
            </a:r>
            <a:endParaRPr lang="en-AU" sz="4300" b="1" smtClean="0">
              <a:solidFill>
                <a:schemeClr val="tx1"/>
              </a:solidFill>
            </a:endParaRPr>
          </a:p>
        </p:txBody>
      </p:sp>
      <p:sp>
        <p:nvSpPr>
          <p:cNvPr id="36868" name="Rectangle 3"/>
          <p:cNvSpPr>
            <a:spLocks noGrp="1" noChangeArrowheads="1"/>
          </p:cNvSpPr>
          <p:nvPr>
            <p:ph type="body" sz="half" idx="4294967295"/>
          </p:nvPr>
        </p:nvSpPr>
        <p:spPr>
          <a:xfrm>
            <a:off x="468313" y="1268413"/>
            <a:ext cx="8362950" cy="1041400"/>
          </a:xfrm>
        </p:spPr>
        <p:txBody>
          <a:bodyPr/>
          <a:lstStyle/>
          <a:p>
            <a:pPr>
              <a:buFontTx/>
              <a:buNone/>
            </a:pPr>
            <a:r>
              <a:rPr lang="en-AU" sz="2800" smtClean="0"/>
              <a:t>   To achieve a same level of security, ECC uses shorter keys: </a:t>
            </a:r>
          </a:p>
          <a:p>
            <a:pPr>
              <a:buFontTx/>
              <a:buNone/>
            </a:pPr>
            <a:endParaRPr lang="en-AU" sz="2800" smtClean="0"/>
          </a:p>
        </p:txBody>
      </p:sp>
      <p:graphicFrame>
        <p:nvGraphicFramePr>
          <p:cNvPr id="777253" name="Group 37"/>
          <p:cNvGraphicFramePr>
            <a:graphicFrameLocks noGrp="1"/>
          </p:cNvGraphicFramePr>
          <p:nvPr>
            <p:ph sz="half" idx="4294967295"/>
          </p:nvPr>
        </p:nvGraphicFramePr>
        <p:xfrm>
          <a:off x="1476375" y="2349500"/>
          <a:ext cx="6418263" cy="3757614"/>
        </p:xfrm>
        <a:graphic>
          <a:graphicData uri="http://schemas.openxmlformats.org/drawingml/2006/table">
            <a:tbl>
              <a:tblPr/>
              <a:tblGrid>
                <a:gridCol w="3209925"/>
                <a:gridCol w="3208338"/>
              </a:tblGrid>
              <a:tr h="777875">
                <a:tc>
                  <a:txBody>
                    <a:bodyPr/>
                    <a:lstStyle/>
                    <a:p>
                      <a:pPr marL="0" marR="0" lvl="0" indent="0" algn="ctr" defTabSz="914400" rtl="0" eaLnBrk="0" fontAlgn="base" latinLnBrk="0" hangingPunct="0">
                        <a:lnSpc>
                          <a:spcPct val="100000"/>
                        </a:lnSpc>
                        <a:spcBef>
                          <a:spcPts val="300"/>
                        </a:spcBef>
                        <a:spcAft>
                          <a:spcPts val="300"/>
                        </a:spcAft>
                        <a:buClr>
                          <a:srgbClr val="DF0029"/>
                        </a:buClr>
                        <a:buSzTx/>
                        <a:buFontTx/>
                        <a:buNone/>
                        <a:tabLst/>
                      </a:pPr>
                      <a:r>
                        <a:rPr kumimoji="0" lang="en-US" sz="2000" b="1" i="0" u="none" strike="noStrike" cap="none" normalizeH="0" baseline="0" smtClean="0">
                          <a:ln>
                            <a:noFill/>
                          </a:ln>
                          <a:solidFill>
                            <a:schemeClr val="tx1"/>
                          </a:solidFill>
                          <a:effectLst/>
                          <a:latin typeface="Times New Roman" pitchFamily="18" charset="0"/>
                        </a:rPr>
                        <a:t>RSA</a:t>
                      </a:r>
                    </a:p>
                    <a:p>
                      <a:pPr marL="0" marR="0" lvl="0" indent="0" algn="ctr" defTabSz="914400" rtl="0" eaLnBrk="0" fontAlgn="base" latinLnBrk="0" hangingPunct="0">
                        <a:lnSpc>
                          <a:spcPct val="100000"/>
                        </a:lnSpc>
                        <a:spcBef>
                          <a:spcPts val="300"/>
                        </a:spcBef>
                        <a:spcAft>
                          <a:spcPts val="300"/>
                        </a:spcAft>
                        <a:buClr>
                          <a:srgbClr val="DF0029"/>
                        </a:buClr>
                        <a:buSzTx/>
                        <a:buFontTx/>
                        <a:buNone/>
                        <a:tabLst/>
                      </a:pPr>
                      <a:r>
                        <a:rPr kumimoji="0" lang="en-US" sz="2000" b="1" i="0" u="none" strike="noStrike" cap="none" normalizeH="0" baseline="0" smtClean="0">
                          <a:ln>
                            <a:noFill/>
                          </a:ln>
                          <a:solidFill>
                            <a:schemeClr val="tx1"/>
                          </a:solidFill>
                          <a:effectLst/>
                          <a:latin typeface="Times New Roman" pitchFamily="18" charset="0"/>
                        </a:rPr>
                        <a:t>(key size in bits)</a:t>
                      </a:r>
                      <a:endParaRPr kumimoji="0" lang="en-AU" sz="20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300"/>
                        </a:spcBef>
                        <a:spcAft>
                          <a:spcPts val="300"/>
                        </a:spcAft>
                        <a:buClr>
                          <a:srgbClr val="DF0029"/>
                        </a:buClr>
                        <a:buSzTx/>
                        <a:buFontTx/>
                        <a:buNone/>
                        <a:tabLst/>
                      </a:pPr>
                      <a:r>
                        <a:rPr kumimoji="0" lang="en-US" sz="2000" b="1" i="0" u="none" strike="noStrike" cap="none" normalizeH="0" baseline="0" smtClean="0">
                          <a:ln>
                            <a:noFill/>
                          </a:ln>
                          <a:solidFill>
                            <a:schemeClr val="tx1"/>
                          </a:solidFill>
                          <a:effectLst/>
                          <a:latin typeface="Times New Roman" pitchFamily="18" charset="0"/>
                        </a:rPr>
                        <a:t>ECC </a:t>
                      </a:r>
                    </a:p>
                    <a:p>
                      <a:pPr marL="0" marR="0" lvl="0" indent="0" algn="ctr" defTabSz="914400" rtl="0" eaLnBrk="0" fontAlgn="base" latinLnBrk="0" hangingPunct="0">
                        <a:lnSpc>
                          <a:spcPct val="100000"/>
                        </a:lnSpc>
                        <a:spcBef>
                          <a:spcPts val="300"/>
                        </a:spcBef>
                        <a:spcAft>
                          <a:spcPts val="300"/>
                        </a:spcAft>
                        <a:buClr>
                          <a:srgbClr val="DF0029"/>
                        </a:buClr>
                        <a:buSzTx/>
                        <a:buFontTx/>
                        <a:buNone/>
                        <a:tabLst/>
                      </a:pPr>
                      <a:r>
                        <a:rPr kumimoji="0" lang="en-US" sz="2000" b="1" i="0" u="none" strike="noStrike" cap="none" normalizeH="0" baseline="0" smtClean="0">
                          <a:ln>
                            <a:noFill/>
                          </a:ln>
                          <a:solidFill>
                            <a:schemeClr val="tx1"/>
                          </a:solidFill>
                          <a:effectLst/>
                          <a:latin typeface="Times New Roman" pitchFamily="18" charset="0"/>
                        </a:rPr>
                        <a:t>(key size  in bits)</a:t>
                      </a:r>
                      <a:endParaRPr kumimoji="0" lang="en-AU" sz="2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US" sz="2000" b="1" i="0" u="none" strike="noStrike" cap="none" normalizeH="0" baseline="0" smtClean="0">
                          <a:ln>
                            <a:noFill/>
                          </a:ln>
                          <a:solidFill>
                            <a:schemeClr val="tx1"/>
                          </a:solidFill>
                          <a:effectLst/>
                          <a:latin typeface="Times"/>
                        </a:rPr>
                        <a:t>                      </a:t>
                      </a:r>
                      <a:r>
                        <a:rPr kumimoji="0" lang="en-US" sz="2000" b="1" i="0" u="none" strike="noStrike" cap="none" normalizeH="0" baseline="0" smtClean="0">
                          <a:ln>
                            <a:noFill/>
                          </a:ln>
                          <a:solidFill>
                            <a:schemeClr val="tx1"/>
                          </a:solidFill>
                          <a:effectLst/>
                          <a:latin typeface="Times New Roman" pitchFamily="18" charset="0"/>
                        </a:rPr>
                        <a:t>512</a:t>
                      </a:r>
                      <a:endParaRPr kumimoji="0" lang="en-AU" sz="20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300"/>
                        </a:spcBef>
                        <a:spcAft>
                          <a:spcPts val="300"/>
                        </a:spcAft>
                        <a:buClr>
                          <a:srgbClr val="DF0029"/>
                        </a:buClr>
                        <a:buSzTx/>
                        <a:buFontTx/>
                        <a:buNone/>
                        <a:tabLst/>
                      </a:pPr>
                      <a:r>
                        <a:rPr kumimoji="0" lang="en-US" sz="2000" b="1" i="0" u="none" strike="noStrike" cap="none" normalizeH="0" baseline="0" smtClean="0">
                          <a:ln>
                            <a:noFill/>
                          </a:ln>
                          <a:solidFill>
                            <a:schemeClr val="tx1"/>
                          </a:solidFill>
                          <a:effectLst/>
                          <a:latin typeface="Times New Roman" pitchFamily="18" charset="0"/>
                        </a:rPr>
                        <a:t>112</a:t>
                      </a:r>
                      <a:endParaRPr kumimoji="0" lang="en-AU"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000" b="1" i="0" u="none" strike="noStrike" cap="none" normalizeH="0" baseline="0" smtClean="0">
                          <a:ln>
                            <a:noFill/>
                          </a:ln>
                          <a:solidFill>
                            <a:schemeClr val="tx1"/>
                          </a:solidFill>
                          <a:effectLst/>
                          <a:latin typeface="Times New Roman" pitchFamily="18" charset="0"/>
                        </a:rPr>
                        <a:t>                     1024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000" b="1" i="0" u="none" strike="noStrike" cap="none" normalizeH="0" baseline="0" smtClean="0">
                          <a:ln>
                            <a:noFill/>
                          </a:ln>
                          <a:solidFill>
                            <a:schemeClr val="tx1"/>
                          </a:solidFill>
                          <a:effectLst/>
                          <a:latin typeface="Times New Roman" pitchFamily="18" charset="0"/>
                        </a:rPr>
                        <a:t>                     160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000" b="1" i="0" u="none" strike="noStrike" cap="none" normalizeH="0" baseline="0" smtClean="0">
                          <a:ln>
                            <a:noFill/>
                          </a:ln>
                          <a:solidFill>
                            <a:schemeClr val="tx1"/>
                          </a:solidFill>
                          <a:effectLst/>
                          <a:latin typeface="Times New Roman" pitchFamily="18" charset="0"/>
                        </a:rPr>
                        <a:t>                     2048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000" b="1" i="0" u="none" strike="noStrike" cap="none" normalizeH="0" baseline="0" smtClean="0">
                          <a:ln>
                            <a:noFill/>
                          </a:ln>
                          <a:solidFill>
                            <a:schemeClr val="tx1"/>
                          </a:solidFill>
                          <a:effectLst/>
                          <a:latin typeface="Times New Roman" pitchFamily="18" charset="0"/>
                        </a:rPr>
                        <a:t>                     224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000" b="1" i="0" u="none" strike="noStrike" cap="none" normalizeH="0" baseline="0" smtClean="0">
                          <a:ln>
                            <a:noFill/>
                          </a:ln>
                          <a:solidFill>
                            <a:schemeClr val="tx1"/>
                          </a:solidFill>
                          <a:effectLst/>
                          <a:latin typeface="Times New Roman" pitchFamily="18" charset="0"/>
                        </a:rPr>
                        <a:t>                     3072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000" b="1" i="0" u="none" strike="noStrike" cap="none" normalizeH="0" baseline="0" smtClean="0">
                          <a:ln>
                            <a:noFill/>
                          </a:ln>
                          <a:solidFill>
                            <a:schemeClr val="tx1"/>
                          </a:solidFill>
                          <a:effectLst/>
                          <a:latin typeface="Times New Roman" pitchFamily="18" charset="0"/>
                        </a:rPr>
                        <a:t>                     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000" b="1" i="0" u="none" strike="noStrike" cap="none" normalizeH="0" baseline="0" smtClean="0">
                          <a:ln>
                            <a:noFill/>
                          </a:ln>
                          <a:solidFill>
                            <a:schemeClr val="tx1"/>
                          </a:solidFill>
                          <a:effectLst/>
                          <a:latin typeface="Times New Roman" pitchFamily="18" charset="0"/>
                        </a:rPr>
                        <a:t>                     7680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000" b="1" i="0" u="none" strike="noStrike" cap="none" normalizeH="0" baseline="0" smtClean="0">
                          <a:ln>
                            <a:noFill/>
                          </a:ln>
                          <a:solidFill>
                            <a:schemeClr val="tx1"/>
                          </a:solidFill>
                          <a:effectLst/>
                          <a:latin typeface="Times New Roman" pitchFamily="18" charset="0"/>
                        </a:rPr>
                        <a:t>                     384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000" b="1" i="0" u="none" strike="noStrike" cap="none" normalizeH="0" baseline="0" smtClean="0">
                          <a:ln>
                            <a:noFill/>
                          </a:ln>
                          <a:solidFill>
                            <a:schemeClr val="tx1"/>
                          </a:solidFill>
                          <a:effectLst/>
                          <a:latin typeface="Times New Roman" pitchFamily="18" charset="0"/>
                        </a:rPr>
                        <a:t>                    15360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000" b="1" i="0" u="none" strike="noStrike" cap="none" normalizeH="0" baseline="0" smtClean="0">
                          <a:ln>
                            <a:noFill/>
                          </a:ln>
                          <a:solidFill>
                            <a:schemeClr val="tx1"/>
                          </a:solidFill>
                          <a:effectLst/>
                          <a:latin typeface="Times New Roman" pitchFamily="18" charset="0"/>
                        </a:rPr>
                        <a:t>                     512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F07DF332-A1FB-4077-B66E-33EF9D46D44E}" type="slidenum">
              <a:rPr lang="en-US"/>
              <a:pPr/>
              <a:t>36</a:t>
            </a:fld>
            <a:endParaRPr lang="en-US"/>
          </a:p>
        </p:txBody>
      </p:sp>
      <p:sp>
        <p:nvSpPr>
          <p:cNvPr id="464898" name="Rectangle 2"/>
          <p:cNvSpPr>
            <a:spLocks noGrp="1" noChangeArrowheads="1"/>
          </p:cNvSpPr>
          <p:nvPr>
            <p:ph type="title"/>
          </p:nvPr>
        </p:nvSpPr>
        <p:spPr>
          <a:xfrm>
            <a:off x="1143000" y="152400"/>
            <a:ext cx="7245350" cy="1143000"/>
          </a:xfrm>
        </p:spPr>
        <p:txBody>
          <a:bodyPr/>
          <a:lstStyle/>
          <a:p>
            <a:pPr>
              <a:defRPr/>
            </a:pPr>
            <a:r>
              <a:rPr lang="en-AU" smtClean="0">
                <a:solidFill>
                  <a:schemeClr val="tx1"/>
                </a:solidFill>
              </a:rPr>
              <a:t>Message Authentication</a:t>
            </a:r>
          </a:p>
        </p:txBody>
      </p:sp>
      <p:sp>
        <p:nvSpPr>
          <p:cNvPr id="37892" name="Rectangle 3"/>
          <p:cNvSpPr>
            <a:spLocks noGrp="1" noChangeArrowheads="1"/>
          </p:cNvSpPr>
          <p:nvPr>
            <p:ph type="body" idx="1"/>
          </p:nvPr>
        </p:nvSpPr>
        <p:spPr>
          <a:xfrm>
            <a:off x="684213" y="1268413"/>
            <a:ext cx="8229600" cy="4876800"/>
          </a:xfrm>
        </p:spPr>
        <p:txBody>
          <a:bodyPr/>
          <a:lstStyle/>
          <a:p>
            <a:r>
              <a:rPr lang="en-AU" smtClean="0"/>
              <a:t>Message authentication is concerned with </a:t>
            </a:r>
          </a:p>
          <a:p>
            <a:pPr lvl="1"/>
            <a:r>
              <a:rPr lang="en-AU" smtClean="0"/>
              <a:t>Protecting the integrity of a message </a:t>
            </a:r>
          </a:p>
          <a:p>
            <a:pPr lvl="1"/>
            <a:r>
              <a:rPr lang="en-AU" smtClean="0"/>
              <a:t>Validating the identity of the originator </a:t>
            </a:r>
          </a:p>
          <a:p>
            <a:pPr lvl="1"/>
            <a:r>
              <a:rPr lang="en-AU" smtClean="0"/>
              <a:t>Non-repudiation of origin</a:t>
            </a:r>
          </a:p>
          <a:p>
            <a:pPr lvl="1">
              <a:lnSpc>
                <a:spcPct val="20000"/>
              </a:lnSpc>
            </a:pPr>
            <a:endParaRPr lang="en-AU" smtClean="0"/>
          </a:p>
          <a:p>
            <a:r>
              <a:rPr lang="en-US" smtClean="0"/>
              <a:t>Then three alternative functions used:</a:t>
            </a:r>
          </a:p>
          <a:p>
            <a:pPr lvl="1"/>
            <a:r>
              <a:rPr lang="en-US" smtClean="0"/>
              <a:t>Message encryption</a:t>
            </a:r>
          </a:p>
          <a:p>
            <a:pPr lvl="1"/>
            <a:r>
              <a:rPr lang="en-US" smtClean="0"/>
              <a:t>Message authentication code (MAC)</a:t>
            </a:r>
          </a:p>
          <a:p>
            <a:pPr lvl="1"/>
            <a:r>
              <a:rPr lang="en-US" smtClean="0"/>
              <a:t>Hash function.</a:t>
            </a:r>
            <a:endParaRPr lang="en-AU"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A5E027E4-C72C-4B83-A426-DE3EAB2E223F}" type="slidenum">
              <a:rPr lang="en-US"/>
              <a:pPr/>
              <a:t>37</a:t>
            </a:fld>
            <a:endParaRPr lang="en-US"/>
          </a:p>
        </p:txBody>
      </p:sp>
      <p:sp>
        <p:nvSpPr>
          <p:cNvPr id="472066" name="Rectangle 2"/>
          <p:cNvSpPr>
            <a:spLocks noGrp="1" noChangeArrowheads="1"/>
          </p:cNvSpPr>
          <p:nvPr>
            <p:ph type="title"/>
          </p:nvPr>
        </p:nvSpPr>
        <p:spPr/>
        <p:txBody>
          <a:bodyPr/>
          <a:lstStyle/>
          <a:p>
            <a:r>
              <a:rPr lang="en-US" sz="3800" smtClean="0"/>
              <a:t>Message Authentication Code (MAC)</a:t>
            </a:r>
            <a:endParaRPr lang="en-AU" sz="3800" smtClean="0"/>
          </a:p>
        </p:txBody>
      </p:sp>
      <p:sp>
        <p:nvSpPr>
          <p:cNvPr id="38916" name="Rectangle 3"/>
          <p:cNvSpPr>
            <a:spLocks noGrp="1" noChangeArrowheads="1"/>
          </p:cNvSpPr>
          <p:nvPr>
            <p:ph type="body" idx="1"/>
          </p:nvPr>
        </p:nvSpPr>
        <p:spPr>
          <a:xfrm>
            <a:off x="684213" y="1341438"/>
            <a:ext cx="8229600" cy="4876800"/>
          </a:xfrm>
        </p:spPr>
        <p:txBody>
          <a:bodyPr/>
          <a:lstStyle/>
          <a:p>
            <a:r>
              <a:rPr lang="en-AU" sz="2800" smtClean="0"/>
              <a:t>Generated by an algorithm that creates a small fixed-sized block</a:t>
            </a:r>
          </a:p>
          <a:p>
            <a:pPr lvl="1"/>
            <a:r>
              <a:rPr lang="en-AU" sz="2400" smtClean="0"/>
              <a:t>Depending on both message and a key</a:t>
            </a:r>
          </a:p>
          <a:p>
            <a:pPr lvl="1"/>
            <a:r>
              <a:rPr lang="en-US" sz="2400" smtClean="0"/>
              <a:t>Like encryption (though need not be reversible)</a:t>
            </a:r>
          </a:p>
          <a:p>
            <a:pPr lvl="1">
              <a:lnSpc>
                <a:spcPct val="20000"/>
              </a:lnSpc>
            </a:pPr>
            <a:endParaRPr lang="en-AU" sz="2400" smtClean="0"/>
          </a:p>
          <a:p>
            <a:r>
              <a:rPr lang="en-US" sz="2800" smtClean="0"/>
              <a:t>Appended to message, which is called a MAC</a:t>
            </a:r>
          </a:p>
          <a:p>
            <a:pPr>
              <a:lnSpc>
                <a:spcPct val="20000"/>
              </a:lnSpc>
            </a:pPr>
            <a:endParaRPr lang="en-US" sz="2800" smtClean="0"/>
          </a:p>
          <a:p>
            <a:r>
              <a:rPr lang="en-US" sz="2800" smtClean="0"/>
              <a:t>Receiver performs same computation on message and checks whether it matches the MAC</a:t>
            </a:r>
          </a:p>
          <a:p>
            <a:pPr>
              <a:lnSpc>
                <a:spcPct val="20000"/>
              </a:lnSpc>
            </a:pPr>
            <a:endParaRPr lang="en-US" sz="2800" smtClean="0"/>
          </a:p>
          <a:p>
            <a:r>
              <a:rPr lang="en-US" sz="2800" smtClean="0"/>
              <a:t>Provides assurance that message is unaltered and comes from sender</a:t>
            </a:r>
            <a:endParaRPr lang="en-AU" sz="2800"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r>
              <a:rPr lang="en-US"/>
              <a:t>Lecture 3 - </a:t>
            </a:r>
            <a:fld id="{2AFDA7D5-AEBD-45CB-90C5-43FD000DA785}" type="slidenum">
              <a:rPr lang="en-US"/>
              <a:pPr/>
              <a:t>38</a:t>
            </a:fld>
            <a:endParaRPr lang="en-US"/>
          </a:p>
        </p:txBody>
      </p:sp>
      <p:sp>
        <p:nvSpPr>
          <p:cNvPr id="473090" name="Rectangle 2"/>
          <p:cNvSpPr>
            <a:spLocks noGrp="1" noChangeArrowheads="1"/>
          </p:cNvSpPr>
          <p:nvPr>
            <p:ph type="title"/>
          </p:nvPr>
        </p:nvSpPr>
        <p:spPr/>
        <p:txBody>
          <a:bodyPr/>
          <a:lstStyle/>
          <a:p>
            <a:r>
              <a:rPr lang="en-US" smtClean="0"/>
              <a:t>Message Authentication Code</a:t>
            </a:r>
            <a:endParaRPr lang="en-AU" smtClean="0"/>
          </a:p>
        </p:txBody>
      </p:sp>
      <p:pic>
        <p:nvPicPr>
          <p:cNvPr id="39940" name="Picture 3"/>
          <p:cNvPicPr>
            <a:picLocks noChangeAspect="1" noChangeArrowheads="1"/>
          </p:cNvPicPr>
          <p:nvPr/>
        </p:nvPicPr>
        <p:blipFill>
          <a:blip r:embed="rId2" cstate="print"/>
          <a:srcRect/>
          <a:stretch>
            <a:fillRect/>
          </a:stretch>
        </p:blipFill>
        <p:spPr bwMode="auto">
          <a:xfrm>
            <a:off x="304800" y="2205038"/>
            <a:ext cx="8839200" cy="2055812"/>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r>
              <a:rPr lang="en-US"/>
              <a:t>Lecture 3 - </a:t>
            </a:r>
            <a:fld id="{04FC1620-56C0-41E9-BC12-98E386EC4BEE}" type="slidenum">
              <a:rPr lang="en-US"/>
              <a:pPr/>
              <a:t>39</a:t>
            </a:fld>
            <a:endParaRPr lang="en-US"/>
          </a:p>
        </p:txBody>
      </p:sp>
      <p:sp>
        <p:nvSpPr>
          <p:cNvPr id="474114" name="Rectangle 2"/>
          <p:cNvSpPr>
            <a:spLocks noGrp="1" noChangeArrowheads="1"/>
          </p:cNvSpPr>
          <p:nvPr>
            <p:ph type="title"/>
          </p:nvPr>
        </p:nvSpPr>
        <p:spPr/>
        <p:txBody>
          <a:bodyPr/>
          <a:lstStyle/>
          <a:p>
            <a:r>
              <a:rPr lang="en-US" smtClean="0"/>
              <a:t>Message Authentication Codes</a:t>
            </a:r>
            <a:endParaRPr lang="en-AU" smtClean="0"/>
          </a:p>
        </p:txBody>
      </p:sp>
      <p:sp>
        <p:nvSpPr>
          <p:cNvPr id="40964" name="Rectangle 3"/>
          <p:cNvSpPr>
            <a:spLocks noGrp="1" noChangeArrowheads="1"/>
          </p:cNvSpPr>
          <p:nvPr>
            <p:ph type="body" idx="1"/>
          </p:nvPr>
        </p:nvSpPr>
        <p:spPr>
          <a:xfrm>
            <a:off x="539750" y="1196975"/>
            <a:ext cx="8229600" cy="4876800"/>
          </a:xfrm>
        </p:spPr>
        <p:txBody>
          <a:bodyPr/>
          <a:lstStyle/>
          <a:p>
            <a:r>
              <a:rPr lang="en-US" sz="2800" smtClean="0"/>
              <a:t>Can also use encryption for secrecy</a:t>
            </a:r>
          </a:p>
          <a:p>
            <a:pPr lvl="1"/>
            <a:r>
              <a:rPr lang="en-US" sz="2400" smtClean="0"/>
              <a:t>Generally use separate keys for each</a:t>
            </a:r>
          </a:p>
          <a:p>
            <a:pPr lvl="1"/>
            <a:r>
              <a:rPr lang="en-US" sz="2400" smtClean="0"/>
              <a:t>Can compute MAC either before or after encryption, but is generally regarded as better done before</a:t>
            </a:r>
          </a:p>
          <a:p>
            <a:pPr lvl="1">
              <a:buFont typeface="Wingdings" pitchFamily="2" charset="2"/>
              <a:buNone/>
            </a:pPr>
            <a:r>
              <a:rPr lang="en-US" sz="2400" smtClean="0"/>
              <a:t> </a:t>
            </a:r>
          </a:p>
          <a:p>
            <a:pPr lvl="1">
              <a:buFont typeface="Wingdings" pitchFamily="2" charset="2"/>
              <a:buNone/>
            </a:pPr>
            <a:r>
              <a:rPr lang="en-US" sz="2400" smtClean="0"/>
              <a:t> </a:t>
            </a:r>
          </a:p>
          <a:p>
            <a:pPr lvl="1">
              <a:buFont typeface="Wingdings" pitchFamily="2" charset="2"/>
              <a:buNone/>
            </a:pPr>
            <a:r>
              <a:rPr lang="en-US" sz="2400" smtClean="0"/>
              <a:t> </a:t>
            </a:r>
          </a:p>
          <a:p>
            <a:pPr lvl="1">
              <a:buFont typeface="Wingdings" pitchFamily="2" charset="2"/>
              <a:buNone/>
            </a:pPr>
            <a:r>
              <a:rPr lang="en-US" sz="2400" smtClean="0"/>
              <a:t> </a:t>
            </a:r>
          </a:p>
          <a:p>
            <a:pPr lvl="1">
              <a:buFont typeface="Wingdings" pitchFamily="2" charset="2"/>
              <a:buNone/>
            </a:pPr>
            <a:r>
              <a:rPr lang="en-US" sz="2400" smtClean="0"/>
              <a:t> </a:t>
            </a:r>
          </a:p>
          <a:p>
            <a:pPr lvl="1">
              <a:buFont typeface="Wingdings" pitchFamily="2" charset="2"/>
              <a:buNone/>
            </a:pPr>
            <a:r>
              <a:rPr lang="en-US" sz="2400" smtClean="0"/>
              <a:t> </a:t>
            </a:r>
          </a:p>
          <a:p>
            <a:pPr lvl="1">
              <a:buFont typeface="Wingdings" pitchFamily="2" charset="2"/>
              <a:buNone/>
            </a:pPr>
            <a:endParaRPr lang="en-US" sz="2400" smtClean="0"/>
          </a:p>
        </p:txBody>
      </p:sp>
      <p:pic>
        <p:nvPicPr>
          <p:cNvPr id="40965" name="Picture 4"/>
          <p:cNvPicPr>
            <a:picLocks noChangeAspect="1" noChangeArrowheads="1"/>
          </p:cNvPicPr>
          <p:nvPr/>
        </p:nvPicPr>
        <p:blipFill>
          <a:blip r:embed="rId2" cstate="print"/>
          <a:srcRect/>
          <a:stretch>
            <a:fillRect/>
          </a:stretch>
        </p:blipFill>
        <p:spPr bwMode="auto">
          <a:xfrm>
            <a:off x="1187450" y="3068638"/>
            <a:ext cx="6629400" cy="3108325"/>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D055E703-5C69-478F-9CED-4DE74509DA82}" type="slidenum">
              <a:rPr lang="en-US"/>
              <a:pPr/>
              <a:t>4</a:t>
            </a:fld>
            <a:endParaRPr lang="en-US"/>
          </a:p>
        </p:txBody>
      </p:sp>
      <p:sp>
        <p:nvSpPr>
          <p:cNvPr id="403458" name="Rectangle 2"/>
          <p:cNvSpPr>
            <a:spLocks noGrp="1" noChangeArrowheads="1"/>
          </p:cNvSpPr>
          <p:nvPr>
            <p:ph type="title"/>
          </p:nvPr>
        </p:nvSpPr>
        <p:spPr>
          <a:xfrm>
            <a:off x="1143000" y="152400"/>
            <a:ext cx="6813550" cy="1143000"/>
          </a:xfrm>
        </p:spPr>
        <p:txBody>
          <a:bodyPr/>
          <a:lstStyle/>
          <a:p>
            <a:pPr>
              <a:defRPr/>
            </a:pPr>
            <a:r>
              <a:rPr lang="en-AU" smtClean="0"/>
              <a:t>References</a:t>
            </a:r>
          </a:p>
        </p:txBody>
      </p:sp>
      <p:sp>
        <p:nvSpPr>
          <p:cNvPr id="4100" name="Rectangle 3"/>
          <p:cNvSpPr>
            <a:spLocks noGrp="1" noChangeArrowheads="1"/>
          </p:cNvSpPr>
          <p:nvPr>
            <p:ph type="body" idx="1"/>
          </p:nvPr>
        </p:nvSpPr>
        <p:spPr>
          <a:xfrm>
            <a:off x="539750" y="1412875"/>
            <a:ext cx="8496300" cy="4948238"/>
          </a:xfrm>
        </p:spPr>
        <p:txBody>
          <a:bodyPr/>
          <a:lstStyle/>
          <a:p>
            <a:r>
              <a:rPr lang="en-US" sz="3000" b="1" i="1" dirty="0" smtClean="0"/>
              <a:t>Cryptography and Network Security: Principles and Practice</a:t>
            </a:r>
            <a:r>
              <a:rPr lang="en-US" sz="3000" dirty="0" smtClean="0"/>
              <a:t>, 6</a:t>
            </a:r>
            <a:r>
              <a:rPr lang="en-US" sz="3000" baseline="30000" dirty="0" smtClean="0"/>
              <a:t>th</a:t>
            </a:r>
            <a:r>
              <a:rPr lang="en-US" sz="3000" dirty="0" smtClean="0"/>
              <a:t> ed., </a:t>
            </a:r>
          </a:p>
          <a:p>
            <a:pPr>
              <a:buFontTx/>
              <a:buNone/>
            </a:pPr>
            <a:r>
              <a:rPr lang="en-US" sz="3000" dirty="0" smtClean="0"/>
              <a:t>    William Stallings,  Chapters 9 and 10</a:t>
            </a:r>
          </a:p>
          <a:p>
            <a:pPr>
              <a:lnSpc>
                <a:spcPct val="30000"/>
              </a:lnSpc>
            </a:pPr>
            <a:endParaRPr lang="en-US" sz="3000" dirty="0" smtClean="0"/>
          </a:p>
          <a:p>
            <a:r>
              <a:rPr lang="en-US" sz="3000" i="1" dirty="0" smtClean="0"/>
              <a:t>Applied Cryptography</a:t>
            </a:r>
            <a:r>
              <a:rPr lang="en-US" sz="3000" dirty="0" smtClean="0"/>
              <a:t>, 2nd ed., Bruce </a:t>
            </a:r>
            <a:r>
              <a:rPr lang="en-US" sz="3000" dirty="0" err="1" smtClean="0"/>
              <a:t>Schneier</a:t>
            </a:r>
            <a:r>
              <a:rPr lang="en-US" sz="3000" dirty="0" smtClean="0"/>
              <a:t>: Chapters 19 and 22</a:t>
            </a:r>
            <a:endParaRPr lang="en-AU" sz="3000" dirty="0" smtClean="0"/>
          </a:p>
          <a:p>
            <a:pPr>
              <a:buFontTx/>
              <a:buNone/>
            </a:pPr>
            <a:endParaRPr lang="en-US" dirty="0" smtClean="0"/>
          </a:p>
          <a:p>
            <a:endParaRPr lang="en-AU" dirty="0"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3D2F2015-7061-4E90-A71C-8F01CE32908B}" type="slidenum">
              <a:rPr lang="en-US"/>
              <a:pPr/>
              <a:t>40</a:t>
            </a:fld>
            <a:endParaRPr lang="en-US"/>
          </a:p>
        </p:txBody>
      </p:sp>
      <p:sp>
        <p:nvSpPr>
          <p:cNvPr id="476162" name="Rectangle 2"/>
          <p:cNvSpPr>
            <a:spLocks noGrp="1" noChangeArrowheads="1"/>
          </p:cNvSpPr>
          <p:nvPr>
            <p:ph type="title"/>
          </p:nvPr>
        </p:nvSpPr>
        <p:spPr/>
        <p:txBody>
          <a:bodyPr/>
          <a:lstStyle/>
          <a:p>
            <a:r>
              <a:rPr lang="en-US" smtClean="0"/>
              <a:t>MAC Properties</a:t>
            </a:r>
            <a:endParaRPr lang="en-AU" smtClean="0"/>
          </a:p>
        </p:txBody>
      </p:sp>
      <p:sp>
        <p:nvSpPr>
          <p:cNvPr id="41988" name="Rectangle 3"/>
          <p:cNvSpPr>
            <a:spLocks noGrp="1" noChangeArrowheads="1"/>
          </p:cNvSpPr>
          <p:nvPr>
            <p:ph type="body" idx="1"/>
          </p:nvPr>
        </p:nvSpPr>
        <p:spPr>
          <a:xfrm>
            <a:off x="755650" y="1341438"/>
            <a:ext cx="8229600" cy="4876800"/>
          </a:xfrm>
        </p:spPr>
        <p:txBody>
          <a:bodyPr/>
          <a:lstStyle/>
          <a:p>
            <a:r>
              <a:rPr lang="en-US" smtClean="0"/>
              <a:t>A MAC is a cryptographic checksum</a:t>
            </a:r>
          </a:p>
          <a:p>
            <a:pPr lvl="1">
              <a:buFont typeface="Wingdings" pitchFamily="2" charset="2"/>
              <a:buNone/>
            </a:pPr>
            <a:r>
              <a:rPr lang="en-US" smtClean="0"/>
              <a:t>	                 </a:t>
            </a:r>
            <a:r>
              <a:rPr lang="en-US" b="1" smtClean="0">
                <a:latin typeface="Courier New" pitchFamily="49" charset="0"/>
              </a:rPr>
              <a:t>MAC = C</a:t>
            </a:r>
            <a:r>
              <a:rPr lang="en-US" b="1" baseline="-25000" smtClean="0">
                <a:latin typeface="Courier New" pitchFamily="49" charset="0"/>
              </a:rPr>
              <a:t>K</a:t>
            </a:r>
            <a:r>
              <a:rPr lang="en-US" b="1" smtClean="0">
                <a:latin typeface="Courier New" pitchFamily="49" charset="0"/>
              </a:rPr>
              <a:t>(M)</a:t>
            </a:r>
          </a:p>
          <a:p>
            <a:pPr lvl="1"/>
            <a:r>
              <a:rPr lang="en-US" smtClean="0"/>
              <a:t>Condenses a variable-length message M</a:t>
            </a:r>
          </a:p>
          <a:p>
            <a:pPr lvl="1"/>
            <a:r>
              <a:rPr lang="en-US" smtClean="0"/>
              <a:t>Using a secret key K</a:t>
            </a:r>
          </a:p>
          <a:p>
            <a:pPr lvl="1"/>
            <a:r>
              <a:rPr lang="en-US" smtClean="0"/>
              <a:t>To a fixed-sized code</a:t>
            </a:r>
          </a:p>
          <a:p>
            <a:pPr lvl="1">
              <a:lnSpc>
                <a:spcPct val="20000"/>
              </a:lnSpc>
            </a:pPr>
            <a:endParaRPr lang="en-US" smtClean="0"/>
          </a:p>
          <a:p>
            <a:r>
              <a:rPr lang="en-US" smtClean="0"/>
              <a:t>Is a many-to-one function:</a:t>
            </a:r>
          </a:p>
          <a:p>
            <a:pPr lvl="1"/>
            <a:r>
              <a:rPr lang="en-US" smtClean="0"/>
              <a:t>Potentially many messages have same MAC</a:t>
            </a:r>
          </a:p>
          <a:p>
            <a:pPr lvl="1"/>
            <a:r>
              <a:rPr lang="en-US" b="1" smtClean="0">
                <a:solidFill>
                  <a:srgbClr val="DF0029"/>
                </a:solidFill>
              </a:rPr>
              <a:t>But finding these is very difficult</a:t>
            </a:r>
            <a:endParaRPr lang="en-AU" b="1" smtClean="0">
              <a:solidFill>
                <a:srgbClr val="DF0029"/>
              </a:solidFill>
            </a:endParaRP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7AD7AFDA-6D28-450B-8E7D-41DB08F05BED}" type="slidenum">
              <a:rPr lang="en-US"/>
              <a:pPr/>
              <a:t>41</a:t>
            </a:fld>
            <a:endParaRPr lang="en-US"/>
          </a:p>
        </p:txBody>
      </p:sp>
      <p:sp>
        <p:nvSpPr>
          <p:cNvPr id="477186" name="Rectangle 2"/>
          <p:cNvSpPr>
            <a:spLocks noGrp="1" noChangeArrowheads="1"/>
          </p:cNvSpPr>
          <p:nvPr>
            <p:ph type="title"/>
          </p:nvPr>
        </p:nvSpPr>
        <p:spPr>
          <a:xfrm>
            <a:off x="1143000" y="152400"/>
            <a:ext cx="6958013" cy="1143000"/>
          </a:xfrm>
        </p:spPr>
        <p:txBody>
          <a:bodyPr/>
          <a:lstStyle/>
          <a:p>
            <a:r>
              <a:rPr lang="en-US" smtClean="0"/>
              <a:t>Requirements for MACs</a:t>
            </a:r>
            <a:endParaRPr lang="en-AU" smtClean="0"/>
          </a:p>
        </p:txBody>
      </p:sp>
      <p:sp>
        <p:nvSpPr>
          <p:cNvPr id="43012" name="Rectangle 3"/>
          <p:cNvSpPr>
            <a:spLocks noGrp="1" noChangeArrowheads="1"/>
          </p:cNvSpPr>
          <p:nvPr>
            <p:ph type="body" idx="1"/>
          </p:nvPr>
        </p:nvSpPr>
        <p:spPr>
          <a:xfrm>
            <a:off x="684213" y="1484313"/>
            <a:ext cx="8229600" cy="4876800"/>
          </a:xfrm>
        </p:spPr>
        <p:txBody>
          <a:bodyPr/>
          <a:lstStyle/>
          <a:p>
            <a:pPr marL="269875" indent="-269875">
              <a:buFontTx/>
              <a:buNone/>
            </a:pPr>
            <a:r>
              <a:rPr lang="en-US" smtClean="0"/>
              <a:t>  To make it secure enough, the MAC should  satisfy the following:</a:t>
            </a:r>
          </a:p>
          <a:p>
            <a:pPr marL="269875" indent="-269875">
              <a:lnSpc>
                <a:spcPct val="20000"/>
              </a:lnSpc>
              <a:buFontTx/>
              <a:buNone/>
            </a:pPr>
            <a:endParaRPr lang="en-US" smtClean="0"/>
          </a:p>
          <a:p>
            <a:pPr marL="1587500" lvl="1" indent="-776288">
              <a:buFontTx/>
              <a:buAutoNum type="arabicPeriod"/>
            </a:pPr>
            <a:r>
              <a:rPr lang="en-US" smtClean="0"/>
              <a:t>Knowing a message and MAC, is infeasible to find another message with same MAC</a:t>
            </a:r>
          </a:p>
          <a:p>
            <a:pPr marL="1587500" lvl="1" indent="-776288">
              <a:lnSpc>
                <a:spcPct val="20000"/>
              </a:lnSpc>
              <a:buFontTx/>
              <a:buAutoNum type="arabicPeriod"/>
            </a:pPr>
            <a:endParaRPr lang="en-US" smtClean="0"/>
          </a:p>
          <a:p>
            <a:pPr marL="1587500" lvl="1" indent="-776288">
              <a:buFontTx/>
              <a:buAutoNum type="arabicPeriod"/>
            </a:pPr>
            <a:r>
              <a:rPr lang="en-US" smtClean="0"/>
              <a:t>MACs should be uniformly distributed</a:t>
            </a:r>
          </a:p>
          <a:p>
            <a:pPr marL="1587500" lvl="1" indent="-776288">
              <a:lnSpc>
                <a:spcPct val="20000"/>
              </a:lnSpc>
              <a:buFontTx/>
              <a:buAutoNum type="arabicPeriod"/>
            </a:pPr>
            <a:endParaRPr lang="en-US" smtClean="0"/>
          </a:p>
          <a:p>
            <a:pPr marL="1587500" lvl="1" indent="-776288">
              <a:buFontTx/>
              <a:buAutoNum type="arabicPeriod"/>
            </a:pPr>
            <a:r>
              <a:rPr lang="en-US" smtClean="0"/>
              <a:t>MAC should depend equally on all bits of the message</a:t>
            </a:r>
            <a:endParaRPr lang="en-AU"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26C886DF-78F8-4CB6-A09F-3B005B76AF4E}" type="slidenum">
              <a:rPr lang="en-US"/>
              <a:pPr/>
              <a:t>42</a:t>
            </a:fld>
            <a:endParaRPr lang="en-US"/>
          </a:p>
        </p:txBody>
      </p:sp>
      <p:sp>
        <p:nvSpPr>
          <p:cNvPr id="482306" name="Rectangle 2"/>
          <p:cNvSpPr>
            <a:spLocks noGrp="1" noChangeArrowheads="1"/>
          </p:cNvSpPr>
          <p:nvPr>
            <p:ph type="title"/>
          </p:nvPr>
        </p:nvSpPr>
        <p:spPr>
          <a:xfrm>
            <a:off x="1143000" y="152400"/>
            <a:ext cx="6453188" cy="1143000"/>
          </a:xfrm>
        </p:spPr>
        <p:txBody>
          <a:bodyPr/>
          <a:lstStyle/>
          <a:p>
            <a:r>
              <a:rPr lang="en-US" smtClean="0"/>
              <a:t>Summary</a:t>
            </a:r>
            <a:endParaRPr lang="en-AU" smtClean="0"/>
          </a:p>
        </p:txBody>
      </p:sp>
      <p:sp>
        <p:nvSpPr>
          <p:cNvPr id="44036" name="Rectangle 3"/>
          <p:cNvSpPr>
            <a:spLocks noGrp="1" noChangeArrowheads="1"/>
          </p:cNvSpPr>
          <p:nvPr>
            <p:ph type="body" idx="1"/>
          </p:nvPr>
        </p:nvSpPr>
        <p:spPr>
          <a:xfrm>
            <a:off x="684213" y="1196975"/>
            <a:ext cx="8229600" cy="4876800"/>
          </a:xfrm>
        </p:spPr>
        <p:txBody>
          <a:bodyPr/>
          <a:lstStyle/>
          <a:p>
            <a:pPr>
              <a:lnSpc>
                <a:spcPct val="120000"/>
              </a:lnSpc>
            </a:pPr>
            <a:r>
              <a:rPr lang="en-US" smtClean="0"/>
              <a:t>Have considered:</a:t>
            </a:r>
          </a:p>
          <a:p>
            <a:pPr lvl="1">
              <a:lnSpc>
                <a:spcPct val="120000"/>
              </a:lnSpc>
            </a:pPr>
            <a:r>
              <a:rPr lang="en-US" smtClean="0"/>
              <a:t>Public-key cryptography</a:t>
            </a:r>
          </a:p>
          <a:p>
            <a:pPr lvl="1">
              <a:lnSpc>
                <a:spcPct val="120000"/>
              </a:lnSpc>
            </a:pPr>
            <a:r>
              <a:rPr lang="en-US" smtClean="0"/>
              <a:t>RSA, including algorithm and security</a:t>
            </a:r>
          </a:p>
          <a:p>
            <a:pPr lvl="1">
              <a:lnSpc>
                <a:spcPct val="120000"/>
              </a:lnSpc>
            </a:pPr>
            <a:r>
              <a:rPr lang="en-US" smtClean="0"/>
              <a:t>Distribution of public keys</a:t>
            </a:r>
          </a:p>
          <a:p>
            <a:pPr lvl="1">
              <a:lnSpc>
                <a:spcPct val="120000"/>
              </a:lnSpc>
            </a:pPr>
            <a:r>
              <a:rPr lang="en-US" smtClean="0"/>
              <a:t>Public-key distribution of secret keys</a:t>
            </a:r>
          </a:p>
          <a:p>
            <a:pPr lvl="1">
              <a:lnSpc>
                <a:spcPct val="120000"/>
              </a:lnSpc>
            </a:pPr>
            <a:r>
              <a:rPr lang="en-US" smtClean="0"/>
              <a:t>Diffie-Hellman key exchange</a:t>
            </a:r>
          </a:p>
          <a:p>
            <a:pPr lvl="1">
              <a:lnSpc>
                <a:spcPct val="120000"/>
              </a:lnSpc>
            </a:pPr>
            <a:r>
              <a:rPr lang="en-US" smtClean="0"/>
              <a:t>Elliptic Curve cryptography</a:t>
            </a:r>
          </a:p>
          <a:p>
            <a:pPr lvl="1">
              <a:lnSpc>
                <a:spcPct val="120000"/>
              </a:lnSpc>
            </a:pPr>
            <a:r>
              <a:rPr lang="en-US" smtClean="0"/>
              <a:t>Message Authentication Codes</a:t>
            </a:r>
            <a:endParaRPr lang="en-AU"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1143000" y="152400"/>
            <a:ext cx="6669088" cy="1143000"/>
          </a:xfrm>
        </p:spPr>
        <p:txBody>
          <a:bodyPr/>
          <a:lstStyle/>
          <a:p>
            <a:r>
              <a:rPr lang="en-AU" dirty="0" smtClean="0"/>
              <a:t>Next Lecture…</a:t>
            </a:r>
          </a:p>
        </p:txBody>
      </p:sp>
      <p:sp>
        <p:nvSpPr>
          <p:cNvPr id="44035" name="Rectangle 3"/>
          <p:cNvSpPr>
            <a:spLocks noGrp="1" noChangeArrowheads="1"/>
          </p:cNvSpPr>
          <p:nvPr>
            <p:ph type="body" idx="1"/>
          </p:nvPr>
        </p:nvSpPr>
        <p:spPr>
          <a:xfrm>
            <a:off x="755650" y="1268413"/>
            <a:ext cx="8208963" cy="4949825"/>
          </a:xfrm>
        </p:spPr>
        <p:txBody>
          <a:bodyPr/>
          <a:lstStyle/>
          <a:p>
            <a:pPr>
              <a:lnSpc>
                <a:spcPct val="120000"/>
              </a:lnSpc>
            </a:pPr>
            <a:r>
              <a:rPr lang="en-AU" sz="2800" dirty="0" smtClean="0"/>
              <a:t>Authentication…</a:t>
            </a:r>
            <a:endParaRPr lang="en-US" sz="2800" dirty="0" smtClean="0"/>
          </a:p>
        </p:txBody>
      </p:sp>
      <p:sp>
        <p:nvSpPr>
          <p:cNvPr id="2" name="Slide Number Placeholder 1"/>
          <p:cNvSpPr>
            <a:spLocks noGrp="1"/>
          </p:cNvSpPr>
          <p:nvPr>
            <p:ph type="sldNum" sz="quarter" idx="12"/>
          </p:nvPr>
        </p:nvSpPr>
        <p:spPr/>
        <p:txBody>
          <a:bodyPr/>
          <a:lstStyle/>
          <a:p>
            <a:r>
              <a:rPr lang="en-US"/>
              <a:t>Lecture 2 - </a:t>
            </a:r>
            <a:fld id="{D459B8C8-BEE4-4BE0-8B79-8D640A8F7B11}" type="slidenum">
              <a:rPr lang="en-US"/>
              <a:pPr/>
              <a:t>43</a:t>
            </a:fld>
            <a:endParaRPr lang="en-US"/>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r>
              <a:rPr lang="en-US"/>
              <a:t>Lecture 3 - </a:t>
            </a:r>
            <a:fld id="{09314D03-B13F-4ED3-AF24-E748CC5401A7}" type="slidenum">
              <a:rPr lang="en-US"/>
              <a:pPr/>
              <a:t>44</a:t>
            </a:fld>
            <a:endParaRPr lang="en-US"/>
          </a:p>
        </p:txBody>
      </p:sp>
      <p:sp>
        <p:nvSpPr>
          <p:cNvPr id="45059" name="Content Placeholder 2"/>
          <p:cNvSpPr>
            <a:spLocks noGrp="1"/>
          </p:cNvSpPr>
          <p:nvPr>
            <p:ph idx="4294967295"/>
          </p:nvPr>
        </p:nvSpPr>
        <p:spPr>
          <a:xfrm>
            <a:off x="755650" y="981075"/>
            <a:ext cx="7920038" cy="4752975"/>
          </a:xfrm>
        </p:spPr>
        <p:txBody>
          <a:bodyPr/>
          <a:lstStyle/>
          <a:p>
            <a:pPr marL="273050" indent="-273050">
              <a:buFontTx/>
              <a:buNone/>
            </a:pPr>
            <a:endParaRPr lang="en-AU" smtClean="0"/>
          </a:p>
          <a:p>
            <a:pPr marL="273050" indent="-273050">
              <a:buFontTx/>
              <a:buNone/>
            </a:pPr>
            <a:r>
              <a:rPr lang="en-AU" smtClean="0"/>
              <a:t>      </a:t>
            </a:r>
            <a:r>
              <a:rPr lang="en-AU" sz="5200" b="1" smtClean="0">
                <a:latin typeface="Arial" pitchFamily="34" charset="0"/>
                <a:cs typeface="Arial" pitchFamily="34" charset="0"/>
              </a:rPr>
              <a:t>Questions?</a:t>
            </a:r>
            <a:r>
              <a:rPr lang="en-AU" sz="4400" smtClean="0">
                <a:latin typeface="Arial" pitchFamily="34" charset="0"/>
                <a:cs typeface="Arial" pitchFamily="34" charset="0"/>
              </a:rPr>
              <a:t>  </a:t>
            </a:r>
          </a:p>
        </p:txBody>
      </p:sp>
      <p:pic>
        <p:nvPicPr>
          <p:cNvPr id="45060" name="Picture 3" descr="hands-up-color.gif"/>
          <p:cNvPicPr>
            <a:picLocks noChangeAspect="1"/>
          </p:cNvPicPr>
          <p:nvPr/>
        </p:nvPicPr>
        <p:blipFill>
          <a:blip r:embed="rId2" cstate="print"/>
          <a:srcRect/>
          <a:stretch>
            <a:fillRect/>
          </a:stretch>
        </p:blipFill>
        <p:spPr bwMode="auto">
          <a:xfrm>
            <a:off x="5003800" y="2708275"/>
            <a:ext cx="3333750" cy="3429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31217B2F-0426-4524-B966-1538BD6F29BE}" type="slidenum">
              <a:rPr lang="en-US"/>
              <a:pPr/>
              <a:t>5</a:t>
            </a:fld>
            <a:endParaRPr lang="en-US"/>
          </a:p>
        </p:txBody>
      </p:sp>
      <p:sp>
        <p:nvSpPr>
          <p:cNvPr id="413698" name="Rectangle 2"/>
          <p:cNvSpPr>
            <a:spLocks noGrp="1" noChangeArrowheads="1"/>
          </p:cNvSpPr>
          <p:nvPr>
            <p:ph type="title"/>
          </p:nvPr>
        </p:nvSpPr>
        <p:spPr>
          <a:xfrm>
            <a:off x="1143000" y="152400"/>
            <a:ext cx="6958013" cy="1143000"/>
          </a:xfrm>
        </p:spPr>
        <p:txBody>
          <a:bodyPr/>
          <a:lstStyle/>
          <a:p>
            <a:pPr>
              <a:defRPr/>
            </a:pPr>
            <a:r>
              <a:rPr lang="en-AU" sz="4000" dirty="0" smtClean="0"/>
              <a:t>Why New Cryptography?</a:t>
            </a:r>
          </a:p>
        </p:txBody>
      </p:sp>
      <p:sp>
        <p:nvSpPr>
          <p:cNvPr id="6148" name="Rectangle 3"/>
          <p:cNvSpPr>
            <a:spLocks noGrp="1" noChangeArrowheads="1"/>
          </p:cNvSpPr>
          <p:nvPr>
            <p:ph type="body" idx="1"/>
          </p:nvPr>
        </p:nvSpPr>
        <p:spPr>
          <a:xfrm>
            <a:off x="755650" y="1412875"/>
            <a:ext cx="8229600" cy="4876800"/>
          </a:xfrm>
        </p:spPr>
        <p:txBody>
          <a:bodyPr/>
          <a:lstStyle/>
          <a:p>
            <a:r>
              <a:rPr lang="en-US" sz="3000" smtClean="0"/>
              <a:t>We have advanced cryptography and encryption standards, such as AES</a:t>
            </a:r>
          </a:p>
          <a:p>
            <a:pPr>
              <a:lnSpc>
                <a:spcPct val="0"/>
              </a:lnSpc>
            </a:pPr>
            <a:endParaRPr lang="en-US" sz="3000" smtClean="0"/>
          </a:p>
          <a:p>
            <a:r>
              <a:rPr lang="en-US" sz="3000" smtClean="0"/>
              <a:t>They are robust and secure in terms of data confidentiality</a:t>
            </a:r>
          </a:p>
          <a:p>
            <a:pPr>
              <a:lnSpc>
                <a:spcPct val="0"/>
              </a:lnSpc>
            </a:pPr>
            <a:endParaRPr lang="en-US" sz="3000" smtClean="0"/>
          </a:p>
          <a:p>
            <a:r>
              <a:rPr lang="en-US" sz="3000" smtClean="0"/>
              <a:t>However, we also want to address the issues:</a:t>
            </a:r>
          </a:p>
          <a:p>
            <a:pPr>
              <a:lnSpc>
                <a:spcPct val="0"/>
              </a:lnSpc>
            </a:pPr>
            <a:endParaRPr lang="en-US" smtClean="0"/>
          </a:p>
          <a:p>
            <a:pPr lvl="1"/>
            <a:r>
              <a:rPr lang="en-US" sz="2600" b="1" smtClean="0"/>
              <a:t>Key distribution</a:t>
            </a:r>
            <a:r>
              <a:rPr lang="en-US" sz="2600" smtClean="0"/>
              <a:t> – secure communications of secret keys without having to trust a KDC </a:t>
            </a:r>
          </a:p>
          <a:p>
            <a:pPr lvl="1">
              <a:lnSpc>
                <a:spcPct val="0"/>
              </a:lnSpc>
            </a:pPr>
            <a:endParaRPr lang="en-US" sz="2600" smtClean="0"/>
          </a:p>
          <a:p>
            <a:pPr lvl="1"/>
            <a:r>
              <a:rPr lang="en-US" sz="2600" b="1" smtClean="0"/>
              <a:t>Digital signatures</a:t>
            </a:r>
            <a:r>
              <a:rPr lang="en-US" sz="2600" smtClean="0"/>
              <a:t> – verifying that a message comes from the claimed sender</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r>
              <a:rPr lang="en-US"/>
              <a:t>Lecture 3 - </a:t>
            </a:r>
            <a:fld id="{4B00D214-969C-4254-80A2-E76CA6FAF8C8}" type="slidenum">
              <a:rPr lang="en-US"/>
              <a:pPr/>
              <a:t>6</a:t>
            </a:fld>
            <a:endParaRPr lang="en-US"/>
          </a:p>
        </p:txBody>
      </p:sp>
      <p:sp>
        <p:nvSpPr>
          <p:cNvPr id="407554" name="Rectangle 2"/>
          <p:cNvSpPr>
            <a:spLocks noGrp="1" noChangeArrowheads="1"/>
          </p:cNvSpPr>
          <p:nvPr>
            <p:ph type="title"/>
          </p:nvPr>
        </p:nvSpPr>
        <p:spPr>
          <a:xfrm>
            <a:off x="1143000" y="152400"/>
            <a:ext cx="6742113" cy="1143000"/>
          </a:xfrm>
        </p:spPr>
        <p:txBody>
          <a:bodyPr/>
          <a:lstStyle/>
          <a:p>
            <a:pPr>
              <a:defRPr/>
            </a:pPr>
            <a:r>
              <a:rPr lang="en-AU" dirty="0" smtClean="0">
                <a:solidFill>
                  <a:schemeClr val="tx1"/>
                </a:solidFill>
              </a:rPr>
              <a:t>Public-Key Cryptography</a:t>
            </a:r>
          </a:p>
        </p:txBody>
      </p:sp>
      <p:sp>
        <p:nvSpPr>
          <p:cNvPr id="7172" name="Rectangle 3"/>
          <p:cNvSpPr>
            <a:spLocks noGrp="1" noChangeArrowheads="1"/>
          </p:cNvSpPr>
          <p:nvPr>
            <p:ph type="body" idx="1"/>
          </p:nvPr>
        </p:nvSpPr>
        <p:spPr>
          <a:xfrm>
            <a:off x="611188" y="1341438"/>
            <a:ext cx="6265862" cy="4876800"/>
          </a:xfrm>
        </p:spPr>
        <p:txBody>
          <a:bodyPr/>
          <a:lstStyle/>
          <a:p>
            <a:r>
              <a:rPr lang="en-AU" sz="2600" smtClean="0"/>
              <a:t>In 1976, Diffie and Hellman achieved an astounding breakthrough in cryptography </a:t>
            </a:r>
            <a:r>
              <a:rPr lang="en-AU" sz="2600" b="1" smtClean="0"/>
              <a:t>–</a:t>
            </a:r>
            <a:r>
              <a:rPr lang="en-AU" sz="2600" smtClean="0"/>
              <a:t> public-key scheme (which was probably most significant advance in the 4000 year history of cryptography)</a:t>
            </a:r>
          </a:p>
          <a:p>
            <a:pPr>
              <a:lnSpc>
                <a:spcPct val="10000"/>
              </a:lnSpc>
              <a:buFontTx/>
              <a:buNone/>
            </a:pPr>
            <a:r>
              <a:rPr lang="en-AU" sz="2600" smtClean="0"/>
              <a:t> </a:t>
            </a:r>
          </a:p>
          <a:p>
            <a:r>
              <a:rPr lang="en-US" sz="2600" smtClean="0"/>
              <a:t>Uses </a:t>
            </a:r>
            <a:r>
              <a:rPr lang="en-US" sz="2600" b="1" smtClean="0"/>
              <a:t>two</a:t>
            </a:r>
            <a:r>
              <a:rPr lang="en-US" sz="2600" smtClean="0"/>
              <a:t> keys </a:t>
            </a:r>
            <a:r>
              <a:rPr lang="en-US" sz="2600" b="1" smtClean="0"/>
              <a:t>–</a:t>
            </a:r>
            <a:r>
              <a:rPr lang="en-US" sz="2600" smtClean="0"/>
              <a:t> a public &amp; a private key</a:t>
            </a:r>
          </a:p>
          <a:p>
            <a:pPr>
              <a:lnSpc>
                <a:spcPct val="10000"/>
              </a:lnSpc>
            </a:pPr>
            <a:endParaRPr lang="en-AU" sz="2600" smtClean="0"/>
          </a:p>
          <a:p>
            <a:r>
              <a:rPr lang="en-AU" sz="2600" smtClean="0"/>
              <a:t>Clever applications of some mathematics concepts</a:t>
            </a:r>
          </a:p>
          <a:p>
            <a:pPr>
              <a:lnSpc>
                <a:spcPct val="10000"/>
              </a:lnSpc>
            </a:pPr>
            <a:endParaRPr lang="en-AU" sz="2600" smtClean="0"/>
          </a:p>
          <a:p>
            <a:r>
              <a:rPr lang="en-US" sz="2600" smtClean="0"/>
              <a:t>It complements (</a:t>
            </a:r>
            <a:r>
              <a:rPr lang="en-US" sz="2600" b="1" smtClean="0"/>
              <a:t>rather than</a:t>
            </a:r>
            <a:r>
              <a:rPr lang="en-US" sz="2600" smtClean="0"/>
              <a:t> </a:t>
            </a:r>
            <a:r>
              <a:rPr lang="en-US" sz="2600" b="1" smtClean="0"/>
              <a:t>replaces</a:t>
            </a:r>
            <a:r>
              <a:rPr lang="en-US" sz="2600" smtClean="0"/>
              <a:t>) private-key cryptography </a:t>
            </a:r>
            <a:endParaRPr lang="en-AU" sz="2600" smtClean="0"/>
          </a:p>
        </p:txBody>
      </p:sp>
      <p:pic>
        <p:nvPicPr>
          <p:cNvPr id="7173" name="Picture 4" descr="200px-Whitfield_Diffie"/>
          <p:cNvPicPr>
            <a:picLocks noChangeAspect="1" noChangeArrowheads="1"/>
          </p:cNvPicPr>
          <p:nvPr/>
        </p:nvPicPr>
        <p:blipFill>
          <a:blip r:embed="rId3" cstate="print"/>
          <a:srcRect/>
          <a:stretch>
            <a:fillRect/>
          </a:stretch>
        </p:blipFill>
        <p:spPr bwMode="auto">
          <a:xfrm>
            <a:off x="7164388" y="1268413"/>
            <a:ext cx="1674812" cy="2016125"/>
          </a:xfrm>
          <a:prstGeom prst="rect">
            <a:avLst/>
          </a:prstGeom>
          <a:noFill/>
          <a:ln w="9525">
            <a:noFill/>
            <a:miter lim="800000"/>
            <a:headEnd/>
            <a:tailEnd/>
          </a:ln>
        </p:spPr>
      </p:pic>
      <p:sp>
        <p:nvSpPr>
          <p:cNvPr id="7174" name="Rectangle 5"/>
          <p:cNvSpPr>
            <a:spLocks noChangeArrowheads="1"/>
          </p:cNvSpPr>
          <p:nvPr/>
        </p:nvSpPr>
        <p:spPr bwMode="auto">
          <a:xfrm>
            <a:off x="7164388" y="3357563"/>
            <a:ext cx="1797050" cy="366712"/>
          </a:xfrm>
          <a:prstGeom prst="rect">
            <a:avLst/>
          </a:prstGeom>
          <a:noFill/>
          <a:ln w="9525">
            <a:noFill/>
            <a:miter lim="800000"/>
            <a:headEnd/>
            <a:tailEnd/>
          </a:ln>
        </p:spPr>
        <p:txBody>
          <a:bodyPr anchor="ctr">
            <a:spAutoFit/>
          </a:bodyPr>
          <a:lstStyle/>
          <a:p>
            <a:pPr eaLnBrk="1" hangingPunct="1"/>
            <a:r>
              <a:rPr lang="en-AU" sz="1800" b="1"/>
              <a:t>Whitfield Diffie </a:t>
            </a:r>
          </a:p>
        </p:txBody>
      </p:sp>
      <p:pic>
        <p:nvPicPr>
          <p:cNvPr id="7175" name="Picture 6" descr="Martin-Hellman"/>
          <p:cNvPicPr>
            <a:picLocks noChangeAspect="1" noChangeArrowheads="1"/>
          </p:cNvPicPr>
          <p:nvPr/>
        </p:nvPicPr>
        <p:blipFill>
          <a:blip r:embed="rId4" cstate="print"/>
          <a:srcRect/>
          <a:stretch>
            <a:fillRect/>
          </a:stretch>
        </p:blipFill>
        <p:spPr bwMode="auto">
          <a:xfrm>
            <a:off x="7235825" y="3789363"/>
            <a:ext cx="1654175" cy="1800225"/>
          </a:xfrm>
          <a:prstGeom prst="rect">
            <a:avLst/>
          </a:prstGeom>
          <a:noFill/>
          <a:ln w="9525">
            <a:noFill/>
            <a:miter lim="800000"/>
            <a:headEnd/>
            <a:tailEnd/>
          </a:ln>
        </p:spPr>
      </p:pic>
      <p:sp>
        <p:nvSpPr>
          <p:cNvPr id="7176" name="Rectangle 7"/>
          <p:cNvSpPr>
            <a:spLocks noChangeArrowheads="1"/>
          </p:cNvSpPr>
          <p:nvPr/>
        </p:nvSpPr>
        <p:spPr bwMode="auto">
          <a:xfrm>
            <a:off x="7092950" y="5734050"/>
            <a:ext cx="1854200" cy="457200"/>
          </a:xfrm>
          <a:prstGeom prst="rect">
            <a:avLst/>
          </a:prstGeom>
          <a:noFill/>
          <a:ln w="9525">
            <a:noFill/>
            <a:miter lim="800000"/>
            <a:headEnd/>
            <a:tailEnd/>
          </a:ln>
        </p:spPr>
        <p:txBody>
          <a:bodyPr wrap="none" anchor="ctr">
            <a:spAutoFit/>
          </a:bodyPr>
          <a:lstStyle/>
          <a:p>
            <a:pPr eaLnBrk="1" hangingPunct="1"/>
            <a:r>
              <a:rPr lang="en-AU" sz="1800" b="1"/>
              <a:t>Martin Hellman</a:t>
            </a:r>
            <a:r>
              <a:rPr lang="en-AU"/>
              <a:t> </a:t>
            </a:r>
          </a:p>
        </p:txBody>
      </p:sp>
      <p:sp>
        <p:nvSpPr>
          <p:cNvPr id="9" name="Footer Placeholder 8"/>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FA45071C-05D9-4A64-A8B2-110A908F85CB}" type="slidenum">
              <a:rPr lang="en-US"/>
              <a:pPr/>
              <a:t>7</a:t>
            </a:fld>
            <a:endParaRPr lang="en-US"/>
          </a:p>
        </p:txBody>
      </p:sp>
      <p:sp>
        <p:nvSpPr>
          <p:cNvPr id="409602" name="Rectangle 2"/>
          <p:cNvSpPr>
            <a:spLocks noGrp="1" noChangeArrowheads="1"/>
          </p:cNvSpPr>
          <p:nvPr>
            <p:ph type="title"/>
          </p:nvPr>
        </p:nvSpPr>
        <p:spPr>
          <a:xfrm>
            <a:off x="1143000" y="152400"/>
            <a:ext cx="7173913" cy="1143000"/>
          </a:xfrm>
        </p:spPr>
        <p:txBody>
          <a:bodyPr/>
          <a:lstStyle/>
          <a:p>
            <a:pPr>
              <a:defRPr/>
            </a:pPr>
            <a:r>
              <a:rPr lang="en-AU" dirty="0" smtClean="0"/>
              <a:t>Public-Key Cryptography</a:t>
            </a:r>
          </a:p>
        </p:txBody>
      </p:sp>
      <p:sp>
        <p:nvSpPr>
          <p:cNvPr id="8196" name="Rectangle 3"/>
          <p:cNvSpPr>
            <a:spLocks noGrp="1" noChangeArrowheads="1"/>
          </p:cNvSpPr>
          <p:nvPr>
            <p:ph type="body" idx="1"/>
          </p:nvPr>
        </p:nvSpPr>
        <p:spPr>
          <a:xfrm>
            <a:off x="611188" y="1268413"/>
            <a:ext cx="8229600" cy="4987925"/>
          </a:xfrm>
        </p:spPr>
        <p:txBody>
          <a:bodyPr/>
          <a:lstStyle/>
          <a:p>
            <a:r>
              <a:rPr lang="en-AU" smtClean="0"/>
              <a:t>Public-key/two-key/asymmetric cryptography involves the use of </a:t>
            </a:r>
            <a:r>
              <a:rPr lang="en-AU" b="1" smtClean="0"/>
              <a:t>two</a:t>
            </a:r>
            <a:r>
              <a:rPr lang="en-AU" smtClean="0"/>
              <a:t> keys: </a:t>
            </a:r>
          </a:p>
          <a:p>
            <a:pPr lvl="1"/>
            <a:r>
              <a:rPr lang="en-AU" sz="2600" b="1" smtClean="0"/>
              <a:t>Public-key</a:t>
            </a:r>
            <a:r>
              <a:rPr lang="en-AU" sz="2600" smtClean="0"/>
              <a:t>, which may be known by anybody, and can be used to </a:t>
            </a:r>
            <a:r>
              <a:rPr lang="en-AU" sz="2600" b="1" smtClean="0"/>
              <a:t>encrypt messages</a:t>
            </a:r>
            <a:r>
              <a:rPr lang="en-AU" sz="2600" smtClean="0"/>
              <a:t> (and </a:t>
            </a:r>
            <a:r>
              <a:rPr lang="en-AU" sz="2600" b="1" smtClean="0"/>
              <a:t>verify signatures</a:t>
            </a:r>
            <a:r>
              <a:rPr lang="en-AU" sz="2600" smtClean="0"/>
              <a:t>) </a:t>
            </a:r>
          </a:p>
          <a:p>
            <a:pPr lvl="1"/>
            <a:r>
              <a:rPr lang="en-AU" sz="2600" b="1" smtClean="0"/>
              <a:t>Private-key</a:t>
            </a:r>
            <a:r>
              <a:rPr lang="en-AU" sz="2600" smtClean="0"/>
              <a:t>, known only to the recipient, used to </a:t>
            </a:r>
            <a:r>
              <a:rPr lang="en-AU" sz="2600" b="1" smtClean="0"/>
              <a:t>decrypt messages</a:t>
            </a:r>
            <a:r>
              <a:rPr lang="en-AU" sz="2600" smtClean="0"/>
              <a:t> (and create</a:t>
            </a:r>
            <a:r>
              <a:rPr lang="en-AU" sz="2600" b="1" smtClean="0"/>
              <a:t> signatures</a:t>
            </a:r>
            <a:r>
              <a:rPr lang="en-AU" sz="2600" smtClean="0"/>
              <a:t>)</a:t>
            </a:r>
          </a:p>
          <a:p>
            <a:pPr lvl="1">
              <a:lnSpc>
                <a:spcPct val="20000"/>
              </a:lnSpc>
            </a:pPr>
            <a:endParaRPr lang="en-AU" sz="2600" smtClean="0"/>
          </a:p>
          <a:p>
            <a:r>
              <a:rPr lang="en-AU" b="1" smtClean="0"/>
              <a:t>Asymmetric</a:t>
            </a:r>
            <a:r>
              <a:rPr lang="en-AU" smtClean="0"/>
              <a:t> because those who encrypt messages cannot decrypt messages with the encryption key </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r>
              <a:rPr lang="en-US"/>
              <a:t>Lecture 3 - </a:t>
            </a:r>
            <a:fld id="{41697E1D-52F5-406B-BE41-CFFCBC2CD563}" type="slidenum">
              <a:rPr lang="en-US"/>
              <a:pPr/>
              <a:t>8</a:t>
            </a:fld>
            <a:endParaRPr lang="en-US"/>
          </a:p>
        </p:txBody>
      </p:sp>
      <p:sp>
        <p:nvSpPr>
          <p:cNvPr id="410626" name="Rectangle 2"/>
          <p:cNvSpPr>
            <a:spLocks noGrp="1" noChangeArrowheads="1"/>
          </p:cNvSpPr>
          <p:nvPr>
            <p:ph type="title"/>
          </p:nvPr>
        </p:nvSpPr>
        <p:spPr>
          <a:xfrm>
            <a:off x="1143000" y="152400"/>
            <a:ext cx="7029450" cy="1143000"/>
          </a:xfrm>
        </p:spPr>
        <p:txBody>
          <a:bodyPr/>
          <a:lstStyle/>
          <a:p>
            <a:pPr>
              <a:defRPr/>
            </a:pPr>
            <a:r>
              <a:rPr lang="en-AU" smtClean="0"/>
              <a:t>Public-Key Encryption</a:t>
            </a:r>
          </a:p>
        </p:txBody>
      </p:sp>
      <p:pic>
        <p:nvPicPr>
          <p:cNvPr id="9220" name="Picture 3"/>
          <p:cNvPicPr>
            <a:picLocks noChangeAspect="1" noChangeArrowheads="1"/>
          </p:cNvPicPr>
          <p:nvPr/>
        </p:nvPicPr>
        <p:blipFill>
          <a:blip r:embed="rId3" cstate="print"/>
          <a:srcRect/>
          <a:stretch>
            <a:fillRect/>
          </a:stretch>
        </p:blipFill>
        <p:spPr bwMode="auto">
          <a:xfrm>
            <a:off x="228600" y="1066800"/>
            <a:ext cx="8610600" cy="5065713"/>
          </a:xfrm>
          <a:prstGeom prst="rect">
            <a:avLst/>
          </a:prstGeom>
          <a:noFill/>
          <a:ln w="9525">
            <a:noFill/>
            <a:miter lim="800000"/>
            <a:headEnd/>
            <a:tailEnd/>
          </a:ln>
        </p:spPr>
      </p:pic>
      <p:sp>
        <p:nvSpPr>
          <p:cNvPr id="9221" name="Text Box 4"/>
          <p:cNvSpPr txBox="1">
            <a:spLocks noChangeArrowheads="1"/>
          </p:cNvSpPr>
          <p:nvPr/>
        </p:nvSpPr>
        <p:spPr bwMode="auto">
          <a:xfrm>
            <a:off x="152400" y="6069013"/>
            <a:ext cx="2162175" cy="396875"/>
          </a:xfrm>
          <a:prstGeom prst="rect">
            <a:avLst/>
          </a:prstGeom>
          <a:noFill/>
          <a:ln w="9525">
            <a:noFill/>
            <a:miter lim="800000"/>
            <a:headEnd/>
            <a:tailEnd/>
          </a:ln>
        </p:spPr>
        <p:txBody>
          <a:bodyPr wrap="none">
            <a:spAutoFit/>
          </a:bodyPr>
          <a:lstStyle/>
          <a:p>
            <a:r>
              <a:rPr lang="en-AU" sz="2000" i="1">
                <a:latin typeface="Times New Roman" pitchFamily="18" charset="0"/>
              </a:rPr>
              <a:t>(Stallings Fig 9.1a)</a:t>
            </a:r>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r>
              <a:rPr lang="en-US"/>
              <a:t>Lecture 3 - </a:t>
            </a:r>
            <a:fld id="{C365EDCF-E4D8-4848-87DA-0A5924B288C9}" type="slidenum">
              <a:rPr lang="en-US"/>
              <a:pPr/>
              <a:t>9</a:t>
            </a:fld>
            <a:endParaRPr lang="en-US"/>
          </a:p>
        </p:txBody>
      </p:sp>
      <p:sp>
        <p:nvSpPr>
          <p:cNvPr id="412674" name="Rectangle 2"/>
          <p:cNvSpPr>
            <a:spLocks noGrp="1" noChangeArrowheads="1"/>
          </p:cNvSpPr>
          <p:nvPr>
            <p:ph type="title"/>
          </p:nvPr>
        </p:nvSpPr>
        <p:spPr>
          <a:xfrm>
            <a:off x="1143000" y="152400"/>
            <a:ext cx="6813550" cy="1143000"/>
          </a:xfrm>
        </p:spPr>
        <p:txBody>
          <a:bodyPr/>
          <a:lstStyle/>
          <a:p>
            <a:pPr>
              <a:defRPr/>
            </a:pPr>
            <a:r>
              <a:rPr lang="en-AU" dirty="0" smtClean="0"/>
              <a:t>Public-Key Authentication</a:t>
            </a:r>
          </a:p>
        </p:txBody>
      </p:sp>
      <p:pic>
        <p:nvPicPr>
          <p:cNvPr id="10244" name="Picture 3"/>
          <p:cNvPicPr>
            <a:picLocks noChangeAspect="1" noChangeArrowheads="1"/>
          </p:cNvPicPr>
          <p:nvPr/>
        </p:nvPicPr>
        <p:blipFill>
          <a:blip r:embed="rId2" cstate="print"/>
          <a:srcRect/>
          <a:stretch>
            <a:fillRect/>
          </a:stretch>
        </p:blipFill>
        <p:spPr bwMode="auto">
          <a:xfrm>
            <a:off x="228600" y="1066800"/>
            <a:ext cx="8610600" cy="4995863"/>
          </a:xfrm>
          <a:prstGeom prst="rect">
            <a:avLst/>
          </a:prstGeom>
          <a:noFill/>
          <a:ln w="9525">
            <a:noFill/>
            <a:miter lim="800000"/>
            <a:headEnd/>
            <a:tailEnd/>
          </a:ln>
        </p:spPr>
      </p:pic>
      <p:sp>
        <p:nvSpPr>
          <p:cNvPr id="10245" name="Text Box 4"/>
          <p:cNvSpPr txBox="1">
            <a:spLocks noChangeArrowheads="1"/>
          </p:cNvSpPr>
          <p:nvPr/>
        </p:nvSpPr>
        <p:spPr bwMode="auto">
          <a:xfrm>
            <a:off x="152400" y="6069013"/>
            <a:ext cx="2162175" cy="396875"/>
          </a:xfrm>
          <a:prstGeom prst="rect">
            <a:avLst/>
          </a:prstGeom>
          <a:noFill/>
          <a:ln w="9525">
            <a:noFill/>
            <a:miter lim="800000"/>
            <a:headEnd/>
            <a:tailEnd/>
          </a:ln>
        </p:spPr>
        <p:txBody>
          <a:bodyPr wrap="none">
            <a:spAutoFit/>
          </a:bodyPr>
          <a:lstStyle/>
          <a:p>
            <a:r>
              <a:rPr lang="en-AU" sz="2000" i="1">
                <a:latin typeface="Times New Roman" pitchFamily="18" charset="0"/>
              </a:rPr>
              <a:t>(Stallings Fig 9.1b)</a:t>
            </a:r>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UGC">
  <a:themeElements>
    <a:clrScheme name="">
      <a:dk1>
        <a:srgbClr val="000000"/>
      </a:dk1>
      <a:lt1>
        <a:srgbClr val="FFFFFF"/>
      </a:lt1>
      <a:dk2>
        <a:srgbClr val="000000"/>
      </a:dk2>
      <a:lt2>
        <a:srgbClr val="808080"/>
      </a:lt2>
      <a:accent1>
        <a:srgbClr val="00CC99"/>
      </a:accent1>
      <a:accent2>
        <a:srgbClr val="000099"/>
      </a:accent2>
      <a:accent3>
        <a:srgbClr val="FFFFFF"/>
      </a:accent3>
      <a:accent4>
        <a:srgbClr val="000000"/>
      </a:accent4>
      <a:accent5>
        <a:srgbClr val="AAE2CA"/>
      </a:accent5>
      <a:accent6>
        <a:srgbClr val="00008A"/>
      </a:accent6>
      <a:hlink>
        <a:srgbClr val="0000CC"/>
      </a:hlink>
      <a:folHlink>
        <a:srgbClr val="B2B2B2"/>
      </a:folHlink>
    </a:clrScheme>
    <a:fontScheme name="GUG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lnDef>
  </a:objectDefaults>
  <a:extraClrSchemeLst>
    <a:extraClrScheme>
      <a:clrScheme name="GUG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UG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UG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UG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UG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UG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UG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C:\Documents and Settings\user\Application Data\Microsoft\Templates\GUGC.pot</Template>
  <TotalTime>1768</TotalTime>
  <Words>3413</Words>
  <Application>Microsoft Macintosh PowerPoint</Application>
  <PresentationFormat>On-screen Show (4:3)</PresentationFormat>
  <Paragraphs>511</Paragraphs>
  <Slides>44</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GUGC</vt:lpstr>
      <vt:lpstr>Equation</vt:lpstr>
      <vt:lpstr>3413ICT  Network Security</vt:lpstr>
      <vt:lpstr>Previous Lecture..</vt:lpstr>
      <vt:lpstr>Today’s Objectives</vt:lpstr>
      <vt:lpstr>References</vt:lpstr>
      <vt:lpstr>Why New Cryptography?</vt:lpstr>
      <vt:lpstr>Public-Key Cryptography</vt:lpstr>
      <vt:lpstr>Public-Key Cryptography</vt:lpstr>
      <vt:lpstr>Public-Key Encryption</vt:lpstr>
      <vt:lpstr>Public-Key Authentication</vt:lpstr>
      <vt:lpstr>Public-Key Crypto. Applications</vt:lpstr>
      <vt:lpstr>Public-Key Characteristics</vt:lpstr>
      <vt:lpstr>Security of Public-Key Schemes</vt:lpstr>
      <vt:lpstr>RSA Algorithm</vt:lpstr>
      <vt:lpstr>RSA – Key Generation </vt:lpstr>
      <vt:lpstr>RSA Encryption / Decryption</vt:lpstr>
      <vt:lpstr>RSA – Mathematics Basis </vt:lpstr>
      <vt:lpstr>RSA Algorithm</vt:lpstr>
      <vt:lpstr>RSA Example</vt:lpstr>
      <vt:lpstr>RSA Example (Cont…)</vt:lpstr>
      <vt:lpstr>RSA Example (Cont…)</vt:lpstr>
      <vt:lpstr>RSA Security</vt:lpstr>
      <vt:lpstr>Mathematical Attacks on RSA</vt:lpstr>
      <vt:lpstr>Key Distribution</vt:lpstr>
      <vt:lpstr>Distribution of Public Keys</vt:lpstr>
      <vt:lpstr>Simple Secret Key Distribution</vt:lpstr>
      <vt:lpstr>Diffie-Hellman Key Exchange</vt:lpstr>
      <vt:lpstr>Diffie-Hellman Setup</vt:lpstr>
      <vt:lpstr>Diffie-Hellman Key Exchange</vt:lpstr>
      <vt:lpstr>Diffie-Hellman Example </vt:lpstr>
      <vt:lpstr>Elliptic Curve Cryptography (ECC)</vt:lpstr>
      <vt:lpstr>Elliptic Curves</vt:lpstr>
      <vt:lpstr>Elliptic Curve Example</vt:lpstr>
      <vt:lpstr>ECC Encryption/Decryption</vt:lpstr>
      <vt:lpstr>ECC Security</vt:lpstr>
      <vt:lpstr>ECC v.s. RSA</vt:lpstr>
      <vt:lpstr>Message Authentication</vt:lpstr>
      <vt:lpstr>Message Authentication Code (MAC)</vt:lpstr>
      <vt:lpstr>Message Authentication Code</vt:lpstr>
      <vt:lpstr>Message Authentication Codes</vt:lpstr>
      <vt:lpstr>MAC Properties</vt:lpstr>
      <vt:lpstr>Requirements for MACs</vt:lpstr>
      <vt:lpstr>Summary</vt:lpstr>
      <vt:lpstr>Next Lecture…</vt:lpstr>
      <vt:lpstr>PowerPoint Presentation</vt:lpstr>
    </vt:vector>
  </TitlesOfParts>
  <Company>Griffith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6216/3112INT Network Security</dc:subject>
  <cp:lastModifiedBy>Microsoft Office User</cp:lastModifiedBy>
  <cp:revision>124</cp:revision>
  <dcterms:created xsi:type="dcterms:W3CDTF">2003-01-15T03:46:17Z</dcterms:created>
  <dcterms:modified xsi:type="dcterms:W3CDTF">2014-03-13T12:20:24Z</dcterms:modified>
</cp:coreProperties>
</file>