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550" r:id="rId2"/>
    <p:sldId id="551" r:id="rId3"/>
    <p:sldId id="552" r:id="rId4"/>
    <p:sldId id="538" r:id="rId5"/>
    <p:sldId id="501" r:id="rId6"/>
    <p:sldId id="502" r:id="rId7"/>
    <p:sldId id="515" r:id="rId8"/>
    <p:sldId id="516" r:id="rId9"/>
    <p:sldId id="517" r:id="rId10"/>
    <p:sldId id="518" r:id="rId11"/>
    <p:sldId id="519" r:id="rId12"/>
    <p:sldId id="520" r:id="rId13"/>
    <p:sldId id="547" r:id="rId14"/>
    <p:sldId id="522" r:id="rId15"/>
    <p:sldId id="524" r:id="rId16"/>
    <p:sldId id="525" r:id="rId17"/>
    <p:sldId id="544" r:id="rId18"/>
    <p:sldId id="526" r:id="rId19"/>
    <p:sldId id="541" r:id="rId20"/>
    <p:sldId id="528" r:id="rId21"/>
    <p:sldId id="530" r:id="rId22"/>
    <p:sldId id="540" r:id="rId23"/>
    <p:sldId id="531" r:id="rId24"/>
    <p:sldId id="532" r:id="rId25"/>
    <p:sldId id="535" r:id="rId26"/>
    <p:sldId id="537" r:id="rId27"/>
    <p:sldId id="545" r:id="rId28"/>
    <p:sldId id="546" r:id="rId29"/>
  </p:sldIdLst>
  <p:sldSz cx="9144000" cy="6858000" type="screen4x3"/>
  <p:notesSz cx="6794500" cy="99314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62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  <a:ea typeface="+mn-ea"/>
              </a:defRPr>
            </a:lvl1pPr>
          </a:lstStyle>
          <a:p>
            <a:pPr>
              <a:defRPr/>
            </a:pPr>
            <a:r>
              <a:rPr lang="en-AU"/>
              <a:t>Griffith University, School of ICT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/>
              <a:t>2010/1</a:t>
            </a:r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a-I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AU"/>
              <a:t>Lecture  - </a:t>
            </a:r>
            <a:fld id="{78106EEA-4941-4ACD-91F8-6A40EEB62A6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226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  <a:ea typeface="+mn-ea"/>
              </a:defRPr>
            </a:lvl1pPr>
          </a:lstStyle>
          <a:p>
            <a:pPr>
              <a:defRPr/>
            </a:pPr>
            <a:r>
              <a:rPr lang="en-AU"/>
              <a:t>Griffith University, School of ICT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/>
              <a:t>2010/1</a:t>
            </a: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a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E0DCB0-F2E7-41F8-8189-FAFA6F5BB3D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6955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Griffith University, School of ICT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fld id="{A2D0B2E8-5EA3-4349-95FD-855B63B7653F}" type="datetime1">
              <a:rPr lang="en-AU"/>
              <a:pPr/>
              <a:t>2014-03-21</a:t>
            </a:fld>
            <a:endParaRPr lang="en-AU"/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latin typeface="Times"/>
                <a:ea typeface="+mn-ea"/>
              </a:rPr>
              <a:t>3413ICT/ 7504ICT - Network Security</a:t>
            </a:r>
          </a:p>
        </p:txBody>
      </p:sp>
      <p:sp>
        <p:nvSpPr>
          <p:cNvPr id="6861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AU" sz="1200"/>
              <a:t>Griffith University, School of ICT</a:t>
            </a:r>
          </a:p>
        </p:txBody>
      </p:sp>
      <p:sp>
        <p:nvSpPr>
          <p:cNvPr id="68613" name="Rectangle 3"/>
          <p:cNvSpPr txBox="1">
            <a:spLocks noGrp="1" noChangeArrowheads="1"/>
          </p:cNvSpPr>
          <p:nvPr/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AU" sz="1200"/>
              <a:t>2010/1</a:t>
            </a:r>
          </a:p>
        </p:txBody>
      </p:sp>
      <p:sp>
        <p:nvSpPr>
          <p:cNvPr id="68614" name="Rectangle 6"/>
          <p:cNvSpPr txBox="1">
            <a:spLocks noGrp="1" noChangeArrowheads="1"/>
          </p:cNvSpPr>
          <p:nvPr/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AU" sz="1200"/>
              <a:t>3400ICT Information System Security</a:t>
            </a:r>
          </a:p>
        </p:txBody>
      </p:sp>
      <p:sp>
        <p:nvSpPr>
          <p:cNvPr id="68615" name="Rectangle 7"/>
          <p:cNvSpPr txBox="1">
            <a:spLocks noGrp="1" noChangeArrowheads="1"/>
          </p:cNvSpPr>
          <p:nvPr/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3FCD4B-B7F7-4019-97B2-E896E070FA21}" type="slidenum">
              <a:rPr lang="en-AU" sz="1200"/>
              <a:pPr algn="r"/>
              <a:t>1</a:t>
            </a:fld>
            <a:endParaRPr lang="en-AU" sz="1200"/>
          </a:p>
        </p:txBody>
      </p:sp>
      <p:sp>
        <p:nvSpPr>
          <p:cNvPr id="6861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AU" sz="1200"/>
              <a:t>Griffith University, School of ICT</a:t>
            </a:r>
          </a:p>
        </p:txBody>
      </p:sp>
      <p:sp>
        <p:nvSpPr>
          <p:cNvPr id="68617" name="Rectangle 3"/>
          <p:cNvSpPr txBox="1">
            <a:spLocks noGrp="1" noChangeArrowheads="1"/>
          </p:cNvSpPr>
          <p:nvPr/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AU" sz="1200"/>
              <a:t>2010/1</a:t>
            </a:r>
          </a:p>
        </p:txBody>
      </p:sp>
      <p:sp>
        <p:nvSpPr>
          <p:cNvPr id="68618" name="Rectangle 6"/>
          <p:cNvSpPr txBox="1">
            <a:spLocks noGrp="1" noChangeArrowheads="1"/>
          </p:cNvSpPr>
          <p:nvPr/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AU" sz="1200"/>
              <a:t>3400ICT Information System Security</a:t>
            </a:r>
          </a:p>
        </p:txBody>
      </p:sp>
      <p:sp>
        <p:nvSpPr>
          <p:cNvPr id="68619" name="Rectangle 7"/>
          <p:cNvSpPr txBox="1">
            <a:spLocks noGrp="1" noChangeArrowheads="1"/>
          </p:cNvSpPr>
          <p:nvPr/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A7FDF3E-3E72-43AC-BF37-010CF589006B}" type="slidenum">
              <a:rPr lang="en-AU" sz="1200"/>
              <a:pPr algn="r"/>
              <a:t>1</a:t>
            </a:fld>
            <a:endParaRPr lang="en-AU" sz="1200"/>
          </a:p>
        </p:txBody>
      </p:sp>
      <p:sp>
        <p:nvSpPr>
          <p:cNvPr id="68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ln/>
        </p:spPr>
      </p:sp>
      <p:sp>
        <p:nvSpPr>
          <p:cNvPr id="68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4750" cy="4468813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5FA66-996B-486E-A06C-C1AC94DF276D}" type="slidenum">
              <a:rPr lang="en-AU"/>
              <a:pPr/>
              <a:t>11</a:t>
            </a:fld>
            <a:endParaRPr lang="en-AU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2886A-8338-423C-9388-A14D126DB116}" type="slidenum">
              <a:rPr lang="en-AU"/>
              <a:pPr/>
              <a:t>12</a:t>
            </a:fld>
            <a:endParaRPr lang="en-AU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E2B5E-6676-4331-944F-6B7929C0CE51}" type="slidenum">
              <a:rPr lang="en-AU"/>
              <a:pPr/>
              <a:t>14</a:t>
            </a:fld>
            <a:endParaRPr lang="en-AU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3686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5600" cy="288925"/>
          </a:xfrm>
          <a:solidFill>
            <a:schemeClr val="accent1"/>
          </a:solidFill>
          <a:ln w="9360">
            <a:solidFill>
              <a:schemeClr val="tx1"/>
            </a:solidFill>
          </a:ln>
        </p:spPr>
        <p:txBody>
          <a:bodyPr lIns="96840" tIns="48240" rIns="96840" bIns="48240">
            <a:spAutoFit/>
          </a:bodyPr>
          <a:lstStyle/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Stallings Fig 15-2.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E02B1-6C83-485A-BB11-36AD07E9A8F6}" type="slidenum">
              <a:rPr lang="en-AU"/>
              <a:pPr/>
              <a:t>15</a:t>
            </a:fld>
            <a:endParaRPr lang="en-AU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F5D18B-3FC0-4062-9521-6B661215CE58}" type="slidenum">
              <a:rPr lang="en-AU"/>
              <a:pPr/>
              <a:t>16</a:t>
            </a:fld>
            <a:endParaRPr lang="en-AU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EC82B-FFDE-44F0-9202-C95220755210}" type="slidenum">
              <a:rPr lang="en-AU"/>
              <a:pPr/>
              <a:t>17</a:t>
            </a:fld>
            <a:endParaRPr lang="en-AU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922C6-F040-4820-9E31-9EB5FBC179BE}" type="slidenum">
              <a:rPr lang="en-AU"/>
              <a:pPr/>
              <a:t>18</a:t>
            </a:fld>
            <a:endParaRPr lang="en-AU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B423D-ABF8-43CA-9DDC-C9AEAB903E82}" type="slidenum">
              <a:rPr lang="en-AU"/>
              <a:pPr/>
              <a:t>19</a:t>
            </a:fld>
            <a:endParaRPr lang="en-AU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0151B-935E-4A94-8053-17BDD38CE027}" type="slidenum">
              <a:rPr lang="en-AU"/>
              <a:pPr/>
              <a:t>20</a:t>
            </a:fld>
            <a:endParaRPr lang="en-AU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9FBF3-6D26-47C6-BA40-4656B3E6B4B9}" type="slidenum">
              <a:rPr lang="en-AU"/>
              <a:pPr/>
              <a:t>21</a:t>
            </a:fld>
            <a:endParaRPr lang="en-AU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a-IN" smtClean="0">
              <a:ea typeface="ＭＳ Ｐゴシック" pitchFamily="-8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Griffith University, School of ICT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ta-IN"/>
              <a:t>2013/1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latin typeface="Times"/>
                <a:ea typeface="+mn-ea"/>
              </a:rPr>
              <a:t>3413ICT/ 7504ICT - Network Security</a:t>
            </a:r>
          </a:p>
        </p:txBody>
      </p:sp>
      <p:sp>
        <p:nvSpPr>
          <p:cNvPr id="6963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A49C68-B3CD-41F5-9648-1D11259AC2A9}" type="slidenum">
              <a:rPr lang="en-AU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A675B-13DA-4B33-9DF9-28903659DB83}" type="slidenum">
              <a:rPr lang="en-AU"/>
              <a:pPr/>
              <a:t>22</a:t>
            </a:fld>
            <a:endParaRPr lang="en-AU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9FB19-D5D7-4FF1-AC9F-82CE09D7C6DD}" type="slidenum">
              <a:rPr lang="en-AU"/>
              <a:pPr/>
              <a:t>23</a:t>
            </a:fld>
            <a:endParaRPr lang="en-AU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78AF2-E918-4D48-B7A0-BB19A2095D8B}" type="slidenum">
              <a:rPr lang="en-AU"/>
              <a:pPr/>
              <a:t>24</a:t>
            </a:fld>
            <a:endParaRPr lang="en-AU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FA6F7-591F-4443-8883-27624C633943}" type="slidenum">
              <a:rPr lang="en-AU"/>
              <a:pPr/>
              <a:t>25</a:t>
            </a:fld>
            <a:endParaRPr lang="en-AU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F0CE6-6C05-489C-8919-71AABEF563A2}" type="slidenum">
              <a:rPr lang="en-AU"/>
              <a:pPr/>
              <a:t>26</a:t>
            </a:fld>
            <a:endParaRPr lang="en-AU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1809D-C49D-4B17-B880-DDBFCE8206F5}" type="slidenum">
              <a:rPr lang="en-AU"/>
              <a:pPr/>
              <a:t>4</a:t>
            </a:fld>
            <a:endParaRPr lang="en-AU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74E55-7F36-42C9-A194-292461DE5349}" type="slidenum">
              <a:rPr lang="en-AU"/>
              <a:pPr/>
              <a:t>5</a:t>
            </a:fld>
            <a:endParaRPr lang="en-AU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1946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5600" cy="471487"/>
          </a:xfrm>
          <a:solidFill>
            <a:schemeClr val="accent1"/>
          </a:solidFill>
          <a:ln w="9360">
            <a:solidFill>
              <a:schemeClr val="tx1"/>
            </a:solidFill>
          </a:ln>
        </p:spPr>
        <p:txBody>
          <a:bodyPr lIns="96840" tIns="48240" rIns="96840" bIns="48240">
            <a:spAutoFit/>
          </a:bodyPr>
          <a:lstStyle/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Current email services are roughly like "postcards". Anyone who wants could pick it up and have a look as its in transit or sitting in the recipients mailbox.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D26CE-457A-44F0-A535-6F5F9B7E94DB}" type="slidenum">
              <a:rPr lang="en-AU"/>
              <a:pPr/>
              <a:t>6</a:t>
            </a:fld>
            <a:endParaRPr lang="en-AU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2150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5600" cy="654050"/>
          </a:xfrm>
          <a:solidFill>
            <a:schemeClr val="accent1"/>
          </a:solidFill>
          <a:ln w="9360">
            <a:solidFill>
              <a:schemeClr val="tx1"/>
            </a:solidFill>
          </a:ln>
        </p:spPr>
        <p:txBody>
          <a:bodyPr lIns="96840" tIns="48240" rIns="96840" bIns="48240">
            <a:spAutoFit/>
          </a:bodyPr>
          <a:lstStyle/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What we want is something more akin to standard mail (contents protected inside an envelope) if not registered mail (have confidence about the sender of the mail and its contents).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B18D1-DAA0-4AEF-92A6-56034A4D2B5A}" type="slidenum">
              <a:rPr lang="en-AU"/>
              <a:pPr/>
              <a:t>7</a:t>
            </a:fld>
            <a:endParaRPr lang="en-AU"/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E578A-9209-467C-92A5-B5C94A31E45A}" type="slidenum">
              <a:rPr lang="en-AU"/>
              <a:pPr/>
              <a:t>8</a:t>
            </a:fld>
            <a:endParaRPr lang="en-AU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80283-C887-408D-AB1F-8A16C733B6FB}" type="slidenum">
              <a:rPr lang="en-AU"/>
              <a:pPr/>
              <a:t>9</a:t>
            </a:fld>
            <a:endParaRPr lang="en-AU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DA757-44B2-4F3B-BD53-8D864E689677}" type="slidenum">
              <a:rPr lang="en-AU"/>
              <a:pPr/>
              <a:t>10</a:t>
            </a:fld>
            <a:endParaRPr lang="en-AU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84750" cy="4470400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41288" y="609600"/>
            <a:ext cx="4029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School of Information &amp; Communication Technology</a:t>
            </a:r>
            <a:endParaRPr lang="en-AU" sz="1400">
              <a:latin typeface="Times New Roman" pitchFamily="18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88" y="152400"/>
            <a:ext cx="344646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295400"/>
          </a:xfrm>
        </p:spPr>
        <p:txBody>
          <a:bodyPr/>
          <a:lstStyle>
            <a:lvl1pPr>
              <a:defRPr b="1">
                <a:solidFill>
                  <a:srgbClr val="DF002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381750"/>
            <a:ext cx="338455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867400" y="6400800"/>
            <a:ext cx="3124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6181E0-12AC-45B0-886C-A54F478BD788}" type="slidenum">
              <a:rPr lang="en-US"/>
              <a:pPr/>
              <a:t>‹#›</a:t>
            </a:fld>
            <a:r>
              <a:rPr lang="en-US"/>
              <a:t>© V. Muthu, Griffith University</a:t>
            </a:r>
          </a:p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513C8AC1-6D85-4CC3-84A2-1C4312912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50863708-B02D-481A-B119-342FCC15BF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16ED1624-7DE7-472E-9896-81EE66134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275512A4-B58A-48EC-A9D8-06E61CA0D3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A9FB3AF9-5510-46B0-A1B7-82F41F936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22328C14-659C-45CE-9408-5EBA3AEB8D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94BD3E7D-CED5-4020-B50E-5C7CF4082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068BAA90-55F6-4F88-AC9C-587439A302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EB84158B-B2E2-4181-9836-4965EB060D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54057065-5A47-4884-9390-8DEB9FE2EB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 - </a:t>
            </a:r>
            <a:fld id="{AD601B75-43A7-4D2B-B5C8-9BE2805F3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DF0029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00800"/>
            <a:ext cx="360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DF00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4008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F0029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Lecture  - </a:t>
            </a:r>
            <a:fld id="{A4D5C4C1-F3D6-4F55-81C9-9D6B892E163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103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1288" y="95250"/>
            <a:ext cx="990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2"/>
          <p:cNvSpPr txBox="1">
            <a:spLocks noGrp="1"/>
          </p:cNvSpPr>
          <p:nvPr/>
        </p:nvSpPr>
        <p:spPr bwMode="auto">
          <a:xfrm>
            <a:off x="2627313" y="6308725"/>
            <a:ext cx="417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>
              <a:solidFill>
                <a:srgbClr val="DF0029"/>
              </a:solidFill>
              <a:latin typeface="Times New Roman" pitchFamily="18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1268413"/>
            <a:ext cx="7772400" cy="19446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AU" sz="3600" b="1" dirty="0" smtClean="0">
                <a:solidFill>
                  <a:srgbClr val="DF0029"/>
                </a:solidFill>
                <a:ea typeface="ＭＳ Ｐゴシック" pitchFamily="-84" charset="-128"/>
              </a:rPr>
              <a:t>3413ICT </a:t>
            </a:r>
            <a:r>
              <a:rPr lang="en-AU" b="1" dirty="0" smtClean="0">
                <a:solidFill>
                  <a:srgbClr val="DF0029"/>
                </a:solidFill>
                <a:ea typeface="ＭＳ Ｐゴシック" pitchFamily="-84" charset="-128"/>
              </a:rPr>
              <a:t/>
            </a:r>
            <a:br>
              <a:rPr lang="en-AU" b="1" dirty="0" smtClean="0">
                <a:solidFill>
                  <a:srgbClr val="DF0029"/>
                </a:solidFill>
                <a:ea typeface="ＭＳ Ｐゴシック" pitchFamily="-84" charset="-128"/>
              </a:rPr>
            </a:br>
            <a:r>
              <a:rPr lang="en-AU" b="1" dirty="0" smtClean="0">
                <a:solidFill>
                  <a:srgbClr val="DF0029"/>
                </a:solidFill>
                <a:ea typeface="ＭＳ Ｐゴシック" pitchFamily="-84" charset="-128"/>
              </a:rPr>
              <a:t>Network Security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3644900"/>
            <a:ext cx="8424862" cy="1752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AU" b="1" dirty="0" smtClean="0">
                <a:ea typeface="ＭＳ Ｐゴシック" pitchFamily="-84" charset="-128"/>
              </a:rPr>
              <a:t>Lecture 3A. Electronic Mail Security</a:t>
            </a:r>
            <a:endParaRPr lang="en-AU" dirty="0" smtClean="0">
              <a:ea typeface="ＭＳ Ｐゴシック" pitchFamily="-8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76375" y="4797425"/>
            <a:ext cx="64008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Dr V. Muthukkumarasamy</a:t>
            </a:r>
          </a:p>
          <a:p>
            <a:pPr algn="ctr"/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B.Sc.Eng (Hons) (Peradeniya), PhD (Cantab), MIEE, MIEEE</a:t>
            </a:r>
            <a:endParaRPr lang="en-AU" sz="1600" b="1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 dirty="0"/>
          </a:p>
        </p:txBody>
      </p:sp>
      <p:sp>
        <p:nvSpPr>
          <p:cNvPr id="655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Lecture  - </a:t>
            </a:r>
            <a:fld id="{CD1F410A-2D30-4179-8719-37939E553A3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029450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PGP Confidentiality</a:t>
            </a:r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05038"/>
            <a:ext cx="86106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352800" y="5638800"/>
            <a:ext cx="2306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83000"/>
              <a:buFont typeface="Times" pitchFamily="-8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Times New Roman" pitchFamily="18" charset="0"/>
              </a:rPr>
              <a:t>(Stallings Fig 18.1b)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0A33E-9F8A-4B40-AE92-C7D1CE9AB8A6}" type="slidenum">
              <a:rPr lang="en-US"/>
              <a:pPr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3500"/>
            <a:ext cx="8064500" cy="1319213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smtClean="0">
                <a:ea typeface="ＭＳ Ｐゴシック" pitchFamily="-84" charset="-128"/>
              </a:rPr>
              <a:t>PGP Confidentiality &amp; Authentication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31188" cy="2160587"/>
          </a:xfrm>
        </p:spPr>
        <p:txBody>
          <a:bodyPr lIns="90000" tIns="46800" rIns="90000" bIns="46800"/>
          <a:lstStyle/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>
                <a:ea typeface="ＭＳ Ｐゴシック" pitchFamily="-84" charset="-128"/>
              </a:rPr>
              <a:t>  PGP can provide both services on same message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>
                <a:ea typeface="ＭＳ Ｐゴシック" pitchFamily="-84" charset="-128"/>
              </a:rPr>
              <a:t>Create signature, and attach it to message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>
                <a:ea typeface="ＭＳ Ｐゴシック" pitchFamily="-84" charset="-128"/>
              </a:rPr>
              <a:t>Encrypt both message &amp; signature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>
                <a:ea typeface="ＭＳ Ｐゴシック" pitchFamily="-84" charset="-128"/>
              </a:rPr>
              <a:t>Attach encrypted (by RSA, for example) session key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500438"/>
            <a:ext cx="8610600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429000" y="6019800"/>
            <a:ext cx="22923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83000"/>
              <a:buFont typeface="Times" pitchFamily="-8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Times New Roman" pitchFamily="18" charset="0"/>
              </a:rPr>
              <a:t>(Stallings Fig 18.1c)</a:t>
            </a:r>
          </a:p>
        </p:txBody>
      </p:sp>
      <p:sp>
        <p:nvSpPr>
          <p:cNvPr id="3072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B8CC1-BE74-4490-B1E1-40635EBE8D2F}" type="slidenum">
              <a:rPr lang="en-US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45350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900" smtClean="0">
                <a:ea typeface="ＭＳ Ｐゴシック" pitchFamily="-84" charset="-128"/>
              </a:rPr>
              <a:t>Data Compression &amp; Conversion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31187" cy="5021262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PGP uses ZIP compression algorithm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By default, PGP compresses message after signing but before encrypting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The resulting data from PGP-signature and/or encryption will be in binary format  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lnSpc>
                <a:spcPct val="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PGP converts data between text format (of email) and binary format by 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741363" lvl="1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using radix-64 algorithm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A10257-F9BD-4275-A4EA-6D82D3C20AE3}" type="slidenum">
              <a:rPr lang="en-US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029450" cy="1143000"/>
          </a:xfrm>
          <a:noFill/>
        </p:spPr>
        <p:txBody>
          <a:bodyPr/>
          <a:lstStyle/>
          <a:p>
            <a:r>
              <a:rPr lang="en-AU" smtClean="0">
                <a:effectLst/>
                <a:ea typeface="ＭＳ Ｐゴシック" pitchFamily="-84" charset="-128"/>
              </a:rPr>
              <a:t>Radix-64 Encoding </a:t>
            </a:r>
          </a:p>
        </p:txBody>
      </p:sp>
      <p:graphicFrame>
        <p:nvGraphicFramePr>
          <p:cNvPr id="74832" name="Group 80"/>
          <p:cNvGraphicFramePr>
            <a:graphicFrameLocks noGrp="1"/>
          </p:cNvGraphicFramePr>
          <p:nvPr>
            <p:ph idx="1"/>
          </p:nvPr>
        </p:nvGraphicFramePr>
        <p:xfrm>
          <a:off x="1187450" y="1268413"/>
          <a:ext cx="6769100" cy="5120808"/>
        </p:xfrm>
        <a:graphic>
          <a:graphicData uri="http://schemas.openxmlformats.org/drawingml/2006/table">
            <a:tbl>
              <a:tblPr/>
              <a:tblGrid>
                <a:gridCol w="3384550"/>
                <a:gridCol w="33845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</a:t>
                      </a: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6-bit value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</a:t>
                      </a: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Character Encoding</a:t>
                      </a: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  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  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 …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-84" charset="-128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  <a:cs typeface="Times New Roman" pitchFamily="18" charset="0"/>
                        </a:rPr>
                        <a:t>                  …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-8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25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Z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26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 …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  <a:cs typeface="Times New Roman" pitchFamily="18" charset="0"/>
                        </a:rPr>
                        <a:t>                   …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-8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51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z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52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 …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  <a:cs typeface="Times New Roman" pitchFamily="18" charset="0"/>
                        </a:rPr>
                        <a:t>                     61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-84" charset="-128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  <a:cs typeface="Times New Roman" pitchFamily="18" charset="0"/>
                        </a:rPr>
                        <a:t>                    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-8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 62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+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 63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/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(pad)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F00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-84" charset="-128"/>
                        </a:rPr>
                        <a:t>                    =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6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955996-34FF-4DBD-8866-C4EB4AEDFA59}" type="slidenum">
              <a:rPr lang="en-US"/>
              <a:pPr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6956425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PGP Services Summary</a:t>
            </a:r>
          </a:p>
        </p:txBody>
      </p:sp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229600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553200" y="5638800"/>
            <a:ext cx="2179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83000"/>
              <a:buFont typeface="Times" pitchFamily="-8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Times New Roman" pitchFamily="18" charset="0"/>
              </a:rPr>
              <a:t>(Stallings Fig 18.2)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A78E4-1573-4837-9C79-44D6E92D9111}" type="slidenum">
              <a:rPr lang="en-US"/>
              <a:pPr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8849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PGP Session Keys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231188" cy="4878387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PGP needs a session key for each message: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It has variable sizes, for examples, 56-bit DES, 168-bit 3DES</a:t>
            </a:r>
          </a:p>
          <a:p>
            <a:pPr marL="741363" lvl="1" indent="-28416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741363" lvl="1" indent="-28416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Generated by a random number generator, from a random input 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Random inputs are based on user</a:t>
            </a:r>
            <a:r>
              <a:rPr lang="en-GB" altLang="en-US" smtClean="0">
                <a:ea typeface="ＭＳ Ｐゴシック" pitchFamily="-84" charset="-128"/>
              </a:rPr>
              <a:t>’</a:t>
            </a:r>
            <a:r>
              <a:rPr lang="en-GB" smtClean="0">
                <a:ea typeface="ＭＳ Ｐゴシック" pitchFamily="-84" charset="-128"/>
              </a:rPr>
              <a:t>s keystroke inputs, combined with previous session key</a:t>
            </a:r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2C8639-584F-426A-A025-94730FBDCEEC}" type="slidenum">
              <a:rPr lang="en-US"/>
              <a:pPr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029450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PGP Public &amp; Private Keys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231187" cy="4949825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ea typeface="ＭＳ Ｐゴシック" pitchFamily="-84" charset="-128"/>
              </a:rPr>
              <a:t>PGP makes use of many one-time symmetric keys, and public/private keys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ea typeface="ＭＳ Ｐゴシック" pitchFamily="-84" charset="-128"/>
              </a:rPr>
              <a:t>It allows each user to have multiple public-key and private-key pairs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ea typeface="ＭＳ Ｐゴシック" pitchFamily="-84" charset="-128"/>
              </a:rPr>
              <a:t>How does the recipient know which of its public keys was used by the sender?</a:t>
            </a:r>
          </a:p>
          <a:p>
            <a:pPr marL="741363" lvl="1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ea typeface="ＭＳ Ｐゴシック" pitchFamily="-84" charset="-128"/>
              </a:rPr>
              <a:t>A simple solution is to transmit the full public key with the message – It is inefficient</a:t>
            </a:r>
          </a:p>
          <a:p>
            <a:pPr marL="741363" lvl="1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300" dirty="0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ea typeface="ＭＳ Ｐゴシック" pitchFamily="-84" charset="-128"/>
              </a:rPr>
              <a:t>Rather use a </a:t>
            </a:r>
            <a:r>
              <a:rPr lang="en-GB" sz="2600" b="1" dirty="0" smtClean="0">
                <a:ea typeface="ＭＳ Ｐゴシック" pitchFamily="-84" charset="-128"/>
              </a:rPr>
              <a:t>key identifier </a:t>
            </a:r>
            <a:r>
              <a:rPr lang="en-GB" sz="2600" dirty="0" smtClean="0">
                <a:ea typeface="ＭＳ Ｐゴシック" pitchFamily="-84" charset="-128"/>
              </a:rPr>
              <a:t>which </a:t>
            </a:r>
          </a:p>
          <a:p>
            <a:pPr marL="741363" lvl="1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ea typeface="ＭＳ Ｐゴシック" pitchFamily="-84" charset="-128"/>
              </a:rPr>
              <a:t>is least significant 64-bits of the key</a:t>
            </a:r>
          </a:p>
          <a:p>
            <a:pPr marL="741363" lvl="1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ea typeface="ＭＳ Ｐゴシック" pitchFamily="-84" charset="-128"/>
              </a:rPr>
              <a:t>will be unique within each user </a:t>
            </a:r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ea typeface="ＭＳ Ｐゴシック" pitchFamily="-84" charset="-128"/>
            </a:endParaRPr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8E903-9F33-4EC1-85D0-15A3E10BD791}" type="slidenum">
              <a:rPr lang="en-US"/>
              <a:pPr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45350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Format of PGP Message</a:t>
            </a:r>
          </a:p>
        </p:txBody>
      </p:sp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268413"/>
            <a:ext cx="52578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2420938"/>
            <a:ext cx="3516313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096000" y="5638800"/>
            <a:ext cx="2179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83000"/>
              <a:buFont typeface="Times" pitchFamily="-8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Times New Roman" pitchFamily="18" charset="0"/>
              </a:rPr>
              <a:t>(Stallings Fig 18.3)</a:t>
            </a:r>
          </a:p>
        </p:txBody>
      </p:sp>
      <p:sp>
        <p:nvSpPr>
          <p:cNvPr id="419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D1B62D-3627-4645-8739-D7933D8B859E}" type="slidenum">
              <a:rPr lang="en-US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958013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PGP Key Rings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231188" cy="5021262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pitchFamily="-84" charset="-128"/>
              </a:rPr>
              <a:t>Each PGP user has a pair of key rings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ea typeface="ＭＳ Ｐゴシック" pitchFamily="-84" charset="-128"/>
            </a:endParaRP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ea typeface="ＭＳ Ｐゴシック" pitchFamily="-84" charset="-128"/>
              </a:rPr>
              <a:t>Public-key ring </a:t>
            </a:r>
            <a:r>
              <a:rPr lang="en-GB" dirty="0" smtClean="0">
                <a:ea typeface="ＭＳ Ｐゴシック" pitchFamily="-84" charset="-128"/>
              </a:rPr>
              <a:t>contains all the public-keys of other PGP users known to this user, indexed by key IDs</a:t>
            </a:r>
          </a:p>
          <a:p>
            <a:pPr marL="741363" lvl="1" indent="-284163" defTabSz="449263">
              <a:lnSpc>
                <a:spcPct val="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ea typeface="ＭＳ Ｐゴシック" pitchFamily="-84" charset="-128"/>
            </a:endParaRP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ea typeface="ＭＳ Ｐゴシック" pitchFamily="-84" charset="-128"/>
              </a:rPr>
              <a:t>Private-key ring </a:t>
            </a:r>
            <a:r>
              <a:rPr lang="en-GB" dirty="0" smtClean="0">
                <a:ea typeface="ＭＳ Ｐゴシック" pitchFamily="-84" charset="-128"/>
              </a:rPr>
              <a:t>contains the public/private key pairs for this user, indexed by key IDs, where the private keys are encrypted</a:t>
            </a:r>
          </a:p>
        </p:txBody>
      </p:sp>
      <p:sp>
        <p:nvSpPr>
          <p:cNvPr id="440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D55DF-3F75-45A7-8B0E-08709C3ED3D9}" type="slidenum">
              <a:rPr lang="en-US"/>
              <a:pPr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45350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PGP Key Rings</a:t>
            </a:r>
          </a:p>
        </p:txBody>
      </p:sp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7630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6553200" y="5943600"/>
            <a:ext cx="2179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83000"/>
              <a:buFont typeface="Times" pitchFamily="-8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Times New Roman" pitchFamily="18" charset="0"/>
              </a:rPr>
              <a:t>(Stallings Fig 18.4)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057593-5911-4CD2-99F7-DD5723F1CADC}" type="slidenum">
              <a:rPr lang="en-US"/>
              <a:pPr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381750" cy="11430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Previous Lecture..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defTabSz="449263">
              <a:lnSpc>
                <a:spcPct val="13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ea typeface="ＭＳ Ｐゴシック" pitchFamily="-84" charset="-128"/>
              </a:rPr>
              <a:t>Have studied:</a:t>
            </a:r>
          </a:p>
          <a:p>
            <a:pPr marL="738188" lvl="1" indent="-280988" defTabSz="449263">
              <a:lnSpc>
                <a:spcPct val="13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ea typeface="ＭＳ Ｐゴシック" pitchFamily="-84" charset="-128"/>
              </a:rPr>
              <a:t>Message Authentication Codes</a:t>
            </a:r>
          </a:p>
          <a:p>
            <a:pPr marL="738188" lvl="1" indent="-280988" defTabSz="449263">
              <a:lnSpc>
                <a:spcPct val="13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ea typeface="ＭＳ Ｐゴシック" pitchFamily="-84" charset="-128"/>
              </a:rPr>
              <a:t>Hash Functions</a:t>
            </a:r>
          </a:p>
          <a:p>
            <a:pPr marL="738188" lvl="1" indent="-280988" defTabSz="449263">
              <a:lnSpc>
                <a:spcPct val="13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ea typeface="ＭＳ Ｐゴシック" pitchFamily="-84" charset="-128"/>
              </a:rPr>
              <a:t>Digital signatures</a:t>
            </a:r>
          </a:p>
          <a:p>
            <a:pPr marL="738188" lvl="1" indent="-280988" defTabSz="449263">
              <a:lnSpc>
                <a:spcPct val="13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ea typeface="ＭＳ Ｐゴシック" pitchFamily="-84" charset="-128"/>
              </a:rPr>
              <a:t>Digital signature algorithm </a:t>
            </a:r>
          </a:p>
          <a:p>
            <a:pPr marL="738188" lvl="1" indent="-280988" defTabSz="449263">
              <a:lnSpc>
                <a:spcPct val="13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ea typeface="ＭＳ Ｐゴシック" pitchFamily="-84" charset="-128"/>
              </a:rPr>
              <a:t>Digital signature standard</a:t>
            </a:r>
            <a:endParaRPr lang="en-AU" dirty="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65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Lecture  - </a:t>
            </a:r>
            <a:fld id="{15B10565-0D2D-46BA-B2D0-C5E33AB6BDF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029450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PGP Key Management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31187" cy="4878387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Rather than relying on </a:t>
            </a:r>
            <a:r>
              <a:rPr lang="en-GB" b="1" smtClean="0">
                <a:ea typeface="ＭＳ Ｐゴシック" pitchFamily="-84" charset="-128"/>
              </a:rPr>
              <a:t>certificate authorities</a:t>
            </a:r>
            <a:r>
              <a:rPr lang="en-GB" smtClean="0">
                <a:ea typeface="ＭＳ Ｐゴシック" pitchFamily="-84" charset="-128"/>
              </a:rPr>
              <a:t> (CA), in PGP every user is own CA 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Each user must build up a public-key ring containing the public keys of other users </a:t>
            </a:r>
          </a:p>
          <a:p>
            <a:pPr marL="341313" indent="-341313" defTabSz="449263">
              <a:lnSpc>
                <a:spcPct val="3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Forms a </a:t>
            </a:r>
            <a:r>
              <a:rPr lang="en-GB" altLang="en-US" smtClean="0">
                <a:ea typeface="ＭＳ Ｐゴシック" pitchFamily="-84" charset="-128"/>
              </a:rPr>
              <a:t>“</a:t>
            </a:r>
            <a:r>
              <a:rPr lang="en-GB" smtClean="0">
                <a:ea typeface="ＭＳ Ｐゴシック" pitchFamily="-84" charset="-128"/>
              </a:rPr>
              <a:t>web of trust</a:t>
            </a:r>
            <a:r>
              <a:rPr lang="en-GB" altLang="en-US" smtClean="0">
                <a:ea typeface="ＭＳ Ｐゴシック" pitchFamily="-84" charset="-128"/>
              </a:rPr>
              <a:t>”</a:t>
            </a:r>
            <a:r>
              <a:rPr lang="en-GB" smtClean="0">
                <a:ea typeface="ＭＳ Ｐゴシック" pitchFamily="-84" charset="-128"/>
              </a:rPr>
              <a:t> </a:t>
            </a:r>
          </a:p>
          <a:p>
            <a:pPr marL="741363" lvl="1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Trust keys signed by someone you </a:t>
            </a:r>
            <a:r>
              <a:rPr lang="en-GB" altLang="en-US" smtClean="0">
                <a:ea typeface="ＭＳ Ｐゴシック" pitchFamily="-84" charset="-128"/>
              </a:rPr>
              <a:t>“</a:t>
            </a:r>
            <a:r>
              <a:rPr lang="en-GB" smtClean="0">
                <a:ea typeface="ＭＳ Ｐゴシック" pitchFamily="-84" charset="-128"/>
              </a:rPr>
              <a:t>trust</a:t>
            </a:r>
            <a:r>
              <a:rPr lang="en-GB" altLang="en-US" smtClean="0">
                <a:ea typeface="ＭＳ Ｐゴシック" pitchFamily="-84" charset="-128"/>
              </a:rPr>
              <a:t>”</a:t>
            </a:r>
            <a:endParaRPr lang="en-GB" smtClean="0">
              <a:ea typeface="ＭＳ Ｐゴシック" pitchFamily="-84" charset="-128"/>
            </a:endParaRPr>
          </a:p>
          <a:p>
            <a:pPr marL="741363" lvl="1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Can trust keys from a chain of signatures </a:t>
            </a:r>
          </a:p>
        </p:txBody>
      </p:sp>
      <p:sp>
        <p:nvSpPr>
          <p:cNvPr id="481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Lecture  - </a:t>
            </a:r>
            <a:fld id="{6876B4C8-F5A3-4895-8377-DB46F85C7D2D}" type="slidenum">
              <a:rPr lang="en-US"/>
              <a:pPr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3500"/>
            <a:ext cx="7620000" cy="1319213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mtClean="0">
                <a:ea typeface="ＭＳ Ｐゴシック" pitchFamily="-84" charset="-128"/>
              </a:rPr>
              <a:t>S/MIME (Secure/Multipurpose Internet Mail Extensions)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231188" cy="4878387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Security enhancement to MIME email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Original Internet email (supported by SMTP) was text only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MIME provided support for varying content types and multi-part messages with encoding of binary data to textual form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S/MIME added security enhancements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Have S/MIME support in various modern mail agents: MS Outlook, Netscape, etc.</a:t>
            </a:r>
          </a:p>
        </p:txBody>
      </p:sp>
      <p:sp>
        <p:nvSpPr>
          <p:cNvPr id="5017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EC6C78B3-62DE-4F99-A93F-33140EA9D5A3}" type="slidenum">
              <a:rPr lang="en-US"/>
              <a:pPr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341438"/>
            <a:ext cx="8637588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6350"/>
            <a:ext cx="7316788" cy="1435100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How MIME Works?</a:t>
            </a:r>
          </a:p>
        </p:txBody>
      </p:sp>
      <p:sp>
        <p:nvSpPr>
          <p:cNvPr id="522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6A604A7E-D43D-467C-8241-11BCFCCDB436}" type="slidenum">
              <a:rPr lang="en-US"/>
              <a:pPr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45350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S/MIME Functions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231188" cy="4878387"/>
          </a:xfrm>
        </p:spPr>
        <p:txBody>
          <a:bodyPr lIns="90000" tIns="46800" rIns="90000" bIns="46800"/>
          <a:lstStyle/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Similar to PGP</a:t>
            </a: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Enveloped data  </a:t>
            </a:r>
          </a:p>
          <a:p>
            <a:pPr marL="741363" lvl="1" indent="-28416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Encrypted content and associated keys</a:t>
            </a: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Signed data </a:t>
            </a:r>
          </a:p>
          <a:p>
            <a:pPr marL="741363" lvl="1" indent="-28416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Encoded message + signed digest</a:t>
            </a: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Clear-signed data</a:t>
            </a:r>
          </a:p>
          <a:p>
            <a:pPr marL="741363" lvl="1" indent="-28416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Cleartext message + encoded signed digest</a:t>
            </a: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Signed &amp; enveloped data</a:t>
            </a:r>
          </a:p>
          <a:p>
            <a:pPr marL="741363" lvl="1" indent="-28416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Nesting of signed &amp; encrypted entities</a:t>
            </a:r>
          </a:p>
        </p:txBody>
      </p:sp>
      <p:sp>
        <p:nvSpPr>
          <p:cNvPr id="542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73022553-375C-418C-9F5A-BBE16F648C7B}" type="slidenum">
              <a:rPr lang="en-US"/>
              <a:pPr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6215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mtClean="0">
                <a:ea typeface="ＭＳ Ｐゴシック" pitchFamily="-84" charset="-128"/>
              </a:rPr>
              <a:t>S/MIME Cryptographic Algorithms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231188" cy="4878387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Hash functions:  SHA-1 (and MD5)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Digital signatures:  DSS and RSA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Session key encryption:  ElGamal &amp; RSA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Message encryption: 3DES (RC2/40 and others)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Have a procedure to decide which algorithms to use</a:t>
            </a:r>
          </a:p>
        </p:txBody>
      </p:sp>
      <p:sp>
        <p:nvSpPr>
          <p:cNvPr id="563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E04C4312-509E-4EA5-B74B-22AC696A4F20}" type="slidenum">
              <a:rPr lang="en-US"/>
              <a:pPr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461250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S/MIME Certificate Processing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231188" cy="4878387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smtClean="0">
                <a:ea typeface="ＭＳ Ｐゴシック" pitchFamily="-84" charset="-128"/>
              </a:rPr>
              <a:t>S/MIME uses X.509 V3 certificates</a:t>
            </a:r>
          </a:p>
          <a:p>
            <a:pPr marL="741363" lvl="1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>
                <a:ea typeface="ＭＳ Ｐゴシック" pitchFamily="-84" charset="-128"/>
              </a:rPr>
              <a:t>X.509 is an international standard for telecommunications, which </a:t>
            </a:r>
            <a:r>
              <a:rPr lang="en-US" sz="2200" smtClean="0">
                <a:ea typeface="ＭＳ Ｐゴシック" pitchFamily="-84" charset="-128"/>
              </a:rPr>
              <a:t>specifies, amongst other things, </a:t>
            </a:r>
            <a:r>
              <a:rPr lang="en-US" sz="2200" b="1" smtClean="0">
                <a:ea typeface="ＭＳ Ｐゴシック" pitchFamily="-84" charset="-128"/>
              </a:rPr>
              <a:t>standard formats for public key certificates</a:t>
            </a:r>
          </a:p>
          <a:p>
            <a:pPr marL="741363" lvl="1" indent="-341313" defTabSz="449263">
              <a:lnSpc>
                <a:spcPct val="2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300" b="1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smtClean="0">
                <a:ea typeface="ＭＳ Ｐゴシック" pitchFamily="-84" charset="-128"/>
              </a:rPr>
              <a:t>Each client has a list of:</a:t>
            </a:r>
          </a:p>
          <a:p>
            <a:pPr marL="741363" lvl="1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>
                <a:ea typeface="ＭＳ Ｐゴシック" pitchFamily="-84" charset="-128"/>
              </a:rPr>
              <a:t>Trusted CA</a:t>
            </a:r>
            <a:r>
              <a:rPr lang="en-GB" altLang="en-US" sz="2200" smtClean="0">
                <a:ea typeface="ＭＳ Ｐゴシック" pitchFamily="-84" charset="-128"/>
              </a:rPr>
              <a:t>’</a:t>
            </a:r>
            <a:r>
              <a:rPr lang="en-GB" sz="2200" smtClean="0">
                <a:ea typeface="ＭＳ Ｐゴシック" pitchFamily="-84" charset="-128"/>
              </a:rPr>
              <a:t>s certificates, and</a:t>
            </a:r>
          </a:p>
          <a:p>
            <a:pPr marL="741363" lvl="1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>
                <a:ea typeface="ＭＳ Ｐゴシック" pitchFamily="-84" charset="-128"/>
              </a:rPr>
              <a:t>Own public/private key pairs &amp; certificates</a:t>
            </a:r>
          </a:p>
          <a:p>
            <a:pPr marL="741363" lvl="1" indent="-341313" defTabSz="449263">
              <a:lnSpc>
                <a:spcPct val="2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smtClean="0">
                <a:ea typeface="ＭＳ Ｐゴシック" pitchFamily="-84" charset="-128"/>
              </a:rPr>
              <a:t>Certificates must be signed by trusted CA</a:t>
            </a:r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</p:txBody>
      </p:sp>
      <p:sp>
        <p:nvSpPr>
          <p:cNvPr id="583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9DABCF59-2283-473C-85F7-A8FB1D664F73}" type="slidenum">
              <a:rPr lang="en-US"/>
              <a:pPr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6215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Summary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7991475" cy="4878387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Have considered: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Email security services 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PGP 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S/MIME</a:t>
            </a:r>
          </a:p>
          <a:p>
            <a:pPr marL="741363" lvl="1" indent="-284163" defTabSz="449263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741363" lvl="1" indent="-284163" defTabSz="449263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</p:txBody>
      </p:sp>
      <p:sp>
        <p:nvSpPr>
          <p:cNvPr id="604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AA536-2221-428C-AE7B-7C8B1DFB7982}" type="slidenum">
              <a:rPr lang="en-US"/>
              <a:pPr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28600"/>
            <a:ext cx="8583613" cy="1143000"/>
          </a:xfrm>
        </p:spPr>
        <p:txBody>
          <a:bodyPr/>
          <a:lstStyle/>
          <a:p>
            <a:r>
              <a:rPr lang="en-US" u="sng" smtClean="0">
                <a:ea typeface="ＭＳ Ｐゴシック" pitchFamily="-84" charset="-128"/>
              </a:rPr>
              <a:t>Next Lecture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2006600"/>
            <a:ext cx="8315325" cy="3001963"/>
          </a:xfrm>
        </p:spPr>
        <p:txBody>
          <a:bodyPr/>
          <a:lstStyle/>
          <a:p>
            <a:pPr>
              <a:buFontTx/>
              <a:buNone/>
            </a:pPr>
            <a:endParaRPr lang="en-AU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AU" smtClean="0">
                <a:ea typeface="ＭＳ Ｐゴシック" pitchFamily="-84" charset="-128"/>
              </a:rPr>
              <a:t>		IP Security… </a:t>
            </a:r>
          </a:p>
        </p:txBody>
      </p:sp>
      <p:sp>
        <p:nvSpPr>
          <p:cNvPr id="624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7451F-25FF-4900-96DC-15C37F7A8E05}" type="slidenum">
              <a:rPr lang="en-US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ontent Placeholder 2"/>
          <p:cNvSpPr>
            <a:spLocks noGrp="1"/>
          </p:cNvSpPr>
          <p:nvPr>
            <p:ph idx="4294967295"/>
          </p:nvPr>
        </p:nvSpPr>
        <p:spPr>
          <a:xfrm>
            <a:off x="755650" y="981075"/>
            <a:ext cx="7920038" cy="4752975"/>
          </a:xfrm>
        </p:spPr>
        <p:txBody>
          <a:bodyPr/>
          <a:lstStyle/>
          <a:p>
            <a:pPr marL="273050" indent="-273050">
              <a:buFontTx/>
              <a:buNone/>
            </a:pPr>
            <a:endParaRPr lang="en-AU" smtClean="0">
              <a:ea typeface="ＭＳ Ｐゴシック" pitchFamily="-84" charset="-128"/>
            </a:endParaRPr>
          </a:p>
          <a:p>
            <a:pPr marL="273050" indent="-273050">
              <a:buFontTx/>
              <a:buNone/>
            </a:pPr>
            <a:r>
              <a:rPr lang="en-AU" smtClean="0">
                <a:ea typeface="ＭＳ Ｐゴシック" pitchFamily="-84" charset="-128"/>
              </a:rPr>
              <a:t>      </a:t>
            </a:r>
            <a:r>
              <a:rPr lang="en-AU" sz="5200" b="1" smtClean="0">
                <a:latin typeface="Arial" pitchFamily="34" charset="0"/>
                <a:ea typeface="ＭＳ Ｐゴシック" pitchFamily="-84" charset="-128"/>
                <a:cs typeface="Arial" pitchFamily="34" charset="0"/>
              </a:rPr>
              <a:t>Questions?</a:t>
            </a:r>
            <a:r>
              <a:rPr lang="en-AU" sz="4400" smtClean="0">
                <a:latin typeface="Arial" pitchFamily="34" charset="0"/>
                <a:ea typeface="ＭＳ Ｐゴシック" pitchFamily="-84" charset="-128"/>
                <a:cs typeface="Arial" pitchFamily="34" charset="0"/>
              </a:rPr>
              <a:t>  </a:t>
            </a:r>
          </a:p>
        </p:txBody>
      </p:sp>
      <p:pic>
        <p:nvPicPr>
          <p:cNvPr id="63490" name="Picture 3" descr="hands-up-color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708275"/>
            <a:ext cx="3333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F2628-B489-473F-ADA1-38D2F2DD81A3}" type="slidenum">
              <a:rPr lang="en-US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884988" cy="11430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Today</a:t>
            </a:r>
            <a:r>
              <a:rPr lang="en-AU" altLang="en-US" smtClean="0">
                <a:ea typeface="ＭＳ Ｐゴシック" pitchFamily="-84" charset="-128"/>
              </a:rPr>
              <a:t>’</a:t>
            </a:r>
            <a:r>
              <a:rPr lang="en-AU" smtClean="0">
                <a:ea typeface="ＭＳ Ｐゴシック" pitchFamily="-84" charset="-128"/>
              </a:rPr>
              <a:t>s Objectives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786688" cy="48768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To learn the ways of providing </a:t>
            </a:r>
            <a:r>
              <a:rPr lang="en-AU" b="1" i="1" smtClean="0">
                <a:ea typeface="ＭＳ Ｐゴシック" pitchFamily="-84" charset="-128"/>
              </a:rPr>
              <a:t>Authentication</a:t>
            </a:r>
            <a:r>
              <a:rPr lang="en-AU" smtClean="0">
                <a:ea typeface="ＭＳ Ｐゴシック" pitchFamily="-84" charset="-128"/>
              </a:rPr>
              <a:t> &amp; </a:t>
            </a:r>
            <a:r>
              <a:rPr lang="en-AU" b="1" i="1" smtClean="0">
                <a:ea typeface="ＭＳ Ｐゴシック" pitchFamily="-84" charset="-128"/>
              </a:rPr>
              <a:t>Confidentiality</a:t>
            </a:r>
            <a:r>
              <a:rPr lang="en-AU" smtClean="0">
                <a:ea typeface="ＭＳ Ｐゴシック" pitchFamily="-84" charset="-128"/>
              </a:rPr>
              <a:t> to email messages</a:t>
            </a:r>
          </a:p>
          <a:p>
            <a:pPr>
              <a:lnSpc>
                <a:spcPct val="50000"/>
              </a:lnSpc>
            </a:pPr>
            <a:endParaRPr lang="en-AU" smtClean="0">
              <a:ea typeface="ＭＳ Ｐゴシック" pitchFamily="-84" charset="-128"/>
            </a:endParaRPr>
          </a:p>
          <a:p>
            <a:r>
              <a:rPr lang="en-AU" smtClean="0">
                <a:ea typeface="ＭＳ Ｐゴシック" pitchFamily="-84" charset="-128"/>
              </a:rPr>
              <a:t>To learn the operations of PGP &amp; SMIME</a:t>
            </a:r>
          </a:p>
          <a:p>
            <a:pPr>
              <a:buFontTx/>
              <a:buNone/>
            </a:pPr>
            <a:endParaRPr lang="en-AU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Lecture  - </a:t>
            </a:r>
            <a:fld id="{43F942B0-3C4A-44D9-A5C9-03442951A76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6742113" cy="1144587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References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8231187" cy="3455987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b="1" i="1" dirty="0" smtClean="0">
                <a:ea typeface="ＭＳ Ｐゴシック" pitchFamily="-84" charset="-128"/>
              </a:rPr>
              <a:t>Cryptography and Network Security: Principles and Practice</a:t>
            </a:r>
            <a:r>
              <a:rPr lang="en-GB" sz="3000" b="1" dirty="0" smtClean="0">
                <a:ea typeface="ＭＳ Ｐゴシック" pitchFamily="-84" charset="-128"/>
              </a:rPr>
              <a:t>, </a:t>
            </a:r>
            <a:r>
              <a:rPr lang="en-GB" sz="3000" dirty="0" smtClean="0">
                <a:ea typeface="ＭＳ Ｐゴシック" pitchFamily="-84" charset="-128"/>
              </a:rPr>
              <a:t>6</a:t>
            </a:r>
            <a:r>
              <a:rPr lang="en-GB" sz="3000" baseline="30000" dirty="0" smtClean="0">
                <a:ea typeface="ＭＳ Ｐゴシック" pitchFamily="-84" charset="-128"/>
              </a:rPr>
              <a:t>th</a:t>
            </a:r>
            <a:r>
              <a:rPr lang="en-GB" sz="3000" dirty="0" smtClean="0">
                <a:ea typeface="ＭＳ Ｐゴシック" pitchFamily="-84" charset="-128"/>
              </a:rPr>
              <a:t> ed., </a:t>
            </a:r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smtClean="0">
                <a:ea typeface="ＭＳ Ｐゴシック" pitchFamily="-84" charset="-128"/>
              </a:rPr>
              <a:t>    William Stallings: Chapter 19</a:t>
            </a:r>
          </a:p>
          <a:p>
            <a:pPr marL="341313" indent="-341313" defTabSz="449263">
              <a:lnSpc>
                <a:spcPct val="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000" dirty="0" smtClean="0">
              <a:ea typeface="ＭＳ Ｐゴシック" pitchFamily="-84" charset="-128"/>
            </a:endParaRPr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ea typeface="ＭＳ Ｐゴシック" pitchFamily="-84" charset="-128"/>
            </a:endParaRPr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ea typeface="ＭＳ Ｐゴシック" pitchFamily="-84" charset="-128"/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5647D9-158C-4C93-A401-BEDBB1702840}" type="slidenum">
              <a:rPr lang="en-US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73913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ea typeface="ＭＳ Ｐゴシック" pitchFamily="-84" charset="-128"/>
              </a:rPr>
              <a:t>Email Security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31187" cy="5022850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ea typeface="ＭＳ Ｐゴシック" pitchFamily="-84" charset="-128"/>
              </a:rPr>
              <a:t>Email is one of the most widely used and regarded network services</a:t>
            </a:r>
          </a:p>
          <a:p>
            <a:pPr marL="341313" indent="-341313" defTabSz="449263">
              <a:lnSpc>
                <a:spcPct val="2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ea typeface="ＭＳ Ｐゴシック" pitchFamily="-84" charset="-128"/>
              </a:rPr>
              <a:t>Security threats to email services 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a typeface="ＭＳ Ｐゴシック" pitchFamily="-84" charset="-128"/>
              </a:rPr>
              <a:t>Can be read and modified by unauthorized party, or by suitably privileged users on the destination system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a typeface="ＭＳ Ｐゴシック" pitchFamily="-84" charset="-128"/>
              </a:rPr>
              <a:t>Easily </a:t>
            </a:r>
            <a:r>
              <a:rPr lang="en-GB" altLang="en-US" sz="2400" dirty="0" smtClean="0">
                <a:ea typeface="ＭＳ Ｐゴシック" pitchFamily="-84" charset="-128"/>
              </a:rPr>
              <a:t>“</a:t>
            </a:r>
            <a:r>
              <a:rPr lang="en-GB" sz="2400" dirty="0" smtClean="0">
                <a:ea typeface="ＭＳ Ｐゴシック" pitchFamily="-84" charset="-128"/>
              </a:rPr>
              <a:t>spoofed</a:t>
            </a:r>
            <a:r>
              <a:rPr lang="en-GB" altLang="en-US" sz="2400" dirty="0" smtClean="0">
                <a:ea typeface="ＭＳ Ｐゴシック" pitchFamily="-84" charset="-128"/>
              </a:rPr>
              <a:t>”</a:t>
            </a:r>
            <a:r>
              <a:rPr lang="en-GB" sz="2400" dirty="0" smtClean="0">
                <a:ea typeface="ＭＳ Ｐゴシック" pitchFamily="-84" charset="-128"/>
              </a:rPr>
              <a:t> - they do not necessarily come from whom they claim to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a typeface="ＭＳ Ｐゴシック" pitchFamily="-84" charset="-128"/>
              </a:rPr>
              <a:t>Content/ origin forgery by recipient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a typeface="ＭＳ Ｐゴシック" pitchFamily="-84" charset="-128"/>
              </a:rPr>
              <a:t>Phishing</a:t>
            </a:r>
          </a:p>
          <a:p>
            <a:pPr marL="741363" lvl="1" indent="-284163" defTabSz="449263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a typeface="ＭＳ Ｐゴシック" pitchFamily="-84" charset="-128"/>
              </a:rPr>
              <a:t>          ......... </a:t>
            </a:r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A41A93-A0AF-4803-9A77-4481E9F72DBB}" type="slidenum">
              <a:rPr lang="en-US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461250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Email Security Goals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231188" cy="4878387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Confidentiality – protection from disclosure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Authentication – of sender of message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Message integrity – protection from modification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>
              <a:ea typeface="ＭＳ Ｐゴシック" pitchFamily="-84" charset="-128"/>
            </a:endParaRP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ea typeface="ＭＳ Ｐゴシック" pitchFamily="-84" charset="-128"/>
              </a:rPr>
              <a:t>Non-repudiation of origin – protection from denial by sender</a:t>
            </a: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873BA-AF3F-4B00-849A-20EF8EA3774E}" type="slidenum">
              <a:rPr lang="en-US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15888"/>
            <a:ext cx="6985000" cy="1144587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Pretty Good Privacy (PGP)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6048375" cy="4878387"/>
          </a:xfrm>
        </p:spPr>
        <p:txBody>
          <a:bodyPr lIns="90000" tIns="46800" rIns="90000" bIns="46800"/>
          <a:lstStyle/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>
                <a:ea typeface="ＭＳ Ｐゴシック" pitchFamily="-84" charset="-128"/>
              </a:rPr>
              <a:t>Developed by Phil Zimmermann in 1991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000" smtClean="0">
              <a:ea typeface="ＭＳ Ｐゴシック" pitchFamily="-84" charset="-128"/>
            </a:endParaRP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>
                <a:ea typeface="ＭＳ Ｐゴシック" pitchFamily="-84" charset="-128"/>
              </a:rPr>
              <a:t>It selected best available crypto algorithms to use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000" smtClean="0">
              <a:ea typeface="ＭＳ Ｐゴシック" pitchFamily="-84" charset="-128"/>
            </a:endParaRP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>
                <a:ea typeface="ＭＳ Ｐゴシック" pitchFamily="-84" charset="-128"/>
              </a:rPr>
              <a:t>It</a:t>
            </a:r>
            <a:r>
              <a:rPr lang="en-GB" altLang="en-US" sz="3000" smtClean="0">
                <a:ea typeface="ＭＳ Ｐゴシック" pitchFamily="-84" charset="-128"/>
              </a:rPr>
              <a:t>’</a:t>
            </a:r>
            <a:r>
              <a:rPr lang="en-GB" sz="3000" smtClean="0">
                <a:ea typeface="ＭＳ Ｐゴシック" pitchFamily="-84" charset="-128"/>
              </a:rPr>
              <a:t>s integrated into a single program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000" smtClean="0">
              <a:ea typeface="ＭＳ Ｐゴシック" pitchFamily="-84" charset="-128"/>
            </a:endParaRP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>
                <a:ea typeface="ＭＳ Ｐゴシック" pitchFamily="-84" charset="-128"/>
              </a:rPr>
              <a:t>It</a:t>
            </a:r>
            <a:r>
              <a:rPr lang="en-GB" altLang="en-US" sz="3000" smtClean="0">
                <a:ea typeface="ＭＳ Ｐゴシック" pitchFamily="-84" charset="-128"/>
              </a:rPr>
              <a:t>’</a:t>
            </a:r>
            <a:r>
              <a:rPr lang="en-GB" sz="3000" smtClean="0">
                <a:ea typeface="ＭＳ Ｐゴシック" pitchFamily="-84" charset="-128"/>
              </a:rPr>
              <a:t>s available to Windows, Unix,  Macintosh, and many more</a:t>
            </a:r>
          </a:p>
          <a:p>
            <a:pPr marL="341313" indent="-341313" defTabSz="449263">
              <a:lnSpc>
                <a:spcPct val="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000" smtClean="0">
              <a:ea typeface="ＭＳ Ｐゴシック" pitchFamily="-84" charset="-128"/>
            </a:endParaRPr>
          </a:p>
          <a:p>
            <a:pPr marL="341313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>
                <a:ea typeface="ＭＳ Ｐゴシック" pitchFamily="-84" charset="-128"/>
              </a:rPr>
              <a:t>It was originally free, now it has commercial versions available also</a:t>
            </a:r>
          </a:p>
        </p:txBody>
      </p:sp>
      <p:pic>
        <p:nvPicPr>
          <p:cNvPr id="22531" name="Picture 5" descr="Picture of Ph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1412875"/>
            <a:ext cx="165576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6659563" y="3500438"/>
            <a:ext cx="23764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Arial" pitchFamily="34" charset="0"/>
                <a:cs typeface="Arial" pitchFamily="34" charset="0"/>
              </a:rPr>
              <a:t>  Phil Zimmermann Jr.</a:t>
            </a:r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 (born February 1954)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  is the creator of PGP     </a:t>
            </a:r>
          </a:p>
          <a:p>
            <a:pPr>
              <a:lnSpc>
                <a:spcPct val="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 He is also known for  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 his work in VolP 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 encryption protocols.</a:t>
            </a:r>
          </a:p>
        </p:txBody>
      </p:sp>
      <p:sp>
        <p:nvSpPr>
          <p:cNvPr id="2253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667B9E-B0A1-4587-ADDE-472396CF9270}" type="slidenum">
              <a:rPr lang="en-US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4221163"/>
            <a:ext cx="7777163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3167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PGP Authentication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93062" cy="3311525"/>
          </a:xfrm>
        </p:spPr>
        <p:txBody>
          <a:bodyPr lIns="90000" tIns="46800" rIns="90000" bIns="46800"/>
          <a:lstStyle/>
          <a:p>
            <a:pPr marL="457200" indent="-457200" defTabSz="449263">
              <a:lnSpc>
                <a:spcPct val="80000"/>
              </a:lnSpc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200" dirty="0" smtClean="0">
                <a:ea typeface="ＭＳ Ｐゴシック" pitchFamily="-84" charset="-128"/>
              </a:rPr>
              <a:t>Sender creates a message</a:t>
            </a:r>
          </a:p>
          <a:p>
            <a:pPr marL="457200" indent="-457200" defTabSz="449263">
              <a:lnSpc>
                <a:spcPct val="80000"/>
              </a:lnSpc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200" dirty="0" smtClean="0">
                <a:ea typeface="ＭＳ Ｐゴシック" pitchFamily="-84" charset="-128"/>
              </a:rPr>
              <a:t>SHA-1 is used to generate 160-bit hash code of message</a:t>
            </a:r>
          </a:p>
          <a:p>
            <a:pPr marL="457200" indent="-457200" defTabSz="449263">
              <a:lnSpc>
                <a:spcPct val="80000"/>
              </a:lnSpc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200" dirty="0" smtClean="0">
                <a:ea typeface="ＭＳ Ｐゴシック" pitchFamily="-84" charset="-128"/>
              </a:rPr>
              <a:t>Hash code is encrypted (with RSA or DSS), using the sender's private key, and result is attached to message</a:t>
            </a:r>
          </a:p>
          <a:p>
            <a:pPr marL="457200" indent="-457200" defTabSz="449263">
              <a:lnSpc>
                <a:spcPct val="80000"/>
              </a:lnSpc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200" dirty="0" smtClean="0">
                <a:ea typeface="ＭＳ Ｐゴシック" pitchFamily="-84" charset="-128"/>
              </a:rPr>
              <a:t>Receiver uses sender's public key (with RSA or DSS) to decrypt and recover hash code</a:t>
            </a:r>
          </a:p>
          <a:p>
            <a:pPr marL="457200" indent="-457200" defTabSz="449263">
              <a:lnSpc>
                <a:spcPct val="80000"/>
              </a:lnSpc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200" dirty="0" smtClean="0">
                <a:ea typeface="ＭＳ Ｐゴシック" pitchFamily="-84" charset="-128"/>
              </a:rPr>
              <a:t>Receiver generates new hash code for message and compares with decrypted hash code, if match, message is accepted as authentic.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7FA99-51CA-4098-A8BC-BEB70C786FD4}" type="slidenum">
              <a:rPr lang="en-US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958013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ea typeface="ＭＳ Ｐゴシック" pitchFamily="-84" charset="-128"/>
              </a:rPr>
              <a:t>PGP Confidentiality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231188" cy="4878387"/>
          </a:xfrm>
        </p:spPr>
        <p:txBody>
          <a:bodyPr lIns="90000" tIns="46800" rIns="90000" bIns="46800"/>
          <a:lstStyle/>
          <a:p>
            <a:pPr marL="457200" indent="-457200" defTabSz="449263"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600" dirty="0" smtClean="0">
                <a:ea typeface="ＭＳ Ｐゴシック" pitchFamily="-84" charset="-128"/>
              </a:rPr>
              <a:t>Sender generates message, as well as a session key </a:t>
            </a:r>
            <a:r>
              <a:rPr lang="en-GB" sz="2600" i="1" dirty="0" smtClean="0">
                <a:ea typeface="ＭＳ Ｐゴシック" pitchFamily="-84" charset="-128"/>
              </a:rPr>
              <a:t>K</a:t>
            </a:r>
            <a:r>
              <a:rPr lang="en-GB" sz="2000" i="1" dirty="0" smtClean="0">
                <a:ea typeface="ＭＳ Ｐゴシック" pitchFamily="-84" charset="-128"/>
              </a:rPr>
              <a:t>s</a:t>
            </a:r>
            <a:r>
              <a:rPr lang="en-GB" sz="2600" dirty="0" smtClean="0">
                <a:ea typeface="ＭＳ Ｐゴシック" pitchFamily="-84" charset="-128"/>
              </a:rPr>
              <a:t> (which is random 128-bit number) to be used for this message only</a:t>
            </a:r>
          </a:p>
          <a:p>
            <a:pPr marL="457200" indent="-457200" defTabSz="449263"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600" dirty="0" smtClean="0">
                <a:ea typeface="ＭＳ Ｐゴシック" pitchFamily="-84" charset="-128"/>
              </a:rPr>
              <a:t>Message is encrypted, using the session key </a:t>
            </a:r>
            <a:r>
              <a:rPr lang="en-GB" sz="2600" i="1" dirty="0" smtClean="0">
                <a:ea typeface="ＭＳ Ｐゴシック" pitchFamily="-84" charset="-128"/>
              </a:rPr>
              <a:t>K</a:t>
            </a:r>
            <a:r>
              <a:rPr lang="en-GB" sz="2200" i="1" dirty="0" smtClean="0">
                <a:ea typeface="ＭＳ Ｐゴシック" pitchFamily="-84" charset="-128"/>
              </a:rPr>
              <a:t>s </a:t>
            </a:r>
            <a:r>
              <a:rPr lang="en-GB" sz="2600" dirty="0" smtClean="0">
                <a:ea typeface="ＭＳ Ｐゴシック" pitchFamily="-84" charset="-128"/>
              </a:rPr>
              <a:t>(with 3DES algorithm, for example)</a:t>
            </a:r>
          </a:p>
          <a:p>
            <a:pPr marL="457200" indent="-457200" defTabSz="449263"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600" dirty="0" smtClean="0">
                <a:ea typeface="ＭＳ Ｐゴシック" pitchFamily="-84" charset="-128"/>
              </a:rPr>
              <a:t>Session key </a:t>
            </a:r>
            <a:r>
              <a:rPr lang="en-GB" sz="2600" i="1" dirty="0" smtClean="0">
                <a:ea typeface="ＭＳ Ｐゴシック" pitchFamily="-84" charset="-128"/>
              </a:rPr>
              <a:t>K</a:t>
            </a:r>
            <a:r>
              <a:rPr lang="en-GB" sz="2000" i="1" dirty="0" smtClean="0">
                <a:ea typeface="ＭＳ Ｐゴシック" pitchFamily="-84" charset="-128"/>
              </a:rPr>
              <a:t>s </a:t>
            </a:r>
            <a:r>
              <a:rPr lang="en-GB" sz="2600" i="1" dirty="0" smtClean="0">
                <a:ea typeface="ＭＳ Ｐゴシック" pitchFamily="-84" charset="-128"/>
              </a:rPr>
              <a:t> </a:t>
            </a:r>
            <a:r>
              <a:rPr lang="en-GB" sz="2600" dirty="0" smtClean="0">
                <a:ea typeface="ＭＳ Ｐゴシック" pitchFamily="-84" charset="-128"/>
              </a:rPr>
              <a:t>is encrypted (using RSA algorithm, for example) with recipient's public key, then attached to message</a:t>
            </a:r>
          </a:p>
          <a:p>
            <a:pPr marL="457200" indent="-457200" defTabSz="449263"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600" dirty="0" smtClean="0">
                <a:ea typeface="ＭＳ Ｐゴシック" pitchFamily="-84" charset="-128"/>
              </a:rPr>
              <a:t>Receiver uses its private key (with RSA algorithm) to decrypt and recover the session key</a:t>
            </a:r>
          </a:p>
          <a:p>
            <a:pPr marL="457200" indent="-457200" defTabSz="449263">
              <a:spcBef>
                <a:spcPts val="688"/>
              </a:spcBef>
              <a:buSzPct val="87000"/>
              <a:buFont typeface="Times New Roman" pitchFamily="18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600" dirty="0" smtClean="0">
                <a:ea typeface="ＭＳ Ｐゴシック" pitchFamily="-84" charset="-128"/>
              </a:rPr>
              <a:t>Session key then is used to decrypt message</a:t>
            </a:r>
          </a:p>
        </p:txBody>
      </p:sp>
      <p:sp>
        <p:nvSpPr>
          <p:cNvPr id="266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5B9B9D-032C-4917-ABBB-08C9E25917CF}" type="slidenum">
              <a:rPr lang="en-US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UG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CC"/>
      </a:hlink>
      <a:folHlink>
        <a:srgbClr val="B2B2B2"/>
      </a:folHlink>
    </a:clrScheme>
    <a:fontScheme name="GUGC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GUG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G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UGC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66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Settings\user\Application Data\Microsoft\Templates\GUGC.pot</Template>
  <TotalTime>2921</TotalTime>
  <Words>1562</Words>
  <Application>Microsoft Macintosh PowerPoint</Application>
  <PresentationFormat>On-screen Show (4:3)</PresentationFormat>
  <Paragraphs>313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GUGC</vt:lpstr>
      <vt:lpstr>3413ICT  Network Security</vt:lpstr>
      <vt:lpstr>Previous Lecture..</vt:lpstr>
      <vt:lpstr>Today’s Objectives</vt:lpstr>
      <vt:lpstr>References</vt:lpstr>
      <vt:lpstr>Email Security</vt:lpstr>
      <vt:lpstr>Email Security Goals</vt:lpstr>
      <vt:lpstr>Pretty Good Privacy (PGP)</vt:lpstr>
      <vt:lpstr>PGP Authentication</vt:lpstr>
      <vt:lpstr>PGP Confidentiality</vt:lpstr>
      <vt:lpstr>PGP Confidentiality</vt:lpstr>
      <vt:lpstr>PGP Confidentiality &amp; Authentication </vt:lpstr>
      <vt:lpstr>Data Compression &amp; Conversion</vt:lpstr>
      <vt:lpstr>Radix-64 Encoding </vt:lpstr>
      <vt:lpstr>PGP Services Summary</vt:lpstr>
      <vt:lpstr>PGP Session Keys</vt:lpstr>
      <vt:lpstr>PGP Public &amp; Private Keys</vt:lpstr>
      <vt:lpstr>Format of PGP Message</vt:lpstr>
      <vt:lpstr>PGP Key Rings</vt:lpstr>
      <vt:lpstr>PGP Key Rings</vt:lpstr>
      <vt:lpstr>PGP Key Management</vt:lpstr>
      <vt:lpstr>S/MIME (Secure/Multipurpose Internet Mail Extensions)</vt:lpstr>
      <vt:lpstr>How MIME Works?</vt:lpstr>
      <vt:lpstr>S/MIME Functions</vt:lpstr>
      <vt:lpstr>S/MIME Cryptographic Algorithms</vt:lpstr>
      <vt:lpstr>S/MIME Certificate Processing</vt:lpstr>
      <vt:lpstr>Summary</vt:lpstr>
      <vt:lpstr>Next Lecture</vt:lpstr>
      <vt:lpstr>PowerPoint Presentation</vt:lpstr>
    </vt:vector>
  </TitlesOfParts>
  <Company>Griffith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Introduction</dc:title>
  <dc:subject>6216/3112INT Network Security</dc:subject>
  <dc:creator>Ian Graham</dc:creator>
  <cp:lastModifiedBy>Microsoft Office User</cp:lastModifiedBy>
  <cp:revision>160</cp:revision>
  <dcterms:created xsi:type="dcterms:W3CDTF">2003-01-15T03:46:17Z</dcterms:created>
  <dcterms:modified xsi:type="dcterms:W3CDTF">2014-03-21T09:57:38Z</dcterms:modified>
</cp:coreProperties>
</file>