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795" r:id="rId2"/>
    <p:sldId id="668" r:id="rId3"/>
    <p:sldId id="669" r:id="rId4"/>
    <p:sldId id="670" r:id="rId5"/>
    <p:sldId id="721" r:id="rId6"/>
    <p:sldId id="760" r:id="rId7"/>
    <p:sldId id="761" r:id="rId8"/>
    <p:sldId id="762" r:id="rId9"/>
    <p:sldId id="763" r:id="rId10"/>
    <p:sldId id="764" r:id="rId11"/>
    <p:sldId id="765" r:id="rId12"/>
    <p:sldId id="766" r:id="rId13"/>
    <p:sldId id="768" r:id="rId14"/>
    <p:sldId id="769" r:id="rId15"/>
    <p:sldId id="770" r:id="rId16"/>
    <p:sldId id="771" r:id="rId17"/>
    <p:sldId id="773" r:id="rId18"/>
    <p:sldId id="774" r:id="rId19"/>
    <p:sldId id="775" r:id="rId20"/>
    <p:sldId id="776" r:id="rId21"/>
    <p:sldId id="777" r:id="rId22"/>
    <p:sldId id="778" r:id="rId23"/>
    <p:sldId id="779" r:id="rId24"/>
    <p:sldId id="780" r:id="rId25"/>
    <p:sldId id="781" r:id="rId26"/>
    <p:sldId id="782" r:id="rId27"/>
    <p:sldId id="783" r:id="rId28"/>
    <p:sldId id="784" r:id="rId29"/>
    <p:sldId id="785" r:id="rId30"/>
    <p:sldId id="786" r:id="rId31"/>
    <p:sldId id="787" r:id="rId32"/>
    <p:sldId id="788" r:id="rId33"/>
    <p:sldId id="789" r:id="rId34"/>
    <p:sldId id="790" r:id="rId35"/>
    <p:sldId id="791" r:id="rId36"/>
    <p:sldId id="793" r:id="rId37"/>
    <p:sldId id="794" r:id="rId38"/>
    <p:sldId id="436" r:id="rId39"/>
  </p:sldIdLst>
  <p:sldSz cx="9144000" cy="6858000" type="screen4x3"/>
  <p:notesSz cx="6797675" cy="9926638"/>
  <p:defaultTextStyle>
    <a:defPPr>
      <a:defRPr lang="en-AU"/>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a:srgbClr val="FA2ED3"/>
    <a:srgbClr val="8FF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6006" autoAdjust="0"/>
  </p:normalViewPr>
  <p:slideViewPr>
    <p:cSldViewPr>
      <p:cViewPr varScale="1">
        <p:scale>
          <a:sx n="104" d="100"/>
          <a:sy n="104" d="100"/>
        </p:scale>
        <p:origin x="-1776" y="-112"/>
      </p:cViewPr>
      <p:guideLst>
        <p:guide orient="horz" pos="2160"/>
        <p:guide pos="2880"/>
      </p:guideLst>
    </p:cSldViewPr>
  </p:slideViewPr>
  <p:outlineViewPr>
    <p:cViewPr>
      <p:scale>
        <a:sx n="33" d="100"/>
        <a:sy n="33" d="100"/>
      </p:scale>
      <p:origin x="0" y="20094"/>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190" y="-108"/>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46189"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51487" y="0"/>
            <a:ext cx="2946188"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1" y="9429990"/>
            <a:ext cx="2946189"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51487" y="9429990"/>
            <a:ext cx="2946188"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37D2C1EC-7226-4946-9050-B5BAA74B336E}" type="slidenum">
              <a:rPr lang="en-AU"/>
              <a:pPr/>
              <a:t>‹#›</a:t>
            </a:fld>
            <a:endParaRPr lang="en-AU"/>
          </a:p>
        </p:txBody>
      </p:sp>
    </p:spTree>
    <p:extLst>
      <p:ext uri="{BB962C8B-B14F-4D97-AF65-F5344CB8AC3E}">
        <p14:creationId xmlns:p14="http://schemas.microsoft.com/office/powerpoint/2010/main" val="21359466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1" y="0"/>
            <a:ext cx="2946189"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51487" y="0"/>
            <a:ext cx="2946188" cy="496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55300"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475" y="4715788"/>
            <a:ext cx="4980726" cy="4468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1" y="9429990"/>
            <a:ext cx="2946189"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51487" y="9429990"/>
            <a:ext cx="2946188" cy="49664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18B5889-DF78-4022-909C-7997F8C18691}" type="slidenum">
              <a:rPr lang="en-AU"/>
              <a:pPr/>
              <a:t>‹#›</a:t>
            </a:fld>
            <a:endParaRPr lang="en-AU"/>
          </a:p>
        </p:txBody>
      </p:sp>
    </p:spTree>
    <p:extLst>
      <p:ext uri="{BB962C8B-B14F-4D97-AF65-F5344CB8AC3E}">
        <p14:creationId xmlns:p14="http://schemas.microsoft.com/office/powerpoint/2010/main" val="142526920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miter lim="800000"/>
            <a:headEnd/>
            <a:tailEnd/>
          </a:ln>
        </p:spPr>
        <p:txBody>
          <a:bodyPr/>
          <a:lstStyle/>
          <a:p>
            <a:r>
              <a:rPr lang="en-AU"/>
              <a:t>Griffith University, School of Information Technology</a:t>
            </a:r>
          </a:p>
        </p:txBody>
      </p:sp>
      <p:sp>
        <p:nvSpPr>
          <p:cNvPr id="40963" name="Rectangle 3"/>
          <p:cNvSpPr>
            <a:spLocks noGrp="1" noChangeArrowheads="1"/>
          </p:cNvSpPr>
          <p:nvPr>
            <p:ph type="dt" sz="quarter" idx="1"/>
          </p:nvPr>
        </p:nvSpPr>
        <p:spPr>
          <a:noFill/>
          <a:ln>
            <a:miter lim="800000"/>
            <a:headEnd/>
            <a:tailEnd/>
          </a:ln>
        </p:spPr>
        <p:txBody>
          <a:bodyPr/>
          <a:lstStyle/>
          <a:p>
            <a:r>
              <a:rPr lang="ta-IN" smtClean="0"/>
              <a:t>2014/1</a:t>
            </a:r>
            <a:endParaRPr lang="en-AU"/>
          </a:p>
        </p:txBody>
      </p:sp>
      <p:sp>
        <p:nvSpPr>
          <p:cNvPr id="40964" name="Rectangle 6"/>
          <p:cNvSpPr>
            <a:spLocks noGrp="1" noChangeArrowheads="1"/>
          </p:cNvSpPr>
          <p:nvPr>
            <p:ph type="ftr" sz="quarter" idx="4"/>
          </p:nvPr>
        </p:nvSpPr>
        <p:spPr>
          <a:noFill/>
          <a:ln>
            <a:miter lim="800000"/>
            <a:headEnd/>
            <a:tailEnd/>
          </a:ln>
        </p:spPr>
        <p:txBody>
          <a:bodyPr/>
          <a:lstStyle/>
          <a:p>
            <a:r>
              <a:rPr lang="en-AU"/>
              <a:t>7502ICT Advanced Networking</a:t>
            </a:r>
          </a:p>
        </p:txBody>
      </p:sp>
      <p:sp>
        <p:nvSpPr>
          <p:cNvPr id="40965" name="Rectangle 7"/>
          <p:cNvSpPr>
            <a:spLocks noGrp="1" noChangeArrowheads="1"/>
          </p:cNvSpPr>
          <p:nvPr>
            <p:ph type="sldNum" sz="quarter" idx="5"/>
          </p:nvPr>
        </p:nvSpPr>
        <p:spPr>
          <a:noFill/>
          <a:ln>
            <a:miter lim="800000"/>
            <a:headEnd/>
            <a:tailEnd/>
          </a:ln>
        </p:spPr>
        <p:txBody>
          <a:bodyPr/>
          <a:lstStyle/>
          <a:p>
            <a:fld id="{B1BFCD51-5539-4D8B-89FF-E65088062127}" type="slidenum">
              <a:rPr lang="en-AU"/>
              <a:pPr/>
              <a:t>1</a:t>
            </a:fld>
            <a:endParaRPr lang="en-AU"/>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1202" name="Text Box 2"/>
          <p:cNvSpPr txBox="1">
            <a:spLocks noGrp="1" noChangeArrowheads="1"/>
          </p:cNvSpPr>
          <p:nvPr>
            <p:ph type="body" idx="1"/>
          </p:nvPr>
        </p:nvSpPr>
        <p:spPr bwMode="auto">
          <a:xfrm>
            <a:off x="914613" y="4344095"/>
            <a:ext cx="5030375" cy="566166"/>
          </a:xfrm>
          <a:prstGeom prst="rect">
            <a:avLst/>
          </a:prstGeom>
          <a:noFill/>
          <a:ln>
            <a:miter lim="800000"/>
            <a:headEnd/>
            <a:tailEnd/>
          </a:ln>
        </p:spPr>
        <p:txBody>
          <a:bodyPr lIns="90000" tIns="46800" rIns="90000" bIns="46800">
            <a:spAutoFit/>
          </a:bodyPr>
          <a:lstStyle/>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b="1"/>
              <a:t>Relevant Queensland Laws</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Several laws have been passed by the Queensland state government.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2226" name="Text Box 2"/>
          <p:cNvSpPr txBox="1">
            <a:spLocks noGrp="1" noChangeArrowheads="1"/>
          </p:cNvSpPr>
          <p:nvPr>
            <p:ph type="body" idx="1"/>
          </p:nvPr>
        </p:nvSpPr>
        <p:spPr bwMode="auto">
          <a:xfrm>
            <a:off x="914613" y="4344095"/>
            <a:ext cx="5030375" cy="1827445"/>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Privacy</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issue of privacy has become one of the hottest topics in information.</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ability to collect information on an individual, combine facts from separate sources, and merge it with other information has resulted in databases of information that were previously impossible to set up.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aggregation of data from multiple sources permits unethical organizations to build databases of facts with frightening capabilities.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4274" name="Text Box 2"/>
          <p:cNvSpPr txBox="1">
            <a:spLocks noGrp="1" noChangeArrowheads="1"/>
          </p:cNvSpPr>
          <p:nvPr>
            <p:ph type="body" idx="1"/>
          </p:nvPr>
        </p:nvSpPr>
        <p:spPr bwMode="auto">
          <a:xfrm>
            <a:off x="914613" y="4344095"/>
            <a:ext cx="5030375" cy="9396656"/>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Privacy of Customer Information</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Privacy of Customer Information Section of Common Carrier regulation specifies that any proprietary information shall be used explicitly for providing services, and not for any marketing purposes.</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 It also stipulates that carriers cannot disclose this information except when necessary to provide its services.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only other exception is when a customer requests the disclosure of information, and then the disclosure is restricted to that customer’s information only.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Federal Privacy Act of 1974 regulates the government in the protection of individual privacy and was created to insure that government agencies protect the privacy of individuals’ and businesses’ information and to hold those agencies responsible if any portion of this information is released without permission.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Electronic Communications Privacy Act of 1986 regulates the interception of wire, electronic and oral communications.  The ECPA works in conjunction with the Fourth Amendment of the US Constitution, which provides protections from unlawful search and seizure.</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Health Insurance Portability &amp; Accountability Act Of 1996 (HIPAA) also known as the Kennedy-Kassebaum Act, impacts all healthcare organizations including small doctor practices, health clinics, life insurers and universities, as well as some organizations which have self-insured employee health programs.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act requires organizations that retain healthcare information to use information security mechanisms to protect this information, as well as policies and procedures to maintain this security.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also requires a comprehensive assessment of the organization's information security systems, policies, and procedures.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There is no specification of particular security technologies for each of the security requirements; only that security must be implemented to ensure the privacy of the healthcare information.</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Privacy standards of HIPAA severely restrict the dissemination and distribution of private health information without documented consent.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standards provide patients the right to know who has access to their information and who has accessed it and also restrict the use of health information to the minimum required for the healthcare services required.</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Financial Services Modernization Act or Gramm-Leach-Bliley Act of 1999 requires all financial institutions to disclose their privacy policies on the sharing of non-public personal information.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also requires due notice to customers, so that they can request that their information not be shared with third parties.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act ensures that the privacy policies in effect in an organization are fully disclosed when a customer initiates a business relationship, as well as distributed at least annually for the duration of the professional association.</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a:spLocks noGrp="1" noRot="1" noChangeAspect="1" noChangeArrowheads="1" noTextEdit="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908263" y="4717218"/>
            <a:ext cx="4982738" cy="4467940"/>
          </a:xfrm>
          <a:prstGeom prst="rect">
            <a:avLst/>
          </a:prstGeom>
          <a:noFill/>
          <a:ln>
            <a:miter lim="800000"/>
            <a:headEnd/>
            <a:tailEnd/>
          </a:ln>
        </p:spPr>
        <p:txBody>
          <a:bodyPr wrap="none" anchor="ctr"/>
          <a:lstStyle/>
          <a:p>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914613" y="4344095"/>
            <a:ext cx="5030375" cy="1763356"/>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Export And Espionage Laws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 an attempt to protect American ingenuity, intellectual property, and competitive advantage, Congress passed the </a:t>
            </a:r>
            <a:r>
              <a:rPr lang="en-GB" b="1"/>
              <a:t>Economic Espionage Act</a:t>
            </a:r>
            <a:r>
              <a:rPr lang="en-GB"/>
              <a:t> (EEA) in 1996. This law attempts to prevent trade secrets from being illegally shared.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t>
            </a:r>
            <a:r>
              <a:rPr lang="en-GB" b="1"/>
              <a:t>Security And Freedom Through Encryption Act</a:t>
            </a:r>
            <a:r>
              <a:rPr lang="en-GB"/>
              <a:t> </a:t>
            </a:r>
            <a:r>
              <a:rPr lang="en-GB" b="1"/>
              <a:t>of 1997</a:t>
            </a:r>
            <a:r>
              <a:rPr lang="en-GB"/>
              <a:t> (SAFE) was an attempt by Congress to provide guidance on the use of encryption, and provided measures of public protection from government intervention.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7346" name="Text Box 2"/>
          <p:cNvSpPr txBox="1">
            <a:spLocks noGrp="1" noChangeArrowheads="1"/>
          </p:cNvSpPr>
          <p:nvPr>
            <p:ph type="body" idx="1"/>
          </p:nvPr>
        </p:nvSpPr>
        <p:spPr bwMode="auto">
          <a:xfrm>
            <a:off x="914613" y="4344095"/>
            <a:ext cx="5030375" cy="1763356"/>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t>US Copyright Law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Intellectual property is recognized as a protected asset in the US. US copyright law extends this right to the published word, including electronic formats.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Fair use of copyrighted materials includes the use to support news reporting, teaching, scholarship, and a number of other related permissions, so long as the purpose of the use is for educational or library purposes, not for profit, and is not excessive.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9394" name="Text Box 2"/>
          <p:cNvSpPr txBox="1">
            <a:spLocks noGrp="1" noChangeArrowheads="1"/>
          </p:cNvSpPr>
          <p:nvPr>
            <p:ph type="body" idx="1"/>
          </p:nvPr>
        </p:nvSpPr>
        <p:spPr bwMode="auto">
          <a:xfrm>
            <a:off x="914613" y="4344095"/>
            <a:ext cx="5030375" cy="2381178"/>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Freedom of Information Act of 1966 (FOIA)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Freedom of Information Act provides any person with the right to request access to federal agency records or information, not determined to be of national security.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US Government agencies are required to disclose any requested information on receipt of a written request.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There are exceptions for information that is protected from disclosure, and the Act does not apply to state or local government agencies or to private businesses or individuals, although many states have their own version of the FOIA.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0418" name="Text Box 2"/>
          <p:cNvSpPr txBox="1">
            <a:spLocks noGrp="1" noChangeArrowheads="1"/>
          </p:cNvSpPr>
          <p:nvPr>
            <p:ph type="body" idx="1"/>
          </p:nvPr>
        </p:nvSpPr>
        <p:spPr bwMode="auto">
          <a:xfrm>
            <a:off x="914613" y="4344095"/>
            <a:ext cx="5030375" cy="1763356"/>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State &amp; Local Regulations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 addition to the national and international restrictions placed on an organization in the use of computer technology, each state or locality may have a number of laws and regulations that impact operations.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is the responsibility of the information security professional to understand state laws and regulations and insure the organization’s security policies and procedures comply with those laws and regulations.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1442" name="Text Box 2"/>
          <p:cNvSpPr txBox="1">
            <a:spLocks noGrp="1" noChangeArrowheads="1"/>
          </p:cNvSpPr>
          <p:nvPr>
            <p:ph type="body" idx="1"/>
          </p:nvPr>
        </p:nvSpPr>
        <p:spPr bwMode="auto">
          <a:xfrm>
            <a:off x="914613" y="4344095"/>
            <a:ext cx="5030375" cy="2196600"/>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International Laws And Legal Bodies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Recently the Council of Europe drafted the European Council Cyber-Crime Convention,  designed to create an international task force to oversee a range of security functions associated with Internet activities, and to standardize technology laws across international borders.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also attempts to improve the effectiveness of international investigations into breaches of technology law.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This convention is well received by advocates of intellectual property rights with its emphasis on copyright infringement prosecution.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a:spLocks noGrp="1" noRot="1" noChangeAspect="1" noChangeArrowheads="1" noTextEdit="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908263" y="4717218"/>
            <a:ext cx="4982738" cy="4467940"/>
          </a:xfrm>
          <a:prstGeom prst="rect">
            <a:avLst/>
          </a:prstGeom>
          <a:noFill/>
          <a:ln>
            <a:miter lim="800000"/>
            <a:headEnd/>
            <a:tailEnd/>
          </a:ln>
        </p:spPr>
        <p:txBody>
          <a:bodyPr wrap="none" anchor="ct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59" name="Rectangle 3"/>
          <p:cNvSpPr>
            <a:spLocks noGrp="1" noChangeArrowheads="1"/>
          </p:cNvSpPr>
          <p:nvPr>
            <p:ph type="dt" sz="quarter" idx="1"/>
          </p:nvPr>
        </p:nvSpPr>
        <p:spPr>
          <a:noFill/>
        </p:spPr>
        <p:txBody>
          <a:bodyPr/>
          <a:lstStyle/>
          <a:p>
            <a:pPr defTabSz="912813"/>
            <a:r>
              <a:rPr lang="ta-IN" smtClean="0">
                <a:latin typeface="Times" pitchFamily="18" charset="0"/>
              </a:rPr>
              <a:t>2014/1</a:t>
            </a:r>
            <a:endParaRPr lang="en-AU" smtClean="0">
              <a:latin typeface="Times" pitchFamily="18" charset="0"/>
            </a:endParaRP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a:t>
            </a:r>
          </a:p>
        </p:txBody>
      </p:sp>
      <p:sp>
        <p:nvSpPr>
          <p:cNvPr id="70661" name="Rectangle 7"/>
          <p:cNvSpPr>
            <a:spLocks noGrp="1" noChangeArrowheads="1"/>
          </p:cNvSpPr>
          <p:nvPr>
            <p:ph type="sldNum" sz="quarter" idx="5"/>
          </p:nvPr>
        </p:nvSpPr>
        <p:spPr>
          <a:noFill/>
        </p:spPr>
        <p:txBody>
          <a:bodyPr/>
          <a:lstStyle/>
          <a:p>
            <a:fld id="{A87E114E-9121-4F06-92E0-2C7D71A92C4A}" type="slidenum">
              <a:rPr lang="en-AU"/>
              <a:pPr/>
              <a:t>2</a:t>
            </a:fld>
            <a:endParaRPr lang="en-AU"/>
          </a:p>
        </p:txBody>
      </p:sp>
      <p:sp>
        <p:nvSpPr>
          <p:cNvPr id="70662" name="Rectangle 2"/>
          <p:cNvSpPr>
            <a:spLocks noGrp="1" noRot="1" noChangeAspect="1" noChangeArrowheads="1" noTextEdit="1"/>
          </p:cNvSpPr>
          <p:nvPr>
            <p:ph type="sldImg"/>
          </p:nvPr>
        </p:nvSpPr>
        <p:spPr>
          <a:xfrm>
            <a:off x="915988" y="744538"/>
            <a:ext cx="4967287" cy="3725862"/>
          </a:xfrm>
          <a:ln/>
        </p:spPr>
      </p:sp>
      <p:sp>
        <p:nvSpPr>
          <p:cNvPr id="70663" name="Rectangle 3"/>
          <p:cNvSpPr>
            <a:spLocks noGrp="1" noChangeArrowheads="1"/>
          </p:cNvSpPr>
          <p:nvPr>
            <p:ph type="body" idx="1"/>
          </p:nvPr>
        </p:nvSpPr>
        <p:spPr>
          <a:xfrm>
            <a:off x="905298" y="4715788"/>
            <a:ext cx="4987079" cy="446667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3490" name="Text Box 2"/>
          <p:cNvSpPr txBox="1">
            <a:spLocks noGrp="1" noChangeArrowheads="1"/>
          </p:cNvSpPr>
          <p:nvPr>
            <p:ph type="body" idx="1"/>
          </p:nvPr>
        </p:nvSpPr>
        <p:spPr bwMode="auto">
          <a:xfrm>
            <a:off x="914613" y="4344095"/>
            <a:ext cx="5030375" cy="2381178"/>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Digital Millennium Copyright Act (DMCA)</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Digital Millennium Copyright Act (DMCA) is the US version of an international effort to reduce the impact of copyright, trademark, and privacy infringement especially through the removal of technological copyright protection measures.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European Union also put forward Directive 95/46/EC that increases protection of individuals with regard to the processing of personal data and on the free movement of such data.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United Kingdom has already implemented a version of this directive called the Database Right.</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914613" y="4344095"/>
            <a:ext cx="5030375" cy="1837187"/>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United Nations Charter</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To some degree the United Nations Charter provides provisions for information security during Information Warfare.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Information Warfare (IW) involves the use of information technology to conduct offensive operations as part of an organized and lawful military operation by a sovereign state. IW is a relatively new application of warfare, although the military has been conducting electronic warfare and counter-warfare operations for decades, jamming, intercepting, and spoofing enemy communications.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5538" name="Text Box 2"/>
          <p:cNvSpPr txBox="1">
            <a:spLocks noGrp="1" noChangeArrowheads="1"/>
          </p:cNvSpPr>
          <p:nvPr>
            <p:ph type="body" idx="1"/>
          </p:nvPr>
        </p:nvSpPr>
        <p:spPr bwMode="auto">
          <a:xfrm>
            <a:off x="914613" y="4344096"/>
            <a:ext cx="5030375" cy="3540938"/>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Policy Versus Law</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Most organizations develop and formalize a body of expectations that describe acceptable and unacceptable behaviors of the employee within the workplace. This body of expectations is called policy.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Properly executed policies function in an organization like laws, complete with penalties, judicial practices, and sanctions to require compliance.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For a policy to become enforceable, it must be:</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Distributed to all individuals who are expected to comply with it.</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Readily available for employee reference.</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Easily understood with multi-language translations and translations for visually impaired, or literacy-impaired employees.</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Acknowledged by the employee, usually by means of a signed consent form.</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Only when all of these conditions are met, does the organization have the reasonable expectation that should an employee violate policy, they may be appropriately penalized without fear of legal retribution.</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6562" name="Text Box 2"/>
          <p:cNvSpPr txBox="1">
            <a:spLocks noGrp="1" noChangeArrowheads="1"/>
          </p:cNvSpPr>
          <p:nvPr>
            <p:ph type="body" idx="1"/>
          </p:nvPr>
        </p:nvSpPr>
        <p:spPr bwMode="auto">
          <a:xfrm>
            <a:off x="914613" y="4344096"/>
            <a:ext cx="5030375" cy="3595286"/>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Ethical Concepts In Information Security</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Ten Commandments of Computer Ethics from The Computer Ethics Institute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1.	Thou shalt not use a computer to harm other people.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2.	Thou shalt not interfere with other people's computer work.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3.	Thou shalt not snoop around in other people's computer files.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4.	Thou shalt not use a computer to steal.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5.	Thou shalt not use a computer to bear false witness.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6.	Thou shalt not copy or use proprietary software for which you have not paid.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7.	Thou shalt not use other people's computer resources without authorization or proper compensation.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8.	Thou shalt not appropriate other people's intellectual output.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9.	Thou shalt think about the social consequences of the program you are writing or the system you are designing.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10.	Thou shalt always use a computer in ways that insure consideration and respect for your fellow humans.”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7586" name="Text Box 2"/>
          <p:cNvSpPr txBox="1">
            <a:spLocks noGrp="1" noChangeArrowheads="1"/>
          </p:cNvSpPr>
          <p:nvPr>
            <p:ph type="body" idx="1"/>
          </p:nvPr>
        </p:nvSpPr>
        <p:spPr bwMode="auto">
          <a:xfrm>
            <a:off x="914613" y="4344095"/>
            <a:ext cx="5030375" cy="1827445"/>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Cultural Differences In Ethical Concepts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With regard to computer use, differences in cultures cause problems in determining what is ethical and what is not ethical.</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Studies of ethical sensitivity to computer use reveal that individuals of different nationalities have different perspectives on ethics.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Difficulties arise when one nationality’s ethical behavior contradicts that of another national group.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914613" y="4344095"/>
            <a:ext cx="5030375" cy="1947934"/>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Ethics And Education</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Employees must be trained and kept aware in a number of topics related to information security, not the least of which is the expected behaviors of an ethical employee.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This is especially important in areas of information security, as many employees may not have the formal technical training to understand that their behavior is unethical or even illegal. Proper ethical and legal training is vital to creating an informed, well prepared, and low-risk system user.</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9634" name="Text Box 2"/>
          <p:cNvSpPr txBox="1">
            <a:spLocks noGrp="1" noChangeArrowheads="1"/>
          </p:cNvSpPr>
          <p:nvPr>
            <p:ph type="body" idx="1"/>
          </p:nvPr>
        </p:nvSpPr>
        <p:spPr bwMode="auto">
          <a:xfrm>
            <a:off x="914613" y="4344095"/>
            <a:ext cx="5030375" cy="2140201"/>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Deterrence To Unethical And Illegal Behavior</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Deterrence is the best method for preventing an illegal or unethical activity. Laws, policies, and technical controls are all examples of deterrents.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However, it is generally agreed that laws and policies and their associated penalties only deter if three conditions are present.</a:t>
            </a:r>
          </a:p>
          <a:p>
            <a:pPr marL="457200" lvl="1" indent="0">
              <a:spcBef>
                <a:spcPts val="450"/>
              </a:spcBef>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Fear of penalty. </a:t>
            </a:r>
          </a:p>
          <a:p>
            <a:pPr marL="457200" lvl="1" indent="0">
              <a:spcBef>
                <a:spcPts val="450"/>
              </a:spcBef>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Probability of being caught. </a:t>
            </a:r>
          </a:p>
          <a:p>
            <a:pPr marL="457200" lvl="1" indent="0">
              <a:spcBef>
                <a:spcPts val="450"/>
              </a:spcBef>
              <a:buFont typeface="Times New Roman"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Probability of penalty being administered.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0658" name="Text Box 2"/>
          <p:cNvSpPr txBox="1">
            <a:spLocks noGrp="1" noChangeArrowheads="1"/>
          </p:cNvSpPr>
          <p:nvPr>
            <p:ph type="body" idx="1"/>
          </p:nvPr>
        </p:nvSpPr>
        <p:spPr bwMode="auto">
          <a:xfrm>
            <a:off x="914613" y="4344095"/>
            <a:ext cx="5030375" cy="2445267"/>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Codes Of Ethics, Certifications And Professional Organizations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 number of professional organizations have established codes of conduct and/or codes of ethics that members are expected to follow.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Codes of ethics can have a positive effect on an individual’s judgment regarding computer use.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Unfortunately, having a code of ethics is not enough, because many employers do not encourage their employees to join these professional organizations.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is the responsibility of security professionals to act ethically and according to the policies and procedures of their employer, their professional organization, and the laws of society.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1682" name="Text Box 2"/>
          <p:cNvSpPr txBox="1">
            <a:spLocks noGrp="1" noChangeArrowheads="1"/>
          </p:cNvSpPr>
          <p:nvPr>
            <p:ph type="body" idx="1"/>
          </p:nvPr>
        </p:nvSpPr>
        <p:spPr bwMode="auto">
          <a:xfrm>
            <a:off x="914613" y="4344095"/>
            <a:ext cx="5030375" cy="1901276"/>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Association of Computing Machinery.</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ACM (www.acm.org) is a respected professional society, originally established in 1947, as “the world's first educational and scientific computing society”.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ACM’s code of ethics requires members to perform their duties in a manner befitting an ethical computing professional.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code contains specific references to protecting the confidentiality of information, causing no harm, protecting the privacy of others, and respecting the intellectual property and copyrights of others.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2706" name="Text Box 2"/>
          <p:cNvSpPr txBox="1">
            <a:spLocks noGrp="1" noChangeArrowheads="1"/>
          </p:cNvSpPr>
          <p:nvPr>
            <p:ph type="body" idx="1"/>
          </p:nvPr>
        </p:nvSpPr>
        <p:spPr bwMode="auto">
          <a:xfrm>
            <a:off x="914613" y="4344095"/>
            <a:ext cx="5030375" cy="2452957"/>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International Information Systems Security Certification Consortium</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(ISC)</a:t>
            </a:r>
            <a:r>
              <a:rPr lang="en-GB" baseline="30000"/>
              <a:t>2</a:t>
            </a:r>
            <a:r>
              <a:rPr lang="en-GB"/>
              <a:t> (www.isc2.org) is a non-profit organization that focuses on the development and implementation of information security certifications and credentials.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code of ethics put forth by (ISC)</a:t>
            </a:r>
            <a:r>
              <a:rPr lang="en-GB" baseline="30000"/>
              <a:t>2</a:t>
            </a:r>
            <a:r>
              <a:rPr lang="en-GB"/>
              <a:t> is primarily designed for information security professionals who have earned a certification from (ISC)</a:t>
            </a:r>
            <a:r>
              <a:rPr lang="en-GB" baseline="30000"/>
              <a:t>2</a:t>
            </a:r>
            <a:r>
              <a:rPr lang="en-GB"/>
              <a:t>.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This code focuses on four mandatory canons: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Protect society, the commonwealth, and the infrastructure;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Act honorably, honestly, justly, responsibly, and legally;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Provide diligent and competent service to principals; and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Advance and protect the profession.</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3</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3730" name="Text Box 2"/>
          <p:cNvSpPr txBox="1">
            <a:spLocks noGrp="1" noChangeArrowheads="1"/>
          </p:cNvSpPr>
          <p:nvPr>
            <p:ph type="body" idx="1"/>
          </p:nvPr>
        </p:nvSpPr>
        <p:spPr bwMode="auto">
          <a:xfrm>
            <a:off x="914613" y="4344095"/>
            <a:ext cx="5030375" cy="1827445"/>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System Administration, Networking, and Security Institute</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System Administration, Networking, and Security Institute, or SANS (www.sans.org), is a professional organization with a large membership dedicated to the protection of information and systems.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SANS offers a set of certifications called the Global Information Assurance Certification or GIAC.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4754" name="Text Box 2"/>
          <p:cNvSpPr txBox="1">
            <a:spLocks noGrp="1" noChangeArrowheads="1"/>
          </p:cNvSpPr>
          <p:nvPr>
            <p:ph type="body" idx="1"/>
          </p:nvPr>
        </p:nvSpPr>
        <p:spPr bwMode="auto">
          <a:xfrm>
            <a:off x="914613" y="4344096"/>
            <a:ext cx="5030375" cy="2048938"/>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Information Systems Audit and Control Association</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Information Systems Audit and Control Association or ISACA (www.isaca.org) is a professional association with a focus on auditing, control, and security.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Although it does not focus exclusively on information security, the Certified Information Systems Auditor or CISA certification does contain many information security components.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ISACA also has a code of ethics for its professionals. It requires many of the same high standards for ethical performance as the other organizations and certifications.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5778" name="Text Box 2"/>
          <p:cNvSpPr txBox="1">
            <a:spLocks noGrp="1" noChangeArrowheads="1"/>
          </p:cNvSpPr>
          <p:nvPr>
            <p:ph type="body" idx="1"/>
          </p:nvPr>
        </p:nvSpPr>
        <p:spPr bwMode="auto">
          <a:xfrm>
            <a:off x="914613" y="4344095"/>
            <a:ext cx="5030375" cy="2196600"/>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CSI - Computer Security Institute</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Computer Security Institute (www.gocsi.com) provides information and certification to support the computer, networking, and information security professional.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While CSI does not promote a single certification certificate like the CISSP or GISO, it does provide a range of technical training classes in the areas of Internet Security, Intrusion Management, Network Security, Forensics, as well as technical networking.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6802" name="Text Box 2"/>
          <p:cNvSpPr txBox="1">
            <a:spLocks noGrp="1" noChangeArrowheads="1"/>
          </p:cNvSpPr>
          <p:nvPr>
            <p:ph type="body" idx="1"/>
          </p:nvPr>
        </p:nvSpPr>
        <p:spPr bwMode="auto">
          <a:xfrm>
            <a:off x="914613" y="4344096"/>
            <a:ext cx="5030375" cy="5625638"/>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OTHER SECURITY ORGANIZATIONS</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Information Systems Security Association (ISSA)® (www.issa.org) is a non-profit society of information security professionals.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As a professional association, its primary mission is to bring together qualified practitioners of information security for information exchange and educational development.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Internet Society or ISOC (www.isoc.org) is a non-profit, non-governmental, international organization for professionals.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promotes the development and implementation of education, standards, policy, and education and training to promote the Internet.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Computer Security Division (CSD) of the National Institute for Standards and Technology (NIST), contains a resource center known as the Computer Security Resource Center (CSRC) which is a must know for any current or aspiring information security professional.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This Web site (csrc.nist.gov) houses one of the most comprehensive sets of publicly available information on the entire suite of information security topics.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CERT® Coordination Center or CERT/CC (www.cert.org) is a center of Internet security expertise operated by Carnegie Mellon University. </a:t>
            </a:r>
          </a:p>
          <a:p>
            <a:pPr>
              <a:lnSpc>
                <a:spcPct val="80000"/>
              </a:lnSpc>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CERT/CC studies security issues and provides publications and alerts to help educate the public to the threats facing information security. The center also provides training and expertise in the handling of computer incidents.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a:t>
            </a:r>
            <a:r>
              <a:rPr lang="en-GB" b="1"/>
              <a:t>Computer Professionals for Social Responsibility</a:t>
            </a:r>
            <a:r>
              <a:rPr lang="en-GB"/>
              <a:t> (CPSR) is a public organization for technologists and anyone with a general concern for the impact of computer technology on society.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CPSR promotes ethical and responsible development and use of computing, and seeks to inform public and private policy and lawmakers on this subject.  It acts as an ethical watchdog for the development of ethical computing.</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7826" name="Text Box 2"/>
          <p:cNvSpPr txBox="1">
            <a:spLocks noGrp="1" noChangeArrowheads="1"/>
          </p:cNvSpPr>
          <p:nvPr>
            <p:ph type="body" idx="1"/>
          </p:nvPr>
        </p:nvSpPr>
        <p:spPr bwMode="auto">
          <a:xfrm>
            <a:off x="914613" y="4344095"/>
            <a:ext cx="5030375" cy="3545553"/>
          </a:xfrm>
          <a:prstGeom prst="rect">
            <a:avLst/>
          </a:prstGeom>
          <a:noFill/>
          <a:ln>
            <a:miter lim="800000"/>
            <a:headEnd/>
            <a:tailEnd/>
          </a:ln>
        </p:spPr>
        <p:txBody>
          <a:bodyPr lIns="90000" tIns="46800" rIns="90000" bIns="46800">
            <a:spAutoFit/>
          </a:bodyPr>
          <a:lstStyle/>
          <a:p>
            <a:pPr>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KEY U.S. FEDERAL AGENCIES</a:t>
            </a:r>
          </a:p>
          <a:p>
            <a:pPr>
              <a:lnSpc>
                <a:spcPct val="90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900"/>
              <a:t>The Federal Bureau of Investigation’s National Infrastructure Protection Center (NIPC) (www.nipc.gov) was established in 1998 and serves as the U.S. government's focal point for threat assessment, warning, investigation, and response for threats or attacks against critical U.S. infrastructures.  </a:t>
            </a:r>
          </a:p>
          <a:p>
            <a:pPr>
              <a:lnSpc>
                <a:spcPct val="90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900"/>
              <a:t>A key part of the NIPC’s efforts to educate, train, inform and involve the business and public sector in information security is the National InfraGard Program.  </a:t>
            </a:r>
          </a:p>
          <a:p>
            <a:pPr>
              <a:lnSpc>
                <a:spcPct val="90000"/>
              </a:lnSpc>
              <a:spcBef>
                <a:spcPts val="3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900"/>
              <a:t>Established in January of 2001, the National InfraGard Program began as a cooperative effort between the FBI’s Cleveland Field Office and local technology professionals.  </a:t>
            </a:r>
          </a:p>
          <a:p>
            <a:pPr>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Another key federal agency is the National Security Agency (NSA). The NSA is “the Nation's cryptologic organization. It coordinates, directs, and performs highly specialized activities to protect U.S. information systems and produce foreign intelligence information”  </a:t>
            </a:r>
          </a:p>
          <a:p>
            <a:pPr>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The NSA is responsible for signal intelligence and information system security.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The U.S. Secret Service is a department within the Department of the Treasury.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The Secret Service is also charged with the detection and arrest of any person committing a U.S. Federal offense relating to computer fraud and false identification crimes.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This represents an extension of the original mission of protecting U.S. currency-related issues to areas of communications fraud and abuse.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9874" name="Text Box 2"/>
          <p:cNvSpPr txBox="1">
            <a:spLocks noGrp="1" noChangeArrowheads="1"/>
          </p:cNvSpPr>
          <p:nvPr>
            <p:ph type="body" idx="1"/>
          </p:nvPr>
        </p:nvSpPr>
        <p:spPr bwMode="auto">
          <a:xfrm>
            <a:off x="914613" y="4344095"/>
            <a:ext cx="5030375" cy="6746945"/>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ORGANIZATIONAL LIABILITY AND THE NEED FOR COUNSEL</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What if an organization does not support or even encourage strong ethical conduct on the part of its employees?  What if an organization does not behave ethically?  Even if there is no breach of criminal law, prosecuted under criminal code, there is the issue of liability.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Liability is the legal obligation of an entity. Liability extends beyond a legal obligation or contract to include liability for a wrongful act and the legal obligation to make payment or restitution – compensation for the wrong. </a:t>
            </a:r>
          </a:p>
          <a:p>
            <a:pPr>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ORGANIZATIONAL LIABILITY AND THE NEED FOR COUNSEL</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bottom line is that if an employee, acting with or without the authorization of the organization, performs an illegal or unethical act, causing some degree of harm, the organization can be held financially liable for that action.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An organization increases its liability if it refuses to take strong measures known as </a:t>
            </a:r>
            <a:r>
              <a:rPr lang="en-GB" b="1"/>
              <a:t>due care</a:t>
            </a:r>
            <a:r>
              <a:rPr lang="en-GB"/>
              <a:t>, to make sure that every employee knows what is acceptable or not acceptable behavior in the organization, and the consequences of illegal or unethical actions.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Due diligence</a:t>
            </a:r>
            <a:r>
              <a:rPr lang="en-GB"/>
              <a:t> requires that an organization make a valid effort to protect others and continually maintain this level of effort.  </a:t>
            </a:r>
          </a:p>
          <a:p>
            <a:pPr>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000"/>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With the global impact of the Internet, those who could be potentially injured or wronged by an organization’s members could be anywhere, in any state, any country around the world.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Under the U.S. legal system, any court can impose its authority over an individual or organization if it can establish </a:t>
            </a:r>
            <a:r>
              <a:rPr lang="en-GB" b="1"/>
              <a:t>jurisdiction</a:t>
            </a:r>
            <a:r>
              <a:rPr lang="en-GB"/>
              <a:t> – the court’s right to hear a case in its court if the wrong was committed in its territory or involving its citizenry.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This is sometimes referred to as </a:t>
            </a:r>
            <a:r>
              <a:rPr lang="en-GB" b="1"/>
              <a:t>Long Arm Jurisdiction</a:t>
            </a:r>
            <a:r>
              <a:rPr lang="en-GB"/>
              <a:t>, as the long arm of the law reaches across the country or around the world to pull an accused individual into its court systems.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a:spLocks noGrp="1" noRot="1" noChangeAspect="1" noChangeArrowheads="1" noTextEdit="1"/>
          </p:cNvSpPr>
          <p:nvPr>
            <p:ph type="sldImg"/>
          </p:nvPr>
        </p:nvSpPr>
        <p:spPr bwMode="auto">
          <a:xfrm>
            <a:off x="915988" y="742950"/>
            <a:ext cx="4967287" cy="3725863"/>
          </a:xfrm>
          <a:prstGeom prst="rect">
            <a:avLst/>
          </a:prstGeom>
          <a:solidFill>
            <a:srgbClr val="FFFFFF"/>
          </a:solidFill>
          <a:ln>
            <a:solidFill>
              <a:srgbClr val="000000"/>
            </a:solidFill>
            <a:miter lim="800000"/>
            <a:headEnd/>
            <a:tailEnd/>
          </a:ln>
        </p:spPr>
      </p:sp>
      <p:sp>
        <p:nvSpPr>
          <p:cNvPr id="80898" name="Rectangle 2"/>
          <p:cNvSpPr txBox="1">
            <a:spLocks noGrp="1" noChangeArrowheads="1"/>
          </p:cNvSpPr>
          <p:nvPr>
            <p:ph type="body" idx="1"/>
          </p:nvPr>
        </p:nvSpPr>
        <p:spPr bwMode="auto">
          <a:xfrm>
            <a:off x="908263" y="4717218"/>
            <a:ext cx="4982738" cy="4467940"/>
          </a:xfrm>
          <a:prstGeom prst="rect">
            <a:avLst/>
          </a:prstGeom>
          <a:noFill/>
          <a:ln>
            <a:miter lim="800000"/>
            <a:headEnd/>
            <a:tailEnd/>
          </a:ln>
        </p:spPr>
        <p:txBody>
          <a:bodyPr wrap="none" anchor="ct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57347" name="Rectangle 3"/>
          <p:cNvSpPr>
            <a:spLocks noGrp="1" noChangeArrowheads="1"/>
          </p:cNvSpPr>
          <p:nvPr>
            <p:ph type="dt" sz="quarter" idx="1"/>
          </p:nvPr>
        </p:nvSpPr>
        <p:spPr>
          <a:noFill/>
        </p:spPr>
        <p:txBody>
          <a:bodyPr/>
          <a:lstStyle/>
          <a:p>
            <a:r>
              <a:rPr lang="ta-IN" smtClean="0">
                <a:latin typeface="Times" charset="0"/>
              </a:rPr>
              <a:t>2014/1</a:t>
            </a:r>
            <a:endParaRPr lang="en-AU" smtClean="0">
              <a:latin typeface="Times" charset="0"/>
            </a:endParaRPr>
          </a:p>
        </p:txBody>
      </p:sp>
      <p:sp>
        <p:nvSpPr>
          <p:cNvPr id="57348" name="Rectangle 6"/>
          <p:cNvSpPr>
            <a:spLocks noGrp="1" noChangeArrowheads="1"/>
          </p:cNvSpPr>
          <p:nvPr>
            <p:ph type="ftr" sz="quarter" idx="4"/>
          </p:nvPr>
        </p:nvSpPr>
        <p:spPr>
          <a:noFill/>
        </p:spPr>
        <p:txBody>
          <a:bodyPr/>
          <a:lstStyle/>
          <a:p>
            <a:r>
              <a:rPr lang="en-AU" smtClean="0">
                <a:latin typeface="Times" charset="0"/>
              </a:rPr>
              <a:t>3413ICT</a:t>
            </a:r>
          </a:p>
        </p:txBody>
      </p:sp>
      <p:sp>
        <p:nvSpPr>
          <p:cNvPr id="57349" name="Rectangle 7"/>
          <p:cNvSpPr>
            <a:spLocks noGrp="1" noChangeArrowheads="1"/>
          </p:cNvSpPr>
          <p:nvPr>
            <p:ph type="sldNum" sz="quarter" idx="5"/>
          </p:nvPr>
        </p:nvSpPr>
        <p:spPr>
          <a:noFill/>
        </p:spPr>
        <p:txBody>
          <a:bodyPr/>
          <a:lstStyle/>
          <a:p>
            <a:fld id="{0A983BE4-3564-453C-9E1C-44F39F72BFDA}" type="slidenum">
              <a:rPr lang="en-AU"/>
              <a:pPr/>
              <a:t>4</a:t>
            </a:fld>
            <a:endParaRPr lang="en-AU"/>
          </a:p>
        </p:txBody>
      </p:sp>
      <p:sp>
        <p:nvSpPr>
          <p:cNvPr id="57350" name="Rectangle 2"/>
          <p:cNvSpPr>
            <a:spLocks noGrp="1" noRot="1" noChangeAspect="1" noChangeArrowheads="1" noTextEdit="1"/>
          </p:cNvSpPr>
          <p:nvPr>
            <p:ph type="sldImg"/>
          </p:nvPr>
        </p:nvSpPr>
        <p:spPr>
          <a:xfrm>
            <a:off x="1143000" y="685800"/>
            <a:ext cx="4573588" cy="3429000"/>
          </a:xfrm>
          <a:solidFill>
            <a:srgbClr val="FFFFFF"/>
          </a:solidFill>
          <a:ln/>
        </p:spPr>
      </p:sp>
      <p:sp>
        <p:nvSpPr>
          <p:cNvPr id="57351" name="Text Box 3"/>
          <p:cNvSpPr>
            <a:spLocks noGrp="1" noChangeArrowheads="1"/>
          </p:cNvSpPr>
          <p:nvPr>
            <p:ph type="body" idx="1"/>
          </p:nvPr>
        </p:nvSpPr>
        <p:spPr>
          <a:xfrm>
            <a:off x="914829" y="4342905"/>
            <a:ext cx="5029962" cy="1948878"/>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6082" name="Text Box 2"/>
          <p:cNvSpPr txBox="1">
            <a:spLocks noGrp="1" noChangeArrowheads="1"/>
          </p:cNvSpPr>
          <p:nvPr>
            <p:ph type="body" idx="1"/>
          </p:nvPr>
        </p:nvSpPr>
        <p:spPr bwMode="auto">
          <a:xfrm>
            <a:off x="914613" y="4344095"/>
            <a:ext cx="5030375" cy="2391432"/>
          </a:xfrm>
          <a:prstGeom prst="rect">
            <a:avLst/>
          </a:prstGeom>
          <a:noFill/>
          <a:ln>
            <a:miter lim="800000"/>
            <a:headEnd/>
            <a:tailEnd/>
          </a:ln>
        </p:spPr>
        <p:txBody>
          <a:bodyPr lIns="90000" tIns="46800" rIns="90000" bIns="46800">
            <a:spAutoFit/>
          </a:bodyPr>
          <a:lstStyle/>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t>Introduction</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As a future information security professional, it is vital that you understand the scope of an organization’s legal and ethical responsibilities.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To minimize liabilities and reduce risks from electronic, physical threats and reduce the losses from legal action, the information security practitioner must understand the current legal environment, stay current as new laws and regulations emerge, and watch for issues that need attention.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t>Law And Ethics In Information Security</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As individuals we elect to trade some aspects of personal freedom for social order.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Laws are rules adopted for determining expected behavior in modern society and are drawn from Ethics, which define socially acceptable behaviors.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Ethics in turn are based on cultural mores: fixed moral attitudes or customs of a particular group. </a:t>
            </a:r>
          </a:p>
          <a:p>
            <a:pPr>
              <a:lnSpc>
                <a:spcPct val="9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a:t>Some ethics are recognized as universal among cultures.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7106" name="Text Box 2"/>
          <p:cNvSpPr txBox="1">
            <a:spLocks noGrp="1" noChangeArrowheads="1"/>
          </p:cNvSpPr>
          <p:nvPr>
            <p:ph type="body" idx="1"/>
          </p:nvPr>
        </p:nvSpPr>
        <p:spPr bwMode="auto">
          <a:xfrm>
            <a:off x="914613" y="4344095"/>
            <a:ext cx="5030375" cy="2094057"/>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Types Of Law</a:t>
            </a:r>
          </a:p>
          <a:p>
            <a:pPr>
              <a:lnSpc>
                <a:spcPct val="8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t>Civil law</a:t>
            </a:r>
            <a:r>
              <a:rPr lang="en-GB" sz="1000"/>
              <a:t> represents a wide variety of laws that are recorded in volumes of legal “code” available for review by the average citizen. </a:t>
            </a:r>
          </a:p>
          <a:p>
            <a:pPr>
              <a:lnSpc>
                <a:spcPct val="8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t>Criminal law</a:t>
            </a:r>
            <a:r>
              <a:rPr lang="en-GB" sz="1000"/>
              <a:t> addresses violations harmful to society and is actively enforced through prosecution by the state. </a:t>
            </a:r>
          </a:p>
          <a:p>
            <a:pPr>
              <a:lnSpc>
                <a:spcPct val="8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t>Tort law</a:t>
            </a:r>
            <a:r>
              <a:rPr lang="en-GB" sz="1000"/>
              <a:t> allows individuals to seek recourse against others in the event of personal, physical, or financial injury. </a:t>
            </a:r>
          </a:p>
          <a:p>
            <a:pPr>
              <a:lnSpc>
                <a:spcPct val="8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t>Private law</a:t>
            </a:r>
            <a:r>
              <a:rPr lang="en-GB" sz="1000"/>
              <a:t> regulates the relationship between the individual and the organization, and encompasses family law, commercial law, and labor law. </a:t>
            </a:r>
          </a:p>
          <a:p>
            <a:pPr>
              <a:lnSpc>
                <a:spcPct val="80000"/>
              </a:lnSpc>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t>Public law</a:t>
            </a:r>
            <a:r>
              <a:rPr lang="en-GB" sz="1000"/>
              <a:t> regulates the structure and administration of government agencies and their relationships with citizens, employees, and other governments, providing careful checks and balances.  Examples of public law include criminal, administrative, and constitutional law. </a:t>
            </a:r>
          </a:p>
          <a:p>
            <a:pPr>
              <a:spcBef>
                <a:spcPts val="3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8130" name="Text Box 2"/>
          <p:cNvSpPr txBox="1">
            <a:spLocks noGrp="1" noChangeArrowheads="1"/>
          </p:cNvSpPr>
          <p:nvPr>
            <p:ph type="body" idx="1"/>
          </p:nvPr>
        </p:nvSpPr>
        <p:spPr bwMode="auto">
          <a:xfrm>
            <a:off x="914613" y="4344095"/>
            <a:ext cx="5030375" cy="5662554"/>
          </a:xfrm>
          <a:prstGeom prst="rect">
            <a:avLst/>
          </a:prstGeom>
          <a:noFill/>
          <a:ln>
            <a:miter lim="800000"/>
            <a:headEnd/>
            <a:tailEnd/>
          </a:ln>
        </p:spPr>
        <p:txBody>
          <a:bodyPr lIns="90000" tIns="46800" rIns="90000" bIns="46800">
            <a:spAutoFit/>
          </a:bodyP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t>Relevant U.S. Laws - </a:t>
            </a:r>
            <a:r>
              <a:rPr lang="en-GB"/>
              <a:t>General Computer Crime Laws: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Computer Fraud and Abuse Act of 1986 is the cornerstone of many computer-related federal laws and enforcement efforts.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was amended in October 1996 with the National Information Infrastructure Protection Act of 1996, which modified several sections of the CFA, and increased the penalties for selected crimes.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USA Patriot Act of 2001 modified a wide range of existing laws to provide law enforcement agencies with broader latitude of actions to combat terrorism-related activities.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Communication Act of 1934 was revised by the Telecommunications Deregulation and Competition Act of 1996, which attempts to modernize the archaic terminology of the older act.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These much-needed updates of terminology were included as part of the Communications Decency Act (CDA).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CDA was immediately ensnared in a thorny legal debate over the attempt to define indecency, and ultimately rejected by the Supreme Court.</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Another key law that is of critical importance for the information security professions is the Computer Security Act of 1987.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It was one of the first attempts to protect federal computer systems by establishing minimum acceptable security practices. </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National Bureau of Standards, in cooperation with the National Security Agency, became responsible for developing these security standards and guidelines.</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9154" name="Text Box 2"/>
          <p:cNvSpPr txBox="1">
            <a:spLocks noGrp="1" noChangeArrowheads="1"/>
          </p:cNvSpPr>
          <p:nvPr>
            <p:ph type="body" idx="1"/>
          </p:nvPr>
        </p:nvSpPr>
        <p:spPr bwMode="auto">
          <a:xfrm>
            <a:off x="914613" y="4344095"/>
            <a:ext cx="5030375" cy="1796682"/>
          </a:xfrm>
          <a:prstGeom prst="rect">
            <a:avLst/>
          </a:prstGeom>
          <a:noFill/>
          <a:ln>
            <a:miter lim="800000"/>
            <a:headEnd/>
            <a:tailEnd/>
          </a:ln>
        </p:spPr>
        <p:txBody>
          <a:bodyPr lIns="90000" tIns="46800" rIns="90000" bIns="46800">
            <a:spAutoFit/>
          </a:bodyPr>
          <a:lstStyle/>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b="1"/>
              <a:t>Relevant Australian Laws</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Amendments to Crimes Act, 1989</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Criminal Code Act 1995</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Cybercrime Act 2001</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The last of these has been quite controversial as its provisions are wide ranging and not without criticism – from a surprisingly wide range of groups.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0178" name="Text Box 2"/>
          <p:cNvSpPr txBox="1">
            <a:spLocks noGrp="1" noChangeArrowheads="1"/>
          </p:cNvSpPr>
          <p:nvPr>
            <p:ph type="body" idx="1"/>
          </p:nvPr>
        </p:nvSpPr>
        <p:spPr bwMode="auto">
          <a:xfrm>
            <a:off x="914613" y="4344095"/>
            <a:ext cx="5030375" cy="1140407"/>
          </a:xfrm>
          <a:prstGeom prst="rect">
            <a:avLst/>
          </a:prstGeom>
          <a:noFill/>
          <a:ln>
            <a:miter lim="800000"/>
            <a:headEnd/>
            <a:tailEnd/>
          </a:ln>
        </p:spPr>
        <p:txBody>
          <a:bodyPr lIns="90000" tIns="46800" rIns="90000" bIns="46800">
            <a:spAutoFit/>
          </a:bodyPr>
          <a:lstStyle/>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b="1"/>
              <a:t>Relevant Australian Laws</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Amendments to Crimes Act, 1989</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Criminal Code Act 1995</a:t>
            </a:r>
          </a:p>
          <a:p>
            <a:pPr marL="685800" lvl="1" indent="-228600">
              <a:spcBef>
                <a:spcPts val="800"/>
              </a:spcBef>
              <a:buClr>
                <a:srgbClr val="DF0029"/>
              </a:buClr>
              <a:buFont typeface="Wingdings" pitchFamily="2" charset="2"/>
              <a:buNone/>
              <a:tabLst>
                <a:tab pos="877888" algn="l"/>
                <a:tab pos="1335088" algn="l"/>
                <a:tab pos="1792288" algn="l"/>
                <a:tab pos="2249488" algn="l"/>
                <a:tab pos="2706688" algn="l"/>
                <a:tab pos="3163888" algn="l"/>
                <a:tab pos="3621088" algn="l"/>
                <a:tab pos="4078288" algn="l"/>
                <a:tab pos="4535488" algn="l"/>
                <a:tab pos="4992688" algn="l"/>
                <a:tab pos="5449888" algn="l"/>
                <a:tab pos="5907088" algn="l"/>
                <a:tab pos="6364288" algn="l"/>
                <a:tab pos="6821488" algn="l"/>
                <a:tab pos="7278688" algn="l"/>
                <a:tab pos="7735888" algn="l"/>
                <a:tab pos="8193088" algn="l"/>
                <a:tab pos="8650288" algn="l"/>
                <a:tab pos="9107488" algn="l"/>
                <a:tab pos="9564688" algn="l"/>
              </a:tabLst>
            </a:pPr>
            <a:r>
              <a:rPr lang="en-GB"/>
              <a:t>Cybercrime Act 2001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400">
                <a:latin typeface="Times New Roman" pitchFamily="18" charset="0"/>
              </a:rPr>
              <a:t>Gold Coast Campus</a:t>
            </a:r>
          </a:p>
          <a:p>
            <a:pPr algn="l"/>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smtClean="0">
                <a:latin typeface="Arial Narrow" pitchFamily="34" charset="0"/>
              </a:defRPr>
            </a:lvl1pPr>
          </a:lstStyle>
          <a:p>
            <a:r>
              <a:rPr lang="ta-IN" smtClean="0"/>
              <a:t>2014/1</a:t>
            </a:r>
            <a:endParaRPr lang="en-US">
              <a:cs typeface="Times New Roman" pitchFamily="18" charset="0"/>
            </a:endParaRPr>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FEEC4A24-4636-4074-863A-6D33027C15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ta-IN"/>
          </a:p>
        </p:txBody>
      </p:sp>
      <p:sp>
        <p:nvSpPr>
          <p:cNvPr id="3" name="Table Placeholder 2"/>
          <p:cNvSpPr>
            <a:spLocks noGrp="1"/>
          </p:cNvSpPr>
          <p:nvPr>
            <p:ph type="tbl" idx="1"/>
          </p:nvPr>
        </p:nvSpPr>
        <p:spPr>
          <a:xfrm>
            <a:off x="457200" y="1524000"/>
            <a:ext cx="8229600" cy="4876800"/>
          </a:xfrm>
        </p:spPr>
        <p:txBody>
          <a:bodyPr/>
          <a:lstStyle/>
          <a:p>
            <a:pPr lvl="0"/>
            <a:endParaRPr lang="ta-IN" noProof="0" smtClean="0"/>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6452AA33-5B5F-43C4-984D-5A13BC3BE32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AB623C7B-437C-4BD0-84B2-837202C9E6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1B52104B-EE8C-4490-ADF5-B04A9C91985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pPr>
              <a:defRPr/>
            </a:pPr>
            <a:r>
              <a:rPr lang="ta-IN" smtClean="0"/>
              <a:t>2014/1</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AA52102-1A0F-40D3-9380-9892857A162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pPr>
              <a:defRPr/>
            </a:pPr>
            <a:r>
              <a:rPr lang="ta-IN" smtClean="0"/>
              <a:t>2014/1</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2F82E73A-472A-4818-9959-FA8BD2E348E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ta-IN" smtClean="0"/>
              <a:t>2014/1</a:t>
            </a:r>
            <a:endParaRPr lang="en-US"/>
          </a:p>
        </p:txBody>
      </p:sp>
      <p:sp>
        <p:nvSpPr>
          <p:cNvPr id="3" name="Footer Placeholder 2"/>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4" name="Slide Number Placeholder 3"/>
          <p:cNvSpPr>
            <a:spLocks noGrp="1"/>
          </p:cNvSpPr>
          <p:nvPr>
            <p:ph type="sldNum" sz="quarter" idx="12"/>
          </p:nvPr>
        </p:nvSpPr>
        <p:spPr/>
        <p:txBody>
          <a:bodyPr/>
          <a:lstStyle>
            <a:lvl1pPr>
              <a:defRPr/>
            </a:lvl1pPr>
          </a:lstStyle>
          <a:p>
            <a:r>
              <a:rPr lang="en-US"/>
              <a:t>Lecture 1. Introduction - </a:t>
            </a:r>
            <a:fld id="{06E0F83C-4DCF-4719-A36F-B85E32FB1D5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2014/1</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0C725852-1E9C-44DE-9A42-D502B14FAE9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2014/1</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3C49E4CF-B355-432B-BA5E-240EB62892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2014/1</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CF54B061-8632-498C-BE35-F60AA38833E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DF0029"/>
                </a:solidFill>
                <a:latin typeface="+mn-lt"/>
              </a:defRPr>
            </a:lvl1pPr>
          </a:lstStyle>
          <a:p>
            <a:pPr>
              <a:defRPr/>
            </a:pPr>
            <a:r>
              <a:rPr lang="ta-IN" smtClean="0"/>
              <a:t>2014/1</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1A3E1DD1-F3BE-417F-AAE0-EEDC96E1470E}" type="slidenum">
              <a:rPr lang="en-US"/>
              <a:pPr/>
              <a:t>‹#›</a:t>
            </a:fld>
            <a:endParaRPr lang="en-US"/>
          </a:p>
        </p:txBody>
      </p:sp>
      <p:pic>
        <p:nvPicPr>
          <p:cNvPr id="1031" name="Picture 1033"/>
          <p:cNvPicPr>
            <a:picLocks noChangeAspect="1" noChangeArrowheads="1"/>
          </p:cNvPicPr>
          <p:nvPr/>
        </p:nvPicPr>
        <p:blipFill>
          <a:blip r:embed="rId14"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068" r:id="rId1"/>
    <p:sldLayoutId id="2147485069" r:id="rId2"/>
    <p:sldLayoutId id="2147485070" r:id="rId3"/>
    <p:sldLayoutId id="2147485071" r:id="rId4"/>
    <p:sldLayoutId id="2147485072" r:id="rId5"/>
    <p:sldLayoutId id="2147485073" r:id="rId6"/>
    <p:sldLayoutId id="2147485074" r:id="rId7"/>
    <p:sldLayoutId id="2147485075" r:id="rId8"/>
    <p:sldLayoutId id="2147485076" r:id="rId9"/>
    <p:sldLayoutId id="2147485077" r:id="rId10"/>
    <p:sldLayoutId id="2147485078" r:id="rId11"/>
    <p:sldLayoutId id="2147485079" r:id="rId12"/>
  </p:sldLayoutIdLst>
  <p:hf sldNum="0" hdr="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ta-IN" smtClean="0"/>
              <a:t>2014/1</a:t>
            </a:r>
            <a:endParaRPr lang="en-US"/>
          </a:p>
        </p:txBody>
      </p:sp>
      <p:sp>
        <p:nvSpPr>
          <p:cNvPr id="4"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smtClean="0"/>
              <a:t>3413ICT</a:t>
            </a:r>
            <a:endParaRPr lang="en-US"/>
          </a:p>
        </p:txBody>
      </p:sp>
      <p:sp>
        <p:nvSpPr>
          <p:cNvPr id="5"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E43DE6D-6B0C-4B91-A9D2-95B361FAE546}" type="slidenum">
              <a:rPr lang="en-US"/>
              <a:pPr>
                <a:defRPr/>
              </a:pPr>
              <a:t>1</a:t>
            </a:fld>
            <a:r>
              <a:rPr lang="en-US"/>
              <a:t>  V.Muthu, Griffith University</a:t>
            </a:r>
          </a:p>
        </p:txBody>
      </p:sp>
      <p:sp>
        <p:nvSpPr>
          <p:cNvPr id="526338" name="Rectangle 2"/>
          <p:cNvSpPr>
            <a:spLocks noGrp="1" noChangeArrowheads="1"/>
          </p:cNvSpPr>
          <p:nvPr>
            <p:ph type="body" idx="1"/>
          </p:nvPr>
        </p:nvSpPr>
        <p:spPr>
          <a:xfrm>
            <a:off x="187325" y="215900"/>
            <a:ext cx="8802688" cy="6489700"/>
          </a:xfrm>
        </p:spPr>
        <p:txBody>
          <a:bodyPr/>
          <a:lstStyle/>
          <a:p>
            <a:pPr lvl="2">
              <a:spcBef>
                <a:spcPct val="0"/>
              </a:spcBef>
              <a:buClrTx/>
              <a:buFontTx/>
              <a:buNone/>
            </a:pPr>
            <a:r>
              <a:rPr lang="en-US" sz="3600" dirty="0" smtClean="0">
                <a:solidFill>
                  <a:srgbClr val="7481FC"/>
                </a:solidFill>
              </a:rPr>
              <a:t>Network Security – 3413ICT</a:t>
            </a:r>
          </a:p>
          <a:p>
            <a:pPr lvl="2">
              <a:spcBef>
                <a:spcPct val="0"/>
              </a:spcBef>
              <a:buClrTx/>
              <a:buFontTx/>
              <a:buNone/>
            </a:pPr>
            <a:r>
              <a:rPr lang="en-US" sz="3600" dirty="0" smtClean="0">
                <a:solidFill>
                  <a:srgbClr val="7481FC"/>
                </a:solidFill>
              </a:rPr>
              <a:t>Mini Test # 02  Time: 15 min.</a:t>
            </a:r>
          </a:p>
          <a:p>
            <a:pPr>
              <a:spcBef>
                <a:spcPct val="0"/>
              </a:spcBef>
              <a:buClrTx/>
              <a:buFontTx/>
              <a:buNone/>
            </a:pPr>
            <a:endParaRPr lang="en-US" sz="4400" dirty="0" smtClean="0">
              <a:solidFill>
                <a:srgbClr val="FF0000"/>
              </a:solidFill>
            </a:endParaRPr>
          </a:p>
          <a:p>
            <a:pPr>
              <a:spcBef>
                <a:spcPct val="0"/>
              </a:spcBef>
              <a:buClrTx/>
              <a:buFontTx/>
              <a:buNone/>
            </a:pPr>
            <a:r>
              <a:rPr lang="en-US" sz="4400" dirty="0" smtClean="0">
                <a:solidFill>
                  <a:srgbClr val="FF0000"/>
                </a:solidFill>
              </a:rPr>
              <a:t>Please write your Name &amp; Student Number</a:t>
            </a:r>
          </a:p>
          <a:p>
            <a:pPr>
              <a:spcBef>
                <a:spcPct val="0"/>
              </a:spcBef>
              <a:buClrTx/>
              <a:buFontTx/>
              <a:buNone/>
            </a:pPr>
            <a:endParaRPr lang="en-US" sz="4400" dirty="0" smtClean="0">
              <a:solidFill>
                <a:srgbClr val="FF0000"/>
              </a:solidFill>
            </a:endParaRPr>
          </a:p>
          <a:p>
            <a:pPr>
              <a:spcBef>
                <a:spcPct val="0"/>
              </a:spcBef>
              <a:buClrTx/>
              <a:buFontTx/>
              <a:buNone/>
            </a:pPr>
            <a:r>
              <a:rPr lang="en-US" sz="1600" dirty="0" smtClean="0">
                <a:cs typeface="Times New Roman" pitchFamily="18" charset="0"/>
              </a:rPr>
              <a:t>… Any dishonest assignments will be dealt with under the rules applying in “The Process of Assessment, Grading and Dissemination of Results” and Statute 8.2 - Student Good Order as defined in the University Handbook.</a:t>
            </a:r>
          </a:p>
          <a:p>
            <a:pPr>
              <a:spcBef>
                <a:spcPct val="0"/>
              </a:spcBef>
              <a:buClrTx/>
              <a:buFontTx/>
              <a:buNone/>
            </a:pPr>
            <a:r>
              <a:rPr lang="en-US" sz="1600" dirty="0" smtClean="0">
                <a:cs typeface="Times New Roman" pitchFamily="18" charset="0"/>
              </a:rPr>
              <a:t>	Dishonest assignment includes:</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deliberate copying or attempting to copy the work of other students;</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use of or attempting to use information prohibited from use in that form of assessment;</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submitting the work or another as your own; or</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plagiarism (i.e. taking and using as your own the thoughts and writings of another with the intent to claim the work as your own).</a:t>
            </a:r>
            <a:endParaRPr lang="en-US" sz="16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6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633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633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26338">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633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2633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2633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633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6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Cybercrime Act 2001</a:t>
            </a:r>
          </a:p>
        </p:txBody>
      </p:sp>
      <p:sp>
        <p:nvSpPr>
          <p:cNvPr id="11266" name="Rectangle 2"/>
          <p:cNvSpPr>
            <a:spLocks noGrp="1" noChangeArrowheads="1"/>
          </p:cNvSpPr>
          <p:nvPr>
            <p:ph type="body" idx="4294967295"/>
          </p:nvPr>
        </p:nvSpPr>
        <p:spPr>
          <a:xfrm>
            <a:off x="457200" y="1143000"/>
            <a:ext cx="8153400" cy="5181600"/>
          </a:xfrm>
          <a:ln/>
        </p:spPr>
        <p:txBody>
          <a:bodyPr lIns="90000" tIns="46800" rIns="90000" bIns="46800"/>
          <a:lstStyle/>
          <a:p>
            <a:pPr lvl="1">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Section 477 - serious offences</a:t>
            </a:r>
          </a:p>
          <a:p>
            <a:pPr lvl="2">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Unauthorised access, modification or impairment with intent to commit a serious offence</a:t>
            </a:r>
          </a:p>
          <a:p>
            <a:pPr lvl="2">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Unauthorised modification of data to cause impairment</a:t>
            </a:r>
          </a:p>
          <a:p>
            <a:pPr lvl="2">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Unauthorised impairment of electronic communication</a:t>
            </a:r>
          </a:p>
          <a:p>
            <a:pPr lvl="1">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Section 478 - other offences</a:t>
            </a:r>
          </a:p>
          <a:p>
            <a:pPr lvl="2">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Unauthorised access to, or modification of, restricted data</a:t>
            </a:r>
          </a:p>
          <a:p>
            <a:pPr lvl="2">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Unauthorised impairment of data in a computer disk etc</a:t>
            </a:r>
          </a:p>
          <a:p>
            <a:pPr lvl="2">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Possession or control of data with intent to commit a computer offence</a:t>
            </a:r>
          </a:p>
          <a:p>
            <a:pPr lvl="2">
              <a:spcBef>
                <a:spcPct val="0"/>
              </a:spcBef>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GB"/>
              <a:t>Producing, supplying or obtaining data with intent to commit a computer offence</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Relevant Queensland Laws</a:t>
            </a:r>
          </a:p>
        </p:txBody>
      </p:sp>
      <p:sp>
        <p:nvSpPr>
          <p:cNvPr id="12290" name="Rectangle 2"/>
          <p:cNvSpPr>
            <a:spLocks noGrp="1" noChangeArrowheads="1"/>
          </p:cNvSpPr>
          <p:nvPr>
            <p:ph type="body" idx="4294967295"/>
          </p:nvPr>
        </p:nvSpPr>
        <p:spPr>
          <a:xfrm>
            <a:off x="457200" y="1143000"/>
            <a:ext cx="8153400" cy="5181600"/>
          </a:xfrm>
          <a:ln/>
        </p:spPr>
        <p:txBody>
          <a:bodyPr lIns="90000" tIns="46800" rIns="90000" bIns="4680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 Criminal Code Act 1899: Section 228 (Obscene publications and exhibitions) and Section 408D (Computer Hacking and Misuse)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Evidence Act 1977: Section 95 (Accessibility of statements produced by computers)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Classification of Computer Games and Images Act 1995; and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Criminal Proceeds Confiscation Act 2002</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http://www.legislation.qld.gov.au</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Privacy</a:t>
            </a:r>
          </a:p>
        </p:txBody>
      </p:sp>
      <p:sp>
        <p:nvSpPr>
          <p:cNvPr id="13314" name="Rectangle 2"/>
          <p:cNvSpPr>
            <a:spLocks noGrp="1" noChangeArrowheads="1"/>
          </p:cNvSpPr>
          <p:nvPr>
            <p:ph type="body" idx="4294967295"/>
          </p:nvPr>
        </p:nvSpPr>
        <p:spPr>
          <a:xfrm>
            <a:off x="457200" y="1143000"/>
            <a:ext cx="8153400" cy="5181600"/>
          </a:xfrm>
          <a:ln/>
        </p:spPr>
        <p:txBody>
          <a:bodyPr lIns="90000" tIns="46800" rIns="90000" bIns="46800"/>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issue of privacy has become one of the hottest topics in information</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ability to collect information on an individual, combine facts from separate sources, and merge it with other information has resulted in databases of information that were previously impossible to set up</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aggregation of data from multiple sources permits unethical organizations to build databases of facts with frightening capabilities </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Privacy of Customer Information</a:t>
            </a:r>
          </a:p>
        </p:txBody>
      </p:sp>
      <p:sp>
        <p:nvSpPr>
          <p:cNvPr id="15362" name="Rectangle 2"/>
          <p:cNvSpPr>
            <a:spLocks noGrp="1" noChangeArrowheads="1"/>
          </p:cNvSpPr>
          <p:nvPr>
            <p:ph type="body" idx="1"/>
          </p:nvPr>
        </p:nvSpPr>
        <p:spPr>
          <a:xfrm>
            <a:off x="457200" y="1143000"/>
            <a:ext cx="8153400" cy="4876800"/>
          </a:xfrm>
          <a:ln/>
        </p:spPr>
        <p:txBody>
          <a:bodyPr lIns="90000" tIns="46800" rIns="90000" bIns="46800"/>
          <a:lstStyle/>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Privacy of Customer Information Section of Common Carrier Regulations</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Federal Privacy Act of 1974 </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Electronic Communications Privacy Act of 1986</a:t>
            </a:r>
          </a:p>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Health Insurance Portability &amp; Accountability Act Of 1996 (HIPAA) also known as the Kennedy-Kassebaum Act</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Financial Services Modernization Act or Gramm-Leach-Bliley Act of 1999</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cstate="print"/>
          <a:srcRect/>
          <a:stretch>
            <a:fillRect/>
          </a:stretch>
        </p:blipFill>
        <p:spPr bwMode="auto">
          <a:xfrm>
            <a:off x="914400" y="973138"/>
            <a:ext cx="7162800" cy="5199062"/>
          </a:xfrm>
          <a:prstGeom prst="rect">
            <a:avLst/>
          </a:prstGeom>
          <a:noFill/>
        </p:spPr>
      </p:pic>
      <p:sp>
        <p:nvSpPr>
          <p:cNvPr id="16386" name="Rectangle 2"/>
          <p:cNvSpPr>
            <a:spLocks noGrp="1" noChangeArrowheads="1"/>
          </p:cNvSpPr>
          <p:nvPr>
            <p:ph type="title" idx="4294967295"/>
          </p:nvPr>
        </p:nvSpPr>
        <p:spPr>
          <a:xfrm>
            <a:off x="1371600" y="0"/>
            <a:ext cx="7772400" cy="838200"/>
          </a:xfrm>
          <a:ln/>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Copyright</a:t>
            </a:r>
          </a:p>
        </p:txBody>
      </p:sp>
      <p:grpSp>
        <p:nvGrpSpPr>
          <p:cNvPr id="2" name="Group 3"/>
          <p:cNvGrpSpPr>
            <a:grpSpLocks/>
          </p:cNvGrpSpPr>
          <p:nvPr/>
        </p:nvGrpSpPr>
        <p:grpSpPr bwMode="auto">
          <a:xfrm>
            <a:off x="1216025" y="6215063"/>
            <a:ext cx="1755775" cy="185737"/>
            <a:chOff x="766" y="3915"/>
            <a:chExt cx="1106" cy="117"/>
          </a:xfrm>
        </p:grpSpPr>
        <p:sp>
          <p:nvSpPr>
            <p:cNvPr id="16388" name="AutoShape 4"/>
            <p:cNvSpPr>
              <a:spLocks noChangeArrowheads="1"/>
            </p:cNvSpPr>
            <p:nvPr/>
          </p:nvSpPr>
          <p:spPr bwMode="auto">
            <a:xfrm>
              <a:off x="766" y="3915"/>
              <a:ext cx="1107" cy="118"/>
            </a:xfrm>
            <a:prstGeom prst="roundRect">
              <a:avLst>
                <a:gd name="adj" fmla="val 847"/>
              </a:avLst>
            </a:prstGeom>
            <a:noFill/>
            <a:ln w="9525">
              <a:noFill/>
              <a:round/>
              <a:headEnd/>
              <a:tailEnd/>
            </a:ln>
          </p:spPr>
          <p:txBody>
            <a:bodyPr wrap="none" anchor="ctr"/>
            <a:lstStyle/>
            <a:p>
              <a:endParaRPr lang="ta-IN"/>
            </a:p>
          </p:txBody>
        </p:sp>
        <p:sp>
          <p:nvSpPr>
            <p:cNvPr id="16389" name="AutoShape 5"/>
            <p:cNvSpPr>
              <a:spLocks noChangeArrowheads="1"/>
            </p:cNvSpPr>
            <p:nvPr/>
          </p:nvSpPr>
          <p:spPr bwMode="auto">
            <a:xfrm>
              <a:off x="766" y="3915"/>
              <a:ext cx="1107" cy="118"/>
            </a:xfrm>
            <a:prstGeom prst="roundRect">
              <a:avLst>
                <a:gd name="adj" fmla="val 847"/>
              </a:avLst>
            </a:prstGeom>
            <a:noFill/>
            <a:ln w="9525">
              <a:noFill/>
              <a:round/>
              <a:headEnd/>
              <a:tailEnd/>
            </a:ln>
          </p:spPr>
          <p:txBody>
            <a:bodyPr wrap="none" lIns="0" tIns="0" rIns="0" bIns="0">
              <a:spAutoFit/>
            </a:bodyPr>
            <a:lstStyle/>
            <a:p>
              <a:pP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chemeClr val="tx1"/>
                  </a:solidFill>
                </a:rPr>
                <a:t>Source: Whitman &amp; Mattord</a:t>
              </a:r>
            </a:p>
          </p:txBody>
        </p:sp>
      </p:gr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(US) Export and Espionage Laws</a:t>
            </a:r>
          </a:p>
        </p:txBody>
      </p:sp>
      <p:sp>
        <p:nvSpPr>
          <p:cNvPr id="17410" name="Rectangle 2"/>
          <p:cNvSpPr>
            <a:spLocks noGrp="1" noChangeArrowheads="1"/>
          </p:cNvSpPr>
          <p:nvPr>
            <p:ph type="body" idx="4294967295"/>
          </p:nvPr>
        </p:nvSpPr>
        <p:spPr>
          <a:xfrm>
            <a:off x="685800" y="1143000"/>
            <a:ext cx="7924800" cy="4876800"/>
          </a:xfrm>
          <a:ln/>
        </p:spPr>
        <p:txBody>
          <a:bodyPr lIns="90000" tIns="46800" rIns="90000" bIns="4680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Economic Espionage Act</a:t>
            </a:r>
            <a:r>
              <a:rPr lang="en-GB"/>
              <a:t> (EEA) of 1996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t>Security and Freedom Through Encryption Act</a:t>
            </a:r>
            <a:r>
              <a:rPr lang="en-GB"/>
              <a:t> </a:t>
            </a:r>
            <a:r>
              <a:rPr lang="en-GB" b="1"/>
              <a:t>of 1997</a:t>
            </a:r>
            <a:r>
              <a:rPr lang="en-GB"/>
              <a:t> (SAFE)</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(US) Copyright Law </a:t>
            </a:r>
          </a:p>
        </p:txBody>
      </p:sp>
      <p:sp>
        <p:nvSpPr>
          <p:cNvPr id="18434" name="Rectangle 2"/>
          <p:cNvSpPr>
            <a:spLocks noGrp="1" noChangeArrowheads="1"/>
          </p:cNvSpPr>
          <p:nvPr>
            <p:ph type="body" idx="4294967295"/>
          </p:nvPr>
        </p:nvSpPr>
        <p:spPr>
          <a:xfrm>
            <a:off x="457200" y="1143000"/>
            <a:ext cx="8153400" cy="5181600"/>
          </a:xfrm>
          <a:ln/>
        </p:spPr>
        <p:txBody>
          <a:bodyPr lIns="90000" tIns="46800" rIns="90000" bIns="46800"/>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Intellectual property is recognized as a protected asset in the US</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US copyright law extends this right to the published word, including electronic formats</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Fair use of copyrighted materials includes</a:t>
            </a:r>
          </a:p>
          <a:p>
            <a:pPr lvl="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the use to support news reporting, teaching, scholarship, and a number of other related permissions</a:t>
            </a:r>
          </a:p>
          <a:p>
            <a:pPr lvl="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the purpose of the use has to be for educational or library purposes, not for profit, and should not be excessive</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(US) Freedom of Information Act</a:t>
            </a:r>
          </a:p>
        </p:txBody>
      </p:sp>
      <p:sp>
        <p:nvSpPr>
          <p:cNvPr id="20482" name="Rectangle 2"/>
          <p:cNvSpPr>
            <a:spLocks noGrp="1" noChangeArrowheads="1"/>
          </p:cNvSpPr>
          <p:nvPr>
            <p:ph type="body" idx="4294967295"/>
          </p:nvPr>
        </p:nvSpPr>
        <p:spPr>
          <a:xfrm>
            <a:off x="533400" y="1143000"/>
            <a:ext cx="8153400" cy="4876800"/>
          </a:xfrm>
          <a:ln/>
        </p:spPr>
        <p:txBody>
          <a:bodyPr lIns="90000" tIns="46800" rIns="90000" bIns="46800"/>
          <a:lstStyle/>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a:t>
            </a:r>
            <a:r>
              <a:rPr lang="en-GB" sz="2800" b="1"/>
              <a:t>Freedom of Information Act</a:t>
            </a:r>
            <a:r>
              <a:rPr lang="en-GB" sz="2800"/>
              <a:t> 1966 </a:t>
            </a:r>
            <a:r>
              <a:rPr lang="en-GB" sz="4000"/>
              <a:t>(FOIA) </a:t>
            </a:r>
            <a:r>
              <a:rPr lang="en-GB" sz="2800"/>
              <a:t>provides any person with the right to request access to federal agency records or information, not determined to be of national security</a:t>
            </a:r>
          </a:p>
          <a:p>
            <a:pPr lvl="1">
              <a:lnSpc>
                <a:spcPct val="87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US Government agencies are required to disclose any requested information on receipt of a written request</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There are exceptions for information that is protected from disclosure, and the Act does not apply to state or local government agencies or to private businesses or individuals, although many states have their own version of the FOIA</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State &amp; Local Regulations</a:t>
            </a:r>
          </a:p>
        </p:txBody>
      </p:sp>
      <p:sp>
        <p:nvSpPr>
          <p:cNvPr id="21506" name="Rectangle 2"/>
          <p:cNvSpPr>
            <a:spLocks noGrp="1" noChangeArrowheads="1"/>
          </p:cNvSpPr>
          <p:nvPr>
            <p:ph type="body" idx="4294967295"/>
          </p:nvPr>
        </p:nvSpPr>
        <p:spPr>
          <a:xfrm>
            <a:off x="457200" y="1143000"/>
            <a:ext cx="8153400" cy="5181600"/>
          </a:xfrm>
          <a:ln/>
        </p:spPr>
        <p:txBody>
          <a:bodyPr lIns="90000" tIns="46800" rIns="90000" bIns="46800"/>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In addition to the national and international restrictions placed on an organization in the use of computer technology, each state or locality may have a number of laws and regulations that impact operations</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It is the responsibility of the information security professional to understand both national and state laws and regulations and insure the organization’s security policies and procedures comply with those laws and regulations</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International Laws and Legal Bodies</a:t>
            </a:r>
          </a:p>
        </p:txBody>
      </p:sp>
      <p:sp>
        <p:nvSpPr>
          <p:cNvPr id="22530" name="Rectangle 2"/>
          <p:cNvSpPr>
            <a:spLocks noGrp="1" noChangeArrowheads="1"/>
          </p:cNvSpPr>
          <p:nvPr>
            <p:ph type="body" idx="4294967295"/>
          </p:nvPr>
        </p:nvSpPr>
        <p:spPr>
          <a:xfrm>
            <a:off x="533400" y="1143000"/>
            <a:ext cx="8153400" cy="4800600"/>
          </a:xfrm>
          <a:ln/>
        </p:spPr>
        <p:txBody>
          <a:bodyPr lIns="90000" tIns="46800" rIns="90000" bIns="46800"/>
          <a:lstStyle/>
          <a:p>
            <a:pPr>
              <a:lnSpc>
                <a:spcPct val="87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Recently the Council of Europe drafted the </a:t>
            </a:r>
            <a:r>
              <a:rPr lang="en-GB" sz="2400" b="1"/>
              <a:t>European Council Cyber-Crime Convention, </a:t>
            </a:r>
            <a:r>
              <a:rPr lang="en-GB" sz="2400"/>
              <a:t>designed </a:t>
            </a:r>
          </a:p>
          <a:p>
            <a:pPr lvl="1">
              <a:lnSpc>
                <a:spcPct val="87000"/>
              </a:lnSpc>
              <a:spcBef>
                <a:spcPts val="5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a:t>to create an international task force to oversee a range of security functions associated with Internet activities,</a:t>
            </a:r>
          </a:p>
          <a:p>
            <a:pPr lvl="1">
              <a:lnSpc>
                <a:spcPct val="87000"/>
              </a:lnSpc>
              <a:spcBef>
                <a:spcPts val="5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a:t>to standardize technology laws across international borders</a:t>
            </a:r>
          </a:p>
          <a:p>
            <a:pPr>
              <a:lnSpc>
                <a:spcPct val="87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It also attempts to improve the effectiveness of international investigations into breaches of technology law</a:t>
            </a:r>
          </a:p>
          <a:p>
            <a:pPr>
              <a:lnSpc>
                <a:spcPct val="87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This convention is well received by advocates of intellectual property rights with its emphasis on copyright infringement prosecution</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259632" y="3429000"/>
            <a:ext cx="6400800" cy="792336"/>
          </a:xfrm>
        </p:spPr>
        <p:txBody>
          <a:bodyPr/>
          <a:lstStyle/>
          <a:p>
            <a:pPr>
              <a:lnSpc>
                <a:spcPct val="130000"/>
              </a:lnSpc>
              <a:spcBef>
                <a:spcPct val="0"/>
              </a:spcBef>
              <a:buClrTx/>
            </a:pPr>
            <a:r>
              <a:rPr lang="en-AU" sz="2400" dirty="0" smtClean="0"/>
              <a:t>Legal and Ethical Issues</a:t>
            </a:r>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7" name="Date Placeholder 6"/>
          <p:cNvSpPr>
            <a:spLocks noGrp="1"/>
          </p:cNvSpPr>
          <p:nvPr>
            <p:ph type="dt" sz="half" idx="10"/>
          </p:nvPr>
        </p:nvSpPr>
        <p:spPr/>
        <p:txBody>
          <a:bodyPr/>
          <a:lstStyle/>
          <a:p>
            <a:r>
              <a:rPr lang="ta-IN" smtClean="0"/>
              <a:t>2014/1</a:t>
            </a:r>
            <a:endParaRPr lang="en-US">
              <a:cs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3" cstate="print"/>
          <a:srcRect/>
          <a:stretch>
            <a:fillRect/>
          </a:stretch>
        </p:blipFill>
        <p:spPr bwMode="auto">
          <a:xfrm>
            <a:off x="1371600" y="985838"/>
            <a:ext cx="6553200" cy="5187950"/>
          </a:xfrm>
          <a:prstGeom prst="rect">
            <a:avLst/>
          </a:prstGeom>
          <a:noFill/>
        </p:spPr>
      </p:pic>
      <p:sp>
        <p:nvSpPr>
          <p:cNvPr id="23554" name="Rectangle 2"/>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International Law</a:t>
            </a:r>
          </a:p>
        </p:txBody>
      </p:sp>
      <p:grpSp>
        <p:nvGrpSpPr>
          <p:cNvPr id="2" name="Group 3"/>
          <p:cNvGrpSpPr>
            <a:grpSpLocks/>
          </p:cNvGrpSpPr>
          <p:nvPr/>
        </p:nvGrpSpPr>
        <p:grpSpPr bwMode="auto">
          <a:xfrm>
            <a:off x="2130425" y="6215063"/>
            <a:ext cx="1755775" cy="185737"/>
            <a:chOff x="1342" y="3915"/>
            <a:chExt cx="1106" cy="117"/>
          </a:xfrm>
        </p:grpSpPr>
        <p:sp>
          <p:nvSpPr>
            <p:cNvPr id="23556" name="AutoShape 4"/>
            <p:cNvSpPr>
              <a:spLocks noChangeArrowheads="1"/>
            </p:cNvSpPr>
            <p:nvPr/>
          </p:nvSpPr>
          <p:spPr bwMode="auto">
            <a:xfrm>
              <a:off x="1342" y="3915"/>
              <a:ext cx="1107" cy="118"/>
            </a:xfrm>
            <a:prstGeom prst="roundRect">
              <a:avLst>
                <a:gd name="adj" fmla="val 847"/>
              </a:avLst>
            </a:prstGeom>
            <a:noFill/>
            <a:ln w="9525">
              <a:noFill/>
              <a:round/>
              <a:headEnd/>
              <a:tailEnd/>
            </a:ln>
          </p:spPr>
          <p:txBody>
            <a:bodyPr wrap="none" anchor="ctr"/>
            <a:lstStyle/>
            <a:p>
              <a:endParaRPr lang="ta-IN"/>
            </a:p>
          </p:txBody>
        </p:sp>
        <p:sp>
          <p:nvSpPr>
            <p:cNvPr id="23557" name="AutoShape 5"/>
            <p:cNvSpPr>
              <a:spLocks noChangeArrowheads="1"/>
            </p:cNvSpPr>
            <p:nvPr/>
          </p:nvSpPr>
          <p:spPr bwMode="auto">
            <a:xfrm>
              <a:off x="1342" y="3915"/>
              <a:ext cx="1107" cy="118"/>
            </a:xfrm>
            <a:prstGeom prst="roundRect">
              <a:avLst>
                <a:gd name="adj" fmla="val 847"/>
              </a:avLst>
            </a:prstGeom>
            <a:noFill/>
            <a:ln w="9525">
              <a:noFill/>
              <a:round/>
              <a:headEnd/>
              <a:tailEnd/>
            </a:ln>
          </p:spPr>
          <p:txBody>
            <a:bodyPr wrap="none" lIns="0" tIns="0" rIns="0" bIns="0">
              <a:spAutoFit/>
            </a:bodyPr>
            <a:lstStyle/>
            <a:p>
              <a:pP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a:solidFill>
                    <a:schemeClr val="tx1"/>
                  </a:solidFill>
                </a:rPr>
                <a:t>Source: Whitman &amp; Mattord</a:t>
              </a:r>
            </a:p>
          </p:txBody>
        </p:sp>
      </p:gr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Digital Millennium Copyright Act </a:t>
            </a:r>
          </a:p>
        </p:txBody>
      </p:sp>
      <p:sp>
        <p:nvSpPr>
          <p:cNvPr id="24578" name="Rectangle 2"/>
          <p:cNvSpPr>
            <a:spLocks noGrp="1" noChangeArrowheads="1"/>
          </p:cNvSpPr>
          <p:nvPr>
            <p:ph type="body" idx="4294967295"/>
          </p:nvPr>
        </p:nvSpPr>
        <p:spPr>
          <a:xfrm>
            <a:off x="457200" y="1219200"/>
            <a:ext cx="8153400" cy="4724400"/>
          </a:xfrm>
          <a:ln/>
        </p:spPr>
        <p:txBody>
          <a:bodyPr lIns="90000" tIns="46800" rIns="90000" bIns="46800"/>
          <a:lstStyle/>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Digital Millennium Copyright Act (DMCA) is the US version of an international effort to reduce the impact of copyright, trademark, and privacy infringement </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European Union Directive 95/46/EC increases protection of individuals with regard to the processing of personal data and limits the free movement of such data</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United Kingdom has already implemented a version of this directive called the Database Right</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United Nations Charter</a:t>
            </a:r>
          </a:p>
        </p:txBody>
      </p:sp>
      <p:sp>
        <p:nvSpPr>
          <p:cNvPr id="25602" name="Rectangle 2"/>
          <p:cNvSpPr>
            <a:spLocks noGrp="1" noChangeArrowheads="1"/>
          </p:cNvSpPr>
          <p:nvPr>
            <p:ph type="body" idx="4294967295"/>
          </p:nvPr>
        </p:nvSpPr>
        <p:spPr>
          <a:xfrm>
            <a:off x="457200" y="1219200"/>
            <a:ext cx="8153400" cy="4495800"/>
          </a:xfrm>
          <a:ln/>
        </p:spPr>
        <p:txBody>
          <a:bodyPr lIns="90000" tIns="46800" rIns="90000" bIns="46800"/>
          <a:lstStyle/>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To some degree the </a:t>
            </a:r>
            <a:r>
              <a:rPr lang="en-GB" sz="2800" b="1"/>
              <a:t>United Nations Charter</a:t>
            </a:r>
            <a:r>
              <a:rPr lang="en-GB" sz="2800"/>
              <a:t> provides provisions for information security during Information Warfare</a:t>
            </a:r>
          </a:p>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Information Warfare (IW) involves the use of information technology to conduct offensive operations as part of an organized and lawful military operation by a sovereign state</a:t>
            </a:r>
          </a:p>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IW is a relatively new application of warfare, although the military has been conducting electronic warfare and counter-warfare operations for decades, jamming, intercepting, and spoofing enemy communications</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Policy Versus Law</a:t>
            </a:r>
          </a:p>
        </p:txBody>
      </p:sp>
      <p:sp>
        <p:nvSpPr>
          <p:cNvPr id="26626" name="Rectangle 2"/>
          <p:cNvSpPr>
            <a:spLocks noGrp="1" noChangeArrowheads="1"/>
          </p:cNvSpPr>
          <p:nvPr>
            <p:ph type="body" idx="4294967295"/>
          </p:nvPr>
        </p:nvSpPr>
        <p:spPr>
          <a:xfrm>
            <a:off x="457200" y="1143000"/>
            <a:ext cx="8153400" cy="5181600"/>
          </a:xfrm>
          <a:ln/>
        </p:spPr>
        <p:txBody>
          <a:bodyPr lIns="90000" tIns="46800" rIns="90000" bIns="46800"/>
          <a:lstStyle/>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Most organizations develop and formalize a body of expectations called policy</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Policies function in an organization like laws</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For a policy to become enforceable, it must be:</a:t>
            </a:r>
          </a:p>
          <a:p>
            <a:pPr lvl="1">
              <a:lnSpc>
                <a:spcPct val="6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Distributed to all individuals who are expected to comply with it</a:t>
            </a:r>
          </a:p>
          <a:p>
            <a:pPr lvl="1">
              <a:lnSpc>
                <a:spcPct val="6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Readily available for employee reference</a:t>
            </a:r>
          </a:p>
          <a:p>
            <a:pPr lvl="1">
              <a:lnSpc>
                <a:spcPct val="6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Easily understood with multi-language translations and translations for visually impaired, or literacy-impaired employees</a:t>
            </a:r>
          </a:p>
          <a:p>
            <a:pPr lvl="1">
              <a:lnSpc>
                <a:spcPct val="6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Acknowledged by the employee, usually by means of a signed consent form</a:t>
            </a:r>
          </a:p>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Only when all conditions are met, does the organization have a reasonable expectation of effective policy</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1371600" y="0"/>
            <a:ext cx="7772400" cy="7620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Ethical Concepts in InfoSec</a:t>
            </a:r>
          </a:p>
        </p:txBody>
      </p:sp>
      <p:sp>
        <p:nvSpPr>
          <p:cNvPr id="27650" name="Rectangle 2"/>
          <p:cNvSpPr>
            <a:spLocks noGrp="1" noChangeArrowheads="1"/>
          </p:cNvSpPr>
          <p:nvPr>
            <p:ph type="body" idx="4294967295"/>
          </p:nvPr>
        </p:nvSpPr>
        <p:spPr>
          <a:xfrm>
            <a:off x="457200" y="1219200"/>
            <a:ext cx="8153400" cy="4953000"/>
          </a:xfrm>
          <a:ln/>
        </p:spPr>
        <p:txBody>
          <a:bodyPr lIns="90000" tIns="46800" rIns="90000" bIns="46800"/>
          <a:lstStyle/>
          <a:p>
            <a:pPr marL="603250" indent="-603250">
              <a:lnSpc>
                <a:spcPct val="78000"/>
              </a:lnSpc>
              <a:spcBef>
                <a:spcPts val="500"/>
              </a:spcBef>
              <a:buClr>
                <a:srgbClr val="0000FF"/>
              </a:buClr>
              <a:buSzPct val="90000"/>
              <a:buFont typeface="Symbol" pitchFamily="18" charset="2"/>
              <a:buNone/>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The Ten Commandments of Computer Ethics from The Computer Ethics Institute </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use a computer to harm other people.</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interfere with other people's computer work.</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snoop around in other people's computer files.</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use a computer to steal.</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use a computer to bear false witness.</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copy or use proprietary software for which you have not paid.</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use other people's computer resources without authorization or proper compensation.</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not appropriate other people's intellectual output.</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think about the social consequences of the program you are writing or the system you are designing.</a:t>
            </a:r>
          </a:p>
          <a:p>
            <a:pPr marL="603250" indent="-603250">
              <a:lnSpc>
                <a:spcPct val="78000"/>
              </a:lnSpc>
              <a:spcBef>
                <a:spcPts val="500"/>
              </a:spcBef>
              <a:buClr>
                <a:srgbClr val="0000FF"/>
              </a:buClr>
              <a:buSzPct val="90000"/>
              <a:buFont typeface="Luxi Serif" pitchFamily="16" charset="0"/>
              <a:buChar char="•"/>
              <a:tabLst>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r>
              <a:rPr lang="en-GB" sz="2000"/>
              <a:t>Thou shalt always use a computer in ways that insure consideration and respect for your fellow humans. </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1371600" y="0"/>
            <a:ext cx="7772400" cy="1306513"/>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Cultural Differences in Ethical Concepts</a:t>
            </a:r>
          </a:p>
        </p:txBody>
      </p:sp>
      <p:sp>
        <p:nvSpPr>
          <p:cNvPr id="28674" name="Rectangle 2"/>
          <p:cNvSpPr>
            <a:spLocks noGrp="1" noChangeArrowheads="1"/>
          </p:cNvSpPr>
          <p:nvPr>
            <p:ph type="body" idx="4294967295"/>
          </p:nvPr>
        </p:nvSpPr>
        <p:spPr>
          <a:xfrm>
            <a:off x="457200" y="1828800"/>
            <a:ext cx="8153400" cy="4495800"/>
          </a:xfrm>
          <a:ln/>
        </p:spPr>
        <p:txBody>
          <a:bodyPr lIns="90000" tIns="46800" rIns="90000" bIns="46800"/>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Differences in cultures cause problems in determining what is ethical and what is not ethical</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Studies of ethical sensitivity to computer use reveal different nationalities have different perspectives </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Difficulties arise when one nationality’s ethical behavior contradicts that of another national group</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Ethics and Education</a:t>
            </a:r>
          </a:p>
        </p:txBody>
      </p:sp>
      <p:sp>
        <p:nvSpPr>
          <p:cNvPr id="29698" name="Rectangle 2"/>
          <p:cNvSpPr>
            <a:spLocks noGrp="1" noChangeArrowheads="1"/>
          </p:cNvSpPr>
          <p:nvPr>
            <p:ph type="body" idx="4294967295"/>
          </p:nvPr>
        </p:nvSpPr>
        <p:spPr>
          <a:xfrm>
            <a:off x="457200" y="1295400"/>
            <a:ext cx="8153400" cy="5029200"/>
          </a:xfrm>
          <a:ln/>
        </p:spPr>
        <p:txBody>
          <a:bodyPr lIns="90000" tIns="46800" rIns="90000" bIns="46800"/>
          <a:lstStyle/>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Employees must be trained and kept aware of a number of topics related to information security, not the least of which is the expected behaviors of an ethical employee</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This is especially important in areas of information security, as many employees may not have the formal technical training to understand that their behavior is unethical or even illegal</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Proper ethical and legal training is vital to creating an informed, well prepared, and low-risk system user</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1371600" y="0"/>
            <a:ext cx="7772400" cy="1306513"/>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Deterrence to Unethical and Illegal Behavior</a:t>
            </a:r>
          </a:p>
        </p:txBody>
      </p:sp>
      <p:sp>
        <p:nvSpPr>
          <p:cNvPr id="30722" name="Rectangle 2"/>
          <p:cNvSpPr>
            <a:spLocks noGrp="1" noChangeArrowheads="1"/>
          </p:cNvSpPr>
          <p:nvPr>
            <p:ph type="body" idx="4294967295"/>
          </p:nvPr>
        </p:nvSpPr>
        <p:spPr>
          <a:xfrm>
            <a:off x="457200" y="1524000"/>
            <a:ext cx="8153400" cy="4800600"/>
          </a:xfrm>
          <a:ln/>
        </p:spPr>
        <p:txBody>
          <a:bodyPr lIns="90000" tIns="46800" rIns="90000" bIns="4680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Deterrence - preventing an illegal or unethical activity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Laws, policies, and technical controls are all examples of deterrents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Laws and policies only deter if three conditions are present: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Fear of penalty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Probability of being caught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Probability of penalty being administered</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1371600" y="0"/>
            <a:ext cx="7772400" cy="1189038"/>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a:t>Codes of Ethics, Certifications, and Professional Organizations</a:t>
            </a:r>
          </a:p>
        </p:txBody>
      </p:sp>
      <p:sp>
        <p:nvSpPr>
          <p:cNvPr id="31746" name="Rectangle 2"/>
          <p:cNvSpPr>
            <a:spLocks noGrp="1" noChangeArrowheads="1"/>
          </p:cNvSpPr>
          <p:nvPr>
            <p:ph type="body" idx="4294967295"/>
          </p:nvPr>
        </p:nvSpPr>
        <p:spPr>
          <a:xfrm>
            <a:off x="457200" y="1371600"/>
            <a:ext cx="8153400" cy="4800600"/>
          </a:xfrm>
          <a:ln/>
        </p:spPr>
        <p:txBody>
          <a:bodyPr lIns="90000" tIns="46800" rIns="90000" bIns="46800"/>
          <a:lstStyle/>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Many organizations have codes of conduct and/or codes of ethics </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Codes of ethics can have a positive effect</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Unfortunately, having a code of ethics is not enough</a:t>
            </a:r>
          </a:p>
          <a:p>
            <a:pPr>
              <a:lnSpc>
                <a:spcPct val="87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It is the responsibility of security professionals to act ethically and according to the policies and procedures of their employer, their professional organization, and the laws of society</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1371600" y="0"/>
            <a:ext cx="7772400" cy="1306513"/>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Association of Computing Machinery</a:t>
            </a:r>
          </a:p>
        </p:txBody>
      </p:sp>
      <p:sp>
        <p:nvSpPr>
          <p:cNvPr id="32770" name="Rectangle 2"/>
          <p:cNvSpPr>
            <a:spLocks noGrp="1" noChangeArrowheads="1"/>
          </p:cNvSpPr>
          <p:nvPr>
            <p:ph type="body" idx="4294967295"/>
          </p:nvPr>
        </p:nvSpPr>
        <p:spPr>
          <a:xfrm>
            <a:off x="457200" y="1371600"/>
            <a:ext cx="8153400" cy="4800600"/>
          </a:xfrm>
          <a:ln/>
        </p:spPr>
        <p:txBody>
          <a:bodyPr lIns="90000" tIns="46800" rIns="90000" bIns="46800"/>
          <a:lstStyle/>
          <a:p>
            <a:pPr>
              <a:lnSpc>
                <a:spcPct val="78000"/>
              </a:lnSpc>
              <a:spcBef>
                <a:spcPts val="988"/>
              </a:spcBef>
              <a:spcAft>
                <a:spcPts val="288"/>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ACM (www.acm.org) is a respected professional society</a:t>
            </a:r>
          </a:p>
          <a:p>
            <a:pPr lvl="1">
              <a:lnSpc>
                <a:spcPct val="78000"/>
              </a:lnSpc>
              <a:spcBef>
                <a:spcPts val="888"/>
              </a:spcBef>
              <a:spcAft>
                <a:spcPts val="288"/>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originally established in 1947 as “the world's first educational and scientific computing society”</a:t>
            </a:r>
          </a:p>
          <a:p>
            <a:pPr>
              <a:lnSpc>
                <a:spcPct val="78000"/>
              </a:lnSpc>
              <a:spcBef>
                <a:spcPts val="988"/>
              </a:spcBef>
              <a:spcAft>
                <a:spcPts val="288"/>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ACM’s code of ethics requires members to perform their duties in a manner befitting an ethical computing professional</a:t>
            </a:r>
          </a:p>
          <a:p>
            <a:pPr>
              <a:lnSpc>
                <a:spcPct val="78000"/>
              </a:lnSpc>
              <a:spcBef>
                <a:spcPts val="988"/>
              </a:spcBef>
              <a:spcAft>
                <a:spcPts val="288"/>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code contains specific references to protecting the confidentiality of information, causing no harm, protecting the privacy of others, and respecting the intellectual property and copyrights of others</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Previous Lectures…</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studied… </a:t>
            </a:r>
            <a:endParaRPr lang="en-US" dirty="0" smtClean="0">
              <a:ea typeface="ＭＳ Ｐゴシック" pitchFamily="-107" charset="-128"/>
            </a:endParaRPr>
          </a:p>
          <a:p>
            <a:pPr lvl="0"/>
            <a:r>
              <a:rPr lang="en-AU" dirty="0" smtClean="0">
                <a:solidFill>
                  <a:srgbClr val="000000"/>
                </a:solidFill>
              </a:rPr>
              <a:t>Trusted computing</a:t>
            </a:r>
            <a:endParaRPr lang="en-US" dirty="0" smtClean="0">
              <a:solidFill>
                <a:srgbClr val="000000"/>
              </a:solidFill>
            </a:endParaRPr>
          </a:p>
          <a:p>
            <a:pPr lvl="0"/>
            <a:r>
              <a:rPr lang="en-US" dirty="0" smtClean="0">
                <a:solidFill>
                  <a:srgbClr val="000000"/>
                </a:solidFill>
              </a:rPr>
              <a:t>Security issues in cloud computing </a:t>
            </a:r>
          </a:p>
          <a:p>
            <a:pPr lvl="0">
              <a:lnSpc>
                <a:spcPct val="10000"/>
              </a:lnSpc>
            </a:pPr>
            <a:endParaRPr lang="en-US" dirty="0" smtClean="0">
              <a:solidFill>
                <a:srgbClr val="000000"/>
              </a:solidFill>
            </a:endParaRPr>
          </a:p>
          <a:p>
            <a:pPr lvl="0"/>
            <a:r>
              <a:rPr lang="en-US" dirty="0" smtClean="0">
                <a:solidFill>
                  <a:srgbClr val="000000"/>
                </a:solidFill>
              </a:rPr>
              <a:t>Security management</a:t>
            </a:r>
          </a:p>
          <a:p>
            <a:pPr lvl="0">
              <a:lnSpc>
                <a:spcPct val="0"/>
              </a:lnSpc>
              <a:buNone/>
            </a:pPr>
            <a:endParaRPr lang="en-US" dirty="0" smtClean="0">
              <a:solidFill>
                <a:srgbClr val="000000"/>
              </a:solidFill>
            </a:endParaRPr>
          </a:p>
          <a:p>
            <a:pPr lvl="0">
              <a:lnSpc>
                <a:spcPct val="0"/>
              </a:lnSpc>
              <a:buNone/>
            </a:pPr>
            <a:endParaRPr lang="en-US" dirty="0" smtClean="0">
              <a:solidFill>
                <a:srgbClr val="000000"/>
              </a:solidFill>
            </a:endParaRPr>
          </a:p>
          <a:p>
            <a:pPr lvl="0"/>
            <a:r>
              <a:rPr lang="en-US" dirty="0" smtClean="0">
                <a:solidFill>
                  <a:srgbClr val="000000"/>
                </a:solidFill>
              </a:rPr>
              <a:t>Approaches to security risk assessment</a:t>
            </a:r>
          </a:p>
          <a:p>
            <a:pPr lvl="0">
              <a:lnSpc>
                <a:spcPct val="0"/>
              </a:lnSpc>
              <a:buNone/>
            </a:pPr>
            <a:endParaRPr lang="en-US" dirty="0" smtClean="0">
              <a:solidFill>
                <a:srgbClr val="000000"/>
              </a:solidFill>
            </a:endParaRPr>
          </a:p>
          <a:p>
            <a:pPr lvl="0">
              <a:lnSpc>
                <a:spcPct val="0"/>
              </a:lnSpc>
              <a:buNone/>
            </a:pPr>
            <a:endParaRPr lang="en-US" dirty="0" smtClean="0">
              <a:solidFill>
                <a:srgbClr val="000000"/>
              </a:solidFill>
            </a:endParaRPr>
          </a:p>
          <a:p>
            <a:pPr lvl="0"/>
            <a:r>
              <a:rPr lang="en-US" dirty="0" smtClean="0">
                <a:solidFill>
                  <a:srgbClr val="000000"/>
                </a:solidFill>
              </a:rPr>
              <a:t>Risk treatment alternatives</a:t>
            </a:r>
            <a:endParaRPr lang="en-AU" dirty="0" smtClean="0"/>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7" name="Date Placeholder 6"/>
          <p:cNvSpPr>
            <a:spLocks noGrp="1"/>
          </p:cNvSpPr>
          <p:nvPr>
            <p:ph type="dt" sz="half" idx="10"/>
          </p:nvPr>
        </p:nvSpPr>
        <p:spPr/>
        <p:txBody>
          <a:bodyPr/>
          <a:lstStyle/>
          <a:p>
            <a:pPr>
              <a:defRPr/>
            </a:pPr>
            <a:r>
              <a:rPr lang="ta-IN" smtClean="0"/>
              <a:t>2014/1</a:t>
            </a:r>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1371600" y="0"/>
            <a:ext cx="7772400" cy="1306513"/>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International Information Systems Security Certification Consortium</a:t>
            </a:r>
          </a:p>
        </p:txBody>
      </p:sp>
      <p:sp>
        <p:nvSpPr>
          <p:cNvPr id="33794" name="Rectangle 2"/>
          <p:cNvSpPr>
            <a:spLocks noGrp="1" noChangeArrowheads="1"/>
          </p:cNvSpPr>
          <p:nvPr>
            <p:ph type="body" idx="4294967295"/>
          </p:nvPr>
        </p:nvSpPr>
        <p:spPr>
          <a:xfrm>
            <a:off x="457200" y="1306513"/>
            <a:ext cx="8153400" cy="5011737"/>
          </a:xfrm>
          <a:ln/>
        </p:spPr>
        <p:txBody>
          <a:bodyPr lIns="90000" tIns="46800" rIns="90000" bIns="46800"/>
          <a:lstStyle/>
          <a:p>
            <a:pPr>
              <a:lnSpc>
                <a:spcPct val="68000"/>
              </a:lnSpc>
              <a:spcBef>
                <a:spcPts val="12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(ISC)</a:t>
            </a:r>
            <a:r>
              <a:rPr lang="en-GB" sz="2800" baseline="30000"/>
              <a:t>2</a:t>
            </a:r>
            <a:r>
              <a:rPr lang="en-GB" sz="2800"/>
              <a:t> (www.isc2.org) is a non-profit organization</a:t>
            </a:r>
          </a:p>
          <a:p>
            <a:pPr lvl="1">
              <a:lnSpc>
                <a:spcPct val="68000"/>
              </a:lnSpc>
              <a:spcBef>
                <a:spcPts val="11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focuses on the development and implementation of information security certifications and credentials</a:t>
            </a:r>
          </a:p>
          <a:p>
            <a:pPr>
              <a:lnSpc>
                <a:spcPct val="68000"/>
              </a:lnSpc>
              <a:spcBef>
                <a:spcPts val="12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code of ethics put forth by (ISC)</a:t>
            </a:r>
            <a:r>
              <a:rPr lang="en-GB" sz="2800" baseline="30000"/>
              <a:t>2</a:t>
            </a:r>
            <a:r>
              <a:rPr lang="en-GB" sz="2800"/>
              <a:t> is primarily designed for information security professionals who have earned a certification from (ISC)</a:t>
            </a:r>
            <a:r>
              <a:rPr lang="en-GB" sz="2800" baseline="30000"/>
              <a:t>2</a:t>
            </a:r>
          </a:p>
          <a:p>
            <a:pPr>
              <a:lnSpc>
                <a:spcPct val="68000"/>
              </a:lnSpc>
              <a:spcBef>
                <a:spcPts val="12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This code focuses on four mandatory canons: </a:t>
            </a:r>
          </a:p>
          <a:p>
            <a:pPr lvl="1">
              <a:lnSpc>
                <a:spcPct val="68000"/>
              </a:lnSpc>
              <a:spcBef>
                <a:spcPts val="11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Protect society, the commonwealth, and the infrastructure</a:t>
            </a:r>
          </a:p>
          <a:p>
            <a:pPr lvl="1">
              <a:lnSpc>
                <a:spcPct val="68000"/>
              </a:lnSpc>
              <a:spcBef>
                <a:spcPts val="11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Act honorably, honestly, justly, responsibly, and legally</a:t>
            </a:r>
          </a:p>
          <a:p>
            <a:pPr lvl="1">
              <a:lnSpc>
                <a:spcPct val="68000"/>
              </a:lnSpc>
              <a:spcBef>
                <a:spcPts val="11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Provide diligent and competent service to principals</a:t>
            </a:r>
          </a:p>
          <a:p>
            <a:pPr lvl="1">
              <a:lnSpc>
                <a:spcPct val="68000"/>
              </a:lnSpc>
              <a:spcBef>
                <a:spcPts val="1163"/>
              </a:spcBef>
              <a:spcAft>
                <a:spcPts val="575"/>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Advance and protect the profession</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SANS </a:t>
            </a:r>
          </a:p>
        </p:txBody>
      </p:sp>
      <p:sp>
        <p:nvSpPr>
          <p:cNvPr id="34818" name="Rectangle 2"/>
          <p:cNvSpPr>
            <a:spLocks noGrp="1" noChangeArrowheads="1"/>
          </p:cNvSpPr>
          <p:nvPr>
            <p:ph type="body" idx="4294967295"/>
          </p:nvPr>
        </p:nvSpPr>
        <p:spPr>
          <a:xfrm>
            <a:off x="457200" y="1143000"/>
            <a:ext cx="8153400" cy="4800600"/>
          </a:xfrm>
          <a:ln/>
        </p:spPr>
        <p:txBody>
          <a:bodyPr lIns="90000" tIns="46800" rIns="90000" bIns="4680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System Administration, Networking, and Security Institute, or SANS (www.sans.org), is a professional organization with a large membership dedicated to the protection of information and systems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SANS offers a set of certifications called the Global Information Assurance Certification or GIAC</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1371600" y="0"/>
            <a:ext cx="7772400" cy="1306513"/>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Information Systems Audit and Control Association</a:t>
            </a:r>
          </a:p>
        </p:txBody>
      </p:sp>
      <p:sp>
        <p:nvSpPr>
          <p:cNvPr id="35842" name="Rectangle 2"/>
          <p:cNvSpPr>
            <a:spLocks noGrp="1" noChangeArrowheads="1"/>
          </p:cNvSpPr>
          <p:nvPr>
            <p:ph type="body" idx="4294967295"/>
          </p:nvPr>
        </p:nvSpPr>
        <p:spPr>
          <a:xfrm>
            <a:off x="457200" y="1524000"/>
            <a:ext cx="8153400" cy="4800600"/>
          </a:xfrm>
          <a:ln/>
        </p:spPr>
        <p:txBody>
          <a:bodyPr lIns="90000" tIns="46800" rIns="90000" bIns="46800"/>
          <a:lstStyle/>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Information Systems Audit and Control Association or ISACA (www.isaca.org) is a professional association with a focus on auditing, control, and security </a:t>
            </a:r>
          </a:p>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Although it does not focus exclusively on information security, the Certified Information Systems Auditor or CISA certification does contain many information security components </a:t>
            </a:r>
          </a:p>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ISACA also has a code of ethics for its professionals</a:t>
            </a:r>
          </a:p>
          <a:p>
            <a:pPr>
              <a:lnSpc>
                <a:spcPct val="78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It requires many of the same high standards for ethical performance as the other organizations and certifications</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CSI - Computer Security Institute</a:t>
            </a:r>
          </a:p>
        </p:txBody>
      </p:sp>
      <p:sp>
        <p:nvSpPr>
          <p:cNvPr id="36866" name="Rectangle 2"/>
          <p:cNvSpPr>
            <a:spLocks noGrp="1" noChangeArrowheads="1"/>
          </p:cNvSpPr>
          <p:nvPr>
            <p:ph type="body" idx="4294967295"/>
          </p:nvPr>
        </p:nvSpPr>
        <p:spPr>
          <a:xfrm>
            <a:off x="457200" y="1143000"/>
            <a:ext cx="8153400" cy="5181600"/>
          </a:xfrm>
          <a:ln/>
        </p:spPr>
        <p:txBody>
          <a:bodyPr lIns="90000" tIns="46800" rIns="90000" bIns="46800"/>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The Computer Security Institute (www.gocsi.com) provides information and certification to support the computer, networking, and information security professional</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While CSI does not promote a single certification certificate like the CISSP or GISO, it does provide a range of technical training classes in the areas of Internet Security, Intrusion Management, Network Security, Forensics, as well as technical networking </a:t>
            </a:r>
          </a:p>
          <a:p>
            <a:pPr>
              <a:spcBef>
                <a:spcPts val="70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Other Security Organizations</a:t>
            </a:r>
          </a:p>
        </p:txBody>
      </p:sp>
      <p:sp>
        <p:nvSpPr>
          <p:cNvPr id="37890" name="Rectangle 2"/>
          <p:cNvSpPr>
            <a:spLocks noGrp="1" noChangeArrowheads="1"/>
          </p:cNvSpPr>
          <p:nvPr>
            <p:ph type="body" idx="4294967295"/>
          </p:nvPr>
        </p:nvSpPr>
        <p:spPr>
          <a:xfrm>
            <a:off x="457200" y="1143000"/>
            <a:ext cx="8153400" cy="4724400"/>
          </a:xfrm>
          <a:ln/>
        </p:spPr>
        <p:txBody>
          <a:bodyPr lIns="90000" tIns="46800" rIns="90000" bIns="46800"/>
          <a:lstStyle/>
          <a:p>
            <a:pPr>
              <a:lnSpc>
                <a:spcPct val="7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Information Systems Security Association (ISSA)® (www.issa.org)</a:t>
            </a:r>
          </a:p>
          <a:p>
            <a:pPr>
              <a:lnSpc>
                <a:spcPct val="7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Internet Society or ISOC (www.isoc.org) </a:t>
            </a:r>
          </a:p>
          <a:p>
            <a:pPr>
              <a:lnSpc>
                <a:spcPct val="7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Computer Security Division (CSD) of the National Institute for Standards and Technology (NIST)</a:t>
            </a:r>
          </a:p>
          <a:p>
            <a:pPr lvl="1">
              <a:lnSpc>
                <a:spcPct val="78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contains a resource center known as the Computer Security Resource Center (csrc.nist.gov) housing one of the most comprehensive sets of publicly available information on the entire suite of information security topics</a:t>
            </a:r>
          </a:p>
          <a:p>
            <a:pPr>
              <a:lnSpc>
                <a:spcPct val="7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CERT® Coordination Center or CERT/CC (www.cert.org) is a center of Internet security expertise operated by Carnegie Mellon University</a:t>
            </a:r>
          </a:p>
          <a:p>
            <a:pPr>
              <a:lnSpc>
                <a:spcPct val="78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Computer Professionals for Social Responsibility (CPSR) promotes the development of ethical computing</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Key (US) Federal Agencies</a:t>
            </a:r>
          </a:p>
        </p:txBody>
      </p:sp>
      <p:sp>
        <p:nvSpPr>
          <p:cNvPr id="38914" name="Rectangle 2"/>
          <p:cNvSpPr>
            <a:spLocks noGrp="1" noChangeArrowheads="1"/>
          </p:cNvSpPr>
          <p:nvPr>
            <p:ph type="body" idx="4294967295"/>
          </p:nvPr>
        </p:nvSpPr>
        <p:spPr>
          <a:xfrm>
            <a:off x="457200" y="1143000"/>
            <a:ext cx="8153400" cy="5181600"/>
          </a:xfrm>
          <a:ln/>
        </p:spPr>
        <p:txBody>
          <a:bodyPr lIns="90000" tIns="46800" rIns="90000" bIns="46800"/>
          <a:lstStyle/>
          <a:p>
            <a:pPr>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Federal Bureau of Investigation’s National Infrastructure Protection Center (NIPC) (www.nipc.gov) </a:t>
            </a:r>
          </a:p>
          <a:p>
            <a:pPr lvl="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National InfraGard Program </a:t>
            </a:r>
          </a:p>
          <a:p>
            <a:pPr>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National Security Agency (NSA)</a:t>
            </a:r>
          </a:p>
          <a:p>
            <a:pPr lvl="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NSA is “the Nation's cryptologic organization”</a:t>
            </a:r>
          </a:p>
          <a:p>
            <a:pPr>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U.S. Secret Service</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idx="4294967295"/>
          </p:nvPr>
        </p:nvSpPr>
        <p:spPr>
          <a:xfrm>
            <a:off x="1371600" y="0"/>
            <a:ext cx="7772400" cy="1306513"/>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Organizational Liability and the  Need for Counsel</a:t>
            </a:r>
          </a:p>
        </p:txBody>
      </p:sp>
      <p:sp>
        <p:nvSpPr>
          <p:cNvPr id="40962" name="Rectangle 2"/>
          <p:cNvSpPr>
            <a:spLocks noGrp="1" noChangeArrowheads="1"/>
          </p:cNvSpPr>
          <p:nvPr>
            <p:ph type="body" idx="4294967295"/>
          </p:nvPr>
        </p:nvSpPr>
        <p:spPr>
          <a:xfrm>
            <a:off x="457200" y="1524000"/>
            <a:ext cx="8153400" cy="4800600"/>
          </a:xfrm>
          <a:ln/>
        </p:spPr>
        <p:txBody>
          <a:bodyPr lIns="90000" tIns="46800" rIns="90000" bIns="46800"/>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Liability is the legal obligation of an entity</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Liability extends beyond a legal obligation or contract to include liability for a wrongful act and the legal obligation to make restitution </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An organization increases its liability if it refuses to take strong measures known as due care</a:t>
            </a:r>
          </a:p>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Due diligence requires that an organization make a valid effort to protect others and continually maintain this level of effort</a:t>
            </a:r>
          </a:p>
          <a:p>
            <a:pPr>
              <a:spcBef>
                <a:spcPts val="70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1543050" y="0"/>
            <a:ext cx="7600950" cy="914400"/>
          </a:xfrm>
          <a:ln/>
        </p:spPr>
        <p:txBody>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Review</a:t>
            </a:r>
          </a:p>
        </p:txBody>
      </p:sp>
      <p:sp>
        <p:nvSpPr>
          <p:cNvPr id="41986" name="Rectangle 2"/>
          <p:cNvSpPr>
            <a:spLocks noGrp="1" noChangeArrowheads="1"/>
          </p:cNvSpPr>
          <p:nvPr>
            <p:ph type="body" idx="4294967295"/>
          </p:nvPr>
        </p:nvSpPr>
        <p:spPr>
          <a:xfrm>
            <a:off x="457200" y="1054100"/>
            <a:ext cx="8210550" cy="4660900"/>
          </a:xfrm>
          <a:ln/>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We have covered: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Law </a:t>
            </a:r>
            <a:r>
              <a:rPr lang="en-GB" dirty="0"/>
              <a:t>relating to computer crime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Ethics in </a:t>
            </a:r>
            <a:r>
              <a:rPr lang="en-GB" dirty="0" err="1"/>
              <a:t>InfoSec</a:t>
            </a: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Codes of </a:t>
            </a:r>
            <a:r>
              <a:rPr lang="en-GB" dirty="0" smtClean="0"/>
              <a:t>ethics</a:t>
            </a:r>
            <a:endParaRPr lang="en-GB" dirty="0"/>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4275"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7" name="Date Placeholder 6"/>
          <p:cNvSpPr>
            <a:spLocks noGrp="1"/>
          </p:cNvSpPr>
          <p:nvPr>
            <p:ph type="dt" sz="half" idx="10"/>
          </p:nvPr>
        </p:nvSpPr>
        <p:spPr/>
        <p:txBody>
          <a:bodyPr/>
          <a:lstStyle/>
          <a:p>
            <a:pPr>
              <a:defRPr/>
            </a:pPr>
            <a:r>
              <a:rPr lang="ta-IN" smtClean="0"/>
              <a:t>2014/1</a:t>
            </a: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476375" y="260350"/>
            <a:ext cx="60483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Today’s Objectives</a:t>
            </a:r>
            <a:r>
              <a:rPr lang="en-GB" sz="4000" dirty="0" smtClean="0"/>
              <a:t> </a:t>
            </a:r>
            <a:endParaRPr lang="en-GB" dirty="0" smtClean="0"/>
          </a:p>
        </p:txBody>
      </p:sp>
      <p:sp>
        <p:nvSpPr>
          <p:cNvPr id="14339" name="Rectangle 3"/>
          <p:cNvSpPr>
            <a:spLocks noGrp="1" noChangeArrowheads="1"/>
          </p:cNvSpPr>
          <p:nvPr>
            <p:ph type="body" idx="1"/>
          </p:nvPr>
        </p:nvSpPr>
        <p:spPr>
          <a:xfrm>
            <a:off x="900113" y="1196975"/>
            <a:ext cx="8064500" cy="5184775"/>
          </a:xfrm>
        </p:spPr>
        <p:txBody>
          <a:bodyPr lIns="90000" tIns="46800" rIns="90000" bIns="46800"/>
          <a:lstStyle/>
          <a:p>
            <a:pPr lvl="0">
              <a:lnSpc>
                <a:spcPct val="0"/>
              </a:lnSpc>
              <a:buNone/>
            </a:pPr>
            <a:endParaRPr lang="en-US" sz="2400" dirty="0" smtClean="0">
              <a:solidFill>
                <a:srgbClr val="000000"/>
              </a:solidFill>
            </a:endParaRPr>
          </a:p>
          <a:p>
            <a:pPr marL="336550" indent="-336550">
              <a:buClr>
                <a:srgbClr val="0000FF"/>
              </a:buClr>
              <a:buSzPct val="90000"/>
              <a:buFont typeface="Symbol" pitchFamily="18" charset="2"/>
              <a:buNone/>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GB" dirty="0" smtClean="0"/>
              <a:t>The objectives for this lecture:</a:t>
            </a:r>
          </a:p>
          <a:p>
            <a:pPr lvl="1">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GB" dirty="0" smtClean="0"/>
              <a:t>Provide a guide for future reference on laws, regulations, and professional organizations</a:t>
            </a:r>
          </a:p>
          <a:p>
            <a:pPr lvl="1">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GB" dirty="0" smtClean="0"/>
              <a:t>Differentiate between laws and ethics</a:t>
            </a:r>
          </a:p>
          <a:p>
            <a:pPr lvl="1">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GB" dirty="0" smtClean="0"/>
              <a:t>Identify major national laws that relate to the practice of information security</a:t>
            </a:r>
          </a:p>
          <a:p>
            <a:pPr lvl="1">
              <a:tabLst>
                <a:tab pos="528638" algn="l"/>
                <a:tab pos="985838" algn="l"/>
                <a:tab pos="1443038" algn="l"/>
                <a:tab pos="1900238" algn="l"/>
                <a:tab pos="2357438" algn="l"/>
                <a:tab pos="2814638" algn="l"/>
                <a:tab pos="3271838" algn="l"/>
                <a:tab pos="3729038" algn="l"/>
                <a:tab pos="4186238" algn="l"/>
                <a:tab pos="4643438" algn="l"/>
                <a:tab pos="5100638" algn="l"/>
                <a:tab pos="5557838" algn="l"/>
                <a:tab pos="6015038" algn="l"/>
                <a:tab pos="6472238" algn="l"/>
                <a:tab pos="6929438" algn="l"/>
                <a:tab pos="7386638" algn="l"/>
                <a:tab pos="7843838" algn="l"/>
                <a:tab pos="8301038" algn="l"/>
                <a:tab pos="8758238" algn="l"/>
                <a:tab pos="9215438" algn="l"/>
              </a:tabLst>
            </a:pPr>
            <a:r>
              <a:rPr lang="en-GB" dirty="0" smtClean="0"/>
              <a:t>Understand the role of culture as it applies to ethics in information security</a:t>
            </a:r>
          </a:p>
          <a:p>
            <a:pPr lvl="0">
              <a:lnSpc>
                <a:spcPct val="200000"/>
              </a:lnSpc>
            </a:pPr>
            <a:endParaRPr lang="en-GB" sz="2800" dirty="0" smtClean="0"/>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7" name="Date Placeholder 6"/>
          <p:cNvSpPr>
            <a:spLocks noGrp="1"/>
          </p:cNvSpPr>
          <p:nvPr>
            <p:ph type="dt" sz="half" idx="10"/>
          </p:nvPr>
        </p:nvSpPr>
        <p:spPr/>
        <p:txBody>
          <a:bodyPr/>
          <a:lstStyle/>
          <a:p>
            <a:pPr>
              <a:defRPr/>
            </a:pPr>
            <a:r>
              <a:rPr lang="ta-IN" smtClean="0"/>
              <a:t>2014/1</a:t>
            </a: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1187450" y="333375"/>
            <a:ext cx="6697663" cy="792163"/>
          </a:xfrm>
        </p:spPr>
        <p:txBody>
          <a:bodyPr/>
          <a:lstStyle/>
          <a:p>
            <a:pPr>
              <a:defRPr/>
            </a:pPr>
            <a:r>
              <a:rPr lang="en-AU" sz="3900" dirty="0" smtClean="0"/>
              <a:t>References</a:t>
            </a:r>
          </a:p>
        </p:txBody>
      </p:sp>
      <p:sp>
        <p:nvSpPr>
          <p:cNvPr id="17412" name="Rectangle 3"/>
          <p:cNvSpPr>
            <a:spLocks noGrp="1" noChangeArrowheads="1"/>
          </p:cNvSpPr>
          <p:nvPr>
            <p:ph type="body" idx="1"/>
          </p:nvPr>
        </p:nvSpPr>
        <p:spPr>
          <a:xfrm>
            <a:off x="611188" y="1341438"/>
            <a:ext cx="8353425" cy="5040312"/>
          </a:xfrm>
        </p:spPr>
        <p:txBody>
          <a:bodyPr/>
          <a:lstStyle/>
          <a:p>
            <a:pPr>
              <a:lnSpc>
                <a:spcPct val="120000"/>
              </a:lnSpc>
              <a:buClrTx/>
            </a:pPr>
            <a:r>
              <a:rPr lang="en-US" sz="2600" b="1" i="1" dirty="0" smtClean="0"/>
              <a:t>Computer Security Principles and Practice,                  </a:t>
            </a:r>
            <a:r>
              <a:rPr lang="en-US" sz="2600" dirty="0" smtClean="0"/>
              <a:t>(2</a:t>
            </a:r>
            <a:r>
              <a:rPr lang="en-US" sz="2600" baseline="30000" dirty="0" smtClean="0"/>
              <a:t>nd</a:t>
            </a:r>
            <a:r>
              <a:rPr lang="en-US" sz="2600" dirty="0" smtClean="0"/>
              <a:t> Edition),  W. Stallings &amp; L. Brown,  </a:t>
            </a:r>
          </a:p>
          <a:p>
            <a:pPr>
              <a:lnSpc>
                <a:spcPct val="120000"/>
              </a:lnSpc>
              <a:buClrTx/>
              <a:buFontTx/>
              <a:buNone/>
            </a:pPr>
            <a:r>
              <a:rPr lang="en-US" sz="2600" dirty="0" smtClean="0"/>
              <a:t>    Chapter 19</a:t>
            </a:r>
          </a:p>
          <a:p>
            <a:pPr>
              <a:lnSpc>
                <a:spcPct val="30000"/>
              </a:lnSpc>
              <a:buClrTx/>
              <a:buFontTx/>
              <a:buNone/>
            </a:pPr>
            <a:endParaRPr lang="en-US" sz="2400" dirty="0" smtClean="0"/>
          </a:p>
          <a:p>
            <a:pPr>
              <a:lnSpc>
                <a:spcPct val="30000"/>
              </a:lnSpc>
              <a:buClrTx/>
              <a:buFontTx/>
              <a:buNone/>
            </a:pPr>
            <a:endParaRPr lang="en-US" sz="2600" dirty="0" smtClean="0"/>
          </a:p>
          <a:p>
            <a:pPr>
              <a:buClrTx/>
            </a:pPr>
            <a:endParaRPr lang="en-US" sz="2800" dirty="0" smtClean="0"/>
          </a:p>
          <a:p>
            <a:pPr>
              <a:buFontTx/>
              <a:buNone/>
            </a:pPr>
            <a:endParaRPr lang="en-US" dirty="0" smtClean="0"/>
          </a:p>
          <a:p>
            <a:endParaRPr lang="en-AU" dirty="0" smtClean="0"/>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dirty="0"/>
              <a:t>Law and Ethics in </a:t>
            </a:r>
            <a:r>
              <a:rPr lang="en-GB" sz="4000" dirty="0" err="1"/>
              <a:t>InfoSec</a:t>
            </a:r>
            <a:endParaRPr lang="en-GB" sz="4000" dirty="0"/>
          </a:p>
        </p:txBody>
      </p:sp>
      <p:sp>
        <p:nvSpPr>
          <p:cNvPr id="7170" name="Rectangle 2"/>
          <p:cNvSpPr>
            <a:spLocks noGrp="1" noChangeArrowheads="1"/>
          </p:cNvSpPr>
          <p:nvPr>
            <p:ph type="body" idx="4294967295"/>
          </p:nvPr>
        </p:nvSpPr>
        <p:spPr>
          <a:xfrm>
            <a:off x="457200" y="1143000"/>
            <a:ext cx="8153400" cy="4572000"/>
          </a:xfrm>
          <a:ln/>
        </p:spPr>
        <p:txBody>
          <a:bodyPr lIns="90000" tIns="46800" rIns="90000" bIns="46800"/>
          <a:lstStyle/>
          <a:p>
            <a:pPr>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Laws - rules adopted for determining expected behavior </a:t>
            </a:r>
          </a:p>
          <a:p>
            <a:pPr lvl="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Laws are drawn from ethics</a:t>
            </a:r>
          </a:p>
          <a:p>
            <a:pPr>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Ethics define socially acceptable behaviors</a:t>
            </a:r>
          </a:p>
          <a:p>
            <a:pPr>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Ethics in turn are based on cultural </a:t>
            </a:r>
            <a:r>
              <a:rPr lang="en-GB" i="1"/>
              <a:t>mores</a:t>
            </a:r>
            <a:r>
              <a:rPr lang="en-GB"/>
              <a:t>: fixed moral attitudes or customs of a particular group</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Types of Law</a:t>
            </a:r>
          </a:p>
        </p:txBody>
      </p:sp>
      <p:sp>
        <p:nvSpPr>
          <p:cNvPr id="8194" name="Rectangle 2"/>
          <p:cNvSpPr>
            <a:spLocks noGrp="1" noChangeArrowheads="1"/>
          </p:cNvSpPr>
          <p:nvPr>
            <p:ph type="body" idx="4294967295"/>
          </p:nvPr>
        </p:nvSpPr>
        <p:spPr>
          <a:xfrm>
            <a:off x="457200" y="1066800"/>
            <a:ext cx="8153400" cy="5227638"/>
          </a:xfrm>
          <a:ln/>
        </p:spPr>
        <p:txBody>
          <a:bodyPr lIns="90000" tIns="46800" rIns="90000" bIns="46800"/>
          <a:lstStyle/>
          <a:p>
            <a:pPr>
              <a:spcBef>
                <a:spcPct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Civil law</a:t>
            </a:r>
          </a:p>
          <a:p>
            <a:pPr lvl="1">
              <a:spcBef>
                <a:spcPct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600"/>
              <a:t>Wide variety of laws – usually pursued by injured party and not punishable by imprisonment</a:t>
            </a:r>
          </a:p>
          <a:p>
            <a:pPr>
              <a:spcBef>
                <a:spcPct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Criminal law </a:t>
            </a:r>
          </a:p>
          <a:p>
            <a:pPr lvl="1">
              <a:spcBef>
                <a:spcPts val="138"/>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600"/>
              <a:t>Address violations harmful to society and prosecuted by the state</a:t>
            </a:r>
          </a:p>
          <a:p>
            <a:pPr>
              <a:spcBef>
                <a:spcPct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Tort law </a:t>
            </a:r>
          </a:p>
          <a:p>
            <a:pPr>
              <a:spcBef>
                <a:spcPct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Private law </a:t>
            </a:r>
          </a:p>
          <a:p>
            <a:pPr>
              <a:spcBef>
                <a:spcPct val="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Public or (administrative) law</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Relevant U.S. Laws - General</a:t>
            </a:r>
          </a:p>
        </p:txBody>
      </p:sp>
      <p:sp>
        <p:nvSpPr>
          <p:cNvPr id="9218" name="Rectangle 2"/>
          <p:cNvSpPr>
            <a:spLocks noGrp="1" noChangeArrowheads="1"/>
          </p:cNvSpPr>
          <p:nvPr>
            <p:ph type="body" idx="4294967295"/>
          </p:nvPr>
        </p:nvSpPr>
        <p:spPr>
          <a:xfrm>
            <a:off x="457200" y="1143000"/>
            <a:ext cx="8153400" cy="5181600"/>
          </a:xfrm>
          <a:ln/>
        </p:spPr>
        <p:txBody>
          <a:bodyPr lIns="90000" tIns="46800" rIns="90000" bIns="4680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Computer Fraud and Abuse Act of 1986</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National Information Infrastructure Protection Act of 1996</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USA Patriot Act of 2001</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Telecommunications Deregulation and Competition Act of 1996</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Communications Decency Act (CDA)</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Computer Security Act of 1987</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1371600" y="0"/>
            <a:ext cx="7772400" cy="838200"/>
          </a:xfrm>
          <a:ln/>
        </p:spPr>
        <p:txBody>
          <a:bodyPr lIns="90000" tIns="46800" rIns="90000" bIns="46800"/>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Relevant Australian Laws</a:t>
            </a:r>
          </a:p>
        </p:txBody>
      </p:sp>
      <p:sp>
        <p:nvSpPr>
          <p:cNvPr id="10242" name="Rectangle 2"/>
          <p:cNvSpPr>
            <a:spLocks noGrp="1" noChangeArrowheads="1"/>
          </p:cNvSpPr>
          <p:nvPr>
            <p:ph type="body" idx="4294967295"/>
          </p:nvPr>
        </p:nvSpPr>
        <p:spPr>
          <a:xfrm>
            <a:off x="457200" y="1143000"/>
            <a:ext cx="8153400" cy="5181600"/>
          </a:xfrm>
          <a:ln/>
        </p:spPr>
        <p:txBody>
          <a:bodyPr lIns="90000" tIns="46800" rIns="90000" bIns="4680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Amendments to Crimes Act, 1989</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Criminal Code Act 1995</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Crimes committed with or against computer or communications systems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Cybercrime Act 2001</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Serious concerns expressed by groups as diverse as 2600 Australia, EFA and the ACM</a:t>
            </a:r>
          </a:p>
        </p:txBody>
      </p:sp>
      <p:sp>
        <p:nvSpPr>
          <p:cNvPr id="4" name="Date Placeholder 3"/>
          <p:cNvSpPr>
            <a:spLocks noGrp="1"/>
          </p:cNvSpPr>
          <p:nvPr>
            <p:ph type="dt" sz="half" idx="10"/>
          </p:nvPr>
        </p:nvSpPr>
        <p:spPr/>
        <p:txBody>
          <a:bodyPr/>
          <a:lstStyle/>
          <a:p>
            <a:pPr>
              <a:defRPr/>
            </a:pPr>
            <a:r>
              <a:rPr lang="ta-IN" smtClean="0"/>
              <a:t>2014/1</a:t>
            </a:r>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xmlns:p14="http://schemas.microsoft.com/office/powerpoint/2010/main" spd="med"/>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9327</TotalTime>
  <Words>5998</Words>
  <Application>Microsoft Macintosh PowerPoint</Application>
  <PresentationFormat>On-screen Show (4:3)</PresentationFormat>
  <Paragraphs>486</Paragraphs>
  <Slides>38</Slides>
  <Notes>36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GUGC</vt:lpstr>
      <vt:lpstr>PowerPoint Presentation</vt:lpstr>
      <vt:lpstr>3413ICT  Network Security</vt:lpstr>
      <vt:lpstr>Previous Lectures…</vt:lpstr>
      <vt:lpstr>Today’s Objectives </vt:lpstr>
      <vt:lpstr>References</vt:lpstr>
      <vt:lpstr>Law and Ethics in InfoSec</vt:lpstr>
      <vt:lpstr>Types of Law</vt:lpstr>
      <vt:lpstr>Relevant U.S. Laws - General</vt:lpstr>
      <vt:lpstr>Relevant Australian Laws</vt:lpstr>
      <vt:lpstr>Cybercrime Act 2001</vt:lpstr>
      <vt:lpstr>Relevant Queensland Laws</vt:lpstr>
      <vt:lpstr>Privacy</vt:lpstr>
      <vt:lpstr>Privacy of Customer Information</vt:lpstr>
      <vt:lpstr>Copyright</vt:lpstr>
      <vt:lpstr>(US) Export and Espionage Laws</vt:lpstr>
      <vt:lpstr>(US) Copyright Law </vt:lpstr>
      <vt:lpstr>(US) Freedom of Information Act</vt:lpstr>
      <vt:lpstr>State &amp; Local Regulations</vt:lpstr>
      <vt:lpstr>International Laws and Legal Bodies</vt:lpstr>
      <vt:lpstr>International Law</vt:lpstr>
      <vt:lpstr>Digital Millennium Copyright Act </vt:lpstr>
      <vt:lpstr>United Nations Charter</vt:lpstr>
      <vt:lpstr>Policy Versus Law</vt:lpstr>
      <vt:lpstr>Ethical Concepts in InfoSec</vt:lpstr>
      <vt:lpstr>Cultural Differences in Ethical Concepts</vt:lpstr>
      <vt:lpstr>Ethics and Education</vt:lpstr>
      <vt:lpstr>Deterrence to Unethical and Illegal Behavior</vt:lpstr>
      <vt:lpstr>Codes of Ethics, Certifications, and Professional Organizations</vt:lpstr>
      <vt:lpstr>Association of Computing Machinery</vt:lpstr>
      <vt:lpstr>International Information Systems Security Certification Consortium</vt:lpstr>
      <vt:lpstr>SANS </vt:lpstr>
      <vt:lpstr>Information Systems Audit and Control Association</vt:lpstr>
      <vt:lpstr>CSI - Computer Security Institute</vt:lpstr>
      <vt:lpstr>Other Security Organizations</vt:lpstr>
      <vt:lpstr>Key (US) Federal Agencies</vt:lpstr>
      <vt:lpstr>Organizational Liability and the  Need for Counsel</vt:lpstr>
      <vt:lpstr>Review</vt:lpstr>
      <vt:lpstr>PowerPoint Presentation</vt:lpstr>
    </vt:vector>
  </TitlesOfParts>
  <Company>Griffith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Anthony Guevara</cp:lastModifiedBy>
  <cp:revision>732</cp:revision>
  <dcterms:created xsi:type="dcterms:W3CDTF">2003-01-15T03:46:17Z</dcterms:created>
  <dcterms:modified xsi:type="dcterms:W3CDTF">2014-05-28T06:18:07Z</dcterms:modified>
</cp:coreProperties>
</file>