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  <p:sldMasterId id="2147483817" r:id="rId2"/>
  </p:sldMasterIdLst>
  <p:notesMasterIdLst>
    <p:notesMasterId r:id="rId6"/>
  </p:notesMasterIdLst>
  <p:handoutMasterIdLst>
    <p:handoutMasterId r:id="rId7"/>
  </p:handoutMasterIdLst>
  <p:sldIdLst>
    <p:sldId id="370" r:id="rId3"/>
    <p:sldId id="331" r:id="rId4"/>
    <p:sldId id="371" r:id="rId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8100"/>
    <a:srgbClr val="FFCC99"/>
    <a:srgbClr val="663300"/>
    <a:srgbClr val="1C2850"/>
    <a:srgbClr val="E7F6FF"/>
    <a:srgbClr val="090D19"/>
    <a:srgbClr val="006600"/>
    <a:srgbClr val="EA5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018" autoAdjust="0"/>
    <p:restoredTop sz="95109" autoAdjust="0"/>
  </p:normalViewPr>
  <p:slideViewPr>
    <p:cSldViewPr>
      <p:cViewPr>
        <p:scale>
          <a:sx n="100" d="100"/>
          <a:sy n="100" d="100"/>
        </p:scale>
        <p:origin x="-70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30" d="100"/>
          <a:sy n="130" d="100"/>
        </p:scale>
        <p:origin x="-2196" y="131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593AE54-3BE5-4B8C-96D6-247CC8BE5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9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9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9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A8BA649-8BA4-4EF8-BC16-5AC4E17E6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47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BA649-8BA4-4EF8-BC16-5AC4E17E6E5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9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BA649-8BA4-4EF8-BC16-5AC4E17E6E5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9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BA649-8BA4-4EF8-BC16-5AC4E17E6E5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9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8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9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5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6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9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01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9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Timmons_9780070139220-7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0"/>
            <a:ext cx="5537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41350" indent="-250825" algn="l" rtl="0" eaLnBrk="0" fontAlgn="base" hangingPunct="0">
        <a:spcBef>
          <a:spcPct val="20000"/>
        </a:spcBef>
        <a:spcAft>
          <a:spcPct val="0"/>
        </a:spcAft>
        <a:buClr>
          <a:srgbClr val="5D7FD5"/>
        </a:buClr>
        <a:buChar char="•"/>
        <a:defRPr sz="2500">
          <a:solidFill>
            <a:schemeClr val="tx1"/>
          </a:solidFill>
          <a:latin typeface="+mn-lt"/>
        </a:defRPr>
      </a:lvl2pPr>
      <a:lvl3pPr marL="1031875" indent="-261938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422400" indent="-260350" algn="l" rtl="0" eaLnBrk="0" fontAlgn="base" hangingPunct="0">
        <a:spcBef>
          <a:spcPct val="20000"/>
        </a:spcBef>
        <a:spcAft>
          <a:spcPct val="0"/>
        </a:spcAft>
        <a:buClr>
          <a:srgbClr val="5D7FD5"/>
        </a:buClr>
        <a:buChar char="•"/>
        <a:defRPr sz="2000">
          <a:solidFill>
            <a:schemeClr val="tx1"/>
          </a:solidFill>
          <a:latin typeface="+mn-lt"/>
        </a:defRPr>
      </a:lvl4pPr>
      <a:lvl5pPr marL="1803400" indent="-249238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5pPr>
      <a:lvl6pPr marL="22606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6pPr>
      <a:lvl7pPr marL="27178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7pPr>
      <a:lvl8pPr marL="31750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8pPr>
      <a:lvl9pPr marL="36322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914400" y="0"/>
            <a:ext cx="8229600" cy="6096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6475" y="1423988"/>
            <a:ext cx="8061325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09650" y="152400"/>
            <a:ext cx="8018463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19125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kumimoji="1"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AU"/>
              <a:t>© McGraw-Hill Australia Pty Ltd 2011</a:t>
            </a:r>
          </a:p>
          <a:p>
            <a:pPr>
              <a:defRPr/>
            </a:pPr>
            <a:r>
              <a:rPr lang="en-AU"/>
              <a:t>PowerPoint slides for </a:t>
            </a:r>
            <a:r>
              <a:rPr lang="en-AU" i="1"/>
              <a:t>New Venture Creation: Entrepreneurship for the 21</a:t>
            </a:r>
            <a:r>
              <a:rPr lang="en-AU" i="1" baseline="30000"/>
              <a:t>st</a:t>
            </a:r>
            <a:r>
              <a:rPr lang="en-AU" i="1"/>
              <a:t> Century (A Pacific Rim Focus)</a:t>
            </a:r>
            <a:r>
              <a:rPr lang="en-AU"/>
              <a:t> by Timmons et al.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AU"/>
              <a:t>2-</a:t>
            </a:r>
            <a:fld id="{DF331111-843A-422C-9515-0DD4E640E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2057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41350" indent="-2508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500">
          <a:solidFill>
            <a:schemeClr val="tx1"/>
          </a:solidFill>
          <a:latin typeface="+mn-lt"/>
        </a:defRPr>
      </a:lvl2pPr>
      <a:lvl3pPr marL="1031875" indent="-261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300">
          <a:solidFill>
            <a:schemeClr val="tx1"/>
          </a:solidFill>
          <a:latin typeface="+mn-lt"/>
        </a:defRPr>
      </a:lvl3pPr>
      <a:lvl4pPr marL="1422400" indent="-2603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1803400" indent="-2492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2606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7178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1750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6322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youtube.com/watch?v=cBZHFUQiP8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eoy.ey.com.au/www/595/1001127/displayarticle/1646340.html" TargetMode="External"/><Relationship Id="rId4" Type="http://schemas.openxmlformats.org/officeDocument/2006/relationships/hyperlink" Target="http://www.ey.com/AU/en/About-us/Entrepreneurship/Entrepreneur-Of-The-Year/Judges_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the-entourage.com.au/choose-your-city" TargetMode="External"/><Relationship Id="rId4" Type="http://schemas.openxmlformats.org/officeDocument/2006/relationships/hyperlink" Target="http://www.youtube.com/watch?v=JRohEUHWAG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4099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rgbClr val="FFFFFF"/>
                </a:solidFill>
              </a:rPr>
              <a:t>2-</a:t>
            </a:r>
            <a:fld id="{AFBA0586-B31A-4461-B6D4-5A8F140B6C66}" type="slidenum">
              <a:rPr kumimoji="1" lang="en-AU" sz="1200" b="1">
                <a:solidFill>
                  <a:srgbClr val="FFFFFF"/>
                </a:solidFill>
              </a:rPr>
              <a:pPr algn="ctr"/>
              <a:t>1</a:t>
            </a:fld>
            <a:endParaRPr kumimoji="1" lang="en-AU" sz="1200" b="1">
              <a:solidFill>
                <a:srgbClr val="FFFFFF"/>
              </a:solidFill>
            </a:endParaRPr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rgbClr val="FFFFFF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rgbClr val="FFFFFF"/>
                </a:solidFill>
              </a:rPr>
              <a:t>PowerPoint slides for </a:t>
            </a:r>
            <a:r>
              <a:rPr kumimoji="1" lang="en-AU" sz="1000" i="1">
                <a:solidFill>
                  <a:srgbClr val="FFFFFF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rgbClr val="FFFFFF"/>
                </a:solidFill>
              </a:rPr>
              <a:t>st</a:t>
            </a:r>
            <a:r>
              <a:rPr kumimoji="1" lang="en-AU" sz="1000" i="1">
                <a:solidFill>
                  <a:srgbClr val="FFFFFF"/>
                </a:solidFill>
              </a:rPr>
              <a:t> Century (A Pacific Rim Focus)</a:t>
            </a:r>
            <a:r>
              <a:rPr kumimoji="1" lang="en-AU" sz="1000">
                <a:solidFill>
                  <a:srgbClr val="FFFFFF"/>
                </a:solidFill>
              </a:rPr>
              <a:t> by Timmons et al.</a:t>
            </a:r>
          </a:p>
        </p:txBody>
      </p:sp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74638"/>
            <a:ext cx="7696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  <a:latin typeface="Arial" charset="0"/>
              </a:rPr>
              <a:t>Entrepreneurial stuff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0788" y="1600200"/>
            <a:ext cx="7466012" cy="4525963"/>
          </a:xfrm>
        </p:spPr>
        <p:txBody>
          <a:bodyPr/>
          <a:lstStyle/>
          <a:p>
            <a:r>
              <a:rPr lang="en-AU" dirty="0" smtClean="0"/>
              <a:t>3D makeup printer</a:t>
            </a:r>
            <a:endParaRPr lang="en-US" dirty="0"/>
          </a:p>
        </p:txBody>
      </p:sp>
      <p:sp>
        <p:nvSpPr>
          <p:cNvPr id="4106" name="Rectangle 3"/>
          <p:cNvSpPr>
            <a:spLocks noChangeArrowheads="1"/>
          </p:cNvSpPr>
          <p:nvPr/>
        </p:nvSpPr>
        <p:spPr bwMode="auto">
          <a:xfrm>
            <a:off x="1220788" y="1379538"/>
            <a:ext cx="7008812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spcBef>
                <a:spcPct val="20000"/>
              </a:spcBef>
              <a:buClr>
                <a:srgbClr val="009900"/>
              </a:buClr>
              <a:buFont typeface="Arial" pitchFamily="34" charset="0"/>
              <a:buChar char="•"/>
            </a:pPr>
            <a:endParaRPr lang="en-AU" sz="24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66975"/>
            <a:ext cx="252274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2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4099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AFBA0586-B31A-4461-B6D4-5A8F140B6C66}" type="slidenum">
              <a:rPr kumimoji="1" lang="en-AU" sz="1200" b="1">
                <a:solidFill>
                  <a:schemeClr val="tx2"/>
                </a:solidFill>
              </a:rPr>
              <a:pPr algn="ctr"/>
              <a:t>2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96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  <a:latin typeface="Arial" charset="0"/>
                <a:hlinkClick r:id="rId4"/>
              </a:rPr>
              <a:t>Entrepreneurial Stuff</a:t>
            </a:r>
            <a:endParaRPr lang="en-US" sz="3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06" name="Rectangle 3"/>
          <p:cNvSpPr>
            <a:spLocks noChangeArrowheads="1"/>
          </p:cNvSpPr>
          <p:nvPr/>
        </p:nvSpPr>
        <p:spPr bwMode="auto">
          <a:xfrm>
            <a:off x="1220788" y="1379538"/>
            <a:ext cx="7008812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spcBef>
                <a:spcPct val="20000"/>
              </a:spcBef>
              <a:buClr>
                <a:srgbClr val="009900"/>
              </a:buClr>
            </a:pPr>
            <a:r>
              <a:rPr lang="en-US" sz="2700" dirty="0" smtClean="0"/>
              <a:t>Things to watch out for</a:t>
            </a:r>
            <a:endParaRPr lang="en-US" sz="2500" dirty="0"/>
          </a:p>
          <a:p>
            <a:pPr marL="822325" lvl="1" indent="-476250" defTabSz="809625" eaLnBrk="0" hangingPunct="0">
              <a:spcBef>
                <a:spcPct val="20000"/>
              </a:spcBef>
              <a:buClr>
                <a:srgbClr val="5D7FD5"/>
              </a:buClr>
            </a:pPr>
            <a:endParaRPr lang="en-US" sz="2500" dirty="0"/>
          </a:p>
        </p:txBody>
      </p:sp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9" y="2376487"/>
            <a:ext cx="3390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4099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rgbClr val="FFFFFF"/>
                </a:solidFill>
              </a:rPr>
              <a:t>2-</a:t>
            </a:r>
            <a:fld id="{AFBA0586-B31A-4461-B6D4-5A8F140B6C66}" type="slidenum">
              <a:rPr kumimoji="1" lang="en-AU" sz="1200" b="1">
                <a:solidFill>
                  <a:srgbClr val="FFFFFF"/>
                </a:solidFill>
              </a:rPr>
              <a:pPr algn="ctr"/>
              <a:t>3</a:t>
            </a:fld>
            <a:endParaRPr kumimoji="1" lang="en-AU" sz="1200" b="1">
              <a:solidFill>
                <a:srgbClr val="FFFFFF"/>
              </a:solidFill>
            </a:endParaRPr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rgbClr val="FFFFFF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rgbClr val="FFFFFF"/>
                </a:solidFill>
              </a:rPr>
              <a:t>PowerPoint slides for </a:t>
            </a:r>
            <a:r>
              <a:rPr kumimoji="1" lang="en-AU" sz="1000" i="1">
                <a:solidFill>
                  <a:srgbClr val="FFFFFF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rgbClr val="FFFFFF"/>
                </a:solidFill>
              </a:rPr>
              <a:t>st</a:t>
            </a:r>
            <a:r>
              <a:rPr kumimoji="1" lang="en-AU" sz="1000" i="1">
                <a:solidFill>
                  <a:srgbClr val="FFFFFF"/>
                </a:solidFill>
              </a:rPr>
              <a:t> Century (A Pacific Rim Focus)</a:t>
            </a:r>
            <a:r>
              <a:rPr kumimoji="1" lang="en-AU" sz="1000">
                <a:solidFill>
                  <a:srgbClr val="FFFFFF"/>
                </a:solidFill>
              </a:rPr>
              <a:t> by Timmons et al.</a:t>
            </a:r>
          </a:p>
        </p:txBody>
      </p:sp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96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  <a:latin typeface="Arial" charset="0"/>
                <a:hlinkClick r:id="rId4"/>
              </a:rPr>
              <a:t>Entrepreneurial Stuff</a:t>
            </a:r>
            <a:endParaRPr lang="en-US" sz="3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06" name="Rectangle 3"/>
          <p:cNvSpPr>
            <a:spLocks noChangeArrowheads="1"/>
          </p:cNvSpPr>
          <p:nvPr/>
        </p:nvSpPr>
        <p:spPr bwMode="auto">
          <a:xfrm>
            <a:off x="1220788" y="1379538"/>
            <a:ext cx="7008812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spcBef>
                <a:spcPct val="20000"/>
              </a:spcBef>
              <a:buClr>
                <a:srgbClr val="009900"/>
              </a:buClr>
            </a:pPr>
            <a:r>
              <a:rPr lang="en-US" sz="2700" dirty="0" smtClean="0">
                <a:solidFill>
                  <a:srgbClr val="000000"/>
                </a:solidFill>
              </a:rPr>
              <a:t>Things to watch out for</a:t>
            </a:r>
            <a:endParaRPr lang="en-US" sz="2500" dirty="0">
              <a:solidFill>
                <a:srgbClr val="000000"/>
              </a:solidFill>
            </a:endParaRPr>
          </a:p>
          <a:p>
            <a:pPr marL="822325" lvl="1" indent="-476250" defTabSz="809625" eaLnBrk="0" hangingPunct="0">
              <a:spcBef>
                <a:spcPct val="20000"/>
              </a:spcBef>
              <a:buClr>
                <a:srgbClr val="5D7FD5"/>
              </a:buClr>
            </a:pPr>
            <a:endParaRPr lang="en-US" sz="2500" dirty="0">
              <a:solidFill>
                <a:srgbClr val="000000"/>
              </a:solidFill>
            </a:endParaRPr>
          </a:p>
        </p:txBody>
      </p:sp>
      <p:pic>
        <p:nvPicPr>
          <p:cNvPr id="1028" name="Picture 4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06" y="2464594"/>
            <a:ext cx="52863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4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op T04">
  <a:themeElements>
    <a:clrScheme name="Konop T04 13">
      <a:dk1>
        <a:srgbClr val="000000"/>
      </a:dk1>
      <a:lt1>
        <a:srgbClr val="000000"/>
      </a:lt1>
      <a:dk2>
        <a:srgbClr val="FFFFFF"/>
      </a:dk2>
      <a:lt2>
        <a:srgbClr val="808080"/>
      </a:lt2>
      <a:accent1>
        <a:srgbClr val="84C27A"/>
      </a:accent1>
      <a:accent2>
        <a:srgbClr val="9F9FDF"/>
      </a:accent2>
      <a:accent3>
        <a:srgbClr val="AAAAAA"/>
      </a:accent3>
      <a:accent4>
        <a:srgbClr val="000000"/>
      </a:accent4>
      <a:accent5>
        <a:srgbClr val="C2DDBE"/>
      </a:accent5>
      <a:accent6>
        <a:srgbClr val="9090CA"/>
      </a:accent6>
      <a:hlink>
        <a:srgbClr val="B0A250"/>
      </a:hlink>
      <a:folHlink>
        <a:srgbClr val="865752"/>
      </a:folHlink>
    </a:clrScheme>
    <a:fontScheme name="Konop T04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onop T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3">
        <a:dk1>
          <a:srgbClr val="000000"/>
        </a:dk1>
        <a:lt1>
          <a:srgbClr val="000000"/>
        </a:lt1>
        <a:dk2>
          <a:srgbClr val="FFFFFF"/>
        </a:dk2>
        <a:lt2>
          <a:srgbClr val="808080"/>
        </a:lt2>
        <a:accent1>
          <a:srgbClr val="84C27A"/>
        </a:accent1>
        <a:accent2>
          <a:srgbClr val="9F9FDF"/>
        </a:accent2>
        <a:accent3>
          <a:srgbClr val="AAAAAA"/>
        </a:accent3>
        <a:accent4>
          <a:srgbClr val="000000"/>
        </a:accent4>
        <a:accent5>
          <a:srgbClr val="C2DDBE"/>
        </a:accent5>
        <a:accent6>
          <a:srgbClr val="9090CA"/>
        </a:accent6>
        <a:hlink>
          <a:srgbClr val="B0A250"/>
        </a:hlink>
        <a:folHlink>
          <a:srgbClr val="86575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Konop T04">
  <a:themeElements>
    <a:clrScheme name="1_Konop T04 13">
      <a:dk1>
        <a:srgbClr val="000000"/>
      </a:dk1>
      <a:lt1>
        <a:srgbClr val="000000"/>
      </a:lt1>
      <a:dk2>
        <a:srgbClr val="FFFFFF"/>
      </a:dk2>
      <a:lt2>
        <a:srgbClr val="808080"/>
      </a:lt2>
      <a:accent1>
        <a:srgbClr val="84C27A"/>
      </a:accent1>
      <a:accent2>
        <a:srgbClr val="9F9FDF"/>
      </a:accent2>
      <a:accent3>
        <a:srgbClr val="AAAAAA"/>
      </a:accent3>
      <a:accent4>
        <a:srgbClr val="000000"/>
      </a:accent4>
      <a:accent5>
        <a:srgbClr val="C2DDBE"/>
      </a:accent5>
      <a:accent6>
        <a:srgbClr val="9090CA"/>
      </a:accent6>
      <a:hlink>
        <a:srgbClr val="B0A250"/>
      </a:hlink>
      <a:folHlink>
        <a:srgbClr val="865752"/>
      </a:folHlink>
    </a:clrScheme>
    <a:fontScheme name="1_Konop T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Konop T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3">
        <a:dk1>
          <a:srgbClr val="000000"/>
        </a:dk1>
        <a:lt1>
          <a:srgbClr val="000000"/>
        </a:lt1>
        <a:dk2>
          <a:srgbClr val="FFFFFF"/>
        </a:dk2>
        <a:lt2>
          <a:srgbClr val="808080"/>
        </a:lt2>
        <a:accent1>
          <a:srgbClr val="84C27A"/>
        </a:accent1>
        <a:accent2>
          <a:srgbClr val="9F9FDF"/>
        </a:accent2>
        <a:accent3>
          <a:srgbClr val="AAAAAA"/>
        </a:accent3>
        <a:accent4>
          <a:srgbClr val="000000"/>
        </a:accent4>
        <a:accent5>
          <a:srgbClr val="C2DDBE"/>
        </a:accent5>
        <a:accent6>
          <a:srgbClr val="9090CA"/>
        </a:accent6>
        <a:hlink>
          <a:srgbClr val="B0A250"/>
        </a:hlink>
        <a:folHlink>
          <a:srgbClr val="86575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</TotalTime>
  <Words>112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Konop T04</vt:lpstr>
      <vt:lpstr>1_Konop T04</vt:lpstr>
      <vt:lpstr>Entrepreneurial stuff</vt:lpstr>
      <vt:lpstr>Entrepreneurial Stuff</vt:lpstr>
      <vt:lpstr>Entrepreneurial Stuff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McGraw-Hill Higher Education</dc:creator>
  <cp:lastModifiedBy>Wei Shao</cp:lastModifiedBy>
  <cp:revision>164</cp:revision>
  <cp:lastPrinted>2014-08-14T02:16:09Z</cp:lastPrinted>
  <dcterms:created xsi:type="dcterms:W3CDTF">2001-10-30T16:30:01Z</dcterms:created>
  <dcterms:modified xsi:type="dcterms:W3CDTF">2014-08-14T07:30:18Z</dcterms:modified>
</cp:coreProperties>
</file>