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  <p:sldMasterId id="2147483817" r:id="rId2"/>
  </p:sldMasterIdLst>
  <p:notesMasterIdLst>
    <p:notesMasterId r:id="rId41"/>
  </p:notesMasterIdLst>
  <p:handoutMasterIdLst>
    <p:handoutMasterId r:id="rId42"/>
  </p:handoutMasterIdLst>
  <p:sldIdLst>
    <p:sldId id="329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6" r:id="rId23"/>
    <p:sldId id="357" r:id="rId24"/>
    <p:sldId id="350" r:id="rId25"/>
    <p:sldId id="351" r:id="rId26"/>
    <p:sldId id="352" r:id="rId27"/>
    <p:sldId id="353" r:id="rId28"/>
    <p:sldId id="354" r:id="rId29"/>
    <p:sldId id="355" r:id="rId30"/>
    <p:sldId id="358" r:id="rId31"/>
    <p:sldId id="359" r:id="rId32"/>
    <p:sldId id="360" r:id="rId33"/>
    <p:sldId id="361" r:id="rId34"/>
    <p:sldId id="362" r:id="rId35"/>
    <p:sldId id="363" r:id="rId36"/>
    <p:sldId id="365" r:id="rId37"/>
    <p:sldId id="366" r:id="rId38"/>
    <p:sldId id="367" r:id="rId39"/>
    <p:sldId id="364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8100"/>
    <a:srgbClr val="FFCC99"/>
    <a:srgbClr val="663300"/>
    <a:srgbClr val="1C2850"/>
    <a:srgbClr val="E7F6FF"/>
    <a:srgbClr val="090D19"/>
    <a:srgbClr val="006600"/>
    <a:srgbClr val="EA5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8" autoAdjust="0"/>
    <p:restoredTop sz="95109" autoAdjust="0"/>
  </p:normalViewPr>
  <p:slideViewPr>
    <p:cSldViewPr>
      <p:cViewPr>
        <p:scale>
          <a:sx n="80" d="100"/>
          <a:sy n="80" d="100"/>
        </p:scale>
        <p:origin x="-2406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4" d="100"/>
          <a:sy n="24" d="100"/>
        </p:scale>
        <p:origin x="-14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593AE54-3BE5-4B8C-96D6-247CC8BE5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9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9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9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A8BA649-8BA4-4EF8-BC16-5AC4E17E6E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47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7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8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93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5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6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6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9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01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9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 descr="Timmons_9780070139220-7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0"/>
            <a:ext cx="5537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Book Antiqua" pitchFamily="18" charset="0"/>
        </a:defRPr>
      </a:lvl9pPr>
    </p:titleStyle>
    <p:bodyStyle>
      <a:lvl1pPr marL="261938" indent="-261938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41350" indent="-250825" algn="l" rtl="0" eaLnBrk="0" fontAlgn="base" hangingPunct="0">
        <a:spcBef>
          <a:spcPct val="20000"/>
        </a:spcBef>
        <a:spcAft>
          <a:spcPct val="0"/>
        </a:spcAft>
        <a:buClr>
          <a:srgbClr val="5D7FD5"/>
        </a:buClr>
        <a:buChar char="•"/>
        <a:defRPr sz="2500">
          <a:solidFill>
            <a:schemeClr val="tx1"/>
          </a:solidFill>
          <a:latin typeface="+mn-lt"/>
        </a:defRPr>
      </a:lvl2pPr>
      <a:lvl3pPr marL="1031875" indent="-261938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422400" indent="-260350" algn="l" rtl="0" eaLnBrk="0" fontAlgn="base" hangingPunct="0">
        <a:spcBef>
          <a:spcPct val="20000"/>
        </a:spcBef>
        <a:spcAft>
          <a:spcPct val="0"/>
        </a:spcAft>
        <a:buClr>
          <a:srgbClr val="5D7FD5"/>
        </a:buClr>
        <a:buChar char="•"/>
        <a:defRPr sz="2000">
          <a:solidFill>
            <a:schemeClr val="tx1"/>
          </a:solidFill>
          <a:latin typeface="+mn-lt"/>
        </a:defRPr>
      </a:lvl4pPr>
      <a:lvl5pPr marL="1803400" indent="-249238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5pPr>
      <a:lvl6pPr marL="22606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6pPr>
      <a:lvl7pPr marL="27178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7pPr>
      <a:lvl8pPr marL="31750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8pPr>
      <a:lvl9pPr marL="3632200" indent="-249238" algn="l" rtl="0" fontAlgn="base">
        <a:spcBef>
          <a:spcPct val="20000"/>
        </a:spcBef>
        <a:spcAft>
          <a:spcPct val="0"/>
        </a:spcAft>
        <a:buClr>
          <a:srgbClr val="0099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914400" y="0"/>
            <a:ext cx="8229600" cy="6096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6475" y="1423988"/>
            <a:ext cx="8061325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09650" y="152400"/>
            <a:ext cx="8018463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191250"/>
            <a:ext cx="716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defRPr kumimoji="1"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AU"/>
              <a:t>© McGraw-Hill Australia Pty Ltd 2011</a:t>
            </a:r>
          </a:p>
          <a:p>
            <a:pPr>
              <a:defRPr/>
            </a:pPr>
            <a:r>
              <a:rPr lang="en-AU"/>
              <a:t>PowerPoint slides for </a:t>
            </a:r>
            <a:r>
              <a:rPr lang="en-AU" i="1"/>
              <a:t>New Venture Creation: Entrepreneurship for the 21</a:t>
            </a:r>
            <a:r>
              <a:rPr lang="en-AU" i="1" baseline="30000"/>
              <a:t>st</a:t>
            </a:r>
            <a:r>
              <a:rPr lang="en-AU" i="1"/>
              <a:t> Century (A Pacific Rim Focus)</a:t>
            </a:r>
            <a:r>
              <a:rPr lang="en-AU"/>
              <a:t> by Timmons et al.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AU"/>
              <a:t>2-</a:t>
            </a:r>
            <a:fld id="{DF331111-843A-422C-9515-0DD4E640E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pic>
        <p:nvPicPr>
          <p:cNvPr id="2057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1938" indent="-261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41350" indent="-2508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500">
          <a:solidFill>
            <a:schemeClr val="tx1"/>
          </a:solidFill>
          <a:latin typeface="+mn-lt"/>
        </a:defRPr>
      </a:lvl2pPr>
      <a:lvl3pPr marL="1031875" indent="-261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300">
          <a:solidFill>
            <a:schemeClr val="tx1"/>
          </a:solidFill>
          <a:latin typeface="+mn-lt"/>
        </a:defRPr>
      </a:lvl3pPr>
      <a:lvl4pPr marL="1422400" indent="-2603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1803400" indent="-2492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2606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7178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31750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632200" indent="-249238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7" descr="Timmons_9780070139220-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0"/>
            <a:ext cx="5581650" cy="691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44688" y="406400"/>
            <a:ext cx="27035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 defTabSz="809625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9625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9625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9625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9625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chemeClr val="tx2"/>
                </a:solidFill>
              </a:rPr>
              <a:t>Chapter 2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762000" y="1609725"/>
            <a:ext cx="7543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 defTabSz="809625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9625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9625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9625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9625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1">
                <a:solidFill>
                  <a:schemeClr val="tx2"/>
                </a:solidFill>
              </a:rPr>
              <a:t>The Entrepreneurial Mind: Crafting a Personal Entrepreneurial Strategy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12291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F63E5D14-35FD-431E-8A21-23FD2A605A19}" type="slidenum">
              <a:rPr kumimoji="1" lang="en-AU" sz="1200" b="1">
                <a:solidFill>
                  <a:schemeClr val="tx2"/>
                </a:solidFill>
              </a:rPr>
              <a:pPr algn="ctr"/>
              <a:t>10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1229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746760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457200"/>
            <a:ext cx="7620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Three Important Aspects of Courage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13316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5C20ECCA-DCE4-4A50-9F34-A226008A6D93}" type="slidenum">
              <a:rPr kumimoji="1" lang="en-AU" sz="1200" b="1">
                <a:solidFill>
                  <a:schemeClr val="tx2"/>
                </a:solidFill>
              </a:rPr>
              <a:pPr algn="ctr"/>
              <a:t>11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13322" name="Rectangle 3"/>
          <p:cNvSpPr>
            <a:spLocks noChangeArrowheads="1"/>
          </p:cNvSpPr>
          <p:nvPr/>
        </p:nvSpPr>
        <p:spPr bwMode="auto">
          <a:xfrm>
            <a:off x="990600" y="1371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514350" indent="-514350" defTabSz="809625" eaLnBrk="0" hangingPunct="0"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700"/>
              <a:t>Moral strength and principles.</a:t>
            </a:r>
          </a:p>
          <a:p>
            <a:pPr marL="514350" indent="-514350" defTabSz="809625" eaLnBrk="0" hangingPunct="0"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endParaRPr lang="en-US" sz="2700"/>
          </a:p>
          <a:p>
            <a:pPr marL="514350" indent="-514350" defTabSz="809625" eaLnBrk="0" hangingPunct="0"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700"/>
              <a:t>Being a fearless experimenter.</a:t>
            </a:r>
          </a:p>
          <a:p>
            <a:pPr marL="514350" indent="-514350" defTabSz="809625" eaLnBrk="0" hangingPunct="0"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endParaRPr lang="en-US" sz="2700"/>
          </a:p>
          <a:p>
            <a:pPr marL="514350" indent="-514350" defTabSz="809625" eaLnBrk="0" hangingPunct="0"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700"/>
              <a:t>A lack of fear of failing at the experiment:</a:t>
            </a:r>
          </a:p>
          <a:p>
            <a:pPr marL="822325" lvl="1" indent="-476250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and most undertakings. </a:t>
            </a:r>
          </a:p>
          <a:p>
            <a:pPr marL="822325" lvl="1" indent="-476250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and a lack of fear of conflict that may arise.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14339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DCE7BF25-9EC9-4764-B6A7-1D5F75EB5A10}" type="slidenum">
              <a:rPr kumimoji="1" lang="en-AU" sz="1200" b="1">
                <a:solidFill>
                  <a:schemeClr val="tx2"/>
                </a:solidFill>
              </a:rPr>
              <a:pPr algn="ctr"/>
              <a:t>12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1434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295400"/>
            <a:ext cx="8104187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15363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75E38268-01B6-4A7A-A27B-C2DC9D1476A1}" type="slidenum">
              <a:rPr kumimoji="1" lang="en-AU" sz="1200" b="1">
                <a:solidFill>
                  <a:schemeClr val="tx2"/>
                </a:solidFill>
              </a:rPr>
              <a:pPr algn="ctr"/>
              <a:t>13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1536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"/>
            <a:ext cx="7032625" cy="571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620000" cy="109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200" b="1" smtClean="0">
                <a:solidFill>
                  <a:schemeClr val="tx1"/>
                </a:solidFill>
                <a:latin typeface="Arial" charset="0"/>
              </a:rPr>
              <a:t>The Entrepreneur’s Decision Making Style</a:t>
            </a:r>
            <a:br>
              <a:rPr lang="en-US" sz="3200" b="1" smtClean="0">
                <a:solidFill>
                  <a:schemeClr val="tx1"/>
                </a:solidFill>
                <a:latin typeface="Arial" charset="0"/>
              </a:rPr>
            </a:b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7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16388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7E8C4229-C75A-4EEA-BCFF-BB1622466001}" type="slidenum">
              <a:rPr kumimoji="1" lang="en-AU" sz="1200" b="1">
                <a:solidFill>
                  <a:schemeClr val="tx2"/>
                </a:solidFill>
              </a:rPr>
              <a:pPr algn="ctr"/>
              <a:t>14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1639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6667500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17411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47A89474-8EEF-47A0-AFDD-F58215E85E6E}" type="slidenum">
              <a:rPr kumimoji="1" lang="en-AU" sz="1200" b="1">
                <a:solidFill>
                  <a:schemeClr val="tx2"/>
                </a:solidFill>
              </a:rPr>
              <a:pPr algn="ctr"/>
              <a:t>15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1741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79248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620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The Entrepreneurial Mind in Action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5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18436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D232F14C-9697-41E4-9D7C-32AFACD2063D}" type="slidenum">
              <a:rPr kumimoji="1" lang="en-AU" sz="1200" b="1">
                <a:solidFill>
                  <a:schemeClr val="tx2"/>
                </a:solidFill>
              </a:rPr>
              <a:pPr algn="ctr"/>
              <a:t>16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8441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18442" name="Rectangle 3"/>
          <p:cNvSpPr>
            <a:spLocks noChangeArrowheads="1"/>
          </p:cNvSpPr>
          <p:nvPr/>
        </p:nvSpPr>
        <p:spPr bwMode="auto">
          <a:xfrm>
            <a:off x="1066800" y="13716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Successful entrepreneurs have a wide range of personality types:</a:t>
            </a:r>
          </a:p>
          <a:p>
            <a:pPr marL="657225" lvl="1" indent="-2524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Research has considered genetics, family, education, career experience, etc., but no psychological model of entrepreneurship has been supported.</a:t>
            </a:r>
          </a:p>
          <a:p>
            <a:pPr marL="657225" lvl="1" indent="-2524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500"/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Acquired skills are more important that specific inherent traits.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19459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05B43D43-6E2D-441B-87FB-0B5900978787}" type="slidenum">
              <a:rPr kumimoji="1" lang="en-AU" sz="1200" b="1">
                <a:solidFill>
                  <a:schemeClr val="tx2"/>
                </a:solidFill>
              </a:rPr>
              <a:pPr algn="ctr"/>
              <a:t>17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1946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676400"/>
            <a:ext cx="8120062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620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The Concept of Apprenticeship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3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0484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D69909BD-7C74-455A-8EE8-8102221146B7}" type="slidenum">
              <a:rPr kumimoji="1" lang="en-AU" sz="1200" b="1">
                <a:solidFill>
                  <a:schemeClr val="tx2"/>
                </a:solidFill>
              </a:rPr>
              <a:pPr algn="ctr"/>
              <a:t>18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0489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20490" name="Rectangle 3"/>
          <p:cNvSpPr>
            <a:spLocks noChangeArrowheads="1"/>
          </p:cNvSpPr>
          <p:nvPr/>
        </p:nvSpPr>
        <p:spPr bwMode="auto">
          <a:xfrm>
            <a:off x="1143000" y="1371600"/>
            <a:ext cx="7543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Shaping and Managing an Apprenticeship.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Windows of Apprenticeship.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The Concept of Apprenticeship:  Acquiring the 50 000 Chunks.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Role Models.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Myths and Realities.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What Can Be Learned?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1507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7B6FCD99-3E5D-42FD-B169-4917F7CD33B4}" type="slidenum">
              <a:rPr kumimoji="1" lang="en-AU" sz="1200" b="1">
                <a:solidFill>
                  <a:schemeClr val="tx2"/>
                </a:solidFill>
              </a:rPr>
              <a:pPr algn="ctr"/>
              <a:t>19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2151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143000"/>
            <a:ext cx="8104187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4099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AFBA0586-B31A-4461-B6D4-5A8F140B6C66}" type="slidenum">
              <a:rPr kumimoji="1" lang="en-AU" sz="1200" b="1">
                <a:solidFill>
                  <a:schemeClr val="tx2"/>
                </a:solidFill>
              </a:rPr>
              <a:pPr algn="ctr"/>
              <a:t>2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4102" name="Rectangle 11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41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696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200" b="1" smtClean="0">
                <a:solidFill>
                  <a:schemeClr val="tx1"/>
                </a:solidFill>
                <a:latin typeface="Arial" charset="0"/>
              </a:rPr>
              <a:t>Achieving Entrepreneurial Greatness</a:t>
            </a:r>
          </a:p>
        </p:txBody>
      </p:sp>
      <p:sp>
        <p:nvSpPr>
          <p:cNvPr id="4106" name="Rectangle 3"/>
          <p:cNvSpPr>
            <a:spLocks noChangeArrowheads="1"/>
          </p:cNvSpPr>
          <p:nvPr/>
        </p:nvSpPr>
        <p:spPr bwMode="auto">
          <a:xfrm>
            <a:off x="1220788" y="1379538"/>
            <a:ext cx="7008812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514350" indent="-514350" defTabSz="809625" eaLnBrk="0" hangingPunct="0">
              <a:spcBef>
                <a:spcPct val="20000"/>
              </a:spcBef>
              <a:buClr>
                <a:srgbClr val="009900"/>
              </a:buClr>
            </a:pPr>
            <a:r>
              <a:rPr lang="en-US" sz="2700"/>
              <a:t>Three core principles of Marion Labs and the </a:t>
            </a:r>
          </a:p>
          <a:p>
            <a:pPr marL="514350" indent="-514350" defTabSz="809625" eaLnBrk="0" hangingPunct="0">
              <a:spcBef>
                <a:spcPct val="20000"/>
              </a:spcBef>
              <a:buClr>
                <a:srgbClr val="009900"/>
              </a:buClr>
            </a:pPr>
            <a:r>
              <a:rPr lang="en-US" sz="2700"/>
              <a:t>Kauffman Foundation:</a:t>
            </a:r>
          </a:p>
          <a:p>
            <a:pPr marL="822325" lvl="1" indent="-476250" defTabSz="809625" eaLnBrk="0" hangingPunct="0"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500"/>
              <a:t>Treat others as you would want to be treated.</a:t>
            </a:r>
          </a:p>
          <a:p>
            <a:pPr marL="822325" lvl="1" indent="-476250" defTabSz="809625" eaLnBrk="0" hangingPunct="0"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500"/>
              <a:t>Share the wealth that is created with all those who have contributed to it at all levels.</a:t>
            </a:r>
          </a:p>
          <a:p>
            <a:pPr marL="822325" lvl="1" indent="-476250" defTabSz="809625" eaLnBrk="0" hangingPunct="0"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500"/>
              <a:t>Give back to the community.</a:t>
            </a:r>
          </a:p>
          <a:p>
            <a:pPr marL="822325" lvl="1" indent="-476250" defTabSz="809625" eaLnBrk="0" hangingPunct="0">
              <a:spcBef>
                <a:spcPct val="20000"/>
              </a:spcBef>
              <a:buClr>
                <a:srgbClr val="5D7FD5"/>
              </a:buClr>
            </a:pPr>
            <a:endParaRPr lang="en-US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2531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B23EC306-9689-4AFE-BA31-3EB704ACB840}" type="slidenum">
              <a:rPr kumimoji="1" lang="en-AU" sz="1200" b="1">
                <a:solidFill>
                  <a:schemeClr val="tx2"/>
                </a:solidFill>
              </a:rPr>
              <a:pPr algn="ctr"/>
              <a:t>20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2253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70326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400"/>
            <a:ext cx="7239000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3555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5630F621-C10E-4942-B4A3-C2C17514A7F8}" type="slidenum">
              <a:rPr kumimoji="1" lang="en-AU" sz="1200" b="1">
                <a:solidFill>
                  <a:schemeClr val="tx2"/>
                </a:solidFill>
              </a:rPr>
              <a:pPr algn="ctr"/>
              <a:t>21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70326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977188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4579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9F81B15B-3C98-48B3-8EA7-CDB201632E9D}" type="slidenum">
              <a:rPr kumimoji="1" lang="en-AU" sz="1200" b="1">
                <a:solidFill>
                  <a:schemeClr val="tx2"/>
                </a:solidFill>
              </a:rPr>
              <a:pPr algn="ctr"/>
              <a:t>22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70326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79248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7620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A Word of Caution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5603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5604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7FFC0923-9304-4133-9778-57714347BA3F}" type="slidenum">
              <a:rPr kumimoji="1" lang="en-AU" sz="1200" b="1">
                <a:solidFill>
                  <a:schemeClr val="tx2"/>
                </a:solidFill>
              </a:rPr>
              <a:pPr algn="ctr"/>
              <a:t>23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5609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25610" name="Rectangle 3"/>
          <p:cNvSpPr>
            <a:spLocks noChangeArrowheads="1"/>
          </p:cNvSpPr>
          <p:nvPr/>
        </p:nvSpPr>
        <p:spPr bwMode="auto">
          <a:xfrm>
            <a:off x="990600" y="990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Leadership and achievement, the heart of the entrepreneur, are not measured by HSC, IQ tests, VCE, and others not measured  include: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1800"/>
          </a:p>
          <a:p>
            <a:pPr marL="657225" lvl="1" indent="-2524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Leadership skills</a:t>
            </a:r>
          </a:p>
          <a:p>
            <a:pPr marL="657225" lvl="1" indent="-2524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Interpersonal skills</a:t>
            </a:r>
          </a:p>
          <a:p>
            <a:pPr marL="657225" lvl="1" indent="-2524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Team building and team playing</a:t>
            </a:r>
          </a:p>
          <a:p>
            <a:pPr marL="657225" lvl="1" indent="-2524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Creativity and ingenuity</a:t>
            </a:r>
          </a:p>
          <a:p>
            <a:pPr marL="657225" lvl="1" indent="-2524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Motivation</a:t>
            </a:r>
          </a:p>
          <a:p>
            <a:pPr marL="657225" lvl="1" indent="-2524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Learning skills (versus knowledge)</a:t>
            </a:r>
          </a:p>
          <a:p>
            <a:pPr marL="657225" lvl="1" indent="-2524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Persistence and determination</a:t>
            </a:r>
          </a:p>
          <a:p>
            <a:pPr marL="657225" lvl="1" indent="-2524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sz="1800"/>
              <a:t>Values, ethics, honesty and </a:t>
            </a:r>
          </a:p>
          <a:p>
            <a:pPr marL="657225" lvl="1" indent="-2524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</a:pPr>
            <a:r>
              <a:rPr lang="en-AU" sz="1800"/>
              <a:t>	integrity</a:t>
            </a:r>
          </a:p>
          <a:p>
            <a:pPr marL="657225" lvl="1" indent="-2524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</a:pPr>
            <a:endParaRPr lang="en-AU" sz="1800"/>
          </a:p>
          <a:p>
            <a:pPr marL="657225" lvl="1" indent="-2524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</a:pPr>
            <a:endParaRPr lang="en-US" sz="1800"/>
          </a:p>
          <a:p>
            <a:pPr marL="657225" lvl="1" indent="-2524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1800"/>
          </a:p>
        </p:txBody>
      </p:sp>
      <p:sp>
        <p:nvSpPr>
          <p:cNvPr id="25611" name="Rectangle 4"/>
          <p:cNvSpPr>
            <a:spLocks noChangeArrowheads="1"/>
          </p:cNvSpPr>
          <p:nvPr/>
        </p:nvSpPr>
        <p:spPr bwMode="auto">
          <a:xfrm>
            <a:off x="5586413" y="2351088"/>
            <a:ext cx="3557587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Goal-setting orientation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Self-discipline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Frugality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Resourcefulness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Resiliency and capacity to handle adversity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Ability to seek, listen, and use feedback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Reliability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Dependability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1800"/>
              <a:t>Sense of humour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620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Exercises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7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6628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3E7AA6C3-1661-40DA-896F-B643E4BC79D4}" type="slidenum">
              <a:rPr kumimoji="1" lang="en-AU" sz="1200" b="1">
                <a:solidFill>
                  <a:schemeClr val="tx2"/>
                </a:solidFill>
              </a:rPr>
              <a:pPr algn="ctr"/>
              <a:t>24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6633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26634" name="Rectangle 3"/>
          <p:cNvSpPr>
            <a:spLocks noChangeArrowheads="1"/>
          </p:cNvSpPr>
          <p:nvPr/>
        </p:nvSpPr>
        <p:spPr bwMode="auto">
          <a:xfrm>
            <a:off x="1143000" y="1676400"/>
            <a:ext cx="7254875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The ‘Crafting a Personal Entrepreneurship Strategy’ exercise addresses the apprenticeship issue further.  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/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The ‘Personal Entrepreneurial Strategy’ exercise is an inventory of one’s entrepreneurial abilities.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620000" cy="109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Crafting a Personal Entrepreneurial Strategy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51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7652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4594EDCC-3C18-481D-87CF-83D8541C1734}" type="slidenum">
              <a:rPr kumimoji="1" lang="en-AU" sz="1200" b="1">
                <a:solidFill>
                  <a:schemeClr val="tx2"/>
                </a:solidFill>
              </a:rPr>
              <a:pPr algn="ctr"/>
              <a:t>25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7657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27658" name="Rectangle 3"/>
          <p:cNvSpPr>
            <a:spLocks noChangeArrowheads="1"/>
          </p:cNvSpPr>
          <p:nvPr/>
        </p:nvSpPr>
        <p:spPr bwMode="auto">
          <a:xfrm>
            <a:off x="1143000" y="1676400"/>
            <a:ext cx="7254875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A Conceptual Scheme for Self Assessment.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Crafting an Entrepreneurial Strategy:	</a:t>
            </a:r>
          </a:p>
          <a:p>
            <a:pPr marL="657225" lvl="1" indent="-2524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Profiling the Past.</a:t>
            </a:r>
          </a:p>
          <a:p>
            <a:pPr marL="657225" lvl="1" indent="-2524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Profiling the Present.</a:t>
            </a:r>
          </a:p>
          <a:p>
            <a:pPr marL="657225" lvl="1" indent="-2524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Getting Constructive Feedback.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Putting it all Together.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Thinking Ahead.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8675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D3DE66B2-E8B5-428B-99B2-F0CD801C9C20}" type="slidenum">
              <a:rPr kumimoji="1" lang="en-AU" sz="1200" b="1">
                <a:solidFill>
                  <a:schemeClr val="tx2"/>
                </a:solidFill>
              </a:rPr>
              <a:pPr algn="ctr"/>
              <a:t>26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2868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8024813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29699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18D6379E-218A-42EA-8937-839B16FE046D}" type="slidenum">
              <a:rPr kumimoji="1" lang="en-AU" sz="1200" b="1">
                <a:solidFill>
                  <a:schemeClr val="tx2"/>
                </a:solidFill>
              </a:rPr>
              <a:pPr algn="ctr"/>
              <a:t>27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2970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9597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620000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Personal Entrepreneurial Strategy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23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30724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D2E4C929-4F71-4DBF-97F3-6A3EA9E4E32E}" type="slidenum">
              <a:rPr kumimoji="1" lang="en-AU" sz="1200" b="1">
                <a:solidFill>
                  <a:schemeClr val="tx2"/>
                </a:solidFill>
              </a:rPr>
              <a:pPr algn="ctr"/>
              <a:t>28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0729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30730" name="Rectangle 3"/>
          <p:cNvSpPr>
            <a:spLocks noChangeArrowheads="1"/>
          </p:cNvSpPr>
          <p:nvPr/>
        </p:nvSpPr>
        <p:spPr bwMode="auto">
          <a:xfrm>
            <a:off x="1066800" y="1447800"/>
            <a:ext cx="7543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Gather data both from yourself (past and present profiles).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Gather data from others (constructive feedback).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Evaluate the data you have.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Think ahead.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Craft your personal entrepreneurial strategy.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Estimated time to complete this important planning and goal setting exercise is 90 minutes to three hours.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09600"/>
            <a:ext cx="7620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Reasons for Planning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47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31748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3B842EC1-B131-4AD7-B5C3-EC49FCDFF89B}" type="slidenum">
              <a:rPr kumimoji="1" lang="en-AU" sz="1200" b="1">
                <a:solidFill>
                  <a:schemeClr val="tx2"/>
                </a:solidFill>
              </a:rPr>
              <a:pPr algn="ctr"/>
              <a:t>29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1753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31754" name="Rectangle 3"/>
          <p:cNvSpPr>
            <a:spLocks noChangeArrowheads="1"/>
          </p:cNvSpPr>
          <p:nvPr/>
        </p:nvSpPr>
        <p:spPr bwMode="auto">
          <a:xfrm>
            <a:off x="990600" y="1447800"/>
            <a:ext cx="7254875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Planning helps the entrepreneur with the following:</a:t>
            </a:r>
          </a:p>
          <a:p>
            <a:pPr marL="657225" lvl="1" indent="-2524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Managing the risks and uncertainties of the future.</a:t>
            </a:r>
          </a:p>
          <a:p>
            <a:pPr marL="657225" lvl="1" indent="-2524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Working smarter rather than harder.</a:t>
            </a:r>
          </a:p>
          <a:p>
            <a:pPr marL="657225" lvl="1" indent="-2524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Developing and updating a keener strategy by testing the sensibility of his or her ideas and approaches with others.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5123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1167915B-BC9D-4960-8476-0CBD41BB8897}" type="slidenum">
              <a:rPr kumimoji="1" lang="en-AU" sz="1200" b="1">
                <a:solidFill>
                  <a:schemeClr val="tx2"/>
                </a:solidFill>
              </a:rPr>
              <a:pPr algn="ctr"/>
              <a:t>3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5129" name="TextBox 3"/>
          <p:cNvSpPr txBox="1">
            <a:spLocks noChangeArrowheads="1"/>
          </p:cNvSpPr>
          <p:nvPr/>
        </p:nvSpPr>
        <p:spPr bwMode="auto">
          <a:xfrm>
            <a:off x="1066800" y="304800"/>
            <a:ext cx="777240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175" indent="-4191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sz="3200" b="1"/>
              <a:t>The Six Core Principles of Richard Pratt and the VISY Corporation:</a:t>
            </a:r>
          </a:p>
          <a:p>
            <a:pPr eaLnBrk="1" hangingPunct="1">
              <a:lnSpc>
                <a:spcPct val="140000"/>
              </a:lnSpc>
            </a:pPr>
            <a:endParaRPr lang="en-US" sz="1000" b="1"/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700"/>
              <a:t>Philanthropy is good for business.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700"/>
              <a:t>Take philanthropy to the factory floor.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700"/>
              <a:t>Link it to your client base.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700"/>
              <a:t>Cast the charity net wide.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700"/>
              <a:t>Manage charity work on a professional basis.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700"/>
              <a:t>Decide charity priorities in advance.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620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Reasons for Planning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1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32772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31E15B5E-7A2C-4570-BE34-C035C83D98FC}" type="slidenum">
              <a:rPr kumimoji="1" lang="en-AU" sz="1200" b="1">
                <a:solidFill>
                  <a:schemeClr val="tx2"/>
                </a:solidFill>
              </a:rPr>
              <a:pPr algn="ctr"/>
              <a:t>30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2777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32778" name="Rectangle 3"/>
          <p:cNvSpPr>
            <a:spLocks noChangeArrowheads="1"/>
          </p:cNvSpPr>
          <p:nvPr/>
        </p:nvSpPr>
        <p:spPr bwMode="auto">
          <a:xfrm>
            <a:off x="1066800" y="1447800"/>
            <a:ext cx="7254875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Planning helps the entrepreneur with the following:</a:t>
            </a:r>
          </a:p>
          <a:p>
            <a:pPr marL="657225" lvl="1" indent="-2524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Motivating.</a:t>
            </a:r>
          </a:p>
          <a:p>
            <a:pPr marL="657225" lvl="1" indent="-2524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Achieving ‘results orientation’.</a:t>
            </a:r>
          </a:p>
          <a:p>
            <a:pPr marL="657225" lvl="1" indent="-2524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Managing and coping with what is by nature a stressful role.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09600"/>
            <a:ext cx="7620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Self Assessment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5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33796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B8668340-5C24-4525-B0DC-5129BE077AB6}" type="slidenum">
              <a:rPr kumimoji="1" lang="en-AU" sz="1200" b="1">
                <a:solidFill>
                  <a:schemeClr val="tx2"/>
                </a:solidFill>
              </a:rPr>
              <a:pPr algn="ctr"/>
              <a:t>31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3801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33802" name="Rectangle 3"/>
          <p:cNvSpPr>
            <a:spLocks noChangeArrowheads="1"/>
          </p:cNvSpPr>
          <p:nvPr/>
        </p:nvSpPr>
        <p:spPr bwMode="auto">
          <a:xfrm>
            <a:off x="1143000" y="1447800"/>
            <a:ext cx="7254875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Generate data through observation of his or her thoughts and actions and by getting feedback from others for the purposes of the following:</a:t>
            </a:r>
          </a:p>
          <a:p>
            <a:pPr marL="657225" lvl="1" indent="-2524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Becoming aware of blind spots.</a:t>
            </a:r>
          </a:p>
          <a:p>
            <a:pPr marL="657225" lvl="1" indent="-2524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Reinforcing or changing existing perceptions of both strengths and weaknesses.</a:t>
            </a:r>
          </a:p>
          <a:p>
            <a:pPr marL="657225" lvl="1" indent="-2524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500"/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Study the data generated.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09600"/>
            <a:ext cx="7620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Self Assessment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819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34820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9027EE71-F492-4833-9F85-E6E7B22BF4FA}" type="slidenum">
              <a:rPr kumimoji="1" lang="en-AU" sz="1200" b="1">
                <a:solidFill>
                  <a:schemeClr val="tx2"/>
                </a:solidFill>
              </a:rPr>
              <a:pPr algn="ctr"/>
              <a:t>32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4825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34826" name="Rectangle 3"/>
          <p:cNvSpPr>
            <a:spLocks noChangeArrowheads="1"/>
          </p:cNvSpPr>
          <p:nvPr/>
        </p:nvSpPr>
        <p:spPr bwMode="auto">
          <a:xfrm>
            <a:off x="1143000" y="1447800"/>
            <a:ext cx="7254875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Develop insights.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/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Establish apprenticeship goals to gain any learning, experience and so forth.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/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Determine goals and opportunities to be seized.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620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Constructive Feedback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3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35844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06DD2A60-2893-4E2D-AD3D-7287FB89BB76}" type="slidenum">
              <a:rPr kumimoji="1" lang="en-AU" sz="1200" b="1">
                <a:solidFill>
                  <a:schemeClr val="tx2"/>
                </a:solidFill>
              </a:rPr>
              <a:pPr algn="ctr"/>
              <a:t>33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5849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35850" name="Rectangle 3"/>
          <p:cNvSpPr>
            <a:spLocks noChangeArrowheads="1"/>
          </p:cNvSpPr>
          <p:nvPr/>
        </p:nvSpPr>
        <p:spPr bwMode="auto">
          <a:xfrm>
            <a:off x="1219200" y="1447800"/>
            <a:ext cx="7254875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Solicit feedback from those who know you well and who can be trusted.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Seek specific comments in particularly important areas and probe for detail if the feedback is unclear.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AU" sz="2700"/>
              <a:t>Recognise</a:t>
            </a:r>
            <a:r>
              <a:rPr lang="en-US" sz="2700"/>
              <a:t> that feedback is most helpful if it is neither all positive nor all negative.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620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Constructive Feedback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7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36868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9E02151B-F5B2-4DC9-8755-24CC7D67B5B8}" type="slidenum">
              <a:rPr kumimoji="1" lang="en-AU" sz="1200" b="1">
                <a:solidFill>
                  <a:schemeClr val="tx2"/>
                </a:solidFill>
              </a:rPr>
              <a:pPr algn="ctr"/>
              <a:t>34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6873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36874" name="Rectangle 3"/>
          <p:cNvSpPr>
            <a:spLocks noChangeArrowheads="1"/>
          </p:cNvSpPr>
          <p:nvPr/>
        </p:nvSpPr>
        <p:spPr bwMode="auto">
          <a:xfrm>
            <a:off x="1143000" y="1447800"/>
            <a:ext cx="762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Ask for feedback in writing for contemplation and so feedback from various sources can be pulled together.</a:t>
            </a:r>
          </a:p>
          <a:p>
            <a:pPr marL="303213" indent="-303213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Be honest and straightforward with yourself and with others.</a:t>
            </a:r>
          </a:p>
          <a:p>
            <a:pPr marL="303213" indent="-303213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Avoid game playing or hidden agendas; avoid defensiveness over negative comments.</a:t>
            </a:r>
          </a:p>
          <a:p>
            <a:pPr marL="303213" indent="-303213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Listen carefully to what is being said and think about it; avoid answering, debating, or rationalising.</a:t>
            </a:r>
          </a:p>
          <a:p>
            <a:pPr marL="303213" indent="-303213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09600"/>
            <a:ext cx="7620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Constructive Feedback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1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37892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D82D3D81-1D6F-4E37-B14D-A9DBB5F91CCC}" type="slidenum">
              <a:rPr kumimoji="1" lang="en-AU" sz="1200" b="1">
                <a:solidFill>
                  <a:schemeClr val="tx2"/>
                </a:solidFill>
              </a:rPr>
              <a:pPr algn="ctr"/>
              <a:t>35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7897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37898" name="Rectangle 3"/>
          <p:cNvSpPr>
            <a:spLocks noChangeArrowheads="1"/>
          </p:cNvSpPr>
          <p:nvPr/>
        </p:nvSpPr>
        <p:spPr bwMode="auto">
          <a:xfrm>
            <a:off x="1219200" y="1524000"/>
            <a:ext cx="7407275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Assess whether all important information has been considered and you have been realistic in your inferences and conclusions. 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Request help in identifying common threads  or patterns, possible implications of self-assessment data and certain weaknesses, and other relevant information that is missing.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Seek additional feedback from others to verify feedback and to supplement data.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Reach final conclusions at a later time.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620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Effective Goal Setting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5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38916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1FB9CB1A-C335-4D4F-A41F-C112EE084E7A}" type="slidenum">
              <a:rPr kumimoji="1" lang="en-AU" sz="1200" b="1">
                <a:solidFill>
                  <a:schemeClr val="tx2"/>
                </a:solidFill>
              </a:rPr>
              <a:pPr algn="ctr"/>
              <a:t>36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8921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38922" name="Rectangle 3"/>
          <p:cNvSpPr>
            <a:spLocks noChangeArrowheads="1"/>
          </p:cNvSpPr>
          <p:nvPr/>
        </p:nvSpPr>
        <p:spPr bwMode="auto">
          <a:xfrm>
            <a:off x="1066800" y="1524000"/>
            <a:ext cx="7696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Establishment of goals that are specific and concrete, measurable, related to time, realistic and attainable.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Establishment of priorities, including the identification of conflicts and trade-offs and how these can be resolved.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Identification of potential problems and obstacles that could prevent goals from being attained.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620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Effective Goal Setting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39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39940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6B849783-EE2A-49FC-A443-C73AF1C56896}" type="slidenum">
              <a:rPr kumimoji="1" lang="en-AU" sz="1200" b="1">
                <a:solidFill>
                  <a:schemeClr val="tx2"/>
                </a:solidFill>
              </a:rPr>
              <a:pPr algn="ctr"/>
              <a:t>37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9945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39946" name="Rectangle 3"/>
          <p:cNvSpPr>
            <a:spLocks noChangeArrowheads="1"/>
          </p:cNvSpPr>
          <p:nvPr/>
        </p:nvSpPr>
        <p:spPr bwMode="auto">
          <a:xfrm>
            <a:off x="1143000" y="1524000"/>
            <a:ext cx="7391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Specification of action steps that are to be performed to accomplish the goal.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Indication of how results will be measured.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Establishment of milestones for reviewing progress and tying these to specific dates on the calendar.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09600"/>
            <a:ext cx="7620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Effective Goal Setting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63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40964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257F6B41-5684-4F34-B378-44FE58ADEFEE}" type="slidenum">
              <a:rPr kumimoji="1" lang="en-AU" sz="1200" b="1">
                <a:solidFill>
                  <a:schemeClr val="tx2"/>
                </a:solidFill>
              </a:rPr>
              <a:pPr algn="ctr"/>
              <a:t>38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40969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40970" name="Rectangle 3"/>
          <p:cNvSpPr>
            <a:spLocks noChangeArrowheads="1"/>
          </p:cNvSpPr>
          <p:nvPr/>
        </p:nvSpPr>
        <p:spPr bwMode="auto">
          <a:xfrm>
            <a:off x="1143000" y="1600200"/>
            <a:ext cx="746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Identification of risk involved in meeting the goals.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Identification of help and other resources that may be needed to obtain goals.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Periodic review of progress and revision of goals.</a:t>
            </a:r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1800"/>
          </a:p>
          <a:p>
            <a:pPr marL="303213" indent="-303213" defTabSz="809625" eaLnBrk="0" hangingPunct="0"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6147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25C21DE6-7291-43A5-BB55-383AC6D4E065}" type="slidenum">
              <a:rPr kumimoji="1" lang="en-AU" sz="1200" b="1">
                <a:solidFill>
                  <a:schemeClr val="tx2"/>
                </a:solidFill>
              </a:rPr>
              <a:pPr algn="ctr"/>
              <a:t>4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1066800" y="304800"/>
            <a:ext cx="7799388" cy="11350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 anchor="ctr"/>
          <a:lstStyle/>
          <a:p>
            <a:pPr eaLnBrk="0" hangingPunct="0"/>
            <a:r>
              <a:rPr lang="en-US" sz="3200" b="1"/>
              <a:t>Leadership and Human Behaviour</a:t>
            </a:r>
          </a:p>
        </p:txBody>
      </p:sp>
      <p:sp>
        <p:nvSpPr>
          <p:cNvPr id="6154" name="Rectangle 3"/>
          <p:cNvSpPr>
            <a:spLocks noChangeArrowheads="1"/>
          </p:cNvSpPr>
          <p:nvPr/>
        </p:nvSpPr>
        <p:spPr bwMode="auto">
          <a:xfrm>
            <a:off x="1143000" y="1371600"/>
            <a:ext cx="7543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A single psychological model of entrepreneurship has not been supported by research.</a:t>
            </a:r>
          </a:p>
          <a:p>
            <a:pPr marL="657225" lvl="1" indent="-2524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500"/>
              <a:t>But behavioural scientists, venture capitalists, investors, and entrepreneurs agree the venture will depend a great deal upon the talent and behavior of the lead entrepreneur and his or her team.</a:t>
            </a:r>
          </a:p>
          <a:p>
            <a:pPr marL="657225" lvl="1" indent="-2524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endParaRPr lang="en-US" sz="250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700"/>
              <a:t>Myths still exist about entrepreneurs and entrepreneurship.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7171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12989A00-200E-4B9C-824D-91CC14596035}" type="slidenum">
              <a:rPr kumimoji="1" lang="en-AU" sz="1200" b="1">
                <a:solidFill>
                  <a:schemeClr val="tx2"/>
                </a:solidFill>
              </a:rPr>
              <a:pPr algn="ctr"/>
              <a:t>5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717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81534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8195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8170B052-21FF-42E5-BBB9-84853B3E622C}" type="slidenum">
              <a:rPr kumimoji="1" lang="en-AU" sz="1200" b="1">
                <a:solidFill>
                  <a:schemeClr val="tx2"/>
                </a:solidFill>
              </a:rPr>
              <a:pPr algn="ctr"/>
              <a:t>6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820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"/>
            <a:ext cx="7620000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620000" cy="109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AU" sz="3200" b="1" smtClean="0">
                <a:solidFill>
                  <a:schemeClr val="tx1"/>
                </a:solidFill>
                <a:latin typeface="Arial" charset="0"/>
              </a:rPr>
              <a:t>Converging on the Entrepreneurial Mind</a:t>
            </a:r>
            <a:endParaRPr lang="en-US" sz="3200" b="1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219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9220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2D5C8068-5CCC-46B7-9D1A-E719DB52C955}" type="slidenum">
              <a:rPr kumimoji="1" lang="en-AU" sz="1200" b="1">
                <a:solidFill>
                  <a:schemeClr val="tx2"/>
                </a:solidFill>
              </a:rPr>
              <a:pPr algn="ctr"/>
              <a:t>7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9225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066800" y="13716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457200" indent="-457200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400"/>
              <a:t>Desirable and Acquirable Attitudes and Behaviours.</a:t>
            </a:r>
          </a:p>
          <a:p>
            <a:pPr marL="457200" indent="-457200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FontTx/>
              <a:buChar char="•"/>
            </a:pPr>
            <a:endParaRPr lang="en-US" sz="2400"/>
          </a:p>
          <a:p>
            <a:pPr marL="457200" indent="-457200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Char char="•"/>
            </a:pPr>
            <a:r>
              <a:rPr lang="en-US" sz="2400" b="1"/>
              <a:t>Eight Dominant Themes:</a:t>
            </a:r>
          </a:p>
          <a:p>
            <a:pPr marL="765175" lvl="1" indent="-419100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300"/>
              <a:t>Commitment and Determination.</a:t>
            </a:r>
          </a:p>
          <a:p>
            <a:pPr marL="765175" lvl="1" indent="-419100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300"/>
              <a:t>Courage.</a:t>
            </a:r>
          </a:p>
          <a:p>
            <a:pPr marL="765175" lvl="1" indent="-419100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300"/>
              <a:t>Leadership.</a:t>
            </a:r>
          </a:p>
          <a:p>
            <a:pPr marL="765175" lvl="1" indent="-419100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300"/>
              <a:t>Opportunity Obsession.</a:t>
            </a:r>
          </a:p>
          <a:p>
            <a:pPr marL="765175" lvl="1" indent="-419100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300"/>
              <a:t>Tolerance of Risk, Ambiguity and Uncertainty.</a:t>
            </a:r>
          </a:p>
          <a:p>
            <a:pPr marL="765175" lvl="1" indent="-419100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300"/>
              <a:t>Creativity, Self-Reliance and Adaptability.</a:t>
            </a:r>
          </a:p>
          <a:p>
            <a:pPr marL="765175" lvl="1" indent="-419100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300"/>
              <a:t>Motivation to Excel.</a:t>
            </a:r>
          </a:p>
          <a:p>
            <a:pPr marL="765175" lvl="1" indent="-419100" defTabSz="809625" eaLnBrk="0" hangingPunct="0">
              <a:lnSpc>
                <a:spcPct val="80000"/>
              </a:lnSpc>
              <a:spcBef>
                <a:spcPct val="20000"/>
              </a:spcBef>
              <a:buClr>
                <a:srgbClr val="EA5448"/>
              </a:buClr>
              <a:buFontTx/>
              <a:buAutoNum type="arabicPeriod"/>
            </a:pPr>
            <a:r>
              <a:rPr lang="en-US" sz="2300"/>
              <a:t>Intuitive.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10243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4C671C2C-886D-4FFA-B724-F5949F802386}" type="slidenum">
              <a:rPr kumimoji="1" lang="en-AU" sz="1200" b="1">
                <a:solidFill>
                  <a:schemeClr val="tx2"/>
                </a:solidFill>
              </a:rPr>
              <a:pPr algn="ctr"/>
              <a:t>8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sp>
        <p:nvSpPr>
          <p:cNvPr id="10249" name="Content Placeholder 2"/>
          <p:cNvSpPr>
            <a:spLocks/>
          </p:cNvSpPr>
          <p:nvPr/>
        </p:nvSpPr>
        <p:spPr bwMode="auto">
          <a:xfrm>
            <a:off x="1143000" y="914400"/>
            <a:ext cx="7620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984" tIns="40492" rIns="80984" bIns="40492"/>
          <a:lstStyle/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</a:pPr>
            <a:r>
              <a:rPr lang="en-US" sz="2300" b="1"/>
              <a:t>New research</a:t>
            </a:r>
            <a:r>
              <a:rPr lang="en-US" sz="2300"/>
              <a:t>: Praeger Perspective Series – draws 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</a:pPr>
            <a:r>
              <a:rPr lang="en-US" sz="2300"/>
              <a:t>attention to the various components of the 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</a:pPr>
            <a:r>
              <a:rPr lang="en-US" sz="2300"/>
              <a:t>entrepreneurial process.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</a:pPr>
            <a:endParaRPr lang="en-US" sz="230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</a:pPr>
            <a:r>
              <a:rPr lang="en-US" sz="2300" b="1"/>
              <a:t>People</a:t>
            </a:r>
            <a:r>
              <a:rPr lang="en-US" sz="2300"/>
              <a:t> – entrepreneurship as a form of human action.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</a:pPr>
            <a:endParaRPr lang="en-US" sz="230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</a:pPr>
            <a:r>
              <a:rPr lang="en-US" sz="2300" b="1"/>
              <a:t>Process</a:t>
            </a:r>
            <a:r>
              <a:rPr lang="en-US" sz="2300"/>
              <a:t> – proceeds through the life cycle of a new 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</a:pPr>
            <a:r>
              <a:rPr lang="en-US" sz="2300"/>
              <a:t>venture start up.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</a:pPr>
            <a:endParaRPr lang="en-US" sz="230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</a:pPr>
            <a:r>
              <a:rPr lang="en-US" sz="2300" b="1"/>
              <a:t>Place</a:t>
            </a:r>
            <a:r>
              <a:rPr lang="en-US" sz="2300"/>
              <a:t> – the importance of the wide and diverse range of 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</a:pPr>
            <a:r>
              <a:rPr lang="en-US" sz="2300"/>
              <a:t>contextual factors that influence both the entrepreneur 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</a:pPr>
            <a:r>
              <a:rPr lang="en-US" sz="2300"/>
              <a:t>and the entrepreneurship process.</a:t>
            </a:r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</a:pPr>
            <a:endParaRPr lang="en-US" sz="2300"/>
          </a:p>
          <a:p>
            <a:pPr marL="303213" indent="-303213" defTabSz="809625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</a:pPr>
            <a:r>
              <a:rPr lang="en-US" sz="23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8"/>
          <p:cNvSpPr>
            <a:spLocks noChangeArrowheads="1"/>
          </p:cNvSpPr>
          <p:nvPr/>
        </p:nvSpPr>
        <p:spPr bwMode="auto">
          <a:xfrm>
            <a:off x="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pic>
        <p:nvPicPr>
          <p:cNvPr id="11267" name="Picture 13" descr="MHA Logo_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6313488"/>
            <a:ext cx="3206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18"/>
          <p:cNvSpPr>
            <a:spLocks noChangeArrowheads="1"/>
          </p:cNvSpPr>
          <p:nvPr/>
        </p:nvSpPr>
        <p:spPr bwMode="auto">
          <a:xfrm>
            <a:off x="8229600" y="6096000"/>
            <a:ext cx="914400" cy="762000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AU" sz="2400">
              <a:solidFill>
                <a:srgbClr val="FF9933"/>
              </a:solidFill>
              <a:latin typeface="Times New Roman" pitchFamily="18" charset="0"/>
            </a:endParaRP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8305800" y="6334125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kumimoji="1" lang="en-AU" sz="1200" b="1">
                <a:solidFill>
                  <a:schemeClr val="tx2"/>
                </a:solidFill>
              </a:rPr>
              <a:t>2-</a:t>
            </a:r>
            <a:fld id="{FF1DAC8C-2A03-4BDB-A31E-6C3D22BA9575}" type="slidenum">
              <a:rPr kumimoji="1" lang="en-AU" sz="1200" b="1">
                <a:solidFill>
                  <a:schemeClr val="tx2"/>
                </a:solidFill>
              </a:rPr>
              <a:pPr algn="ctr"/>
              <a:t>9</a:t>
            </a:fld>
            <a:endParaRPr kumimoji="1" lang="en-AU" sz="1200" b="1">
              <a:solidFill>
                <a:schemeClr val="tx2"/>
              </a:solidFill>
            </a:endParaRP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914400" y="6096000"/>
            <a:ext cx="7315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0" y="0"/>
            <a:ext cx="914400" cy="609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990600" y="6248400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© McGraw-Hill Australia Pty Ltd 2011</a:t>
            </a:r>
          </a:p>
          <a:p>
            <a:pPr>
              <a:lnSpc>
                <a:spcPct val="90000"/>
              </a:lnSpc>
            </a:pPr>
            <a:r>
              <a:rPr kumimoji="1" lang="en-AU" sz="1000">
                <a:solidFill>
                  <a:schemeClr val="tx2"/>
                </a:solidFill>
              </a:rPr>
              <a:t>PowerPoint slides for </a:t>
            </a:r>
            <a:r>
              <a:rPr kumimoji="1" lang="en-AU" sz="1000" i="1">
                <a:solidFill>
                  <a:schemeClr val="tx2"/>
                </a:solidFill>
              </a:rPr>
              <a:t>New Venture Creation: Entrepreneurship for the 21</a:t>
            </a:r>
            <a:r>
              <a:rPr kumimoji="1" lang="en-AU" sz="1000" i="1" baseline="30000">
                <a:solidFill>
                  <a:schemeClr val="tx2"/>
                </a:solidFill>
              </a:rPr>
              <a:t>st</a:t>
            </a:r>
            <a:r>
              <a:rPr kumimoji="1" lang="en-AU" sz="1000" i="1">
                <a:solidFill>
                  <a:schemeClr val="tx2"/>
                </a:solidFill>
              </a:rPr>
              <a:t> Century (A Pacific Rim Focus)</a:t>
            </a:r>
            <a:r>
              <a:rPr kumimoji="1" lang="en-AU" sz="1000">
                <a:solidFill>
                  <a:schemeClr val="tx2"/>
                </a:solidFill>
              </a:rPr>
              <a:t> by Timmons et al.</a:t>
            </a:r>
          </a:p>
        </p:txBody>
      </p:sp>
      <p:pic>
        <p:nvPicPr>
          <p:cNvPr id="1127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"/>
            <a:ext cx="50482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op T04">
  <a:themeElements>
    <a:clrScheme name="Konop T04 13">
      <a:dk1>
        <a:srgbClr val="000000"/>
      </a:dk1>
      <a:lt1>
        <a:srgbClr val="000000"/>
      </a:lt1>
      <a:dk2>
        <a:srgbClr val="FFFFFF"/>
      </a:dk2>
      <a:lt2>
        <a:srgbClr val="808080"/>
      </a:lt2>
      <a:accent1>
        <a:srgbClr val="84C27A"/>
      </a:accent1>
      <a:accent2>
        <a:srgbClr val="9F9FDF"/>
      </a:accent2>
      <a:accent3>
        <a:srgbClr val="AAAAAA"/>
      </a:accent3>
      <a:accent4>
        <a:srgbClr val="000000"/>
      </a:accent4>
      <a:accent5>
        <a:srgbClr val="C2DDBE"/>
      </a:accent5>
      <a:accent6>
        <a:srgbClr val="9090CA"/>
      </a:accent6>
      <a:hlink>
        <a:srgbClr val="B0A250"/>
      </a:hlink>
      <a:folHlink>
        <a:srgbClr val="865752"/>
      </a:folHlink>
    </a:clrScheme>
    <a:fontScheme name="Konop T04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onop T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nop T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nop T04 13">
        <a:dk1>
          <a:srgbClr val="000000"/>
        </a:dk1>
        <a:lt1>
          <a:srgbClr val="000000"/>
        </a:lt1>
        <a:dk2>
          <a:srgbClr val="FFFFFF"/>
        </a:dk2>
        <a:lt2>
          <a:srgbClr val="808080"/>
        </a:lt2>
        <a:accent1>
          <a:srgbClr val="84C27A"/>
        </a:accent1>
        <a:accent2>
          <a:srgbClr val="9F9FDF"/>
        </a:accent2>
        <a:accent3>
          <a:srgbClr val="AAAAAA"/>
        </a:accent3>
        <a:accent4>
          <a:srgbClr val="000000"/>
        </a:accent4>
        <a:accent5>
          <a:srgbClr val="C2DDBE"/>
        </a:accent5>
        <a:accent6>
          <a:srgbClr val="9090CA"/>
        </a:accent6>
        <a:hlink>
          <a:srgbClr val="B0A250"/>
        </a:hlink>
        <a:folHlink>
          <a:srgbClr val="86575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Konop T04">
  <a:themeElements>
    <a:clrScheme name="1_Konop T04 13">
      <a:dk1>
        <a:srgbClr val="000000"/>
      </a:dk1>
      <a:lt1>
        <a:srgbClr val="000000"/>
      </a:lt1>
      <a:dk2>
        <a:srgbClr val="FFFFFF"/>
      </a:dk2>
      <a:lt2>
        <a:srgbClr val="808080"/>
      </a:lt2>
      <a:accent1>
        <a:srgbClr val="84C27A"/>
      </a:accent1>
      <a:accent2>
        <a:srgbClr val="9F9FDF"/>
      </a:accent2>
      <a:accent3>
        <a:srgbClr val="AAAAAA"/>
      </a:accent3>
      <a:accent4>
        <a:srgbClr val="000000"/>
      </a:accent4>
      <a:accent5>
        <a:srgbClr val="C2DDBE"/>
      </a:accent5>
      <a:accent6>
        <a:srgbClr val="9090CA"/>
      </a:accent6>
      <a:hlink>
        <a:srgbClr val="B0A250"/>
      </a:hlink>
      <a:folHlink>
        <a:srgbClr val="865752"/>
      </a:folHlink>
    </a:clrScheme>
    <a:fontScheme name="1_Konop T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96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Konop T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onop T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onop T04 13">
        <a:dk1>
          <a:srgbClr val="000000"/>
        </a:dk1>
        <a:lt1>
          <a:srgbClr val="000000"/>
        </a:lt1>
        <a:dk2>
          <a:srgbClr val="FFFFFF"/>
        </a:dk2>
        <a:lt2>
          <a:srgbClr val="808080"/>
        </a:lt2>
        <a:accent1>
          <a:srgbClr val="84C27A"/>
        </a:accent1>
        <a:accent2>
          <a:srgbClr val="9F9FDF"/>
        </a:accent2>
        <a:accent3>
          <a:srgbClr val="AAAAAA"/>
        </a:accent3>
        <a:accent4>
          <a:srgbClr val="000000"/>
        </a:accent4>
        <a:accent5>
          <a:srgbClr val="C2DDBE"/>
        </a:accent5>
        <a:accent6>
          <a:srgbClr val="9090CA"/>
        </a:accent6>
        <a:hlink>
          <a:srgbClr val="B0A250"/>
        </a:hlink>
        <a:folHlink>
          <a:srgbClr val="86575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</TotalTime>
  <Words>2171</Words>
  <Application>Microsoft Office PowerPoint</Application>
  <PresentationFormat>On-screen Show (4:3)</PresentationFormat>
  <Paragraphs>268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Book Antiqua</vt:lpstr>
      <vt:lpstr>Times New Roman</vt:lpstr>
      <vt:lpstr>Arial Narrow</vt:lpstr>
      <vt:lpstr>Konop T04</vt:lpstr>
      <vt:lpstr>1_Konop T04</vt:lpstr>
      <vt:lpstr>PowerPoint Presentation</vt:lpstr>
      <vt:lpstr>Achieving Entrepreneurial Greatness</vt:lpstr>
      <vt:lpstr>PowerPoint Presentation</vt:lpstr>
      <vt:lpstr>PowerPoint Presentation</vt:lpstr>
      <vt:lpstr>PowerPoint Presentation</vt:lpstr>
      <vt:lpstr>PowerPoint Presentation</vt:lpstr>
      <vt:lpstr>Converging on the Entrepreneurial Mind</vt:lpstr>
      <vt:lpstr>PowerPoint Presentation</vt:lpstr>
      <vt:lpstr>PowerPoint Presentation</vt:lpstr>
      <vt:lpstr>PowerPoint Presentation</vt:lpstr>
      <vt:lpstr>Three Important Aspects of Courage</vt:lpstr>
      <vt:lpstr>PowerPoint Presentation</vt:lpstr>
      <vt:lpstr>PowerPoint Presentation</vt:lpstr>
      <vt:lpstr>The Entrepreneur’s Decision Making Style </vt:lpstr>
      <vt:lpstr>PowerPoint Presentation</vt:lpstr>
      <vt:lpstr>The Entrepreneurial Mind in Action</vt:lpstr>
      <vt:lpstr>PowerPoint Presentation</vt:lpstr>
      <vt:lpstr>The Concept of Apprenticeship</vt:lpstr>
      <vt:lpstr>PowerPoint Presentation</vt:lpstr>
      <vt:lpstr>PowerPoint Presentation</vt:lpstr>
      <vt:lpstr>PowerPoint Presentation</vt:lpstr>
      <vt:lpstr>PowerPoint Presentation</vt:lpstr>
      <vt:lpstr>A Word of Caution</vt:lpstr>
      <vt:lpstr>Exercises</vt:lpstr>
      <vt:lpstr>Crafting a Personal Entrepreneurial Strategy</vt:lpstr>
      <vt:lpstr>PowerPoint Presentation</vt:lpstr>
      <vt:lpstr>PowerPoint Presentation</vt:lpstr>
      <vt:lpstr>Personal Entrepreneurial Strategy</vt:lpstr>
      <vt:lpstr>Reasons for Planning</vt:lpstr>
      <vt:lpstr>Reasons for Planning</vt:lpstr>
      <vt:lpstr>Self Assessment</vt:lpstr>
      <vt:lpstr>Self Assessment</vt:lpstr>
      <vt:lpstr>Constructive Feedback</vt:lpstr>
      <vt:lpstr>Constructive Feedback</vt:lpstr>
      <vt:lpstr>Constructive Feedback</vt:lpstr>
      <vt:lpstr>Effective Goal Setting</vt:lpstr>
      <vt:lpstr>Effective Goal Setting</vt:lpstr>
      <vt:lpstr>Effective Goal Setting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McGraw-Hill Higher Education</dc:creator>
  <cp:lastModifiedBy>Mitchell Ross</cp:lastModifiedBy>
  <cp:revision>96</cp:revision>
  <cp:lastPrinted>2009-04-22T19:24:48Z</cp:lastPrinted>
  <dcterms:created xsi:type="dcterms:W3CDTF">2001-10-30T16:30:01Z</dcterms:created>
  <dcterms:modified xsi:type="dcterms:W3CDTF">2012-07-26T05:13:02Z</dcterms:modified>
</cp:coreProperties>
</file>