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17" r:id="rId2"/>
    <p:sldMasterId id="2147483829" r:id="rId3"/>
    <p:sldMasterId id="2147483841" r:id="rId4"/>
  </p:sldMasterIdLst>
  <p:notesMasterIdLst>
    <p:notesMasterId r:id="rId28"/>
  </p:notesMasterIdLst>
  <p:handoutMasterIdLst>
    <p:handoutMasterId r:id="rId29"/>
  </p:handoutMasterIdLst>
  <p:sldIdLst>
    <p:sldId id="414" r:id="rId5"/>
    <p:sldId id="418" r:id="rId6"/>
    <p:sldId id="420" r:id="rId7"/>
    <p:sldId id="334" r:id="rId8"/>
    <p:sldId id="395" r:id="rId9"/>
    <p:sldId id="396" r:id="rId10"/>
    <p:sldId id="417" r:id="rId11"/>
    <p:sldId id="403" r:id="rId12"/>
    <p:sldId id="416" r:id="rId13"/>
    <p:sldId id="397" r:id="rId14"/>
    <p:sldId id="404" r:id="rId15"/>
    <p:sldId id="406" r:id="rId16"/>
    <p:sldId id="333" r:id="rId17"/>
    <p:sldId id="335" r:id="rId18"/>
    <p:sldId id="357" r:id="rId19"/>
    <p:sldId id="407" r:id="rId20"/>
    <p:sldId id="409" r:id="rId21"/>
    <p:sldId id="408" r:id="rId22"/>
    <p:sldId id="410" r:id="rId23"/>
    <p:sldId id="411" r:id="rId24"/>
    <p:sldId id="412" r:id="rId25"/>
    <p:sldId id="413" r:id="rId26"/>
    <p:sldId id="415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8100"/>
    <a:srgbClr val="FFCC99"/>
    <a:srgbClr val="663300"/>
    <a:srgbClr val="1C2850"/>
    <a:srgbClr val="E7F6FF"/>
    <a:srgbClr val="090D19"/>
    <a:srgbClr val="006600"/>
    <a:srgbClr val="EA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8" y="45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9A25EA1-BB7C-4A29-A3D4-43C37DBBF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9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767F005-DA3D-47EA-AB25-1E81A25B0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6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14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24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20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0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9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459A96-A10D-4583-A198-9E100FC09C91}" type="slidenum">
              <a:rPr lang="en-US" sz="12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3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21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6CAF-E839-4315-B836-C0DBE8ED7F4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>
              <a:ea typeface="ＭＳ Ｐゴシック" pitchFamily="34" charset="-128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22C0E1E-3BD1-4EE5-896D-074B36FFC35B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5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0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7F005-DA3D-47EA-AB25-1E81A25B01C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F7D1648E-F8DC-48FE-B262-1CD928ABC0B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8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2011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New Venture Creation: Entrepreneurship for the 21st Century (A Pacific Rim Focus) by Timmons et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9487D6CB-9C19-4AC8-9C0D-B0BD7181F485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8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4BCDA0C6-272D-4D13-8674-DCDE0A3A7CD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1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6475" y="1423988"/>
            <a:ext cx="3954463" cy="4672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423988"/>
            <a:ext cx="3954462" cy="4672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06E88E9E-B17B-4FB5-B397-C83003C2C132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6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E96C787C-1901-41FF-A3D8-F6173D842FCB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5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A8BF42D1-2823-48D9-86E6-6482C1D1FE05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58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992E5383-6A4E-4AF9-A104-DF4F8CE462E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85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DC027226-3029-47AC-B258-8AFC38753E73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9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34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AE8FB067-496A-4B5C-982D-5AACFD8B83D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8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C6662082-AD89-4D6E-8F6D-665A5B8FA9C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81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152400"/>
            <a:ext cx="2014537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6475" y="152400"/>
            <a:ext cx="5894388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92FA1C10-1912-4246-BD87-360DA7E0DC0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9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3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082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1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4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964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286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481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2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6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2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Timmons_9780070139220-7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3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7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500">
          <a:solidFill>
            <a:schemeClr val="tx1"/>
          </a:solidFill>
          <a:latin typeface="+mn-lt"/>
          <a:ea typeface="ＭＳ Ｐゴシック" charset="0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14400" y="0"/>
            <a:ext cx="8229600" cy="6096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6475" y="1423988"/>
            <a:ext cx="806132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152400"/>
            <a:ext cx="80184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19125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kumimoji="1" sz="1000">
                <a:solidFill>
                  <a:schemeClr val="tx2"/>
                </a:solidFill>
              </a:defRPr>
            </a:lvl1pPr>
          </a:lstStyle>
          <a:p>
            <a:r>
              <a:rPr lang="en-AU"/>
              <a:t>© McGraw-Hill Australia Pty Ltd 2011</a:t>
            </a:r>
          </a:p>
          <a:p>
            <a:r>
              <a:rPr lang="en-AU"/>
              <a:t>PowerPoint slides for </a:t>
            </a:r>
            <a:r>
              <a:rPr lang="en-AU" i="1"/>
              <a:t>New Venture Creation: Entrepreneurship for the 21</a:t>
            </a:r>
            <a:r>
              <a:rPr lang="en-AU" i="1" baseline="30000"/>
              <a:t>st</a:t>
            </a:r>
            <a:r>
              <a:rPr lang="en-AU" i="1"/>
              <a:t> Century (A Pacific Rim Focus)</a:t>
            </a:r>
            <a:r>
              <a:rPr lang="en-AU"/>
              <a:t> by Timmons et al.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tx2"/>
                </a:solidFill>
              </a:defRPr>
            </a:lvl1pPr>
          </a:lstStyle>
          <a:p>
            <a:r>
              <a:rPr lang="en-AU"/>
              <a:t>3-</a:t>
            </a:r>
            <a:fld id="{5C626692-8C4A-4D9A-A98D-407AA1050A9C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05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7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chemeClr val="tx1"/>
          </a:solidFill>
          <a:latin typeface="+mn-lt"/>
          <a:ea typeface="ＭＳ Ｐゴシック" charset="0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 smtClean="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14400" y="0"/>
            <a:ext cx="8229600" cy="6096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 smtClean="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6475" y="1423988"/>
            <a:ext cx="806132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152400"/>
            <a:ext cx="80184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19125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kumimoji="1" sz="100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© McGraw-Hill Australia Pty Ltd 2009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PowerPoint slides for </a:t>
            </a:r>
            <a:r>
              <a:rPr lang="en-AU" i="1">
                <a:solidFill>
                  <a:srgbClr val="FFFFFF"/>
                </a:solidFill>
              </a:rPr>
              <a:t>New Venture Creation: Entrepreneurship for the 21</a:t>
            </a:r>
            <a:r>
              <a:rPr lang="en-AU" i="1" baseline="30000">
                <a:solidFill>
                  <a:srgbClr val="FFFFFF"/>
                </a:solidFill>
              </a:rPr>
              <a:t>st</a:t>
            </a:r>
            <a:r>
              <a:rPr lang="en-AU" i="1">
                <a:solidFill>
                  <a:srgbClr val="FFFFFF"/>
                </a:solidFill>
              </a:rPr>
              <a:t> Century (A Pacific Rim Focus)</a:t>
            </a:r>
            <a:r>
              <a:rPr lang="en-AU">
                <a:solidFill>
                  <a:srgbClr val="FFFFFF"/>
                </a:solidFill>
              </a:rPr>
              <a:t> by Timmons et al.</a:t>
            </a:r>
          </a:p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Prepared by David Tweed, Massey University.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1-</a:t>
            </a:r>
            <a:fld id="{E21AFD49-4761-437B-A201-9A0C13402990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  <p:pic>
        <p:nvPicPr>
          <p:cNvPr id="2057" name="Picture 13" descr="MHA Logo_R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7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chemeClr val="tx1"/>
          </a:solidFill>
          <a:latin typeface="+mn-lt"/>
          <a:ea typeface="ＭＳ Ｐゴシック" charset="0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Timmons_9780070139220-7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3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500">
          <a:solidFill>
            <a:schemeClr val="tx1"/>
          </a:solidFill>
          <a:latin typeface="+mn-lt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000">
          <a:solidFill>
            <a:schemeClr val="tx1"/>
          </a:solidFill>
          <a:latin typeface="+mn-lt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henextweb.com/insider/2012/07/24/australian-business-software-firm-scriptrock-raises-1-2m-from-500-startups-peter-thiel-and-more/" TargetMode="External"/><Relationship Id="rId3" Type="http://schemas.openxmlformats.org/officeDocument/2006/relationships/hyperlink" Target="http://www.crikey.com.au/2012/07/25/want-thorpie-to-negotiate-a-deal-beware-dodgy-jensen-play/" TargetMode="External"/><Relationship Id="rId7" Type="http://schemas.openxmlformats.org/officeDocument/2006/relationships/hyperlink" Target="http://neverstop.co/start-launch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startupsmart.com.au/young-entrepreneurs/startup-academy-students-to-get-firsthand-taste-of-start-up-life/201207247020.html" TargetMode="External"/><Relationship Id="rId5" Type="http://schemas.openxmlformats.org/officeDocument/2006/relationships/hyperlink" Target="http://www.brw.com.au/p/entrepreneurs/the_day_gordon_merchant_billabong_JxmMdllTJehC3Lfc04ubEP" TargetMode="External"/><Relationship Id="rId4" Type="http://schemas.openxmlformats.org/officeDocument/2006/relationships/hyperlink" Target="http://www.smartcompany.com.au/retail/050880-billabong-founder-s-155-million-mistake-and-how-he-should-have-known-it-was-time-to-go.html?utm_source=SmartCompany&amp;utm_campaign=bf79cd7886-Wednesday_25_July_201225_07_2012&amp;utm_medium=emai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hyperlink" Target="http://www.startupsmart.com.au/financing-a-business/venture-capital/start-up-investors-give-their-top-10-pitching-tips/201208077158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c.com/ss/best-industries-for-starting-a-business#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7" descr="Timmons_9780070139220-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81650" cy="69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944688" y="406400"/>
            <a:ext cx="2703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000" b="1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609725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809625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4400" b="1">
                <a:solidFill>
                  <a:schemeClr val="tx2"/>
                </a:solidFill>
              </a:rPr>
              <a:t>The Business Plan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024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ACF188A6-3D29-427B-87F2-59CD56041FC7}" type="slidenum">
              <a:rPr kumimoji="1" lang="en-AU" sz="1200" b="1">
                <a:solidFill>
                  <a:schemeClr val="tx2"/>
                </a:solidFill>
              </a:rPr>
              <a:pPr algn="ctr"/>
              <a:t>10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AU" sz="3200" b="1" dirty="0" smtClean="0"/>
              <a:t>Developing the Business Plan (2)</a:t>
            </a:r>
            <a:endParaRPr lang="en-US" sz="3200" b="1" dirty="0"/>
          </a:p>
        </p:txBody>
      </p:sp>
      <p:sp>
        <p:nvSpPr>
          <p:cNvPr id="10250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sz="2700" dirty="0" smtClean="0"/>
              <a:t>Plan is obsolete at printer.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Work in progress.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The plan is not the business: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Blueprint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Strategy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Resource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700" dirty="0" smtClean="0"/>
              <a:t>People </a:t>
            </a:r>
            <a:endParaRPr lang="en-US" altLang="ja-JP" sz="2700" dirty="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/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8435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0CE2729E-43BB-408E-AD05-F9F0F2D68F1F}" type="slidenum">
              <a:rPr kumimoji="1" lang="en-AU" sz="1200" b="1">
                <a:solidFill>
                  <a:schemeClr val="tx2"/>
                </a:solidFill>
              </a:rPr>
              <a:pPr algn="ctr"/>
              <a:t>11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Who Develops the Plan?</a:t>
            </a:r>
          </a:p>
        </p:txBody>
      </p:sp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Reasons </a:t>
            </a:r>
            <a:r>
              <a:rPr lang="en-US" sz="2700" b="1" i="1"/>
              <a:t>not</a:t>
            </a:r>
            <a:r>
              <a:rPr lang="en-US" sz="2700"/>
              <a:t> to hire an outside professional to prepare the business plan: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Consequences of different strategies and tactics can be considered.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Human and financial requirements for launching and building the venture can be examined.</a:t>
            </a:r>
          </a:p>
          <a:p>
            <a:pPr marL="303213" indent="-303213" defTabSz="809625"/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048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CB2C2678-3381-4572-82AD-7A07278F4B55}" type="slidenum">
              <a:rPr kumimoji="1" lang="en-AU" sz="1200" b="1">
                <a:solidFill>
                  <a:schemeClr val="tx2"/>
                </a:solidFill>
              </a:rPr>
              <a:pPr algn="ctr"/>
              <a:t>12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A Complete Business Plan</a:t>
            </a:r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Inducing someone to fund the opportunity.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Guide the policies and actions of the firm over time.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Level of detail required.</a:t>
            </a:r>
          </a:p>
          <a:p>
            <a:pPr marL="303213" indent="-303213" defTabSz="809625"/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1507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E615BC2E-6BBB-481F-BBBC-4562823EC574}" type="slidenum">
              <a:rPr kumimoji="1" lang="en-AU" sz="1200" b="1">
                <a:solidFill>
                  <a:schemeClr val="tx2"/>
                </a:solidFill>
              </a:rPr>
              <a:pPr algn="ctr"/>
              <a:t>13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15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9113"/>
            <a:ext cx="674687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2531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1CDA9D04-4116-4F9B-AD7A-E551FA34DF18}" type="slidenum">
              <a:rPr kumimoji="1" lang="en-AU" sz="1200" b="1">
                <a:solidFill>
                  <a:schemeClr val="tx2"/>
                </a:solidFill>
              </a:rPr>
              <a:pPr algn="ctr"/>
              <a:t>14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25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728027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3555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CD3B299F-E50D-4FD4-B62A-996351C78EAA}" type="slidenum">
              <a:rPr kumimoji="1" lang="en-AU" sz="1200" b="1">
                <a:solidFill>
                  <a:schemeClr val="tx2"/>
                </a:solidFill>
              </a:rPr>
              <a:pPr algn="ctr"/>
              <a:t>15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990600" y="3048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3562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/>
            </a:pPr>
            <a:r>
              <a:rPr lang="en-US" sz="2500" b="1"/>
              <a:t>EXECUTIVE SUMMARY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Description of the business concept and the business opportunity and strategy.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Target market and projections.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Competitive advantages.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The team.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The offering.</a:t>
            </a: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457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9ED6729D-DED9-48DE-93F5-3C1666D007C4}" type="slidenum">
              <a:rPr kumimoji="1" lang="en-AU" sz="1200" b="1">
                <a:solidFill>
                  <a:schemeClr val="tx2"/>
                </a:solidFill>
              </a:rPr>
              <a:pPr algn="ctr"/>
              <a:t>16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4586" name="Rectangle 3"/>
          <p:cNvSpPr>
            <a:spLocks noChangeArrowheads="1"/>
          </p:cNvSpPr>
          <p:nvPr/>
        </p:nvSpPr>
        <p:spPr bwMode="auto">
          <a:xfrm>
            <a:off x="1143000" y="9906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2"/>
            </a:pPr>
            <a:r>
              <a:rPr lang="en-US" sz="2500" b="1"/>
              <a:t>THE INDUSTRY AND THE COMPANY AND ITS PRODUCT(S) OR SERVICE(S)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The industry.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The company and the concept.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The product(s) or service(s).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Entry and growth strategy.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2"/>
            </a:pPr>
            <a:r>
              <a:rPr lang="en-US" sz="2500" b="1"/>
              <a:t>MARKET RESEARCH AND ANALYSIS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Customers.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Market size and trends.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Competition and competitive edge.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Estimated market share and sales.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Ongoing market evaluation.</a:t>
            </a:r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560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F4CA07BF-D280-427B-BE86-1B7DB7CD447C}" type="slidenum">
              <a:rPr kumimoji="1" lang="en-AU" sz="1200" b="1">
                <a:solidFill>
                  <a:schemeClr val="tx2"/>
                </a:solidFill>
              </a:rPr>
              <a:pPr algn="ctr"/>
              <a:t>17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1143000" y="9906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4"/>
            </a:pPr>
            <a:r>
              <a:rPr lang="en-US" sz="2300" b="1"/>
              <a:t>THE ECONOMICS OF THE BUSINESS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Gross and operating margins.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Profit potential and durability.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Fixed, variable and semi-variable costs.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Months to breakeven.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Months to reach positive cash flow.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4"/>
            </a:pPr>
            <a:r>
              <a:rPr lang="en-US" sz="2300" b="1"/>
              <a:t>MARKETING PLAN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Overall marketing strategy.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Pricing.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Sales tactics.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Service and warranty policies.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Advertising and promotion.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6627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97E10A98-8621-44E1-9968-4B5A1C686E7E}" type="slidenum">
              <a:rPr kumimoji="1" lang="en-AU" sz="1200" b="1">
                <a:solidFill>
                  <a:schemeClr val="tx2"/>
                </a:solidFill>
              </a:rPr>
              <a:pPr algn="ctr"/>
              <a:t>18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1143000" y="9906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6"/>
            </a:pPr>
            <a:r>
              <a:rPr lang="en-US" sz="2300" b="1"/>
              <a:t>DESIGN AND DEVELOPMENT PLAN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Development status and tasks.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Difficulties and risks.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Product improvement and new products.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Costs.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Proprietary issues.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10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6"/>
            </a:pPr>
            <a:r>
              <a:rPr lang="en-US" sz="2300" b="1"/>
              <a:t>MANUFACTURING AND OPERATIONS PLAN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Operating cycle.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Geographical location.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Facilities and improvements.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Strategy and plans.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100"/>
              <a:t>Regulatory and legal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7651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D0996244-A817-4208-957D-BA0C07B35D17}" type="slidenum">
              <a:rPr kumimoji="1" lang="en-AU" sz="1200" b="1">
                <a:solidFill>
                  <a:schemeClr val="tx2"/>
                </a:solidFill>
              </a:rPr>
              <a:pPr algn="ctr"/>
              <a:t>19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7657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7658" name="Rectangle 3"/>
          <p:cNvSpPr>
            <a:spLocks noChangeArrowheads="1"/>
          </p:cNvSpPr>
          <p:nvPr/>
        </p:nvSpPr>
        <p:spPr bwMode="auto">
          <a:xfrm>
            <a:off x="1143000" y="9906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8"/>
            </a:pPr>
            <a:r>
              <a:rPr lang="en-US" sz="2500" b="1"/>
              <a:t>MANAGEMENT TEAM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Organisation.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Key management personnel.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Management compensation and ownership.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Other investors.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Employment and other agreements and stock option and bonus plans.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Board of directors.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Other shareholders, rights, and restrictions.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Supporting professional advisors and services.</a:t>
            </a:r>
          </a:p>
          <a:p>
            <a:pPr marL="514350" indent="-514350" defTabSz="809625"/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AU" sz="1000" smtClean="0">
                <a:solidFill>
                  <a:srgbClr val="FFFFFF"/>
                </a:solidFill>
              </a:rPr>
              <a:t>© McGraw-Hill Australia Pty Ltd 2011</a:t>
            </a:r>
          </a:p>
          <a:p>
            <a:pPr eaLnBrk="1" hangingPunct="1"/>
            <a:r>
              <a:rPr lang="en-AU" sz="1000" smtClean="0">
                <a:solidFill>
                  <a:srgbClr val="FFFFFF"/>
                </a:solidFill>
              </a:rPr>
              <a:t>PowerPoint slides for New Venture Creation: Entrepreneurship for the 21st Century (A Pacific Rim Focus) by Timmons et al.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AU" sz="1200" smtClean="0">
                <a:solidFill>
                  <a:srgbClr val="FFFFFF"/>
                </a:solidFill>
              </a:rPr>
              <a:t>1-</a:t>
            </a:r>
            <a:fld id="{DA247798-041B-44DF-82F7-1285FA4EFAE6}" type="slidenum">
              <a:rPr lang="en-AU" sz="1200" smtClean="0">
                <a:solidFill>
                  <a:srgbClr val="FFFFFF"/>
                </a:solidFill>
              </a:rPr>
              <a:pPr eaLnBrk="1" hangingPunct="1"/>
              <a:t>2</a:t>
            </a:fld>
            <a:endParaRPr lang="en-AU" sz="1200" smtClean="0">
              <a:solidFill>
                <a:srgbClr val="FFFFFF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06375"/>
            <a:ext cx="8023225" cy="130968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ea typeface="ＭＳ Ｐゴシック" pitchFamily="34" charset="-128"/>
              </a:rPr>
              <a:t>Entrepreneurial stuff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590675"/>
            <a:ext cx="8061325" cy="4505325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  <a:hlinkClick r:id="rId3"/>
              </a:rPr>
              <a:t>When big names backfire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  <a:hlinkClick r:id="rId4"/>
              </a:rPr>
              <a:t>When is it time to go?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AU" sz="2400" dirty="0" smtClean="0">
                <a:ea typeface="ＭＳ Ｐゴシック" pitchFamily="34" charset="-128"/>
                <a:hlinkClick r:id="rId5"/>
              </a:rPr>
              <a:t>Billabong dream</a:t>
            </a:r>
            <a:endParaRPr lang="en-US" sz="2400" dirty="0" smtClean="0">
              <a:ea typeface="ＭＳ Ｐゴシック" pitchFamily="34" charset="-128"/>
              <a:hlinkClick r:id="rId6"/>
            </a:endParaRPr>
          </a:p>
          <a:p>
            <a:pPr eaLnBrk="1" hangingPunct="1"/>
            <a:r>
              <a:rPr lang="en-US" sz="2400" dirty="0" err="1" smtClean="0">
                <a:ea typeface="ＭＳ Ｐゴシック" pitchFamily="34" charset="-128"/>
                <a:hlinkClick r:id="rId6"/>
              </a:rPr>
              <a:t>StartUp</a:t>
            </a:r>
            <a:r>
              <a:rPr lang="en-US" sz="2400" dirty="0" smtClean="0">
                <a:ea typeface="ＭＳ Ｐゴシック" pitchFamily="34" charset="-128"/>
                <a:hlinkClick r:id="rId6"/>
              </a:rPr>
              <a:t> Academy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AU" sz="2400" dirty="0" smtClean="0">
                <a:ea typeface="ＭＳ Ｐゴシック" pitchFamily="34" charset="-128"/>
                <a:hlinkClick r:id="rId7"/>
              </a:rPr>
              <a:t>Start Co.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err="1" smtClean="0">
                <a:ea typeface="ＭＳ Ｐゴシック" pitchFamily="34" charset="-128"/>
                <a:hlinkClick r:id="rId8"/>
              </a:rPr>
              <a:t>Aus</a:t>
            </a:r>
            <a:r>
              <a:rPr lang="en-US" sz="2400" dirty="0" smtClean="0">
                <a:ea typeface="ＭＳ Ｐゴシック" pitchFamily="34" charset="-128"/>
                <a:hlinkClick r:id="rId8"/>
              </a:rPr>
              <a:t> business </a:t>
            </a:r>
            <a:r>
              <a:rPr lang="en-US" sz="2400" dirty="0" err="1" smtClean="0">
                <a:ea typeface="ＭＳ Ｐゴシック" pitchFamily="34" charset="-128"/>
                <a:hlinkClick r:id="rId8"/>
              </a:rPr>
              <a:t>ScriptRock</a:t>
            </a:r>
            <a:r>
              <a:rPr lang="en-US" sz="2400" dirty="0" smtClean="0">
                <a:ea typeface="ＭＳ Ｐゴシック" pitchFamily="34" charset="-128"/>
                <a:hlinkClick r:id="rId8"/>
              </a:rPr>
              <a:t> raises $1.2 million</a:t>
            </a:r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139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8675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EC0A0420-CF7A-4A0D-959E-9B0A2325E769}" type="slidenum">
              <a:rPr kumimoji="1" lang="en-AU" sz="1200" b="1">
                <a:solidFill>
                  <a:schemeClr val="tx2"/>
                </a:solidFill>
              </a:rPr>
              <a:pPr algn="ctr"/>
              <a:t>20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1143000" y="9906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9"/>
            </a:pPr>
            <a:r>
              <a:rPr lang="en-US" sz="2500" b="1" dirty="0"/>
              <a:t>SUSTAINABILITY AND IMPACT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Issues of sustainability of the venture.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Impact on the environment.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Impact on the community, nation.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300" dirty="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10"/>
            </a:pPr>
            <a:r>
              <a:rPr lang="en-US" sz="2300" b="1" dirty="0"/>
              <a:t>OVERALL SCHEDULE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100" dirty="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10"/>
            </a:pPr>
            <a:r>
              <a:rPr lang="en-US" sz="2300" b="1" dirty="0"/>
              <a:t>CRITICAL RISKS, PROBLEMS AND ASSUMPTIONS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969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DD530E50-69EF-423C-9699-2A0F675A9FA5}" type="slidenum">
              <a:rPr kumimoji="1" lang="en-AU" sz="1200" b="1">
                <a:solidFill>
                  <a:schemeClr val="tx2"/>
                </a:solidFill>
              </a:rPr>
              <a:pPr algn="ctr"/>
              <a:t>21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9705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29706" name="Rectangle 3"/>
          <p:cNvSpPr>
            <a:spLocks noChangeArrowheads="1"/>
          </p:cNvSpPr>
          <p:nvPr/>
        </p:nvSpPr>
        <p:spPr bwMode="auto">
          <a:xfrm>
            <a:off x="1143000" y="11430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11"/>
            </a:pPr>
            <a:r>
              <a:rPr lang="en-US" sz="2500" b="1" dirty="0"/>
              <a:t>THE FINANCIAL PLAN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Actual income statements and balance sheets.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Pro forma income statements / pro forma balance sheets.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Pro forma cash flow analysis.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Breakeven chart and calculations.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Cost control.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Highlights.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072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15A9B3AC-BDD9-4AB2-B8FF-E73BB0F94BC6}" type="slidenum">
              <a:rPr kumimoji="1" lang="en-AU" sz="1200" b="1">
                <a:solidFill>
                  <a:schemeClr val="tx2"/>
                </a:solidFill>
              </a:rPr>
              <a:pPr algn="ctr"/>
              <a:t>22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Business Plan </a:t>
            </a:r>
          </a:p>
        </p:txBody>
      </p:sp>
      <p:sp>
        <p:nvSpPr>
          <p:cNvPr id="30730" name="Rectangle 3"/>
          <p:cNvSpPr>
            <a:spLocks noChangeArrowheads="1"/>
          </p:cNvSpPr>
          <p:nvPr/>
        </p:nvSpPr>
        <p:spPr bwMode="auto">
          <a:xfrm>
            <a:off x="1143000" y="11430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12"/>
            </a:pPr>
            <a:r>
              <a:rPr lang="en-US" sz="2500" b="1"/>
              <a:t>PROPOSED COMPANY OFFERING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Desired financing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Offering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Capitalisation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Use of funds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/>
              <a:t>Investor</a:t>
            </a:r>
            <a:r>
              <a:rPr lang="ja-JP" altLang="en-US" sz="2300"/>
              <a:t>’</a:t>
            </a:r>
            <a:r>
              <a:rPr lang="en-US" altLang="ja-JP" sz="2300"/>
              <a:t>s return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300"/>
          </a:p>
          <a:p>
            <a:pPr marL="514350" indent="-51435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 typeface="Book Antiqua" pitchFamily="18" charset="0"/>
              <a:buAutoNum type="arabicPeriod" startAt="13"/>
            </a:pPr>
            <a:r>
              <a:rPr lang="en-US" sz="2500" b="1"/>
              <a:t>APPENDICES</a:t>
            </a: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1747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C66FB33D-4F0E-4438-8984-F08B4A530D17}" type="slidenum">
              <a:rPr kumimoji="1" lang="en-AU" sz="1200" b="1">
                <a:solidFill>
                  <a:schemeClr val="tx2"/>
                </a:solidFill>
              </a:rPr>
              <a:pPr algn="ctr"/>
              <a:t>23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990600" y="76200"/>
            <a:ext cx="7772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Mind stretchers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1143000" y="11430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</a:pPr>
            <a:endParaRPr lang="en-US" sz="2300"/>
          </a:p>
        </p:txBody>
      </p:sp>
      <p:sp>
        <p:nvSpPr>
          <p:cNvPr id="31755" name="Title 1"/>
          <p:cNvSpPr>
            <a:spLocks noGrp="1"/>
          </p:cNvSpPr>
          <p:nvPr>
            <p:ph type="title"/>
          </p:nvPr>
        </p:nvSpPr>
        <p:spPr bwMode="auto">
          <a:xfrm>
            <a:off x="990600" y="274638"/>
            <a:ext cx="7696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56" name="Content Placeholder 2"/>
          <p:cNvSpPr>
            <a:spLocks noGrp="1"/>
          </p:cNvSpPr>
          <p:nvPr>
            <p:ph idx="1"/>
          </p:nvPr>
        </p:nvSpPr>
        <p:spPr bwMode="auto">
          <a:xfrm>
            <a:off x="990600" y="1600200"/>
            <a:ext cx="7696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ＭＳ Ｐゴシック" pitchFamily="34" charset="-128"/>
              </a:rPr>
              <a:t>Under what conditions and circumstances is it not to your advantage to prepare a business plan?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409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rgbClr val="FFFFFF"/>
                </a:solidFill>
                <a:ea typeface="+mn-ea"/>
                <a:cs typeface="Arial" pitchFamily="34" charset="0"/>
              </a:rPr>
              <a:t>3-</a:t>
            </a:r>
            <a:fld id="{B471B1A1-2C66-4F03-AEB0-2E906C6D941A}" type="slidenum">
              <a:rPr kumimoji="1" lang="en-AU" sz="1200" b="1">
                <a:solidFill>
                  <a:srgbClr val="FFFFFF"/>
                </a:solidFill>
                <a:ea typeface="+mn-ea"/>
                <a:cs typeface="Arial" pitchFamily="34" charset="0"/>
              </a:rPr>
              <a:pPr algn="ctr"/>
              <a:t>3</a:t>
            </a:fld>
            <a:endParaRPr kumimoji="1" lang="en-AU" sz="1200" b="1">
              <a:solidFill>
                <a:srgbClr val="FFFFFF"/>
              </a:solidFill>
              <a:ea typeface="+mn-ea"/>
              <a:cs typeface="Arial" pitchFamily="34" charset="0"/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  <a:ea typeface="+mn-ea"/>
                <a:cs typeface="Arial" pitchFamily="34" charset="0"/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  <a:ea typeface="+mn-ea"/>
                <a:cs typeface="Arial" pitchFamily="34" charset="0"/>
              </a:rPr>
              <a:t>PowerPoint slides for </a:t>
            </a:r>
            <a:r>
              <a:rPr kumimoji="1" lang="en-AU" sz="1000" i="1">
                <a:solidFill>
                  <a:srgbClr val="FFFFFF"/>
                </a:solidFill>
                <a:ea typeface="+mn-ea"/>
                <a:cs typeface="Arial" pitchFamily="34" charset="0"/>
              </a:rPr>
              <a:t>New Venture Creation: Entrepreneurship for the 21</a:t>
            </a:r>
            <a:r>
              <a:rPr kumimoji="1" lang="en-AU" sz="1000" i="1" baseline="30000">
                <a:solidFill>
                  <a:srgbClr val="FFFFFF"/>
                </a:solidFill>
                <a:ea typeface="+mn-ea"/>
                <a:cs typeface="Arial" pitchFamily="34" charset="0"/>
              </a:rPr>
              <a:t>st</a:t>
            </a:r>
            <a:r>
              <a:rPr kumimoji="1" lang="en-AU" sz="1000" i="1">
                <a:solidFill>
                  <a:srgbClr val="FFFFFF"/>
                </a:solidFill>
                <a:ea typeface="+mn-ea"/>
                <a:cs typeface="Arial" pitchFamily="34" charset="0"/>
              </a:rPr>
              <a:t> Century (A Pacific Rim Focus)</a:t>
            </a:r>
            <a:r>
              <a:rPr kumimoji="1" lang="en-AU" sz="1000">
                <a:solidFill>
                  <a:srgbClr val="FFFFFF"/>
                </a:solidFill>
                <a:ea typeface="+mn-ea"/>
                <a:cs typeface="Arial" pitchFamily="34" charset="0"/>
              </a:rPr>
              <a:t> by Timmons et al.</a:t>
            </a:r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96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</a:rPr>
              <a:t>Entrepreneurial stuff</a:t>
            </a: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220788" y="1379538"/>
            <a:ext cx="7008812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sz="2700" dirty="0" smtClean="0">
                <a:solidFill>
                  <a:srgbClr val="000000"/>
                </a:solidFill>
                <a:ea typeface="+mn-ea"/>
                <a:cs typeface="Arial" pitchFamily="34" charset="0"/>
                <a:hlinkClick r:id="rId4"/>
              </a:rPr>
              <a:t>Pitching for funds</a:t>
            </a:r>
            <a:endParaRPr lang="en-US" sz="250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3622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0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6147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FCBE0141-F413-4A49-A706-F6F7953F60A2}" type="slidenum">
              <a:rPr kumimoji="1" lang="en-AU" sz="1200" b="1">
                <a:solidFill>
                  <a:schemeClr val="tx2"/>
                </a:solidFill>
              </a:rPr>
              <a:pPr algn="ctr"/>
              <a:t>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Why Do a Business Plan? (1)</a:t>
            </a:r>
          </a:p>
        </p:txBody>
      </p:sp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Way to learn about the business and each other.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/>
              <a:t>Give intimate knowledge of the four anchors.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/>
              <a:t>Great tool to communicate with a variety of interested parties.</a:t>
            </a: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8195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13AB7292-35E0-4139-BD2E-38E84207CC1B}" type="slidenum">
              <a:rPr kumimoji="1" lang="en-AU" sz="1200" b="1">
                <a:solidFill>
                  <a:schemeClr val="tx2"/>
                </a:solidFill>
              </a:rPr>
              <a:pPr algn="ctr"/>
              <a:t>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Why Do a Business Plan? (2)</a:t>
            </a:r>
          </a:p>
        </p:txBody>
      </p: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It imposes discipline.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Clarify your objectives and prevent clashes between </a:t>
            </a:r>
            <a:r>
              <a:rPr lang="ja-JP" altLang="en-US" sz="2700"/>
              <a:t>‘</a:t>
            </a:r>
            <a:r>
              <a:rPr lang="en-US" altLang="ja-JP" sz="2700"/>
              <a:t>head</a:t>
            </a:r>
            <a:r>
              <a:rPr lang="ja-JP" altLang="en-US" sz="2700"/>
              <a:t>’</a:t>
            </a:r>
            <a:r>
              <a:rPr lang="en-US" altLang="ja-JP" sz="2700"/>
              <a:t> and </a:t>
            </a:r>
            <a:r>
              <a:rPr lang="ja-JP" altLang="en-US" sz="2700"/>
              <a:t>‘</a:t>
            </a:r>
            <a:r>
              <a:rPr lang="en-US" altLang="ja-JP" sz="2700"/>
              <a:t>heart</a:t>
            </a:r>
            <a:r>
              <a:rPr lang="ja-JP" altLang="en-US" sz="2700"/>
              <a:t>’</a:t>
            </a:r>
            <a:r>
              <a:rPr lang="en-US" altLang="ja-JP" sz="2700"/>
              <a:t>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Save time and help create order.</a:t>
            </a: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9219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B69ECD0D-4860-4370-B001-3A173576FB46}" type="slidenum">
              <a:rPr kumimoji="1" lang="en-AU" sz="1200" b="1">
                <a:solidFill>
                  <a:schemeClr val="tx2"/>
                </a:solidFill>
              </a:rPr>
              <a:pPr algn="ctr"/>
              <a:t>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Why Do a Business Plan? (3)</a:t>
            </a: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Provides a map and blueprint.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Medium for discussion with investors.</a:t>
            </a: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024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rgbClr val="FFFFFF"/>
                </a:solidFill>
              </a:rPr>
              <a:t>8-</a:t>
            </a:r>
            <a:fld id="{ACF188A6-3D29-427B-87F2-59CD56041FC7}" type="slidenum">
              <a:rPr kumimoji="1" lang="en-AU" sz="1200" b="1">
                <a:solidFill>
                  <a:srgbClr val="FFFFFF"/>
                </a:solidFill>
              </a:rPr>
              <a:pPr algn="ctr"/>
              <a:t>7</a:t>
            </a:fld>
            <a:endParaRPr kumimoji="1" lang="en-AU" sz="1200" b="1">
              <a:solidFill>
                <a:srgbClr val="FFFF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PowerPoint slides for </a:t>
            </a:r>
            <a:r>
              <a:rPr kumimoji="1" lang="en-AU" sz="1000" i="1">
                <a:solidFill>
                  <a:srgbClr val="FFFFFF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rgbClr val="FFFFFF"/>
                </a:solidFill>
              </a:rPr>
              <a:t>st</a:t>
            </a:r>
            <a:r>
              <a:rPr kumimoji="1" lang="en-AU" sz="1000" i="1">
                <a:solidFill>
                  <a:srgbClr val="FFFFFF"/>
                </a:solidFill>
              </a:rPr>
              <a:t> Century (A Pacific Rim Focus)</a:t>
            </a:r>
            <a:r>
              <a:rPr kumimoji="1" lang="en-AU" sz="1000">
                <a:solidFill>
                  <a:srgbClr val="FFFFFF"/>
                </a:solidFill>
              </a:rPr>
              <a:t> by Timmons et al.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AU" sz="3200" b="1" dirty="0" smtClean="0">
                <a:solidFill>
                  <a:srgbClr val="000000"/>
                </a:solidFill>
              </a:rPr>
              <a:t>When is a Business Plan not Needed?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0250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For unique individuals (e.g. Bill Gates).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Experienced entrepreneurs who have made investors wealthy.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>
                <a:solidFill>
                  <a:srgbClr val="000000"/>
                </a:solidFill>
              </a:rPr>
              <a:t>Due to opportunity context a </a:t>
            </a:r>
            <a:r>
              <a:rPr lang="ja-JP" altLang="en-US" sz="2700" dirty="0">
                <a:solidFill>
                  <a:srgbClr val="000000"/>
                </a:solidFill>
              </a:rPr>
              <a:t>‘</a:t>
            </a:r>
            <a:r>
              <a:rPr lang="en-US" altLang="ja-JP" sz="2700" dirty="0">
                <a:solidFill>
                  <a:srgbClr val="000000"/>
                </a:solidFill>
              </a:rPr>
              <a:t>dehydrated business plan</a:t>
            </a:r>
            <a:r>
              <a:rPr lang="ja-JP" altLang="en-US" sz="2700" dirty="0">
                <a:solidFill>
                  <a:srgbClr val="000000"/>
                </a:solidFill>
              </a:rPr>
              <a:t>’</a:t>
            </a:r>
            <a:r>
              <a:rPr lang="en-US" altLang="ja-JP" sz="2700" dirty="0">
                <a:solidFill>
                  <a:srgbClr val="000000"/>
                </a:solidFill>
              </a:rPr>
              <a:t> may be used.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</a:endParaRP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</a:endParaRP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7411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8-</a:t>
            </a:r>
            <a:fld id="{9A1F2E80-2B65-49F7-B27C-6690A311BA64}" type="slidenum">
              <a:rPr kumimoji="1" lang="en-AU" sz="1200" b="1">
                <a:solidFill>
                  <a:schemeClr val="tx2"/>
                </a:solidFill>
              </a:rPr>
              <a:pPr algn="ctr"/>
              <a:t>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/>
              <a:t>Dehydrated Business Plan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1143000" y="16002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 dirty="0"/>
              <a:t>Covers key points: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 dirty="0"/>
              <a:t>Analysis and information:</a:t>
            </a:r>
          </a:p>
          <a:p>
            <a:pPr marL="1217613" lvl="2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Opportunity</a:t>
            </a:r>
          </a:p>
          <a:p>
            <a:pPr marL="1217613" lvl="2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Competitive advantage</a:t>
            </a:r>
          </a:p>
          <a:p>
            <a:pPr marL="1217613" lvl="2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300" dirty="0"/>
              <a:t>Creative insights.</a:t>
            </a:r>
          </a:p>
          <a:p>
            <a:pPr marL="303213" indent="-303213" defTabSz="809625"/>
            <a:endParaRPr lang="en-US" sz="2300" dirty="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/>
          </a:p>
          <a:p>
            <a:pPr marL="1217613" lvl="2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0243" name="Picture 13" descr="MHA Logo_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rgbClr val="FFFFFF"/>
                </a:solidFill>
              </a:rPr>
              <a:t>8-</a:t>
            </a:r>
            <a:fld id="{ACF188A6-3D29-427B-87F2-59CD56041FC7}" type="slidenum">
              <a:rPr kumimoji="1" lang="en-AU" sz="1200" b="1">
                <a:solidFill>
                  <a:srgbClr val="FFFFFF"/>
                </a:solidFill>
              </a:rPr>
              <a:pPr algn="ctr"/>
              <a:t>9</a:t>
            </a:fld>
            <a:endParaRPr kumimoji="1" lang="en-AU" sz="1200" b="1">
              <a:solidFill>
                <a:srgbClr val="FFFF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rgbClr val="FFFFFF"/>
                </a:solidFill>
              </a:rPr>
              <a:t>PowerPoint slides for </a:t>
            </a:r>
            <a:r>
              <a:rPr kumimoji="1" lang="en-AU" sz="1000" i="1">
                <a:solidFill>
                  <a:srgbClr val="FFFFFF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rgbClr val="FFFFFF"/>
                </a:solidFill>
              </a:rPr>
              <a:t>st</a:t>
            </a:r>
            <a:r>
              <a:rPr kumimoji="1" lang="en-AU" sz="1000" i="1">
                <a:solidFill>
                  <a:srgbClr val="FFFFFF"/>
                </a:solidFill>
              </a:rPr>
              <a:t> Century (A Pacific Rim Focus)</a:t>
            </a:r>
            <a:r>
              <a:rPr kumimoji="1" lang="en-AU" sz="1000">
                <a:solidFill>
                  <a:srgbClr val="FFFFFF"/>
                </a:solidFill>
              </a:rPr>
              <a:t> by Timmons et al.</a:t>
            </a:r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990600" y="304801"/>
            <a:ext cx="8153400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r>
              <a:rPr lang="en-US" sz="3200" b="1" dirty="0" smtClean="0">
                <a:solidFill>
                  <a:srgbClr val="000000"/>
                </a:solidFill>
                <a:hlinkClick r:id="rId4"/>
              </a:rPr>
              <a:t>Developing the Business Plan (1)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0250" name="Rectangle 3"/>
          <p:cNvSpPr>
            <a:spLocks noChangeArrowheads="1"/>
          </p:cNvSpPr>
          <p:nvPr/>
        </p:nvSpPr>
        <p:spPr bwMode="auto">
          <a:xfrm>
            <a:off x="1143000" y="12954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sz="2700" dirty="0" smtClean="0">
                <a:solidFill>
                  <a:srgbClr val="000000"/>
                </a:solidFill>
              </a:rPr>
              <a:t>A business plan for a high potential venture reveals the business ability to: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200" dirty="0" smtClean="0">
                <a:solidFill>
                  <a:srgbClr val="000000"/>
                </a:solidFill>
              </a:rPr>
              <a:t>Create or add significant value to a customer or end user.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200" dirty="0" smtClean="0">
                <a:solidFill>
                  <a:srgbClr val="000000"/>
                </a:solidFill>
              </a:rPr>
              <a:t>Solve a significant problem, or meet a significant want or need for which someone will pay a premium.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200" dirty="0" smtClean="0">
                <a:solidFill>
                  <a:srgbClr val="000000"/>
                </a:solidFill>
              </a:rPr>
              <a:t>Have robust market, margin, and money making characteristics.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200" dirty="0" smtClean="0">
                <a:solidFill>
                  <a:srgbClr val="000000"/>
                </a:solidFill>
              </a:rPr>
              <a:t>Fit well with the founder(s) and management team at the time, in the marketplace and with the risk-reward balance.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altLang="ja-JP" sz="2200" dirty="0" smtClean="0">
                <a:solidFill>
                  <a:srgbClr val="000000"/>
                </a:solidFill>
              </a:rPr>
              <a:t>Scale with an eye toward sustainability and impacts.</a:t>
            </a:r>
          </a:p>
          <a:p>
            <a:pPr marL="760413" lvl="1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altLang="ja-JP" sz="2000" dirty="0">
              <a:solidFill>
                <a:srgbClr val="000000"/>
              </a:solidFill>
            </a:endParaRP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23900" lvl="2" indent="-266700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</a:endParaRP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op T04">
  <a:themeElements>
    <a:clrScheme name="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Konop T04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onop T04">
  <a:themeElements>
    <a:clrScheme name="1_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1_Konop T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onop T04">
  <a:themeElements>
    <a:clrScheme name="1_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1_Konop T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Konop T04">
  <a:themeElements>
    <a:clrScheme name="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Konop T04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Words>1410</Words>
  <Application>Microsoft Office PowerPoint</Application>
  <PresentationFormat>On-screen Show (4:3)</PresentationFormat>
  <Paragraphs>242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Konop T04</vt:lpstr>
      <vt:lpstr>1_Konop T04</vt:lpstr>
      <vt:lpstr>2_Konop T04</vt:lpstr>
      <vt:lpstr>3_Konop T04</vt:lpstr>
      <vt:lpstr>PowerPoint Presentation</vt:lpstr>
      <vt:lpstr>Entrepreneurial stuff</vt:lpstr>
      <vt:lpstr>Entrepreneurial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Wei Shao</cp:lastModifiedBy>
  <cp:revision>289</cp:revision>
  <cp:lastPrinted>2014-08-07T04:08:05Z</cp:lastPrinted>
  <dcterms:created xsi:type="dcterms:W3CDTF">2001-10-30T16:30:01Z</dcterms:created>
  <dcterms:modified xsi:type="dcterms:W3CDTF">2014-08-07T05:18:58Z</dcterms:modified>
</cp:coreProperties>
</file>