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  <p:sldId id="268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4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367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1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18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4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307F3C-4409-4870-AACE-EF82B1E2B62D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F02A6-3787-47D6-A7BD-24DD76544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688" y="307622"/>
            <a:ext cx="8825658" cy="3329581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>
                <a:latin typeface="Bookman Old Style" panose="02050604050505020204" pitchFamily="18" charset="0"/>
              </a:rPr>
              <a:t>COMBINATORIAL GAME THEORY</a:t>
            </a:r>
            <a:endParaRPr lang="en-US" sz="7200" b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26127"/>
            <a:ext cx="9144000" cy="1655762"/>
          </a:xfrm>
        </p:spPr>
        <p:txBody>
          <a:bodyPr/>
          <a:lstStyle/>
          <a:p>
            <a:pPr algn="ctr"/>
            <a:r>
              <a:rPr lang="en-US" sz="4400" b="1" i="1" dirty="0" smtClean="0">
                <a:solidFill>
                  <a:schemeClr val="tx1">
                    <a:lumMod val="85000"/>
                  </a:schemeClr>
                </a:solidFill>
                <a:latin typeface="Bodoni MT" panose="02070603080606020203" pitchFamily="18" charset="0"/>
              </a:rPr>
              <a:t>THE WORLD OF PILES OF STONES</a:t>
            </a:r>
            <a:endParaRPr lang="en-US" b="1" i="1" dirty="0">
              <a:solidFill>
                <a:schemeClr val="tx1">
                  <a:lumMod val="85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2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>
                <a:latin typeface="+mn-lt"/>
              </a:rPr>
              <a:t>For M Piles</a:t>
            </a:r>
            <a:endParaRPr lang="en-US" sz="5400" b="1" u="sng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8" y="2585156"/>
            <a:ext cx="11288352" cy="2314222"/>
          </a:xfrm>
        </p:spPr>
      </p:pic>
    </p:spTree>
    <p:extLst>
      <p:ext uri="{BB962C8B-B14F-4D97-AF65-F5344CB8AC3E}">
        <p14:creationId xmlns:p14="http://schemas.microsoft.com/office/powerpoint/2010/main" val="260369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b="1" i="1" u="sng" dirty="0" smtClean="0">
                <a:latin typeface="Bookman Old Style" panose="02050604050505020204" pitchFamily="18" charset="0"/>
              </a:rPr>
              <a:t>CONCLUSION</a:t>
            </a:r>
            <a:endParaRPr lang="en-US" b="1" i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Game is interaction between people.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Cooperative (Hangouts etc.)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Non-cooperative (Prisoner’s Dilemma)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4605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022" y="2202494"/>
            <a:ext cx="9404723" cy="2900083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6000" b="1" i="1" u="sng" dirty="0" smtClean="0"/>
              <a:t>MOVING TOWARDS OUR PROGRAM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558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541178" cy="1400530"/>
          </a:xfrm>
        </p:spPr>
        <p:txBody>
          <a:bodyPr/>
          <a:lstStyle/>
          <a:p>
            <a:pPr algn="ctr"/>
            <a:r>
              <a:rPr lang="en-US" sz="6000" b="1" i="1" u="sng" dirty="0" smtClean="0">
                <a:latin typeface="Agency FB" panose="020B0503020202020204" pitchFamily="34" charset="0"/>
              </a:rPr>
              <a:t>What is Combinatorial Game Theory?</a:t>
            </a:r>
            <a:endParaRPr lang="en-US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Set of 5 rules: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smtClean="0"/>
              <a:t>)   </a:t>
            </a:r>
            <a:r>
              <a:rPr lang="en-US" sz="3600" dirty="0" smtClean="0"/>
              <a:t>Two Players</a:t>
            </a:r>
          </a:p>
          <a:p>
            <a:pPr marL="0" indent="0">
              <a:buNone/>
            </a:pPr>
            <a:r>
              <a:rPr lang="en-US" dirty="0" smtClean="0"/>
              <a:t>ii)  </a:t>
            </a:r>
            <a:r>
              <a:rPr lang="en-US" sz="3600" dirty="0" smtClean="0"/>
              <a:t>No Chance</a:t>
            </a:r>
          </a:p>
          <a:p>
            <a:pPr marL="0" indent="0">
              <a:buNone/>
            </a:pPr>
            <a:r>
              <a:rPr lang="en-US" dirty="0" smtClean="0"/>
              <a:t>iii) </a:t>
            </a:r>
            <a:r>
              <a:rPr lang="en-US" sz="3600" dirty="0" smtClean="0"/>
              <a:t>Perfect Information</a:t>
            </a:r>
          </a:p>
          <a:p>
            <a:pPr marL="0" indent="0">
              <a:buNone/>
            </a:pPr>
            <a:r>
              <a:rPr lang="en-US" dirty="0" smtClean="0"/>
              <a:t>iv) </a:t>
            </a:r>
            <a:r>
              <a:rPr lang="en-US" sz="3600" dirty="0" smtClean="0"/>
              <a:t>Turn Based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v)  </a:t>
            </a:r>
            <a:r>
              <a:rPr lang="en-US" sz="3600" dirty="0" smtClean="0"/>
              <a:t>Winning Condition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155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Agency FB" panose="020B0503020202020204" pitchFamily="34" charset="0"/>
              </a:rPr>
              <a:t>Examples</a:t>
            </a:r>
            <a:endParaRPr lang="en-US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err="1" smtClean="0"/>
              <a:t>Nim</a:t>
            </a:r>
            <a:endParaRPr lang="en-US" sz="4000" dirty="0" smtClean="0"/>
          </a:p>
          <a:p>
            <a:r>
              <a:rPr lang="en-US" sz="4000" dirty="0" smtClean="0"/>
              <a:t>Nimble</a:t>
            </a:r>
          </a:p>
          <a:p>
            <a:r>
              <a:rPr lang="en-US" sz="4000" dirty="0" smtClean="0"/>
              <a:t>The silver dollar game</a:t>
            </a:r>
          </a:p>
          <a:p>
            <a:r>
              <a:rPr lang="en-US" sz="4000" dirty="0" smtClean="0"/>
              <a:t>Two dimensional </a:t>
            </a:r>
            <a:r>
              <a:rPr lang="en-US" sz="4000" dirty="0" err="1" smtClean="0"/>
              <a:t>Nim</a:t>
            </a:r>
            <a:endParaRPr lang="en-US" sz="4000" dirty="0" smtClean="0"/>
          </a:p>
          <a:p>
            <a:r>
              <a:rPr lang="en-US" sz="4000" dirty="0" err="1" smtClean="0"/>
              <a:t>Wythoff’s</a:t>
            </a:r>
            <a:r>
              <a:rPr lang="en-US" sz="4000" dirty="0" smtClean="0"/>
              <a:t> Game</a:t>
            </a:r>
          </a:p>
          <a:p>
            <a:r>
              <a:rPr lang="en-US" sz="4000" dirty="0" smtClean="0"/>
              <a:t>Green </a:t>
            </a:r>
            <a:r>
              <a:rPr lang="en-US" sz="4000" dirty="0" err="1" smtClean="0"/>
              <a:t>Hackenbush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9587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i="1" u="sng" dirty="0" smtClean="0">
                <a:latin typeface="Agency FB" panose="020B0503020202020204" pitchFamily="34" charset="0"/>
              </a:rPr>
              <a:t>Analysis of </a:t>
            </a:r>
            <a:r>
              <a:rPr lang="en-US" sz="6600" b="1" i="1" u="sng" dirty="0" err="1" smtClean="0">
                <a:latin typeface="Agency FB" panose="020B0503020202020204" pitchFamily="34" charset="0"/>
              </a:rPr>
              <a:t>Nim</a:t>
            </a:r>
            <a:r>
              <a:rPr lang="en-US" sz="6600" b="1" i="1" u="sng" dirty="0" smtClean="0">
                <a:latin typeface="Agency FB" panose="020B0503020202020204" pitchFamily="34" charset="0"/>
              </a:rPr>
              <a:t> Game</a:t>
            </a:r>
            <a:endParaRPr lang="en-US" sz="6600" b="1" i="1" u="sng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N-Position, P-Position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4000" dirty="0" smtClean="0"/>
              <a:t>Supposing three piles of (1,2,3)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56" y="745066"/>
            <a:ext cx="10954554" cy="5497689"/>
          </a:xfrm>
        </p:spPr>
      </p:pic>
    </p:spTree>
    <p:extLst>
      <p:ext uri="{BB962C8B-B14F-4D97-AF65-F5344CB8AC3E}">
        <p14:creationId xmlns:p14="http://schemas.microsoft.com/office/powerpoint/2010/main" val="6935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21889" cy="1400530"/>
          </a:xfrm>
        </p:spPr>
        <p:txBody>
          <a:bodyPr>
            <a:normAutofit fontScale="90000"/>
          </a:bodyPr>
          <a:lstStyle/>
          <a:p>
            <a:r>
              <a:rPr lang="en-US" sz="6000" b="1" u="sng" dirty="0" err="1">
                <a:latin typeface="+mn-lt"/>
              </a:rPr>
              <a:t>Bouton</a:t>
            </a:r>
            <a:r>
              <a:rPr lang="en-US" sz="6000" b="1" u="sng" dirty="0"/>
              <a:t> </a:t>
            </a:r>
            <a:r>
              <a:rPr lang="en-US" sz="6000" b="1" u="sng" dirty="0">
                <a:latin typeface="+mn-lt"/>
              </a:rPr>
              <a:t>Algorithm</a:t>
            </a:r>
            <a:r>
              <a:rPr lang="en-US" sz="6000" b="1" u="sng" dirty="0"/>
              <a:t> </a:t>
            </a:r>
            <a:r>
              <a:rPr lang="en-US" sz="6000" b="1" u="sng" dirty="0" smtClean="0"/>
              <a:t>(</a:t>
            </a:r>
            <a:r>
              <a:rPr lang="en-US" sz="6000" b="1" u="sng" dirty="0" err="1" smtClean="0">
                <a:latin typeface="+mn-lt"/>
              </a:rPr>
              <a:t>Nim</a:t>
            </a:r>
            <a:r>
              <a:rPr lang="en-US" sz="6000" b="1" u="sng" dirty="0" smtClean="0">
                <a:latin typeface="+mn-lt"/>
              </a:rPr>
              <a:t>-Sum)</a:t>
            </a:r>
            <a:endParaRPr lang="en-US" sz="6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u="sng" dirty="0" smtClean="0"/>
              <a:t>Rule 1:</a:t>
            </a:r>
            <a:r>
              <a:rPr lang="en-US" sz="4000" b="1" dirty="0" smtClean="0"/>
              <a:t> </a:t>
            </a:r>
            <a:r>
              <a:rPr lang="en-US" sz="4000" dirty="0" smtClean="0"/>
              <a:t>	If </a:t>
            </a:r>
            <a:r>
              <a:rPr lang="en-US" sz="3200" dirty="0"/>
              <a:t>c</a:t>
            </a:r>
            <a:r>
              <a:rPr lang="en-US" sz="3200" dirty="0" smtClean="0"/>
              <a:t>urrent indicator is zero then 						next move will not have zero.</a:t>
            </a:r>
            <a:endParaRPr lang="en-US" sz="4000" dirty="0" smtClean="0"/>
          </a:p>
          <a:p>
            <a:pPr marL="0" indent="0">
              <a:buNone/>
            </a:pPr>
            <a:endParaRPr lang="en-US" sz="4000" u="sng" dirty="0" smtClean="0"/>
          </a:p>
          <a:p>
            <a:pPr marL="0" indent="0">
              <a:buNone/>
            </a:pPr>
            <a:r>
              <a:rPr lang="en-US" sz="4000" b="1" u="sng" dirty="0" smtClean="0"/>
              <a:t>Rule 2:</a:t>
            </a:r>
            <a:r>
              <a:rPr lang="en-US" sz="4000" dirty="0" smtClean="0"/>
              <a:t>	If </a:t>
            </a:r>
            <a:r>
              <a:rPr lang="en-US" sz="3200" dirty="0"/>
              <a:t>c</a:t>
            </a:r>
            <a:r>
              <a:rPr lang="en-US" sz="3200" dirty="0" smtClean="0"/>
              <a:t>urrent indicator is zero then 						next move will not have zero.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463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1867"/>
            <a:ext cx="10515600" cy="5635096"/>
          </a:xfrm>
        </p:spPr>
        <p:txBody>
          <a:bodyPr>
            <a:noAutofit/>
          </a:bodyPr>
          <a:lstStyle/>
          <a:p>
            <a:r>
              <a:rPr lang="en-US" sz="3600" dirty="0"/>
              <a:t>Three piles:</a:t>
            </a:r>
          </a:p>
          <a:p>
            <a:r>
              <a:rPr lang="en-US" sz="3600" dirty="0"/>
              <a:t>37 , 20 , 29</a:t>
            </a:r>
          </a:p>
          <a:p>
            <a:endParaRPr lang="en-US" sz="3600" dirty="0" smtClean="0"/>
          </a:p>
          <a:p>
            <a:pPr marL="0" indent="0" algn="ctr">
              <a:buNone/>
            </a:pPr>
            <a:r>
              <a:rPr lang="en-US" sz="3600" dirty="0"/>
              <a:t>37 = 1 0 0 1 0 1</a:t>
            </a:r>
            <a:br>
              <a:rPr lang="en-US" sz="3600" dirty="0"/>
            </a:br>
            <a:r>
              <a:rPr lang="en-US" sz="3600" dirty="0"/>
              <a:t>20 = 0 1 0 1 0 0</a:t>
            </a:r>
            <a:br>
              <a:rPr lang="en-US" sz="3600" dirty="0"/>
            </a:br>
            <a:r>
              <a:rPr lang="en-US" sz="3600" dirty="0"/>
              <a:t>29 = 0 1 1 1 0 1</a:t>
            </a:r>
          </a:p>
          <a:p>
            <a:r>
              <a:rPr lang="en-US" sz="4000" dirty="0" smtClean="0"/>
              <a:t>SUM = </a:t>
            </a:r>
            <a:r>
              <a:rPr lang="en-US" sz="3600" dirty="0"/>
              <a:t>1 0 1 1 0 0</a:t>
            </a:r>
            <a:endParaRPr lang="en-US" sz="40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1230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other piles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0 </a:t>
            </a:r>
            <a:r>
              <a:rPr lang="en-US" sz="3600" dirty="0"/>
              <a:t>1 0 1 0 0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+ </a:t>
            </a:r>
            <a:r>
              <a:rPr lang="en-US" sz="3600" dirty="0" smtClean="0"/>
              <a:t>0 </a:t>
            </a:r>
            <a:r>
              <a:rPr lang="en-US" sz="3600" dirty="0"/>
              <a:t>1 1 1 0 </a:t>
            </a:r>
            <a:r>
              <a:rPr lang="en-US" sz="3600" dirty="0" smtClean="0"/>
              <a:t>1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-------------------------------------------</a:t>
            </a:r>
          </a:p>
          <a:p>
            <a:pPr marL="0" indent="0" algn="ctr">
              <a:buNone/>
            </a:pPr>
            <a:r>
              <a:rPr lang="en-US" dirty="0" smtClean="0"/>
              <a:t>   </a:t>
            </a:r>
            <a:r>
              <a:rPr lang="en-US" sz="3600" dirty="0" smtClean="0"/>
              <a:t>0 </a:t>
            </a:r>
            <a:r>
              <a:rPr lang="en-US" sz="3600" dirty="0"/>
              <a:t>0 1 0 0 </a:t>
            </a:r>
            <a:r>
              <a:rPr lang="en-US" sz="3600" dirty="0" smtClean="0"/>
              <a:t>1 (9)</a:t>
            </a:r>
          </a:p>
          <a:p>
            <a:r>
              <a:rPr lang="en-US" sz="3600" dirty="0" smtClean="0"/>
              <a:t>9 , 20 , 29</a:t>
            </a:r>
          </a:p>
          <a:p>
            <a:r>
              <a:rPr lang="en-US" sz="3600" dirty="0" smtClean="0"/>
              <a:t>9 = 37 – x</a:t>
            </a:r>
          </a:p>
          <a:p>
            <a:r>
              <a:rPr lang="en-US" sz="3600" dirty="0" smtClean="0"/>
              <a:t>X =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6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06400"/>
            <a:ext cx="8946541" cy="584199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Indicator = 0 1 0 0 1 (9)</a:t>
            </a:r>
          </a:p>
          <a:p>
            <a:r>
              <a:rPr lang="en-US" sz="3200" dirty="0"/>
              <a:t>20 = 0 1 0 1 0 0</a:t>
            </a:r>
            <a:br>
              <a:rPr lang="en-US" sz="3200" dirty="0"/>
            </a:br>
            <a:r>
              <a:rPr lang="en-US" sz="3200" dirty="0"/>
              <a:t>29 = 0 1 1 1 0 1</a:t>
            </a:r>
          </a:p>
          <a:p>
            <a:endParaRPr lang="en-US" sz="3200" dirty="0" smtClean="0"/>
          </a:p>
          <a:p>
            <a:pPr marL="0" indent="0" algn="ctr">
              <a:buNone/>
            </a:pPr>
            <a:r>
              <a:rPr lang="en-US" sz="3200" dirty="0" smtClean="0"/>
              <a:t>    0 1 0 1 0 0</a:t>
            </a:r>
          </a:p>
          <a:p>
            <a:pPr marL="0" indent="0" algn="ctr">
              <a:buNone/>
            </a:pPr>
            <a:r>
              <a:rPr lang="en-US" sz="3200" dirty="0" smtClean="0"/>
              <a:t>+  0 1 1 1 0 1</a:t>
            </a:r>
          </a:p>
          <a:p>
            <a:pPr marL="0" indent="0" algn="ctr">
              <a:buNone/>
            </a:pPr>
            <a:r>
              <a:rPr lang="en-US" sz="3200" dirty="0" smtClean="0"/>
              <a:t>   ----------------------------------</a:t>
            </a:r>
          </a:p>
          <a:p>
            <a:pPr marL="0" indent="0" algn="ctr">
              <a:buNone/>
            </a:pPr>
            <a:r>
              <a:rPr lang="en-US" sz="3200" dirty="0" smtClean="0"/>
              <a:t>     0 0 1 0 0 1 </a:t>
            </a:r>
          </a:p>
          <a:p>
            <a:pPr marL="0" indent="0" algn="ctr">
              <a:buNone/>
            </a:pPr>
            <a:r>
              <a:rPr lang="en-US" sz="3200" dirty="0" smtClean="0"/>
              <a:t>+   0 0 1 0 0 1</a:t>
            </a:r>
          </a:p>
          <a:p>
            <a:pPr marL="0" indent="0" algn="ctr">
              <a:buNone/>
            </a:pPr>
            <a:r>
              <a:rPr lang="en-US" sz="3200" dirty="0" smtClean="0"/>
              <a:t>   ----------------------------------</a:t>
            </a:r>
          </a:p>
          <a:p>
            <a:pPr marL="0" indent="0" algn="ctr">
              <a:buNone/>
            </a:pPr>
            <a:r>
              <a:rPr lang="en-US" sz="3200" dirty="0" smtClean="0"/>
              <a:t>      0 0 0 0 0 0  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2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140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Arial</vt:lpstr>
      <vt:lpstr>Bodoni MT</vt:lpstr>
      <vt:lpstr>Bookman Old Style</vt:lpstr>
      <vt:lpstr>Century Gothic</vt:lpstr>
      <vt:lpstr>Wingdings 3</vt:lpstr>
      <vt:lpstr>Ion</vt:lpstr>
      <vt:lpstr>COMBINATORIAL GAME THEORY</vt:lpstr>
      <vt:lpstr>What is Combinatorial Game Theory?</vt:lpstr>
      <vt:lpstr>Examples</vt:lpstr>
      <vt:lpstr>Analysis of Nim Game</vt:lpstr>
      <vt:lpstr>PowerPoint Presentation</vt:lpstr>
      <vt:lpstr>Bouton Algorithm (Nim-Sum)</vt:lpstr>
      <vt:lpstr>PowerPoint Presentation</vt:lpstr>
      <vt:lpstr>Summing other piles</vt:lpstr>
      <vt:lpstr>PowerPoint Presentation</vt:lpstr>
      <vt:lpstr>For M Piles</vt:lpstr>
      <vt:lpstr>CONCLUSION</vt:lpstr>
      <vt:lpstr> MOVING TOWARDS OUR PROGRAM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GAME THEORY</dc:title>
  <dc:creator>Moorche</dc:creator>
  <cp:lastModifiedBy>Moorche</cp:lastModifiedBy>
  <cp:revision>20</cp:revision>
  <dcterms:created xsi:type="dcterms:W3CDTF">2017-12-07T14:30:58Z</dcterms:created>
  <dcterms:modified xsi:type="dcterms:W3CDTF">2017-12-07T19:05:26Z</dcterms:modified>
</cp:coreProperties>
</file>