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57"/>
  </p:notesMasterIdLst>
  <p:sldIdLst>
    <p:sldId id="258" r:id="rId2"/>
    <p:sldId id="259" r:id="rId3"/>
    <p:sldId id="305" r:id="rId4"/>
    <p:sldId id="261" r:id="rId5"/>
    <p:sldId id="260" r:id="rId6"/>
    <p:sldId id="271" r:id="rId7"/>
    <p:sldId id="277" r:id="rId8"/>
    <p:sldId id="270" r:id="rId9"/>
    <p:sldId id="268" r:id="rId10"/>
    <p:sldId id="269" r:id="rId11"/>
    <p:sldId id="272" r:id="rId12"/>
    <p:sldId id="273" r:id="rId13"/>
    <p:sldId id="274" r:id="rId14"/>
    <p:sldId id="278" r:id="rId15"/>
    <p:sldId id="262" r:id="rId16"/>
    <p:sldId id="280" r:id="rId17"/>
    <p:sldId id="282" r:id="rId18"/>
    <p:sldId id="283" r:id="rId19"/>
    <p:sldId id="285" r:id="rId20"/>
    <p:sldId id="286" r:id="rId21"/>
    <p:sldId id="287" r:id="rId22"/>
    <p:sldId id="284" r:id="rId23"/>
    <p:sldId id="275" r:id="rId24"/>
    <p:sldId id="263" r:id="rId25"/>
    <p:sldId id="288" r:id="rId26"/>
    <p:sldId id="295" r:id="rId27"/>
    <p:sldId id="290" r:id="rId28"/>
    <p:sldId id="291" r:id="rId29"/>
    <p:sldId id="292" r:id="rId30"/>
    <p:sldId id="293" r:id="rId31"/>
    <p:sldId id="294" r:id="rId32"/>
    <p:sldId id="296" r:id="rId33"/>
    <p:sldId id="298" r:id="rId34"/>
    <p:sldId id="301" r:id="rId35"/>
    <p:sldId id="289" r:id="rId36"/>
    <p:sldId id="299" r:id="rId37"/>
    <p:sldId id="264" r:id="rId38"/>
    <p:sldId id="302" r:id="rId39"/>
    <p:sldId id="306" r:id="rId40"/>
    <p:sldId id="310" r:id="rId41"/>
    <p:sldId id="297" r:id="rId42"/>
    <p:sldId id="311" r:id="rId43"/>
    <p:sldId id="279" r:id="rId44"/>
    <p:sldId id="317" r:id="rId45"/>
    <p:sldId id="312" r:id="rId46"/>
    <p:sldId id="265" r:id="rId47"/>
    <p:sldId id="316" r:id="rId48"/>
    <p:sldId id="313" r:id="rId49"/>
    <p:sldId id="322" r:id="rId50"/>
    <p:sldId id="318" r:id="rId51"/>
    <p:sldId id="319" r:id="rId52"/>
    <p:sldId id="321" r:id="rId53"/>
    <p:sldId id="320" r:id="rId54"/>
    <p:sldId id="266" r:id="rId55"/>
    <p:sldId id="267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rada Adam, ENT-BPN-BAN-PDC-SWE-1 (EXT)" initials="ZAE(" lastIdx="3" clrIdx="0">
    <p:extLst>
      <p:ext uri="{19B8F6BF-5375-455C-9EA6-DF929625EA0E}">
        <p15:presenceInfo xmlns:p15="http://schemas.microsoft.com/office/powerpoint/2012/main" userId="S-1-5-21-796845957-1547161642-839522115-9018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9" autoAdjust="0"/>
    <p:restoredTop sz="74958" autoAdjust="0"/>
  </p:normalViewPr>
  <p:slideViewPr>
    <p:cSldViewPr snapToGrid="0">
      <p:cViewPr varScale="1">
        <p:scale>
          <a:sx n="83" d="100"/>
          <a:sy n="83" d="100"/>
        </p:scale>
        <p:origin x="17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5-09T12:58:39.047" idx="3">
    <p:pos x="146" y="14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377E0-B4C5-4FEC-A5E8-F596453FA774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29C9FE16-CF45-4DE2-8985-59D42AB9D511}">
      <dgm:prSet phldrT="[Text]"/>
      <dgm:spPr/>
      <dgm:t>
        <a:bodyPr/>
        <a:lstStyle/>
        <a:p>
          <a:r>
            <a:rPr lang="en-US" dirty="0"/>
            <a:t>REST API</a:t>
          </a:r>
          <a:endParaRPr lang="de-CH" dirty="0"/>
        </a:p>
      </dgm:t>
    </dgm:pt>
    <dgm:pt modelId="{88CA3262-6E82-44A4-9FB3-27809F5861CD}" type="parTrans" cxnId="{0BBD0903-C839-4FCD-AD18-D007A197751B}">
      <dgm:prSet/>
      <dgm:spPr/>
      <dgm:t>
        <a:bodyPr/>
        <a:lstStyle/>
        <a:p>
          <a:endParaRPr lang="de-CH"/>
        </a:p>
      </dgm:t>
    </dgm:pt>
    <dgm:pt modelId="{224A648F-7539-43F5-B097-39E041FF66DB}" type="sibTrans" cxnId="{0BBD0903-C839-4FCD-AD18-D007A197751B}">
      <dgm:prSet/>
      <dgm:spPr/>
      <dgm:t>
        <a:bodyPr/>
        <a:lstStyle/>
        <a:p>
          <a:endParaRPr lang="de-CH"/>
        </a:p>
      </dgm:t>
    </dgm:pt>
    <dgm:pt modelId="{1FFD59CB-110E-4F30-8C15-D0A2CE80D600}">
      <dgm:prSet phldrT="[Text]"/>
      <dgm:spPr/>
      <dgm:t>
        <a:bodyPr/>
        <a:lstStyle/>
        <a:p>
          <a:r>
            <a:rPr lang="en-US" dirty="0"/>
            <a:t>Transactions</a:t>
          </a:r>
          <a:endParaRPr lang="de-CH" dirty="0"/>
        </a:p>
      </dgm:t>
    </dgm:pt>
    <dgm:pt modelId="{466BDCF6-6FF5-4BE9-B1D5-65F34AF88F53}" type="parTrans" cxnId="{137EC5BF-95D9-485E-BD69-5C7DBB77F177}">
      <dgm:prSet/>
      <dgm:spPr/>
      <dgm:t>
        <a:bodyPr/>
        <a:lstStyle/>
        <a:p>
          <a:endParaRPr lang="de-CH"/>
        </a:p>
      </dgm:t>
    </dgm:pt>
    <dgm:pt modelId="{4121D007-F1E2-4CF6-939E-EA0E66229D9E}" type="sibTrans" cxnId="{137EC5BF-95D9-485E-BD69-5C7DBB77F177}">
      <dgm:prSet/>
      <dgm:spPr/>
      <dgm:t>
        <a:bodyPr/>
        <a:lstStyle/>
        <a:p>
          <a:endParaRPr lang="de-CH"/>
        </a:p>
      </dgm:t>
    </dgm:pt>
    <dgm:pt modelId="{4918099A-FCEF-4695-8A90-99FB58D52563}">
      <dgm:prSet phldrT="[Text]"/>
      <dgm:spPr/>
      <dgm:t>
        <a:bodyPr/>
        <a:lstStyle/>
        <a:p>
          <a:r>
            <a:rPr lang="en-US" dirty="0"/>
            <a:t>Users</a:t>
          </a:r>
          <a:endParaRPr lang="de-CH" dirty="0"/>
        </a:p>
      </dgm:t>
    </dgm:pt>
    <dgm:pt modelId="{C3F42800-EC3F-4C57-B2B8-39AF3A13BF0F}" type="parTrans" cxnId="{B3B40D4D-CD34-45F3-81D4-CCEC55F18562}">
      <dgm:prSet/>
      <dgm:spPr/>
      <dgm:t>
        <a:bodyPr/>
        <a:lstStyle/>
        <a:p>
          <a:endParaRPr lang="de-CH"/>
        </a:p>
      </dgm:t>
    </dgm:pt>
    <dgm:pt modelId="{A991C4E8-877B-4557-910D-0FA4408F953C}" type="sibTrans" cxnId="{B3B40D4D-CD34-45F3-81D4-CCEC55F18562}">
      <dgm:prSet/>
      <dgm:spPr/>
      <dgm:t>
        <a:bodyPr/>
        <a:lstStyle/>
        <a:p>
          <a:endParaRPr lang="de-CH"/>
        </a:p>
      </dgm:t>
    </dgm:pt>
    <dgm:pt modelId="{EC2C86E7-DAE3-4C95-9387-6252ED1BC7D7}" type="pres">
      <dgm:prSet presAssocID="{D75377E0-B4C5-4FEC-A5E8-F596453FA774}" presName="compositeShape" presStyleCnt="0">
        <dgm:presLayoutVars>
          <dgm:chMax val="7"/>
          <dgm:dir/>
          <dgm:resizeHandles val="exact"/>
        </dgm:presLayoutVars>
      </dgm:prSet>
      <dgm:spPr/>
    </dgm:pt>
    <dgm:pt modelId="{B2559372-20AA-4CF6-9095-6CAB80C25468}" type="pres">
      <dgm:prSet presAssocID="{D75377E0-B4C5-4FEC-A5E8-F596453FA774}" presName="wedge1" presStyleLbl="node1" presStyleIdx="0" presStyleCnt="3"/>
      <dgm:spPr/>
    </dgm:pt>
    <dgm:pt modelId="{10B338E7-114D-4841-BAD9-1B295EBA19E5}" type="pres">
      <dgm:prSet presAssocID="{D75377E0-B4C5-4FEC-A5E8-F596453FA77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F4DAFEA5-A2DD-4DCE-AB4C-4942E4085B6E}" type="pres">
      <dgm:prSet presAssocID="{D75377E0-B4C5-4FEC-A5E8-F596453FA774}" presName="wedge2" presStyleLbl="node1" presStyleIdx="1" presStyleCnt="3"/>
      <dgm:spPr/>
    </dgm:pt>
    <dgm:pt modelId="{F235F740-FA24-4080-AC80-94A5A5A5D4DC}" type="pres">
      <dgm:prSet presAssocID="{D75377E0-B4C5-4FEC-A5E8-F596453FA77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F269930-4593-40A4-91B3-7D55963A02A7}" type="pres">
      <dgm:prSet presAssocID="{D75377E0-B4C5-4FEC-A5E8-F596453FA774}" presName="wedge3" presStyleLbl="node1" presStyleIdx="2" presStyleCnt="3"/>
      <dgm:spPr/>
    </dgm:pt>
    <dgm:pt modelId="{F87D0F78-E2C5-48D8-A06F-7AFB3A15F45A}" type="pres">
      <dgm:prSet presAssocID="{D75377E0-B4C5-4FEC-A5E8-F596453FA77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BBD0903-C839-4FCD-AD18-D007A197751B}" srcId="{D75377E0-B4C5-4FEC-A5E8-F596453FA774}" destId="{29C9FE16-CF45-4DE2-8985-59D42AB9D511}" srcOrd="0" destOrd="0" parTransId="{88CA3262-6E82-44A4-9FB3-27809F5861CD}" sibTransId="{224A648F-7539-43F5-B097-39E041FF66DB}"/>
    <dgm:cxn modelId="{B3B40D4D-CD34-45F3-81D4-CCEC55F18562}" srcId="{D75377E0-B4C5-4FEC-A5E8-F596453FA774}" destId="{4918099A-FCEF-4695-8A90-99FB58D52563}" srcOrd="2" destOrd="0" parTransId="{C3F42800-EC3F-4C57-B2B8-39AF3A13BF0F}" sibTransId="{A991C4E8-877B-4557-910D-0FA4408F953C}"/>
    <dgm:cxn modelId="{4FEA9650-2336-4158-B175-3F7EA6CD0C0F}" type="presOf" srcId="{1FFD59CB-110E-4F30-8C15-D0A2CE80D600}" destId="{F235F740-FA24-4080-AC80-94A5A5A5D4DC}" srcOrd="1" destOrd="0" presId="urn:microsoft.com/office/officeart/2005/8/layout/chart3"/>
    <dgm:cxn modelId="{142EC352-B264-4FF7-9A3B-CC9A78DD3302}" type="presOf" srcId="{D75377E0-B4C5-4FEC-A5E8-F596453FA774}" destId="{EC2C86E7-DAE3-4C95-9387-6252ED1BC7D7}" srcOrd="0" destOrd="0" presId="urn:microsoft.com/office/officeart/2005/8/layout/chart3"/>
    <dgm:cxn modelId="{8D9B5356-B99B-4636-ADDE-5CF99B749332}" type="presOf" srcId="{1FFD59CB-110E-4F30-8C15-D0A2CE80D600}" destId="{F4DAFEA5-A2DD-4DCE-AB4C-4942E4085B6E}" srcOrd="0" destOrd="0" presId="urn:microsoft.com/office/officeart/2005/8/layout/chart3"/>
    <dgm:cxn modelId="{A4205691-D22B-4522-81CB-548EF8E5A6D8}" type="presOf" srcId="{4918099A-FCEF-4695-8A90-99FB58D52563}" destId="{F87D0F78-E2C5-48D8-A06F-7AFB3A15F45A}" srcOrd="1" destOrd="0" presId="urn:microsoft.com/office/officeart/2005/8/layout/chart3"/>
    <dgm:cxn modelId="{137EC5BF-95D9-485E-BD69-5C7DBB77F177}" srcId="{D75377E0-B4C5-4FEC-A5E8-F596453FA774}" destId="{1FFD59CB-110E-4F30-8C15-D0A2CE80D600}" srcOrd="1" destOrd="0" parTransId="{466BDCF6-6FF5-4BE9-B1D5-65F34AF88F53}" sibTransId="{4121D007-F1E2-4CF6-939E-EA0E66229D9E}"/>
    <dgm:cxn modelId="{92C994D6-DD9B-4C6E-B417-F68C2ACB03B9}" type="presOf" srcId="{29C9FE16-CF45-4DE2-8985-59D42AB9D511}" destId="{B2559372-20AA-4CF6-9095-6CAB80C25468}" srcOrd="0" destOrd="0" presId="urn:microsoft.com/office/officeart/2005/8/layout/chart3"/>
    <dgm:cxn modelId="{900E17E3-4AA7-4210-9AE1-15AD8B55AD39}" type="presOf" srcId="{29C9FE16-CF45-4DE2-8985-59D42AB9D511}" destId="{10B338E7-114D-4841-BAD9-1B295EBA19E5}" srcOrd="1" destOrd="0" presId="urn:microsoft.com/office/officeart/2005/8/layout/chart3"/>
    <dgm:cxn modelId="{12140AF8-A150-45B8-ADD0-257CE7370453}" type="presOf" srcId="{4918099A-FCEF-4695-8A90-99FB58D52563}" destId="{6F269930-4593-40A4-91B3-7D55963A02A7}" srcOrd="0" destOrd="0" presId="urn:microsoft.com/office/officeart/2005/8/layout/chart3"/>
    <dgm:cxn modelId="{35BE77E7-FC21-4A66-8DE0-A323A12414E4}" type="presParOf" srcId="{EC2C86E7-DAE3-4C95-9387-6252ED1BC7D7}" destId="{B2559372-20AA-4CF6-9095-6CAB80C25468}" srcOrd="0" destOrd="0" presId="urn:microsoft.com/office/officeart/2005/8/layout/chart3"/>
    <dgm:cxn modelId="{B50CD40C-2A1E-4485-A795-F79E9A394407}" type="presParOf" srcId="{EC2C86E7-DAE3-4C95-9387-6252ED1BC7D7}" destId="{10B338E7-114D-4841-BAD9-1B295EBA19E5}" srcOrd="1" destOrd="0" presId="urn:microsoft.com/office/officeart/2005/8/layout/chart3"/>
    <dgm:cxn modelId="{1E4FBC7C-5370-487E-AC2A-E6736A86B2A1}" type="presParOf" srcId="{EC2C86E7-DAE3-4C95-9387-6252ED1BC7D7}" destId="{F4DAFEA5-A2DD-4DCE-AB4C-4942E4085B6E}" srcOrd="2" destOrd="0" presId="urn:microsoft.com/office/officeart/2005/8/layout/chart3"/>
    <dgm:cxn modelId="{7058FB35-9107-4D5E-9D70-966DBBF8C361}" type="presParOf" srcId="{EC2C86E7-DAE3-4C95-9387-6252ED1BC7D7}" destId="{F235F740-FA24-4080-AC80-94A5A5A5D4DC}" srcOrd="3" destOrd="0" presId="urn:microsoft.com/office/officeart/2005/8/layout/chart3"/>
    <dgm:cxn modelId="{EEEC4E67-5AC3-498E-A47B-D480ED9B1B32}" type="presParOf" srcId="{EC2C86E7-DAE3-4C95-9387-6252ED1BC7D7}" destId="{6F269930-4593-40A4-91B3-7D55963A02A7}" srcOrd="4" destOrd="0" presId="urn:microsoft.com/office/officeart/2005/8/layout/chart3"/>
    <dgm:cxn modelId="{F72ACE9F-81EE-427A-B534-EB947384D807}" type="presParOf" srcId="{EC2C86E7-DAE3-4C95-9387-6252ED1BC7D7}" destId="{F87D0F78-E2C5-48D8-A06F-7AFB3A15F45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/>
            <a:t>REST connection</a:t>
          </a:r>
          <a:endParaRPr lang="de-CH" dirty="0"/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4"/>
      <dgm:spPr/>
    </dgm:pt>
    <dgm:pt modelId="{2977506D-2F59-4B7C-866A-E19B88211065}" type="pres">
      <dgm:prSet presAssocID="{3D1A4DDF-8E2D-4097-BD15-3567011415AE}" presName="connTx" presStyleLbl="parChTrans1D2" presStyleIdx="0" presStyleCnt="4"/>
      <dgm:spPr/>
    </dgm:pt>
    <dgm:pt modelId="{F942DEF9-80AB-4889-8CA1-86508E90A3BF}" type="pres">
      <dgm:prSet presAssocID="{AB099120-FD7C-4425-9989-01B25D2B3EF1}" presName="node" presStyleLbl="node1" presStyleIdx="0" presStyleCnt="4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4"/>
      <dgm:spPr/>
    </dgm:pt>
    <dgm:pt modelId="{8E49336A-47E5-416D-9EB9-F8EE27F1E14B}" type="pres">
      <dgm:prSet presAssocID="{78D7EB98-49A5-4EF1-98E0-D466CCF3E724}" presName="connTx" presStyleLbl="parChTrans1D2" presStyleIdx="1" presStyleCnt="4"/>
      <dgm:spPr/>
    </dgm:pt>
    <dgm:pt modelId="{36A6BB26-C6E9-4AE8-95F5-1D16C92BE515}" type="pres">
      <dgm:prSet presAssocID="{851616C5-060C-48F1-A273-1C0766E1A817}" presName="node" presStyleLbl="node1" presStyleIdx="1" presStyleCnt="4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4"/>
      <dgm:spPr/>
    </dgm:pt>
    <dgm:pt modelId="{F7BC852F-8C1C-4878-A3F3-79EEC0D78A40}" type="pres">
      <dgm:prSet presAssocID="{F3C8AD88-0695-4A60-AD76-11BC5DC0EE05}" presName="connTx" presStyleLbl="parChTrans1D2" presStyleIdx="2" presStyleCnt="4"/>
      <dgm:spPr/>
    </dgm:pt>
    <dgm:pt modelId="{68E6FB4E-B867-4511-97C8-9985EA3C818A}" type="pres">
      <dgm:prSet presAssocID="{7B17A80B-6BFB-45C8-92C8-B48ECC2270DD}" presName="node" presStyleLbl="node1" presStyleIdx="2" presStyleCnt="4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4"/>
      <dgm:spPr/>
    </dgm:pt>
    <dgm:pt modelId="{216C03EE-09A8-4B56-8C9E-2644C5A72092}" type="pres">
      <dgm:prSet presAssocID="{EE12CD60-A828-4678-B72E-4DBAFBC3F832}" presName="connTx" presStyleLbl="parChTrans1D2" presStyleIdx="3" presStyleCnt="4"/>
      <dgm:spPr/>
    </dgm:pt>
    <dgm:pt modelId="{A04D2E40-7258-4ABF-9E9F-CAB40FEB6918}" type="pres">
      <dgm:prSet presAssocID="{3250171C-A8E6-413E-9177-F1E3ADE2A0F5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Event system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4"/>
      <dgm:spPr/>
    </dgm:pt>
    <dgm:pt modelId="{2977506D-2F59-4B7C-866A-E19B88211065}" type="pres">
      <dgm:prSet presAssocID="{3D1A4DDF-8E2D-4097-BD15-3567011415AE}" presName="connTx" presStyleLbl="parChTrans1D2" presStyleIdx="0" presStyleCnt="4"/>
      <dgm:spPr/>
    </dgm:pt>
    <dgm:pt modelId="{F942DEF9-80AB-4889-8CA1-86508E90A3BF}" type="pres">
      <dgm:prSet presAssocID="{AB099120-FD7C-4425-9989-01B25D2B3EF1}" presName="node" presStyleLbl="node1" presStyleIdx="0" presStyleCnt="4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4"/>
      <dgm:spPr/>
    </dgm:pt>
    <dgm:pt modelId="{8E49336A-47E5-416D-9EB9-F8EE27F1E14B}" type="pres">
      <dgm:prSet presAssocID="{78D7EB98-49A5-4EF1-98E0-D466CCF3E724}" presName="connTx" presStyleLbl="parChTrans1D2" presStyleIdx="1" presStyleCnt="4"/>
      <dgm:spPr/>
    </dgm:pt>
    <dgm:pt modelId="{36A6BB26-C6E9-4AE8-95F5-1D16C92BE515}" type="pres">
      <dgm:prSet presAssocID="{851616C5-060C-48F1-A273-1C0766E1A817}" presName="node" presStyleLbl="node1" presStyleIdx="1" presStyleCnt="4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4"/>
      <dgm:spPr/>
    </dgm:pt>
    <dgm:pt modelId="{F7BC852F-8C1C-4878-A3F3-79EEC0D78A40}" type="pres">
      <dgm:prSet presAssocID="{F3C8AD88-0695-4A60-AD76-11BC5DC0EE05}" presName="connTx" presStyleLbl="parChTrans1D2" presStyleIdx="2" presStyleCnt="4"/>
      <dgm:spPr/>
    </dgm:pt>
    <dgm:pt modelId="{68E6FB4E-B867-4511-97C8-9985EA3C818A}" type="pres">
      <dgm:prSet presAssocID="{7B17A80B-6BFB-45C8-92C8-B48ECC2270DD}" presName="node" presStyleLbl="node1" presStyleIdx="2" presStyleCnt="4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4"/>
      <dgm:spPr/>
    </dgm:pt>
    <dgm:pt modelId="{216C03EE-09A8-4B56-8C9E-2644C5A72092}" type="pres">
      <dgm:prSet presAssocID="{EE12CD60-A828-4678-B72E-4DBAFBC3F832}" presName="connTx" presStyleLbl="parChTrans1D2" presStyleIdx="3" presStyleCnt="4"/>
      <dgm:spPr/>
    </dgm:pt>
    <dgm:pt modelId="{A04D2E40-7258-4ABF-9E9F-CAB40FEB6918}" type="pres">
      <dgm:prSet presAssocID="{3250171C-A8E6-413E-9177-F1E3ADE2A0F5}" presName="node" presStyleLbl="node1" presStyleIdx="3" presStyleCnt="4">
        <dgm:presLayoutVars>
          <dgm:bulletEnabled val="1"/>
        </dgm:presLayoutVars>
      </dgm:prSet>
      <dgm:spPr/>
    </dgm:pt>
  </dgm:ptLst>
  <dgm:cxnLst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pPr algn="ctr"/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Kafka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Order Engine</a:t>
          </a:r>
          <a:endParaRPr lang="de-CH" b="1" dirty="0">
            <a:solidFill>
              <a:schemeClr val="tx1"/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Security of Orders</a:t>
          </a:r>
          <a:endParaRPr lang="de-CH" dirty="0">
            <a:solidFill>
              <a:schemeClr val="tx1"/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Notification Component</a:t>
          </a:r>
          <a:endParaRPr lang="de-CH" dirty="0">
            <a:solidFill>
              <a:schemeClr val="tx1"/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447EEF-3418-4CDD-8D4C-66C69611FCC9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CH"/>
        </a:p>
      </dgm:t>
    </dgm:pt>
    <dgm:pt modelId="{EB7BD559-AC2A-4BF1-BB98-39ABF879148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Event system</a:t>
          </a:r>
          <a:endParaRPr lang="de-CH" dirty="0">
            <a:solidFill>
              <a:schemeClr val="tx1"/>
            </a:solidFill>
          </a:endParaRPr>
        </a:p>
      </dgm:t>
    </dgm:pt>
    <dgm:pt modelId="{E8A261C6-11B8-4B4C-B4B2-57AFBE421FA4}" type="parTrans" cxnId="{5D258D7D-E4DF-496C-AE7D-74882CA42555}">
      <dgm:prSet/>
      <dgm:spPr/>
      <dgm:t>
        <a:bodyPr/>
        <a:lstStyle/>
        <a:p>
          <a:endParaRPr lang="de-CH"/>
        </a:p>
      </dgm:t>
    </dgm:pt>
    <dgm:pt modelId="{96975996-2AE7-4F8B-8427-F2797D8483EA}" type="sibTrans" cxnId="{5D258D7D-E4DF-496C-AE7D-74882CA42555}">
      <dgm:prSet/>
      <dgm:spPr/>
      <dgm:t>
        <a:bodyPr/>
        <a:lstStyle/>
        <a:p>
          <a:endParaRPr lang="de-CH"/>
        </a:p>
      </dgm:t>
    </dgm:pt>
    <dgm:pt modelId="{AB099120-FD7C-4425-9989-01B25D2B3EF1}">
      <dgm:prSet phldrT="[Text]"/>
      <dgm:spPr/>
      <dgm:t>
        <a:bodyPr/>
        <a:lstStyle/>
        <a:p>
          <a:r>
            <a:rPr lang="en-US" dirty="0"/>
            <a:t>Queries</a:t>
          </a:r>
          <a:endParaRPr lang="de-CH" dirty="0"/>
        </a:p>
      </dgm:t>
    </dgm:pt>
    <dgm:pt modelId="{3D1A4DDF-8E2D-4097-BD15-3567011415AE}" type="parTrans" cxnId="{C623390C-6475-4392-881B-72E99AD745D9}">
      <dgm:prSet/>
      <dgm:spPr/>
      <dgm:t>
        <a:bodyPr/>
        <a:lstStyle/>
        <a:p>
          <a:endParaRPr lang="de-CH"/>
        </a:p>
      </dgm:t>
    </dgm:pt>
    <dgm:pt modelId="{A099B398-2932-4A63-949A-237432D64153}" type="sibTrans" cxnId="{C623390C-6475-4392-881B-72E99AD745D9}">
      <dgm:prSet/>
      <dgm:spPr/>
      <dgm:t>
        <a:bodyPr/>
        <a:lstStyle/>
        <a:p>
          <a:endParaRPr lang="de-CH"/>
        </a:p>
      </dgm:t>
    </dgm:pt>
    <dgm:pt modelId="{851616C5-060C-48F1-A273-1C0766E1A817}">
      <dgm:prSet phldrT="[Text]"/>
      <dgm:spPr/>
      <dgm:t>
        <a:bodyPr/>
        <a:lstStyle/>
        <a:p>
          <a:r>
            <a:rPr lang="en-US" dirty="0"/>
            <a:t>Commands</a:t>
          </a:r>
          <a:endParaRPr lang="de-CH" dirty="0"/>
        </a:p>
      </dgm:t>
    </dgm:pt>
    <dgm:pt modelId="{78D7EB98-49A5-4EF1-98E0-D466CCF3E724}" type="parTrans" cxnId="{397E2970-990E-440C-9F60-4063C9207F44}">
      <dgm:prSet/>
      <dgm:spPr/>
      <dgm:t>
        <a:bodyPr/>
        <a:lstStyle/>
        <a:p>
          <a:endParaRPr lang="de-CH"/>
        </a:p>
      </dgm:t>
    </dgm:pt>
    <dgm:pt modelId="{2F3FDFD8-64A8-4249-8F2F-676DA09AA1FD}" type="sibTrans" cxnId="{397E2970-990E-440C-9F60-4063C9207F44}">
      <dgm:prSet/>
      <dgm:spPr/>
      <dgm:t>
        <a:bodyPr/>
        <a:lstStyle/>
        <a:p>
          <a:endParaRPr lang="de-CH"/>
        </a:p>
      </dgm:t>
    </dgm:pt>
    <dgm:pt modelId="{7B17A80B-6BFB-45C8-92C8-B48ECC2270DD}">
      <dgm:prSet phldrT="[Text]"/>
      <dgm:spPr/>
      <dgm:t>
        <a:bodyPr/>
        <a:lstStyle/>
        <a:p>
          <a:r>
            <a:rPr lang="en-US" dirty="0"/>
            <a:t>Transaction Component</a:t>
          </a:r>
          <a:endParaRPr lang="de-CH" dirty="0"/>
        </a:p>
      </dgm:t>
    </dgm:pt>
    <dgm:pt modelId="{F3C8AD88-0695-4A60-AD76-11BC5DC0EE05}" type="parTrans" cxnId="{C157ED39-6764-4C52-9054-F3CBD23D3C56}">
      <dgm:prSet/>
      <dgm:spPr/>
      <dgm:t>
        <a:bodyPr/>
        <a:lstStyle/>
        <a:p>
          <a:endParaRPr lang="de-CH"/>
        </a:p>
      </dgm:t>
    </dgm:pt>
    <dgm:pt modelId="{DF558EBA-B902-49DA-BA39-32AC0D9A916E}" type="sibTrans" cxnId="{C157ED39-6764-4C52-9054-F3CBD23D3C56}">
      <dgm:prSet/>
      <dgm:spPr/>
      <dgm:t>
        <a:bodyPr/>
        <a:lstStyle/>
        <a:p>
          <a:endParaRPr lang="de-CH"/>
        </a:p>
      </dgm:t>
    </dgm:pt>
    <dgm:pt modelId="{3250171C-A8E6-413E-9177-F1E3ADE2A0F5}">
      <dgm:prSet phldrT="[Text]"/>
      <dgm:spPr/>
      <dgm:t>
        <a:bodyPr/>
        <a:lstStyle/>
        <a:p>
          <a:r>
            <a:rPr lang="en-US" dirty="0"/>
            <a:t>User Component</a:t>
          </a:r>
          <a:endParaRPr lang="de-CH" dirty="0"/>
        </a:p>
      </dgm:t>
    </dgm:pt>
    <dgm:pt modelId="{EE12CD60-A828-4678-B72E-4DBAFBC3F832}" type="parTrans" cxnId="{8ABC01EC-F212-4C26-BC02-36AC507835D6}">
      <dgm:prSet/>
      <dgm:spPr/>
      <dgm:t>
        <a:bodyPr/>
        <a:lstStyle/>
        <a:p>
          <a:endParaRPr lang="de-CH"/>
        </a:p>
      </dgm:t>
    </dgm:pt>
    <dgm:pt modelId="{46ECAD6C-C53F-4E5F-B1CF-ADDA35E7E672}" type="sibTrans" cxnId="{8ABC01EC-F212-4C26-BC02-36AC507835D6}">
      <dgm:prSet/>
      <dgm:spPr/>
      <dgm:t>
        <a:bodyPr/>
        <a:lstStyle/>
        <a:p>
          <a:endParaRPr lang="de-CH"/>
        </a:p>
      </dgm:t>
    </dgm:pt>
    <dgm:pt modelId="{03A3E532-AB7D-4FF2-855B-57AD0C160F64}">
      <dgm:prSet phldrT="[Text]"/>
      <dgm:spPr/>
      <dgm:t>
        <a:bodyPr/>
        <a:lstStyle/>
        <a:p>
          <a:r>
            <a:rPr lang="en-US" b="1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b="1" dirty="0">
            <a:solidFill>
              <a:schemeClr val="tx2">
                <a:lumMod val="75000"/>
              </a:schemeClr>
            </a:solidFill>
          </a:endParaRPr>
        </a:p>
      </dgm:t>
    </dgm:pt>
    <dgm:pt modelId="{C3790F01-E8AC-469B-AA3E-CC1A52E04039}" type="parTrans" cxnId="{F0732E43-2DBF-464F-B3D4-4E07BD2505FC}">
      <dgm:prSet/>
      <dgm:spPr/>
      <dgm:t>
        <a:bodyPr/>
        <a:lstStyle/>
        <a:p>
          <a:endParaRPr lang="de-CH"/>
        </a:p>
      </dgm:t>
    </dgm:pt>
    <dgm:pt modelId="{30201153-C837-4377-9E82-9609260B218E}" type="sibTrans" cxnId="{F0732E43-2DBF-464F-B3D4-4E07BD2505FC}">
      <dgm:prSet/>
      <dgm:spPr/>
      <dgm:t>
        <a:bodyPr/>
        <a:lstStyle/>
        <a:p>
          <a:endParaRPr lang="de-CH"/>
        </a:p>
      </dgm:t>
    </dgm:pt>
    <dgm:pt modelId="{54E5734A-EFEA-4E74-AD21-690444B9A51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322D999E-2B26-4F43-A35C-2E1E8DC1EE9B}" type="parTrans" cxnId="{124B1375-EB05-4254-8D24-0C12F371F1CC}">
      <dgm:prSet/>
      <dgm:spPr/>
      <dgm:t>
        <a:bodyPr/>
        <a:lstStyle/>
        <a:p>
          <a:endParaRPr lang="de-CH"/>
        </a:p>
      </dgm:t>
    </dgm:pt>
    <dgm:pt modelId="{5867AD20-EB13-4800-BB58-2AA910D17B40}" type="sibTrans" cxnId="{124B1375-EB05-4254-8D24-0C12F371F1CC}">
      <dgm:prSet/>
      <dgm:spPr/>
      <dgm:t>
        <a:bodyPr/>
        <a:lstStyle/>
        <a:p>
          <a:endParaRPr lang="de-CH"/>
        </a:p>
      </dgm:t>
    </dgm:pt>
    <dgm:pt modelId="{797F1D65-2692-4D9A-961A-6B8493D9F73A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dirty="0">
            <a:solidFill>
              <a:schemeClr val="tx2">
                <a:lumMod val="75000"/>
              </a:schemeClr>
            </a:solidFill>
          </a:endParaRPr>
        </a:p>
      </dgm:t>
    </dgm:pt>
    <dgm:pt modelId="{8516171A-7E20-40C4-9926-ADCC99F61773}" type="parTrans" cxnId="{AB91F709-A38D-492C-988D-131C0469E573}">
      <dgm:prSet/>
      <dgm:spPr/>
      <dgm:t>
        <a:bodyPr/>
        <a:lstStyle/>
        <a:p>
          <a:endParaRPr lang="de-CH"/>
        </a:p>
      </dgm:t>
    </dgm:pt>
    <dgm:pt modelId="{500F4B14-4AD2-4905-9EE1-17A9486A41E2}" type="sibTrans" cxnId="{AB91F709-A38D-492C-988D-131C0469E573}">
      <dgm:prSet/>
      <dgm:spPr/>
      <dgm:t>
        <a:bodyPr/>
        <a:lstStyle/>
        <a:p>
          <a:endParaRPr lang="de-CH"/>
        </a:p>
      </dgm:t>
    </dgm:pt>
    <dgm:pt modelId="{373DCD00-86AE-4651-86D4-FCC57380CE40}" type="pres">
      <dgm:prSet presAssocID="{E1447EEF-3418-4CDD-8D4C-66C69611FCC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88C79C9-5C00-403A-A138-0F6E01B333AD}" type="pres">
      <dgm:prSet presAssocID="{EB7BD559-AC2A-4BF1-BB98-39ABF8791484}" presName="centerShape" presStyleLbl="node0" presStyleIdx="0" presStyleCnt="1"/>
      <dgm:spPr/>
    </dgm:pt>
    <dgm:pt modelId="{621174C9-EFCC-4689-82F0-8A99A6502AD3}" type="pres">
      <dgm:prSet presAssocID="{3D1A4DDF-8E2D-4097-BD15-3567011415AE}" presName="Name9" presStyleLbl="parChTrans1D2" presStyleIdx="0" presStyleCnt="7"/>
      <dgm:spPr/>
    </dgm:pt>
    <dgm:pt modelId="{2977506D-2F59-4B7C-866A-E19B88211065}" type="pres">
      <dgm:prSet presAssocID="{3D1A4DDF-8E2D-4097-BD15-3567011415AE}" presName="connTx" presStyleLbl="parChTrans1D2" presStyleIdx="0" presStyleCnt="7"/>
      <dgm:spPr/>
    </dgm:pt>
    <dgm:pt modelId="{F942DEF9-80AB-4889-8CA1-86508E90A3BF}" type="pres">
      <dgm:prSet presAssocID="{AB099120-FD7C-4425-9989-01B25D2B3EF1}" presName="node" presStyleLbl="node1" presStyleIdx="0" presStyleCnt="7">
        <dgm:presLayoutVars>
          <dgm:bulletEnabled val="1"/>
        </dgm:presLayoutVars>
      </dgm:prSet>
      <dgm:spPr/>
    </dgm:pt>
    <dgm:pt modelId="{C2826EF8-E379-4194-BFAB-D4E36B303B58}" type="pres">
      <dgm:prSet presAssocID="{78D7EB98-49A5-4EF1-98E0-D466CCF3E724}" presName="Name9" presStyleLbl="parChTrans1D2" presStyleIdx="1" presStyleCnt="7"/>
      <dgm:spPr/>
    </dgm:pt>
    <dgm:pt modelId="{8E49336A-47E5-416D-9EB9-F8EE27F1E14B}" type="pres">
      <dgm:prSet presAssocID="{78D7EB98-49A5-4EF1-98E0-D466CCF3E724}" presName="connTx" presStyleLbl="parChTrans1D2" presStyleIdx="1" presStyleCnt="7"/>
      <dgm:spPr/>
    </dgm:pt>
    <dgm:pt modelId="{36A6BB26-C6E9-4AE8-95F5-1D16C92BE515}" type="pres">
      <dgm:prSet presAssocID="{851616C5-060C-48F1-A273-1C0766E1A817}" presName="node" presStyleLbl="node1" presStyleIdx="1" presStyleCnt="7">
        <dgm:presLayoutVars>
          <dgm:bulletEnabled val="1"/>
        </dgm:presLayoutVars>
      </dgm:prSet>
      <dgm:spPr/>
    </dgm:pt>
    <dgm:pt modelId="{84A9B016-92D0-4815-ACD7-C1BED2DDB9F3}" type="pres">
      <dgm:prSet presAssocID="{F3C8AD88-0695-4A60-AD76-11BC5DC0EE05}" presName="Name9" presStyleLbl="parChTrans1D2" presStyleIdx="2" presStyleCnt="7"/>
      <dgm:spPr/>
    </dgm:pt>
    <dgm:pt modelId="{F7BC852F-8C1C-4878-A3F3-79EEC0D78A40}" type="pres">
      <dgm:prSet presAssocID="{F3C8AD88-0695-4A60-AD76-11BC5DC0EE05}" presName="connTx" presStyleLbl="parChTrans1D2" presStyleIdx="2" presStyleCnt="7"/>
      <dgm:spPr/>
    </dgm:pt>
    <dgm:pt modelId="{68E6FB4E-B867-4511-97C8-9985EA3C818A}" type="pres">
      <dgm:prSet presAssocID="{7B17A80B-6BFB-45C8-92C8-B48ECC2270DD}" presName="node" presStyleLbl="node1" presStyleIdx="2" presStyleCnt="7">
        <dgm:presLayoutVars>
          <dgm:bulletEnabled val="1"/>
        </dgm:presLayoutVars>
      </dgm:prSet>
      <dgm:spPr/>
    </dgm:pt>
    <dgm:pt modelId="{53982ADA-F816-47E9-AD62-047815F48F13}" type="pres">
      <dgm:prSet presAssocID="{EE12CD60-A828-4678-B72E-4DBAFBC3F832}" presName="Name9" presStyleLbl="parChTrans1D2" presStyleIdx="3" presStyleCnt="7"/>
      <dgm:spPr/>
    </dgm:pt>
    <dgm:pt modelId="{216C03EE-09A8-4B56-8C9E-2644C5A72092}" type="pres">
      <dgm:prSet presAssocID="{EE12CD60-A828-4678-B72E-4DBAFBC3F832}" presName="connTx" presStyleLbl="parChTrans1D2" presStyleIdx="3" presStyleCnt="7"/>
      <dgm:spPr/>
    </dgm:pt>
    <dgm:pt modelId="{A04D2E40-7258-4ABF-9E9F-CAB40FEB6918}" type="pres">
      <dgm:prSet presAssocID="{3250171C-A8E6-413E-9177-F1E3ADE2A0F5}" presName="node" presStyleLbl="node1" presStyleIdx="3" presStyleCnt="7">
        <dgm:presLayoutVars>
          <dgm:bulletEnabled val="1"/>
        </dgm:presLayoutVars>
      </dgm:prSet>
      <dgm:spPr/>
    </dgm:pt>
    <dgm:pt modelId="{7E391AB3-795D-4219-BE70-ABDF49F67CB0}" type="pres">
      <dgm:prSet presAssocID="{C3790F01-E8AC-469B-AA3E-CC1A52E04039}" presName="Name9" presStyleLbl="parChTrans1D2" presStyleIdx="4" presStyleCnt="7"/>
      <dgm:spPr/>
    </dgm:pt>
    <dgm:pt modelId="{6CF07217-E32B-469F-B245-182EBC045B93}" type="pres">
      <dgm:prSet presAssocID="{C3790F01-E8AC-469B-AA3E-CC1A52E04039}" presName="connTx" presStyleLbl="parChTrans1D2" presStyleIdx="4" presStyleCnt="7"/>
      <dgm:spPr/>
    </dgm:pt>
    <dgm:pt modelId="{B15055BE-4596-4821-BB9C-FD2536108CDC}" type="pres">
      <dgm:prSet presAssocID="{03A3E532-AB7D-4FF2-855B-57AD0C160F64}" presName="node" presStyleLbl="node1" presStyleIdx="4" presStyleCnt="7">
        <dgm:presLayoutVars>
          <dgm:bulletEnabled val="1"/>
        </dgm:presLayoutVars>
      </dgm:prSet>
      <dgm:spPr/>
    </dgm:pt>
    <dgm:pt modelId="{F14E1C04-AE63-435B-8E78-8D2A36E6A22A}" type="pres">
      <dgm:prSet presAssocID="{322D999E-2B26-4F43-A35C-2E1E8DC1EE9B}" presName="Name9" presStyleLbl="parChTrans1D2" presStyleIdx="5" presStyleCnt="7"/>
      <dgm:spPr/>
    </dgm:pt>
    <dgm:pt modelId="{4893D94D-88CA-4403-9445-8C1A53602DAF}" type="pres">
      <dgm:prSet presAssocID="{322D999E-2B26-4F43-A35C-2E1E8DC1EE9B}" presName="connTx" presStyleLbl="parChTrans1D2" presStyleIdx="5" presStyleCnt="7"/>
      <dgm:spPr/>
    </dgm:pt>
    <dgm:pt modelId="{A185E5B1-6D7D-4B81-AB9D-D9DD064613C3}" type="pres">
      <dgm:prSet presAssocID="{54E5734A-EFEA-4E74-AD21-690444B9A51A}" presName="node" presStyleLbl="node1" presStyleIdx="5" presStyleCnt="7">
        <dgm:presLayoutVars>
          <dgm:bulletEnabled val="1"/>
        </dgm:presLayoutVars>
      </dgm:prSet>
      <dgm:spPr/>
    </dgm:pt>
    <dgm:pt modelId="{6FAC82C8-EEE0-4319-A8D2-B0442191F062}" type="pres">
      <dgm:prSet presAssocID="{8516171A-7E20-40C4-9926-ADCC99F61773}" presName="Name9" presStyleLbl="parChTrans1D2" presStyleIdx="6" presStyleCnt="7"/>
      <dgm:spPr/>
    </dgm:pt>
    <dgm:pt modelId="{716B059C-35A2-4ABC-932C-30186729124E}" type="pres">
      <dgm:prSet presAssocID="{8516171A-7E20-40C4-9926-ADCC99F61773}" presName="connTx" presStyleLbl="parChTrans1D2" presStyleIdx="6" presStyleCnt="7"/>
      <dgm:spPr/>
    </dgm:pt>
    <dgm:pt modelId="{FCA04609-D4CF-49F3-8ED4-A9215CDD2EB0}" type="pres">
      <dgm:prSet presAssocID="{797F1D65-2692-4D9A-961A-6B8493D9F73A}" presName="node" presStyleLbl="node1" presStyleIdx="6" presStyleCnt="7">
        <dgm:presLayoutVars>
          <dgm:bulletEnabled val="1"/>
        </dgm:presLayoutVars>
      </dgm:prSet>
      <dgm:spPr/>
    </dgm:pt>
  </dgm:ptLst>
  <dgm:cxnLst>
    <dgm:cxn modelId="{AB91F709-A38D-492C-988D-131C0469E573}" srcId="{EB7BD559-AC2A-4BF1-BB98-39ABF8791484}" destId="{797F1D65-2692-4D9A-961A-6B8493D9F73A}" srcOrd="6" destOrd="0" parTransId="{8516171A-7E20-40C4-9926-ADCC99F61773}" sibTransId="{500F4B14-4AD2-4905-9EE1-17A9486A41E2}"/>
    <dgm:cxn modelId="{C623390C-6475-4392-881B-72E99AD745D9}" srcId="{EB7BD559-AC2A-4BF1-BB98-39ABF8791484}" destId="{AB099120-FD7C-4425-9989-01B25D2B3EF1}" srcOrd="0" destOrd="0" parTransId="{3D1A4DDF-8E2D-4097-BD15-3567011415AE}" sibTransId="{A099B398-2932-4A63-949A-237432D64153}"/>
    <dgm:cxn modelId="{7BAACC0F-9DCF-472E-AAF7-D941A1C83B25}" type="presOf" srcId="{03A3E532-AB7D-4FF2-855B-57AD0C160F64}" destId="{B15055BE-4596-4821-BB9C-FD2536108CDC}" srcOrd="0" destOrd="0" presId="urn:microsoft.com/office/officeart/2005/8/layout/radial1"/>
    <dgm:cxn modelId="{AC18EB19-D2B7-4827-A78E-CF7FEBBC9CD5}" type="presOf" srcId="{322D999E-2B26-4F43-A35C-2E1E8DC1EE9B}" destId="{4893D94D-88CA-4403-9445-8C1A53602DAF}" srcOrd="1" destOrd="0" presId="urn:microsoft.com/office/officeart/2005/8/layout/radial1"/>
    <dgm:cxn modelId="{AFE7A620-9359-46B1-8568-52DBAD0BE19C}" type="presOf" srcId="{797F1D65-2692-4D9A-961A-6B8493D9F73A}" destId="{FCA04609-D4CF-49F3-8ED4-A9215CDD2EB0}" srcOrd="0" destOrd="0" presId="urn:microsoft.com/office/officeart/2005/8/layout/radial1"/>
    <dgm:cxn modelId="{65D8AD20-C16C-485C-B5A6-2A9CAE524DB1}" type="presOf" srcId="{8516171A-7E20-40C4-9926-ADCC99F61773}" destId="{716B059C-35A2-4ABC-932C-30186729124E}" srcOrd="1" destOrd="0" presId="urn:microsoft.com/office/officeart/2005/8/layout/radial1"/>
    <dgm:cxn modelId="{CDEF8538-C61B-4903-BA7A-6751E3794726}" type="presOf" srcId="{322D999E-2B26-4F43-A35C-2E1E8DC1EE9B}" destId="{F14E1C04-AE63-435B-8E78-8D2A36E6A22A}" srcOrd="0" destOrd="0" presId="urn:microsoft.com/office/officeart/2005/8/layout/radial1"/>
    <dgm:cxn modelId="{C157ED39-6764-4C52-9054-F3CBD23D3C56}" srcId="{EB7BD559-AC2A-4BF1-BB98-39ABF8791484}" destId="{7B17A80B-6BFB-45C8-92C8-B48ECC2270DD}" srcOrd="2" destOrd="0" parTransId="{F3C8AD88-0695-4A60-AD76-11BC5DC0EE05}" sibTransId="{DF558EBA-B902-49DA-BA39-32AC0D9A916E}"/>
    <dgm:cxn modelId="{AEE1053A-5C3F-4479-9094-7B180DF6B1FF}" type="presOf" srcId="{C3790F01-E8AC-469B-AA3E-CC1A52E04039}" destId="{7E391AB3-795D-4219-BE70-ABDF49F67CB0}" srcOrd="0" destOrd="0" presId="urn:microsoft.com/office/officeart/2005/8/layout/radial1"/>
    <dgm:cxn modelId="{1D7D6A62-0748-4B5F-BE51-4B085E46DE8C}" type="presOf" srcId="{EE12CD60-A828-4678-B72E-4DBAFBC3F832}" destId="{216C03EE-09A8-4B56-8C9E-2644C5A72092}" srcOrd="1" destOrd="0" presId="urn:microsoft.com/office/officeart/2005/8/layout/radial1"/>
    <dgm:cxn modelId="{EC0CD242-61E4-472F-B00C-6807BDDA31B3}" type="presOf" srcId="{7B17A80B-6BFB-45C8-92C8-B48ECC2270DD}" destId="{68E6FB4E-B867-4511-97C8-9985EA3C818A}" srcOrd="0" destOrd="0" presId="urn:microsoft.com/office/officeart/2005/8/layout/radial1"/>
    <dgm:cxn modelId="{F0732E43-2DBF-464F-B3D4-4E07BD2505FC}" srcId="{EB7BD559-AC2A-4BF1-BB98-39ABF8791484}" destId="{03A3E532-AB7D-4FF2-855B-57AD0C160F64}" srcOrd="4" destOrd="0" parTransId="{C3790F01-E8AC-469B-AA3E-CC1A52E04039}" sibTransId="{30201153-C837-4377-9E82-9609260B218E}"/>
    <dgm:cxn modelId="{CDA0DC63-6847-469F-AF1F-C2947DF658E3}" type="presOf" srcId="{C3790F01-E8AC-469B-AA3E-CC1A52E04039}" destId="{6CF07217-E32B-469F-B245-182EBC045B93}" srcOrd="1" destOrd="0" presId="urn:microsoft.com/office/officeart/2005/8/layout/radial1"/>
    <dgm:cxn modelId="{26E27245-5D13-4014-91D4-2F9E7A619B6C}" type="presOf" srcId="{F3C8AD88-0695-4A60-AD76-11BC5DC0EE05}" destId="{84A9B016-92D0-4815-ACD7-C1BED2DDB9F3}" srcOrd="0" destOrd="0" presId="urn:microsoft.com/office/officeart/2005/8/layout/radial1"/>
    <dgm:cxn modelId="{E2384147-4BB4-4B6C-9497-979B440041A5}" type="presOf" srcId="{3D1A4DDF-8E2D-4097-BD15-3567011415AE}" destId="{621174C9-EFCC-4689-82F0-8A99A6502AD3}" srcOrd="0" destOrd="0" presId="urn:microsoft.com/office/officeart/2005/8/layout/radial1"/>
    <dgm:cxn modelId="{E7E1C667-F6F0-4856-A575-C9DADE87DD2C}" type="presOf" srcId="{AB099120-FD7C-4425-9989-01B25D2B3EF1}" destId="{F942DEF9-80AB-4889-8CA1-86508E90A3BF}" srcOrd="0" destOrd="0" presId="urn:microsoft.com/office/officeart/2005/8/layout/radial1"/>
    <dgm:cxn modelId="{397E2970-990E-440C-9F60-4063C9207F44}" srcId="{EB7BD559-AC2A-4BF1-BB98-39ABF8791484}" destId="{851616C5-060C-48F1-A273-1C0766E1A817}" srcOrd="1" destOrd="0" parTransId="{78D7EB98-49A5-4EF1-98E0-D466CCF3E724}" sibTransId="{2F3FDFD8-64A8-4249-8F2F-676DA09AA1FD}"/>
    <dgm:cxn modelId="{124B1375-EB05-4254-8D24-0C12F371F1CC}" srcId="{EB7BD559-AC2A-4BF1-BB98-39ABF8791484}" destId="{54E5734A-EFEA-4E74-AD21-690444B9A51A}" srcOrd="5" destOrd="0" parTransId="{322D999E-2B26-4F43-A35C-2E1E8DC1EE9B}" sibTransId="{5867AD20-EB13-4800-BB58-2AA910D17B40}"/>
    <dgm:cxn modelId="{5D258D7D-E4DF-496C-AE7D-74882CA42555}" srcId="{E1447EEF-3418-4CDD-8D4C-66C69611FCC9}" destId="{EB7BD559-AC2A-4BF1-BB98-39ABF8791484}" srcOrd="0" destOrd="0" parTransId="{E8A261C6-11B8-4B4C-B4B2-57AFBE421FA4}" sibTransId="{96975996-2AE7-4F8B-8427-F2797D8483EA}"/>
    <dgm:cxn modelId="{C1A92891-36F8-4CCF-B8D2-865A6B9E80A0}" type="presOf" srcId="{EE12CD60-A828-4678-B72E-4DBAFBC3F832}" destId="{53982ADA-F816-47E9-AD62-047815F48F13}" srcOrd="0" destOrd="0" presId="urn:microsoft.com/office/officeart/2005/8/layout/radial1"/>
    <dgm:cxn modelId="{F39494B1-571A-4902-8DC7-9EF939233985}" type="presOf" srcId="{E1447EEF-3418-4CDD-8D4C-66C69611FCC9}" destId="{373DCD00-86AE-4651-86D4-FCC57380CE40}" srcOrd="0" destOrd="0" presId="urn:microsoft.com/office/officeart/2005/8/layout/radial1"/>
    <dgm:cxn modelId="{577C86B6-BAEA-4F33-BC7B-FB9B1AD8ACC2}" type="presOf" srcId="{78D7EB98-49A5-4EF1-98E0-D466CCF3E724}" destId="{C2826EF8-E379-4194-BFAB-D4E36B303B58}" srcOrd="0" destOrd="0" presId="urn:microsoft.com/office/officeart/2005/8/layout/radial1"/>
    <dgm:cxn modelId="{1255D2C3-C2C2-4D3D-AF06-BC040364D08B}" type="presOf" srcId="{3D1A4DDF-8E2D-4097-BD15-3567011415AE}" destId="{2977506D-2F59-4B7C-866A-E19B88211065}" srcOrd="1" destOrd="0" presId="urn:microsoft.com/office/officeart/2005/8/layout/radial1"/>
    <dgm:cxn modelId="{39D477CE-0F32-436D-BFE5-E572A3469672}" type="presOf" srcId="{F3C8AD88-0695-4A60-AD76-11BC5DC0EE05}" destId="{F7BC852F-8C1C-4878-A3F3-79EEC0D78A40}" srcOrd="1" destOrd="0" presId="urn:microsoft.com/office/officeart/2005/8/layout/radial1"/>
    <dgm:cxn modelId="{28EB75CF-A6E1-4E1E-B2AC-CFC64A05DAA1}" type="presOf" srcId="{54E5734A-EFEA-4E74-AD21-690444B9A51A}" destId="{A185E5B1-6D7D-4B81-AB9D-D9DD064613C3}" srcOrd="0" destOrd="0" presId="urn:microsoft.com/office/officeart/2005/8/layout/radial1"/>
    <dgm:cxn modelId="{606110D8-D5B2-497B-802E-FFAC318DF460}" type="presOf" srcId="{3250171C-A8E6-413E-9177-F1E3ADE2A0F5}" destId="{A04D2E40-7258-4ABF-9E9F-CAB40FEB6918}" srcOrd="0" destOrd="0" presId="urn:microsoft.com/office/officeart/2005/8/layout/radial1"/>
    <dgm:cxn modelId="{3FD3E1D8-A4FD-4D9F-BE31-AC33B959DD66}" type="presOf" srcId="{78D7EB98-49A5-4EF1-98E0-D466CCF3E724}" destId="{8E49336A-47E5-416D-9EB9-F8EE27F1E14B}" srcOrd="1" destOrd="0" presId="urn:microsoft.com/office/officeart/2005/8/layout/radial1"/>
    <dgm:cxn modelId="{2CAF30E2-827B-41ED-BA44-AC2D76DE09B6}" type="presOf" srcId="{EB7BD559-AC2A-4BF1-BB98-39ABF8791484}" destId="{088C79C9-5C00-403A-A138-0F6E01B333AD}" srcOrd="0" destOrd="0" presId="urn:microsoft.com/office/officeart/2005/8/layout/radial1"/>
    <dgm:cxn modelId="{431E85E7-10E1-43F6-8DB9-EB12EB8DB1FD}" type="presOf" srcId="{851616C5-060C-48F1-A273-1C0766E1A817}" destId="{36A6BB26-C6E9-4AE8-95F5-1D16C92BE515}" srcOrd="0" destOrd="0" presId="urn:microsoft.com/office/officeart/2005/8/layout/radial1"/>
    <dgm:cxn modelId="{173CEFE7-A8E3-4AA9-A62E-A5C56D719DB6}" type="presOf" srcId="{8516171A-7E20-40C4-9926-ADCC99F61773}" destId="{6FAC82C8-EEE0-4319-A8D2-B0442191F062}" srcOrd="0" destOrd="0" presId="urn:microsoft.com/office/officeart/2005/8/layout/radial1"/>
    <dgm:cxn modelId="{8ABC01EC-F212-4C26-BC02-36AC507835D6}" srcId="{EB7BD559-AC2A-4BF1-BB98-39ABF8791484}" destId="{3250171C-A8E6-413E-9177-F1E3ADE2A0F5}" srcOrd="3" destOrd="0" parTransId="{EE12CD60-A828-4678-B72E-4DBAFBC3F832}" sibTransId="{46ECAD6C-C53F-4E5F-B1CF-ADDA35E7E672}"/>
    <dgm:cxn modelId="{FDE6AB98-AD5C-44BA-8672-4B44FEB400C4}" type="presParOf" srcId="{373DCD00-86AE-4651-86D4-FCC57380CE40}" destId="{088C79C9-5C00-403A-A138-0F6E01B333AD}" srcOrd="0" destOrd="0" presId="urn:microsoft.com/office/officeart/2005/8/layout/radial1"/>
    <dgm:cxn modelId="{AB4F9B05-8818-43DF-A9AA-4A214230C110}" type="presParOf" srcId="{373DCD00-86AE-4651-86D4-FCC57380CE40}" destId="{621174C9-EFCC-4689-82F0-8A99A6502AD3}" srcOrd="1" destOrd="0" presId="urn:microsoft.com/office/officeart/2005/8/layout/radial1"/>
    <dgm:cxn modelId="{B66C73D1-D575-485C-8D8A-F3F75BAEBF0C}" type="presParOf" srcId="{621174C9-EFCC-4689-82F0-8A99A6502AD3}" destId="{2977506D-2F59-4B7C-866A-E19B88211065}" srcOrd="0" destOrd="0" presId="urn:microsoft.com/office/officeart/2005/8/layout/radial1"/>
    <dgm:cxn modelId="{D6FDD22C-350C-461E-8023-AAAF195C393A}" type="presParOf" srcId="{373DCD00-86AE-4651-86D4-FCC57380CE40}" destId="{F942DEF9-80AB-4889-8CA1-86508E90A3BF}" srcOrd="2" destOrd="0" presId="urn:microsoft.com/office/officeart/2005/8/layout/radial1"/>
    <dgm:cxn modelId="{A3CFEC64-9FDB-4D88-8F2C-84E4353C527C}" type="presParOf" srcId="{373DCD00-86AE-4651-86D4-FCC57380CE40}" destId="{C2826EF8-E379-4194-BFAB-D4E36B303B58}" srcOrd="3" destOrd="0" presId="urn:microsoft.com/office/officeart/2005/8/layout/radial1"/>
    <dgm:cxn modelId="{40A1F3FE-269E-451C-BB4F-7B7E3A0532D5}" type="presParOf" srcId="{C2826EF8-E379-4194-BFAB-D4E36B303B58}" destId="{8E49336A-47E5-416D-9EB9-F8EE27F1E14B}" srcOrd="0" destOrd="0" presId="urn:microsoft.com/office/officeart/2005/8/layout/radial1"/>
    <dgm:cxn modelId="{F5D3CA80-4FEC-48E8-9257-61423A4AA050}" type="presParOf" srcId="{373DCD00-86AE-4651-86D4-FCC57380CE40}" destId="{36A6BB26-C6E9-4AE8-95F5-1D16C92BE515}" srcOrd="4" destOrd="0" presId="urn:microsoft.com/office/officeart/2005/8/layout/radial1"/>
    <dgm:cxn modelId="{187C186C-956D-4130-ABBA-5D2761E37CC4}" type="presParOf" srcId="{373DCD00-86AE-4651-86D4-FCC57380CE40}" destId="{84A9B016-92D0-4815-ACD7-C1BED2DDB9F3}" srcOrd="5" destOrd="0" presId="urn:microsoft.com/office/officeart/2005/8/layout/radial1"/>
    <dgm:cxn modelId="{0BBE553E-EE7D-4F76-AA18-0E131A04069A}" type="presParOf" srcId="{84A9B016-92D0-4815-ACD7-C1BED2DDB9F3}" destId="{F7BC852F-8C1C-4878-A3F3-79EEC0D78A40}" srcOrd="0" destOrd="0" presId="urn:microsoft.com/office/officeart/2005/8/layout/radial1"/>
    <dgm:cxn modelId="{06D756EF-FFF0-47D6-BC1F-927FEFD8E7AE}" type="presParOf" srcId="{373DCD00-86AE-4651-86D4-FCC57380CE40}" destId="{68E6FB4E-B867-4511-97C8-9985EA3C818A}" srcOrd="6" destOrd="0" presId="urn:microsoft.com/office/officeart/2005/8/layout/radial1"/>
    <dgm:cxn modelId="{4676AC17-E118-4EAB-88FD-BE9CF3BD5EA7}" type="presParOf" srcId="{373DCD00-86AE-4651-86D4-FCC57380CE40}" destId="{53982ADA-F816-47E9-AD62-047815F48F13}" srcOrd="7" destOrd="0" presId="urn:microsoft.com/office/officeart/2005/8/layout/radial1"/>
    <dgm:cxn modelId="{37E4B3EB-A2E5-4DB5-BFE1-1C310456BDCC}" type="presParOf" srcId="{53982ADA-F816-47E9-AD62-047815F48F13}" destId="{216C03EE-09A8-4B56-8C9E-2644C5A72092}" srcOrd="0" destOrd="0" presId="urn:microsoft.com/office/officeart/2005/8/layout/radial1"/>
    <dgm:cxn modelId="{3DD6FB1E-DAF4-4EF4-A31A-7221F6A4EEF9}" type="presParOf" srcId="{373DCD00-86AE-4651-86D4-FCC57380CE40}" destId="{A04D2E40-7258-4ABF-9E9F-CAB40FEB6918}" srcOrd="8" destOrd="0" presId="urn:microsoft.com/office/officeart/2005/8/layout/radial1"/>
    <dgm:cxn modelId="{965CB5EB-7437-4B37-B27F-398184416241}" type="presParOf" srcId="{373DCD00-86AE-4651-86D4-FCC57380CE40}" destId="{7E391AB3-795D-4219-BE70-ABDF49F67CB0}" srcOrd="9" destOrd="0" presId="urn:microsoft.com/office/officeart/2005/8/layout/radial1"/>
    <dgm:cxn modelId="{21AAD65B-CACB-48A7-960C-D0720E87B960}" type="presParOf" srcId="{7E391AB3-795D-4219-BE70-ABDF49F67CB0}" destId="{6CF07217-E32B-469F-B245-182EBC045B93}" srcOrd="0" destOrd="0" presId="urn:microsoft.com/office/officeart/2005/8/layout/radial1"/>
    <dgm:cxn modelId="{69E3564D-91C5-41AF-9181-2F3815642CC0}" type="presParOf" srcId="{373DCD00-86AE-4651-86D4-FCC57380CE40}" destId="{B15055BE-4596-4821-BB9C-FD2536108CDC}" srcOrd="10" destOrd="0" presId="urn:microsoft.com/office/officeart/2005/8/layout/radial1"/>
    <dgm:cxn modelId="{1F7525FE-DF76-46AD-8780-EFF41BBB733E}" type="presParOf" srcId="{373DCD00-86AE-4651-86D4-FCC57380CE40}" destId="{F14E1C04-AE63-435B-8E78-8D2A36E6A22A}" srcOrd="11" destOrd="0" presId="urn:microsoft.com/office/officeart/2005/8/layout/radial1"/>
    <dgm:cxn modelId="{E8B8ABD5-B815-48B2-9F2F-1D967366D542}" type="presParOf" srcId="{F14E1C04-AE63-435B-8E78-8D2A36E6A22A}" destId="{4893D94D-88CA-4403-9445-8C1A53602DAF}" srcOrd="0" destOrd="0" presId="urn:microsoft.com/office/officeart/2005/8/layout/radial1"/>
    <dgm:cxn modelId="{34872893-C0E9-4DB6-AC6F-753BE58BF28E}" type="presParOf" srcId="{373DCD00-86AE-4651-86D4-FCC57380CE40}" destId="{A185E5B1-6D7D-4B81-AB9D-D9DD064613C3}" srcOrd="12" destOrd="0" presId="urn:microsoft.com/office/officeart/2005/8/layout/radial1"/>
    <dgm:cxn modelId="{3654B61A-72F9-4D2B-969C-259A4F1C81E8}" type="presParOf" srcId="{373DCD00-86AE-4651-86D4-FCC57380CE40}" destId="{6FAC82C8-EEE0-4319-A8D2-B0442191F062}" srcOrd="13" destOrd="0" presId="urn:microsoft.com/office/officeart/2005/8/layout/radial1"/>
    <dgm:cxn modelId="{3591E8D0-11C7-439A-8E61-C7C1A33B7B1E}" type="presParOf" srcId="{6FAC82C8-EEE0-4319-A8D2-B0442191F062}" destId="{716B059C-35A2-4ABC-932C-30186729124E}" srcOrd="0" destOrd="0" presId="urn:microsoft.com/office/officeart/2005/8/layout/radial1"/>
    <dgm:cxn modelId="{EFD5FBF7-F520-4E96-85C5-3BD9E1A7923A}" type="presParOf" srcId="{373DCD00-86AE-4651-86D4-FCC57380CE40}" destId="{FCA04609-D4CF-49F3-8ED4-A9215CDD2EB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59372-20AA-4CF6-9095-6CAB80C25468}">
      <dsp:nvSpPr>
        <dsp:cNvPr id="0" name=""/>
        <dsp:cNvSpPr/>
      </dsp:nvSpPr>
      <dsp:spPr>
        <a:xfrm>
          <a:off x="1905474" y="365760"/>
          <a:ext cx="4551680" cy="4551680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REST API</a:t>
          </a:r>
          <a:endParaRPr lang="de-CH" sz="3000" kern="1200" dirty="0"/>
        </a:p>
      </dsp:txBody>
      <dsp:txXfrm>
        <a:off x="4380179" y="1205653"/>
        <a:ext cx="1544320" cy="1517226"/>
      </dsp:txXfrm>
    </dsp:sp>
    <dsp:sp modelId="{F4DAFEA5-A2DD-4DCE-AB4C-4942E4085B6E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Transactions</a:t>
          </a:r>
          <a:endParaRPr lang="de-CH" sz="3000" kern="1200" dirty="0"/>
        </a:p>
      </dsp:txBody>
      <dsp:txXfrm>
        <a:off x="2917139" y="3373120"/>
        <a:ext cx="2059093" cy="1408853"/>
      </dsp:txXfrm>
    </dsp:sp>
    <dsp:sp modelId="{6F269930-4593-40A4-91B3-7D55963A02A7}">
      <dsp:nvSpPr>
        <dsp:cNvPr id="0" name=""/>
        <dsp:cNvSpPr/>
      </dsp:nvSpPr>
      <dsp:spPr>
        <a:xfrm>
          <a:off x="1670845" y="501226"/>
          <a:ext cx="4551680" cy="4551680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Users</a:t>
          </a:r>
          <a:endParaRPr lang="de-CH" sz="3000" kern="1200" dirty="0"/>
        </a:p>
      </dsp:txBody>
      <dsp:txXfrm>
        <a:off x="2158525" y="1395306"/>
        <a:ext cx="1544320" cy="15172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REST connection</a:t>
          </a:r>
          <a:endParaRPr lang="de-CH" sz="1700" kern="1200" dirty="0"/>
        </a:p>
      </dsp:txBody>
      <dsp:txXfrm>
        <a:off x="3536355" y="2181688"/>
        <a:ext cx="1055289" cy="1055289"/>
      </dsp:txXfrm>
    </dsp:sp>
    <dsp:sp modelId="{621174C9-EFCC-4689-82F0-8A99A6502AD3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1726216"/>
        <a:ext cx="22563" cy="22563"/>
      </dsp:txXfrm>
    </dsp:sp>
    <dsp:sp modelId="{F942DEF9-80AB-4889-8CA1-86508E90A3BF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Queries</a:t>
          </a:r>
          <a:endParaRPr lang="de-CH" sz="1600" kern="1200" dirty="0"/>
        </a:p>
      </dsp:txBody>
      <dsp:txXfrm>
        <a:off x="3536355" y="238017"/>
        <a:ext cx="1055289" cy="1055289"/>
      </dsp:txXfrm>
    </dsp:sp>
    <dsp:sp modelId="{C2826EF8-E379-4194-BFAB-D4E36B303B58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24554" y="2698051"/>
        <a:ext cx="22563" cy="22563"/>
      </dsp:txXfrm>
    </dsp:sp>
    <dsp:sp modelId="{36A6BB26-C6E9-4AE8-95F5-1D16C92BE515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Commands</a:t>
          </a:r>
          <a:endParaRPr lang="de-CH" sz="1600" kern="1200" dirty="0"/>
        </a:p>
      </dsp:txBody>
      <dsp:txXfrm>
        <a:off x="5480027" y="2181688"/>
        <a:ext cx="1055289" cy="1055289"/>
      </dsp:txXfrm>
    </dsp:sp>
    <dsp:sp modelId="{84A9B016-92D0-4815-ACD7-C1BED2DDB9F3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3669887"/>
        <a:ext cx="22563" cy="22563"/>
      </dsp:txXfrm>
    </dsp:sp>
    <dsp:sp modelId="{68E6FB4E-B867-4511-97C8-9985EA3C818A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Component</a:t>
          </a:r>
          <a:endParaRPr lang="de-CH" sz="1600" kern="1200" dirty="0"/>
        </a:p>
      </dsp:txBody>
      <dsp:txXfrm>
        <a:off x="3536355" y="4125360"/>
        <a:ext cx="1055289" cy="1055289"/>
      </dsp:txXfrm>
    </dsp:sp>
    <dsp:sp modelId="{53982ADA-F816-47E9-AD62-047815F48F13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80882" y="2698051"/>
        <a:ext cx="22563" cy="22563"/>
      </dsp:txXfrm>
    </dsp:sp>
    <dsp:sp modelId="{A04D2E40-7258-4ABF-9E9F-CAB40FEB6918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Component</a:t>
          </a:r>
          <a:endParaRPr lang="de-CH" sz="1600" kern="1200" dirty="0"/>
        </a:p>
      </dsp:txBody>
      <dsp:txXfrm>
        <a:off x="1592683" y="2181688"/>
        <a:ext cx="1055289" cy="1055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17797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2">
                  <a:lumMod val="75000"/>
                </a:schemeClr>
              </a:solidFill>
            </a:rPr>
            <a:t>Event system</a:t>
          </a:r>
          <a:endParaRPr lang="de-CH" sz="28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3536355" y="2181688"/>
        <a:ext cx="1055289" cy="1055289"/>
      </dsp:txXfrm>
    </dsp:sp>
    <dsp:sp modelId="{621174C9-EFCC-4689-82F0-8A99A6502AD3}">
      <dsp:nvSpPr>
        <dsp:cNvPr id="0" name=""/>
        <dsp:cNvSpPr/>
      </dsp:nvSpPr>
      <dsp:spPr>
        <a:xfrm rot="16200000">
          <a:off x="3838366" y="1720972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1726216"/>
        <a:ext cx="22563" cy="22563"/>
      </dsp:txXfrm>
    </dsp:sp>
    <dsp:sp modelId="{F942DEF9-80AB-4889-8CA1-86508E90A3BF}">
      <dsp:nvSpPr>
        <dsp:cNvPr id="0" name=""/>
        <dsp:cNvSpPr/>
      </dsp:nvSpPr>
      <dsp:spPr>
        <a:xfrm>
          <a:off x="3317797" y="19459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Queries</a:t>
          </a:r>
          <a:endParaRPr lang="de-CH" sz="1600" kern="1200" dirty="0"/>
        </a:p>
      </dsp:txBody>
      <dsp:txXfrm>
        <a:off x="3536355" y="238017"/>
        <a:ext cx="1055289" cy="1055289"/>
      </dsp:txXfrm>
    </dsp:sp>
    <dsp:sp modelId="{C2826EF8-E379-4194-BFAB-D4E36B303B58}">
      <dsp:nvSpPr>
        <dsp:cNvPr id="0" name=""/>
        <dsp:cNvSpPr/>
      </dsp:nvSpPr>
      <dsp:spPr>
        <a:xfrm>
          <a:off x="4810202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24554" y="2698051"/>
        <a:ext cx="22563" cy="22563"/>
      </dsp:txXfrm>
    </dsp:sp>
    <dsp:sp modelId="{36A6BB26-C6E9-4AE8-95F5-1D16C92BE515}">
      <dsp:nvSpPr>
        <dsp:cNvPr id="0" name=""/>
        <dsp:cNvSpPr/>
      </dsp:nvSpPr>
      <dsp:spPr>
        <a:xfrm>
          <a:off x="5261469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Commands</a:t>
          </a:r>
          <a:endParaRPr lang="de-CH" sz="1600" kern="1200" dirty="0"/>
        </a:p>
      </dsp:txBody>
      <dsp:txXfrm>
        <a:off x="5480027" y="2181688"/>
        <a:ext cx="1055289" cy="1055289"/>
      </dsp:txXfrm>
    </dsp:sp>
    <dsp:sp modelId="{84A9B016-92D0-4815-ACD7-C1BED2DDB9F3}">
      <dsp:nvSpPr>
        <dsp:cNvPr id="0" name=""/>
        <dsp:cNvSpPr/>
      </dsp:nvSpPr>
      <dsp:spPr>
        <a:xfrm rot="5400000">
          <a:off x="3838366" y="3664644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52718" y="3669887"/>
        <a:ext cx="22563" cy="22563"/>
      </dsp:txXfrm>
    </dsp:sp>
    <dsp:sp modelId="{68E6FB4E-B867-4511-97C8-9985EA3C818A}">
      <dsp:nvSpPr>
        <dsp:cNvPr id="0" name=""/>
        <dsp:cNvSpPr/>
      </dsp:nvSpPr>
      <dsp:spPr>
        <a:xfrm>
          <a:off x="3317797" y="3906802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Transaction Component</a:t>
          </a:r>
          <a:endParaRPr lang="de-CH" sz="1600" kern="1200" dirty="0"/>
        </a:p>
      </dsp:txBody>
      <dsp:txXfrm>
        <a:off x="3536355" y="4125360"/>
        <a:ext cx="1055289" cy="1055289"/>
      </dsp:txXfrm>
    </dsp:sp>
    <dsp:sp modelId="{53982ADA-F816-47E9-AD62-047815F48F13}">
      <dsp:nvSpPr>
        <dsp:cNvPr id="0" name=""/>
        <dsp:cNvSpPr/>
      </dsp:nvSpPr>
      <dsp:spPr>
        <a:xfrm rot="10800000">
          <a:off x="2866530" y="2692808"/>
          <a:ext cx="451266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451266" y="16525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80882" y="2698051"/>
        <a:ext cx="22563" cy="22563"/>
      </dsp:txXfrm>
    </dsp:sp>
    <dsp:sp modelId="{A04D2E40-7258-4ABF-9E9F-CAB40FEB6918}">
      <dsp:nvSpPr>
        <dsp:cNvPr id="0" name=""/>
        <dsp:cNvSpPr/>
      </dsp:nvSpPr>
      <dsp:spPr>
        <a:xfrm>
          <a:off x="1374125" y="1963130"/>
          <a:ext cx="1492405" cy="149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User Component</a:t>
          </a:r>
          <a:endParaRPr lang="de-CH" sz="1600" kern="1200" dirty="0"/>
        </a:p>
      </dsp:txBody>
      <dsp:txXfrm>
        <a:off x="1592683" y="2181688"/>
        <a:ext cx="1055289" cy="10552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tx1"/>
              </a:solidFill>
            </a:rPr>
            <a:t>Kafka</a:t>
          </a:r>
          <a:endParaRPr lang="de-CH" sz="33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</a:rPr>
            <a:t>Order Engine</a:t>
          </a:r>
          <a:endParaRPr lang="de-CH" sz="1500" b="1" kern="1200" dirty="0">
            <a:solidFill>
              <a:schemeClr val="tx1"/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Security of Orders</a:t>
          </a:r>
          <a:endParaRPr lang="de-CH" sz="1500" kern="1200" dirty="0">
            <a:solidFill>
              <a:schemeClr val="tx1"/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1"/>
              </a:solidFill>
            </a:rPr>
            <a:t>Notification Component</a:t>
          </a:r>
          <a:endParaRPr lang="de-CH" sz="1500" kern="1200" dirty="0">
            <a:solidFill>
              <a:schemeClr val="tx1"/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C79C9-5C00-403A-A138-0F6E01B333AD}">
      <dsp:nvSpPr>
        <dsp:cNvPr id="0" name=""/>
        <dsp:cNvSpPr/>
      </dsp:nvSpPr>
      <dsp:spPr>
        <a:xfrm>
          <a:off x="3361531" y="211121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Event system</a:t>
          </a:r>
          <a:endParaRPr lang="de-CH" sz="2600" kern="1200" dirty="0">
            <a:solidFill>
              <a:schemeClr val="tx1"/>
            </a:solidFill>
          </a:endParaRPr>
        </a:p>
      </dsp:txBody>
      <dsp:txXfrm>
        <a:off x="3567279" y="2316959"/>
        <a:ext cx="993441" cy="993441"/>
      </dsp:txXfrm>
    </dsp:sp>
    <dsp:sp modelId="{621174C9-EFCC-4689-82F0-8A99A6502AD3}">
      <dsp:nvSpPr>
        <dsp:cNvPr id="0" name=""/>
        <dsp:cNvSpPr/>
      </dsp:nvSpPr>
      <dsp:spPr>
        <a:xfrm rot="16200000">
          <a:off x="3712794" y="1744449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046439" y="1742445"/>
        <a:ext cx="35120" cy="35120"/>
      </dsp:txXfrm>
    </dsp:sp>
    <dsp:sp modelId="{F942DEF9-80AB-4889-8CA1-86508E90A3BF}">
      <dsp:nvSpPr>
        <dsp:cNvPr id="0" name=""/>
        <dsp:cNvSpPr/>
      </dsp:nvSpPr>
      <dsp:spPr>
        <a:xfrm>
          <a:off x="3361531" y="3863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Queries</a:t>
          </a:r>
          <a:endParaRPr lang="de-CH" sz="1500" kern="1200" dirty="0"/>
        </a:p>
      </dsp:txBody>
      <dsp:txXfrm>
        <a:off x="3567279" y="209611"/>
        <a:ext cx="993441" cy="993441"/>
      </dsp:txXfrm>
    </dsp:sp>
    <dsp:sp modelId="{C2826EF8-E379-4194-BFAB-D4E36B303B58}">
      <dsp:nvSpPr>
        <dsp:cNvPr id="0" name=""/>
        <dsp:cNvSpPr/>
      </dsp:nvSpPr>
      <dsp:spPr>
        <a:xfrm rot="19285714">
          <a:off x="4536590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870235" y="2139164"/>
        <a:ext cx="35120" cy="35120"/>
      </dsp:txXfrm>
    </dsp:sp>
    <dsp:sp modelId="{36A6BB26-C6E9-4AE8-95F5-1D16C92BE515}">
      <dsp:nvSpPr>
        <dsp:cNvPr id="0" name=""/>
        <dsp:cNvSpPr/>
      </dsp:nvSpPr>
      <dsp:spPr>
        <a:xfrm>
          <a:off x="5009122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Commands</a:t>
          </a:r>
          <a:endParaRPr lang="de-CH" sz="1500" kern="1200" dirty="0"/>
        </a:p>
      </dsp:txBody>
      <dsp:txXfrm>
        <a:off x="5214870" y="1003049"/>
        <a:ext cx="993441" cy="993441"/>
      </dsp:txXfrm>
    </dsp:sp>
    <dsp:sp modelId="{84A9B016-92D0-4815-ACD7-C1BED2DDB9F3}">
      <dsp:nvSpPr>
        <dsp:cNvPr id="0" name=""/>
        <dsp:cNvSpPr/>
      </dsp:nvSpPr>
      <dsp:spPr>
        <a:xfrm rot="771429">
          <a:off x="4740050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5073695" y="3030584"/>
        <a:ext cx="35120" cy="35120"/>
      </dsp:txXfrm>
    </dsp:sp>
    <dsp:sp modelId="{68E6FB4E-B867-4511-97C8-9985EA3C818A}">
      <dsp:nvSpPr>
        <dsp:cNvPr id="0" name=""/>
        <dsp:cNvSpPr/>
      </dsp:nvSpPr>
      <dsp:spPr>
        <a:xfrm>
          <a:off x="5416043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Transaction Component</a:t>
          </a:r>
          <a:endParaRPr lang="de-CH" sz="1500" kern="1200" dirty="0"/>
        </a:p>
      </dsp:txBody>
      <dsp:txXfrm>
        <a:off x="5621791" y="2785888"/>
        <a:ext cx="993441" cy="993441"/>
      </dsp:txXfrm>
    </dsp:sp>
    <dsp:sp modelId="{53982ADA-F816-47E9-AD62-047815F48F13}">
      <dsp:nvSpPr>
        <dsp:cNvPr id="0" name=""/>
        <dsp:cNvSpPr/>
      </dsp:nvSpPr>
      <dsp:spPr>
        <a:xfrm rot="3857143">
          <a:off x="4169966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>
        <a:off x="4503611" y="3745447"/>
        <a:ext cx="35120" cy="35120"/>
      </dsp:txXfrm>
    </dsp:sp>
    <dsp:sp modelId="{A04D2E40-7258-4ABF-9E9F-CAB40FEB6918}">
      <dsp:nvSpPr>
        <dsp:cNvPr id="0" name=""/>
        <dsp:cNvSpPr/>
      </dsp:nvSpPr>
      <dsp:spPr>
        <a:xfrm>
          <a:off x="4275875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User Component</a:t>
          </a:r>
          <a:endParaRPr lang="de-CH" sz="1500" kern="1200" dirty="0"/>
        </a:p>
      </dsp:txBody>
      <dsp:txXfrm>
        <a:off x="4481623" y="4215614"/>
        <a:ext cx="993441" cy="993441"/>
      </dsp:txXfrm>
    </dsp:sp>
    <dsp:sp modelId="{7E391AB3-795D-4219-BE70-ABDF49F67CB0}">
      <dsp:nvSpPr>
        <dsp:cNvPr id="0" name=""/>
        <dsp:cNvSpPr/>
      </dsp:nvSpPr>
      <dsp:spPr>
        <a:xfrm rot="6942857">
          <a:off x="3255622" y="3747450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589267" y="3745447"/>
        <a:ext cx="35120" cy="35120"/>
      </dsp:txXfrm>
    </dsp:sp>
    <dsp:sp modelId="{B15055BE-4596-4821-BB9C-FD2536108CDC}">
      <dsp:nvSpPr>
        <dsp:cNvPr id="0" name=""/>
        <dsp:cNvSpPr/>
      </dsp:nvSpPr>
      <dsp:spPr>
        <a:xfrm>
          <a:off x="2447187" y="4009866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2">
                  <a:lumMod val="75000"/>
                </a:schemeClr>
              </a:solidFill>
            </a:rPr>
            <a:t>Order Engine</a:t>
          </a:r>
          <a:endParaRPr lang="de-CH" sz="1500" b="1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2652935" y="4215614"/>
        <a:ext cx="993441" cy="993441"/>
      </dsp:txXfrm>
    </dsp:sp>
    <dsp:sp modelId="{F14E1C04-AE63-435B-8E78-8D2A36E6A22A}">
      <dsp:nvSpPr>
        <dsp:cNvPr id="0" name=""/>
        <dsp:cNvSpPr/>
      </dsp:nvSpPr>
      <dsp:spPr>
        <a:xfrm rot="10028571">
          <a:off x="2685538" y="3032587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019183" y="3030584"/>
        <a:ext cx="35120" cy="35120"/>
      </dsp:txXfrm>
    </dsp:sp>
    <dsp:sp modelId="{A185E5B1-6D7D-4B81-AB9D-D9DD064613C3}">
      <dsp:nvSpPr>
        <dsp:cNvPr id="0" name=""/>
        <dsp:cNvSpPr/>
      </dsp:nvSpPr>
      <dsp:spPr>
        <a:xfrm>
          <a:off x="1307018" y="2580140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Security of Orders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512766" y="2785888"/>
        <a:ext cx="993441" cy="993441"/>
      </dsp:txXfrm>
    </dsp:sp>
    <dsp:sp modelId="{6FAC82C8-EEE0-4319-A8D2-B0442191F062}">
      <dsp:nvSpPr>
        <dsp:cNvPr id="0" name=""/>
        <dsp:cNvSpPr/>
      </dsp:nvSpPr>
      <dsp:spPr>
        <a:xfrm rot="13114286">
          <a:off x="2888999" y="2141168"/>
          <a:ext cx="702410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702410" y="15556"/>
              </a:lnTo>
            </a:path>
          </a:pathLst>
        </a:cu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500" kern="1200"/>
        </a:p>
      </dsp:txBody>
      <dsp:txXfrm rot="10800000">
        <a:off x="3222644" y="2139164"/>
        <a:ext cx="35120" cy="35120"/>
      </dsp:txXfrm>
    </dsp:sp>
    <dsp:sp modelId="{FCA04609-D4CF-49F3-8ED4-A9215CDD2EB0}">
      <dsp:nvSpPr>
        <dsp:cNvPr id="0" name=""/>
        <dsp:cNvSpPr/>
      </dsp:nvSpPr>
      <dsp:spPr>
        <a:xfrm>
          <a:off x="1713940" y="797301"/>
          <a:ext cx="1404937" cy="1404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75000"/>
                </a:schemeClr>
              </a:solidFill>
            </a:rPr>
            <a:t>Notification Component</a:t>
          </a:r>
          <a:endParaRPr lang="de-CH" sz="1500" kern="1200" dirty="0">
            <a:solidFill>
              <a:schemeClr val="tx2">
                <a:lumMod val="75000"/>
              </a:schemeClr>
            </a:solidFill>
          </a:endParaRPr>
        </a:p>
      </dsp:txBody>
      <dsp:txXfrm>
        <a:off x="1919688" y="1003049"/>
        <a:ext cx="993441" cy="993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4F4F1-0CEB-48FC-8C08-F9C9DB9F3DC8}" type="datetimeFigureOut">
              <a:rPr lang="de-CH" smtClean="0"/>
              <a:t>11.05.2019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46BD-AD4B-4A8B-B060-6EB157632DF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59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Who is a developer or </a:t>
            </a:r>
            <a:r>
              <a:rPr lang="en-US" dirty="0" err="1"/>
              <a:t>devops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Who is a </a:t>
            </a:r>
            <a:r>
              <a:rPr lang="en-US" dirty="0" err="1"/>
              <a:t>kafka</a:t>
            </a:r>
            <a:r>
              <a:rPr lang="en-US" dirty="0"/>
              <a:t> specialist?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first talk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010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database for everybody? It would lead us to </a:t>
            </a:r>
            <a:r>
              <a:rPr lang="en-US" dirty="0" err="1"/>
              <a:t>EventSourcing</a:t>
            </a:r>
            <a:r>
              <a:rPr lang="en-US" dirty="0"/>
              <a:t> possibility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934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</a:t>
            </a:r>
            <a:r>
              <a:rPr lang="en-US" dirty="0" err="1"/>
              <a:t>subsribers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131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first part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0879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Distributed: both good. </a:t>
            </a:r>
            <a:r>
              <a:rPr lang="en-US" dirty="0" err="1"/>
              <a:t>kafka</a:t>
            </a:r>
            <a:r>
              <a:rPr lang="en-US" dirty="0"/>
              <a:t> by design thanks to topic partitions. In RabbitMQ competitive consumers (the first wins)</a:t>
            </a:r>
          </a:p>
          <a:p>
            <a:endParaRPr lang="en-US" dirty="0"/>
          </a:p>
          <a:p>
            <a:r>
              <a:rPr lang="en-US" dirty="0"/>
              <a:t>High Availability: both good. Step further by </a:t>
            </a:r>
            <a:r>
              <a:rPr lang="en-US" dirty="0" err="1"/>
              <a:t>kafka</a:t>
            </a:r>
            <a:r>
              <a:rPr lang="en-US" dirty="0"/>
              <a:t> to introduce Zookeeper to manage state of the cluster.</a:t>
            </a:r>
          </a:p>
          <a:p>
            <a:endParaRPr lang="en-US" dirty="0"/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Performancesequential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disk I/O, less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hardwarehigh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throughput: several millions of messages / s with tiny count of nodes.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 1 million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sec  -&gt; 30+ nodes.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Kafka multi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subsribers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event sourcing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RabbitMQ message can be consumed only once, and when consumed, the message disappears and isn’t accessible anymore.</a:t>
            </a:r>
            <a:endParaRPr lang="en-US" dirty="0"/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20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7273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22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5198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Run locally the "default configuration" and try to explain</a:t>
            </a:r>
          </a:p>
          <a:p>
            <a:pPr marL="228600" indent="-228600">
              <a:buAutoNum type="arabicPeriod"/>
            </a:pPr>
            <a:r>
              <a:rPr lang="en-US" dirty="0"/>
              <a:t>Remove serialization ex handler, Show serialization exception</a:t>
            </a:r>
          </a:p>
          <a:p>
            <a:pPr marL="228600" indent="-228600">
              <a:buAutoNum type="arabicPeriod"/>
            </a:pPr>
            <a:r>
              <a:rPr lang="en-US" dirty="0"/>
              <a:t>Change consumer to contain the String as value</a:t>
            </a:r>
            <a:r>
              <a:rPr lang="de-CH" dirty="0"/>
              <a:t> and </a:t>
            </a:r>
            <a:r>
              <a:rPr lang="de-CH" dirty="0" err="1"/>
              <a:t>produce</a:t>
            </a:r>
            <a:r>
              <a:rPr lang="de-CH" dirty="0"/>
              <a:t> </a:t>
            </a:r>
            <a:r>
              <a:rPr lang="de-CH" dirty="0" err="1"/>
              <a:t>message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37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980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84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characteristics:</a:t>
            </a:r>
          </a:p>
          <a:p>
            <a:r>
              <a:rPr lang="en-US" dirty="0"/>
              <a:t>Between</a:t>
            </a:r>
          </a:p>
          <a:p>
            <a:r>
              <a:rPr lang="en-US" dirty="0" err="1"/>
              <a:t>Fitler</a:t>
            </a:r>
            <a:r>
              <a:rPr lang="en-US" dirty="0"/>
              <a:t> with JPA and Predicates with </a:t>
            </a:r>
            <a:r>
              <a:rPr lang="en-US" dirty="0" err="1"/>
              <a:t>QueryDSL</a:t>
            </a:r>
            <a:endParaRPr lang="en-US" dirty="0"/>
          </a:p>
          <a:p>
            <a:endParaRPr lang="en-US" dirty="0"/>
          </a:p>
          <a:p>
            <a:r>
              <a:rPr lang="en-US" dirty="0"/>
              <a:t>Cache in memory with </a:t>
            </a:r>
            <a:r>
              <a:rPr lang="en-US" dirty="0" err="1"/>
              <a:t>RocksDB</a:t>
            </a:r>
            <a:endParaRPr lang="en-US" dirty="0"/>
          </a:p>
          <a:p>
            <a:r>
              <a:rPr lang="en-US" dirty="0"/>
              <a:t>.all</a:t>
            </a:r>
          </a:p>
          <a:p>
            <a:r>
              <a:rPr lang="en-US" dirty="0"/>
              <a:t>.range</a:t>
            </a:r>
          </a:p>
          <a:p>
            <a:r>
              <a:rPr lang="en-US" dirty="0"/>
              <a:t>.get(key)</a:t>
            </a:r>
          </a:p>
          <a:p>
            <a:endParaRPr lang="en-US" dirty="0"/>
          </a:p>
          <a:p>
            <a:r>
              <a:rPr lang="en-US" dirty="0"/>
              <a:t>SHOW CODE OF GLOBAL TABLE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3313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54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7018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Docker, plain VMs and plain Kafka in RedHat as rpm</a:t>
            </a:r>
          </a:p>
          <a:p>
            <a:endParaRPr lang="en-US" dirty="0"/>
          </a:p>
          <a:p>
            <a:r>
              <a:rPr lang="en-US" dirty="0"/>
              <a:t>Three brokers, stretched - replication factor four, three minimum in sync replicas.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Different Scenarios considering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Schema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Registries</a:t>
            </a:r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in separate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DC’s</a:t>
            </a:r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Optionally a logical Connect cluster for installing data sink and source Connectors - two Connect workers, each in</a:t>
            </a:r>
          </a:p>
          <a:p>
            <a:r>
              <a:rPr lang="de-CH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</a:t>
            </a:r>
            <a:r>
              <a:rPr lang="de-CH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DC’s</a:t>
            </a:r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de-CH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Control Center (C3) running in one (or two DC’s for HA)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55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7615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Swisscom employee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en-US" dirty="0"/>
              <a:t>T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my</a:t>
            </a:r>
            <a:r>
              <a:rPr lang="de-CH" dirty="0"/>
              <a:t> email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can</a:t>
            </a:r>
            <a:r>
              <a:rPr lang="de-CH" dirty="0"/>
              <a:t> </a:t>
            </a:r>
            <a:r>
              <a:rPr lang="de-CH" dirty="0" err="1"/>
              <a:t>contact</a:t>
            </a:r>
            <a:r>
              <a:rPr lang="de-CH" dirty="0"/>
              <a:t> </a:t>
            </a:r>
            <a:r>
              <a:rPr lang="de-CH" dirty="0" err="1"/>
              <a:t>me</a:t>
            </a:r>
            <a:r>
              <a:rPr lang="de-CH" dirty="0"/>
              <a:t>,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gmail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I was </a:t>
            </a:r>
            <a:r>
              <a:rPr lang="de-CH" dirty="0" err="1"/>
              <a:t>fired</a:t>
            </a:r>
            <a:endParaRPr lang="de-CH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8801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8 months</a:t>
            </a:r>
            <a:endParaRPr lang="de-CH" dirty="0"/>
          </a:p>
          <a:p>
            <a:pPr marL="171450" indent="-171450">
              <a:buFontTx/>
              <a:buChar char="-"/>
            </a:pPr>
            <a:r>
              <a:rPr lang="en-US" dirty="0"/>
              <a:t>The F</a:t>
            </a:r>
            <a:r>
              <a:rPr lang="de-CH" dirty="0" err="1"/>
              <a:t>irst</a:t>
            </a:r>
            <a:r>
              <a:rPr lang="de-CH" dirty="0"/>
              <a:t> </a:t>
            </a:r>
            <a:r>
              <a:rPr lang="de-CH" dirty="0" err="1"/>
              <a:t>project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Kafka</a:t>
            </a:r>
          </a:p>
          <a:p>
            <a:pPr marL="171450" indent="-171450">
              <a:buFontTx/>
              <a:buChar char="-"/>
            </a:pPr>
            <a:r>
              <a:rPr lang="en-US" dirty="0"/>
              <a:t>A developer view more then DevOps. I am a java guy</a:t>
            </a:r>
          </a:p>
          <a:p>
            <a:pPr marL="171450" indent="-171450">
              <a:buFontTx/>
              <a:buChar char="-"/>
            </a:pPr>
            <a:r>
              <a:rPr lang="en-US" dirty="0"/>
              <a:t>My personal </a:t>
            </a:r>
            <a:r>
              <a:rPr lang="en-US" dirty="0" err="1"/>
              <a:t>perpective</a:t>
            </a:r>
            <a:r>
              <a:rPr lang="en-US" dirty="0"/>
              <a:t> on the project</a:t>
            </a:r>
            <a:endParaRPr lang="de-CH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537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Agenta</a:t>
            </a:r>
            <a:r>
              <a:rPr lang="en-US" dirty="0"/>
              <a:t> points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312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 system was about to grow rapidly with different modules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6932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approaches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7740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events?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3081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knew as well it is going to be growing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64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thing to consider – DB approach. Where to save?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46BD-AD4B-4A8B-B060-6EB157632DFC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087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03EBD-72DE-4D2C-8CDB-3526ECB3DEDA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F39A-534F-4A08-97C3-010DBC9F0A68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4A711-E6C2-4519-A225-2BC40940D39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AD5-FA20-424F-9CC3-2D0B730F9545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801D-46EA-40F2-AE07-C7D2368F964F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48AD-7DD2-4C66-8806-87185C47AAA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05991-9E74-4396-9EBC-50A65E4AA40D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F83B-6F95-425C-B2E0-2FA4CCF08CD5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y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1479-7B69-4B2A-90C4-53FD8309FE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6600" y="2089422"/>
            <a:ext cx="8178800" cy="2493277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FD6CBCB-5516-4D38-B8B1-B5CB1496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2" y="378479"/>
            <a:ext cx="11208396" cy="79771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37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C266E-5674-4A60-8FE1-64AA894A427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Apache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9A1E3CD1-4332-48F6-8A62-09B654E0B4A2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adam.zurada1@swisscom.com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52" r:id="rId8"/>
    <p:sldLayoutId id="2147483848" r:id="rId9"/>
    <p:sldLayoutId id="2147483849" r:id="rId10"/>
    <p:sldLayoutId id="2147483850" r:id="rId11"/>
    <p:sldLayoutId id="214748385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dam.zurada1@Swisscom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github.com/zurada/kafka-talk" TargetMode="External"/><Relationship Id="rId4" Type="http://schemas.openxmlformats.org/officeDocument/2006/relationships/hyperlink" Target="mailto:adamzurada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tnext.io/kafka-vs-rabbitmq-f5abc02e391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plesteph/kafka-stack-docker-compose/blob/master/zk-single-kafka-single.yml" TargetMode="Externa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8699" y="3444079"/>
            <a:ext cx="3954609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latin typeface="Century Gothic (Headings)"/>
              </a:rPr>
              <a:t>Apache Kafka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89132" y="4150067"/>
            <a:ext cx="60137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2000" dirty="0">
                <a:latin typeface="Segoe UI Light (Body)"/>
              </a:rPr>
              <a:t>What is it? How do we use it in our project at Swisscom?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E0D3D-7EA2-4486-9D5A-55F3EF3D7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38" y="4572329"/>
            <a:ext cx="1177784" cy="117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5387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902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9698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9E4F0A39-4E93-4D71-99EC-B59678016C0C}"/>
              </a:ext>
            </a:extLst>
          </p:cNvPr>
          <p:cNvSpPr/>
          <p:nvPr/>
        </p:nvSpPr>
        <p:spPr>
          <a:xfrm>
            <a:off x="383500" y="1135403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C7E93E-1F88-47C3-9ABE-25A909827C7E}"/>
              </a:ext>
            </a:extLst>
          </p:cNvPr>
          <p:cNvCxnSpPr>
            <a:stCxn id="4" idx="4"/>
          </p:cNvCxnSpPr>
          <p:nvPr/>
        </p:nvCxnSpPr>
        <p:spPr>
          <a:xfrm>
            <a:off x="1819108" y="1661183"/>
            <a:ext cx="1939076" cy="37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383500" y="3220096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483204-092D-40ED-974F-9F5B35F898C2}"/>
              </a:ext>
            </a:extLst>
          </p:cNvPr>
          <p:cNvCxnSpPr>
            <a:stCxn id="10" idx="4"/>
          </p:cNvCxnSpPr>
          <p:nvPr/>
        </p:nvCxnSpPr>
        <p:spPr>
          <a:xfrm>
            <a:off x="1819108" y="3745876"/>
            <a:ext cx="1509308" cy="2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CCAB6D09-78A1-40FB-B8FB-EDFFDFC6965B}"/>
              </a:ext>
            </a:extLst>
          </p:cNvPr>
          <p:cNvSpPr/>
          <p:nvPr/>
        </p:nvSpPr>
        <p:spPr>
          <a:xfrm>
            <a:off x="1002244" y="5225726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D8BD12-AA68-48F6-946E-B47D3293D68C}"/>
              </a:ext>
            </a:extLst>
          </p:cNvPr>
          <p:cNvCxnSpPr>
            <a:stCxn id="13" idx="4"/>
          </p:cNvCxnSpPr>
          <p:nvPr/>
        </p:nvCxnSpPr>
        <p:spPr>
          <a:xfrm flipV="1">
            <a:off x="2437852" y="5527409"/>
            <a:ext cx="2060996" cy="22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7859E49-D390-4441-ABB3-0D5EE2FA213F}"/>
              </a:ext>
            </a:extLst>
          </p:cNvPr>
          <p:cNvSpPr/>
          <p:nvPr/>
        </p:nvSpPr>
        <p:spPr>
          <a:xfrm>
            <a:off x="9348518" y="5384315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9A651C-F524-4329-8B43-F47AA8EFE29B}"/>
              </a:ext>
            </a:extLst>
          </p:cNvPr>
          <p:cNvCxnSpPr/>
          <p:nvPr/>
        </p:nvCxnSpPr>
        <p:spPr>
          <a:xfrm flipH="1" flipV="1">
            <a:off x="7693154" y="5527409"/>
            <a:ext cx="1624582" cy="379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E86DEE63-1768-47BF-B4EE-C670C23D3682}"/>
              </a:ext>
            </a:extLst>
          </p:cNvPr>
          <p:cNvSpPr/>
          <p:nvPr/>
        </p:nvSpPr>
        <p:spPr>
          <a:xfrm>
            <a:off x="9826204" y="3428999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33BA4D-5E6F-4119-8135-61630A950D36}"/>
              </a:ext>
            </a:extLst>
          </p:cNvPr>
          <p:cNvCxnSpPr>
            <a:stCxn id="19" idx="2"/>
          </p:cNvCxnSpPr>
          <p:nvPr/>
        </p:nvCxnSpPr>
        <p:spPr>
          <a:xfrm flipH="1">
            <a:off x="8863586" y="3954779"/>
            <a:ext cx="962618" cy="1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C7A8B1-139E-4912-BEFF-D2899CF80F69}"/>
              </a:ext>
            </a:extLst>
          </p:cNvPr>
          <p:cNvSpPr txBox="1"/>
          <p:nvPr/>
        </p:nvSpPr>
        <p:spPr>
          <a:xfrm>
            <a:off x="7967474" y="511823"/>
            <a:ext cx="391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Where is source of truth?</a:t>
            </a:r>
          </a:p>
          <a:p>
            <a:pPr marL="342900" indent="-342900">
              <a:buAutoNum type="arabicPeriod"/>
            </a:pPr>
            <a:r>
              <a:rPr lang="en-US" dirty="0"/>
              <a:t>Manage its lifecycle and migrations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0772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85284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383500" y="3220096"/>
            <a:ext cx="1435608" cy="105156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483204-092D-40ED-974F-9F5B35F898C2}"/>
              </a:ext>
            </a:extLst>
          </p:cNvPr>
          <p:cNvCxnSpPr>
            <a:stCxn id="10" idx="4"/>
          </p:cNvCxnSpPr>
          <p:nvPr/>
        </p:nvCxnSpPr>
        <p:spPr>
          <a:xfrm>
            <a:off x="1819108" y="3745876"/>
            <a:ext cx="1509308" cy="2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535011-41AE-477C-ABAB-DC526896B08D}"/>
              </a:ext>
            </a:extLst>
          </p:cNvPr>
          <p:cNvCxnSpPr>
            <a:stCxn id="10" idx="4"/>
          </p:cNvCxnSpPr>
          <p:nvPr/>
        </p:nvCxnSpPr>
        <p:spPr>
          <a:xfrm flipV="1">
            <a:off x="1819108" y="2276856"/>
            <a:ext cx="1902500" cy="1469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768725-77F4-4208-854B-F51EB44E691B}"/>
              </a:ext>
            </a:extLst>
          </p:cNvPr>
          <p:cNvCxnSpPr/>
          <p:nvPr/>
        </p:nvCxnSpPr>
        <p:spPr>
          <a:xfrm>
            <a:off x="1883664" y="3745876"/>
            <a:ext cx="2670048" cy="198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2336F2-14C7-49D3-A800-498BA588754B}"/>
              </a:ext>
            </a:extLst>
          </p:cNvPr>
          <p:cNvCxnSpPr>
            <a:stCxn id="10" idx="4"/>
          </p:cNvCxnSpPr>
          <p:nvPr/>
        </p:nvCxnSpPr>
        <p:spPr>
          <a:xfrm>
            <a:off x="1819108" y="3745876"/>
            <a:ext cx="4499396" cy="1658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C27140-FCE3-4264-A28F-F443BFA3BF9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1819108" y="3745876"/>
            <a:ext cx="5624108" cy="222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64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FB5B-5C82-4971-B590-AFC39300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7CFE-DEA9-4D31-9CB1-6944D951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42E903-3694-457B-BE7F-1CA21AE2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Event Sourcing ?</a:t>
            </a:r>
            <a:endParaRPr lang="de-CH" dirty="0"/>
          </a:p>
        </p:txBody>
      </p:sp>
      <p:pic>
        <p:nvPicPr>
          <p:cNvPr id="2050" name="Picture 2" descr="event-sourced-based-architecture">
            <a:extLst>
              <a:ext uri="{FF2B5EF4-FFF2-40B4-BE49-F238E27FC236}">
                <a16:creationId xmlns:a16="http://schemas.microsoft.com/office/drawing/2014/main" id="{F51B5EC1-9E38-4C04-A138-084C67E83F8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10" y="1113424"/>
            <a:ext cx="7067015" cy="53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704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5862828" y="3943107"/>
            <a:ext cx="629412" cy="363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5322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72">
            <a:extLst>
              <a:ext uri="{FF2B5EF4-FFF2-40B4-BE49-F238E27FC236}">
                <a16:creationId xmlns:a16="http://schemas.microsoft.com/office/drawing/2014/main" id="{5C7F651C-5426-4673-BBE4-926A14C4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1" name="Rectangle 74">
            <a:extLst>
              <a:ext uri="{FF2B5EF4-FFF2-40B4-BE49-F238E27FC236}">
                <a16:creationId xmlns:a16="http://schemas.microsoft.com/office/drawing/2014/main" id="{689E77FC-7E9C-4E2C-AE35-51E73F1A0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6152" name="Rectangle 76">
            <a:extLst>
              <a:ext uri="{FF2B5EF4-FFF2-40B4-BE49-F238E27FC236}">
                <a16:creationId xmlns:a16="http://schemas.microsoft.com/office/drawing/2014/main" id="{EC320B47-AE28-4602-BA3B-58949727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78">
            <a:extLst>
              <a:ext uri="{FF2B5EF4-FFF2-40B4-BE49-F238E27FC236}">
                <a16:creationId xmlns:a16="http://schemas.microsoft.com/office/drawing/2014/main" id="{44D9CC33-34CC-4707-851E-FC5A26C6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900" spc="-100"/>
              <a:t>2. Why Kafka?</a:t>
            </a:r>
          </a:p>
        </p:txBody>
      </p:sp>
      <p:pic>
        <p:nvPicPr>
          <p:cNvPr id="6146" name="Picture 2" descr="https://cdn-images-1.medium.com/max/1000/0*kKZX6ypn9ibDyEzi.jpg">
            <a:extLst>
              <a:ext uri="{FF2B5EF4-FFF2-40B4-BE49-F238E27FC236}">
                <a16:creationId xmlns:a16="http://schemas.microsoft.com/office/drawing/2014/main" id="{8FB9F6AC-2036-4BF9-BD9C-B61F7208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097" y="1143347"/>
            <a:ext cx="5956456" cy="278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cdn-images-1.medium.com/max/1000/0*pGs0PRWsm2yTyqaQ.jpg">
            <a:extLst>
              <a:ext uri="{FF2B5EF4-FFF2-40B4-BE49-F238E27FC236}">
                <a16:creationId xmlns:a16="http://schemas.microsoft.com/office/drawing/2014/main" id="{711D7DEE-DF16-4B23-A9EF-36666FF73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8315" y="766137"/>
            <a:ext cx="5369051" cy="335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2465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92CD3DC-9EE5-4241-A1F9-69B506CAE177}" type="datetime1">
              <a:rPr lang="en-US">
                <a:solidFill>
                  <a:schemeClr val="tx1">
                    <a:lumMod val="65000"/>
                  </a:schemeClr>
                </a:solidFill>
              </a:rPr>
              <a:pPr>
                <a:spcAft>
                  <a:spcPts val="600"/>
                </a:spcAft>
              </a:pPr>
              <a:t>5/11/2019</a:t>
            </a:fld>
            <a:endParaRPr lang="en-US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34135" y="6356350"/>
            <a:ext cx="153092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FAB73BC-B049-4115-A692-8D63A059BFB8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2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6600" y="740664"/>
            <a:ext cx="8178800" cy="576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RABBIT MQ?</a:t>
            </a:r>
          </a:p>
          <a:p>
            <a:pPr marL="0" indent="0">
              <a:buNone/>
            </a:pPr>
            <a:r>
              <a:rPr lang="en-US" sz="2800" dirty="0"/>
              <a:t>IBM MQ?</a:t>
            </a:r>
          </a:p>
          <a:p>
            <a:pPr marL="0" indent="0">
              <a:buNone/>
            </a:pPr>
            <a:r>
              <a:rPr lang="en-US" sz="2800" dirty="0"/>
              <a:t>TIBCO?</a:t>
            </a:r>
          </a:p>
          <a:p>
            <a:pPr marL="0" indent="0">
              <a:buNone/>
            </a:pPr>
            <a:r>
              <a:rPr lang="en-US" sz="2800" dirty="0"/>
              <a:t>ACTIVE MQ?</a:t>
            </a:r>
          </a:p>
          <a:p>
            <a:pPr marL="0" indent="0">
              <a:buNone/>
            </a:pPr>
            <a:r>
              <a:rPr lang="en-US" sz="2800" dirty="0"/>
              <a:t>APACHE CAMEL?</a:t>
            </a:r>
          </a:p>
          <a:p>
            <a:pPr marL="0" indent="0">
              <a:buNone/>
            </a:pPr>
            <a:r>
              <a:rPr lang="en-US" sz="2800" dirty="0"/>
              <a:t>APACHE KAFKA?</a:t>
            </a:r>
          </a:p>
          <a:p>
            <a:pPr marL="0" indent="0">
              <a:buNone/>
            </a:pPr>
            <a:r>
              <a:rPr lang="en-US" sz="2800" dirty="0"/>
              <a:t>SPARK?</a:t>
            </a:r>
          </a:p>
          <a:p>
            <a:pPr marL="0" indent="0">
              <a:buNone/>
            </a:pPr>
            <a:r>
              <a:rPr lang="en-US" sz="2800" dirty="0"/>
              <a:t>OTHERS?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124864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06600" y="740664"/>
            <a:ext cx="8178800" cy="576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RABBIT MQ vs KAFKA?</a:t>
            </a:r>
            <a:endParaRPr lang="de-CH" sz="2800" dirty="0"/>
          </a:p>
        </p:txBody>
      </p:sp>
    </p:spTree>
    <p:extLst>
      <p:ext uri="{BB962C8B-B14F-4D97-AF65-F5344CB8AC3E}">
        <p14:creationId xmlns:p14="http://schemas.microsoft.com/office/powerpoint/2010/main" val="50617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A5DF3-0BE9-4DFE-AEC0-463EC305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CC137A-AFA4-43F8-9766-732086C6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A8CDFD-8604-4F54-B2B9-6FA5092E69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67673" y="1271016"/>
            <a:ext cx="9953027" cy="380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369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8623C-DE80-4036-9277-C8C3E4DB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44B58-8E54-467B-8051-A240B801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C3E9C-C99E-4FD1-95E4-9B0A570D7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404812"/>
            <a:ext cx="90297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2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77402-7DF5-44EE-A2AB-D90537B348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Adam Zurada </a:t>
            </a:r>
            <a:r>
              <a:rPr lang="en-US" dirty="0">
                <a:hlinkClick r:id="rId3"/>
              </a:rPr>
              <a:t>adam.zurada1@swisscom.com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adamzurada@gmail.com</a:t>
            </a:r>
            <a:endParaRPr lang="en-US" dirty="0"/>
          </a:p>
          <a:p>
            <a:pPr algn="l"/>
            <a:r>
              <a:rPr lang="en-US" dirty="0"/>
              <a:t>GitHub: presentation &amp; example code for Kafka: </a:t>
            </a:r>
            <a:r>
              <a:rPr lang="de-CH" dirty="0">
                <a:hlinkClick r:id="rId5"/>
              </a:rPr>
              <a:t>https://github.com/zurada/kafka-talk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0019B-A982-4ACA-B10F-282AF96B8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2BC00-1651-4B24-8444-32294051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A500-F2B2-4BC6-8A74-BF3FC162DAA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0F823-E5E8-41F3-891D-0E7D7F61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35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86708-AAD5-48C5-854B-26C20210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B65E9-E9FE-4280-833E-88D7D0E1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4098" name="Picture 2" descr="https://cdn-images-1.medium.com/max/1200/1*mPJXKgm26uAfSW0cD-YfSA.png">
            <a:extLst>
              <a:ext uri="{FF2B5EF4-FFF2-40B4-BE49-F238E27FC236}">
                <a16:creationId xmlns:a16="http://schemas.microsoft.com/office/drawing/2014/main" id="{B4AE02F3-7EA3-4581-B83E-8578A8E39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065" y="232702"/>
            <a:ext cx="8329611" cy="639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93A0F8-9190-4EFD-8CEF-D472AD031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394" y="4081714"/>
            <a:ext cx="3810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FFD81-5693-4D44-BB8E-AA7676709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697" y="4411830"/>
            <a:ext cx="9018671" cy="1965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D53076-012A-415D-8372-99C41F1D2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4065" y="6285916"/>
            <a:ext cx="922624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8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A02C2-C595-46C9-A0FB-2E0BB72B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9EFEC4-394C-4DDD-8AF0-A9CC3A8F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70F13-D8E0-4E8B-ACEB-0B9B4B0B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924050"/>
            <a:ext cx="103727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04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55BD0-D497-4DBD-ADFA-4C093625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2016BA-3FD7-4148-809B-65F8B26F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30A9-0F46-492B-A548-28A1E54A53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6656" y="136526"/>
            <a:ext cx="9508744" cy="6342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Kafka if you need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Time travel/durable/commit log</a:t>
            </a:r>
            <a:br>
              <a:rPr lang="en-US" dirty="0"/>
            </a:br>
            <a:r>
              <a:rPr lang="en-US" dirty="0"/>
              <a:t>Many consumers for the same message</a:t>
            </a:r>
            <a:br>
              <a:rPr lang="en-US" dirty="0"/>
            </a:br>
            <a:r>
              <a:rPr lang="en-US" dirty="0"/>
              <a:t>High throughput</a:t>
            </a:r>
            <a:br>
              <a:rPr lang="en-US" dirty="0"/>
            </a:br>
            <a:r>
              <a:rPr lang="en-US" dirty="0"/>
              <a:t>Stream processing</a:t>
            </a:r>
            <a:br>
              <a:rPr lang="en-US" dirty="0"/>
            </a:br>
            <a:r>
              <a:rPr lang="en-US" dirty="0"/>
              <a:t>Replicability</a:t>
            </a:r>
            <a:br>
              <a:rPr lang="en-US" dirty="0"/>
            </a:br>
            <a:r>
              <a:rPr lang="en-US" dirty="0"/>
              <a:t>High availability</a:t>
            </a:r>
            <a:br>
              <a:rPr lang="en-US" dirty="0"/>
            </a:br>
            <a:r>
              <a:rPr lang="en-US" dirty="0"/>
              <a:t>Message order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And </a:t>
            </a:r>
            <a:r>
              <a:rPr lang="en-US" b="1" dirty="0" err="1">
                <a:solidFill>
                  <a:schemeClr val="tx2">
                    <a:lumMod val="90000"/>
                  </a:schemeClr>
                </a:solidFill>
              </a:rPr>
              <a:t>EventSourcing</a:t>
            </a: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!</a:t>
            </a:r>
          </a:p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RabbitMq</a:t>
            </a:r>
            <a:r>
              <a:rPr lang="en-US" b="1" dirty="0"/>
              <a:t> if you need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F</a:t>
            </a:r>
            <a:r>
              <a:rPr lang="en-US" dirty="0"/>
              <a:t>lexible routing</a:t>
            </a:r>
            <a:br>
              <a:rPr lang="en-US" dirty="0"/>
            </a:br>
            <a:r>
              <a:rPr lang="en-US" dirty="0"/>
              <a:t>Priority Queue</a:t>
            </a:r>
            <a:br>
              <a:rPr lang="en-US" dirty="0"/>
            </a:br>
            <a:r>
              <a:rPr lang="en-US" dirty="0"/>
              <a:t>A standard protocol message queue</a:t>
            </a:r>
          </a:p>
          <a:p>
            <a:pPr marL="0" indent="0">
              <a:buNone/>
            </a:pPr>
            <a:r>
              <a:rPr lang="de-CH" dirty="0">
                <a:hlinkClick r:id="rId3"/>
              </a:rPr>
              <a:t>https://itnext.io/kafka-vs-rabbitmq-f5abc02e3912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64981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5FB5B-5C82-4971-B590-AFC39300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7CFE-DEA9-4D31-9CB1-6944D951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42E903-3694-457B-BE7F-1CA21AE2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CQRS and Event Sourcing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131B8A-044D-422F-9A3D-BC03BF08DD27}"/>
              </a:ext>
            </a:extLst>
          </p:cNvPr>
          <p:cNvSpPr/>
          <p:nvPr/>
        </p:nvSpPr>
        <p:spPr>
          <a:xfrm>
            <a:off x="590402" y="1176196"/>
            <a:ext cx="11208396" cy="4243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Image result for cqrs">
            <a:extLst>
              <a:ext uri="{FF2B5EF4-FFF2-40B4-BE49-F238E27FC236}">
                <a16:creationId xmlns:a16="http://schemas.microsoft.com/office/drawing/2014/main" id="{5B29F2D4-20B4-4B0D-9EE4-422E6C02EC4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61" y="1176196"/>
            <a:ext cx="11144537" cy="422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64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Kafka Basics</a:t>
            </a:r>
            <a:endParaRPr lang="de-CH" dirty="0"/>
          </a:p>
        </p:txBody>
      </p:sp>
      <p:pic>
        <p:nvPicPr>
          <p:cNvPr id="7170" name="Picture 2" descr="https://cdn-images-1.medium.com/max/1000/0*5jwjS2Fb6kYSLn2T.jpg">
            <a:extLst>
              <a:ext uri="{FF2B5EF4-FFF2-40B4-BE49-F238E27FC236}">
                <a16:creationId xmlns:a16="http://schemas.microsoft.com/office/drawing/2014/main" id="{50E3F444-E99D-40FC-9D4F-3E3D2D0AE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938261"/>
            <a:ext cx="8983135" cy="421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575EE-32D8-4D58-ABC5-E702CDA92377}"/>
              </a:ext>
            </a:extLst>
          </p:cNvPr>
          <p:cNvSpPr txBox="1"/>
          <p:nvPr/>
        </p:nvSpPr>
        <p:spPr>
          <a:xfrm>
            <a:off x="5325051" y="1308683"/>
            <a:ext cx="15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 LOG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4218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0102B-D6ED-44F5-8DFE-FC936BA5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F6B346-9F70-4756-BB99-529DF3FA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EB8731-2D70-4642-AF73-B87CDBEC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Partitions</a:t>
            </a:r>
            <a:endParaRPr lang="de-CH" dirty="0"/>
          </a:p>
        </p:txBody>
      </p:sp>
      <p:pic>
        <p:nvPicPr>
          <p:cNvPr id="8194" name="Picture 2" descr="https://cdn-images-1.medium.com/max/1000/0*um7SYWifd1B5Y4Ot.jpg">
            <a:extLst>
              <a:ext uri="{FF2B5EF4-FFF2-40B4-BE49-F238E27FC236}">
                <a16:creationId xmlns:a16="http://schemas.microsoft.com/office/drawing/2014/main" id="{ABC85FF0-0BD0-4AB6-9793-DCF4AC223A7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1" y="2186396"/>
            <a:ext cx="12012157" cy="337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1FC16-DC0D-4235-BF72-035532E4EF80}"/>
              </a:ext>
            </a:extLst>
          </p:cNvPr>
          <p:cNvSpPr txBox="1"/>
          <p:nvPr/>
        </p:nvSpPr>
        <p:spPr>
          <a:xfrm>
            <a:off x="889000" y="6032500"/>
            <a:ext cx="6448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CONSUMERS, PRODUCERS, OFFSET, ORDER OF MSGS            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5293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E83E4-4C45-4A38-B7A9-A4AF4935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C8049-45DE-4F43-AF47-4D370B3A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65D4B-AA2A-4BC0-A06B-64233163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32" y="758322"/>
            <a:ext cx="9364135" cy="534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42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FFF46-9123-4C54-9264-3A010982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5920D-155D-41B0-BE64-A9418E35E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24D79-592C-4FC3-8191-39F5B600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vs random partition</a:t>
            </a:r>
            <a:endParaRPr lang="de-CH" dirty="0"/>
          </a:p>
        </p:txBody>
      </p:sp>
      <p:pic>
        <p:nvPicPr>
          <p:cNvPr id="10242" name="Picture 2" descr="Image result for kafka key">
            <a:extLst>
              <a:ext uri="{FF2B5EF4-FFF2-40B4-BE49-F238E27FC236}">
                <a16:creationId xmlns:a16="http://schemas.microsoft.com/office/drawing/2014/main" id="{9085203C-DF02-4694-BF28-96F69C890CD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05" y="1320800"/>
            <a:ext cx="9622971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B32C41-1DC0-44DB-8EF6-0C65F6434D87}"/>
              </a:ext>
            </a:extLst>
          </p:cNvPr>
          <p:cNvSpPr txBox="1"/>
          <p:nvPr/>
        </p:nvSpPr>
        <p:spPr>
          <a:xfrm>
            <a:off x="3873500" y="2324100"/>
            <a:ext cx="104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TOPIC T1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7E2A35-F16F-4101-9112-5AB0177EDBE8}"/>
              </a:ext>
            </a:extLst>
          </p:cNvPr>
          <p:cNvSpPr txBox="1"/>
          <p:nvPr/>
        </p:nvSpPr>
        <p:spPr>
          <a:xfrm>
            <a:off x="939800" y="5791200"/>
            <a:ext cx="2326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NULL KEYS?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84435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D8CF4-7078-47B9-AC21-2037FB70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CB1C6-F779-467C-ADFC-4B2B5FA3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D19FA5-709F-435D-80D9-148D4166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</a:t>
            </a:r>
            <a:endParaRPr lang="de-CH" dirty="0"/>
          </a:p>
        </p:txBody>
      </p:sp>
      <p:pic>
        <p:nvPicPr>
          <p:cNvPr id="11266" name="Picture 2" descr="ktdg 04in01">
            <a:extLst>
              <a:ext uri="{FF2B5EF4-FFF2-40B4-BE49-F238E27FC236}">
                <a16:creationId xmlns:a16="http://schemas.microsoft.com/office/drawing/2014/main" id="{B0906192-B3D0-45BD-A7F8-439C67AB214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026" y="1176196"/>
            <a:ext cx="6501171" cy="45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129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0449C-E675-42A0-BF2F-CE47B351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1064A3-FD84-45F3-BEC2-021A0674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2290" name="Picture 2" descr="ktdg 04in02">
            <a:extLst>
              <a:ext uri="{FF2B5EF4-FFF2-40B4-BE49-F238E27FC236}">
                <a16:creationId xmlns:a16="http://schemas.microsoft.com/office/drawing/2014/main" id="{65CAE665-22E2-4D86-8393-76534CAFF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42988"/>
            <a:ext cx="6762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DC8CA-8D6A-442A-B291-0BBC5B15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 specialist!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4FFD6C-8123-4F5C-8F7F-E31960AB9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9AF18-20FA-4152-92B4-BAAD6901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46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89845-DC88-47CF-A080-7B8C182B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3E75E-CB60-4F7A-99C1-FA363EB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314" name="Picture 2" descr="ktdg 04in03">
            <a:extLst>
              <a:ext uri="{FF2B5EF4-FFF2-40B4-BE49-F238E27FC236}">
                <a16:creationId xmlns:a16="http://schemas.microsoft.com/office/drawing/2014/main" id="{12405A23-3DDC-4A34-9F3D-0FF1CEC64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042988"/>
            <a:ext cx="67627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422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89845-DC88-47CF-A080-7B8C182B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43E75E-CB60-4F7A-99C1-FA363EB8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4338" name="Picture 2" descr="ktdg 04in04">
            <a:extLst>
              <a:ext uri="{FF2B5EF4-FFF2-40B4-BE49-F238E27FC236}">
                <a16:creationId xmlns:a16="http://schemas.microsoft.com/office/drawing/2014/main" id="{C1AD1672-53AA-45A6-B2AF-01712D0EE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619125"/>
            <a:ext cx="676275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96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9A2AB-13B9-4C4C-A724-08DCDE10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DEC24-D611-4E5E-8533-7FBF116C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EA998B-4FEE-4D76-BD29-8E0DC3EE6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COMPACTION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12ED3-DAE7-4063-A989-BF1B648D24B7}"/>
              </a:ext>
            </a:extLst>
          </p:cNvPr>
          <p:cNvSpPr/>
          <p:nvPr/>
        </p:nvSpPr>
        <p:spPr>
          <a:xfrm>
            <a:off x="1384300" y="1308100"/>
            <a:ext cx="9626600" cy="459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5362" name="Picture 2" descr="Image result for kafka topic compaction">
            <a:extLst>
              <a:ext uri="{FF2B5EF4-FFF2-40B4-BE49-F238E27FC236}">
                <a16:creationId xmlns:a16="http://schemas.microsoft.com/office/drawing/2014/main" id="{C5413C91-D9BF-49AA-933E-BC51E8F4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528762"/>
            <a:ext cx="56388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25E6B3-02F8-4057-834C-AF7B53C91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600" y="4209234"/>
            <a:ext cx="5802272" cy="20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6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D1404-0E0B-41C1-BFEE-EB62BC70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10049-40CE-48C4-919F-57FADB22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680CCC-1867-4897-B099-DB5E78E1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RETENTION</a:t>
            </a:r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2FA44-AFC7-44B9-B0A1-55FBE772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856" y="971550"/>
            <a:ext cx="4332288" cy="5660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8D7790-6C1D-4B3C-969A-E5CC93A5B70B}"/>
              </a:ext>
            </a:extLst>
          </p:cNvPr>
          <p:cNvSpPr txBox="1"/>
          <p:nvPr/>
        </p:nvSpPr>
        <p:spPr>
          <a:xfrm>
            <a:off x="8547100" y="2438400"/>
            <a:ext cx="338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TO -1 TO HAVE IT FOR EVER </a:t>
            </a:r>
            <a:endParaRPr lang="de-CH" dirty="0"/>
          </a:p>
        </p:txBody>
      </p:sp>
      <p:pic>
        <p:nvPicPr>
          <p:cNvPr id="9" name="Graphic 8" descr="Angel face with no fill">
            <a:extLst>
              <a:ext uri="{FF2B5EF4-FFF2-40B4-BE49-F238E27FC236}">
                <a16:creationId xmlns:a16="http://schemas.microsoft.com/office/drawing/2014/main" id="{90118B47-8CD9-43E4-AF1C-D06695808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85798" y="2761565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18C1B-E8ED-4C02-A859-28C0E02D686E}"/>
              </a:ext>
            </a:extLst>
          </p:cNvPr>
          <p:cNvSpPr txBox="1"/>
          <p:nvPr/>
        </p:nvSpPr>
        <p:spPr>
          <a:xfrm>
            <a:off x="491802" y="5321300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BROKER </a:t>
            </a:r>
            <a:r>
              <a:rPr lang="en-US" dirty="0" err="1"/>
              <a:t>lvl</a:t>
            </a:r>
            <a:r>
              <a:rPr lang="en-US" dirty="0"/>
              <a:t> vs TOPIC </a:t>
            </a:r>
            <a:r>
              <a:rPr lang="en-US" dirty="0" err="1"/>
              <a:t>lvl</a:t>
            </a:r>
            <a:r>
              <a:rPr lang="en-US" dirty="0"/>
              <a:t>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0825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AB2EE-311C-4EF1-A97B-9A8CD6C26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588743-96C8-4B2B-B31F-8C5C0FE8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46A46-D9EF-460C-8C5C-AA67B603AE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66360E-6684-4AAE-86E0-0A4AD3C4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ZOOKEEPER?</a:t>
            </a:r>
            <a:endParaRPr lang="de-CH" dirty="0"/>
          </a:p>
        </p:txBody>
      </p:sp>
      <p:pic>
        <p:nvPicPr>
          <p:cNvPr id="17410" name="Picture 2" descr="Kafka Architecture - Kafka Zookeeper Coordination Diagram">
            <a:extLst>
              <a:ext uri="{FF2B5EF4-FFF2-40B4-BE49-F238E27FC236}">
                <a16:creationId xmlns:a16="http://schemas.microsoft.com/office/drawing/2014/main" id="{56B5C965-A294-466E-9A74-5C46AE6A4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4" y="1176196"/>
            <a:ext cx="8734425" cy="530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051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4FAD-6AB6-485F-ACC8-ABEC5D09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B5738-0440-4D0B-932C-F5A503CF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52A31F-FB09-48DA-84FB-D8AA297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World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4F1F-3037-4B4A-877E-3EE09447AEE5}"/>
              </a:ext>
            </a:extLst>
          </p:cNvPr>
          <p:cNvSpPr/>
          <p:nvPr/>
        </p:nvSpPr>
        <p:spPr>
          <a:xfrm>
            <a:off x="2247900" y="1016000"/>
            <a:ext cx="7454900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218" name="Picture 2" descr="Image result for kafka hashing">
            <a:extLst>
              <a:ext uri="{FF2B5EF4-FFF2-40B4-BE49-F238E27FC236}">
                <a16:creationId xmlns:a16="http://schemas.microsoft.com/office/drawing/2014/main" id="{37E1EDCB-6607-43A0-B75E-7C80B7F1355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761582"/>
            <a:ext cx="7416800" cy="62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96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4FAD-6AB6-485F-ACC8-ABEC5D093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B5738-0440-4D0B-932C-F5A503CF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52A31F-FB09-48DA-84FB-D8AA2971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02" y="170747"/>
            <a:ext cx="11208396" cy="797717"/>
          </a:xfrm>
        </p:spPr>
        <p:txBody>
          <a:bodyPr/>
          <a:lstStyle/>
          <a:p>
            <a:r>
              <a:rPr lang="en-US" dirty="0"/>
              <a:t>Kafka World</a:t>
            </a:r>
            <a:endParaRPr lang="de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A94F1F-3037-4B4A-877E-3EE09447AEE5}"/>
              </a:ext>
            </a:extLst>
          </p:cNvPr>
          <p:cNvSpPr/>
          <p:nvPr/>
        </p:nvSpPr>
        <p:spPr>
          <a:xfrm>
            <a:off x="1971998" y="1016000"/>
            <a:ext cx="7454900" cy="5705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218" name="Picture 2" descr="Image result for kafka hashing">
            <a:extLst>
              <a:ext uri="{FF2B5EF4-FFF2-40B4-BE49-F238E27FC236}">
                <a16:creationId xmlns:a16="http://schemas.microsoft.com/office/drawing/2014/main" id="{37E1EDCB-6607-43A0-B75E-7C80B7F1355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65" y="777337"/>
            <a:ext cx="7416800" cy="6237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034968-187E-4317-ACCF-B3439A291F71}"/>
              </a:ext>
            </a:extLst>
          </p:cNvPr>
          <p:cNvSpPr/>
          <p:nvPr/>
        </p:nvSpPr>
        <p:spPr>
          <a:xfrm>
            <a:off x="4762500" y="1016000"/>
            <a:ext cx="2273300" cy="543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3AC52-A8D8-4C01-8000-B8DE817F0FD3}"/>
              </a:ext>
            </a:extLst>
          </p:cNvPr>
          <p:cNvSpPr/>
          <p:nvPr/>
        </p:nvSpPr>
        <p:spPr>
          <a:xfrm>
            <a:off x="7216297" y="3260055"/>
            <a:ext cx="2273300" cy="1271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31E87-61AE-4632-8A54-D75CAE51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800" y="4426972"/>
            <a:ext cx="3354710" cy="97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13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Kafka in Action</a:t>
            </a:r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F4709-98A3-484B-9E30-70FD3B9320C0}"/>
              </a:ext>
            </a:extLst>
          </p:cNvPr>
          <p:cNvSpPr txBox="1"/>
          <p:nvPr/>
        </p:nvSpPr>
        <p:spPr>
          <a:xfrm>
            <a:off x="4229100" y="2828835"/>
            <a:ext cx="608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Kafka with Docker</a:t>
            </a:r>
          </a:p>
          <a:p>
            <a:pPr marL="342900" indent="-342900">
              <a:buAutoNum type="arabicPeriod"/>
            </a:pPr>
            <a:r>
              <a:rPr lang="en-US" dirty="0"/>
              <a:t>Kafka Streams basics</a:t>
            </a:r>
          </a:p>
          <a:p>
            <a:pPr marL="342900" indent="-342900">
              <a:buAutoNum type="arabicPeriod"/>
            </a:pPr>
            <a:r>
              <a:rPr lang="en-US" dirty="0"/>
              <a:t>Kafka Streams tests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10293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3F21E-AAB9-498F-B7E9-C565A57A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F24DF4-82B8-4BAF-9BF0-835957DF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8E8B92-D7F7-42D1-9FA4-E4E47E82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2" y="367861"/>
            <a:ext cx="11208396" cy="797717"/>
          </a:xfrm>
        </p:spPr>
        <p:txBody>
          <a:bodyPr/>
          <a:lstStyle/>
          <a:p>
            <a:r>
              <a:rPr lang="en-US" dirty="0"/>
              <a:t>Kafka with Docker</a:t>
            </a:r>
            <a:endParaRPr lang="de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530105-C3AB-4894-977D-25CAFCE1B9C1}"/>
              </a:ext>
            </a:extLst>
          </p:cNvPr>
          <p:cNvSpPr txBox="1"/>
          <p:nvPr/>
        </p:nvSpPr>
        <p:spPr>
          <a:xfrm>
            <a:off x="1465468" y="3013230"/>
            <a:ext cx="993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hlinkClick r:id="rId2"/>
              </a:rPr>
              <a:t>https://github.com/simplesteph/kafka-stack-docker-compose/blob/master/zk-single-kafka-single.yml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0723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0630D-AD2E-4560-8306-5066647C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C915-0798-4A00-96CE-0D0C92352304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E9078-EB7E-4B59-B9BD-89F85978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141104-1456-402E-819D-625C8A98A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1" y="13517"/>
            <a:ext cx="9346424" cy="684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6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5905E-9063-4FBA-BBED-A77CAD13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39C6D-FBC5-479A-BA67-4140178F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12664-AC1D-4301-950F-0AF12CEC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2" y="2915936"/>
            <a:ext cx="11208396" cy="79771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1. Our use case</a:t>
            </a:r>
            <a:br>
              <a:rPr lang="en-US" dirty="0"/>
            </a:br>
            <a:r>
              <a:rPr lang="en-US" dirty="0"/>
              <a:t>2. Why Kafka?</a:t>
            </a:r>
            <a:br>
              <a:rPr lang="en-US" dirty="0"/>
            </a:br>
            <a:r>
              <a:rPr lang="en-US" dirty="0"/>
              <a:t>3. Kafka Basics</a:t>
            </a:r>
            <a:br>
              <a:rPr lang="en-US" dirty="0"/>
            </a:br>
            <a:r>
              <a:rPr lang="en-US" dirty="0"/>
              <a:t>4. Kafka in action</a:t>
            </a:r>
            <a:br>
              <a:rPr lang="en-US" dirty="0"/>
            </a:br>
            <a:r>
              <a:rPr lang="en-US" dirty="0"/>
              <a:t>5. Challenges</a:t>
            </a:r>
            <a:br>
              <a:rPr lang="en-US" dirty="0"/>
            </a:br>
            <a:r>
              <a:rPr lang="en-US" dirty="0"/>
              <a:t>6. Deployment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7780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 Streams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297729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Configuration with Spring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Peek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Producer?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 Driver?</a:t>
            </a:r>
          </a:p>
          <a:p>
            <a:pPr marL="285750" indent="-285750">
              <a:buFontTx/>
              <a:buChar char="-"/>
            </a:pPr>
            <a:r>
              <a:rPr lang="en-US" dirty="0"/>
              <a:t>Map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Branch</a:t>
            </a:r>
          </a:p>
          <a:p>
            <a:pPr marL="285750" indent="-285750">
              <a:buFontTx/>
              <a:buChar char="-"/>
            </a:pPr>
            <a:r>
              <a:rPr lang="en-US" dirty="0"/>
              <a:t>Group By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Key</a:t>
            </a:r>
          </a:p>
          <a:p>
            <a:pPr marL="285750" indent="-285750">
              <a:buFontTx/>
              <a:buChar char="-"/>
            </a:pPr>
            <a:r>
              <a:rPr lang="en-US" dirty="0"/>
              <a:t>To vs Through</a:t>
            </a:r>
          </a:p>
          <a:p>
            <a:pPr marL="285750" indent="-285750">
              <a:buFontTx/>
              <a:buChar char="-"/>
            </a:pPr>
            <a:r>
              <a:rPr lang="en-US" dirty="0"/>
              <a:t>Reduce -&gt; Table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Next </a:t>
            </a:r>
            <a:r>
              <a:rPr lang="en-US" dirty="0" err="1"/>
              <a:t>silde</a:t>
            </a:r>
            <a:r>
              <a:rPr lang="en-US" dirty="0"/>
              <a:t>: stream vs table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85802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5BF8A-6632-492E-B0C1-4209EA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E278-A55B-4220-B192-3FD1A20C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16386" name="Picture 2" descr="Image result for kafka topic retention time">
            <a:extLst>
              <a:ext uri="{FF2B5EF4-FFF2-40B4-BE49-F238E27FC236}">
                <a16:creationId xmlns:a16="http://schemas.microsoft.com/office/drawing/2014/main" id="{AB01E42B-7D21-4E68-93BD-6327AD9B8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538" y="0"/>
            <a:ext cx="7907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11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18AB-E2C6-49DE-BF0D-9BA4882B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vs </a:t>
            </a:r>
            <a:r>
              <a:rPr lang="en-US" dirty="0" err="1"/>
              <a:t>GlobalTable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44230-250B-438A-9275-4C0A944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3EDA1-24C4-4A24-8E84-288297E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13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933BE0-F49E-484E-81B5-9782C1BB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RocksDB</a:t>
            </a:r>
            <a:r>
              <a:rPr lang="en-US" dirty="0"/>
              <a:t> centered.</a:t>
            </a:r>
            <a:endParaRPr lang="de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833555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5461000" y="3943107"/>
            <a:ext cx="1295400" cy="363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KV</a:t>
            </a:r>
          </a:p>
          <a:p>
            <a:pPr algn="ctr"/>
            <a:r>
              <a:rPr lang="en-US" dirty="0"/>
              <a:t>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6045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dirty="0"/>
              <a:t>Repartition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3613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When? Select key + aggregation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Different count of partitions?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472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dirty="0"/>
              <a:t>Aggregations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17106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Reduce</a:t>
            </a:r>
          </a:p>
          <a:p>
            <a:pPr marL="285750" indent="-285750">
              <a:buFontTx/>
              <a:buChar char="-"/>
            </a:pPr>
            <a:r>
              <a:rPr lang="en-US" dirty="0"/>
              <a:t>Aggregate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Join</a:t>
            </a:r>
          </a:p>
          <a:p>
            <a:pPr marL="285750" indent="-285750">
              <a:buFontTx/>
              <a:buChar char="-"/>
            </a:pPr>
            <a:r>
              <a:rPr lang="en-US" dirty="0"/>
              <a:t>Transformers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Processors 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9589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Challenges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04609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17B9CB-5B02-4A45-9E2F-3CC63C5D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</a:t>
            </a:r>
            <a:br>
              <a:rPr lang="en-US" dirty="0"/>
            </a:br>
            <a:r>
              <a:rPr lang="en-US" dirty="0"/>
              <a:t>approach</a:t>
            </a:r>
            <a:endParaRPr lang="de-CH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/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F8230C54-9E97-4B2F-9EBF-93F7BD191434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C7324B-C89E-433C-8CD7-FE4F93D0C2F0}"/>
              </a:ext>
            </a:extLst>
          </p:cNvPr>
          <p:cNvSpPr/>
          <p:nvPr/>
        </p:nvSpPr>
        <p:spPr>
          <a:xfrm rot="4736795">
            <a:off x="7087789" y="102637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7DB4398-2DF6-41EB-AFAC-F6E3B00490FA}"/>
              </a:ext>
            </a:extLst>
          </p:cNvPr>
          <p:cNvSpPr/>
          <p:nvPr/>
        </p:nvSpPr>
        <p:spPr>
          <a:xfrm>
            <a:off x="5862828" y="3943107"/>
            <a:ext cx="629412" cy="363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35966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3464-4798-41F3-AB2B-72F854DD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ORDER + STATE MACHINE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AE261-B8A0-44B6-A8B9-32EB92EA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9AB2-ED16-424B-9719-1A78D558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911E7-6F43-47ED-8B8D-3FCDEE5EF93B}"/>
              </a:ext>
            </a:extLst>
          </p:cNvPr>
          <p:cNvSpPr/>
          <p:nvPr/>
        </p:nvSpPr>
        <p:spPr>
          <a:xfrm>
            <a:off x="5756375" y="992976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</a:t>
            </a:r>
            <a:endParaRPr lang="de-CH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FF9FAE-82F7-493B-A7DE-632143025AC8}"/>
              </a:ext>
            </a:extLst>
          </p:cNvPr>
          <p:cNvSpPr/>
          <p:nvPr/>
        </p:nvSpPr>
        <p:spPr>
          <a:xfrm>
            <a:off x="6104295" y="3796465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</a:t>
            </a:r>
            <a:r>
              <a:rPr lang="en-US" dirty="0" err="1"/>
              <a:t>Cmpnt</a:t>
            </a:r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8E1129-FC35-461F-BDDD-51388820A81E}"/>
              </a:ext>
            </a:extLst>
          </p:cNvPr>
          <p:cNvSpPr txBox="1"/>
          <p:nvPr/>
        </p:nvSpPr>
        <p:spPr>
          <a:xfrm>
            <a:off x="4210050" y="292100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FLOW: CREATE USER</a:t>
            </a:r>
            <a:endParaRPr lang="de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EC7B6B-656F-4DDC-8111-5038DD9662D7}"/>
              </a:ext>
            </a:extLst>
          </p:cNvPr>
          <p:cNvSpPr/>
          <p:nvPr/>
        </p:nvSpPr>
        <p:spPr>
          <a:xfrm>
            <a:off x="3505200" y="821526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Cmds</a:t>
            </a:r>
            <a:r>
              <a:rPr lang="en-US" dirty="0"/>
              <a:t> </a:t>
            </a:r>
            <a:r>
              <a:rPr lang="en-US" dirty="0" err="1"/>
              <a:t>api</a:t>
            </a:r>
            <a:endParaRPr lang="de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5A1128-4411-45E7-9D87-0B45B5B75B71}"/>
              </a:ext>
            </a:extLst>
          </p:cNvPr>
          <p:cNvSpPr/>
          <p:nvPr/>
        </p:nvSpPr>
        <p:spPr>
          <a:xfrm>
            <a:off x="6104295" y="2401136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VALIDATED</a:t>
            </a:r>
            <a:endParaRPr lang="de-CH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6A15-3B8A-41AF-9211-28F102C318E0}"/>
              </a:ext>
            </a:extLst>
          </p:cNvPr>
          <p:cNvSpPr/>
          <p:nvPr/>
        </p:nvSpPr>
        <p:spPr>
          <a:xfrm>
            <a:off x="8101370" y="821526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of orders</a:t>
            </a:r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F1931-406A-4F88-B8C1-6CDDEE02A292}"/>
              </a:ext>
            </a:extLst>
          </p:cNvPr>
          <p:cNvSpPr/>
          <p:nvPr/>
        </p:nvSpPr>
        <p:spPr>
          <a:xfrm>
            <a:off x="8455740" y="3168936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</a:t>
            </a:r>
            <a:endParaRPr lang="de-CH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F79B32-4F15-4D53-8293-29604A753626}"/>
              </a:ext>
            </a:extLst>
          </p:cNvPr>
          <p:cNvSpPr/>
          <p:nvPr/>
        </p:nvSpPr>
        <p:spPr>
          <a:xfrm>
            <a:off x="9865440" y="4244635"/>
            <a:ext cx="1409700" cy="1003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 </a:t>
            </a:r>
            <a:r>
              <a:rPr lang="en-US" dirty="0" err="1"/>
              <a:t>Cmpnt</a:t>
            </a:r>
            <a:endParaRPr lang="de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226CC0-0854-4342-BC73-A4965706EAC0}"/>
              </a:ext>
            </a:extLst>
          </p:cNvPr>
          <p:cNvSpPr/>
          <p:nvPr/>
        </p:nvSpPr>
        <p:spPr>
          <a:xfrm>
            <a:off x="9713040" y="5992138"/>
            <a:ext cx="1409700" cy="66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  <a:endParaRPr lang="de-CH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34E710-ED55-4E56-8100-006D4C83FD2B}"/>
              </a:ext>
            </a:extLst>
          </p:cNvPr>
          <p:cNvCxnSpPr>
            <a:stCxn id="8" idx="6"/>
            <a:endCxn id="5" idx="1"/>
          </p:cNvCxnSpPr>
          <p:nvPr/>
        </p:nvCxnSpPr>
        <p:spPr>
          <a:xfrm>
            <a:off x="4914900" y="1323176"/>
            <a:ext cx="841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C22838-9239-4C82-944A-A653D0679FB2}"/>
              </a:ext>
            </a:extLst>
          </p:cNvPr>
          <p:cNvCxnSpPr>
            <a:cxnSpLocks/>
            <a:stCxn id="5" idx="3"/>
            <a:endCxn id="10" idx="2"/>
          </p:cNvCxnSpPr>
          <p:nvPr/>
        </p:nvCxnSpPr>
        <p:spPr>
          <a:xfrm>
            <a:off x="7166075" y="1323176"/>
            <a:ext cx="935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1C8770-D9F4-4B64-8039-A4C555676B09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6809145" y="1824826"/>
            <a:ext cx="1997075" cy="576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16396F-9571-4F88-9DEA-1AFF3D98FFDD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6809145" y="3061536"/>
            <a:ext cx="0" cy="734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5E94F8-351C-4939-A1ED-E59B76F74C82}"/>
              </a:ext>
            </a:extLst>
          </p:cNvPr>
          <p:cNvCxnSpPr>
            <a:cxnSpLocks/>
            <a:stCxn id="6" idx="6"/>
            <a:endCxn id="11" idx="1"/>
          </p:cNvCxnSpPr>
          <p:nvPr/>
        </p:nvCxnSpPr>
        <p:spPr>
          <a:xfrm flipV="1">
            <a:off x="7513995" y="3499136"/>
            <a:ext cx="941745" cy="798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1E2DC8-0739-4A93-A234-35E72A4448AE}"/>
              </a:ext>
            </a:extLst>
          </p:cNvPr>
          <p:cNvCxnSpPr>
            <a:cxnSpLocks/>
            <a:stCxn id="11" idx="3"/>
            <a:endCxn id="12" idx="0"/>
          </p:cNvCxnSpPr>
          <p:nvPr/>
        </p:nvCxnSpPr>
        <p:spPr>
          <a:xfrm>
            <a:off x="9865440" y="3499136"/>
            <a:ext cx="704850" cy="74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D3BC485-9F40-43E3-B008-CDC14E60386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0417890" y="5247935"/>
            <a:ext cx="152400" cy="744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9CC1D63-92B8-4BC6-BDDC-AF60D17B4F35}"/>
              </a:ext>
            </a:extLst>
          </p:cNvPr>
          <p:cNvSpPr txBox="1"/>
          <p:nvPr/>
        </p:nvSpPr>
        <p:spPr>
          <a:xfrm>
            <a:off x="3721100" y="5829300"/>
            <a:ext cx="390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FAILED? ROLLBACK? MODEL + AVRO?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37408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ED22-A066-4739-87AB-466B65AE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163381" cy="4601183"/>
          </a:xfrm>
        </p:spPr>
        <p:txBody>
          <a:bodyPr/>
          <a:lstStyle/>
          <a:p>
            <a:r>
              <a:rPr lang="en-US" dirty="0"/>
              <a:t>Aggregations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2E5A9-B7D1-48BB-862F-6E52015D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94106-FECF-4461-BF14-73F514F9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F8B32-FFD5-44AB-82B7-CDD178911546}"/>
              </a:ext>
            </a:extLst>
          </p:cNvPr>
          <p:cNvSpPr txBox="1"/>
          <p:nvPr/>
        </p:nvSpPr>
        <p:spPr>
          <a:xfrm>
            <a:off x="4521200" y="2832100"/>
            <a:ext cx="5497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Challenge: MISTAKE: result as list</a:t>
            </a:r>
          </a:p>
          <a:p>
            <a:pPr marL="285750" indent="-285750">
              <a:buFontTx/>
              <a:buChar char="-"/>
            </a:pPr>
            <a:r>
              <a:rPr lang="en-US" dirty="0"/>
              <a:t>Challenge: MISTAKE: join with global tables – polling</a:t>
            </a:r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080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6660-F24D-47B4-9642-20FD7CC82B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/>
              <a:t>Bank application:</a:t>
            </a:r>
          </a:p>
          <a:p>
            <a:pPr lvl="1" algn="l"/>
            <a:r>
              <a:rPr lang="en-US" dirty="0"/>
              <a:t>Manage Users</a:t>
            </a:r>
          </a:p>
          <a:p>
            <a:pPr lvl="1" algn="l"/>
            <a:r>
              <a:rPr lang="en-US" dirty="0"/>
              <a:t>Manage Transactions</a:t>
            </a:r>
          </a:p>
          <a:p>
            <a:pPr lvl="1" algn="l"/>
            <a:r>
              <a:rPr lang="en-US" dirty="0"/>
              <a:t>Have all history of system for auditing</a:t>
            </a:r>
          </a:p>
          <a:p>
            <a:pPr lvl="1" algn="l"/>
            <a:r>
              <a:rPr lang="en-US" dirty="0"/>
              <a:t>Additionally: monitoring tools and statistics</a:t>
            </a:r>
          </a:p>
          <a:p>
            <a:pPr algn="l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Our use case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5473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8B8C-6622-45A3-B5A7-B65F275E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query?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110A0-72B9-4C56-8952-FD8F2DEE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6526-B4B7-47EB-B465-4F186852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26FA6-8752-4E29-A052-932A62ED47F6}"/>
              </a:ext>
            </a:extLst>
          </p:cNvPr>
          <p:cNvSpPr txBox="1"/>
          <p:nvPr/>
        </p:nvSpPr>
        <p:spPr>
          <a:xfrm>
            <a:off x="4478922" y="1498600"/>
            <a:ext cx="4074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Problem of .all() for filtering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Key range idea – next slide</a:t>
            </a:r>
          </a:p>
          <a:p>
            <a:pPr marL="285750" indent="-285750">
              <a:buFontTx/>
              <a:buChar char="-"/>
            </a:pPr>
            <a:r>
              <a:rPr lang="en-US" dirty="0"/>
              <a:t>Kafka Connect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Direct wrap of Kafka Streams with JPA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046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8B8C-6622-45A3-B5A7-B65F275E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is key?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Relationship solution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110A0-72B9-4C56-8952-FD8F2DEE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E6526-B4B7-47EB-B465-4F186852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26FA6-8752-4E29-A052-932A62ED47F6}"/>
              </a:ext>
            </a:extLst>
          </p:cNvPr>
          <p:cNvSpPr txBox="1"/>
          <p:nvPr/>
        </p:nvSpPr>
        <p:spPr>
          <a:xfrm>
            <a:off x="4478922" y="1498600"/>
            <a:ext cx="66217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organisationUUID</a:t>
            </a:r>
            <a:r>
              <a:rPr lang="en-US" dirty="0"/>
              <a:t>, then get one row </a:t>
            </a:r>
            <a:r>
              <a:rPr lang="en-US" dirty="0" err="1"/>
              <a:t>userUUID</a:t>
            </a:r>
            <a:r>
              <a:rPr lang="en-US" dirty="0"/>
              <a:t> or iterate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Problem of lists? Problem of iteration?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vs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Compound key:</a:t>
            </a:r>
          </a:p>
          <a:p>
            <a:r>
              <a:rPr lang="en-US" dirty="0" err="1">
                <a:sym typeface="Wingdings" panose="05000000000000000000" pitchFamily="2" charset="2"/>
              </a:rPr>
              <a:t>organisationUUID:userUUid:positionUuid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TASK:</a:t>
            </a:r>
          </a:p>
          <a:p>
            <a:r>
              <a:rPr lang="en-US" dirty="0">
                <a:sym typeface="Wingdings" panose="05000000000000000000" pitchFamily="2" charset="2"/>
              </a:rPr>
              <a:t>Give me all users for organization! How is it with both approaches?</a:t>
            </a:r>
            <a:endParaRPr lang="en-US" dirty="0"/>
          </a:p>
          <a:p>
            <a:pPr marL="285750" indent="-285750">
              <a:buFontTx/>
              <a:buChar char="-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5667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F505-A460-4D36-8E05-9EEB7085D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stop loops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489DE-02CB-410F-A982-2D60C25D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DC00F-DEBA-426B-8F96-ADFA1AC6D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0916A-68EB-4F76-8C68-E4EB4C7B13DD}"/>
              </a:ext>
            </a:extLst>
          </p:cNvPr>
          <p:cNvSpPr txBox="1"/>
          <p:nvPr/>
        </p:nvSpPr>
        <p:spPr>
          <a:xfrm>
            <a:off x="4419600" y="1993900"/>
            <a:ext cx="2754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What kind of exceptions?</a:t>
            </a:r>
          </a:p>
          <a:p>
            <a:r>
              <a:rPr lang="en-US" dirty="0"/>
              <a:t>- Dead letter queues? 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77000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F7395-2F24-4BF9-AE6B-96288D91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transactions?</a:t>
            </a: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3E256-73A9-432C-9C80-B8C75A6A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7E7BF-8BAF-4B0F-8062-A4798342EA6C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41B95-5414-4D41-BA19-5BDE855B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8E892-4660-49CB-9388-AEBDAEFDD0EB}"/>
              </a:ext>
            </a:extLst>
          </p:cNvPr>
          <p:cNvSpPr txBox="1"/>
          <p:nvPr/>
        </p:nvSpPr>
        <p:spPr>
          <a:xfrm>
            <a:off x="4622800" y="1562100"/>
            <a:ext cx="3414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Transactions for Kafka: rollback</a:t>
            </a:r>
          </a:p>
          <a:p>
            <a:pPr marL="285750" indent="-285750">
              <a:buFontTx/>
              <a:buChar char="-"/>
            </a:pPr>
            <a:r>
              <a:rPr lang="en-US" dirty="0"/>
              <a:t>Direct producers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External calls as last step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5027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91AE75D-47E8-4E90-97D7-2F325E25B2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17586" y="1332963"/>
            <a:ext cx="11992260" cy="40182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C1CD463-82EF-48C5-B62A-FBAFE04B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Deployment</a:t>
            </a:r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36543-3920-4F5A-92C2-95682807738A}"/>
              </a:ext>
            </a:extLst>
          </p:cNvPr>
          <p:cNvSpPr txBox="1"/>
          <p:nvPr/>
        </p:nvSpPr>
        <p:spPr>
          <a:xfrm>
            <a:off x="491802" y="5833641"/>
            <a:ext cx="21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topic autocreation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66946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B98E7-DD60-47E0-A859-9F7EF186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55966-8EA5-4F71-9F28-09FA26CA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F3E66D-46E7-48B6-8770-8ACA3A4B6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20" y="736490"/>
            <a:ext cx="12192000" cy="53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9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B2A4AE-2B6A-4709-9E0A-27853273CF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51715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B4028560-03DD-41BE-A6F2-20B0B4759A85}"/>
              </a:ext>
            </a:extLst>
          </p:cNvPr>
          <p:cNvSpPr/>
          <p:nvPr/>
        </p:nvSpPr>
        <p:spPr>
          <a:xfrm rot="8536965">
            <a:off x="7895494" y="1598896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931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4E0B8C-D16D-42A7-A3E0-B5D92499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1A360-43D0-4DF6-A56A-97C0D4F1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DCD991-D46D-4C46-91F8-357283B7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With CQRS (Command Query Responsibility Segregation)</a:t>
            </a:r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E99B2-CDEF-4B52-A250-FFA41FF26AF5}"/>
              </a:ext>
            </a:extLst>
          </p:cNvPr>
          <p:cNvSpPr txBox="1"/>
          <p:nvPr/>
        </p:nvSpPr>
        <p:spPr>
          <a:xfrm>
            <a:off x="2455335" y="1309643"/>
            <a:ext cx="817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separate models: different object models, probably running in different logical processes, perhaps on separate hardware.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56BB36-64F7-403F-97FB-8E5E7AEADA60}"/>
              </a:ext>
            </a:extLst>
          </p:cNvPr>
          <p:cNvSpPr/>
          <p:nvPr/>
        </p:nvSpPr>
        <p:spPr>
          <a:xfrm>
            <a:off x="1536193" y="3429000"/>
            <a:ext cx="2968752" cy="211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Commands</a:t>
            </a:r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7C65D-B92E-48EC-8621-44CE77362A9F}"/>
              </a:ext>
            </a:extLst>
          </p:cNvPr>
          <p:cNvSpPr/>
          <p:nvPr/>
        </p:nvSpPr>
        <p:spPr>
          <a:xfrm>
            <a:off x="5721775" y="3429000"/>
            <a:ext cx="3138761" cy="2119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Queries</a:t>
            </a:r>
            <a:endParaRPr lang="de-CH" dirty="0"/>
          </a:p>
        </p:txBody>
      </p:sp>
      <p:pic>
        <p:nvPicPr>
          <p:cNvPr id="11" name="Graphic 10" descr="Sunglasses face with no fill">
            <a:extLst>
              <a:ext uri="{FF2B5EF4-FFF2-40B4-BE49-F238E27FC236}">
                <a16:creationId xmlns:a16="http://schemas.microsoft.com/office/drawing/2014/main" id="{6F556336-2A22-491B-B343-1CECA43E8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4944" y="20793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6D8CD4-8D33-4A62-B768-05871F551145}"/>
              </a:ext>
            </a:extLst>
          </p:cNvPr>
          <p:cNvSpPr txBox="1"/>
          <p:nvPr/>
        </p:nvSpPr>
        <p:spPr>
          <a:xfrm>
            <a:off x="4768822" y="282238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de-C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64BEDA-4C55-43B6-932E-B646B37F191F}"/>
              </a:ext>
            </a:extLst>
          </p:cNvPr>
          <p:cNvSpPr/>
          <p:nvPr/>
        </p:nvSpPr>
        <p:spPr>
          <a:xfrm>
            <a:off x="1764791" y="3839312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F1BEC19-89A7-4C0D-9B16-6E96F785F011}"/>
              </a:ext>
            </a:extLst>
          </p:cNvPr>
          <p:cNvSpPr/>
          <p:nvPr/>
        </p:nvSpPr>
        <p:spPr>
          <a:xfrm>
            <a:off x="1764791" y="4811031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9BC986-64B2-462F-A0DD-CFBA62045C31}"/>
              </a:ext>
            </a:extLst>
          </p:cNvPr>
          <p:cNvSpPr/>
          <p:nvPr/>
        </p:nvSpPr>
        <p:spPr>
          <a:xfrm>
            <a:off x="2859024" y="4824374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6B099F3-B98D-4C68-B863-C8EAF797E024}"/>
              </a:ext>
            </a:extLst>
          </p:cNvPr>
          <p:cNvSpPr/>
          <p:nvPr/>
        </p:nvSpPr>
        <p:spPr>
          <a:xfrm>
            <a:off x="6025727" y="4824374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4930032-A21D-4DC6-A613-EE830EB37678}"/>
              </a:ext>
            </a:extLst>
          </p:cNvPr>
          <p:cNvSpPr/>
          <p:nvPr/>
        </p:nvSpPr>
        <p:spPr>
          <a:xfrm>
            <a:off x="7413497" y="4805291"/>
            <a:ext cx="690543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25831B-8D3B-4C2A-99DB-23FF75483F63}"/>
              </a:ext>
            </a:extLst>
          </p:cNvPr>
          <p:cNvSpPr/>
          <p:nvPr/>
        </p:nvSpPr>
        <p:spPr>
          <a:xfrm>
            <a:off x="2502406" y="3149053"/>
            <a:ext cx="844298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de-CH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7CFAA0-2C88-4D5C-ACB7-5C7E287E5FB9}"/>
              </a:ext>
            </a:extLst>
          </p:cNvPr>
          <p:cNvSpPr/>
          <p:nvPr/>
        </p:nvSpPr>
        <p:spPr>
          <a:xfrm>
            <a:off x="6785440" y="3217904"/>
            <a:ext cx="844298" cy="4114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</a:t>
            </a:r>
            <a:endParaRPr lang="de-CH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27134-456C-46B3-8C49-45F38230E95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2110063" y="4250792"/>
            <a:ext cx="0" cy="56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09BA6E-0F41-40E1-8D79-76E6FA4539BB}"/>
              </a:ext>
            </a:extLst>
          </p:cNvPr>
          <p:cNvCxnSpPr>
            <a:stCxn id="15" idx="3"/>
          </p:cNvCxnSpPr>
          <p:nvPr/>
        </p:nvCxnSpPr>
        <p:spPr>
          <a:xfrm flipV="1">
            <a:off x="2455334" y="5011031"/>
            <a:ext cx="403690" cy="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Flowchart: Magnetic Disk 24">
            <a:extLst>
              <a:ext uri="{FF2B5EF4-FFF2-40B4-BE49-F238E27FC236}">
                <a16:creationId xmlns:a16="http://schemas.microsoft.com/office/drawing/2014/main" id="{F75D3536-DF51-4BAC-8E29-521ADF9C41E4}"/>
              </a:ext>
            </a:extLst>
          </p:cNvPr>
          <p:cNvSpPr/>
          <p:nvPr/>
        </p:nvSpPr>
        <p:spPr>
          <a:xfrm>
            <a:off x="4147056" y="5782750"/>
            <a:ext cx="2363472" cy="84847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  <a:endParaRPr lang="de-CH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D737DF-73F3-46B4-9F6E-37758D7876EF}"/>
              </a:ext>
            </a:extLst>
          </p:cNvPr>
          <p:cNvCxnSpPr>
            <a:stCxn id="16" idx="2"/>
            <a:endCxn id="25" idx="2"/>
          </p:cNvCxnSpPr>
          <p:nvPr/>
        </p:nvCxnSpPr>
        <p:spPr>
          <a:xfrm>
            <a:off x="3204296" y="5235854"/>
            <a:ext cx="942760" cy="97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B32997-E29D-4282-BED2-8EE437F7A63A}"/>
              </a:ext>
            </a:extLst>
          </p:cNvPr>
          <p:cNvCxnSpPr>
            <a:endCxn id="25" idx="2"/>
          </p:cNvCxnSpPr>
          <p:nvPr/>
        </p:nvCxnSpPr>
        <p:spPr>
          <a:xfrm>
            <a:off x="2097445" y="5230114"/>
            <a:ext cx="2049611" cy="9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E01519-CB9E-4BB3-9A93-C7AE8AA4BCD5}"/>
              </a:ext>
            </a:extLst>
          </p:cNvPr>
          <p:cNvCxnSpPr>
            <a:cxnSpLocks/>
          </p:cNvCxnSpPr>
          <p:nvPr/>
        </p:nvCxnSpPr>
        <p:spPr>
          <a:xfrm flipV="1">
            <a:off x="6438816" y="5230114"/>
            <a:ext cx="1248241" cy="1047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75" name="Straight Arrow Connector 3074">
            <a:extLst>
              <a:ext uri="{FF2B5EF4-FFF2-40B4-BE49-F238E27FC236}">
                <a16:creationId xmlns:a16="http://schemas.microsoft.com/office/drawing/2014/main" id="{B7048306-0AB2-4CAD-8C3F-5A310D90930A}"/>
              </a:ext>
            </a:extLst>
          </p:cNvPr>
          <p:cNvCxnSpPr>
            <a:stCxn id="18" idx="1"/>
            <a:endCxn id="17" idx="3"/>
          </p:cNvCxnSpPr>
          <p:nvPr/>
        </p:nvCxnSpPr>
        <p:spPr>
          <a:xfrm flipH="1">
            <a:off x="6716270" y="5011031"/>
            <a:ext cx="697227" cy="19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77" name="Straight Arrow Connector 3076">
            <a:extLst>
              <a:ext uri="{FF2B5EF4-FFF2-40B4-BE49-F238E27FC236}">
                <a16:creationId xmlns:a16="http://schemas.microsoft.com/office/drawing/2014/main" id="{3D40D50A-8B23-4611-8714-1876BB16CCED}"/>
              </a:ext>
            </a:extLst>
          </p:cNvPr>
          <p:cNvCxnSpPr>
            <a:stCxn id="20" idx="2"/>
            <a:endCxn id="17" idx="0"/>
          </p:cNvCxnSpPr>
          <p:nvPr/>
        </p:nvCxnSpPr>
        <p:spPr>
          <a:xfrm flipH="1">
            <a:off x="6370999" y="3629384"/>
            <a:ext cx="836590" cy="1194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EC7DA548-FD76-4096-9F47-91869C3D9417}"/>
              </a:ext>
            </a:extLst>
          </p:cNvPr>
          <p:cNvCxnSpPr>
            <a:stCxn id="19" idx="2"/>
            <a:endCxn id="13" idx="0"/>
          </p:cNvCxnSpPr>
          <p:nvPr/>
        </p:nvCxnSpPr>
        <p:spPr>
          <a:xfrm flipH="1">
            <a:off x="2110063" y="3560533"/>
            <a:ext cx="814492" cy="278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82" name="Straight Arrow Connector 3081">
            <a:extLst>
              <a:ext uri="{FF2B5EF4-FFF2-40B4-BE49-F238E27FC236}">
                <a16:creationId xmlns:a16="http://schemas.microsoft.com/office/drawing/2014/main" id="{B6904AFD-2866-4ABA-A1EB-0C9657C26B8D}"/>
              </a:ext>
            </a:extLst>
          </p:cNvPr>
          <p:cNvCxnSpPr/>
          <p:nvPr/>
        </p:nvCxnSpPr>
        <p:spPr>
          <a:xfrm>
            <a:off x="6709705" y="4876745"/>
            <a:ext cx="703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83" name="TextBox 3082">
            <a:extLst>
              <a:ext uri="{FF2B5EF4-FFF2-40B4-BE49-F238E27FC236}">
                <a16:creationId xmlns:a16="http://schemas.microsoft.com/office/drawing/2014/main" id="{51716511-66F1-4B1C-BFD4-C6FF3D744E6F}"/>
              </a:ext>
            </a:extLst>
          </p:cNvPr>
          <p:cNvSpPr txBox="1"/>
          <p:nvPr/>
        </p:nvSpPr>
        <p:spPr>
          <a:xfrm>
            <a:off x="5529915" y="2318131"/>
            <a:ext cx="217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me list of users!</a:t>
            </a:r>
            <a:endParaRPr lang="de-CH" dirty="0"/>
          </a:p>
        </p:txBody>
      </p:sp>
      <p:sp>
        <p:nvSpPr>
          <p:cNvPr id="3084" name="TextBox 3083">
            <a:extLst>
              <a:ext uri="{FF2B5EF4-FFF2-40B4-BE49-F238E27FC236}">
                <a16:creationId xmlns:a16="http://schemas.microsoft.com/office/drawing/2014/main" id="{8258D9B3-1D58-411B-871C-BCC92248E08F}"/>
              </a:ext>
            </a:extLst>
          </p:cNvPr>
          <p:cNvSpPr txBox="1"/>
          <p:nvPr/>
        </p:nvSpPr>
        <p:spPr>
          <a:xfrm>
            <a:off x="2467480" y="2318131"/>
            <a:ext cx="197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Let's create a user!</a:t>
            </a:r>
            <a:endParaRPr lang="de-CH" dirty="0"/>
          </a:p>
        </p:txBody>
      </p:sp>
      <p:sp>
        <p:nvSpPr>
          <p:cNvPr id="3085" name="Arrow: Down 3084">
            <a:extLst>
              <a:ext uri="{FF2B5EF4-FFF2-40B4-BE49-F238E27FC236}">
                <a16:creationId xmlns:a16="http://schemas.microsoft.com/office/drawing/2014/main" id="{2CCDD0B8-CACA-45D4-8691-EE13BD252BD8}"/>
              </a:ext>
            </a:extLst>
          </p:cNvPr>
          <p:cNvSpPr/>
          <p:nvPr/>
        </p:nvSpPr>
        <p:spPr>
          <a:xfrm>
            <a:off x="3005665" y="2705667"/>
            <a:ext cx="341039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86" name="Arrow: Down 3085">
            <a:extLst>
              <a:ext uri="{FF2B5EF4-FFF2-40B4-BE49-F238E27FC236}">
                <a16:creationId xmlns:a16="http://schemas.microsoft.com/office/drawing/2014/main" id="{335C3C1D-56D2-4C78-A86E-8BBCBE381A6E}"/>
              </a:ext>
            </a:extLst>
          </p:cNvPr>
          <p:cNvSpPr/>
          <p:nvPr/>
        </p:nvSpPr>
        <p:spPr>
          <a:xfrm>
            <a:off x="6873692" y="2705667"/>
            <a:ext cx="386644" cy="410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749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38263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EB92A950-FBE0-4BDA-8DB9-DB1542AE8E56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B461AF-FFAC-49B7-9428-AD6462ABE36B}"/>
              </a:ext>
            </a:extLst>
          </p:cNvPr>
          <p:cNvSpPr/>
          <p:nvPr/>
        </p:nvSpPr>
        <p:spPr>
          <a:xfrm rot="2653851">
            <a:off x="6852140" y="2419511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51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8A311-614B-4445-82A7-A4CD8B63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D3DC-9EE5-4241-A1F9-69B506CAE177}" type="datetime1">
              <a:rPr lang="de-CH" smtClean="0"/>
              <a:t>11.05.2019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58E4F7-9895-4EA5-BE1C-F742618C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F7C1F43-7050-42A3-BAFA-58D35F06A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5476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ABA8A5A-7669-4034-B442-2E08F41EEE52}"/>
              </a:ext>
            </a:extLst>
          </p:cNvPr>
          <p:cNvSpPr/>
          <p:nvPr/>
        </p:nvSpPr>
        <p:spPr>
          <a:xfrm rot="2653851">
            <a:off x="4888524" y="491065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037211A-FB11-4BA2-A08E-648B10269CA0}"/>
              </a:ext>
            </a:extLst>
          </p:cNvPr>
          <p:cNvSpPr/>
          <p:nvPr/>
        </p:nvSpPr>
        <p:spPr>
          <a:xfrm rot="2653851">
            <a:off x="6992816" y="2366758"/>
            <a:ext cx="808892" cy="4220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4589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Custom 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1084</Words>
  <Application>Microsoft Office PowerPoint</Application>
  <PresentationFormat>Widescreen</PresentationFormat>
  <Paragraphs>381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Calibri</vt:lpstr>
      <vt:lpstr>Century Gothic</vt:lpstr>
      <vt:lpstr>Century Gothic (Headings)</vt:lpstr>
      <vt:lpstr>Segoe UI Light</vt:lpstr>
      <vt:lpstr>Segoe UI Light (Body)</vt:lpstr>
      <vt:lpstr>Wingdings</vt:lpstr>
      <vt:lpstr>Wingdings 2</vt:lpstr>
      <vt:lpstr>Frame</vt:lpstr>
      <vt:lpstr>Slide 1</vt:lpstr>
      <vt:lpstr>Introduction</vt:lpstr>
      <vt:lpstr>Not a specialist!</vt:lpstr>
      <vt:lpstr>1. Our use case 2. Why Kafka? 3. Kafka Basics 4. Kafka in action 5. Challenges 6. Deployment</vt:lpstr>
      <vt:lpstr>1. Our use case</vt:lpstr>
      <vt:lpstr>PowerPoint Presentation</vt:lpstr>
      <vt:lpstr>With CQRS (Command Query Responsibility Segregation)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Event Sourcing ?</vt:lpstr>
      <vt:lpstr>PowerPoint Presentation</vt:lpstr>
      <vt:lpstr>2. Why Kafka?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With CQRS and Event Sourcing</vt:lpstr>
      <vt:lpstr>3. Kafka Basics</vt:lpstr>
      <vt:lpstr>Partitions</vt:lpstr>
      <vt:lpstr>PowerPoint Presentation</vt:lpstr>
      <vt:lpstr>KEY vs random partition</vt:lpstr>
      <vt:lpstr>Consumer group</vt:lpstr>
      <vt:lpstr>PowerPoint Presentation</vt:lpstr>
      <vt:lpstr>PowerPoint Presentation</vt:lpstr>
      <vt:lpstr>PowerPoint Presentation</vt:lpstr>
      <vt:lpstr>TOPIC COMPACTION</vt:lpstr>
      <vt:lpstr>TOPIC RETENTION</vt:lpstr>
      <vt:lpstr>ZOOKEEPER?</vt:lpstr>
      <vt:lpstr>Kafka World</vt:lpstr>
      <vt:lpstr>Kafka World</vt:lpstr>
      <vt:lpstr>4. Kafka in Action</vt:lpstr>
      <vt:lpstr>Kafka with Docker</vt:lpstr>
      <vt:lpstr>PowerPoint Presentation</vt:lpstr>
      <vt:lpstr>Kafka Streams</vt:lpstr>
      <vt:lpstr>PowerPoint Presentation</vt:lpstr>
      <vt:lpstr>Table vs GlobalTable</vt:lpstr>
      <vt:lpstr>RocksDB centered.</vt:lpstr>
      <vt:lpstr>Repartition</vt:lpstr>
      <vt:lpstr>Aggregations</vt:lpstr>
      <vt:lpstr>5. Challenges</vt:lpstr>
      <vt:lpstr>Our approach</vt:lpstr>
      <vt:lpstr>Our approach:  ORDER + STATE MACHINE</vt:lpstr>
      <vt:lpstr>Aggregations</vt:lpstr>
      <vt:lpstr>How to query?</vt:lpstr>
      <vt:lpstr>So what is key?  Relationship solution</vt:lpstr>
      <vt:lpstr>Start stop loops</vt:lpstr>
      <vt:lpstr>How to do transactions?</vt:lpstr>
      <vt:lpstr>6. Deployment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Asf</dc:title>
  <dc:creator>Zurada Adam, ENT-BPN-BAN-PDC-SWE-1 (EXT)</dc:creator>
  <cp:lastModifiedBy>Zurada Adam, ENT-BPN-BAN-PDC-SWE-1 (EXT)</cp:lastModifiedBy>
  <cp:revision>108</cp:revision>
  <dcterms:created xsi:type="dcterms:W3CDTF">2019-04-10T07:14:22Z</dcterms:created>
  <dcterms:modified xsi:type="dcterms:W3CDTF">2019-05-11T21:53:15Z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iteId">
    <vt:lpwstr>364e5b87-c1c7-420d-9bee-c35d19b557a1</vt:lpwstr>
  </property>
  <property fmtid="{D5CDD505-2E9C-101B-9397-08002B2CF9AE}" pid="4" name="MSIP_Label_2e1fccfb-80ca-4fe1-a574-1516544edb53_Owner">
    <vt:lpwstr>Adam.Zurada1@swisscom.com</vt:lpwstr>
  </property>
  <property fmtid="{D5CDD505-2E9C-101B-9397-08002B2CF9AE}" pid="5" name="MSIP_Label_2e1fccfb-80ca-4fe1-a574-1516544edb53_SetDate">
    <vt:lpwstr>2019-04-10T12:02:05.1723131Z</vt:lpwstr>
  </property>
  <property fmtid="{D5CDD505-2E9C-101B-9397-08002B2CF9AE}" pid="6" name="MSIP_Label_2e1fccfb-80ca-4fe1-a574-1516544edb53_Name">
    <vt:lpwstr>C2 Internal</vt:lpwstr>
  </property>
  <property fmtid="{D5CDD505-2E9C-101B-9397-08002B2CF9AE}" pid="7" name="MSIP_Label_2e1fccfb-80ca-4fe1-a574-1516544edb53_Application">
    <vt:lpwstr>Microsoft Azure Information Protection</vt:lpwstr>
  </property>
  <property fmtid="{D5CDD505-2E9C-101B-9397-08002B2CF9AE}" pid="8" name="MSIP_Label_2e1fccfb-80ca-4fe1-a574-1516544edb53_Extended_MSFT_Method">
    <vt:lpwstr>Automatic</vt:lpwstr>
  </property>
  <property fmtid="{D5CDD505-2E9C-101B-9397-08002B2CF9AE}" pid="9" name="Sensitivity">
    <vt:lpwstr>C2 Internal</vt:lpwstr>
  </property>
</Properties>
</file>