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8"/>
  </p:notesMasterIdLst>
  <p:sldIdLst>
    <p:sldId id="258" r:id="rId2"/>
    <p:sldId id="259" r:id="rId3"/>
    <p:sldId id="305" r:id="rId4"/>
    <p:sldId id="261" r:id="rId5"/>
    <p:sldId id="260" r:id="rId6"/>
    <p:sldId id="271" r:id="rId7"/>
    <p:sldId id="277" r:id="rId8"/>
    <p:sldId id="270" r:id="rId9"/>
    <p:sldId id="268" r:id="rId10"/>
    <p:sldId id="269" r:id="rId11"/>
    <p:sldId id="272" r:id="rId12"/>
    <p:sldId id="273" r:id="rId13"/>
    <p:sldId id="274" r:id="rId14"/>
    <p:sldId id="278" r:id="rId15"/>
    <p:sldId id="262" r:id="rId16"/>
    <p:sldId id="280" r:id="rId17"/>
    <p:sldId id="282" r:id="rId18"/>
    <p:sldId id="283" r:id="rId19"/>
    <p:sldId id="285" r:id="rId20"/>
    <p:sldId id="286" r:id="rId21"/>
    <p:sldId id="287" r:id="rId22"/>
    <p:sldId id="284" r:id="rId23"/>
    <p:sldId id="275" r:id="rId24"/>
    <p:sldId id="263" r:id="rId25"/>
    <p:sldId id="288" r:id="rId26"/>
    <p:sldId id="295" r:id="rId27"/>
    <p:sldId id="290" r:id="rId28"/>
    <p:sldId id="291" r:id="rId29"/>
    <p:sldId id="292" r:id="rId30"/>
    <p:sldId id="293" r:id="rId31"/>
    <p:sldId id="294" r:id="rId32"/>
    <p:sldId id="296" r:id="rId33"/>
    <p:sldId id="298" r:id="rId34"/>
    <p:sldId id="301" r:id="rId35"/>
    <p:sldId id="289" r:id="rId36"/>
    <p:sldId id="299" r:id="rId37"/>
    <p:sldId id="264" r:id="rId38"/>
    <p:sldId id="302" r:id="rId39"/>
    <p:sldId id="306" r:id="rId40"/>
    <p:sldId id="310" r:id="rId41"/>
    <p:sldId id="312" r:id="rId42"/>
    <p:sldId id="297" r:id="rId43"/>
    <p:sldId id="311" r:id="rId44"/>
    <p:sldId id="279" r:id="rId45"/>
    <p:sldId id="317" r:id="rId46"/>
    <p:sldId id="265" r:id="rId47"/>
    <p:sldId id="322" r:id="rId48"/>
    <p:sldId id="318" r:id="rId49"/>
    <p:sldId id="319" r:id="rId50"/>
    <p:sldId id="321" r:id="rId51"/>
    <p:sldId id="320" r:id="rId52"/>
    <p:sldId id="266" r:id="rId53"/>
    <p:sldId id="267" r:id="rId54"/>
    <p:sldId id="316" r:id="rId55"/>
    <p:sldId id="313" r:id="rId56"/>
    <p:sldId id="32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rada Adam, ENT-BPN-BAN-PDC-SWE-1 (EXT)" initials="ZAE(" lastIdx="3" clrIdx="0">
    <p:extLst>
      <p:ext uri="{19B8F6BF-5375-455C-9EA6-DF929625EA0E}">
        <p15:presenceInfo xmlns:p15="http://schemas.microsoft.com/office/powerpoint/2012/main" userId="S-1-5-21-796845957-1547161642-839522115-9018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 autoAdjust="0"/>
    <p:restoredTop sz="74958" autoAdjust="0"/>
  </p:normalViewPr>
  <p:slideViewPr>
    <p:cSldViewPr snapToGrid="0">
      <p:cViewPr varScale="1">
        <p:scale>
          <a:sx n="83" d="100"/>
          <a:sy n="83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12:58:39.047" idx="3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377E0-B4C5-4FEC-A5E8-F596453FA77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9C9FE16-CF45-4DE2-8985-59D42AB9D511}">
      <dgm:prSet phldrT="[Text]"/>
      <dgm:spPr/>
      <dgm:t>
        <a:bodyPr/>
        <a:lstStyle/>
        <a:p>
          <a:r>
            <a:rPr lang="en-US" dirty="0"/>
            <a:t>REST API</a:t>
          </a:r>
          <a:endParaRPr lang="de-CH" dirty="0"/>
        </a:p>
      </dgm:t>
    </dgm:pt>
    <dgm:pt modelId="{88CA3262-6E82-44A4-9FB3-27809F5861CD}" type="parTrans" cxnId="{0BBD0903-C839-4FCD-AD18-D007A197751B}">
      <dgm:prSet/>
      <dgm:spPr/>
      <dgm:t>
        <a:bodyPr/>
        <a:lstStyle/>
        <a:p>
          <a:endParaRPr lang="de-CH"/>
        </a:p>
      </dgm:t>
    </dgm:pt>
    <dgm:pt modelId="{224A648F-7539-43F5-B097-39E041FF66DB}" type="sibTrans" cxnId="{0BBD0903-C839-4FCD-AD18-D007A197751B}">
      <dgm:prSet/>
      <dgm:spPr/>
      <dgm:t>
        <a:bodyPr/>
        <a:lstStyle/>
        <a:p>
          <a:endParaRPr lang="de-CH"/>
        </a:p>
      </dgm:t>
    </dgm:pt>
    <dgm:pt modelId="{1FFD59CB-110E-4F30-8C15-D0A2CE80D600}">
      <dgm:prSet phldrT="[Text]"/>
      <dgm:spPr/>
      <dgm:t>
        <a:bodyPr/>
        <a:lstStyle/>
        <a:p>
          <a:r>
            <a:rPr lang="en-US" dirty="0"/>
            <a:t>Transactions</a:t>
          </a:r>
          <a:endParaRPr lang="de-CH" dirty="0"/>
        </a:p>
      </dgm:t>
    </dgm:pt>
    <dgm:pt modelId="{466BDCF6-6FF5-4BE9-B1D5-65F34AF88F53}" type="parTrans" cxnId="{137EC5BF-95D9-485E-BD69-5C7DBB77F177}">
      <dgm:prSet/>
      <dgm:spPr/>
      <dgm:t>
        <a:bodyPr/>
        <a:lstStyle/>
        <a:p>
          <a:endParaRPr lang="de-CH"/>
        </a:p>
      </dgm:t>
    </dgm:pt>
    <dgm:pt modelId="{4121D007-F1E2-4CF6-939E-EA0E66229D9E}" type="sibTrans" cxnId="{137EC5BF-95D9-485E-BD69-5C7DBB77F177}">
      <dgm:prSet/>
      <dgm:spPr/>
      <dgm:t>
        <a:bodyPr/>
        <a:lstStyle/>
        <a:p>
          <a:endParaRPr lang="de-CH"/>
        </a:p>
      </dgm:t>
    </dgm:pt>
    <dgm:pt modelId="{4918099A-FCEF-4695-8A90-99FB58D52563}">
      <dgm:prSet phldrT="[Text]"/>
      <dgm:spPr/>
      <dgm:t>
        <a:bodyPr/>
        <a:lstStyle/>
        <a:p>
          <a:r>
            <a:rPr lang="en-US" dirty="0"/>
            <a:t>Users</a:t>
          </a:r>
          <a:endParaRPr lang="de-CH" dirty="0"/>
        </a:p>
      </dgm:t>
    </dgm:pt>
    <dgm:pt modelId="{C3F42800-EC3F-4C57-B2B8-39AF3A13BF0F}" type="parTrans" cxnId="{B3B40D4D-CD34-45F3-81D4-CCEC55F18562}">
      <dgm:prSet/>
      <dgm:spPr/>
      <dgm:t>
        <a:bodyPr/>
        <a:lstStyle/>
        <a:p>
          <a:endParaRPr lang="de-CH"/>
        </a:p>
      </dgm:t>
    </dgm:pt>
    <dgm:pt modelId="{A991C4E8-877B-4557-910D-0FA4408F953C}" type="sibTrans" cxnId="{B3B40D4D-CD34-45F3-81D4-CCEC55F18562}">
      <dgm:prSet/>
      <dgm:spPr/>
      <dgm:t>
        <a:bodyPr/>
        <a:lstStyle/>
        <a:p>
          <a:endParaRPr lang="de-CH"/>
        </a:p>
      </dgm:t>
    </dgm:pt>
    <dgm:pt modelId="{EC2C86E7-DAE3-4C95-9387-6252ED1BC7D7}" type="pres">
      <dgm:prSet presAssocID="{D75377E0-B4C5-4FEC-A5E8-F596453FA774}" presName="compositeShape" presStyleCnt="0">
        <dgm:presLayoutVars>
          <dgm:chMax val="7"/>
          <dgm:dir/>
          <dgm:resizeHandles val="exact"/>
        </dgm:presLayoutVars>
      </dgm:prSet>
      <dgm:spPr/>
    </dgm:pt>
    <dgm:pt modelId="{B2559372-20AA-4CF6-9095-6CAB80C25468}" type="pres">
      <dgm:prSet presAssocID="{D75377E0-B4C5-4FEC-A5E8-F596453FA774}" presName="wedge1" presStyleLbl="node1" presStyleIdx="0" presStyleCnt="3"/>
      <dgm:spPr/>
    </dgm:pt>
    <dgm:pt modelId="{10B338E7-114D-4841-BAD9-1B295EBA19E5}" type="pres">
      <dgm:prSet presAssocID="{D75377E0-B4C5-4FEC-A5E8-F596453FA77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4DAFEA5-A2DD-4DCE-AB4C-4942E4085B6E}" type="pres">
      <dgm:prSet presAssocID="{D75377E0-B4C5-4FEC-A5E8-F596453FA774}" presName="wedge2" presStyleLbl="node1" presStyleIdx="1" presStyleCnt="3"/>
      <dgm:spPr/>
    </dgm:pt>
    <dgm:pt modelId="{F235F740-FA24-4080-AC80-94A5A5A5D4DC}" type="pres">
      <dgm:prSet presAssocID="{D75377E0-B4C5-4FEC-A5E8-F596453FA77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269930-4593-40A4-91B3-7D55963A02A7}" type="pres">
      <dgm:prSet presAssocID="{D75377E0-B4C5-4FEC-A5E8-F596453FA774}" presName="wedge3" presStyleLbl="node1" presStyleIdx="2" presStyleCnt="3"/>
      <dgm:spPr/>
    </dgm:pt>
    <dgm:pt modelId="{F87D0F78-E2C5-48D8-A06F-7AFB3A15F45A}" type="pres">
      <dgm:prSet presAssocID="{D75377E0-B4C5-4FEC-A5E8-F596453FA77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BBD0903-C839-4FCD-AD18-D007A197751B}" srcId="{D75377E0-B4C5-4FEC-A5E8-F596453FA774}" destId="{29C9FE16-CF45-4DE2-8985-59D42AB9D511}" srcOrd="0" destOrd="0" parTransId="{88CA3262-6E82-44A4-9FB3-27809F5861CD}" sibTransId="{224A648F-7539-43F5-B097-39E041FF66DB}"/>
    <dgm:cxn modelId="{B3B40D4D-CD34-45F3-81D4-CCEC55F18562}" srcId="{D75377E0-B4C5-4FEC-A5E8-F596453FA774}" destId="{4918099A-FCEF-4695-8A90-99FB58D52563}" srcOrd="2" destOrd="0" parTransId="{C3F42800-EC3F-4C57-B2B8-39AF3A13BF0F}" sibTransId="{A991C4E8-877B-4557-910D-0FA4408F953C}"/>
    <dgm:cxn modelId="{4FEA9650-2336-4158-B175-3F7EA6CD0C0F}" type="presOf" srcId="{1FFD59CB-110E-4F30-8C15-D0A2CE80D600}" destId="{F235F740-FA24-4080-AC80-94A5A5A5D4DC}" srcOrd="1" destOrd="0" presId="urn:microsoft.com/office/officeart/2005/8/layout/chart3"/>
    <dgm:cxn modelId="{142EC352-B264-4FF7-9A3B-CC9A78DD3302}" type="presOf" srcId="{D75377E0-B4C5-4FEC-A5E8-F596453FA774}" destId="{EC2C86E7-DAE3-4C95-9387-6252ED1BC7D7}" srcOrd="0" destOrd="0" presId="urn:microsoft.com/office/officeart/2005/8/layout/chart3"/>
    <dgm:cxn modelId="{8D9B5356-B99B-4636-ADDE-5CF99B749332}" type="presOf" srcId="{1FFD59CB-110E-4F30-8C15-D0A2CE80D600}" destId="{F4DAFEA5-A2DD-4DCE-AB4C-4942E4085B6E}" srcOrd="0" destOrd="0" presId="urn:microsoft.com/office/officeart/2005/8/layout/chart3"/>
    <dgm:cxn modelId="{A4205691-D22B-4522-81CB-548EF8E5A6D8}" type="presOf" srcId="{4918099A-FCEF-4695-8A90-99FB58D52563}" destId="{F87D0F78-E2C5-48D8-A06F-7AFB3A15F45A}" srcOrd="1" destOrd="0" presId="urn:microsoft.com/office/officeart/2005/8/layout/chart3"/>
    <dgm:cxn modelId="{137EC5BF-95D9-485E-BD69-5C7DBB77F177}" srcId="{D75377E0-B4C5-4FEC-A5E8-F596453FA774}" destId="{1FFD59CB-110E-4F30-8C15-D0A2CE80D600}" srcOrd="1" destOrd="0" parTransId="{466BDCF6-6FF5-4BE9-B1D5-65F34AF88F53}" sibTransId="{4121D007-F1E2-4CF6-939E-EA0E66229D9E}"/>
    <dgm:cxn modelId="{92C994D6-DD9B-4C6E-B417-F68C2ACB03B9}" type="presOf" srcId="{29C9FE16-CF45-4DE2-8985-59D42AB9D511}" destId="{B2559372-20AA-4CF6-9095-6CAB80C25468}" srcOrd="0" destOrd="0" presId="urn:microsoft.com/office/officeart/2005/8/layout/chart3"/>
    <dgm:cxn modelId="{900E17E3-4AA7-4210-9AE1-15AD8B55AD39}" type="presOf" srcId="{29C9FE16-CF45-4DE2-8985-59D42AB9D511}" destId="{10B338E7-114D-4841-BAD9-1B295EBA19E5}" srcOrd="1" destOrd="0" presId="urn:microsoft.com/office/officeart/2005/8/layout/chart3"/>
    <dgm:cxn modelId="{12140AF8-A150-45B8-ADD0-257CE7370453}" type="presOf" srcId="{4918099A-FCEF-4695-8A90-99FB58D52563}" destId="{6F269930-4593-40A4-91B3-7D55963A02A7}" srcOrd="0" destOrd="0" presId="urn:microsoft.com/office/officeart/2005/8/layout/chart3"/>
    <dgm:cxn modelId="{35BE77E7-FC21-4A66-8DE0-A323A12414E4}" type="presParOf" srcId="{EC2C86E7-DAE3-4C95-9387-6252ED1BC7D7}" destId="{B2559372-20AA-4CF6-9095-6CAB80C25468}" srcOrd="0" destOrd="0" presId="urn:microsoft.com/office/officeart/2005/8/layout/chart3"/>
    <dgm:cxn modelId="{B50CD40C-2A1E-4485-A795-F79E9A394407}" type="presParOf" srcId="{EC2C86E7-DAE3-4C95-9387-6252ED1BC7D7}" destId="{10B338E7-114D-4841-BAD9-1B295EBA19E5}" srcOrd="1" destOrd="0" presId="urn:microsoft.com/office/officeart/2005/8/layout/chart3"/>
    <dgm:cxn modelId="{1E4FBC7C-5370-487E-AC2A-E6736A86B2A1}" type="presParOf" srcId="{EC2C86E7-DAE3-4C95-9387-6252ED1BC7D7}" destId="{F4DAFEA5-A2DD-4DCE-AB4C-4942E4085B6E}" srcOrd="2" destOrd="0" presId="urn:microsoft.com/office/officeart/2005/8/layout/chart3"/>
    <dgm:cxn modelId="{7058FB35-9107-4D5E-9D70-966DBBF8C361}" type="presParOf" srcId="{EC2C86E7-DAE3-4C95-9387-6252ED1BC7D7}" destId="{F235F740-FA24-4080-AC80-94A5A5A5D4DC}" srcOrd="3" destOrd="0" presId="urn:microsoft.com/office/officeart/2005/8/layout/chart3"/>
    <dgm:cxn modelId="{EEEC4E67-5AC3-498E-A47B-D480ED9B1B32}" type="presParOf" srcId="{EC2C86E7-DAE3-4C95-9387-6252ED1BC7D7}" destId="{6F269930-4593-40A4-91B3-7D55963A02A7}" srcOrd="4" destOrd="0" presId="urn:microsoft.com/office/officeart/2005/8/layout/chart3"/>
    <dgm:cxn modelId="{F72ACE9F-81EE-427A-B534-EB947384D807}" type="presParOf" srcId="{EC2C86E7-DAE3-4C95-9387-6252ED1BC7D7}" destId="{F87D0F78-E2C5-48D8-A06F-7AFB3A15F45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/>
            <a:t>REST connection</a:t>
          </a:r>
          <a:endParaRPr lang="de-CH" dirty="0"/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Kafka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Order Engine</a:t>
          </a:r>
          <a:endParaRPr lang="de-CH" b="1" dirty="0">
            <a:solidFill>
              <a:schemeClr val="tx1"/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 of Orders</a:t>
          </a:r>
          <a:endParaRPr lang="de-CH" dirty="0">
            <a:solidFill>
              <a:schemeClr val="tx1"/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Notification Component</a:t>
          </a:r>
          <a:endParaRPr lang="de-CH" dirty="0">
            <a:solidFill>
              <a:schemeClr val="tx1"/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59372-20AA-4CF6-9095-6CAB80C25468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REST API</a:t>
          </a:r>
          <a:endParaRPr lang="de-CH" sz="3000" kern="1200" dirty="0"/>
        </a:p>
      </dsp:txBody>
      <dsp:txXfrm>
        <a:off x="4380179" y="1205653"/>
        <a:ext cx="1544320" cy="1517226"/>
      </dsp:txXfrm>
    </dsp:sp>
    <dsp:sp modelId="{F4DAFEA5-A2DD-4DCE-AB4C-4942E4085B6E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Transactions</a:t>
          </a:r>
          <a:endParaRPr lang="de-CH" sz="3000" kern="1200" dirty="0"/>
        </a:p>
      </dsp:txBody>
      <dsp:txXfrm>
        <a:off x="2917139" y="3373120"/>
        <a:ext cx="2059093" cy="1408853"/>
      </dsp:txXfrm>
    </dsp:sp>
    <dsp:sp modelId="{6F269930-4593-40A4-91B3-7D55963A02A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Users</a:t>
          </a:r>
          <a:endParaRPr lang="de-CH" sz="3000" kern="1200" dirty="0"/>
        </a:p>
      </dsp:txBody>
      <dsp:txXfrm>
        <a:off x="2158525" y="1395306"/>
        <a:ext cx="1544320" cy="151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 connection</a:t>
          </a:r>
          <a:endParaRPr lang="de-CH" sz="1700" kern="1200" dirty="0"/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sz="2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Kafka</a:t>
          </a:r>
          <a:endParaRPr lang="de-CH" sz="33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Order Engine</a:t>
          </a:r>
          <a:endParaRPr lang="de-CH" sz="1500" b="1" kern="1200" dirty="0">
            <a:solidFill>
              <a:schemeClr val="tx1"/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Security of Orders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Notification Component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F4F1-0CEB-48FC-8C08-F9C9DB9F3DC8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46BD-AD4B-4A8B-B060-6EB157632DF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5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10/documentation/streams/developer-guide/datatypes.html#json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is a developer or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is a </a:t>
            </a:r>
            <a:r>
              <a:rPr lang="en-US" dirty="0" err="1"/>
              <a:t>kafka</a:t>
            </a:r>
            <a:r>
              <a:rPr lang="en-US" dirty="0"/>
              <a:t> specialist?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first 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01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database for everybody? It would lead us to </a:t>
            </a:r>
            <a:r>
              <a:rPr lang="en-US" dirty="0" err="1"/>
              <a:t>EventSourcing</a:t>
            </a:r>
            <a:r>
              <a:rPr lang="en-US" dirty="0"/>
              <a:t> possibility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subsribers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31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first part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7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Distributed: both good. </a:t>
            </a:r>
            <a:r>
              <a:rPr lang="en-US" dirty="0" err="1"/>
              <a:t>kafka</a:t>
            </a:r>
            <a:r>
              <a:rPr lang="en-US" dirty="0"/>
              <a:t> by design thanks to topic partitions. In RabbitMQ competitive consumers (the first wins)</a:t>
            </a:r>
          </a:p>
          <a:p>
            <a:endParaRPr lang="en-US" dirty="0"/>
          </a:p>
          <a:p>
            <a:r>
              <a:rPr lang="en-US" dirty="0"/>
              <a:t>High Availability: both good. Step further by </a:t>
            </a:r>
            <a:r>
              <a:rPr lang="en-US" dirty="0" err="1"/>
              <a:t>kafka</a:t>
            </a:r>
            <a:r>
              <a:rPr lang="en-US" dirty="0"/>
              <a:t> to introduce Zookeeper to manage state of the cluster.</a:t>
            </a:r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Performancesequential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I/O, less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throughput: several millions of messages / s with tiny count of nodes.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 1 million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sec  -&gt; 30+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Kafka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subsribers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event sourcing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RabbitMQ message can be consumed only once, and when consumed, the message disappears and isn’t accessible anymore.</a:t>
            </a:r>
            <a:endParaRPr lang="en-US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27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19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Show why kafka1 is not enough</a:t>
            </a:r>
          </a:p>
          <a:p>
            <a:pPr marL="228600" indent="-228600">
              <a:buAutoNum type="arabicPeriod"/>
            </a:pPr>
            <a:r>
              <a:rPr lang="en-US" dirty="0"/>
              <a:t>Run locally the "default configuration" and try to explain</a:t>
            </a:r>
          </a:p>
          <a:p>
            <a:pPr marL="228600" indent="-228600">
              <a:buAutoNum type="arabicPeriod"/>
            </a:pPr>
            <a:r>
              <a:rPr lang="en-US" dirty="0"/>
              <a:t>Remove serialization ex handler, Show serialization exception</a:t>
            </a:r>
          </a:p>
          <a:p>
            <a:pPr marL="228600" indent="-228600">
              <a:buAutoNum type="arabicPeriod"/>
            </a:pPr>
            <a:r>
              <a:rPr lang="en-US" dirty="0"/>
              <a:t>Change consumer to contain the String as value</a:t>
            </a:r>
            <a:r>
              <a:rPr lang="de-CH" dirty="0"/>
              <a:t> and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message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strings</a:t>
            </a:r>
            <a:endParaRPr lang="de-CH" dirty="0"/>
          </a:p>
          <a:p>
            <a:pPr marL="228600" indent="-228600">
              <a:buAutoNum type="arabicPeriod"/>
            </a:pPr>
            <a:r>
              <a:rPr lang="en-US" dirty="0"/>
              <a:t>S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, </a:t>
            </a:r>
            <a:r>
              <a:rPr lang="de-CH" dirty="0" err="1"/>
              <a:t>map</a:t>
            </a:r>
            <a:r>
              <a:rPr lang="de-CH" dirty="0"/>
              <a:t> (reverse </a:t>
            </a:r>
            <a:r>
              <a:rPr lang="de-CH" dirty="0" err="1"/>
              <a:t>string</a:t>
            </a:r>
            <a:r>
              <a:rPr lang="de-CH" dirty="0"/>
              <a:t>), 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de-CH" dirty="0"/>
              <a:t>hange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json</a:t>
            </a:r>
            <a:r>
              <a:rPr lang="de-CH" dirty="0"/>
              <a:t> – </a:t>
            </a:r>
            <a:r>
              <a:rPr lang="de-CH" dirty="0" err="1"/>
              <a:t>explain</a:t>
            </a:r>
            <a:r>
              <a:rPr lang="de-CH" dirty="0"/>
              <a:t> </a:t>
            </a:r>
            <a:r>
              <a:rPr lang="de-CH" dirty="0" err="1"/>
              <a:t>jsonSerde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custom</a:t>
            </a:r>
            <a:r>
              <a:rPr lang="de-CH" dirty="0"/>
              <a:t> </a:t>
            </a:r>
            <a:r>
              <a:rPr lang="de-CH" dirty="0">
                <a:hlinkClick r:id="rId3"/>
              </a:rPr>
              <a:t>https://kafka.apache.org/10/documentation/streams/developer-guide/datatypes.html#json</a:t>
            </a:r>
            <a:endParaRPr lang="de-CH" dirty="0"/>
          </a:p>
          <a:p>
            <a:pPr marL="228600" indent="-228600">
              <a:buAutoNum type="arabicPeriod"/>
            </a:pPr>
            <a:r>
              <a:rPr lang="en-US" dirty="0"/>
              <a:t>Show multiple partitions</a:t>
            </a:r>
            <a:endParaRPr lang="de-CH" dirty="0"/>
          </a:p>
          <a:p>
            <a:pPr marL="228600" indent="-228600">
              <a:buAutoNum type="arabicPeriod"/>
            </a:pPr>
            <a:endParaRPr lang="de-CH" dirty="0"/>
          </a:p>
          <a:p>
            <a:pPr marL="228600" indent="-228600">
              <a:buAutoNum type="arabicPeriod"/>
            </a:pPr>
            <a:endParaRPr lang="de-CH" dirty="0"/>
          </a:p>
          <a:p>
            <a:pPr marL="228600" indent="-228600">
              <a:buAutoNum type="arabicPeriod"/>
            </a:pPr>
            <a:endParaRPr lang="de-CH" dirty="0"/>
          </a:p>
          <a:p>
            <a:pPr marL="228600" indent="-228600">
              <a:buAutoNum type="arabicPeriod"/>
            </a:pPr>
            <a:endParaRPr lang="de-CH" dirty="0"/>
          </a:p>
          <a:p>
            <a:pPr marL="228600" indent="-228600">
              <a:buAutoNum type="arabicPeriod"/>
            </a:pPr>
            <a:endParaRPr lang="de-CH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980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84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code .</a:t>
            </a:r>
            <a:r>
              <a:rPr lang="en-US" dirty="0" err="1"/>
              <a:t>groupBYKey</a:t>
            </a:r>
            <a:r>
              <a:rPr lang="en-US" dirty="0"/>
              <a:t> .reduce – particular partitions</a:t>
            </a:r>
          </a:p>
          <a:p>
            <a:r>
              <a:rPr lang="en-US" dirty="0"/>
              <a:t>Show code </a:t>
            </a:r>
            <a:r>
              <a:rPr lang="en-US" dirty="0" err="1"/>
              <a:t>GlobalTable</a:t>
            </a:r>
            <a:r>
              <a:rPr lang="en-US" dirty="0"/>
              <a:t>, change to </a:t>
            </a:r>
            <a:r>
              <a:rPr lang="en-US" dirty="0" err="1"/>
              <a:t>dummy,run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1570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characteristics:</a:t>
            </a:r>
          </a:p>
          <a:p>
            <a:r>
              <a:rPr lang="en-US" dirty="0"/>
              <a:t>Between</a:t>
            </a:r>
          </a:p>
          <a:p>
            <a:r>
              <a:rPr lang="en-US" dirty="0" err="1"/>
              <a:t>Fitler</a:t>
            </a:r>
            <a:r>
              <a:rPr lang="en-US" dirty="0"/>
              <a:t> with JPA and Predicates with </a:t>
            </a:r>
            <a:r>
              <a:rPr lang="en-US" dirty="0" err="1"/>
              <a:t>QueryDSL</a:t>
            </a:r>
            <a:endParaRPr lang="en-US" dirty="0"/>
          </a:p>
          <a:p>
            <a:endParaRPr lang="en-US" dirty="0"/>
          </a:p>
          <a:p>
            <a:r>
              <a:rPr lang="en-US" dirty="0"/>
              <a:t>Cache in memory with </a:t>
            </a:r>
            <a:r>
              <a:rPr lang="en-US" dirty="0" err="1"/>
              <a:t>RocksDB</a:t>
            </a:r>
            <a:endParaRPr lang="en-US" dirty="0"/>
          </a:p>
          <a:p>
            <a:r>
              <a:rPr lang="en-US" dirty="0"/>
              <a:t>.all</a:t>
            </a:r>
          </a:p>
          <a:p>
            <a:r>
              <a:rPr lang="en-US" dirty="0"/>
              <a:t>.range</a:t>
            </a:r>
          </a:p>
          <a:p>
            <a:r>
              <a:rPr lang="en-US" dirty="0"/>
              <a:t>.get(key)</a:t>
            </a:r>
          </a:p>
          <a:p>
            <a:endParaRPr lang="en-US" dirty="0"/>
          </a:p>
          <a:p>
            <a:r>
              <a:rPr lang="en-US" dirty="0"/>
              <a:t>SHOW CODE OF GLOBAL TABLE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1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01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Swisscom employee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email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gmail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I was </a:t>
            </a:r>
            <a:r>
              <a:rPr lang="de-CH" dirty="0" err="1"/>
              <a:t>fired</a:t>
            </a:r>
            <a:endParaRPr lang="de-CH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801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Docker, plain VMs and plain Kafka in RedHat as rpm</a:t>
            </a:r>
          </a:p>
          <a:p>
            <a:endParaRPr lang="en-US" dirty="0"/>
          </a:p>
          <a:p>
            <a:r>
              <a:rPr lang="en-US" dirty="0"/>
              <a:t>Three brokers, stretched - replication factor four, three minimum in sync replicas.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Different Scenarios considering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Schema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Registries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in 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Optionally a logical Connect cluster for installing data sink and source Connectors - two Connect workers, each in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Control Center (C3) running in one (or two DC’s for HA)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615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Swisscom employee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email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gmail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I was </a:t>
            </a:r>
            <a:r>
              <a:rPr lang="de-CH" dirty="0" err="1"/>
              <a:t>fired</a:t>
            </a:r>
            <a:endParaRPr lang="de-CH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35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8 months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The F</a:t>
            </a:r>
            <a:r>
              <a:rPr lang="de-CH" dirty="0" err="1"/>
              <a:t>irst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Kafka</a:t>
            </a:r>
          </a:p>
          <a:p>
            <a:pPr marL="171450" indent="-171450">
              <a:buFontTx/>
              <a:buChar char="-"/>
            </a:pPr>
            <a:r>
              <a:rPr lang="en-US" dirty="0"/>
              <a:t>S</a:t>
            </a:r>
            <a:r>
              <a:rPr lang="de-CH" dirty="0" err="1"/>
              <a:t>hare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story</a:t>
            </a:r>
            <a:r>
              <a:rPr lang="de-CH" dirty="0"/>
              <a:t>, </a:t>
            </a:r>
            <a:r>
              <a:rPr lang="de-CH" dirty="0" err="1"/>
              <a:t>very</a:t>
            </a:r>
            <a:r>
              <a:rPr lang="de-CH" dirty="0"/>
              <a:t> nice </a:t>
            </a:r>
            <a:r>
              <a:rPr lang="de-CH" dirty="0" err="1"/>
              <a:t>adventure</a:t>
            </a:r>
            <a:r>
              <a:rPr lang="de-CH" dirty="0"/>
              <a:t> so </a:t>
            </a:r>
            <a:r>
              <a:rPr lang="de-CH" dirty="0" err="1"/>
              <a:t>far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A developer view more then DevOps. I am a java guy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personal </a:t>
            </a:r>
            <a:r>
              <a:rPr lang="en-US" dirty="0" err="1"/>
              <a:t>perpective</a:t>
            </a:r>
            <a:r>
              <a:rPr lang="en-US" dirty="0"/>
              <a:t> on the project</a:t>
            </a:r>
            <a:endParaRPr lang="de-C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5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Agenta</a:t>
            </a:r>
            <a:r>
              <a:rPr lang="en-US" dirty="0"/>
              <a:t> points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12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system was about to grow rapidly with different modules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93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approaches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74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events?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08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knew as well it is going to be growing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4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to consider – DB approach. Where to save?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8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EBD-72DE-4D2C-8CDB-3526ECB3DEDA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F39A-534F-4A08-97C3-010DBC9F0A68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A711-E6C2-4519-A225-2BC40940D39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AD5-FA20-424F-9CC3-2D0B730F9545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46EA-40F2-AE07-C7D2368F964F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8AD-7DD2-4C66-8806-87185C47AAA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5991-9E74-4396-9EBC-50A65E4AA40D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F83B-6F95-425C-B2E0-2FA4CCF08CD5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y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1479-7B69-4B2A-90C4-53FD8309F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2089422"/>
            <a:ext cx="8178800" cy="249327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D6CBCB-5516-4D38-B8B1-B5CB1496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78479"/>
            <a:ext cx="11208396" cy="7977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266E-5674-4A60-8FE1-64AA894A427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9A1E3CD1-4332-48F6-8A62-09B654E0B4A2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zurada1@Swissco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zurada/kafka-talk" TargetMode="External"/><Relationship Id="rId4" Type="http://schemas.openxmlformats.org/officeDocument/2006/relationships/hyperlink" Target="mailto:adamzurada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kafka-vs-rabbitmq-f5abc02e39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teph/kafka-stack-docker-compose/blob/master/zk-single-kafka-single.yml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zurada1@Swisscom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zurada/kafka-talk" TargetMode="External"/><Relationship Id="rId4" Type="http://schemas.openxmlformats.org/officeDocument/2006/relationships/hyperlink" Target="mailto:adamzurada@gmail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699" y="3444079"/>
            <a:ext cx="395460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latin typeface="Century Gothic (Headings)"/>
              </a:rPr>
              <a:t>Apache Kafka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132" y="4150067"/>
            <a:ext cx="60137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latin typeface="Segoe UI Light (Body)"/>
              </a:rPr>
              <a:t>What is it? How do we use it in our project at Swisscom?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E0D3D-7EA2-4486-9D5A-55F3EF3D7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38" y="4572329"/>
            <a:ext cx="1177784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38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0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6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E4F0A39-4E93-4D71-99EC-B59678016C0C}"/>
              </a:ext>
            </a:extLst>
          </p:cNvPr>
          <p:cNvSpPr/>
          <p:nvPr/>
        </p:nvSpPr>
        <p:spPr>
          <a:xfrm>
            <a:off x="383500" y="1135403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7E93E-1F88-47C3-9ABE-25A909827C7E}"/>
              </a:ext>
            </a:extLst>
          </p:cNvPr>
          <p:cNvCxnSpPr>
            <a:stCxn id="4" idx="4"/>
          </p:cNvCxnSpPr>
          <p:nvPr/>
        </p:nvCxnSpPr>
        <p:spPr>
          <a:xfrm>
            <a:off x="1819108" y="1661183"/>
            <a:ext cx="1939076" cy="37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CAB6D09-78A1-40FB-B8FB-EDFFDFC6965B}"/>
              </a:ext>
            </a:extLst>
          </p:cNvPr>
          <p:cNvSpPr/>
          <p:nvPr/>
        </p:nvSpPr>
        <p:spPr>
          <a:xfrm>
            <a:off x="1002244" y="522572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8BD12-AA68-48F6-946E-B47D3293D68C}"/>
              </a:ext>
            </a:extLst>
          </p:cNvPr>
          <p:cNvCxnSpPr>
            <a:stCxn id="13" idx="4"/>
          </p:cNvCxnSpPr>
          <p:nvPr/>
        </p:nvCxnSpPr>
        <p:spPr>
          <a:xfrm flipV="1">
            <a:off x="2437852" y="5527409"/>
            <a:ext cx="2060996" cy="22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7859E49-D390-4441-ABB3-0D5EE2FA213F}"/>
              </a:ext>
            </a:extLst>
          </p:cNvPr>
          <p:cNvSpPr/>
          <p:nvPr/>
        </p:nvSpPr>
        <p:spPr>
          <a:xfrm>
            <a:off x="9348518" y="5384315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A651C-F524-4329-8B43-F47AA8EFE29B}"/>
              </a:ext>
            </a:extLst>
          </p:cNvPr>
          <p:cNvCxnSpPr/>
          <p:nvPr/>
        </p:nvCxnSpPr>
        <p:spPr>
          <a:xfrm flipH="1" flipV="1">
            <a:off x="7693154" y="5527409"/>
            <a:ext cx="1624582" cy="37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86DEE63-1768-47BF-B4EE-C670C23D3682}"/>
              </a:ext>
            </a:extLst>
          </p:cNvPr>
          <p:cNvSpPr/>
          <p:nvPr/>
        </p:nvSpPr>
        <p:spPr>
          <a:xfrm>
            <a:off x="9826204" y="3428999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33BA4D-5E6F-4119-8135-61630A950D36}"/>
              </a:ext>
            </a:extLst>
          </p:cNvPr>
          <p:cNvCxnSpPr>
            <a:stCxn id="19" idx="2"/>
          </p:cNvCxnSpPr>
          <p:nvPr/>
        </p:nvCxnSpPr>
        <p:spPr>
          <a:xfrm flipH="1">
            <a:off x="8863586" y="3954779"/>
            <a:ext cx="962618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C7A8B1-139E-4912-BEFF-D2899CF80F69}"/>
              </a:ext>
            </a:extLst>
          </p:cNvPr>
          <p:cNvSpPr txBox="1"/>
          <p:nvPr/>
        </p:nvSpPr>
        <p:spPr>
          <a:xfrm>
            <a:off x="7967474" y="511823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Where is source of truth?</a:t>
            </a:r>
          </a:p>
          <a:p>
            <a:pPr marL="342900" indent="-342900">
              <a:buAutoNum type="arabicPeriod"/>
            </a:pPr>
            <a:r>
              <a:rPr lang="en-US" dirty="0"/>
              <a:t>Manage its lifecycle and migrations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5284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535011-41AE-477C-ABAB-DC526896B08D}"/>
              </a:ext>
            </a:extLst>
          </p:cNvPr>
          <p:cNvCxnSpPr>
            <a:stCxn id="10" idx="4"/>
          </p:cNvCxnSpPr>
          <p:nvPr/>
        </p:nvCxnSpPr>
        <p:spPr>
          <a:xfrm flipV="1">
            <a:off x="1819108" y="2276856"/>
            <a:ext cx="1902500" cy="146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8725-77F4-4208-854B-F51EB44E691B}"/>
              </a:ext>
            </a:extLst>
          </p:cNvPr>
          <p:cNvCxnSpPr/>
          <p:nvPr/>
        </p:nvCxnSpPr>
        <p:spPr>
          <a:xfrm>
            <a:off x="1883664" y="3745876"/>
            <a:ext cx="2670048" cy="1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2336F2-14C7-49D3-A800-498BA588754B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4499396" cy="165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C27140-FCE3-4264-A28F-F443BFA3BF9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19108" y="3745876"/>
            <a:ext cx="56241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Event Sourcing ?</a:t>
            </a:r>
            <a:endParaRPr lang="de-CH" dirty="0"/>
          </a:p>
        </p:txBody>
      </p:sp>
      <p:pic>
        <p:nvPicPr>
          <p:cNvPr id="2050" name="Picture 2" descr="event-sourced-based-architecture">
            <a:extLst>
              <a:ext uri="{FF2B5EF4-FFF2-40B4-BE49-F238E27FC236}">
                <a16:creationId xmlns:a16="http://schemas.microsoft.com/office/drawing/2014/main" id="{F51B5EC1-9E38-4C04-A138-084C67E83F8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10" y="1113424"/>
            <a:ext cx="7067015" cy="53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322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5C7F651C-5426-4673-BBE4-926A14C4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689E77FC-7E9C-4E2C-AE35-51E73F1A0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2" name="Rectangle 76">
            <a:extLst>
              <a:ext uri="{FF2B5EF4-FFF2-40B4-BE49-F238E27FC236}">
                <a16:creationId xmlns:a16="http://schemas.microsoft.com/office/drawing/2014/main" id="{EC320B47-AE28-4602-BA3B-58949727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78">
            <a:extLst>
              <a:ext uri="{FF2B5EF4-FFF2-40B4-BE49-F238E27FC236}">
                <a16:creationId xmlns:a16="http://schemas.microsoft.com/office/drawing/2014/main" id="{44D9CC33-34CC-4707-851E-FC5A26C6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900" spc="-100"/>
              <a:t>2. Why Kafka?</a:t>
            </a:r>
          </a:p>
        </p:txBody>
      </p:sp>
      <p:pic>
        <p:nvPicPr>
          <p:cNvPr id="6146" name="Picture 2" descr="https://cdn-images-1.medium.com/max/1000/0*kKZX6ypn9ibDyEzi.jpg">
            <a:extLst>
              <a:ext uri="{FF2B5EF4-FFF2-40B4-BE49-F238E27FC236}">
                <a16:creationId xmlns:a16="http://schemas.microsoft.com/office/drawing/2014/main" id="{8FB9F6AC-2036-4BF9-BD9C-B61F720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97" y="1143347"/>
            <a:ext cx="5956456" cy="27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1000/0*pGs0PRWsm2yTyqaQ.jpg">
            <a:extLst>
              <a:ext uri="{FF2B5EF4-FFF2-40B4-BE49-F238E27FC236}">
                <a16:creationId xmlns:a16="http://schemas.microsoft.com/office/drawing/2014/main" id="{711D7DEE-DF16-4B23-A9EF-36666FF7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766137"/>
            <a:ext cx="5369051" cy="33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2CD3DC-9EE5-4241-A1F9-69B506CAE177}" type="datetime1">
              <a:rPr lang="en-US">
                <a:solidFill>
                  <a:schemeClr val="tx1">
                    <a:lumMod val="65000"/>
                  </a:schemeClr>
                </a:solidFill>
              </a:rPr>
              <a:pPr>
                <a:spcAft>
                  <a:spcPts val="600"/>
                </a:spcAft>
              </a:pPr>
              <a:t>5/11/2019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MQ?</a:t>
            </a:r>
          </a:p>
          <a:p>
            <a:pPr marL="0" indent="0">
              <a:buNone/>
            </a:pPr>
            <a:r>
              <a:rPr lang="en-US" sz="2800" dirty="0"/>
              <a:t>IBM MQ?</a:t>
            </a:r>
          </a:p>
          <a:p>
            <a:pPr marL="0" indent="0">
              <a:buNone/>
            </a:pPr>
            <a:r>
              <a:rPr lang="en-US" sz="2800" dirty="0"/>
              <a:t>TIBCO?</a:t>
            </a:r>
          </a:p>
          <a:p>
            <a:pPr marL="0" indent="0">
              <a:buNone/>
            </a:pPr>
            <a:r>
              <a:rPr lang="en-US" sz="2800" dirty="0"/>
              <a:t>ACTIVE MQ?</a:t>
            </a:r>
          </a:p>
          <a:p>
            <a:pPr marL="0" indent="0">
              <a:buNone/>
            </a:pPr>
            <a:r>
              <a:rPr lang="en-US" sz="2800" dirty="0"/>
              <a:t>APACHE CAMEL?</a:t>
            </a:r>
          </a:p>
          <a:p>
            <a:pPr marL="0" indent="0">
              <a:buNone/>
            </a:pPr>
            <a:r>
              <a:rPr lang="en-US" sz="2800" dirty="0"/>
              <a:t>APACHE KAFKA?</a:t>
            </a:r>
          </a:p>
          <a:p>
            <a:pPr marL="0" indent="0">
              <a:buNone/>
            </a:pPr>
            <a:r>
              <a:rPr lang="en-US" sz="2800" dirty="0"/>
              <a:t>SPARK?</a:t>
            </a:r>
          </a:p>
          <a:p>
            <a:pPr marL="0" indent="0">
              <a:buNone/>
            </a:pPr>
            <a:r>
              <a:rPr lang="en-US" sz="2800" dirty="0"/>
              <a:t>OTHERS?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2486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 vs KAFKA?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0617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A5DF3-0BE9-4DFE-AEC0-463EC30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C137A-AFA4-43F8-9766-732086C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8CDFD-8604-4F54-B2B9-6FA5092E69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7673" y="1271016"/>
            <a:ext cx="9953027" cy="38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8623C-DE80-4036-9277-C8C3E4D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44B58-8E54-467B-8051-A240B801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C3E9C-C99E-4FD1-95E4-9B0A570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04812"/>
            <a:ext cx="90297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7402-7DF5-44EE-A2AB-D90537B348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Adam Zurada </a:t>
            </a:r>
            <a:r>
              <a:rPr lang="en-US" dirty="0">
                <a:hlinkClick r:id="rId3"/>
              </a:rPr>
              <a:t>adam.zurada1@swisscom.com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adamzurada@gmail.com</a:t>
            </a:r>
            <a:endParaRPr lang="en-US" dirty="0"/>
          </a:p>
          <a:p>
            <a:pPr algn="l"/>
            <a:r>
              <a:rPr lang="en-US" dirty="0"/>
              <a:t>GitHub: presentation &amp; example code for Kafka: </a:t>
            </a:r>
            <a:r>
              <a:rPr lang="de-CH" dirty="0">
                <a:hlinkClick r:id="rId5"/>
              </a:rPr>
              <a:t>https://github.com/zurada/kafka-talk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19B-A982-4ACA-B10F-282AF96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BC00-1651-4B24-8444-3229405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A500-F2B2-4BC6-8A74-BF3FC162DAA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F823-E5E8-41F3-891D-0E7D7F6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6708-AAD5-48C5-854B-26C20210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B65E9-E9FE-4280-833E-88D7D0E1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https://cdn-images-1.medium.com/max/1200/1*mPJXKgm26uAfSW0cD-YfSA.png">
            <a:extLst>
              <a:ext uri="{FF2B5EF4-FFF2-40B4-BE49-F238E27FC236}">
                <a16:creationId xmlns:a16="http://schemas.microsoft.com/office/drawing/2014/main" id="{B4AE02F3-7EA3-4581-B83E-8578A8E3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5" y="232702"/>
            <a:ext cx="8329611" cy="63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3A0F8-9190-4EFD-8CEF-D472AD03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94" y="4081714"/>
            <a:ext cx="3810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FFD81-5693-4D44-BB8E-AA7676709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697" y="4411830"/>
            <a:ext cx="9018671" cy="19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3076-012A-415D-8372-99C41F1D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065" y="6285916"/>
            <a:ext cx="922624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8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A02C2-C595-46C9-A0FB-2E0BB72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EFEC4-394C-4DDD-8AF0-A9CC3A8F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70F13-D8E0-4E8B-ACEB-0B9B4B0B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924050"/>
            <a:ext cx="10372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55BD0-D497-4DBD-ADFA-4C093625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016BA-3FD7-4148-809B-65F8B26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30A9-0F46-492B-A548-28A1E54A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6" y="136526"/>
            <a:ext cx="9508744" cy="634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Kafka if you need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 travel/durable/commit log</a:t>
            </a:r>
            <a:br>
              <a:rPr lang="en-US" dirty="0"/>
            </a:br>
            <a:r>
              <a:rPr lang="en-US" dirty="0"/>
              <a:t>Many consumers for the same message</a:t>
            </a:r>
            <a:br>
              <a:rPr lang="en-US" dirty="0"/>
            </a:br>
            <a:r>
              <a:rPr lang="en-US" dirty="0"/>
              <a:t>High throughput</a:t>
            </a:r>
            <a:br>
              <a:rPr lang="en-US" dirty="0"/>
            </a:br>
            <a:r>
              <a:rPr lang="en-US" dirty="0"/>
              <a:t>Stream processing</a:t>
            </a:r>
            <a:br>
              <a:rPr lang="en-US" dirty="0"/>
            </a:br>
            <a:r>
              <a:rPr lang="en-US" dirty="0"/>
              <a:t>Replicability</a:t>
            </a:r>
            <a:br>
              <a:rPr lang="en-US" dirty="0"/>
            </a:br>
            <a:r>
              <a:rPr lang="en-US" dirty="0"/>
              <a:t>High availability</a:t>
            </a:r>
            <a:br>
              <a:rPr lang="en-US" dirty="0"/>
            </a:br>
            <a:r>
              <a:rPr lang="en-US" dirty="0"/>
              <a:t>Message order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And </a:t>
            </a:r>
            <a:r>
              <a:rPr lang="en-US" b="1" dirty="0" err="1">
                <a:solidFill>
                  <a:schemeClr val="tx2">
                    <a:lumMod val="90000"/>
                  </a:schemeClr>
                </a:solidFill>
              </a:rPr>
              <a:t>EventSourcing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RabbitMq</a:t>
            </a:r>
            <a:r>
              <a:rPr lang="en-US" b="1" dirty="0"/>
              <a:t> if you need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F</a:t>
            </a:r>
            <a:r>
              <a:rPr lang="en-US" dirty="0"/>
              <a:t>lexible routing</a:t>
            </a:r>
            <a:br>
              <a:rPr lang="en-US" dirty="0"/>
            </a:br>
            <a:r>
              <a:rPr lang="en-US" dirty="0"/>
              <a:t>Priority Queue</a:t>
            </a:r>
            <a:br>
              <a:rPr lang="en-US" dirty="0"/>
            </a:br>
            <a:r>
              <a:rPr lang="en-US" dirty="0"/>
              <a:t>A standard protocol message queue</a:t>
            </a:r>
          </a:p>
          <a:p>
            <a:pPr marL="0" indent="0">
              <a:buNone/>
            </a:pPr>
            <a:r>
              <a:rPr lang="de-CH" dirty="0">
                <a:hlinkClick r:id="rId3"/>
              </a:rPr>
              <a:t>https://itnext.io/kafka-vs-rabbitmq-f5abc02e3912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498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CQRS and Event Sourcing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31B8A-044D-422F-9A3D-BC03BF08DD27}"/>
              </a:ext>
            </a:extLst>
          </p:cNvPr>
          <p:cNvSpPr/>
          <p:nvPr/>
        </p:nvSpPr>
        <p:spPr>
          <a:xfrm>
            <a:off x="590402" y="1176196"/>
            <a:ext cx="11208396" cy="42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Image result for cqrs">
            <a:extLst>
              <a:ext uri="{FF2B5EF4-FFF2-40B4-BE49-F238E27FC236}">
                <a16:creationId xmlns:a16="http://schemas.microsoft.com/office/drawing/2014/main" id="{5B29F2D4-20B4-4B0D-9EE4-422E6C02EC4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1" y="1176196"/>
            <a:ext cx="11144537" cy="42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Kafka Basics</a:t>
            </a:r>
            <a:endParaRPr lang="de-CH" dirty="0"/>
          </a:p>
        </p:txBody>
      </p:sp>
      <p:pic>
        <p:nvPicPr>
          <p:cNvPr id="7170" name="Picture 2" descr="https://cdn-images-1.medium.com/max/1000/0*5jwjS2Fb6kYSLn2T.jpg">
            <a:extLst>
              <a:ext uri="{FF2B5EF4-FFF2-40B4-BE49-F238E27FC236}">
                <a16:creationId xmlns:a16="http://schemas.microsoft.com/office/drawing/2014/main" id="{50E3F444-E99D-40FC-9D4F-3E3D2D0A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38261"/>
            <a:ext cx="8983135" cy="42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575EE-32D8-4D58-ABC5-E702CDA92377}"/>
              </a:ext>
            </a:extLst>
          </p:cNvPr>
          <p:cNvSpPr txBox="1"/>
          <p:nvPr/>
        </p:nvSpPr>
        <p:spPr>
          <a:xfrm>
            <a:off x="5325051" y="1308683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218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102B-D6ED-44F5-8DFE-FC936BA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6B346-9F70-4756-BB99-529DF3FA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EB8731-2D70-4642-AF73-B87CDBEC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endParaRPr lang="de-CH" dirty="0"/>
          </a:p>
        </p:txBody>
      </p:sp>
      <p:pic>
        <p:nvPicPr>
          <p:cNvPr id="8194" name="Picture 2" descr="https://cdn-images-1.medium.com/max/1000/0*um7SYWifd1B5Y4Ot.jpg">
            <a:extLst>
              <a:ext uri="{FF2B5EF4-FFF2-40B4-BE49-F238E27FC236}">
                <a16:creationId xmlns:a16="http://schemas.microsoft.com/office/drawing/2014/main" id="{ABC85FF0-0BD0-4AB6-9793-DCF4AC223A7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" y="2186396"/>
            <a:ext cx="12012157" cy="33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1FC16-DC0D-4235-BF72-035532E4EF80}"/>
              </a:ext>
            </a:extLst>
          </p:cNvPr>
          <p:cNvSpPr txBox="1"/>
          <p:nvPr/>
        </p:nvSpPr>
        <p:spPr>
          <a:xfrm>
            <a:off x="889000" y="6032500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CONSUMERS, PRODUCERS, OFFSET, ORDER OF MSGS            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5293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83E4-4C45-4A38-B7A9-A4AF493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C8049-45DE-4F43-AF47-4D370B3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65D4B-AA2A-4BC0-A06B-64233163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2" y="758322"/>
            <a:ext cx="9364135" cy="53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FF46-9123-4C54-9264-3A010982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5920D-155D-41B0-BE64-A9418E35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24D79-592C-4FC3-8191-39F5B60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vs random partition</a:t>
            </a:r>
            <a:endParaRPr lang="de-CH" dirty="0"/>
          </a:p>
        </p:txBody>
      </p:sp>
      <p:pic>
        <p:nvPicPr>
          <p:cNvPr id="10242" name="Picture 2" descr="Image result for kafka key">
            <a:extLst>
              <a:ext uri="{FF2B5EF4-FFF2-40B4-BE49-F238E27FC236}">
                <a16:creationId xmlns:a16="http://schemas.microsoft.com/office/drawing/2014/main" id="{9085203C-DF02-4694-BF28-96F69C890CD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05" y="1320800"/>
            <a:ext cx="962297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32C41-1DC0-44DB-8EF6-0C65F6434D87}"/>
              </a:ext>
            </a:extLst>
          </p:cNvPr>
          <p:cNvSpPr txBox="1"/>
          <p:nvPr/>
        </p:nvSpPr>
        <p:spPr>
          <a:xfrm>
            <a:off x="3873500" y="2324100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T1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2A35-F16F-4101-9112-5AB0177EDBE8}"/>
              </a:ext>
            </a:extLst>
          </p:cNvPr>
          <p:cNvSpPr txBox="1"/>
          <p:nvPr/>
        </p:nvSpPr>
        <p:spPr>
          <a:xfrm>
            <a:off x="939800" y="5791200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NULL KEYS?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443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D8CF4-7078-47B9-AC21-2037FB7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CB1C6-F779-467C-ADFC-4B2B5FA3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19FA5-709F-435D-80D9-148D416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</a:t>
            </a:r>
            <a:endParaRPr lang="de-CH" dirty="0"/>
          </a:p>
        </p:txBody>
      </p:sp>
      <p:pic>
        <p:nvPicPr>
          <p:cNvPr id="11266" name="Picture 2" descr="ktdg 04in01">
            <a:extLst>
              <a:ext uri="{FF2B5EF4-FFF2-40B4-BE49-F238E27FC236}">
                <a16:creationId xmlns:a16="http://schemas.microsoft.com/office/drawing/2014/main" id="{B0906192-B3D0-45BD-A7F8-439C67AB21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26" y="1176196"/>
            <a:ext cx="6501171" cy="45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2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0449C-E675-42A0-BF2F-CE47B35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064A3-FD84-45F3-BEC2-021A0674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290" name="Picture 2" descr="ktdg 04in02">
            <a:extLst>
              <a:ext uri="{FF2B5EF4-FFF2-40B4-BE49-F238E27FC236}">
                <a16:creationId xmlns:a16="http://schemas.microsoft.com/office/drawing/2014/main" id="{65CAE665-22E2-4D86-8393-76534CAF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C8CA-8D6A-442A-B291-0BBC5B15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specialist!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FFD6C-8123-4F5C-8F7F-E31960AB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AF18-20FA-4152-92B4-BAAD6901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314" name="Picture 2" descr="ktdg 04in03">
            <a:extLst>
              <a:ext uri="{FF2B5EF4-FFF2-40B4-BE49-F238E27FC236}">
                <a16:creationId xmlns:a16="http://schemas.microsoft.com/office/drawing/2014/main" id="{12405A23-3DDC-4A34-9F3D-0FF1CEC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2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4338" name="Picture 2" descr="ktdg 04in04">
            <a:extLst>
              <a:ext uri="{FF2B5EF4-FFF2-40B4-BE49-F238E27FC236}">
                <a16:creationId xmlns:a16="http://schemas.microsoft.com/office/drawing/2014/main" id="{C1AD1672-53AA-45A6-B2AF-01712D0E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619125"/>
            <a:ext cx="6762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9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9A2AB-13B9-4C4C-A724-08DCDE10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DEC24-D611-4E5E-8533-7FBF116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EA998B-4FEE-4D76-BD29-8E0DC3E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COMPACTION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12ED3-DAE7-4063-A989-BF1B648D24B7}"/>
              </a:ext>
            </a:extLst>
          </p:cNvPr>
          <p:cNvSpPr/>
          <p:nvPr/>
        </p:nvSpPr>
        <p:spPr>
          <a:xfrm>
            <a:off x="1384300" y="1308100"/>
            <a:ext cx="9626600" cy="459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362" name="Picture 2" descr="Image result for kafka topic compaction">
            <a:extLst>
              <a:ext uri="{FF2B5EF4-FFF2-40B4-BE49-F238E27FC236}">
                <a16:creationId xmlns:a16="http://schemas.microsoft.com/office/drawing/2014/main" id="{C5413C91-D9BF-49AA-933E-BC51E8F4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28762"/>
            <a:ext cx="5638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5E6B3-02F8-4057-834C-AF7B53C91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4209234"/>
            <a:ext cx="5802272" cy="20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D1404-0E0B-41C1-BFEE-EB62BC70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10049-40CE-48C4-919F-57FADB2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80CCC-1867-4897-B099-DB5E78E1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RETENTION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A44-AFC7-44B9-B0A1-55FBE772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56" y="971550"/>
            <a:ext cx="4332288" cy="566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D7790-6C1D-4B3C-969A-E5CC93A5B70B}"/>
              </a:ext>
            </a:extLst>
          </p:cNvPr>
          <p:cNvSpPr txBox="1"/>
          <p:nvPr/>
        </p:nvSpPr>
        <p:spPr>
          <a:xfrm>
            <a:off x="8547100" y="2438400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-1 TO HAVE IT FOR EVER </a:t>
            </a:r>
            <a:endParaRPr lang="de-CH" dirty="0"/>
          </a:p>
        </p:txBody>
      </p:sp>
      <p:pic>
        <p:nvPicPr>
          <p:cNvPr id="9" name="Graphic 8" descr="Angel face with no fill">
            <a:extLst>
              <a:ext uri="{FF2B5EF4-FFF2-40B4-BE49-F238E27FC236}">
                <a16:creationId xmlns:a16="http://schemas.microsoft.com/office/drawing/2014/main" id="{90118B47-8CD9-43E4-AF1C-D06695808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5798" y="27615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18C1B-E8ED-4C02-A859-28C0E02D686E}"/>
              </a:ext>
            </a:extLst>
          </p:cNvPr>
          <p:cNvSpPr txBox="1"/>
          <p:nvPr/>
        </p:nvSpPr>
        <p:spPr>
          <a:xfrm>
            <a:off x="491802" y="532130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</a:t>
            </a:r>
            <a:r>
              <a:rPr lang="en-US" dirty="0" err="1"/>
              <a:t>lvl</a:t>
            </a:r>
            <a:r>
              <a:rPr lang="en-US" dirty="0"/>
              <a:t> vs TOPIC </a:t>
            </a:r>
            <a:r>
              <a:rPr lang="en-US" dirty="0" err="1"/>
              <a:t>lvl</a:t>
            </a:r>
            <a:r>
              <a:rPr lang="en-US" dirty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0825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AB2EE-311C-4EF1-A97B-9A8CD6C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88743-96C8-4B2B-B31F-8C5C0FE8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6A46-D9EF-460C-8C5C-AA67B603AE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66360E-6684-4AAE-86E0-0A4AD3C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ZOOKEEPER?</a:t>
            </a:r>
            <a:endParaRPr lang="de-CH" dirty="0"/>
          </a:p>
        </p:txBody>
      </p:sp>
      <p:pic>
        <p:nvPicPr>
          <p:cNvPr id="17410" name="Picture 2" descr="Kafka Architecture - Kafka Zookeeper Coordination Diagram">
            <a:extLst>
              <a:ext uri="{FF2B5EF4-FFF2-40B4-BE49-F238E27FC236}">
                <a16:creationId xmlns:a16="http://schemas.microsoft.com/office/drawing/2014/main" id="{56B5C965-A294-466E-9A74-5C46AE6A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4" y="1176196"/>
            <a:ext cx="8734425" cy="53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5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2247900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761582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6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02" y="170747"/>
            <a:ext cx="11208396" cy="797717"/>
          </a:xfrm>
        </p:spPr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1971998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5" y="777337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034968-187E-4317-ACCF-B3439A291F71}"/>
              </a:ext>
            </a:extLst>
          </p:cNvPr>
          <p:cNvSpPr/>
          <p:nvPr/>
        </p:nvSpPr>
        <p:spPr>
          <a:xfrm>
            <a:off x="4762500" y="1016000"/>
            <a:ext cx="2273300" cy="54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3AC52-A8D8-4C01-8000-B8DE817F0FD3}"/>
              </a:ext>
            </a:extLst>
          </p:cNvPr>
          <p:cNvSpPr/>
          <p:nvPr/>
        </p:nvSpPr>
        <p:spPr>
          <a:xfrm>
            <a:off x="7216297" y="3260055"/>
            <a:ext cx="2273300" cy="127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31E87-61AE-4632-8A54-D75CAE51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4426972"/>
            <a:ext cx="3354710" cy="9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3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12.05.2019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Kafka in Action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4709-98A3-484B-9E30-70FD3B9320C0}"/>
              </a:ext>
            </a:extLst>
          </p:cNvPr>
          <p:cNvSpPr txBox="1"/>
          <p:nvPr/>
        </p:nvSpPr>
        <p:spPr>
          <a:xfrm>
            <a:off x="4229100" y="2828835"/>
            <a:ext cx="60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Kafka with Docker</a:t>
            </a:r>
          </a:p>
          <a:p>
            <a:pPr marL="342900" indent="-342900">
              <a:buAutoNum type="arabicPeriod"/>
            </a:pPr>
            <a:r>
              <a:rPr lang="en-US" dirty="0"/>
              <a:t>Kafka Streams basics</a:t>
            </a:r>
          </a:p>
          <a:p>
            <a:pPr marL="342900" indent="-342900">
              <a:buAutoNum type="arabicPeriod"/>
            </a:pPr>
            <a:r>
              <a:rPr lang="en-US" dirty="0"/>
              <a:t>Kafka Streams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029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3F21E-AAB9-498F-B7E9-C565A57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24DF4-82B8-4BAF-9BF0-835957DF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8E8B92-D7F7-42D1-9FA4-E4E47E82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67861"/>
            <a:ext cx="11208396" cy="797717"/>
          </a:xfrm>
        </p:spPr>
        <p:txBody>
          <a:bodyPr/>
          <a:lstStyle/>
          <a:p>
            <a:r>
              <a:rPr lang="en-US" dirty="0"/>
              <a:t>Kafka with Docker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30105-C3AB-4894-977D-25CAFCE1B9C1}"/>
              </a:ext>
            </a:extLst>
          </p:cNvPr>
          <p:cNvSpPr txBox="1"/>
          <p:nvPr/>
        </p:nvSpPr>
        <p:spPr>
          <a:xfrm>
            <a:off x="1465468" y="3013230"/>
            <a:ext cx="993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hlinkClick r:id="rId2"/>
              </a:rPr>
              <a:t>https://github.com/simplesteph/kafka-stack-docker-compose/blob/master/zk-single-kafka-single.yml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723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630D-AD2E-4560-8306-5066647C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E9078-EB7E-4B59-B9BD-89F8597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41104-1456-402E-819D-625C8A98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1" y="13517"/>
            <a:ext cx="9346424" cy="68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905E-9063-4FBA-BBED-A77CAD13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39C6D-FBC5-479A-BA67-4140178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12664-AC1D-4301-950F-0AF12CEC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2915936"/>
            <a:ext cx="11208396" cy="7977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Our use case</a:t>
            </a:r>
            <a:br>
              <a:rPr lang="en-US" dirty="0"/>
            </a:br>
            <a:r>
              <a:rPr lang="en-US" dirty="0"/>
              <a:t>2. Why Kafka?</a:t>
            </a:r>
            <a:br>
              <a:rPr lang="en-US" dirty="0"/>
            </a:br>
            <a:r>
              <a:rPr lang="en-US" dirty="0"/>
              <a:t>3. Kafka Basics</a:t>
            </a:r>
            <a:br>
              <a:rPr lang="en-US" dirty="0"/>
            </a:br>
            <a:r>
              <a:rPr lang="en-US" dirty="0"/>
              <a:t>4. Kafka in action</a:t>
            </a:r>
            <a:br>
              <a:rPr lang="en-US" dirty="0"/>
            </a:br>
            <a:r>
              <a:rPr lang="en-US" dirty="0"/>
              <a:t>5. Challenges</a:t>
            </a:r>
            <a:br>
              <a:rPr lang="en-US" dirty="0"/>
            </a:br>
            <a:r>
              <a:rPr lang="en-US" dirty="0"/>
              <a:t>6. 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780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29772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Configuration with Spring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Driver?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Branch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Group By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vs Through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-&gt;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Next </a:t>
            </a:r>
            <a:r>
              <a:rPr lang="en-US" dirty="0" err="1"/>
              <a:t>silde</a:t>
            </a:r>
            <a:r>
              <a:rPr lang="en-US" dirty="0"/>
              <a:t>: stream vs table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580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1710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Reduce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Aggregate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Join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Processors 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9589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5BF8A-6632-492E-B0C1-4209EA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E278-A55B-4220-B192-3FD1A20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6386" name="Picture 2" descr="Image result for kafka topic retention time">
            <a:extLst>
              <a:ext uri="{FF2B5EF4-FFF2-40B4-BE49-F238E27FC236}">
                <a16:creationId xmlns:a16="http://schemas.microsoft.com/office/drawing/2014/main" id="{AB01E42B-7D21-4E68-93BD-6327AD9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0"/>
            <a:ext cx="7907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1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18AB-E2C6-49DE-BF0D-9BA4882B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vs </a:t>
            </a:r>
            <a:r>
              <a:rPr lang="en-US" dirty="0" err="1"/>
              <a:t>GlobalTable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4230-250B-438A-9275-4C0A944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EDA1-24C4-4A24-8E84-288297E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3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933BE0-F49E-484E-81B5-9782C1B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centered.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3355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461000" y="3943107"/>
            <a:ext cx="1295400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</a:t>
            </a:r>
          </a:p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045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Repartition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3613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When? Select key + aggregation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count of partitions?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2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60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5497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Challenge: MISTAKE: result as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Challenge: MISTAKE: join with global tables – polling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0802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query?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4074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Problem of .all() for filtering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Key range idea – next slide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Kafka Connect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wrap of Kafka Streams with JPA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046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key?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Relationship solution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6621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organisationUUID</a:t>
            </a:r>
            <a:r>
              <a:rPr lang="en-US" dirty="0"/>
              <a:t>, then get one row </a:t>
            </a:r>
            <a:r>
              <a:rPr lang="en-US" dirty="0" err="1"/>
              <a:t>userUUID</a:t>
            </a:r>
            <a:r>
              <a:rPr lang="en-US" dirty="0"/>
              <a:t> or iterate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Problem of lists? Problem of iteration?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Compound key:</a:t>
            </a:r>
          </a:p>
          <a:p>
            <a:r>
              <a:rPr lang="en-US" dirty="0" err="1">
                <a:sym typeface="Wingdings" panose="05000000000000000000" pitchFamily="2" charset="2"/>
              </a:rPr>
              <a:t>organisationUUID:userUUid:positionUuid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TASK:</a:t>
            </a:r>
          </a:p>
          <a:p>
            <a:r>
              <a:rPr lang="en-US" dirty="0">
                <a:sym typeface="Wingdings" panose="05000000000000000000" pitchFamily="2" charset="2"/>
              </a:rPr>
              <a:t>Give me all users for organization! How is it with both approaches?</a:t>
            </a:r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56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Bank application:</a:t>
            </a:r>
          </a:p>
          <a:p>
            <a:pPr lvl="1" algn="l"/>
            <a:r>
              <a:rPr lang="en-US" dirty="0"/>
              <a:t>Manage Users</a:t>
            </a:r>
          </a:p>
          <a:p>
            <a:pPr lvl="1" algn="l"/>
            <a:r>
              <a:rPr lang="en-US" dirty="0"/>
              <a:t>Manage Transactions</a:t>
            </a:r>
          </a:p>
          <a:p>
            <a:pPr lvl="1" algn="l"/>
            <a:r>
              <a:rPr lang="en-US" dirty="0"/>
              <a:t>Have all history of system for auditing</a:t>
            </a:r>
          </a:p>
          <a:p>
            <a:pPr lvl="1" algn="l"/>
            <a:r>
              <a:rPr lang="en-US" dirty="0"/>
              <a:t>Additionally: monitoring tools and statistics</a:t>
            </a:r>
          </a:p>
          <a:p>
            <a:pPr algn="l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Our use case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5473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F505-A460-4D36-8E05-9EEB7085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stop loops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89DE-02CB-410F-A982-2D60C25D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C00F-DEBA-426B-8F96-ADFA1AC6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0916A-68EB-4F76-8C68-E4EB4C7B13DD}"/>
              </a:ext>
            </a:extLst>
          </p:cNvPr>
          <p:cNvSpPr txBox="1"/>
          <p:nvPr/>
        </p:nvSpPr>
        <p:spPr>
          <a:xfrm>
            <a:off x="4419600" y="1993900"/>
            <a:ext cx="275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What kind of exceptions?</a:t>
            </a:r>
          </a:p>
          <a:p>
            <a:r>
              <a:rPr lang="en-US" dirty="0"/>
              <a:t>- Dead letter queues?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7000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7395-2F24-4BF9-AE6B-96288D91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transactions?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E256-73A9-432C-9C80-B8C75A6A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1B95-5414-4D41-BA19-5BDE855B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8E892-4660-49CB-9388-AEBDAEFDD0EB}"/>
              </a:ext>
            </a:extLst>
          </p:cNvPr>
          <p:cNvSpPr txBox="1"/>
          <p:nvPr/>
        </p:nvSpPr>
        <p:spPr>
          <a:xfrm>
            <a:off x="4622800" y="1562100"/>
            <a:ext cx="341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Transactions for Kafka: rollback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producers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calls as last step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5027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AE75D-47E8-4E90-97D7-2F325E25B2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7586" y="1332963"/>
            <a:ext cx="11992260" cy="40182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Deployment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6543-3920-4F5A-92C2-95682807738A}"/>
              </a:ext>
            </a:extLst>
          </p:cNvPr>
          <p:cNvSpPr txBox="1"/>
          <p:nvPr/>
        </p:nvSpPr>
        <p:spPr>
          <a:xfrm>
            <a:off x="491802" y="5833641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topic autocreation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6946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3E66D-46E7-48B6-8770-8ACA3A4B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0" y="736490"/>
            <a:ext cx="12192000" cy="53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7B9CB-5B02-4A45-9E2F-3CC63C5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approach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59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464-4798-41F3-AB2B-72F854DD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ORDER + STATE MACHINE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E261-B8A0-44B6-A8B9-32EB92EA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9AB2-ED16-424B-9719-1A78D558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911E7-6F43-47ED-8B8D-3FCDEE5EF93B}"/>
              </a:ext>
            </a:extLst>
          </p:cNvPr>
          <p:cNvSpPr/>
          <p:nvPr/>
        </p:nvSpPr>
        <p:spPr>
          <a:xfrm>
            <a:off x="5756375" y="99297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  <a:endParaRPr lang="de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FF9FAE-82F7-493B-A7DE-632143025AC8}"/>
              </a:ext>
            </a:extLst>
          </p:cNvPr>
          <p:cNvSpPr/>
          <p:nvPr/>
        </p:nvSpPr>
        <p:spPr>
          <a:xfrm>
            <a:off x="6104295" y="379646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1129-FC35-461F-BDDD-51388820A81E}"/>
              </a:ext>
            </a:extLst>
          </p:cNvPr>
          <p:cNvSpPr txBox="1"/>
          <p:nvPr/>
        </p:nvSpPr>
        <p:spPr>
          <a:xfrm>
            <a:off x="4210050" y="292100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FLOW: CREATE USER</a:t>
            </a:r>
            <a:endParaRPr lang="de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EC7B6B-656F-4DDC-8111-5038DD9662D7}"/>
              </a:ext>
            </a:extLst>
          </p:cNvPr>
          <p:cNvSpPr/>
          <p:nvPr/>
        </p:nvSpPr>
        <p:spPr>
          <a:xfrm>
            <a:off x="350520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Cmds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A1128-4411-45E7-9D87-0B45B5B75B71}"/>
              </a:ext>
            </a:extLst>
          </p:cNvPr>
          <p:cNvSpPr/>
          <p:nvPr/>
        </p:nvSpPr>
        <p:spPr>
          <a:xfrm>
            <a:off x="6104295" y="24011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VALIDATED</a:t>
            </a:r>
            <a:endParaRPr lang="de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6A15-3B8A-41AF-9211-28F102C318E0}"/>
              </a:ext>
            </a:extLst>
          </p:cNvPr>
          <p:cNvSpPr/>
          <p:nvPr/>
        </p:nvSpPr>
        <p:spPr>
          <a:xfrm>
            <a:off x="810137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of orders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F1931-406A-4F88-B8C1-6CDDEE02A292}"/>
              </a:ext>
            </a:extLst>
          </p:cNvPr>
          <p:cNvSpPr/>
          <p:nvPr/>
        </p:nvSpPr>
        <p:spPr>
          <a:xfrm>
            <a:off x="8455740" y="31689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</a:t>
            </a:r>
            <a:endParaRPr lang="de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F79B32-4F15-4D53-8293-29604A753626}"/>
              </a:ext>
            </a:extLst>
          </p:cNvPr>
          <p:cNvSpPr/>
          <p:nvPr/>
        </p:nvSpPr>
        <p:spPr>
          <a:xfrm>
            <a:off x="9865440" y="424463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6CC0-0854-4342-BC73-A4965706EAC0}"/>
              </a:ext>
            </a:extLst>
          </p:cNvPr>
          <p:cNvSpPr/>
          <p:nvPr/>
        </p:nvSpPr>
        <p:spPr>
          <a:xfrm>
            <a:off x="9713040" y="5992138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34E710-ED55-4E56-8100-006D4C83FD2B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4914900" y="1323176"/>
            <a:ext cx="84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C22838-9239-4C82-944A-A653D0679FB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7166075" y="1323176"/>
            <a:ext cx="935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C8770-D9F4-4B64-8039-A4C555676B09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6809145" y="1824826"/>
            <a:ext cx="1997075" cy="5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16396F-9571-4F88-9DEA-1AFF3D98FFD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809145" y="3061536"/>
            <a:ext cx="0" cy="73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5E94F8-351C-4939-A1ED-E59B76F74C8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7513995" y="3499136"/>
            <a:ext cx="941745" cy="7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E2DC8-0739-4A93-A234-35E72A4448A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9865440" y="3499136"/>
            <a:ext cx="704850" cy="7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3BC485-9F40-43E3-B008-CDC14E60386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417890" y="5247935"/>
            <a:ext cx="152400" cy="7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9CC1D63-92B8-4BC6-BDDC-AF60D17B4F35}"/>
              </a:ext>
            </a:extLst>
          </p:cNvPr>
          <p:cNvSpPr txBox="1"/>
          <p:nvPr/>
        </p:nvSpPr>
        <p:spPr>
          <a:xfrm>
            <a:off x="3721100" y="5829300"/>
            <a:ext cx="39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FAILED? ROLLBACK? MODEL + AVRO?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740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7402-7DF5-44EE-A2AB-D90537B348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Adam Zurada </a:t>
            </a:r>
            <a:r>
              <a:rPr lang="en-US" dirty="0">
                <a:hlinkClick r:id="rId3"/>
              </a:rPr>
              <a:t>adam.zurada1@swisscom.com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adamzurada@gmail.com</a:t>
            </a:r>
            <a:endParaRPr lang="en-US" dirty="0"/>
          </a:p>
          <a:p>
            <a:pPr algn="l"/>
            <a:r>
              <a:rPr lang="en-US" dirty="0"/>
              <a:t>GitHub: presentation &amp; example code for Kafka: </a:t>
            </a:r>
            <a:r>
              <a:rPr lang="de-CH" dirty="0">
                <a:hlinkClick r:id="rId5"/>
              </a:rPr>
              <a:t>https://github.com/zurada/kafka-talk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19B-A982-4ACA-B10F-282AF96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BC00-1651-4B24-8444-3229405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A500-F2B2-4BC6-8A74-BF3FC162DAAC}" type="datetime1">
              <a:rPr lang="de-CH" smtClean="0"/>
              <a:t>12.05.2019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F823-E5E8-41F3-891D-0E7D7F6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B2A4AE-2B6A-4709-9E0A-27853273C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1715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4028560-03DD-41BE-A6F2-20B0B4759A85}"/>
              </a:ext>
            </a:extLst>
          </p:cNvPr>
          <p:cNvSpPr/>
          <p:nvPr/>
        </p:nvSpPr>
        <p:spPr>
          <a:xfrm rot="8536965">
            <a:off x="7895494" y="159889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31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E0B8C-D16D-42A7-A3E0-B5D92499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A360-43D0-4DF6-A56A-97C0D4F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CD991-D46D-4C46-91F8-357283B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CQRS (Command Query Responsibility Segregation)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99B2-CDEF-4B52-A250-FFA41FF26AF5}"/>
              </a:ext>
            </a:extLst>
          </p:cNvPr>
          <p:cNvSpPr txBox="1"/>
          <p:nvPr/>
        </p:nvSpPr>
        <p:spPr>
          <a:xfrm>
            <a:off x="2455335" y="1309643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models: different object models, probably running in different logical processes, perhaps on separate hardware.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6BB36-64F7-403F-97FB-8E5E7AEADA60}"/>
              </a:ext>
            </a:extLst>
          </p:cNvPr>
          <p:cNvSpPr/>
          <p:nvPr/>
        </p:nvSpPr>
        <p:spPr>
          <a:xfrm>
            <a:off x="1536193" y="3429000"/>
            <a:ext cx="2968752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7C65D-B92E-48EC-8621-44CE77362A9F}"/>
              </a:ext>
            </a:extLst>
          </p:cNvPr>
          <p:cNvSpPr/>
          <p:nvPr/>
        </p:nvSpPr>
        <p:spPr>
          <a:xfrm>
            <a:off x="5721775" y="3429000"/>
            <a:ext cx="3138761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  <a:endParaRPr lang="de-CH" dirty="0"/>
          </a:p>
        </p:txBody>
      </p:sp>
      <p:pic>
        <p:nvPicPr>
          <p:cNvPr id="11" name="Graphic 10" descr="Sunglasses face with no fill">
            <a:extLst>
              <a:ext uri="{FF2B5EF4-FFF2-40B4-BE49-F238E27FC236}">
                <a16:creationId xmlns:a16="http://schemas.microsoft.com/office/drawing/2014/main" id="{6F556336-2A22-491B-B343-1CECA43E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944" y="20793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D8CD4-8D33-4A62-B768-05871F551145}"/>
              </a:ext>
            </a:extLst>
          </p:cNvPr>
          <p:cNvSpPr txBox="1"/>
          <p:nvPr/>
        </p:nvSpPr>
        <p:spPr>
          <a:xfrm>
            <a:off x="4768822" y="28223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de-C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4BEDA-4C55-43B6-932E-B646B37F191F}"/>
              </a:ext>
            </a:extLst>
          </p:cNvPr>
          <p:cNvSpPr/>
          <p:nvPr/>
        </p:nvSpPr>
        <p:spPr>
          <a:xfrm>
            <a:off x="1764791" y="3839312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1BEC19-89A7-4C0D-9B16-6E96F785F011}"/>
              </a:ext>
            </a:extLst>
          </p:cNvPr>
          <p:cNvSpPr/>
          <p:nvPr/>
        </p:nvSpPr>
        <p:spPr>
          <a:xfrm>
            <a:off x="1764791" y="481103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9BC986-64B2-462F-A0DD-CFBA62045C31}"/>
              </a:ext>
            </a:extLst>
          </p:cNvPr>
          <p:cNvSpPr/>
          <p:nvPr/>
        </p:nvSpPr>
        <p:spPr>
          <a:xfrm>
            <a:off x="2859024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B099F3-B98D-4C68-B863-C8EAF797E024}"/>
              </a:ext>
            </a:extLst>
          </p:cNvPr>
          <p:cNvSpPr/>
          <p:nvPr/>
        </p:nvSpPr>
        <p:spPr>
          <a:xfrm>
            <a:off x="6025727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930032-A21D-4DC6-A613-EE830EB37678}"/>
              </a:ext>
            </a:extLst>
          </p:cNvPr>
          <p:cNvSpPr/>
          <p:nvPr/>
        </p:nvSpPr>
        <p:spPr>
          <a:xfrm>
            <a:off x="7413497" y="480529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25831B-8D3B-4C2A-99DB-23FF75483F63}"/>
              </a:ext>
            </a:extLst>
          </p:cNvPr>
          <p:cNvSpPr/>
          <p:nvPr/>
        </p:nvSpPr>
        <p:spPr>
          <a:xfrm>
            <a:off x="2502406" y="3149053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7CFAA0-2C88-4D5C-ACB7-5C7E287E5FB9}"/>
              </a:ext>
            </a:extLst>
          </p:cNvPr>
          <p:cNvSpPr/>
          <p:nvPr/>
        </p:nvSpPr>
        <p:spPr>
          <a:xfrm>
            <a:off x="6785440" y="3217904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27134-456C-46B3-8C49-45F38230E95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110063" y="4250792"/>
            <a:ext cx="0" cy="56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9BA6E-0F41-40E1-8D79-76E6FA4539BB}"/>
              </a:ext>
            </a:extLst>
          </p:cNvPr>
          <p:cNvCxnSpPr>
            <a:stCxn id="15" idx="3"/>
          </p:cNvCxnSpPr>
          <p:nvPr/>
        </p:nvCxnSpPr>
        <p:spPr>
          <a:xfrm flipV="1">
            <a:off x="2455334" y="5011031"/>
            <a:ext cx="403690" cy="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F75D3536-DF51-4BAC-8E29-521ADF9C41E4}"/>
              </a:ext>
            </a:extLst>
          </p:cNvPr>
          <p:cNvSpPr/>
          <p:nvPr/>
        </p:nvSpPr>
        <p:spPr>
          <a:xfrm>
            <a:off x="4147056" y="5782750"/>
            <a:ext cx="2363472" cy="848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D737DF-73F3-46B4-9F6E-37758D7876EF}"/>
              </a:ext>
            </a:extLst>
          </p:cNvPr>
          <p:cNvCxnSpPr>
            <a:stCxn id="16" idx="2"/>
            <a:endCxn id="25" idx="2"/>
          </p:cNvCxnSpPr>
          <p:nvPr/>
        </p:nvCxnSpPr>
        <p:spPr>
          <a:xfrm>
            <a:off x="3204296" y="5235854"/>
            <a:ext cx="942760" cy="9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B32997-E29D-4282-BED2-8EE437F7A63A}"/>
              </a:ext>
            </a:extLst>
          </p:cNvPr>
          <p:cNvCxnSpPr>
            <a:endCxn id="25" idx="2"/>
          </p:cNvCxnSpPr>
          <p:nvPr/>
        </p:nvCxnSpPr>
        <p:spPr>
          <a:xfrm>
            <a:off x="2097445" y="5230114"/>
            <a:ext cx="2049611" cy="9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E01519-CB9E-4BB3-9A93-C7AE8AA4BCD5}"/>
              </a:ext>
            </a:extLst>
          </p:cNvPr>
          <p:cNvCxnSpPr>
            <a:cxnSpLocks/>
          </p:cNvCxnSpPr>
          <p:nvPr/>
        </p:nvCxnSpPr>
        <p:spPr>
          <a:xfrm flipV="1">
            <a:off x="6438816" y="5230114"/>
            <a:ext cx="1248241" cy="104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B7048306-0AB2-4CAD-8C3F-5A310D90930A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6716270" y="5011031"/>
            <a:ext cx="697227" cy="1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3D40D50A-8B23-4611-8714-1876BB16CCED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6370999" y="3629384"/>
            <a:ext cx="836590" cy="119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EC7DA548-FD76-4096-9F47-91869C3D9417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 flipH="1">
            <a:off x="2110063" y="3560533"/>
            <a:ext cx="814492" cy="2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B6904AFD-2866-4ABA-A1EB-0C9657C26B8D}"/>
              </a:ext>
            </a:extLst>
          </p:cNvPr>
          <p:cNvCxnSpPr/>
          <p:nvPr/>
        </p:nvCxnSpPr>
        <p:spPr>
          <a:xfrm>
            <a:off x="6709705" y="4876745"/>
            <a:ext cx="70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51716511-66F1-4B1C-BFD4-C6FF3D744E6F}"/>
              </a:ext>
            </a:extLst>
          </p:cNvPr>
          <p:cNvSpPr txBox="1"/>
          <p:nvPr/>
        </p:nvSpPr>
        <p:spPr>
          <a:xfrm>
            <a:off x="5529915" y="2318131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list of users!</a:t>
            </a:r>
            <a:endParaRPr lang="de-CH" dirty="0"/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8258D9B3-1D58-411B-871C-BCC92248E08F}"/>
              </a:ext>
            </a:extLst>
          </p:cNvPr>
          <p:cNvSpPr txBox="1"/>
          <p:nvPr/>
        </p:nvSpPr>
        <p:spPr>
          <a:xfrm>
            <a:off x="2467480" y="2318131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create a user!</a:t>
            </a:r>
            <a:endParaRPr lang="de-CH" dirty="0"/>
          </a:p>
        </p:txBody>
      </p:sp>
      <p:sp>
        <p:nvSpPr>
          <p:cNvPr id="3085" name="Arrow: Down 3084">
            <a:extLst>
              <a:ext uri="{FF2B5EF4-FFF2-40B4-BE49-F238E27FC236}">
                <a16:creationId xmlns:a16="http://schemas.microsoft.com/office/drawing/2014/main" id="{2CCDD0B8-CACA-45D4-8691-EE13BD252BD8}"/>
              </a:ext>
            </a:extLst>
          </p:cNvPr>
          <p:cNvSpPr/>
          <p:nvPr/>
        </p:nvSpPr>
        <p:spPr>
          <a:xfrm>
            <a:off x="3005665" y="2705667"/>
            <a:ext cx="3410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86" name="Arrow: Down 3085">
            <a:extLst>
              <a:ext uri="{FF2B5EF4-FFF2-40B4-BE49-F238E27FC236}">
                <a16:creationId xmlns:a16="http://schemas.microsoft.com/office/drawing/2014/main" id="{335C3C1D-56D2-4C78-A86E-8BBCBE381A6E}"/>
              </a:ext>
            </a:extLst>
          </p:cNvPr>
          <p:cNvSpPr/>
          <p:nvPr/>
        </p:nvSpPr>
        <p:spPr>
          <a:xfrm>
            <a:off x="6873692" y="2705667"/>
            <a:ext cx="386644" cy="41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49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826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B92A950-FBE0-4BDA-8DB9-DB1542AE8E56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B461AF-FFAC-49B7-9428-AD6462ABE36B}"/>
              </a:ext>
            </a:extLst>
          </p:cNvPr>
          <p:cNvSpPr/>
          <p:nvPr/>
        </p:nvSpPr>
        <p:spPr>
          <a:xfrm rot="2653851">
            <a:off x="6852140" y="2419511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5476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ABA8A5A-7669-4034-B442-2E08F41EEE52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37211A-FB11-4BA2-A08E-648B10269CA0}"/>
              </a:ext>
            </a:extLst>
          </p:cNvPr>
          <p:cNvSpPr/>
          <p:nvPr/>
        </p:nvSpPr>
        <p:spPr>
          <a:xfrm rot="2653851">
            <a:off x="6992816" y="2366758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4589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Custom 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1218</Words>
  <Application>Microsoft Office PowerPoint</Application>
  <PresentationFormat>Widescreen</PresentationFormat>
  <Paragraphs>401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Calibri</vt:lpstr>
      <vt:lpstr>Century Gothic</vt:lpstr>
      <vt:lpstr>Century Gothic (Headings)</vt:lpstr>
      <vt:lpstr>Segoe UI Light</vt:lpstr>
      <vt:lpstr>Segoe UI Light (Body)</vt:lpstr>
      <vt:lpstr>Wingdings</vt:lpstr>
      <vt:lpstr>Wingdings 2</vt:lpstr>
      <vt:lpstr>Frame</vt:lpstr>
      <vt:lpstr>Slide 1</vt:lpstr>
      <vt:lpstr>Introduction</vt:lpstr>
      <vt:lpstr>Not a specialist!</vt:lpstr>
      <vt:lpstr>1. Our use case 2. Why Kafka? 3. Kafka Basics 4. Kafka in action 5. Challenges 6. Deployment</vt:lpstr>
      <vt:lpstr>1. Our use case</vt:lpstr>
      <vt:lpstr>PowerPoint Presentation</vt:lpstr>
      <vt:lpstr>With CQRS (Command Query Responsibility Segregation)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Event Sourcing ?</vt:lpstr>
      <vt:lpstr>PowerPoint Presentation</vt:lpstr>
      <vt:lpstr>2. Why Kafka?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CQRS and Event Sourcing</vt:lpstr>
      <vt:lpstr>3. Kafka Basics</vt:lpstr>
      <vt:lpstr>Partitions</vt:lpstr>
      <vt:lpstr>PowerPoint Presentation</vt:lpstr>
      <vt:lpstr>KEY vs random partition</vt:lpstr>
      <vt:lpstr>Consumer group</vt:lpstr>
      <vt:lpstr>PowerPoint Presentation</vt:lpstr>
      <vt:lpstr>PowerPoint Presentation</vt:lpstr>
      <vt:lpstr>PowerPoint Presentation</vt:lpstr>
      <vt:lpstr>TOPIC COMPACTION</vt:lpstr>
      <vt:lpstr>TOPIC RETENTION</vt:lpstr>
      <vt:lpstr>ZOOKEEPER?</vt:lpstr>
      <vt:lpstr>Kafka World</vt:lpstr>
      <vt:lpstr>Kafka World</vt:lpstr>
      <vt:lpstr>4. Kafka in Action</vt:lpstr>
      <vt:lpstr>Kafka with Docker</vt:lpstr>
      <vt:lpstr>PowerPoint Presentation</vt:lpstr>
      <vt:lpstr>Kafka Streams</vt:lpstr>
      <vt:lpstr>Aggregations</vt:lpstr>
      <vt:lpstr>PowerPoint Presentation</vt:lpstr>
      <vt:lpstr>Table vs GlobalTable</vt:lpstr>
      <vt:lpstr>RocksDB centered.</vt:lpstr>
      <vt:lpstr>Repartition</vt:lpstr>
      <vt:lpstr>5. Challenges</vt:lpstr>
      <vt:lpstr>Aggregations</vt:lpstr>
      <vt:lpstr>How to query?</vt:lpstr>
      <vt:lpstr>So what is key?  Relationship solution</vt:lpstr>
      <vt:lpstr>Start stop loops</vt:lpstr>
      <vt:lpstr>How to do transactions?</vt:lpstr>
      <vt:lpstr>6. Deployment</vt:lpstr>
      <vt:lpstr>PowerPoint Presentation</vt:lpstr>
      <vt:lpstr>Our approach</vt:lpstr>
      <vt:lpstr>Our approach:  ORDER + STATE MACHINE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Asf</dc:title>
  <dc:creator>Zurada Adam, ENT-BPN-BAN-PDC-SWE-1 (EXT)</dc:creator>
  <cp:lastModifiedBy>Zurada Adam, ENT-BPN-BAN-PDC-SWE-1 (EXT)</cp:lastModifiedBy>
  <cp:revision>114</cp:revision>
  <dcterms:created xsi:type="dcterms:W3CDTF">2019-04-10T07:14:22Z</dcterms:created>
  <dcterms:modified xsi:type="dcterms:W3CDTF">2019-05-12T20:57:11Z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Adam.Zurada1@swisscom.com</vt:lpwstr>
  </property>
  <property fmtid="{D5CDD505-2E9C-101B-9397-08002B2CF9AE}" pid="5" name="MSIP_Label_2e1fccfb-80ca-4fe1-a574-1516544edb53_SetDate">
    <vt:lpwstr>2019-04-10T12:02:05.1723131Z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