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61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4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7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338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4" r:id="rId44"/>
    <p:sldId id="316" r:id="rId45"/>
    <p:sldId id="317" r:id="rId46"/>
    <p:sldId id="318" r:id="rId47"/>
    <p:sldId id="319" r:id="rId48"/>
    <p:sldId id="339" r:id="rId49"/>
    <p:sldId id="322" r:id="rId50"/>
    <p:sldId id="323" r:id="rId51"/>
    <p:sldId id="324" r:id="rId52"/>
    <p:sldId id="325" r:id="rId53"/>
    <p:sldId id="326" r:id="rId54"/>
    <p:sldId id="327" r:id="rId55"/>
    <p:sldId id="329" r:id="rId56"/>
    <p:sldId id="330" r:id="rId57"/>
    <p:sldId id="331" r:id="rId58"/>
    <p:sldId id="333" r:id="rId59"/>
    <p:sldId id="335" r:id="rId60"/>
    <p:sldId id="337" r:id="rId61"/>
    <p:sldId id="265" r:id="rId6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73B3-BCDF-4A3E-8ACA-9F9BB0324D8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CC8-F333-4BA8-9F1F-03D0B85D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C6011-76FB-4B71-9EC4-1D2910ED4F6B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6663-AE9E-4289-8BCE-76D6CFC819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7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9026" y="188496"/>
            <a:ext cx="11898242" cy="6532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522133" y="5842722"/>
            <a:ext cx="6282267" cy="7327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</a:p>
        </p:txBody>
      </p:sp>
      <p:sp>
        <p:nvSpPr>
          <p:cNvPr id="10" name="Freeform 9"/>
          <p:cNvSpPr/>
          <p:nvPr userDrawn="1"/>
        </p:nvSpPr>
        <p:spPr>
          <a:xfrm>
            <a:off x="10787268" y="188496"/>
            <a:ext cx="12700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1" name="Freeform 20"/>
          <p:cNvSpPr/>
          <p:nvPr userDrawn="1"/>
        </p:nvSpPr>
        <p:spPr>
          <a:xfrm>
            <a:off x="6473686" y="16221"/>
            <a:ext cx="5706533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/>
          </a:p>
        </p:txBody>
      </p:sp>
      <p:sp>
        <p:nvSpPr>
          <p:cNvPr id="22" name="Freeform 21"/>
          <p:cNvSpPr/>
          <p:nvPr userDrawn="1"/>
        </p:nvSpPr>
        <p:spPr>
          <a:xfrm>
            <a:off x="9361368" y="13229"/>
            <a:ext cx="281940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1" name="Freeform 10"/>
          <p:cNvSpPr/>
          <p:nvPr userDrawn="1"/>
        </p:nvSpPr>
        <p:spPr>
          <a:xfrm>
            <a:off x="6248401" y="188497"/>
            <a:ext cx="5709876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909733" y="5404162"/>
            <a:ext cx="1371600" cy="2727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95" y="4804632"/>
            <a:ext cx="6227495" cy="13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8630" y="165100"/>
            <a:ext cx="11877507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9745133" y="133885"/>
            <a:ext cx="220980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Freeform 14"/>
          <p:cNvSpPr/>
          <p:nvPr userDrawn="1"/>
        </p:nvSpPr>
        <p:spPr>
          <a:xfrm>
            <a:off x="11513888" y="151313"/>
            <a:ext cx="600501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Freeform 15"/>
          <p:cNvSpPr/>
          <p:nvPr userDrawn="1"/>
        </p:nvSpPr>
        <p:spPr>
          <a:xfrm>
            <a:off x="9962075" y="83470"/>
            <a:ext cx="2147247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7" name="Freeform 16"/>
          <p:cNvSpPr/>
          <p:nvPr userDrawn="1"/>
        </p:nvSpPr>
        <p:spPr>
          <a:xfrm>
            <a:off x="11004810" y="147567"/>
            <a:ext cx="1091821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8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0133" y="165101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7667"/>
            <a:ext cx="10363200" cy="240584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Tools </a:t>
            </a:r>
            <a:r>
              <a:rPr lang="en-US" sz="4400" b="1" dirty="0" err="1" smtClean="0"/>
              <a:t>Pendukung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Implementasi</a:t>
            </a:r>
            <a:r>
              <a:rPr lang="en-US" sz="4400" b="1" dirty="0" smtClean="0"/>
              <a:t> </a:t>
            </a:r>
            <a:r>
              <a:rPr lang="en-US" sz="4400" b="1" i="1" dirty="0" smtClean="0"/>
              <a:t>Agile </a:t>
            </a:r>
            <a:r>
              <a:rPr lang="en-US" sz="4400" b="1" dirty="0" smtClean="0"/>
              <a:t>(2)</a:t>
            </a:r>
            <a:endParaRPr lang="id-ID" sz="4400" b="1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1736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TI2136 – </a:t>
            </a:r>
            <a:r>
              <a:rPr lang="en-US" sz="2800" b="1" dirty="0" err="1"/>
              <a:t>Pengembangan</a:t>
            </a:r>
            <a:r>
              <a:rPr lang="en-US" sz="2800" b="1" dirty="0"/>
              <a:t> </a:t>
            </a:r>
            <a:r>
              <a:rPr lang="en-US" sz="2800" b="1" dirty="0" err="1"/>
              <a:t>Perangkat</a:t>
            </a:r>
            <a:r>
              <a:rPr lang="en-US" sz="2800" b="1" dirty="0"/>
              <a:t> </a:t>
            </a:r>
            <a:r>
              <a:rPr lang="en-US" sz="2800" b="1" dirty="0" err="1"/>
              <a:t>Lunak</a:t>
            </a:r>
            <a:r>
              <a:rPr lang="en-US" sz="2800" b="1" dirty="0"/>
              <a:t> </a:t>
            </a:r>
            <a:r>
              <a:rPr lang="en-US" sz="2800" b="1" i="1" dirty="0"/>
              <a:t>Agile</a:t>
            </a:r>
            <a:endParaRPr lang="en-US" sz="2800" b="1" dirty="0">
              <a:latin typeface="+mj-lt"/>
              <a:cs typeface="Arial" panose="020B0604020202020204" pitchFamily="34" charset="0"/>
            </a:endParaRPr>
          </a:p>
          <a:p>
            <a:r>
              <a:rPr lang="en-US" sz="2800" b="1" dirty="0" err="1">
                <a:latin typeface="+mj-lt"/>
                <a:cs typeface="Arial" panose="020B0604020202020204" pitchFamily="34" charset="0"/>
              </a:rPr>
              <a:t>Wenripin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 Chandra, </a:t>
            </a:r>
            <a:r>
              <a:rPr lang="en-US" sz="2800" b="1" dirty="0" err="1">
                <a:latin typeface="+mj-lt"/>
                <a:cs typeface="Arial" panose="020B0604020202020204" pitchFamily="34" charset="0"/>
              </a:rPr>
              <a:t>S.Kom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., M.TI.</a:t>
            </a:r>
          </a:p>
          <a:p>
            <a:r>
              <a:rPr lang="en-US" sz="2800" b="1" dirty="0" err="1">
                <a:latin typeface="+mj-lt"/>
                <a:cs typeface="Arial" panose="020B0604020202020204" pitchFamily="34" charset="0"/>
              </a:rPr>
              <a:t>Mustika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+mj-lt"/>
                <a:cs typeface="Arial" panose="020B0604020202020204" pitchFamily="34" charset="0"/>
              </a:rPr>
              <a:t>Ulina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+mj-lt"/>
                <a:cs typeface="Arial" panose="020B0604020202020204" pitchFamily="34" charset="0"/>
              </a:rPr>
              <a:t>S.Kom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., </a:t>
            </a:r>
            <a:r>
              <a:rPr lang="en-US" sz="2800" b="1" dirty="0" err="1">
                <a:latin typeface="+mj-lt"/>
                <a:cs typeface="Arial" panose="020B0604020202020204" pitchFamily="34" charset="0"/>
              </a:rPr>
              <a:t>M.Kom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.</a:t>
            </a:r>
            <a:endParaRPr lang="id-ID" sz="28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</a:t>
            </a:r>
            <a:r>
              <a:rPr lang="en-US" dirty="0" err="1"/>
              <a:t>Terbaru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387" y="2471190"/>
            <a:ext cx="7105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Sejarah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lama</a:t>
            </a:r>
          </a:p>
          <a:p>
            <a:r>
              <a:rPr lang="en-US" dirty="0" err="1"/>
              <a:t>Terkadang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: </a:t>
            </a:r>
            <a:r>
              <a:rPr lang="en-US" dirty="0" err="1"/>
              <a:t>ada</a:t>
            </a:r>
            <a:r>
              <a:rPr lang="en-US" dirty="0"/>
              <a:t> bug </a:t>
            </a:r>
            <a:r>
              <a:rPr lang="en-US" dirty="0" err="1"/>
              <a:t>parah</a:t>
            </a:r>
            <a:r>
              <a:rPr lang="en-US" dirty="0"/>
              <a:t> di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)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lama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sejarahnya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Revert</a:t>
            </a:r>
          </a:p>
        </p:txBody>
      </p:sp>
    </p:spTree>
    <p:extLst>
      <p:ext uri="{BB962C8B-B14F-4D97-AF65-F5344CB8AC3E}">
        <p14:creationId xmlns:p14="http://schemas.microsoft.com/office/powerpoint/2010/main" val="39230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Revert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commit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revert,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hilang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Karenanya</a:t>
            </a:r>
            <a:r>
              <a:rPr lang="en-US" dirty="0"/>
              <a:t>,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"</a:t>
            </a:r>
            <a:r>
              <a:rPr lang="en-US" dirty="0" err="1"/>
              <a:t>aman</a:t>
            </a:r>
            <a:r>
              <a:rPr lang="en-US" dirty="0"/>
              <a:t>"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tercatat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sejarah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8" y="2543779"/>
            <a:ext cx="28289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Revert (1)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1"/>
            <a:ext cx="5395175" cy="220112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463" y="4056768"/>
            <a:ext cx="6981825" cy="26193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9094" y="1532586"/>
            <a:ext cx="515155" cy="5409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74034" y="4056768"/>
            <a:ext cx="515155" cy="5409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Proses Revert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24" y="2459864"/>
            <a:ext cx="5035352" cy="17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Menghapus Sejarah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endParaRPr lang="en-US" dirty="0"/>
          </a:p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Reset</a:t>
            </a:r>
          </a:p>
        </p:txBody>
      </p:sp>
    </p:spTree>
    <p:extLst>
      <p:ext uri="{BB962C8B-B14F-4D97-AF65-F5344CB8AC3E}">
        <p14:creationId xmlns:p14="http://schemas.microsoft.com/office/powerpoint/2010/main" val="8235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Perintah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Checkout,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 </a:t>
            </a:r>
            <a:r>
              <a:rPr lang="en-US" dirty="0" err="1"/>
              <a:t>dicatat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Seperti</a:t>
            </a:r>
            <a:r>
              <a:rPr lang="en-US" dirty="0"/>
              <a:t> Checkout, Reset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konfigurasi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 </a:t>
            </a:r>
            <a:r>
              <a:rPr lang="en-US" dirty="0" err="1"/>
              <a:t>membersihkan</a:t>
            </a:r>
            <a:r>
              <a:rPr lang="en-US" dirty="0"/>
              <a:t> staging area,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sejarah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repository </a:t>
            </a:r>
            <a:r>
              <a:rPr lang="en-US" dirty="0" err="1"/>
              <a:t>lokal</a:t>
            </a:r>
            <a:r>
              <a:rPr lang="en-US" dirty="0"/>
              <a:t>. </a:t>
            </a: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 </a:t>
            </a:r>
            <a:r>
              <a:rPr lang="en-US" b="1" dirty="0" err="1"/>
              <a:t>terhapus</a:t>
            </a:r>
            <a:r>
              <a:rPr lang="en-US" b="1" dirty="0"/>
              <a:t> </a:t>
            </a:r>
            <a:r>
              <a:rPr lang="en-US" b="1" dirty="0" err="1"/>
              <a:t>selamanya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419752"/>
            <a:ext cx="37338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Membuang</a:t>
            </a:r>
            <a:r>
              <a:rPr lang="en-US" dirty="0"/>
              <a:t> </a:t>
            </a:r>
            <a:r>
              <a:rPr lang="en-US" b="1" dirty="0" err="1"/>
              <a:t>satu</a:t>
            </a:r>
            <a:r>
              <a:rPr lang="en-US" dirty="0"/>
              <a:t> file </a:t>
            </a:r>
            <a:r>
              <a:rPr lang="en-US" dirty="0" err="1"/>
              <a:t>dari</a:t>
            </a:r>
            <a:r>
              <a:rPr lang="en-US" dirty="0"/>
              <a:t> staging area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33" y="2462616"/>
            <a:ext cx="2590800" cy="6191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34" y="3844253"/>
            <a:ext cx="3451871" cy="273702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070" y="3791964"/>
            <a:ext cx="4176348" cy="2789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322" y="3844253"/>
            <a:ext cx="4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9680" y="3791964"/>
            <a:ext cx="4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Membuang</a:t>
            </a:r>
            <a:r>
              <a:rPr lang="en-US" dirty="0"/>
              <a:t> </a:t>
            </a:r>
            <a:r>
              <a:rPr lang="en-US" b="1" dirty="0" err="1"/>
              <a:t>semua</a:t>
            </a:r>
            <a:r>
              <a:rPr lang="en-US" dirty="0"/>
              <a:t> file </a:t>
            </a:r>
            <a:r>
              <a:rPr lang="en-US" dirty="0" err="1"/>
              <a:t>dari</a:t>
            </a:r>
            <a:r>
              <a:rPr lang="en-US" dirty="0"/>
              <a:t> staging area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27" y="2434108"/>
            <a:ext cx="2498921" cy="92460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69" y="3893932"/>
            <a:ext cx="3363133" cy="26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Membuang</a:t>
            </a:r>
            <a:r>
              <a:rPr lang="en-US" dirty="0"/>
              <a:t> </a:t>
            </a:r>
            <a:r>
              <a:rPr lang="en-US" b="1" dirty="0" err="1"/>
              <a:t>semua</a:t>
            </a:r>
            <a:r>
              <a:rPr lang="en-US" dirty="0"/>
              <a:t> file </a:t>
            </a:r>
            <a:r>
              <a:rPr lang="en-US" dirty="0" err="1"/>
              <a:t>dari</a:t>
            </a:r>
            <a:r>
              <a:rPr lang="en-US" dirty="0"/>
              <a:t> staging area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commit </a:t>
            </a:r>
            <a:r>
              <a:rPr lang="en-US" dirty="0" err="1"/>
              <a:t>sebelumnya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77" y="2995948"/>
            <a:ext cx="5059587" cy="1395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70598" y="4787196"/>
            <a:ext cx="7914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3A4145"/>
                </a:solidFill>
                <a:latin typeface="Open Sans"/>
              </a:rPr>
              <a:t>Seluruh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perubahan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file yang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belum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di-commit </a:t>
            </a:r>
            <a:r>
              <a:rPr lang="en-US" b="1" dirty="0" err="1">
                <a:solidFill>
                  <a:srgbClr val="3A4145"/>
                </a:solidFill>
                <a:latin typeface="Open Sans"/>
              </a:rPr>
              <a:t>akan</a:t>
            </a:r>
            <a:r>
              <a:rPr lang="en-US" b="1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b="1" dirty="0" err="1">
                <a:solidFill>
                  <a:srgbClr val="3A4145"/>
                </a:solidFill>
                <a:latin typeface="Open Sans"/>
              </a:rPr>
              <a:t>hilang</a:t>
            </a:r>
            <a:endParaRPr lang="en-US" dirty="0">
              <a:solidFill>
                <a:srgbClr val="3A4145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3A4145"/>
                </a:solidFill>
                <a:latin typeface="Open Sans"/>
              </a:rPr>
              <a:t>Gunakan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dengan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sangat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hati-hati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karena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isi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file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tidak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dapat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dikembalikan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lagi</a:t>
            </a:r>
            <a:endParaRPr lang="en-US" dirty="0">
              <a:solidFill>
                <a:srgbClr val="3A4145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30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Machine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lama</a:t>
            </a:r>
          </a:p>
          <a:p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file </a:t>
            </a:r>
            <a:r>
              <a:rPr lang="en-US" dirty="0" err="1"/>
              <a:t>saja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method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)</a:t>
            </a:r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file (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31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3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962587"/>
            <a:ext cx="7886700" cy="40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3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89" y="2369714"/>
            <a:ext cx="7983023" cy="2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&lt;commit&gt;,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file di staging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68" y="3048000"/>
            <a:ext cx="5064617" cy="1227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2650" y="4574831"/>
            <a:ext cx="8128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3A4145"/>
                </a:solidFill>
                <a:latin typeface="Open Sans"/>
              </a:rPr>
              <a:t>Biasanya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digunakan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untuk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merapikan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sejarah</a:t>
            </a:r>
            <a:endParaRPr lang="en-US" dirty="0">
              <a:solidFill>
                <a:srgbClr val="3A4145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3A4145"/>
                </a:solidFill>
                <a:latin typeface="Open Sans"/>
              </a:rPr>
              <a:t>Misal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: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beberapa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commit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eksperimen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yang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tidak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ingin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dimasukkan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ke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sejarah</a:t>
            </a:r>
            <a:endParaRPr lang="en-US" dirty="0">
              <a:solidFill>
                <a:srgbClr val="3A4145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3A4145"/>
                </a:solidFill>
                <a:latin typeface="Open Sans"/>
              </a:rPr>
              <a:t>Bisa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juga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menggunakan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branch (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pembahasan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dua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minggu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3A4145"/>
                </a:solidFill>
                <a:latin typeface="Open Sans"/>
              </a:rPr>
              <a:t>depan</a:t>
            </a:r>
            <a:r>
              <a:rPr lang="en-US" dirty="0">
                <a:solidFill>
                  <a:srgbClr val="3A4145"/>
                </a:solidFill>
                <a:latin typeface="Open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1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4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FAQs.md </a:t>
            </a:r>
            <a:r>
              <a:rPr lang="en-US" dirty="0" err="1"/>
              <a:t>dan</a:t>
            </a:r>
            <a:r>
              <a:rPr lang="en-US" dirty="0"/>
              <a:t> kode.txt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2450944"/>
            <a:ext cx="81248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&lt;commit&gt;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file di staging: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data, </a:t>
            </a:r>
            <a:r>
              <a:rPr lang="en-US" dirty="0" err="1"/>
              <a:t>baik</a:t>
            </a:r>
            <a:r>
              <a:rPr lang="en-US" dirty="0"/>
              <a:t> di staging </a:t>
            </a:r>
            <a:r>
              <a:rPr lang="en-US" dirty="0" err="1"/>
              <a:t>maupun</a:t>
            </a:r>
            <a:r>
              <a:rPr lang="en-US" dirty="0"/>
              <a:t> commit.</a:t>
            </a:r>
          </a:p>
          <a:p>
            <a:r>
              <a:rPr lang="en-US" dirty="0" err="1"/>
              <a:t>Guankan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 err="1"/>
              <a:t>sangat</a:t>
            </a:r>
            <a:r>
              <a:rPr lang="en-US" b="1" dirty="0"/>
              <a:t> </a:t>
            </a:r>
            <a:r>
              <a:rPr lang="en-US" b="1" dirty="0" err="1"/>
              <a:t>hati-hati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88" y="2631113"/>
            <a:ext cx="5194123" cy="10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5 (cont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518" y="1825625"/>
            <a:ext cx="78809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5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759" y="1825625"/>
            <a:ext cx="5280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2863628"/>
            <a:ext cx="11874321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GITHUB, GIT PULL &amp; GIT PUSH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4074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repository </a:t>
            </a:r>
            <a:r>
              <a:rPr lang="en-US" dirty="0" err="1"/>
              <a:t>dengan</a:t>
            </a:r>
            <a:r>
              <a:rPr lang="en-US" dirty="0"/>
              <a:t> orang lain</a:t>
            </a:r>
          </a:p>
          <a:p>
            <a:r>
              <a:rPr lang="en-US" dirty="0"/>
              <a:t>Repository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 </a:t>
            </a:r>
            <a:r>
              <a:rPr lang="en-US" i="1" dirty="0"/>
              <a:t>local repository</a:t>
            </a:r>
            <a:endParaRPr lang="en-US" dirty="0"/>
          </a:p>
          <a:p>
            <a:r>
              <a:rPr lang="en-US" dirty="0"/>
              <a:t>Repository yang </a:t>
            </a:r>
            <a:r>
              <a:rPr lang="en-US" dirty="0" err="1"/>
              <a:t>berada</a:t>
            </a:r>
            <a:r>
              <a:rPr lang="en-US" dirty="0"/>
              <a:t> di server (</a:t>
            </a:r>
            <a:r>
              <a:rPr lang="en-US" dirty="0" err="1"/>
              <a:t>komputer</a:t>
            </a:r>
            <a:r>
              <a:rPr lang="en-US" dirty="0"/>
              <a:t> lain)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 </a:t>
            </a:r>
            <a:r>
              <a:rPr lang="en-US" i="1" dirty="0"/>
              <a:t>remote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kopi repository </a:t>
            </a:r>
            <a:r>
              <a:rPr lang="en-US" dirty="0" err="1"/>
              <a:t>lokal</a:t>
            </a:r>
            <a:r>
              <a:rPr lang="en-US" dirty="0"/>
              <a:t> yang </a:t>
            </a:r>
            <a:r>
              <a:rPr lang="en-US" dirty="0" err="1"/>
              <a:t>diletakkan</a:t>
            </a:r>
            <a:r>
              <a:rPr lang="en-US" dirty="0"/>
              <a:t> di server (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repository orang lain yang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publik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model di </a:t>
            </a:r>
            <a:r>
              <a:rPr lang="en-US" dirty="0" err="1"/>
              <a:t>atas</a:t>
            </a:r>
            <a:endParaRPr lang="en-US" dirty="0"/>
          </a:p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 </a:t>
            </a:r>
            <a:r>
              <a:rPr lang="en-US" i="1" dirty="0"/>
              <a:t>remote repository</a:t>
            </a:r>
            <a:r>
              <a:rPr lang="en-US" dirty="0"/>
              <a:t> (di server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orang lain)</a:t>
            </a:r>
          </a:p>
          <a:p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server, agar orang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kapanpun</a:t>
            </a:r>
            <a:r>
              <a:rPr lang="en-US" dirty="0"/>
              <a:t> di </a:t>
            </a:r>
            <a:r>
              <a:rPr lang="en-US" dirty="0" err="1"/>
              <a:t>manapun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smtClean="0"/>
              <a:t>Time Machine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commit lama, </a:t>
            </a:r>
            <a:r>
              <a:rPr lang="en-US" dirty="0" err="1"/>
              <a:t>membatalkan</a:t>
            </a:r>
            <a:r>
              <a:rPr lang="en-US" dirty="0"/>
              <a:t> commit, </a:t>
            </a:r>
            <a:r>
              <a:rPr lang="en-US" dirty="0" err="1"/>
              <a:t>membersihkan</a:t>
            </a:r>
            <a:r>
              <a:rPr lang="en-US" dirty="0"/>
              <a:t> staging area</a:t>
            </a:r>
          </a:p>
          <a:p>
            <a:r>
              <a:rPr lang="en-US" b="1" dirty="0" err="1"/>
              <a:t>Peringatan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hlinkClick r:id="rId2"/>
              </a:rPr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Layanan</a:t>
            </a:r>
            <a:r>
              <a:rPr lang="en-US" dirty="0"/>
              <a:t> </a:t>
            </a:r>
            <a:r>
              <a:rPr lang="en-US" i="1" dirty="0"/>
              <a:t>hosting</a:t>
            </a:r>
            <a:r>
              <a:rPr lang="en-US" dirty="0"/>
              <a:t> repository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kolaborasi</a:t>
            </a:r>
            <a:endParaRPr lang="en-US" dirty="0"/>
          </a:p>
          <a:p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github.com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daftar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Membuat</a:t>
            </a:r>
            <a:r>
              <a:rPr lang="en-US" dirty="0"/>
              <a:t> Repository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2218843"/>
            <a:ext cx="7886700" cy="35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Alamat</a:t>
            </a:r>
            <a:r>
              <a:rPr lang="en-US" dirty="0"/>
              <a:t> Repository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026" name="Picture 2" descr="D:\Bahan\TKPPL\Modul\teknik kolaborasi\public\images\GitNewRepoUR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56" y="1868757"/>
            <a:ext cx="70059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Menghubungkan</a:t>
            </a:r>
            <a:r>
              <a:rPr lang="en-US" dirty="0" smtClean="0"/>
              <a:t> Repository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$ </a:t>
            </a:r>
            <a:r>
              <a:rPr lang="en-US" sz="3200" dirty="0" err="1" smtClean="0"/>
              <a:t>git</a:t>
            </a:r>
            <a:r>
              <a:rPr lang="en-US" sz="3200" dirty="0" smtClean="0"/>
              <a:t> remote add &lt;</a:t>
            </a:r>
            <a:r>
              <a:rPr lang="en-US" sz="3200" dirty="0" err="1" smtClean="0"/>
              <a:t>nama</a:t>
            </a:r>
            <a:r>
              <a:rPr lang="en-US" sz="3200" dirty="0" smtClean="0"/>
              <a:t>&gt; &lt;</a:t>
            </a:r>
            <a:r>
              <a:rPr lang="en-US" sz="3200" dirty="0" err="1" smtClean="0"/>
              <a:t>alamat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err="1"/>
              <a:t>Isikan</a:t>
            </a:r>
            <a:r>
              <a:rPr lang="en-US" dirty="0"/>
              <a:t> &lt;</a:t>
            </a:r>
            <a:r>
              <a:rPr lang="en-US" dirty="0" err="1"/>
              <a:t>nama</a:t>
            </a:r>
            <a:r>
              <a:rPr lang="en-US" dirty="0"/>
              <a:t>&gt;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repository remote yang </a:t>
            </a:r>
            <a:r>
              <a:rPr lang="en-US" dirty="0" err="1"/>
              <a:t>diinginkan</a:t>
            </a: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dirty="0" err="1"/>
              <a:t>Nama</a:t>
            </a:r>
            <a:r>
              <a:rPr lang="en-US" dirty="0"/>
              <a:t> remote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"</a:t>
            </a:r>
            <a:r>
              <a:rPr lang="en-US" dirty="0" smtClean="0"/>
              <a:t>origin“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dirty="0"/>
              <a:t>"origin"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remote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clone repository </a:t>
            </a:r>
            <a:r>
              <a:rPr lang="en-US" dirty="0" smtClean="0"/>
              <a:t>lain</a:t>
            </a: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dirty="0" err="1"/>
              <a:t>Isikan</a:t>
            </a:r>
            <a:r>
              <a:rPr lang="en-US" dirty="0"/>
              <a:t> &lt;</a:t>
            </a:r>
            <a:r>
              <a:rPr lang="en-US" dirty="0" err="1"/>
              <a:t>alamat</a:t>
            </a:r>
            <a:r>
              <a:rPr lang="en-US" dirty="0"/>
              <a:t>&gt;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repository remote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dirty="0"/>
              <a:t>1 repository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remote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60013"/>
            <a:ext cx="65" cy="27699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Repository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$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remote</a:t>
            </a:r>
          </a:p>
          <a:p>
            <a:pPr marL="0" indent="0" algn="ctr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- </a:t>
            </a:r>
            <a:r>
              <a:rPr lang="en-US" sz="3200" dirty="0" err="1">
                <a:latin typeface="Consolas" panose="020B0609020204030204" pitchFamily="49" charset="0"/>
              </a:rPr>
              <a:t>Tambahkan</a:t>
            </a:r>
            <a:r>
              <a:rPr lang="en-US" sz="3200" dirty="0">
                <a:latin typeface="Consolas" panose="020B0609020204030204" pitchFamily="49" charset="0"/>
              </a:rPr>
              <a:t> parameter –v </a:t>
            </a:r>
            <a:r>
              <a:rPr lang="en-US" sz="3200" dirty="0" err="1">
                <a:latin typeface="Consolas" panose="020B0609020204030204" pitchFamily="49" charset="0"/>
              </a:rPr>
              <a:t>untuk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melihat</a:t>
            </a:r>
            <a:r>
              <a:rPr lang="en-US" sz="3200" dirty="0">
                <a:latin typeface="Consolas" panose="020B0609020204030204" pitchFamily="49" charset="0"/>
              </a:rPr>
              <a:t> detail </a:t>
            </a:r>
          </a:p>
        </p:txBody>
      </p:sp>
    </p:spTree>
    <p:extLst>
      <p:ext uri="{BB962C8B-B14F-4D97-AF65-F5344CB8AC3E}">
        <p14:creationId xmlns:p14="http://schemas.microsoft.com/office/powerpoint/2010/main" val="11537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Repo Remote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209" y="2078183"/>
            <a:ext cx="7563582" cy="35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5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Mengirimkan</a:t>
            </a:r>
            <a:r>
              <a:rPr lang="en-US" dirty="0"/>
              <a:t> Data Repository </a:t>
            </a:r>
            <a:r>
              <a:rPr lang="en-US" dirty="0" err="1"/>
              <a:t>ke</a:t>
            </a:r>
            <a:r>
              <a:rPr lang="en-US" dirty="0"/>
              <a:t>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push &lt;</a:t>
            </a:r>
            <a:r>
              <a:rPr lang="en-US" b="1" dirty="0" err="1">
                <a:latin typeface="Consolas" panose="020B0609020204030204" pitchFamily="49" charset="0"/>
              </a:rPr>
              <a:t>nama</a:t>
            </a:r>
            <a:r>
              <a:rPr lang="en-US" b="1" dirty="0">
                <a:latin typeface="Consolas" panose="020B0609020204030204" pitchFamily="49" charset="0"/>
              </a:rPr>
              <a:t>-remote&gt; &lt;</a:t>
            </a:r>
            <a:r>
              <a:rPr lang="en-US" b="1" dirty="0" err="1">
                <a:latin typeface="Consolas" panose="020B0609020204030204" pitchFamily="49" charset="0"/>
              </a:rPr>
              <a:t>nama-cabang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 err="1"/>
              <a:t>Jika</a:t>
            </a:r>
            <a:r>
              <a:rPr lang="en-US" dirty="0"/>
              <a:t> remote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https,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</a:t>
            </a:r>
          </a:p>
          <a:p>
            <a:r>
              <a:rPr lang="en-US" dirty="0" err="1"/>
              <a:t>Jika</a:t>
            </a:r>
            <a:r>
              <a:rPr lang="en-US" dirty="0"/>
              <a:t> remote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setup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push </a:t>
            </a:r>
            <a:r>
              <a:rPr lang="en-US" dirty="0" err="1"/>
              <a:t>ke</a:t>
            </a:r>
            <a:r>
              <a:rPr lang="en-US" dirty="0"/>
              <a:t> repo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-u</a:t>
            </a:r>
          </a:p>
          <a:p>
            <a:r>
              <a:rPr lang="en-US" dirty="0" err="1"/>
              <a:t>Opsi</a:t>
            </a:r>
            <a:r>
              <a:rPr lang="en-US" dirty="0"/>
              <a:t> -u: </a:t>
            </a:r>
            <a:r>
              <a:rPr lang="en-US" dirty="0" err="1"/>
              <a:t>memberitahukan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repo </a:t>
            </a:r>
            <a:r>
              <a:rPr lang="en-US" dirty="0" err="1"/>
              <a:t>pusat</a:t>
            </a:r>
            <a:r>
              <a:rPr lang="en-US" dirty="0"/>
              <a:t> (</a:t>
            </a:r>
            <a:r>
              <a:rPr lang="en-US" dirty="0" err="1"/>
              <a:t>tempat</a:t>
            </a:r>
            <a:r>
              <a:rPr lang="en-US" dirty="0"/>
              <a:t> orang </a:t>
            </a:r>
            <a:r>
              <a:rPr lang="en-US" dirty="0" err="1"/>
              <a:t>berkontribusi</a:t>
            </a:r>
            <a:r>
              <a:rPr lang="en-US" dirty="0"/>
              <a:t>)</a:t>
            </a:r>
          </a:p>
          <a:p>
            <a:r>
              <a:rPr lang="en-US" dirty="0" err="1"/>
              <a:t>Tanpa</a:t>
            </a:r>
            <a:r>
              <a:rPr lang="en-US" dirty="0"/>
              <a:t> -u, </a:t>
            </a:r>
            <a:r>
              <a:rPr lang="en-US" dirty="0" err="1"/>
              <a:t>pengguna</a:t>
            </a:r>
            <a:r>
              <a:rPr lang="en-US" dirty="0"/>
              <a:t> repo lain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push / pull </a:t>
            </a:r>
            <a:r>
              <a:rPr lang="en-US" dirty="0" err="1"/>
              <a:t>setelah</a:t>
            </a:r>
            <a:r>
              <a:rPr lang="en-US" dirty="0"/>
              <a:t> clone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99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HTTPS / SSH?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048" y="2078183"/>
            <a:ext cx="7388302" cy="24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89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HTTPS / SSH?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5" y="2162969"/>
            <a:ext cx="7448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47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HTTPS / SSH?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https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endParaRPr lang="en-US" dirty="0"/>
          </a:p>
          <a:p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SSH,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private </a:t>
            </a:r>
            <a:r>
              <a:rPr lang="en-US" dirty="0" err="1"/>
              <a:t>dan</a:t>
            </a:r>
            <a:r>
              <a:rPr lang="en-US" dirty="0"/>
              <a:t> public key </a:t>
            </a:r>
            <a:r>
              <a:rPr lang="en-US" dirty="0" err="1" smtClean="0"/>
              <a:t>dahulu</a:t>
            </a:r>
            <a:endParaRPr lang="en-US" dirty="0"/>
          </a:p>
          <a:p>
            <a:r>
              <a:rPr lang="en-US" dirty="0" err="1" smtClean="0"/>
              <a:t>Kekurangan</a:t>
            </a:r>
            <a:r>
              <a:rPr lang="en-US" dirty="0" smtClean="0"/>
              <a:t> https: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username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kali </a:t>
            </a:r>
            <a:r>
              <a:rPr lang="en-US" dirty="0" err="1" smtClean="0"/>
              <a:t>ingin</a:t>
            </a:r>
            <a:r>
              <a:rPr lang="en-US" dirty="0" smtClean="0"/>
              <a:t> push</a:t>
            </a:r>
          </a:p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/>
              <a:t>ssh</a:t>
            </a:r>
            <a:r>
              <a:rPr lang="en-US" dirty="0"/>
              <a:t>: </a:t>
            </a:r>
            <a:r>
              <a:rPr lang="en-US" dirty="0" err="1"/>
              <a:t>perlu</a:t>
            </a:r>
            <a:r>
              <a:rPr lang="en-US" dirty="0"/>
              <a:t> setup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391286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Penelusuran</a:t>
            </a:r>
            <a:r>
              <a:rPr lang="en-US" dirty="0"/>
              <a:t> Commit Lama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942" y="2646263"/>
            <a:ext cx="4095750" cy="7524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00519" y="3364349"/>
            <a:ext cx="8540800" cy="13849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>
                <a:solidFill>
                  <a:srgbClr val="A67F59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commit&gt;</a:t>
            </a:r>
            <a:r>
              <a:rPr lang="en-US">
                <a:solidFill>
                  <a:srgbClr val="3A4145"/>
                </a:solidFill>
                <a:latin typeface="Open Sans"/>
              </a:rPr>
              <a:t> diisi nomor commit. 6 karakter pertama saja.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1600">
                <a:solidFill>
                  <a:srgbClr val="A67F59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file&gt;</a:t>
            </a:r>
            <a:r>
              <a:rPr lang="en-US">
                <a:solidFill>
                  <a:srgbClr val="3A4145"/>
                </a:solidFill>
                <a:latin typeface="Open Sans"/>
              </a:rPr>
              <a:t> diisi file yang ingin dilihat pada commit di atas. Opsional.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>
                <a:solidFill>
                  <a:srgbClr val="3A4145"/>
                </a:solidFill>
                <a:latin typeface="Open Sans"/>
              </a:rPr>
              <a:t>Perintah ini juga digunakan untuk percabangan (pembahasan dua minggu depan)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1978640"/>
            <a:ext cx="78105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41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fetch &lt;</a:t>
            </a:r>
            <a:r>
              <a:rPr lang="en-US" b="1" dirty="0" err="1">
                <a:latin typeface="Consolas" panose="020B0609020204030204" pitchFamily="49" charset="0"/>
              </a:rPr>
              <a:t>nama</a:t>
            </a:r>
            <a:r>
              <a:rPr lang="en-US" b="1" dirty="0">
                <a:latin typeface="Consolas" panose="020B0609020204030204" pitchFamily="49" charset="0"/>
              </a:rPr>
              <a:t>-remote&gt;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remote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, </a:t>
            </a:r>
            <a:r>
              <a:rPr lang="en-US" dirty="0" err="1"/>
              <a:t>selesaikan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  <a:p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1084649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Mengambil Data dari Remote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pull &lt;</a:t>
            </a:r>
            <a:r>
              <a:rPr lang="en-US" b="1" dirty="0" err="1">
                <a:latin typeface="Consolas" panose="020B0609020204030204" pitchFamily="49" charset="0"/>
              </a:rPr>
              <a:t>nama</a:t>
            </a:r>
            <a:r>
              <a:rPr lang="en-US" b="1" dirty="0">
                <a:latin typeface="Consolas" panose="020B0609020204030204" pitchFamily="49" charset="0"/>
              </a:rPr>
              <a:t>-remote</a:t>
            </a:r>
            <a:r>
              <a:rPr lang="en-US" b="1" dirty="0" smtClean="0">
                <a:latin typeface="Consolas" panose="020B0609020204030204" pitchFamily="49" charset="0"/>
              </a:rPr>
              <a:t>&gt;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/>
              <a:t>Karena terdapat fitur otomatis, biasanya kita lebih banyak menggunakan perintah </a:t>
            </a:r>
            <a:r>
              <a:rPr lang="sv-SE" dirty="0" smtClean="0"/>
              <a:t>ini. </a:t>
            </a:r>
            <a:r>
              <a:rPr lang="sv-SE" dirty="0" smtClean="0"/>
              <a:t>Berikut contoh penggunaan: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97" y="4299091"/>
            <a:ext cx="6008263" cy="21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06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Ada Repo </a:t>
            </a:r>
            <a:r>
              <a:rPr lang="en-US" dirty="0" err="1"/>
              <a:t>Lokal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mengambil</a:t>
            </a:r>
            <a:r>
              <a:rPr lang="en-US" dirty="0"/>
              <a:t> repo </a:t>
            </a:r>
            <a:r>
              <a:rPr lang="en-US" dirty="0" err="1"/>
              <a:t>lokal</a:t>
            </a:r>
            <a:r>
              <a:rPr lang="en-US" dirty="0"/>
              <a:t>, push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Gunakan</a:t>
            </a:r>
            <a:r>
              <a:rPr lang="en-US" dirty="0"/>
              <a:t> clone: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clone &lt;</a:t>
            </a:r>
            <a:r>
              <a:rPr lang="en-US" b="1" dirty="0" err="1">
                <a:latin typeface="Consolas" panose="020B0609020204030204" pitchFamily="49" charset="0"/>
              </a:rPr>
              <a:t>alamat</a:t>
            </a:r>
            <a:r>
              <a:rPr lang="en-US" b="1" dirty="0">
                <a:latin typeface="Consolas" panose="020B0609020204030204" pitchFamily="49" charset="0"/>
              </a:rPr>
              <a:t>-remote&gt;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45" y="3944608"/>
            <a:ext cx="5612622" cy="25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37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Rangkuman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(Hub)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Sesuaikan dengan alur kerja git:</a:t>
            </a:r>
          </a:p>
          <a:p>
            <a:endParaRPr lang="en-US" dirty="0"/>
          </a:p>
        </p:txBody>
      </p:sp>
      <p:pic>
        <p:nvPicPr>
          <p:cNvPr id="4098" name="Picture 2" descr="D:\Bahan\TKPPL\Modul\teknik kolaborasi\public\images\GitFlowAltern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00" y="2733170"/>
            <a:ext cx="7748151" cy="21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07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Rangkuman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(Hub)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Buat</a:t>
            </a:r>
            <a:r>
              <a:rPr lang="en-US" dirty="0"/>
              <a:t> repository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Buat</a:t>
            </a:r>
            <a:r>
              <a:rPr lang="en-US" dirty="0"/>
              <a:t> repository </a:t>
            </a:r>
            <a:r>
              <a:rPr lang="en-US" dirty="0" err="1"/>
              <a:t>baru</a:t>
            </a:r>
            <a:r>
              <a:rPr lang="en-US" dirty="0"/>
              <a:t> di local</a:t>
            </a:r>
          </a:p>
          <a:p>
            <a:pPr marL="514350" indent="-514350">
              <a:buAutoNum type="arabicPeriod"/>
            </a:pPr>
            <a:r>
              <a:rPr lang="en-US" dirty="0" err="1"/>
              <a:t>Kerja</a:t>
            </a:r>
            <a:r>
              <a:rPr lang="en-US" dirty="0"/>
              <a:t> di repository local</a:t>
            </a:r>
          </a:p>
          <a:p>
            <a:pPr marL="514350" indent="-514350">
              <a:buAutoNum type="arabicPeriod"/>
            </a:pPr>
            <a:r>
              <a:rPr lang="en-US" dirty="0"/>
              <a:t>Push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-u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Rangkuman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(Hub)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/ Pull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Kerja</a:t>
            </a:r>
            <a:r>
              <a:rPr lang="en-US" dirty="0"/>
              <a:t> di repository </a:t>
            </a:r>
            <a:r>
              <a:rPr lang="en-US" dirty="0" err="1"/>
              <a:t>lokal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Sebelum</a:t>
            </a:r>
            <a:r>
              <a:rPr lang="en-US" dirty="0"/>
              <a:t> push, pull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yang </a:t>
            </a:r>
            <a:r>
              <a:rPr lang="en-US" dirty="0" err="1"/>
              <a:t>terbaru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data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83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Perintah Tambahan Remote</a:t>
            </a:r>
            <a:r>
              <a:rPr lang="fi-FI" dirty="0" smtClean="0"/>
              <a:t>: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i-FI" dirty="0"/>
              <a:t> Mengganti Nama Remote</a:t>
            </a:r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	$ </a:t>
            </a:r>
            <a:r>
              <a:rPr lang="en-US" sz="2400" b="1" dirty="0" err="1">
                <a:latin typeface="Consolas" panose="020B0609020204030204" pitchFamily="49" charset="0"/>
              </a:rPr>
              <a:t>git</a:t>
            </a:r>
            <a:r>
              <a:rPr lang="en-US" sz="2400" b="1" dirty="0">
                <a:latin typeface="Consolas" panose="020B0609020204030204" pitchFamily="49" charset="0"/>
              </a:rPr>
              <a:t> remote rename &lt;</a:t>
            </a:r>
            <a:r>
              <a:rPr lang="en-US" sz="2400" b="1" dirty="0" err="1">
                <a:latin typeface="Consolas" panose="020B0609020204030204" pitchFamily="49" charset="0"/>
              </a:rPr>
              <a:t>nama</a:t>
            </a:r>
            <a:r>
              <a:rPr lang="en-US" sz="2400" b="1" dirty="0">
                <a:latin typeface="Consolas" panose="020B0609020204030204" pitchFamily="49" charset="0"/>
              </a:rPr>
              <a:t>-lama&gt; &lt;</a:t>
            </a:r>
            <a:r>
              <a:rPr lang="en-US" sz="2400" b="1" dirty="0" err="1">
                <a:latin typeface="Consolas" panose="020B0609020204030204" pitchFamily="49" charset="0"/>
              </a:rPr>
              <a:t>nama-baru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fi-FI" dirty="0"/>
              <a:t>Menghapus </a:t>
            </a:r>
            <a:r>
              <a:rPr lang="fi-FI" dirty="0" smtClean="0"/>
              <a:t>Remote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$ </a:t>
            </a:r>
            <a:r>
              <a:rPr lang="en-US" sz="2400" b="1" dirty="0" err="1">
                <a:latin typeface="Consolas" panose="020B0609020204030204" pitchFamily="49" charset="0"/>
              </a:rPr>
              <a:t>git</a:t>
            </a:r>
            <a:r>
              <a:rPr lang="en-US" sz="2400" b="1" dirty="0">
                <a:latin typeface="Consolas" panose="020B0609020204030204" pitchFamily="49" charset="0"/>
              </a:rPr>
              <a:t> remote </a:t>
            </a:r>
            <a:r>
              <a:rPr lang="en-US" sz="2400" b="1" dirty="0" err="1">
                <a:latin typeface="Consolas" panose="020B0609020204030204" pitchFamily="49" charset="0"/>
              </a:rPr>
              <a:t>rm</a:t>
            </a:r>
            <a:r>
              <a:rPr lang="en-US" sz="2400" b="1" dirty="0">
                <a:latin typeface="Consolas" panose="020B0609020204030204" pitchFamily="49" charset="0"/>
              </a:rPr>
              <a:t> &lt;</a:t>
            </a:r>
            <a:r>
              <a:rPr lang="en-US" sz="2400" b="1" dirty="0" err="1">
                <a:latin typeface="Consolas" panose="020B0609020204030204" pitchFamily="49" charset="0"/>
              </a:rPr>
              <a:t>nama</a:t>
            </a:r>
            <a:r>
              <a:rPr lang="en-US" sz="2400" b="1" dirty="0">
                <a:latin typeface="Consolas" panose="020B0609020204030204" pitchFamily="49" charset="0"/>
              </a:rPr>
              <a:t>-remote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smtClean="0"/>
              <a:t>Remote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b="1" dirty="0">
                <a:latin typeface="Consolas" panose="020B0609020204030204" pitchFamily="49" charset="0"/>
              </a:rPr>
              <a:t>$ </a:t>
            </a:r>
            <a:r>
              <a:rPr lang="en-US" sz="2400" b="1" dirty="0" err="1">
                <a:latin typeface="Consolas" panose="020B0609020204030204" pitchFamily="49" charset="0"/>
              </a:rPr>
              <a:t>git</a:t>
            </a:r>
            <a:r>
              <a:rPr lang="en-US" sz="2400" b="1" dirty="0">
                <a:latin typeface="Consolas" panose="020B0609020204030204" pitchFamily="49" charset="0"/>
              </a:rPr>
              <a:t> remote show &lt;</a:t>
            </a:r>
            <a:r>
              <a:rPr lang="en-US" sz="2400" b="1" dirty="0" err="1">
                <a:latin typeface="Consolas" panose="020B0609020204030204" pitchFamily="49" charset="0"/>
              </a:rPr>
              <a:t>nama</a:t>
            </a:r>
            <a:r>
              <a:rPr lang="en-US" sz="2400" b="1" dirty="0">
                <a:latin typeface="Consolas" panose="020B0609020204030204" pitchFamily="49" charset="0"/>
              </a:rPr>
              <a:t>-remote&gt;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51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6" y="2889386"/>
            <a:ext cx="1187432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GIT BRANCH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46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Kenapa</a:t>
            </a:r>
            <a:r>
              <a:rPr lang="en-US"/>
              <a:t> </a:t>
            </a:r>
            <a:r>
              <a:rPr lang="en-US" err="1"/>
              <a:t>Perlu</a:t>
            </a:r>
            <a:r>
              <a:rPr lang="en-US"/>
              <a:t> </a:t>
            </a:r>
            <a:r>
              <a:rPr lang="en-US" err="1"/>
              <a:t>Percabangan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Ketika</a:t>
            </a:r>
            <a:r>
              <a:rPr lang="en-US"/>
              <a:t> </a:t>
            </a:r>
            <a:r>
              <a:rPr lang="en-US" err="1"/>
              <a:t>bereksperimen</a:t>
            </a:r>
            <a:r>
              <a:rPr lang="en-US"/>
              <a:t> </a:t>
            </a:r>
            <a:r>
              <a:rPr lang="en-US" err="1"/>
              <a:t>kita</a:t>
            </a:r>
            <a:r>
              <a:rPr lang="en-US"/>
              <a:t>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ingin</a:t>
            </a:r>
            <a:r>
              <a:rPr lang="en-US"/>
              <a:t> "</a:t>
            </a:r>
            <a:r>
              <a:rPr lang="en-US" err="1"/>
              <a:t>mengotori</a:t>
            </a:r>
            <a:r>
              <a:rPr lang="en-US"/>
              <a:t>" </a:t>
            </a:r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utama</a:t>
            </a:r>
            <a:endParaRPr lang="en-US"/>
          </a:p>
          <a:p>
            <a:r>
              <a:rPr lang="en-US" err="1"/>
              <a:t>Terjadi</a:t>
            </a:r>
            <a:r>
              <a:rPr lang="en-US"/>
              <a:t> </a:t>
            </a:r>
            <a:r>
              <a:rPr lang="en-US" err="1"/>
              <a:t>percabangan</a:t>
            </a:r>
            <a:r>
              <a:rPr lang="en-US"/>
              <a:t> </a:t>
            </a:r>
            <a:r>
              <a:rPr lang="en-US" err="1"/>
              <a:t>secara</a:t>
            </a:r>
            <a:r>
              <a:rPr lang="en-US"/>
              <a:t> </a:t>
            </a:r>
            <a:r>
              <a:rPr lang="en-US" err="1"/>
              <a:t>alami</a:t>
            </a:r>
            <a:r>
              <a:rPr lang="en-US"/>
              <a:t> (e.g. </a:t>
            </a:r>
            <a:r>
              <a:rPr lang="en-US" err="1"/>
              <a:t>mengubah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commit </a:t>
            </a:r>
            <a:r>
              <a:rPr lang="en-US" err="1"/>
              <a:t>bersamaan</a:t>
            </a:r>
            <a:r>
              <a:rPr lang="en-US"/>
              <a:t>)</a:t>
            </a:r>
          </a:p>
          <a:p>
            <a:r>
              <a:rPr lang="en-US" err="1"/>
              <a:t>Kenapa</a:t>
            </a:r>
            <a:r>
              <a:rPr lang="en-US"/>
              <a:t>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clone </a:t>
            </a:r>
            <a:r>
              <a:rPr lang="en-US" err="1"/>
              <a:t>atau</a:t>
            </a:r>
            <a:r>
              <a:rPr lang="en-US"/>
              <a:t> copy paste </a:t>
            </a:r>
            <a:r>
              <a:rPr lang="en-US" err="1"/>
              <a:t>saja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559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file, commit,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.</a:t>
            </a:r>
          </a:p>
          <a:p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/>
              <a:t>lain </a:t>
            </a:r>
            <a:r>
              <a:rPr lang="en-US" dirty="0" err="1"/>
              <a:t>dari</a:t>
            </a:r>
            <a:r>
              <a:rPr lang="en-US" dirty="0"/>
              <a:t> commit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commit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Versi</a:t>
            </a:r>
            <a:r>
              <a:rPr lang="en-US" dirty="0"/>
              <a:t> lain file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file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0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Pembuatan</a:t>
            </a:r>
            <a:r>
              <a:rPr lang="en-US"/>
              <a:t> </a:t>
            </a:r>
            <a:r>
              <a:rPr lang="en-US" err="1"/>
              <a:t>Cabang</a:t>
            </a:r>
            <a:r>
              <a:rPr lang="en-US"/>
              <a:t> </a:t>
            </a:r>
            <a:r>
              <a:rPr lang="en-US" err="1"/>
              <a:t>Baru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846231"/>
            <a:ext cx="7886700" cy="3330732"/>
          </a:xfrm>
        </p:spPr>
        <p:txBody>
          <a:bodyPr/>
          <a:lstStyle/>
          <a:p>
            <a:pPr algn="ctr"/>
            <a:r>
              <a:rPr lang="en-US" b="1">
                <a:latin typeface="Consolas" panose="020B0609020204030204" pitchFamily="49" charset="0"/>
              </a:rPr>
              <a:t>$ </a:t>
            </a:r>
            <a:r>
              <a:rPr lang="en-US" b="1" err="1">
                <a:latin typeface="Consolas" panose="020B0609020204030204" pitchFamily="49" charset="0"/>
              </a:rPr>
              <a:t>git</a:t>
            </a:r>
            <a:r>
              <a:rPr lang="en-US" b="1">
                <a:latin typeface="Consolas" panose="020B0609020204030204" pitchFamily="49" charset="0"/>
              </a:rPr>
              <a:t> branch &lt;</a:t>
            </a:r>
            <a:r>
              <a:rPr lang="en-US" b="1" err="1">
                <a:latin typeface="Consolas" panose="020B0609020204030204" pitchFamily="49" charset="0"/>
              </a:rPr>
              <a:t>nama_cabang</a:t>
            </a:r>
            <a:r>
              <a:rPr lang="en-US" b="1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251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Berpindah</a:t>
            </a:r>
            <a:r>
              <a:rPr lang="en-US"/>
              <a:t> </a:t>
            </a:r>
            <a:r>
              <a:rPr lang="en-US" err="1"/>
              <a:t>Cabang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>
                <a:latin typeface="Consolas" panose="020B0609020204030204" pitchFamily="49" charset="0"/>
              </a:rPr>
              <a:t>$ </a:t>
            </a:r>
            <a:r>
              <a:rPr lang="en-US" b="1" err="1">
                <a:latin typeface="Consolas" panose="020B0609020204030204" pitchFamily="49" charset="0"/>
              </a:rPr>
              <a:t>git</a:t>
            </a:r>
            <a:r>
              <a:rPr lang="en-US" b="1">
                <a:latin typeface="Consolas" panose="020B0609020204030204" pitchFamily="49" charset="0"/>
              </a:rPr>
              <a:t> checkout &lt;</a:t>
            </a:r>
            <a:r>
              <a:rPr lang="en-US" b="1" err="1">
                <a:latin typeface="Consolas" panose="020B0609020204030204" pitchFamily="49" charset="0"/>
              </a:rPr>
              <a:t>nama_cabang</a:t>
            </a:r>
            <a:r>
              <a:rPr lang="en-US" b="1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6768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err="1"/>
              <a:t>Buat</a:t>
            </a:r>
            <a:r>
              <a:rPr lang="en-US"/>
              <a:t> </a:t>
            </a:r>
            <a:r>
              <a:rPr lang="en-US" err="1"/>
              <a:t>Cabang</a:t>
            </a:r>
            <a:r>
              <a:rPr lang="en-US"/>
              <a:t> </a:t>
            </a:r>
            <a:r>
              <a:rPr lang="en-US" err="1"/>
              <a:t>Baru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Pindah</a:t>
            </a:r>
            <a:r>
              <a:rPr lang="en-US"/>
              <a:t/>
            </a:r>
            <a:br>
              <a:rPr lang="en-US"/>
            </a:br>
            <a:r>
              <a:rPr lang="en-US" sz="3600"/>
              <a:t>(</a:t>
            </a:r>
            <a:r>
              <a:rPr lang="en-US" sz="3600" err="1"/>
              <a:t>gabungan</a:t>
            </a:r>
            <a:r>
              <a:rPr lang="en-US" sz="3600"/>
              <a:t> </a:t>
            </a:r>
            <a:r>
              <a:rPr lang="en-US" sz="3600" err="1"/>
              <a:t>dari</a:t>
            </a:r>
            <a:r>
              <a:rPr lang="en-US" sz="3600"/>
              <a:t> </a:t>
            </a:r>
            <a:r>
              <a:rPr lang="en-US" sz="3600" err="1"/>
              <a:t>dua</a:t>
            </a:r>
            <a:r>
              <a:rPr lang="en-US" sz="3600"/>
              <a:t> </a:t>
            </a:r>
            <a:r>
              <a:rPr lang="en-US" sz="3600" err="1"/>
              <a:t>perintah</a:t>
            </a:r>
            <a:r>
              <a:rPr lang="en-US" sz="3600"/>
              <a:t> </a:t>
            </a:r>
            <a:r>
              <a:rPr lang="en-US" sz="3600" err="1"/>
              <a:t>sebelumnya</a:t>
            </a:r>
            <a:r>
              <a:rPr lang="en-US" sz="360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537138"/>
            <a:ext cx="7886700" cy="3639825"/>
          </a:xfrm>
        </p:spPr>
        <p:txBody>
          <a:bodyPr/>
          <a:lstStyle/>
          <a:p>
            <a:pPr algn="ctr"/>
            <a:r>
              <a:rPr lang="en-US" b="1">
                <a:latin typeface="Consolas" panose="020B0609020204030204" pitchFamily="49" charset="0"/>
              </a:rPr>
              <a:t>$ </a:t>
            </a:r>
            <a:r>
              <a:rPr lang="en-US" b="1" err="1">
                <a:latin typeface="Consolas" panose="020B0609020204030204" pitchFamily="49" charset="0"/>
              </a:rPr>
              <a:t>git</a:t>
            </a:r>
            <a:r>
              <a:rPr lang="en-US" b="1">
                <a:latin typeface="Consolas" panose="020B0609020204030204" pitchFamily="49" charset="0"/>
              </a:rPr>
              <a:t> checkout -b &lt;</a:t>
            </a:r>
            <a:r>
              <a:rPr lang="en-US" b="1" err="1">
                <a:latin typeface="Consolas" panose="020B0609020204030204" pitchFamily="49" charset="0"/>
              </a:rPr>
              <a:t>nama_cabang</a:t>
            </a:r>
            <a:r>
              <a:rPr lang="en-US" b="1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75205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Buat</a:t>
            </a:r>
            <a:r>
              <a:rPr lang="en-US"/>
              <a:t> </a:t>
            </a:r>
            <a:r>
              <a:rPr lang="en-US" err="1"/>
              <a:t>Cabang</a:t>
            </a:r>
            <a:r>
              <a:rPr lang="en-US"/>
              <a:t> </a:t>
            </a:r>
            <a:r>
              <a:rPr lang="en-US" err="1"/>
              <a:t>Baru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Pindah</a:t>
            </a:r>
            <a:r>
              <a:rPr lang="en-US"/>
              <a:t>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828" y="2305319"/>
            <a:ext cx="8082345" cy="33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92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Kembali ke Cabang 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537138"/>
            <a:ext cx="7886700" cy="3639825"/>
          </a:xfrm>
        </p:spPr>
        <p:txBody>
          <a:bodyPr/>
          <a:lstStyle/>
          <a:p>
            <a:pPr algn="ctr"/>
            <a:r>
              <a:rPr lang="en-US" b="1">
                <a:latin typeface="Consolas" panose="020B0609020204030204" pitchFamily="49" charset="0"/>
              </a:rPr>
              <a:t>$ </a:t>
            </a:r>
            <a:r>
              <a:rPr lang="en-US" b="1" err="1">
                <a:latin typeface="Consolas" panose="020B0609020204030204" pitchFamily="49" charset="0"/>
              </a:rPr>
              <a:t>git</a:t>
            </a:r>
            <a:r>
              <a:rPr lang="en-US" b="1">
                <a:latin typeface="Consolas" panose="020B0609020204030204" pitchFamily="49" charset="0"/>
              </a:rPr>
              <a:t> checkout master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91" y="3219719"/>
            <a:ext cx="7593618" cy="33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18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Menggabungkan</a:t>
            </a:r>
            <a:r>
              <a:rPr lang="en-US"/>
              <a:t> </a:t>
            </a:r>
            <a:r>
              <a:rPr lang="en-US" err="1"/>
              <a:t>Dua</a:t>
            </a:r>
            <a:r>
              <a:rPr lang="en-US"/>
              <a:t> </a:t>
            </a:r>
            <a:r>
              <a:rPr lang="en-US" err="1"/>
              <a:t>Cabang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305318"/>
            <a:ext cx="7886700" cy="3871645"/>
          </a:xfrm>
        </p:spPr>
        <p:txBody>
          <a:bodyPr/>
          <a:lstStyle/>
          <a:p>
            <a:pPr algn="ctr"/>
            <a:r>
              <a:rPr lang="en-US" b="1">
                <a:latin typeface="Consolas" panose="020B0609020204030204" pitchFamily="49" charset="0"/>
              </a:rPr>
              <a:t>$ </a:t>
            </a:r>
            <a:r>
              <a:rPr lang="en-US" b="1" err="1">
                <a:latin typeface="Consolas" panose="020B0609020204030204" pitchFamily="49" charset="0"/>
              </a:rPr>
              <a:t>git</a:t>
            </a:r>
            <a:r>
              <a:rPr lang="en-US" b="1">
                <a:latin typeface="Consolas" panose="020B0609020204030204" pitchFamily="49" charset="0"/>
              </a:rPr>
              <a:t> merge &lt;</a:t>
            </a:r>
            <a:r>
              <a:rPr lang="en-US" b="1" err="1">
                <a:latin typeface="Consolas" panose="020B0609020204030204" pitchFamily="49" charset="0"/>
              </a:rPr>
              <a:t>nama_cabang</a:t>
            </a:r>
            <a:r>
              <a:rPr lang="en-US" b="1"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>
              <a:latin typeface="Arial" panose="020B0604020202020204" pitchFamily="34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err="1">
                <a:solidFill>
                  <a:srgbClr val="3A4145"/>
                </a:solidFill>
                <a:latin typeface="Open Sans"/>
              </a:rPr>
              <a:t>Menggabungkan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 </a:t>
            </a:r>
            <a:r>
              <a:rPr lang="en-US" sz="2000">
                <a:solidFill>
                  <a:srgbClr val="A67F59"/>
                </a:solidFill>
                <a:latin typeface="Consolas" panose="020B0609020204030204" pitchFamily="49" charset="0"/>
              </a:rPr>
              <a:t>&lt;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nama_cabang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 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ke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cabang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yang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sedang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aktif</a:t>
            </a:r>
            <a:endParaRPr lang="en-US" sz="2000">
              <a:solidFill>
                <a:srgbClr val="3A4145"/>
              </a:solidFill>
              <a:latin typeface="Open Sans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err="1">
                <a:solidFill>
                  <a:srgbClr val="3A4145"/>
                </a:solidFill>
                <a:latin typeface="Open Sans"/>
              </a:rPr>
              <a:t>Mencoba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menyelesaikan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konflik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secara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otomatis</a:t>
            </a:r>
            <a:endParaRPr lang="en-US" sz="2000">
              <a:solidFill>
                <a:srgbClr val="3A4145"/>
              </a:solidFill>
              <a:latin typeface="Open Sans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err="1">
                <a:solidFill>
                  <a:srgbClr val="3A4145"/>
                </a:solidFill>
                <a:latin typeface="Open Sans"/>
              </a:rPr>
              <a:t>Jika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konflik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tidak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dapat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diselesaikan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otomatis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,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jalankan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mergetool</a:t>
            </a:r>
            <a:endParaRPr lang="en-US" sz="2000">
              <a:solidFill>
                <a:srgbClr val="3A4145"/>
              </a:solidFill>
              <a:latin typeface="Open San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1" y="-138499"/>
            <a:ext cx="65" cy="27699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76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Menggabungkan</a:t>
            </a:r>
            <a:r>
              <a:rPr lang="en-US"/>
              <a:t> </a:t>
            </a:r>
            <a:r>
              <a:rPr lang="en-US" err="1"/>
              <a:t>Dua</a:t>
            </a:r>
            <a:r>
              <a:rPr lang="en-US"/>
              <a:t> </a:t>
            </a:r>
            <a:r>
              <a:rPr lang="en-US" err="1"/>
              <a:t>Cabang</a:t>
            </a:r>
            <a:r>
              <a:rPr lang="en-US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575775"/>
            <a:ext cx="7886700" cy="3601188"/>
          </a:xfrm>
        </p:spPr>
        <p:txBody>
          <a:bodyPr/>
          <a:lstStyle/>
          <a:p>
            <a:pPr algn="ctr"/>
            <a:r>
              <a:rPr lang="en-US" b="1">
                <a:latin typeface="Consolas" panose="020B0609020204030204" pitchFamily="49" charset="0"/>
              </a:rPr>
              <a:t>$ </a:t>
            </a:r>
            <a:r>
              <a:rPr lang="en-US" b="1" err="1">
                <a:latin typeface="Consolas" panose="020B0609020204030204" pitchFamily="49" charset="0"/>
              </a:rPr>
              <a:t>git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err="1">
                <a:latin typeface="Consolas" panose="020B0609020204030204" pitchFamily="49" charset="0"/>
              </a:rPr>
              <a:t>mergetool</a:t>
            </a:r>
            <a:endParaRPr lang="en-US" b="1">
              <a:latin typeface="Consolas" panose="020B0609020204030204" pitchFamily="49" charset="0"/>
            </a:endParaRPr>
          </a:p>
          <a:p>
            <a:pPr algn="ctr"/>
            <a:endParaRPr lang="en-US" sz="2000" b="1">
              <a:latin typeface="Consolas" panose="020B0609020204030204" pitchFamily="49" charset="0"/>
            </a:endParaRPr>
          </a:p>
          <a:p>
            <a:r>
              <a:rPr lang="en-US" sz="2000" err="1">
                <a:solidFill>
                  <a:srgbClr val="3A4145"/>
                </a:solidFill>
                <a:latin typeface="Open Sans"/>
              </a:rPr>
              <a:t>Menjalankan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tool yang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ditentukan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pada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konfigurasi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2000" err="1">
                <a:solidFill>
                  <a:srgbClr val="3A4145"/>
                </a:solidFill>
                <a:latin typeface="Open Sans"/>
              </a:rPr>
              <a:t>git</a:t>
            </a:r>
            <a:r>
              <a:rPr lang="en-US" sz="2000">
                <a:solidFill>
                  <a:srgbClr val="3A4145"/>
                </a:solidFill>
                <a:latin typeface="Open Sans"/>
              </a:rPr>
              <a:t> (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sz="200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tool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8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Melihat</a:t>
            </a:r>
            <a:r>
              <a:rPr lang="en-US"/>
              <a:t> </a:t>
            </a:r>
            <a:r>
              <a:rPr lang="en-US" err="1"/>
              <a:t>Daftar</a:t>
            </a:r>
            <a:r>
              <a:rPr lang="en-US"/>
              <a:t> </a:t>
            </a:r>
            <a:r>
              <a:rPr lang="en-US" err="1"/>
              <a:t>Cabang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8045"/>
            <a:ext cx="7886700" cy="3948918"/>
          </a:xfrm>
        </p:spPr>
        <p:txBody>
          <a:bodyPr/>
          <a:lstStyle/>
          <a:p>
            <a:pPr algn="ctr"/>
            <a:r>
              <a:rPr lang="en-US" b="1">
                <a:latin typeface="Consolas" panose="020B0609020204030204" pitchFamily="49" charset="0"/>
              </a:rPr>
              <a:t>$ </a:t>
            </a:r>
            <a:r>
              <a:rPr lang="en-US" b="1" err="1">
                <a:latin typeface="Consolas" panose="020B0609020204030204" pitchFamily="49" charset="0"/>
              </a:rPr>
              <a:t>git</a:t>
            </a:r>
            <a:r>
              <a:rPr lang="en-US" b="1">
                <a:latin typeface="Consolas" panose="020B0609020204030204" pitchFamily="49" charset="0"/>
              </a:rPr>
              <a:t> branch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19" y="3050622"/>
            <a:ext cx="7039994" cy="23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8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Melihat</a:t>
            </a:r>
            <a:r>
              <a:rPr lang="en-US"/>
              <a:t> </a:t>
            </a:r>
            <a:r>
              <a:rPr lang="en-US" err="1"/>
              <a:t>Daftar</a:t>
            </a:r>
            <a:r>
              <a:rPr lang="en-US"/>
              <a:t> </a:t>
            </a:r>
            <a:r>
              <a:rPr lang="en-US" err="1"/>
              <a:t>Cabang</a:t>
            </a:r>
            <a:r>
              <a:rPr lang="en-US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Plus: </a:t>
            </a:r>
            <a:r>
              <a:rPr lang="en-US" err="1"/>
              <a:t>melihat</a:t>
            </a:r>
            <a:r>
              <a:rPr lang="en-US"/>
              <a:t> commit </a:t>
            </a:r>
            <a:r>
              <a:rPr lang="en-US" err="1"/>
              <a:t>terakhir</a:t>
            </a:r>
            <a:endParaRPr lang="en-US"/>
          </a:p>
          <a:p>
            <a:endParaRPr lang="en-US" b="1">
              <a:latin typeface="Consolas" panose="020B0609020204030204" pitchFamily="49" charset="0"/>
            </a:endParaRPr>
          </a:p>
          <a:p>
            <a:pPr algn="ctr"/>
            <a:r>
              <a:rPr lang="en-US" b="1">
                <a:latin typeface="Consolas" panose="020B0609020204030204" pitchFamily="49" charset="0"/>
              </a:rPr>
              <a:t>$ </a:t>
            </a:r>
            <a:r>
              <a:rPr lang="en-US" b="1" err="1">
                <a:latin typeface="Consolas" panose="020B0609020204030204" pitchFamily="49" charset="0"/>
              </a:rPr>
              <a:t>git</a:t>
            </a:r>
            <a:r>
              <a:rPr lang="en-US" b="1">
                <a:latin typeface="Consolas" panose="020B0609020204030204" pitchFamily="49" charset="0"/>
              </a:rPr>
              <a:t> branch -v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90" y="3773511"/>
            <a:ext cx="7735219" cy="19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7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Melihat</a:t>
            </a:r>
            <a:r>
              <a:rPr lang="en-US"/>
              <a:t> </a:t>
            </a:r>
            <a:r>
              <a:rPr lang="en-US" err="1"/>
              <a:t>Daftar</a:t>
            </a:r>
            <a:r>
              <a:rPr lang="en-US"/>
              <a:t> </a:t>
            </a:r>
            <a:r>
              <a:rPr lang="en-US" err="1"/>
              <a:t>Cabang</a:t>
            </a:r>
            <a:r>
              <a:rPr lang="en-US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Plus: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master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branch </a:t>
            </a:r>
            <a:r>
              <a:rPr lang="en-US" b="1" dirty="0" smtClean="0">
                <a:latin typeface="Consolas" panose="020B0609020204030204" pitchFamily="49" charset="0"/>
              </a:rPr>
              <a:t>--merged</a:t>
            </a:r>
          </a:p>
          <a:p>
            <a:pPr marL="0" indent="0" algn="ctr"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/>
              <a:t>Plus: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yang </a:t>
            </a:r>
            <a:r>
              <a:rPr lang="en-US" b="1" dirty="0" err="1"/>
              <a:t>belum</a:t>
            </a:r>
            <a:r>
              <a:rPr lang="en-US" dirty="0"/>
              <a:t> 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master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branch --no-merged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checkout...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commit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 smtClean="0"/>
              <a:t>dahulu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D:\Bahan\TKPPL\Modul\teknik kolaborasi\public\images\GitCheckoutCommitVa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07" y="2986087"/>
            <a:ext cx="63722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Menghapus</a:t>
            </a:r>
            <a:r>
              <a:rPr lang="en-US"/>
              <a:t> </a:t>
            </a:r>
            <a:r>
              <a:rPr lang="en-US" err="1"/>
              <a:t>Cabang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472744"/>
            <a:ext cx="7886700" cy="3704219"/>
          </a:xfrm>
        </p:spPr>
        <p:txBody>
          <a:bodyPr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branch -d &lt;</a:t>
            </a:r>
            <a:r>
              <a:rPr lang="en-US" b="1" dirty="0" err="1">
                <a:latin typeface="Consolas" panose="020B0609020204030204" pitchFamily="49" charset="0"/>
              </a:rPr>
              <a:t>nama_cabang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90310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F33454-0F30-431E-9B9C-B4939B90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d06663_">
            <a:extLst>
              <a:ext uri="{FF2B5EF4-FFF2-40B4-BE49-F238E27FC236}">
                <a16:creationId xmlns="" xmlns:a16="http://schemas.microsoft.com/office/drawing/2014/main" id="{FF29C146-BAE3-45A0-B5C0-A038D9BD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18" y="1572958"/>
            <a:ext cx="57991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7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 </a:t>
            </a:r>
            <a:r>
              <a:rPr lang="en-US" dirty="0" err="1"/>
              <a:t>coba</a:t>
            </a:r>
            <a:r>
              <a:rPr lang="en-US" dirty="0"/>
              <a:t> checkout </a:t>
            </a:r>
            <a:r>
              <a:rPr lang="en-US" dirty="0" err="1"/>
              <a:t>untuk</a:t>
            </a:r>
            <a:r>
              <a:rPr lang="en-US" dirty="0"/>
              <a:t> commit: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988" y="1690690"/>
            <a:ext cx="5909525" cy="2536702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99614" y="4583459"/>
            <a:ext cx="6895157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master</a:t>
            </a:r>
            <a:r>
              <a:rPr lang="en-US" sz="16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 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menjadi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 </a:t>
            </a:r>
            <a:r>
              <a:rPr lang="en-US" sz="16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e5259e0</a:t>
            </a:r>
            <a:r>
              <a:rPr lang="en-US" sz="16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...))</a:t>
            </a:r>
            <a:endParaRPr lang="en-US" sz="1800" dirty="0" smtClean="0">
              <a:solidFill>
                <a:srgbClr val="3A4145"/>
              </a:solidFill>
              <a:latin typeface="Open San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File yang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ada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di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direktori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utama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sekarang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adalah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file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 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pada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versi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pada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commit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e5259e0</a:t>
            </a:r>
            <a:r>
              <a:rPr lang="en-US" sz="16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lang="en-US" sz="1800" dirty="0" smtClean="0">
              <a:solidFill>
                <a:srgbClr val="3A4145"/>
              </a:solidFill>
              <a:latin typeface="Open San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Kita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bebas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melakukan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kompilasi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, test,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hapus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, diff,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dkk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pada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file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ini</a:t>
            </a:r>
            <a:endParaRPr lang="en-US" sz="1800" dirty="0" smtClean="0">
              <a:solidFill>
                <a:srgbClr val="3A4145"/>
              </a:solidFill>
              <a:latin typeface="Open San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Segala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perubahan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 yang </a:t>
            </a:r>
            <a:r>
              <a:rPr lang="en-US" sz="1800" dirty="0" err="1" smtClean="0">
                <a:solidFill>
                  <a:srgbClr val="3A4145"/>
                </a:solidFill>
                <a:latin typeface="Open Sans"/>
              </a:rPr>
              <a:t>dilakukan</a:t>
            </a:r>
            <a:r>
              <a:rPr lang="en-US" sz="1800" dirty="0" smtClean="0">
                <a:solidFill>
                  <a:srgbClr val="3A4145"/>
                </a:solidFill>
                <a:latin typeface="Open Sans"/>
              </a:rPr>
              <a:t> </a:t>
            </a:r>
            <a:r>
              <a:rPr lang="en-US" sz="1800" b="1" dirty="0" err="1" smtClean="0">
                <a:solidFill>
                  <a:srgbClr val="3A4145"/>
                </a:solidFill>
                <a:latin typeface="Open Sans"/>
              </a:rPr>
              <a:t>tidak</a:t>
            </a:r>
            <a:r>
              <a:rPr lang="en-US" sz="1800" b="1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b="1" dirty="0" err="1" smtClean="0">
                <a:solidFill>
                  <a:srgbClr val="3A4145"/>
                </a:solidFill>
                <a:latin typeface="Open Sans"/>
              </a:rPr>
              <a:t>akan</a:t>
            </a:r>
            <a:r>
              <a:rPr lang="en-US" sz="1800" b="1" dirty="0" smtClean="0">
                <a:solidFill>
                  <a:srgbClr val="3A4145"/>
                </a:solidFill>
                <a:latin typeface="Open Sans"/>
              </a:rPr>
              <a:t> </a:t>
            </a:r>
            <a:r>
              <a:rPr lang="en-US" sz="1800" b="1" dirty="0" err="1" smtClean="0">
                <a:solidFill>
                  <a:srgbClr val="3A4145"/>
                </a:solidFill>
                <a:latin typeface="Open Sans"/>
              </a:rPr>
              <a:t>tersimpan</a:t>
            </a:r>
            <a:endParaRPr lang="en-US" sz="1800" dirty="0" smtClean="0">
              <a:solidFill>
                <a:srgbClr val="3A4145"/>
              </a:solidFill>
              <a:latin typeface="Open San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240310"/>
            <a:ext cx="7581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 </a:t>
            </a:r>
            <a:r>
              <a:rPr lang="en-US" dirty="0" err="1"/>
              <a:t>coba</a:t>
            </a:r>
            <a:r>
              <a:rPr lang="en-US" dirty="0"/>
              <a:t> checkout </a:t>
            </a:r>
            <a:r>
              <a:rPr lang="en-US" dirty="0" err="1"/>
              <a:t>untuk</a:t>
            </a:r>
            <a:r>
              <a:rPr lang="en-US" dirty="0"/>
              <a:t> file: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638" y="1586438"/>
            <a:ext cx="7086600" cy="20478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863661"/>
            <a:ext cx="10515600" cy="231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Berbeda dengan checkout pada commit, di sini hanya 1 file yang berubah</a:t>
            </a:r>
          </a:p>
          <a:p>
            <a:r>
              <a:rPr lang="en-US" smtClean="0"/>
              <a:t>Perubahan file tersebut </a:t>
            </a:r>
            <a:r>
              <a:rPr lang="en-US" b="1" smtClean="0"/>
              <a:t>dapat tersimpan dalam git</a:t>
            </a:r>
            <a:r>
              <a:rPr lang="en-US" smtClean="0"/>
              <a:t> (coba jalankan </a:t>
            </a:r>
            <a:r>
              <a:rPr lang="en-US" b="1" smtClean="0"/>
              <a:t>git status)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A6DEC5-5030-4D09-A30F-0633981EE402}" vid="{CF099926-42A2-4825-A4AA-007E1BACFF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1F9F462469A4492498F239905636C" ma:contentTypeVersion="8" ma:contentTypeDescription="Create a new document." ma:contentTypeScope="" ma:versionID="f9fa9a1833373e727008b8bf95b707a7">
  <xsd:schema xmlns:xsd="http://www.w3.org/2001/XMLSchema" xmlns:xs="http://www.w3.org/2001/XMLSchema" xmlns:p="http://schemas.microsoft.com/office/2006/metadata/properties" xmlns:ns2="73e353b1-e17c-46e8-b683-f2d8ad6be7b4" targetNamespace="http://schemas.microsoft.com/office/2006/metadata/properties" ma:root="true" ma:fieldsID="6d65ed3ceb32d9105cc13540393b7289" ns2:_="">
    <xsd:import namespace="73e353b1-e17c-46e8-b683-f2d8ad6be7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353b1-e17c-46e8-b683-f2d8ad6be7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F24282-0AB5-4D3D-BC49-4AA5230355C5}"/>
</file>

<file path=customXml/itemProps2.xml><?xml version="1.0" encoding="utf-8"?>
<ds:datastoreItem xmlns:ds="http://schemas.openxmlformats.org/officeDocument/2006/customXml" ds:itemID="{B5EED198-1F6A-41A9-A7AC-1AFFB6592E54}"/>
</file>

<file path=customXml/itemProps3.xml><?xml version="1.0" encoding="utf-8"?>
<ds:datastoreItem xmlns:ds="http://schemas.openxmlformats.org/officeDocument/2006/customXml" ds:itemID="{D568181F-91DE-4202-90A4-B4065A0FD88B}"/>
</file>

<file path=docProps/app.xml><?xml version="1.0" encoding="utf-8"?>
<Properties xmlns="http://schemas.openxmlformats.org/officeDocument/2006/extended-properties" xmlns:vt="http://schemas.openxmlformats.org/officeDocument/2006/docPropsVTypes">
  <Template>Prodi TI (S1)</Template>
  <TotalTime>4106</TotalTime>
  <Words>1093</Words>
  <Application>Microsoft Office PowerPoint</Application>
  <PresentationFormat>Widescreen</PresentationFormat>
  <Paragraphs>228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Open Sans</vt:lpstr>
      <vt:lpstr>Office Theme</vt:lpstr>
      <vt:lpstr>Tools Pendukung Implementasi Agile (2)</vt:lpstr>
      <vt:lpstr>Time Machine GIT</vt:lpstr>
      <vt:lpstr>Fitur Time Machine Git</vt:lpstr>
      <vt:lpstr>Penelusuran Commit Lama</vt:lpstr>
      <vt:lpstr>Perintah Git Checkout</vt:lpstr>
      <vt:lpstr>Sebelum checkout...</vt:lpstr>
      <vt:lpstr>Mari coba checkout untuk commit:</vt:lpstr>
      <vt:lpstr>Kembali ke Master</vt:lpstr>
      <vt:lpstr>Mari coba checkout untuk file:</vt:lpstr>
      <vt:lpstr>Kembali ke File Terbaru</vt:lpstr>
      <vt:lpstr>Mengubah Sejarah</vt:lpstr>
      <vt:lpstr>Git Revert</vt:lpstr>
      <vt:lpstr>Contoh Penggunaan Revert (1)</vt:lpstr>
      <vt:lpstr>Ilustrasi Proses Revert</vt:lpstr>
      <vt:lpstr>Menghapus Sejarah</vt:lpstr>
      <vt:lpstr>Git Reset</vt:lpstr>
      <vt:lpstr>Fungsi Git Reset 1</vt:lpstr>
      <vt:lpstr>Fungsi Git Reset 2</vt:lpstr>
      <vt:lpstr>Fungsi Git Reset 3</vt:lpstr>
      <vt:lpstr>Fungsi Git Reset 3 (cont.)</vt:lpstr>
      <vt:lpstr>Fungsi Git Reset 3 (cont.)</vt:lpstr>
      <vt:lpstr>Fungsi Git Reset 4</vt:lpstr>
      <vt:lpstr>Fungsi Git Reset 4 (cont.)</vt:lpstr>
      <vt:lpstr>Fungsi Git Reset 5</vt:lpstr>
      <vt:lpstr>Fungsi Git Reset 5 (cont.)</vt:lpstr>
      <vt:lpstr>Fungsi Git Reset 5 (cont.)</vt:lpstr>
      <vt:lpstr>GITHUB, GIT PULL &amp; GIT PUSH</vt:lpstr>
      <vt:lpstr>Remote</vt:lpstr>
      <vt:lpstr>Remote Repository</vt:lpstr>
      <vt:lpstr>Github</vt:lpstr>
      <vt:lpstr>Membuat Repository Baru di Github</vt:lpstr>
      <vt:lpstr>Alamat Repository Baru Github</vt:lpstr>
      <vt:lpstr>Menghubungkan Repository Lokal dengan Remote</vt:lpstr>
      <vt:lpstr>Melihat Daftar Repository Remove</vt:lpstr>
      <vt:lpstr>Contoh Penggunaan Penambahan dan Daftar Repo Remote (cont.)</vt:lpstr>
      <vt:lpstr>Mengirimkan Data Repository ke Remote</vt:lpstr>
      <vt:lpstr>HTTPS / SSH?</vt:lpstr>
      <vt:lpstr>HTTPS / SSH? (cont.)</vt:lpstr>
      <vt:lpstr>HTTPS / SSH? (cont.)</vt:lpstr>
      <vt:lpstr>Contoh Penggunaan Git Push</vt:lpstr>
      <vt:lpstr>Mengambil Data dari Remote</vt:lpstr>
      <vt:lpstr>Mengambil Data dari Remote (cont.)</vt:lpstr>
      <vt:lpstr>Bagaimana Jika Belum Ada Repo Lokal?</vt:lpstr>
      <vt:lpstr>Rangkuman Alur Kerja Git(Hub)</vt:lpstr>
      <vt:lpstr>Rangkuman Alur Kerja Git(Hub)</vt:lpstr>
      <vt:lpstr>Rangkuman Alur Kerja Git(Hub)</vt:lpstr>
      <vt:lpstr>Perintah Tambahan Remote:</vt:lpstr>
      <vt:lpstr>GIT BRANCH </vt:lpstr>
      <vt:lpstr>Kenapa Perlu Percabangan?</vt:lpstr>
      <vt:lpstr>Pembuatan Cabang Baru</vt:lpstr>
      <vt:lpstr>Berpindah Cabang</vt:lpstr>
      <vt:lpstr>Buat Cabang Baru dan Pindah (gabungan dari dua perintah sebelumnya)</vt:lpstr>
      <vt:lpstr>Buat Cabang Baru dan Pindah (cont.)</vt:lpstr>
      <vt:lpstr>Kembali ke Cabang Utama</vt:lpstr>
      <vt:lpstr>Menggabungkan Dua Cabang</vt:lpstr>
      <vt:lpstr>Menggabungkan Dua Cabang (cont.)</vt:lpstr>
      <vt:lpstr>Melihat Daftar Cabang</vt:lpstr>
      <vt:lpstr>Melihat Daftar Cabang (cont.)</vt:lpstr>
      <vt:lpstr>Melihat Daftar Cabang (cont.)</vt:lpstr>
      <vt:lpstr>Menghapus Cabang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03 - Tools Pendukung Implementasi Agile</dc:title>
  <dc:creator>Felix</dc:creator>
  <cp:lastModifiedBy>mustika</cp:lastModifiedBy>
  <cp:revision>86</cp:revision>
  <dcterms:created xsi:type="dcterms:W3CDTF">2017-07-27T05:00:06Z</dcterms:created>
  <dcterms:modified xsi:type="dcterms:W3CDTF">2022-03-29T00:54:21Z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0x010100CEC1F9F462469A4492498F239905636C</vt:lpwstr>
  </property>
</Properties>
</file>