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2" r:id="rId2"/>
    <p:sldId id="2615" r:id="rId3"/>
    <p:sldId id="2614" r:id="rId4"/>
    <p:sldId id="2573" r:id="rId5"/>
    <p:sldId id="2574" r:id="rId6"/>
    <p:sldId id="2612" r:id="rId7"/>
    <p:sldId id="2563" r:id="rId8"/>
    <p:sldId id="2583" r:id="rId9"/>
    <p:sldId id="2584" r:id="rId10"/>
    <p:sldId id="2585" r:id="rId11"/>
    <p:sldId id="2586" r:id="rId12"/>
    <p:sldId id="2587" r:id="rId13"/>
    <p:sldId id="2588" r:id="rId14"/>
    <p:sldId id="2590" r:id="rId15"/>
    <p:sldId id="2591" r:id="rId16"/>
    <p:sldId id="2593" r:id="rId17"/>
    <p:sldId id="2594" r:id="rId18"/>
    <p:sldId id="2595" r:id="rId19"/>
    <p:sldId id="2596" r:id="rId20"/>
    <p:sldId id="2597" r:id="rId21"/>
    <p:sldId id="2598" r:id="rId22"/>
    <p:sldId id="2599" r:id="rId23"/>
    <p:sldId id="2600" r:id="rId24"/>
    <p:sldId id="2601" r:id="rId25"/>
    <p:sldId id="2602" r:id="rId26"/>
    <p:sldId id="2604" r:id="rId27"/>
    <p:sldId id="2603" r:id="rId28"/>
    <p:sldId id="2605" r:id="rId29"/>
    <p:sldId id="2606" r:id="rId30"/>
    <p:sldId id="2607" r:id="rId31"/>
    <p:sldId id="2608" r:id="rId32"/>
    <p:sldId id="2609" r:id="rId33"/>
    <p:sldId id="2610" r:id="rId34"/>
    <p:sldId id="2613" r:id="rId3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614"/>
            <p14:sldId id="2573"/>
            <p14:sldId id="2574"/>
            <p14:sldId id="2612"/>
            <p14:sldId id="2563"/>
            <p14:sldId id="2583"/>
            <p14:sldId id="2584"/>
            <p14:sldId id="2585"/>
            <p14:sldId id="2586"/>
            <p14:sldId id="2587"/>
            <p14:sldId id="2588"/>
            <p14:sldId id="2590"/>
            <p14:sldId id="2591"/>
            <p14:sldId id="2593"/>
            <p14:sldId id="2594"/>
            <p14:sldId id="2595"/>
            <p14:sldId id="2596"/>
            <p14:sldId id="2597"/>
            <p14:sldId id="2598"/>
            <p14:sldId id="2599"/>
            <p14:sldId id="2600"/>
            <p14:sldId id="2601"/>
            <p14:sldId id="2602"/>
            <p14:sldId id="2604"/>
            <p14:sldId id="2603"/>
            <p14:sldId id="2605"/>
            <p14:sldId id="2606"/>
            <p14:sldId id="2607"/>
            <p14:sldId id="2608"/>
            <p14:sldId id="2609"/>
            <p14:sldId id="2610"/>
            <p14:sldId id="26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1" d="100"/>
          <a:sy n="111"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27.04.2025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9FB9C-28BC-FF72-ED8C-123EA52AFC3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4C5F69A-260C-F628-6CCE-CB1F6F8914E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CE15F3C-B669-68BC-2899-53749EB52C76}"/>
              </a:ext>
            </a:extLst>
          </p:cNvPr>
          <p:cNvSpPr>
            <a:spLocks noGrp="1"/>
          </p:cNvSpPr>
          <p:nvPr>
            <p:ph type="body" idx="1"/>
          </p:nvPr>
        </p:nvSpPr>
        <p:spPr/>
        <p:txBody>
          <a:bodyPr/>
          <a:lstStyle/>
          <a:p>
            <a:r>
              <a:rPr lang="de-DE"/>
              <a:t>Das Hauptziel dieses Projekts ist die Optimierung der Geschäftsprozesse durch datengestützte Entscheidungen. Wir beabsichtigen, die Abläufe zu verbessern, personalisierte Kundenansprachen zu entwickeln und letztlich die Rentabilität zu steigern.</a:t>
            </a:r>
          </a:p>
        </p:txBody>
      </p:sp>
      <p:sp>
        <p:nvSpPr>
          <p:cNvPr id="4" name="Foliennummernplatzhalter 3">
            <a:extLst>
              <a:ext uri="{FF2B5EF4-FFF2-40B4-BE49-F238E27FC236}">
                <a16:creationId xmlns:a16="http://schemas.microsoft.com/office/drawing/2014/main" id="{CBE486AC-F577-95AA-D718-7FEBD7B32E39}"/>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1225263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CB2B6-7FDF-5D79-E2A7-000619ACA2F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FE9B2-1831-2F10-0DCD-866E5EE95F0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A880D83-CEEF-1247-58D7-3791928B0B0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967F45BA-4F48-EB77-DD3E-51B3ED9DDF06}"/>
              </a:ext>
            </a:extLst>
          </p:cNvPr>
          <p:cNvSpPr>
            <a:spLocks noGrp="1"/>
          </p:cNvSpPr>
          <p:nvPr>
            <p:ph type="sldNum" sz="quarter" idx="5"/>
          </p:nvPr>
        </p:nvSpPr>
        <p:spPr/>
        <p:txBody>
          <a:bodyPr/>
          <a:lstStyle/>
          <a:p>
            <a:fld id="{8C36BA74-7AA1-48ED-B9BC-0F570D47A936}" type="slidenum">
              <a:t>27</a:t>
            </a:fld>
            <a:endParaRPr lang="de-DE"/>
          </a:p>
        </p:txBody>
      </p:sp>
    </p:spTree>
    <p:extLst>
      <p:ext uri="{BB962C8B-B14F-4D97-AF65-F5344CB8AC3E}">
        <p14:creationId xmlns:p14="http://schemas.microsoft.com/office/powerpoint/2010/main" val="27698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AA914-B430-5B5D-CC1B-06A4D63AFBE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F068B37-ADF7-F270-4E07-789D8670809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3A8138-ACF9-C1F7-11EB-669435B291E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ABE1D506-185A-CE7C-50AF-4F7F677EF2B2}"/>
              </a:ext>
            </a:extLst>
          </p:cNvPr>
          <p:cNvSpPr>
            <a:spLocks noGrp="1"/>
          </p:cNvSpPr>
          <p:nvPr>
            <p:ph type="sldNum" sz="quarter" idx="5"/>
          </p:nvPr>
        </p:nvSpPr>
        <p:spPr/>
        <p:txBody>
          <a:bodyPr/>
          <a:lstStyle/>
          <a:p>
            <a:fld id="{8C36BA74-7AA1-48ED-B9BC-0F570D47A936}" type="slidenum">
              <a:t>30</a:t>
            </a:fld>
            <a:endParaRPr lang="de-DE"/>
          </a:p>
        </p:txBody>
      </p:sp>
    </p:spTree>
    <p:extLst>
      <p:ext uri="{BB962C8B-B14F-4D97-AF65-F5344CB8AC3E}">
        <p14:creationId xmlns:p14="http://schemas.microsoft.com/office/powerpoint/2010/main" val="2928486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5FD37-9783-3258-816C-03BB740192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CFB00A-3BF2-348C-87BB-B31D16CDCA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224FA9-39CD-C5AC-9626-C4189274D0B7}"/>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7841A605-71E6-0248-4134-48BBA79983FC}"/>
              </a:ext>
            </a:extLst>
          </p:cNvPr>
          <p:cNvSpPr>
            <a:spLocks noGrp="1"/>
          </p:cNvSpPr>
          <p:nvPr>
            <p:ph type="sldNum" sz="quarter" idx="5"/>
          </p:nvPr>
        </p:nvSpPr>
        <p:spPr/>
        <p:txBody>
          <a:bodyPr/>
          <a:lstStyle/>
          <a:p>
            <a:fld id="{8C36BA74-7AA1-48ED-B9BC-0F570D47A936}" type="slidenum">
              <a:t>32</a:t>
            </a:fld>
            <a:endParaRPr lang="de-DE"/>
          </a:p>
        </p:txBody>
      </p:sp>
    </p:spTree>
    <p:extLst>
      <p:ext uri="{BB962C8B-B14F-4D97-AF65-F5344CB8AC3E}">
        <p14:creationId xmlns:p14="http://schemas.microsoft.com/office/powerpoint/2010/main" val="349147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Machine Learning und Künstliche Intelligenz sind zentrale Bestandteile unseres Projekts. Sie helfen uns, Muster zu erkennen, Vorhersagen zu treffen und automatisierte Entscheidungen zu unterstützen, was die Effizienz deutlich steigert.</a:t>
            </a:r>
          </a:p>
        </p:txBody>
      </p:sp>
      <p:sp>
        <p:nvSpPr>
          <p:cNvPr id="4" name="Foliennummernplatzhalter 3"/>
          <p:cNvSpPr>
            <a:spLocks noGrp="1"/>
          </p:cNvSpPr>
          <p:nvPr>
            <p:ph type="sldNum" sz="quarter" idx="5"/>
          </p:nvPr>
        </p:nvSpPr>
        <p:spPr/>
        <p:txBody>
          <a:bodyPr/>
          <a:lstStyle/>
          <a:p>
            <a:fld id="{8C36BA74-7AA1-48ED-B9BC-0F570D47A936}" type="slidenum">
              <a:t>4</a:t>
            </a:fld>
            <a:endParaRPr lang="de-DE"/>
          </a:p>
        </p:txBody>
      </p:sp>
    </p:spTree>
    <p:extLst>
      <p:ext uri="{BB962C8B-B14F-4D97-AF65-F5344CB8AC3E}">
        <p14:creationId xmlns:p14="http://schemas.microsoft.com/office/powerpoint/2010/main" val="76121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p:cNvSpPr>
            <a:spLocks noGrp="1"/>
          </p:cNvSpPr>
          <p:nvPr>
            <p:ph type="sldNum" sz="quarter" idx="5"/>
          </p:nvPr>
        </p:nvSpPr>
        <p:spPr/>
        <p:txBody>
          <a:bodyPr/>
          <a:lstStyle/>
          <a:p>
            <a:fld id="{8C36BA74-7AA1-48ED-B9BC-0F570D47A936}" type="slidenum">
              <a:t>5</a:t>
            </a:fld>
            <a:endParaRPr lang="de-DE"/>
          </a:p>
        </p:txBody>
      </p:sp>
    </p:spTree>
    <p:extLst>
      <p:ext uri="{BB962C8B-B14F-4D97-AF65-F5344CB8AC3E}">
        <p14:creationId xmlns:p14="http://schemas.microsoft.com/office/powerpoint/2010/main" val="163258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F5BF-51FA-A9EA-AB5B-A9B0D2D038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F4F8008-BEA9-2CDF-B218-A45EB971475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53D57C1-047C-F02C-C3CD-301108548FBD}"/>
              </a:ext>
            </a:extLst>
          </p:cNvPr>
          <p:cNvSpPr>
            <a:spLocks noGrp="1"/>
          </p:cNvSpPr>
          <p:nvPr>
            <p:ph type="body" idx="1"/>
          </p:nvPr>
        </p:nvSpPr>
        <p:spPr/>
        <p:txBody>
          <a:bodyPr/>
          <a:lstStyle/>
          <a:p>
            <a:r>
              <a:rPr lang="de-DE"/>
              <a:t>Die Visualisierung der Daten ist entscheidend, um Erkenntnisse klar zu kommunizieren. Wir verwenden moderne Tools, um komplexe Daten in verständliche Grafiken und Dashboards zu verwandeln, die die Entscheidungsfindung erleichtern.</a:t>
            </a:r>
          </a:p>
        </p:txBody>
      </p:sp>
      <p:sp>
        <p:nvSpPr>
          <p:cNvPr id="4" name="Foliennummernplatzhalter 3">
            <a:extLst>
              <a:ext uri="{FF2B5EF4-FFF2-40B4-BE49-F238E27FC236}">
                <a16:creationId xmlns:a16="http://schemas.microsoft.com/office/drawing/2014/main" id="{9BEC83D8-BBE0-0F6C-46E2-819DB22D08B4}"/>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842608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3438520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E9C8-A1D1-E4BA-7DDE-AF11E581DB2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57E08BF-DDDB-7F39-2558-D933AC82BE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D94C2F-8E02-A7E7-B5EE-BEE1CB720B2F}"/>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FBF31A4-E619-43B4-2A44-0B0D19A293FC}"/>
              </a:ext>
            </a:extLst>
          </p:cNvPr>
          <p:cNvSpPr>
            <a:spLocks noGrp="1"/>
          </p:cNvSpPr>
          <p:nvPr>
            <p:ph type="sldNum" sz="quarter" idx="5"/>
          </p:nvPr>
        </p:nvSpPr>
        <p:spPr/>
        <p:txBody>
          <a:bodyPr/>
          <a:lstStyle/>
          <a:p>
            <a:fld id="{8C36BA74-7AA1-48ED-B9BC-0F570D47A936}" type="slidenum">
              <a:t>11</a:t>
            </a:fld>
            <a:endParaRPr lang="de-DE"/>
          </a:p>
        </p:txBody>
      </p:sp>
    </p:spTree>
    <p:extLst>
      <p:ext uri="{BB962C8B-B14F-4D97-AF65-F5344CB8AC3E}">
        <p14:creationId xmlns:p14="http://schemas.microsoft.com/office/powerpoint/2010/main" val="2168206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768E6-443B-84C2-E8F5-1D1C9A169CA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D6A6CB9-C484-77B6-2049-64037090245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84BD9B7-8254-5F0D-A3C5-40B6A8C49992}"/>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86C55F3B-EE3E-9212-6CAE-F256BAEC80BD}"/>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760932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5B284-2E68-A9E5-0460-77E2D449AC2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959892-64D4-9737-E923-6386C001A61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845CD4E-0472-2743-4AA6-8BEAA4A81A1E}"/>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4BEF99AE-016D-9473-15F6-36D3EAF161D3}"/>
              </a:ext>
            </a:extLst>
          </p:cNvPr>
          <p:cNvSpPr>
            <a:spLocks noGrp="1"/>
          </p:cNvSpPr>
          <p:nvPr>
            <p:ph type="sldNum" sz="quarter" idx="5"/>
          </p:nvPr>
        </p:nvSpPr>
        <p:spPr/>
        <p:txBody>
          <a:bodyPr/>
          <a:lstStyle/>
          <a:p>
            <a:fld id="{8C36BA74-7AA1-48ED-B9BC-0F570D47A936}" type="slidenum">
              <a:t>16</a:t>
            </a:fld>
            <a:endParaRPr lang="de-DE"/>
          </a:p>
        </p:txBody>
      </p:sp>
    </p:spTree>
    <p:extLst>
      <p:ext uri="{BB962C8B-B14F-4D97-AF65-F5344CB8AC3E}">
        <p14:creationId xmlns:p14="http://schemas.microsoft.com/office/powerpoint/2010/main" val="1167975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21</a:t>
            </a:fld>
            <a:endParaRPr lang="de-DE"/>
          </a:p>
        </p:txBody>
      </p:sp>
    </p:spTree>
    <p:extLst>
      <p:ext uri="{BB962C8B-B14F-4D97-AF65-F5344CB8AC3E}">
        <p14:creationId xmlns:p14="http://schemas.microsoft.com/office/powerpoint/2010/main" val="2227373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4/27/2025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4/27/2025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4/27/2025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4/27/2025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4/27/2025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4/27/2025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4/27/2025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4/27/2025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4/27/2025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4/27/2025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4/27/2025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4/27/2025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a:t>
            </a:r>
            <a:r>
              <a:rPr lang="de-DE" sz="1200" i="1" dirty="0" err="1"/>
              <a:t>Bold</a:t>
            </a:r>
            <a:r>
              <a:rPr lang="de-DE" sz="1200" i="1" dirty="0"/>
              <a:t>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86336"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Projektauftrag</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BCDBB-8E0D-AF83-E5E6-D805A834AB1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4F97980-B466-6C55-BAD3-E939338BF4FD}"/>
              </a:ext>
            </a:extLst>
          </p:cNvPr>
          <p:cNvSpPr>
            <a:spLocks noGrp="1"/>
          </p:cNvSpPr>
          <p:nvPr>
            <p:ph type="title"/>
          </p:nvPr>
        </p:nvSpPr>
        <p:spPr/>
        <p:txBody>
          <a:bodyPr/>
          <a:lstStyle/>
          <a:p>
            <a:r>
              <a:rPr lang="de-DE" dirty="0"/>
              <a:t>1.3 Bisherige Strategie</a:t>
            </a:r>
          </a:p>
        </p:txBody>
      </p:sp>
      <p:sp>
        <p:nvSpPr>
          <p:cNvPr id="3" name="Inhaltsplatzhalter 2">
            <a:extLst>
              <a:ext uri="{FF2B5EF4-FFF2-40B4-BE49-F238E27FC236}">
                <a16:creationId xmlns:a16="http://schemas.microsoft.com/office/drawing/2014/main" id="{38A11F13-D054-A856-F3CE-80AC7A9E2EFE}"/>
              </a:ext>
            </a:extLst>
          </p:cNvPr>
          <p:cNvSpPr>
            <a:spLocks noGrp="1"/>
          </p:cNvSpPr>
          <p:nvPr>
            <p:ph idx="1"/>
          </p:nvPr>
        </p:nvSpPr>
        <p:spPr/>
        <p:txBody>
          <a:bodyPr>
            <a:normAutofit/>
          </a:bodyPr>
          <a:lstStyle/>
          <a:p>
            <a:r>
              <a:rPr lang="de-DE" b="1" dirty="0"/>
              <a:t>Bisherige Kontrollstrategie </a:t>
            </a:r>
            <a:r>
              <a:rPr lang="de-DE" dirty="0"/>
              <a:t>Stichprobenkontrollen:</a:t>
            </a:r>
          </a:p>
          <a:p>
            <a:endParaRPr lang="de-DE" dirty="0"/>
          </a:p>
          <a:p>
            <a:pPr lvl="1"/>
            <a:r>
              <a:rPr lang="de-DE" dirty="0"/>
              <a:t>Nur punktuelle Erkenntnisse</a:t>
            </a:r>
          </a:p>
          <a:p>
            <a:pPr lvl="1"/>
            <a:r>
              <a:rPr lang="de-DE" b="1" dirty="0"/>
              <a:t>Keine systematische Bewertung</a:t>
            </a:r>
            <a:r>
              <a:rPr lang="de-DE" dirty="0"/>
              <a:t> der Wirksamkeit oder Wirtschaftlichkeit</a:t>
            </a:r>
          </a:p>
        </p:txBody>
      </p:sp>
    </p:spTree>
    <p:extLst>
      <p:ext uri="{BB962C8B-B14F-4D97-AF65-F5344CB8AC3E}">
        <p14:creationId xmlns:p14="http://schemas.microsoft.com/office/powerpoint/2010/main" val="3349925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074A4C-6CD3-5B39-2729-E6DA3C77AB2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FE2392A-E699-CCC5-A0AC-81AE47C48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6E6B40E3-353C-7F5B-459A-33858A75693E}"/>
              </a:ext>
            </a:extLst>
          </p:cNvPr>
          <p:cNvSpPr>
            <a:spLocks noGrp="1"/>
          </p:cNvSpPr>
          <p:nvPr>
            <p:ph type="ctrTitle"/>
          </p:nvPr>
        </p:nvSpPr>
        <p:spPr>
          <a:xfrm>
            <a:off x="521208" y="1211766"/>
            <a:ext cx="7237052" cy="4727988"/>
          </a:xfrm>
        </p:spPr>
        <p:txBody>
          <a:bodyPr anchor="b">
            <a:normAutofit/>
          </a:bodyPr>
          <a:lstStyle/>
          <a:p>
            <a:r>
              <a:rPr lang="de-DE" sz="7400" dirty="0"/>
              <a:t>2. </a:t>
            </a:r>
            <a:r>
              <a:rPr lang="de-DE" dirty="0"/>
              <a:t>Projektauftrag</a:t>
            </a:r>
            <a:endParaRPr lang="de-DE" sz="7400" dirty="0"/>
          </a:p>
        </p:txBody>
      </p:sp>
      <p:sp>
        <p:nvSpPr>
          <p:cNvPr id="9" name="Freeform: Shape 8">
            <a:extLst>
              <a:ext uri="{FF2B5EF4-FFF2-40B4-BE49-F238E27FC236}">
                <a16:creationId xmlns:a16="http://schemas.microsoft.com/office/drawing/2014/main" id="{CB808818-AB05-023B-7834-617EEC9AC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29917424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89310-7976-3066-4EE9-8F45A6DD646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793D0CD-6306-E531-5D4A-4E6FDE422943}"/>
              </a:ext>
            </a:extLst>
          </p:cNvPr>
          <p:cNvSpPr>
            <a:spLocks noGrp="1"/>
          </p:cNvSpPr>
          <p:nvPr>
            <p:ph type="title"/>
          </p:nvPr>
        </p:nvSpPr>
        <p:spPr/>
        <p:txBody>
          <a:bodyPr/>
          <a:lstStyle/>
          <a:p>
            <a:r>
              <a:rPr lang="de-DE" dirty="0"/>
              <a:t>2.1 Projektauftrag</a:t>
            </a:r>
          </a:p>
        </p:txBody>
      </p:sp>
      <p:sp>
        <p:nvSpPr>
          <p:cNvPr id="3" name="Inhaltsplatzhalter 2">
            <a:extLst>
              <a:ext uri="{FF2B5EF4-FFF2-40B4-BE49-F238E27FC236}">
                <a16:creationId xmlns:a16="http://schemas.microsoft.com/office/drawing/2014/main" id="{20C93815-82FA-300E-8A42-93E4F64C7F76}"/>
              </a:ext>
            </a:extLst>
          </p:cNvPr>
          <p:cNvSpPr>
            <a:spLocks noGrp="1"/>
          </p:cNvSpPr>
          <p:nvPr>
            <p:ph idx="1"/>
          </p:nvPr>
        </p:nvSpPr>
        <p:spPr/>
        <p:txBody>
          <a:bodyPr/>
          <a:lstStyle/>
          <a:p>
            <a:r>
              <a:rPr lang="de-DE" dirty="0"/>
              <a:t>Entwicklung einer </a:t>
            </a:r>
            <a:r>
              <a:rPr lang="de-DE" b="1" dirty="0"/>
              <a:t>datengetriebenen Lösung zur Verlustprävention</a:t>
            </a:r>
            <a:r>
              <a:rPr lang="de-DE" dirty="0"/>
              <a:t> bei SB-Kassen</a:t>
            </a:r>
          </a:p>
          <a:p>
            <a:pPr marL="0" indent="0">
              <a:buNone/>
            </a:pPr>
            <a:endParaRPr lang="de-DE" dirty="0"/>
          </a:p>
          <a:p>
            <a:r>
              <a:rPr lang="de-DE" b="1" dirty="0"/>
              <a:t>Ziel: </a:t>
            </a:r>
            <a:r>
              <a:rPr lang="de-DE" dirty="0"/>
              <a:t>Reduktion betriebswirtschaftlicher Schäden durch </a:t>
            </a:r>
          </a:p>
          <a:p>
            <a:pPr lvl="1"/>
            <a:endParaRPr lang="de-DE" dirty="0"/>
          </a:p>
          <a:p>
            <a:pPr lvl="1"/>
            <a:r>
              <a:rPr lang="de-DE" dirty="0"/>
              <a:t>fehlerhafte</a:t>
            </a:r>
          </a:p>
          <a:p>
            <a:pPr lvl="1"/>
            <a:r>
              <a:rPr lang="de-DE" dirty="0"/>
              <a:t>oder unvollständige Kassiervorgänge</a:t>
            </a:r>
          </a:p>
        </p:txBody>
      </p:sp>
    </p:spTree>
    <p:extLst>
      <p:ext uri="{BB962C8B-B14F-4D97-AF65-F5344CB8AC3E}">
        <p14:creationId xmlns:p14="http://schemas.microsoft.com/office/powerpoint/2010/main" val="110531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2.2 Projektauftrag im Detail </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p:txBody>
          <a:bodyPr>
            <a:normAutofit/>
          </a:bodyPr>
          <a:lstStyle/>
          <a:p>
            <a:r>
              <a:rPr lang="de-DE" dirty="0"/>
              <a:t>Datenanalyse zur Erkennung </a:t>
            </a:r>
            <a:r>
              <a:rPr lang="de-DE" b="1" dirty="0"/>
              <a:t>auffälliger Muster/fehlerhafter Abläufe </a:t>
            </a:r>
          </a:p>
          <a:p>
            <a:r>
              <a:rPr lang="de-DE" dirty="0"/>
              <a:t>Ziel</a:t>
            </a:r>
          </a:p>
          <a:p>
            <a:pPr lvl="1"/>
            <a:r>
              <a:rPr lang="de-DE" b="1" dirty="0"/>
              <a:t>Konkreten Handlungsempfehlungen</a:t>
            </a:r>
          </a:p>
          <a:p>
            <a:pPr lvl="1"/>
            <a:r>
              <a:rPr lang="de-DE" dirty="0"/>
              <a:t>Algorithmus zur </a:t>
            </a:r>
            <a:r>
              <a:rPr lang="de-DE" b="1" dirty="0"/>
              <a:t>Kennzeichnung verdächtiger Transaktionen</a:t>
            </a:r>
          </a:p>
          <a:p>
            <a:pPr lvl="1"/>
            <a:r>
              <a:rPr lang="de-DE" b="1" dirty="0"/>
              <a:t>Bewertungsfunktion</a:t>
            </a:r>
            <a:r>
              <a:rPr lang="de-DE" dirty="0"/>
              <a:t> zur wirtschaftlichen Bewertung von Kontrollentscheidungen</a:t>
            </a:r>
          </a:p>
          <a:p>
            <a:pPr marL="457200" lvl="1" indent="0">
              <a:buNone/>
            </a:pPr>
            <a:endParaRPr lang="de-DE" b="1" dirty="0"/>
          </a:p>
          <a:p>
            <a:r>
              <a:rPr lang="de-DE" dirty="0"/>
              <a:t>Nebenbedingungen:</a:t>
            </a:r>
            <a:endParaRPr lang="de-DE" b="1" dirty="0"/>
          </a:p>
          <a:p>
            <a:pPr lvl="1"/>
            <a:r>
              <a:rPr lang="de-DE" b="1" dirty="0"/>
              <a:t>Technische Machbarkeit</a:t>
            </a:r>
          </a:p>
          <a:p>
            <a:pPr lvl="1"/>
            <a:r>
              <a:rPr lang="de-DE" b="1" dirty="0"/>
              <a:t>Betriebswirtschaftliche Sinnhaftigkeit </a:t>
            </a:r>
            <a:r>
              <a:rPr lang="de-DE" dirty="0"/>
              <a:t>der Lösung</a:t>
            </a:r>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94C6FD-7B0F-2060-44C8-9E38C646933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469A561-BE31-C345-68FC-C034228D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A249740A-E34C-C1BE-817B-1E02E8EE5BD0}"/>
              </a:ext>
            </a:extLst>
          </p:cNvPr>
          <p:cNvSpPr>
            <a:spLocks noGrp="1"/>
          </p:cNvSpPr>
          <p:nvPr>
            <p:ph type="ctrTitle"/>
          </p:nvPr>
        </p:nvSpPr>
        <p:spPr>
          <a:xfrm>
            <a:off x="521208" y="1211766"/>
            <a:ext cx="7237052" cy="4727988"/>
          </a:xfrm>
        </p:spPr>
        <p:txBody>
          <a:bodyPr anchor="b">
            <a:normAutofit/>
          </a:bodyPr>
          <a:lstStyle/>
          <a:p>
            <a:r>
              <a:rPr lang="de-DE" sz="7400" dirty="0"/>
              <a:t>3. </a:t>
            </a:r>
            <a:r>
              <a:rPr lang="de-DE" dirty="0"/>
              <a:t>Abgrenzung</a:t>
            </a:r>
            <a:endParaRPr lang="de-DE" sz="7400" dirty="0"/>
          </a:p>
        </p:txBody>
      </p:sp>
      <p:sp>
        <p:nvSpPr>
          <p:cNvPr id="9" name="Freeform: Shape 8">
            <a:extLst>
              <a:ext uri="{FF2B5EF4-FFF2-40B4-BE49-F238E27FC236}">
                <a16:creationId xmlns:a16="http://schemas.microsoft.com/office/drawing/2014/main" id="{2941D232-3DC6-6113-F8F5-A93291631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2710796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3. 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von </a:t>
            </a:r>
            <a:r>
              <a:rPr lang="de-DE" b="1" dirty="0"/>
              <a:t>Hardware</a:t>
            </a:r>
            <a:r>
              <a:rPr lang="de-DE" dirty="0"/>
              <a:t>-Komponenten oder </a:t>
            </a:r>
            <a:r>
              <a:rPr lang="de-DE" b="1" dirty="0"/>
              <a:t>optischen</a:t>
            </a:r>
            <a:r>
              <a:rPr lang="de-DE" dirty="0"/>
              <a:t> Auswertungssystemen</a:t>
            </a:r>
          </a:p>
          <a:p>
            <a:endParaRPr lang="de-DE" dirty="0"/>
          </a:p>
          <a:p>
            <a:r>
              <a:rPr lang="de-DE" b="1" dirty="0"/>
              <a:t>Datengrundlage: </a:t>
            </a:r>
            <a:r>
              <a:rPr lang="de-DE" dirty="0"/>
              <a:t>ausschließlich</a:t>
            </a:r>
            <a:r>
              <a:rPr lang="de-DE" b="1" dirty="0"/>
              <a:t> anonymisierte Transaktionsdaten </a:t>
            </a:r>
            <a:r>
              <a:rPr lang="de-DE" dirty="0"/>
              <a:t>der Wertkauf GmbH</a:t>
            </a:r>
          </a:p>
          <a:p>
            <a:endParaRPr lang="de-DE" dirty="0"/>
          </a:p>
          <a:p>
            <a:r>
              <a:rPr lang="de-DE" b="1" dirty="0"/>
              <a:t>Keine juristische </a:t>
            </a:r>
            <a:r>
              <a:rPr lang="de-DE" dirty="0"/>
              <a:t>Bewertung:</a:t>
            </a:r>
          </a:p>
          <a:p>
            <a:pPr marL="0" indent="0">
              <a:buNone/>
            </a:pPr>
            <a:endParaRPr lang="de-DE" dirty="0"/>
          </a:p>
          <a:p>
            <a:r>
              <a:rPr lang="de-DE" dirty="0"/>
              <a:t>Weitere Abgrenzungen &amp; Risiken: </a:t>
            </a:r>
            <a:r>
              <a:rPr lang="de-DE" b="1" dirty="0"/>
              <a:t>→ separater Abschnitt</a:t>
            </a:r>
            <a:endParaRPr lang="de-DE" dirty="0"/>
          </a:p>
          <a:p>
            <a:pPr marL="0" indent="0">
              <a:buNone/>
            </a:pPr>
            <a:endParaRPr lang="de-DE" dirty="0"/>
          </a:p>
          <a:p>
            <a:pPr marL="0" indent="0">
              <a:buNone/>
            </a:pPr>
            <a:endParaRPr lang="de-DE" dirty="0"/>
          </a:p>
          <a:p>
            <a:pPr marL="0" indent="0">
              <a:buNone/>
            </a:pPr>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3BCA6-C356-725F-C714-FB5B1C564EA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40D47EA-732A-7847-6E0E-61A196007B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1BFAA62-B1DF-B87D-A231-AB926F9F3E19}"/>
              </a:ext>
            </a:extLst>
          </p:cNvPr>
          <p:cNvSpPr>
            <a:spLocks noGrp="1"/>
          </p:cNvSpPr>
          <p:nvPr>
            <p:ph type="ctrTitle"/>
          </p:nvPr>
        </p:nvSpPr>
        <p:spPr>
          <a:xfrm>
            <a:off x="521208" y="1211766"/>
            <a:ext cx="7237052" cy="4727988"/>
          </a:xfrm>
        </p:spPr>
        <p:txBody>
          <a:bodyPr anchor="b">
            <a:normAutofit/>
          </a:bodyPr>
          <a:lstStyle/>
          <a:p>
            <a:r>
              <a:rPr lang="de-DE" sz="7400" dirty="0"/>
              <a:t>4. </a:t>
            </a:r>
            <a:r>
              <a:rPr lang="de-DE" dirty="0"/>
              <a:t>Datenlage</a:t>
            </a:r>
            <a:endParaRPr lang="de-DE" sz="7400" dirty="0"/>
          </a:p>
        </p:txBody>
      </p:sp>
      <p:sp>
        <p:nvSpPr>
          <p:cNvPr id="9" name="Freeform: Shape 8">
            <a:extLst>
              <a:ext uri="{FF2B5EF4-FFF2-40B4-BE49-F238E27FC236}">
                <a16:creationId xmlns:a16="http://schemas.microsoft.com/office/drawing/2014/main" id="{97B67B05-1F54-8404-0F13-36ECF441C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41039364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E4E7B7-22AC-CC72-4D76-D78488104B1B}"/>
              </a:ext>
            </a:extLst>
          </p:cNvPr>
          <p:cNvSpPr>
            <a:spLocks noGrp="1"/>
          </p:cNvSpPr>
          <p:nvPr>
            <p:ph type="title"/>
          </p:nvPr>
        </p:nvSpPr>
        <p:spPr/>
        <p:txBody>
          <a:bodyPr/>
          <a:lstStyle/>
          <a:p>
            <a:r>
              <a:rPr lang="de-DE" dirty="0"/>
              <a:t>4.1 Datenlage – Übersicht (1)</a:t>
            </a:r>
          </a:p>
        </p:txBody>
      </p:sp>
      <p:sp>
        <p:nvSpPr>
          <p:cNvPr id="3" name="Inhaltsplatzhalter 2">
            <a:extLst>
              <a:ext uri="{FF2B5EF4-FFF2-40B4-BE49-F238E27FC236}">
                <a16:creationId xmlns:a16="http://schemas.microsoft.com/office/drawing/2014/main" id="{C2CD89D3-A92B-EFE2-48E4-A50E2B83BF2E}"/>
              </a:ext>
            </a:extLst>
          </p:cNvPr>
          <p:cNvSpPr>
            <a:spLocks noGrp="1"/>
          </p:cNvSpPr>
          <p:nvPr>
            <p:ph idx="1"/>
          </p:nvPr>
        </p:nvSpPr>
        <p:spPr/>
        <p:txBody>
          <a:bodyPr>
            <a:normAutofit/>
          </a:bodyPr>
          <a:lstStyle/>
          <a:p>
            <a:r>
              <a:rPr lang="de-DE" b="1" dirty="0"/>
              <a:t>6 Dateien </a:t>
            </a:r>
            <a:r>
              <a:rPr lang="de-DE" dirty="0"/>
              <a:t>bereitgestellt von der Wertkauf GmbH:</a:t>
            </a:r>
          </a:p>
          <a:p>
            <a:endParaRPr lang="de-DE" dirty="0"/>
          </a:p>
          <a:p>
            <a:pPr lvl="1"/>
            <a:r>
              <a:rPr lang="de-DE" dirty="0"/>
              <a:t>2 CSV-Dateien: </a:t>
            </a:r>
            <a:r>
              <a:rPr lang="de-DE" b="1" dirty="0"/>
              <a:t>Stammdaten</a:t>
            </a:r>
            <a:r>
              <a:rPr lang="de-DE" dirty="0"/>
              <a:t> (Filialen, Artikel)</a:t>
            </a:r>
          </a:p>
          <a:p>
            <a:pPr lvl="1"/>
            <a:r>
              <a:rPr lang="de-DE" dirty="0"/>
              <a:t>4 Parquet-Dateien: </a:t>
            </a:r>
            <a:r>
              <a:rPr lang="de-DE" b="1" dirty="0"/>
              <a:t>Transaktions- &amp; Positionsdaten </a:t>
            </a:r>
            <a:r>
              <a:rPr lang="de-DE" dirty="0"/>
              <a:t>(Train/Test)</a:t>
            </a:r>
          </a:p>
          <a:p>
            <a:endParaRPr lang="de-DE" dirty="0"/>
          </a:p>
          <a:p>
            <a:r>
              <a:rPr lang="de-DE" dirty="0"/>
              <a:t>Trainingsdaten (2024) enthalten 2 zusätzliche Spalten:</a:t>
            </a:r>
          </a:p>
          <a:p>
            <a:pPr lvl="1"/>
            <a:endParaRPr lang="de-DE" dirty="0"/>
          </a:p>
          <a:p>
            <a:pPr lvl="1"/>
            <a:r>
              <a:rPr lang="de-DE" b="1" dirty="0" err="1"/>
              <a:t>label</a:t>
            </a:r>
            <a:r>
              <a:rPr lang="de-DE" b="1" dirty="0"/>
              <a:t>: </a:t>
            </a:r>
            <a:r>
              <a:rPr lang="de-DE" dirty="0"/>
              <a:t>Kontrolle + Ergebnis</a:t>
            </a:r>
          </a:p>
          <a:p>
            <a:pPr lvl="1"/>
            <a:r>
              <a:rPr lang="de-DE" b="1" dirty="0" err="1"/>
              <a:t>damage</a:t>
            </a:r>
            <a:r>
              <a:rPr lang="de-DE" b="1" dirty="0"/>
              <a:t>:</a:t>
            </a:r>
            <a:r>
              <a:rPr lang="de-DE" dirty="0"/>
              <a:t> geschätzter Schadenswert bei Betrugsfällen</a:t>
            </a:r>
          </a:p>
        </p:txBody>
      </p:sp>
    </p:spTree>
    <p:extLst>
      <p:ext uri="{BB962C8B-B14F-4D97-AF65-F5344CB8AC3E}">
        <p14:creationId xmlns:p14="http://schemas.microsoft.com/office/powerpoint/2010/main" val="182014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613BB-BC86-F8C5-E944-B22E1B192D4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29AE94-E0B4-82D2-875C-889E2F81704B}"/>
              </a:ext>
            </a:extLst>
          </p:cNvPr>
          <p:cNvSpPr>
            <a:spLocks noGrp="1"/>
          </p:cNvSpPr>
          <p:nvPr>
            <p:ph type="title"/>
          </p:nvPr>
        </p:nvSpPr>
        <p:spPr/>
        <p:txBody>
          <a:bodyPr/>
          <a:lstStyle/>
          <a:p>
            <a:r>
              <a:rPr lang="de-DE" dirty="0"/>
              <a:t>4.1 Datenlage – Übersicht (2)</a:t>
            </a:r>
          </a:p>
        </p:txBody>
      </p:sp>
      <p:sp>
        <p:nvSpPr>
          <p:cNvPr id="3" name="Inhaltsplatzhalter 2">
            <a:extLst>
              <a:ext uri="{FF2B5EF4-FFF2-40B4-BE49-F238E27FC236}">
                <a16:creationId xmlns:a16="http://schemas.microsoft.com/office/drawing/2014/main" id="{03CBA9C9-1D37-07BC-E239-30784D4E61E6}"/>
              </a:ext>
            </a:extLst>
          </p:cNvPr>
          <p:cNvSpPr>
            <a:spLocks noGrp="1"/>
          </p:cNvSpPr>
          <p:nvPr>
            <p:ph idx="1"/>
          </p:nvPr>
        </p:nvSpPr>
        <p:spPr/>
        <p:txBody>
          <a:bodyPr>
            <a:normAutofit/>
          </a:bodyPr>
          <a:lstStyle/>
          <a:p>
            <a:r>
              <a:rPr lang="de-DE" b="1" dirty="0"/>
              <a:t>Zielvariablen</a:t>
            </a:r>
            <a:r>
              <a:rPr lang="de-DE" dirty="0"/>
              <a:t> ermöglichen:</a:t>
            </a:r>
          </a:p>
          <a:p>
            <a:endParaRPr lang="de-DE" dirty="0"/>
          </a:p>
          <a:p>
            <a:pPr lvl="1"/>
            <a:r>
              <a:rPr lang="de-DE" b="1" dirty="0"/>
              <a:t>Klassifikation:</a:t>
            </a:r>
            <a:r>
              <a:rPr lang="de-DE" dirty="0"/>
              <a:t> Betrugsverdacht erkennen</a:t>
            </a:r>
          </a:p>
          <a:p>
            <a:pPr lvl="1"/>
            <a:r>
              <a:rPr lang="de-DE" b="1" dirty="0"/>
              <a:t>Regression:</a:t>
            </a:r>
            <a:r>
              <a:rPr lang="de-DE" dirty="0"/>
              <a:t> Schadenshöhe schätzen</a:t>
            </a:r>
          </a:p>
          <a:p>
            <a:endParaRPr lang="de-DE" dirty="0"/>
          </a:p>
          <a:p>
            <a:r>
              <a:rPr lang="de-DE" b="1" dirty="0"/>
              <a:t>Label-Quote niedrig:</a:t>
            </a:r>
          </a:p>
          <a:p>
            <a:endParaRPr lang="de-DE" dirty="0"/>
          </a:p>
          <a:p>
            <a:pPr lvl="1"/>
            <a:r>
              <a:rPr lang="de-DE" dirty="0"/>
              <a:t>148.025 von 1.481.783 Transaktionen kontrolliert</a:t>
            </a:r>
          </a:p>
          <a:p>
            <a:pPr lvl="1"/>
            <a:r>
              <a:rPr lang="de-DE" dirty="0"/>
              <a:t>Davon 4.656 als Betrug klassifiziert (≈ 3,14 %)</a:t>
            </a:r>
          </a:p>
        </p:txBody>
      </p:sp>
    </p:spTree>
    <p:extLst>
      <p:ext uri="{BB962C8B-B14F-4D97-AF65-F5344CB8AC3E}">
        <p14:creationId xmlns:p14="http://schemas.microsoft.com/office/powerpoint/2010/main" val="747602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55CDA-8215-7081-049E-CEAD9EE7FC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AB3F321-2A0D-0C8C-B40A-A5151DFF68A1}"/>
              </a:ext>
            </a:extLst>
          </p:cNvPr>
          <p:cNvSpPr>
            <a:spLocks noGrp="1"/>
          </p:cNvSpPr>
          <p:nvPr>
            <p:ph type="title"/>
          </p:nvPr>
        </p:nvSpPr>
        <p:spPr/>
        <p:txBody>
          <a:bodyPr/>
          <a:lstStyle/>
          <a:p>
            <a:r>
              <a:rPr lang="de-DE" dirty="0"/>
              <a:t>4.2 Datenlage – Qualität (1)</a:t>
            </a:r>
          </a:p>
        </p:txBody>
      </p:sp>
      <p:sp>
        <p:nvSpPr>
          <p:cNvPr id="3" name="Inhaltsplatzhalter 2">
            <a:extLst>
              <a:ext uri="{FF2B5EF4-FFF2-40B4-BE49-F238E27FC236}">
                <a16:creationId xmlns:a16="http://schemas.microsoft.com/office/drawing/2014/main" id="{0DFB8C7D-FC1F-6634-ECC1-380D7D930A0A}"/>
              </a:ext>
            </a:extLst>
          </p:cNvPr>
          <p:cNvSpPr>
            <a:spLocks noGrp="1"/>
          </p:cNvSpPr>
          <p:nvPr>
            <p:ph idx="1"/>
          </p:nvPr>
        </p:nvSpPr>
        <p:spPr/>
        <p:txBody>
          <a:bodyPr>
            <a:normAutofit/>
          </a:bodyPr>
          <a:lstStyle/>
          <a:p>
            <a:r>
              <a:rPr lang="de-DE" b="1" dirty="0"/>
              <a:t>Fehlende Werte </a:t>
            </a:r>
            <a:r>
              <a:rPr lang="de-DE" dirty="0"/>
              <a:t>in:</a:t>
            </a:r>
          </a:p>
          <a:p>
            <a:endParaRPr lang="de-DE" dirty="0"/>
          </a:p>
          <a:p>
            <a:pPr lvl="1"/>
            <a:r>
              <a:rPr lang="de-DE" b="1" dirty="0" err="1"/>
              <a:t>customer_feedback</a:t>
            </a:r>
            <a:r>
              <a:rPr lang="de-DE" b="1" dirty="0"/>
              <a:t> </a:t>
            </a:r>
            <a:r>
              <a:rPr lang="de-DE" dirty="0"/>
              <a:t>– Bewertung nicht überall abgegeben</a:t>
            </a:r>
          </a:p>
          <a:p>
            <a:pPr lvl="1"/>
            <a:r>
              <a:rPr lang="de-DE" b="1" dirty="0" err="1"/>
              <a:t>valid_to</a:t>
            </a:r>
            <a:r>
              <a:rPr lang="de-DE" b="1" dirty="0"/>
              <a:t> </a:t>
            </a:r>
            <a:r>
              <a:rPr lang="de-DE" dirty="0"/>
              <a:t>– 28 % ohne Gültigkeitsdatum</a:t>
            </a:r>
          </a:p>
          <a:p>
            <a:pPr lvl="1"/>
            <a:r>
              <a:rPr lang="de-DE" b="1" dirty="0" err="1"/>
              <a:t>weight</a:t>
            </a:r>
            <a:r>
              <a:rPr lang="de-DE" dirty="0"/>
              <a:t> – teils unlogisch fehlende Angaben</a:t>
            </a:r>
          </a:p>
          <a:p>
            <a:pPr lvl="1"/>
            <a:r>
              <a:rPr lang="de-DE" b="1" dirty="0" err="1"/>
              <a:t>camera_certainty</a:t>
            </a:r>
            <a:r>
              <a:rPr lang="de-DE" b="1" dirty="0"/>
              <a:t>, </a:t>
            </a:r>
            <a:r>
              <a:rPr lang="de-DE" b="1" dirty="0" err="1"/>
              <a:t>camera_product_similar</a:t>
            </a:r>
            <a:r>
              <a:rPr lang="de-DE" b="1" dirty="0"/>
              <a:t> </a:t>
            </a:r>
            <a:r>
              <a:rPr lang="de-DE" dirty="0"/>
              <a:t>– evtl. Systemausfälle</a:t>
            </a:r>
          </a:p>
        </p:txBody>
      </p:sp>
    </p:spTree>
    <p:extLst>
      <p:ext uri="{BB962C8B-B14F-4D97-AF65-F5344CB8AC3E}">
        <p14:creationId xmlns:p14="http://schemas.microsoft.com/office/powerpoint/2010/main" val="24917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2" name="Inhaltsplatzhalter 8" descr="Ein Bild, das Entwurf, Zeichnung, Text, Kleidung enthält.&#10;&#10;KI-generierte Inhalte können fehlerhaft sein.">
            <a:extLst>
              <a:ext uri="{FF2B5EF4-FFF2-40B4-BE49-F238E27FC236}">
                <a16:creationId xmlns:a16="http://schemas.microsoft.com/office/drawing/2014/main" id="{E7F6F032-9250-A1C4-8A10-15C3B9C69692}"/>
              </a:ext>
            </a:extLst>
          </p:cNvPr>
          <p:cNvPicPr>
            <a:picLocks noChangeAspect="1"/>
          </p:cNvPicPr>
          <p:nvPr/>
        </p:nvPicPr>
        <p:blipFill>
          <a:blip r:embed="rId2"/>
          <a:srcRect r="2344" b="-3"/>
          <a:stretch/>
        </p:blipFill>
        <p:spPr>
          <a:xfrm>
            <a:off x="5072331" y="863645"/>
            <a:ext cx="5160493" cy="5284552"/>
          </a:xfrm>
          <a:prstGeom prst="rect">
            <a:avLst/>
          </a:prstGeom>
        </p:spPr>
      </p:pic>
      <p:sp>
        <p:nvSpPr>
          <p:cNvPr id="3" name="Titel 1">
            <a:extLst>
              <a:ext uri="{FF2B5EF4-FFF2-40B4-BE49-F238E27FC236}">
                <a16:creationId xmlns:a16="http://schemas.microsoft.com/office/drawing/2014/main" id="{A24A8808-F0DC-B209-9597-4172FC25268B}"/>
              </a:ext>
            </a:extLst>
          </p:cNvPr>
          <p:cNvSpPr txBox="1">
            <a:spLocks/>
          </p:cNvSpPr>
          <p:nvPr/>
        </p:nvSpPr>
        <p:spPr>
          <a:xfrm>
            <a:off x="1149995" y="3059617"/>
            <a:ext cx="2947553"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2800"/>
              <a:t>Ein Blick in den SB-Alltag…</a:t>
            </a:r>
            <a:endParaRPr lang="en-US" sz="2800" dirty="0"/>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A1211-1C83-6E95-5B6C-8B8D034B9A8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EA91E68-68FE-8301-4062-6B8F02D3FCED}"/>
              </a:ext>
            </a:extLst>
          </p:cNvPr>
          <p:cNvSpPr>
            <a:spLocks noGrp="1"/>
          </p:cNvSpPr>
          <p:nvPr>
            <p:ph type="title"/>
          </p:nvPr>
        </p:nvSpPr>
        <p:spPr/>
        <p:txBody>
          <a:bodyPr/>
          <a:lstStyle/>
          <a:p>
            <a:r>
              <a:rPr lang="de-DE" dirty="0"/>
              <a:t>4.2 Datenlage – Qualität (2)</a:t>
            </a:r>
          </a:p>
        </p:txBody>
      </p:sp>
      <p:sp>
        <p:nvSpPr>
          <p:cNvPr id="3" name="Inhaltsplatzhalter 2">
            <a:extLst>
              <a:ext uri="{FF2B5EF4-FFF2-40B4-BE49-F238E27FC236}">
                <a16:creationId xmlns:a16="http://schemas.microsoft.com/office/drawing/2014/main" id="{351D7D9E-197D-6882-E5B8-83CEFCE48061}"/>
              </a:ext>
            </a:extLst>
          </p:cNvPr>
          <p:cNvSpPr>
            <a:spLocks noGrp="1"/>
          </p:cNvSpPr>
          <p:nvPr>
            <p:ph idx="1"/>
          </p:nvPr>
        </p:nvSpPr>
        <p:spPr/>
        <p:txBody>
          <a:bodyPr>
            <a:normAutofit/>
          </a:bodyPr>
          <a:lstStyle/>
          <a:p>
            <a:r>
              <a:rPr lang="de-DE" dirty="0"/>
              <a:t>Inhaltliche Auffälligkeit: </a:t>
            </a:r>
            <a:r>
              <a:rPr lang="de-DE" b="1" dirty="0" err="1"/>
              <a:t>n_lines</a:t>
            </a:r>
            <a:r>
              <a:rPr lang="de-DE" b="1" dirty="0"/>
              <a:t> stimmt nicht immer mit Positionsanzahl überein</a:t>
            </a:r>
          </a:p>
          <a:p>
            <a:endParaRPr lang="de-DE" dirty="0"/>
          </a:p>
          <a:p>
            <a:r>
              <a:rPr lang="de-DE" b="1" dirty="0"/>
              <a:t>Zeitformate teils</a:t>
            </a:r>
            <a:r>
              <a:rPr lang="de-DE" dirty="0"/>
              <a:t> </a:t>
            </a:r>
            <a:r>
              <a:rPr lang="de-DE" b="1" dirty="0"/>
              <a:t>inkonsistent</a:t>
            </a:r>
            <a:r>
              <a:rPr lang="de-DE" dirty="0"/>
              <a:t>, Preise im </a:t>
            </a:r>
            <a:r>
              <a:rPr lang="de-DE" dirty="0" err="1"/>
              <a:t>Float</a:t>
            </a:r>
            <a:r>
              <a:rPr lang="de-DE" dirty="0"/>
              <a:t>-Format</a:t>
            </a:r>
          </a:p>
          <a:p>
            <a:endParaRPr lang="de-DE" dirty="0"/>
          </a:p>
          <a:p>
            <a:r>
              <a:rPr lang="de-DE" dirty="0"/>
              <a:t>Daten insgesamt gut nutzbar:</a:t>
            </a:r>
          </a:p>
          <a:p>
            <a:endParaRPr lang="de-DE" dirty="0"/>
          </a:p>
          <a:p>
            <a:pPr lvl="1"/>
            <a:r>
              <a:rPr lang="de-DE" b="1" dirty="0"/>
              <a:t>Hoher Vollständigkeitsgrad</a:t>
            </a:r>
          </a:p>
          <a:p>
            <a:pPr lvl="1"/>
            <a:r>
              <a:rPr lang="de-DE" b="1" dirty="0"/>
              <a:t>Gelabelte Daten repräsentativ</a:t>
            </a:r>
          </a:p>
          <a:p>
            <a:pPr lvl="1"/>
            <a:r>
              <a:rPr lang="de-DE" b="1" dirty="0"/>
              <a:t>Kein Hinweis auf generelle Unbrauchbarkeit </a:t>
            </a:r>
            <a:r>
              <a:rPr lang="de-DE" dirty="0"/>
              <a:t>für Modellbildung</a:t>
            </a:r>
          </a:p>
        </p:txBody>
      </p:sp>
    </p:spTree>
    <p:extLst>
      <p:ext uri="{BB962C8B-B14F-4D97-AF65-F5344CB8AC3E}">
        <p14:creationId xmlns:p14="http://schemas.microsoft.com/office/powerpoint/2010/main" val="404879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7400" dirty="0"/>
              <a:t>5. </a:t>
            </a:r>
            <a:r>
              <a:rPr lang="de-DE" dirty="0"/>
              <a:t>Meilensteine</a:t>
            </a:r>
            <a:endParaRPr lang="de-DE" sz="7400" dirty="0"/>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6850E-3017-3691-2266-5C0D504101C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F0E297-4158-A53B-3BF3-A3DC9BC469CD}"/>
              </a:ext>
            </a:extLst>
          </p:cNvPr>
          <p:cNvSpPr>
            <a:spLocks noGrp="1"/>
          </p:cNvSpPr>
          <p:nvPr>
            <p:ph type="title"/>
          </p:nvPr>
        </p:nvSpPr>
        <p:spPr/>
        <p:txBody>
          <a:bodyPr/>
          <a:lstStyle/>
          <a:p>
            <a:r>
              <a:rPr lang="de-DE" dirty="0"/>
              <a:t>5.1 Meilenstein 1: Projektdefinition &amp; Zielklärung</a:t>
            </a:r>
          </a:p>
        </p:txBody>
      </p:sp>
      <p:sp>
        <p:nvSpPr>
          <p:cNvPr id="3" name="Inhaltsplatzhalter 2">
            <a:extLst>
              <a:ext uri="{FF2B5EF4-FFF2-40B4-BE49-F238E27FC236}">
                <a16:creationId xmlns:a16="http://schemas.microsoft.com/office/drawing/2014/main" id="{9979EF63-4BF9-6B33-B47D-077829B94D0F}"/>
              </a:ext>
            </a:extLst>
          </p:cNvPr>
          <p:cNvSpPr>
            <a:spLocks noGrp="1"/>
          </p:cNvSpPr>
          <p:nvPr>
            <p:ph idx="1"/>
          </p:nvPr>
        </p:nvSpPr>
        <p:spPr/>
        <p:txBody>
          <a:bodyPr>
            <a:normAutofit lnSpcReduction="10000"/>
          </a:bodyPr>
          <a:lstStyle/>
          <a:p>
            <a:r>
              <a:rPr lang="de-DE" b="1" dirty="0"/>
              <a:t>Formulierung des Projektziels</a:t>
            </a:r>
            <a:r>
              <a:rPr lang="de-DE" dirty="0"/>
              <a:t> in Abstimmung mit Wertkauf GmbH</a:t>
            </a:r>
          </a:p>
          <a:p>
            <a:endParaRPr lang="de-DE" dirty="0"/>
          </a:p>
          <a:p>
            <a:r>
              <a:rPr lang="de-DE" dirty="0"/>
              <a:t>Definition der technischen &amp; wirtschaftlichen </a:t>
            </a:r>
            <a:r>
              <a:rPr lang="de-DE" b="1" dirty="0"/>
              <a:t>Rahmenbedingungen</a:t>
            </a:r>
          </a:p>
          <a:p>
            <a:endParaRPr lang="de-DE" dirty="0"/>
          </a:p>
          <a:p>
            <a:r>
              <a:rPr lang="de-DE" dirty="0"/>
              <a:t>Diskussion &amp; Festlegung der </a:t>
            </a:r>
            <a:r>
              <a:rPr lang="de-DE" b="1" dirty="0"/>
              <a:t>Bewertungsfunktion</a:t>
            </a:r>
          </a:p>
          <a:p>
            <a:endParaRPr lang="de-DE" dirty="0"/>
          </a:p>
          <a:p>
            <a:r>
              <a:rPr lang="de-DE" dirty="0"/>
              <a:t>Identifikation zentraler </a:t>
            </a:r>
            <a:r>
              <a:rPr lang="de-DE" b="1" dirty="0"/>
              <a:t>Zielkonflikte</a:t>
            </a:r>
            <a:r>
              <a:rPr lang="de-DE" dirty="0"/>
              <a:t> (z. B. Präzision vs. Kundenakzeptanz)</a:t>
            </a:r>
          </a:p>
          <a:p>
            <a:endParaRPr lang="de-DE" dirty="0"/>
          </a:p>
          <a:p>
            <a:r>
              <a:rPr lang="de-DE" dirty="0"/>
              <a:t>Erstellung &amp; </a:t>
            </a:r>
            <a:r>
              <a:rPr lang="de-DE" b="1" dirty="0"/>
              <a:t>Vorstellung des Projektauftrags </a:t>
            </a:r>
            <a:r>
              <a:rPr lang="de-DE" dirty="0"/>
              <a:t>(PDF + Präsentation)</a:t>
            </a:r>
          </a:p>
        </p:txBody>
      </p:sp>
    </p:spTree>
    <p:extLst>
      <p:ext uri="{BB962C8B-B14F-4D97-AF65-F5344CB8AC3E}">
        <p14:creationId xmlns:p14="http://schemas.microsoft.com/office/powerpoint/2010/main" val="75013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5.2 Meilenstein 2: Datenzugang &amp; Analyse</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p:txBody>
          <a:bodyPr>
            <a:normAutofit fontScale="85000" lnSpcReduction="20000"/>
          </a:bodyPr>
          <a:lstStyle/>
          <a:p>
            <a:r>
              <a:rPr lang="de-DE" b="1" dirty="0"/>
              <a:t>Zugang</a:t>
            </a:r>
            <a:r>
              <a:rPr lang="de-DE" dirty="0"/>
              <a:t> zu Kassendaten (Transaktion, Artikel, Filiale)</a:t>
            </a:r>
          </a:p>
          <a:p>
            <a:endParaRPr lang="de-DE" dirty="0"/>
          </a:p>
          <a:p>
            <a:r>
              <a:rPr lang="de-DE" b="1" dirty="0"/>
              <a:t>Prüfung</a:t>
            </a:r>
            <a:r>
              <a:rPr lang="de-DE" dirty="0"/>
              <a:t> auf Vollständigkeit, Struktur, Konsistenz</a:t>
            </a:r>
          </a:p>
          <a:p>
            <a:endParaRPr lang="de-DE" dirty="0"/>
          </a:p>
          <a:p>
            <a:r>
              <a:rPr lang="de-DE" dirty="0"/>
              <a:t>Erste </a:t>
            </a:r>
            <a:r>
              <a:rPr lang="de-DE" b="1" dirty="0"/>
              <a:t>explorative Analysen </a:t>
            </a:r>
            <a:r>
              <a:rPr lang="de-DE" dirty="0"/>
              <a:t>&amp; Hypothesenbildung</a:t>
            </a:r>
          </a:p>
          <a:p>
            <a:endParaRPr lang="de-DE" dirty="0"/>
          </a:p>
          <a:p>
            <a:r>
              <a:rPr lang="de-DE" b="1" dirty="0"/>
              <a:t>Evaluierung </a:t>
            </a:r>
            <a:r>
              <a:rPr lang="de-DE" dirty="0"/>
              <a:t>der Modellierbarkeit (z. B. </a:t>
            </a:r>
            <a:r>
              <a:rPr lang="de-DE" dirty="0" err="1"/>
              <a:t>Labelverteilung</a:t>
            </a:r>
            <a:r>
              <a:rPr lang="de-DE" dirty="0"/>
              <a:t>, Datenqualität)</a:t>
            </a:r>
          </a:p>
          <a:p>
            <a:endParaRPr lang="de-DE" dirty="0"/>
          </a:p>
          <a:p>
            <a:r>
              <a:rPr lang="de-DE" dirty="0"/>
              <a:t>Definition der </a:t>
            </a:r>
            <a:r>
              <a:rPr lang="de-DE" b="1" dirty="0"/>
              <a:t>REST-Schnittstelle</a:t>
            </a:r>
            <a:r>
              <a:rPr lang="de-DE" dirty="0"/>
              <a:t> für späteren Modellzugriff</a:t>
            </a:r>
          </a:p>
          <a:p>
            <a:endParaRPr lang="de-DE" dirty="0"/>
          </a:p>
          <a:p>
            <a:r>
              <a:rPr lang="de-DE" b="1" dirty="0"/>
              <a:t>Präsentation</a:t>
            </a:r>
            <a:r>
              <a:rPr lang="de-DE" dirty="0"/>
              <a:t> erster Erkenntnisse &amp; ggfs. Projektanpassung</a:t>
            </a:r>
          </a:p>
        </p:txBody>
      </p:sp>
    </p:spTree>
    <p:extLst>
      <p:ext uri="{BB962C8B-B14F-4D97-AF65-F5344CB8AC3E}">
        <p14:creationId xmlns:p14="http://schemas.microsoft.com/office/powerpoint/2010/main" val="232938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5.3 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p:txBody>
          <a:bodyPr>
            <a:normAutofit fontScale="85000" lnSpcReduction="20000"/>
          </a:bodyPr>
          <a:lstStyle/>
          <a:p>
            <a:r>
              <a:rPr lang="de-DE" b="1" dirty="0"/>
              <a:t>Datenbereinigung</a:t>
            </a:r>
            <a:r>
              <a:rPr lang="de-DE" dirty="0"/>
              <a:t> &amp; Erstellung eines Feature-Katalogs</a:t>
            </a:r>
          </a:p>
          <a:p>
            <a:endParaRPr lang="de-DE" dirty="0"/>
          </a:p>
          <a:p>
            <a:r>
              <a:rPr lang="de-DE" dirty="0"/>
              <a:t>Auswahl geeigneter </a:t>
            </a:r>
            <a:r>
              <a:rPr lang="de-DE" b="1" dirty="0"/>
              <a:t>Modellklassen</a:t>
            </a:r>
            <a:r>
              <a:rPr lang="de-DE" dirty="0"/>
              <a:t> (von klassisch bis komplex)</a:t>
            </a:r>
          </a:p>
          <a:p>
            <a:endParaRPr lang="de-DE" dirty="0"/>
          </a:p>
          <a:p>
            <a:r>
              <a:rPr lang="de-DE" dirty="0"/>
              <a:t>Integration der Bewertungsfunktion in die </a:t>
            </a:r>
            <a:r>
              <a:rPr lang="de-DE" b="1" dirty="0"/>
              <a:t>Optimierungsstrategie</a:t>
            </a:r>
          </a:p>
          <a:p>
            <a:endParaRPr lang="de-DE" dirty="0"/>
          </a:p>
          <a:p>
            <a:r>
              <a:rPr lang="de-DE" dirty="0"/>
              <a:t>Erstellung eines funktionalen </a:t>
            </a:r>
            <a:r>
              <a:rPr lang="de-DE" b="1" dirty="0"/>
              <a:t>Prototyps </a:t>
            </a:r>
            <a:r>
              <a:rPr lang="de-DE" dirty="0"/>
              <a:t>zur Transaktionsbewertung</a:t>
            </a:r>
          </a:p>
          <a:p>
            <a:endParaRPr lang="de-DE" dirty="0"/>
          </a:p>
          <a:p>
            <a:r>
              <a:rPr lang="de-DE" b="1" dirty="0"/>
              <a:t>Bewertung</a:t>
            </a:r>
            <a:r>
              <a:rPr lang="de-DE" dirty="0"/>
              <a:t> mit Kennzahlen (Precision, Recall, ökonomischer Nutzen)</a:t>
            </a:r>
          </a:p>
          <a:p>
            <a:endParaRPr lang="de-DE" dirty="0"/>
          </a:p>
          <a:p>
            <a:r>
              <a:rPr lang="de-DE" dirty="0"/>
              <a:t>Ableitung konkreter </a:t>
            </a:r>
            <a:r>
              <a:rPr lang="de-DE" b="1" dirty="0"/>
              <a:t>Handlungsempfehlungen</a:t>
            </a:r>
          </a:p>
        </p:txBody>
      </p:sp>
    </p:spTree>
    <p:extLst>
      <p:ext uri="{BB962C8B-B14F-4D97-AF65-F5344CB8AC3E}">
        <p14:creationId xmlns:p14="http://schemas.microsoft.com/office/powerpoint/2010/main" val="177770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5.4 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009FA-C522-F0BC-338D-3B5EA2DB29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E9FC2A1-262D-9CFD-F632-1C8834914FDF}"/>
              </a:ext>
            </a:extLst>
          </p:cNvPr>
          <p:cNvSpPr>
            <a:spLocks noGrp="1"/>
          </p:cNvSpPr>
          <p:nvPr>
            <p:ph type="title"/>
          </p:nvPr>
        </p:nvSpPr>
        <p:spPr/>
        <p:txBody>
          <a:bodyPr/>
          <a:lstStyle/>
          <a:p>
            <a:r>
              <a:rPr lang="de-DE" dirty="0"/>
              <a:t>5.5 Meilenstein im Überblick</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8DBAF8B2-61EE-BF6C-A1CC-8C9FB782D9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Tree>
    <p:extLst>
      <p:ext uri="{BB962C8B-B14F-4D97-AF65-F5344CB8AC3E}">
        <p14:creationId xmlns:p14="http://schemas.microsoft.com/office/powerpoint/2010/main" val="725499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19769F-BAD9-2A11-886B-FC08DFBF8BC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D987D65-62B9-B359-FE4A-856C24B3A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6B3A0D2-6E22-9CD9-DA55-F29BCD0FB576}"/>
              </a:ext>
            </a:extLst>
          </p:cNvPr>
          <p:cNvSpPr>
            <a:spLocks noGrp="1"/>
          </p:cNvSpPr>
          <p:nvPr>
            <p:ph type="ctrTitle"/>
          </p:nvPr>
        </p:nvSpPr>
        <p:spPr>
          <a:xfrm>
            <a:off x="521208" y="1211766"/>
            <a:ext cx="7237052" cy="4727988"/>
          </a:xfrm>
        </p:spPr>
        <p:txBody>
          <a:bodyPr anchor="b">
            <a:normAutofit/>
          </a:bodyPr>
          <a:lstStyle/>
          <a:p>
            <a:r>
              <a:rPr lang="de-DE" sz="7400" dirty="0"/>
              <a:t>6. </a:t>
            </a:r>
            <a:r>
              <a:rPr lang="de-DE" dirty="0"/>
              <a:t>Risiken</a:t>
            </a:r>
            <a:endParaRPr lang="de-DE" sz="7400" dirty="0"/>
          </a:p>
        </p:txBody>
      </p:sp>
      <p:sp>
        <p:nvSpPr>
          <p:cNvPr id="9" name="Freeform: Shape 8">
            <a:extLst>
              <a:ext uri="{FF2B5EF4-FFF2-40B4-BE49-F238E27FC236}">
                <a16:creationId xmlns:a16="http://schemas.microsoft.com/office/drawing/2014/main" id="{2C70477D-522E-E3EF-671C-1C318D48CE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94730978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Stark unausgewogene Häufigkeiten </a:t>
            </a:r>
            <a:r>
              <a:rPr lang="de-DE" dirty="0"/>
              <a:t>zwischen fehlerhaften und nicht fehlerhaften Transaktionen</a:t>
            </a:r>
            <a:br>
              <a:rPr lang="de-DE" b="1" dirty="0"/>
            </a:br>
            <a:r>
              <a:rPr lang="de-DE" b="1" dirty="0"/>
              <a:t> </a:t>
            </a:r>
            <a:r>
              <a:rPr lang="de-DE" dirty="0"/>
              <a:t>→ Erschwert Training und Modellleistung</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0724C-E2CE-47AA-44E7-8BE93ED6F2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1F2A257-F044-539A-8429-013D664E0E6B}"/>
              </a:ext>
            </a:extLst>
          </p:cNvPr>
          <p:cNvSpPr>
            <a:spLocks noGrp="1"/>
          </p:cNvSpPr>
          <p:nvPr>
            <p:ph type="title"/>
          </p:nvPr>
        </p:nvSpPr>
        <p:spPr/>
        <p:txBody>
          <a:bodyPr/>
          <a:lstStyle/>
          <a:p>
            <a:r>
              <a:rPr lang="de-DE" dirty="0"/>
              <a:t>6.1 Risiken &amp; Herausforderungen</a:t>
            </a:r>
          </a:p>
        </p:txBody>
      </p:sp>
      <p:sp>
        <p:nvSpPr>
          <p:cNvPr id="3" name="Inhaltsplatzhalter 2">
            <a:extLst>
              <a:ext uri="{FF2B5EF4-FFF2-40B4-BE49-F238E27FC236}">
                <a16:creationId xmlns:a16="http://schemas.microsoft.com/office/drawing/2014/main" id="{C5ECB6A6-0121-DFC1-55AF-B397A1C45BC0}"/>
              </a:ext>
            </a:extLst>
          </p:cNvPr>
          <p:cNvSpPr>
            <a:spLocks noGrp="1"/>
          </p:cNvSpPr>
          <p:nvPr>
            <p:ph idx="1"/>
          </p:nvPr>
        </p:nvSpPr>
        <p:spPr/>
        <p:txBody>
          <a:bodyPr>
            <a:normAutofit/>
          </a:bodyPr>
          <a:lstStyle/>
          <a:p>
            <a:r>
              <a:rPr lang="de-DE" b="1" dirty="0"/>
              <a:t>Modellverständlichkeit</a:t>
            </a:r>
            <a:r>
              <a:rPr lang="de-DE" dirty="0"/>
              <a:t> → Komplexe Modelle könnten im Alltag schwer vermittelbar sein</a:t>
            </a:r>
          </a:p>
          <a:p>
            <a:endParaRPr lang="de-DE" dirty="0"/>
          </a:p>
          <a:p>
            <a:r>
              <a:rPr lang="de-DE" b="1" dirty="0"/>
              <a:t>Fehlendes Data Dictionary </a:t>
            </a:r>
            <a:r>
              <a:rPr lang="de-DE" dirty="0"/>
              <a:t>→ Risiko fehlerhafter Interpretation einzelner Variablen</a:t>
            </a:r>
          </a:p>
          <a:p>
            <a:endParaRPr lang="de-DE" dirty="0"/>
          </a:p>
          <a:p>
            <a:r>
              <a:rPr lang="de-DE" b="1" dirty="0"/>
              <a:t>Rechtliche &amp; externe Vorgaben </a:t>
            </a:r>
            <a:r>
              <a:rPr lang="de-DE" dirty="0"/>
              <a:t>→ Datenschutz &amp; juristische Rahmenbedingungen nicht Teil des Projekts</a:t>
            </a:r>
          </a:p>
          <a:p>
            <a:endParaRPr lang="de-DE" dirty="0"/>
          </a:p>
        </p:txBody>
      </p:sp>
    </p:spTree>
    <p:extLst>
      <p:ext uri="{BB962C8B-B14F-4D97-AF65-F5344CB8AC3E}">
        <p14:creationId xmlns:p14="http://schemas.microsoft.com/office/powerpoint/2010/main" val="301733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20BF0-86ED-887C-A967-3C4F578D38D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2401F6-90EC-8FDF-0095-2F8924099866}"/>
              </a:ext>
            </a:extLst>
          </p:cNvPr>
          <p:cNvSpPr>
            <a:spLocks noGrp="1"/>
          </p:cNvSpPr>
          <p:nvPr>
            <p:ph type="title"/>
          </p:nvPr>
        </p:nvSpPr>
        <p:spPr>
          <a:xfrm>
            <a:off x="4739780" y="2578608"/>
            <a:ext cx="6236208"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Warum</a:t>
            </a:r>
            <a:r>
              <a:rPr lang="en-US" b="1" kern="1200" dirty="0">
                <a:solidFill>
                  <a:schemeClr val="tx1"/>
                </a:solidFill>
                <a:latin typeface="+mj-lt"/>
                <a:ea typeface="+mj-ea"/>
                <a:cs typeface="+mj-cs"/>
              </a:rPr>
              <a:t> </a:t>
            </a:r>
            <a:r>
              <a:rPr lang="en-US" b="1" kern="1200" dirty="0" err="1">
                <a:solidFill>
                  <a:schemeClr val="tx1"/>
                </a:solidFill>
                <a:latin typeface="+mj-lt"/>
                <a:ea typeface="+mj-ea"/>
                <a:cs typeface="+mj-cs"/>
              </a:rPr>
              <a:t>wir</a:t>
            </a:r>
            <a:r>
              <a:rPr lang="en-US" b="1" kern="1200" dirty="0">
                <a:solidFill>
                  <a:schemeClr val="tx1"/>
                </a:solidFill>
                <a:latin typeface="+mj-lt"/>
                <a:ea typeface="+mj-ea"/>
                <a:cs typeface="+mj-cs"/>
              </a:rPr>
              <a:t> die </a:t>
            </a:r>
            <a:r>
              <a:rPr lang="en-US" b="1" kern="1200" dirty="0" err="1">
                <a:solidFill>
                  <a:schemeClr val="tx1"/>
                </a:solidFill>
                <a:latin typeface="+mj-lt"/>
                <a:ea typeface="+mj-ea"/>
                <a:cs typeface="+mj-cs"/>
              </a:rPr>
              <a:t>Richtigen</a:t>
            </a:r>
            <a:r>
              <a:rPr lang="en-US" b="1" kern="1200" dirty="0">
                <a:solidFill>
                  <a:schemeClr val="tx1"/>
                </a:solidFill>
                <a:latin typeface="+mj-lt"/>
                <a:ea typeface="+mj-ea"/>
                <a:cs typeface="+mj-cs"/>
              </a:rPr>
              <a:t> für Sie </a:t>
            </a:r>
            <a:r>
              <a:rPr lang="en-US" b="1" kern="1200" dirty="0" err="1">
                <a:solidFill>
                  <a:schemeClr val="tx1"/>
                </a:solidFill>
                <a:latin typeface="+mj-lt"/>
                <a:ea typeface="+mj-ea"/>
                <a:cs typeface="+mj-cs"/>
              </a:rPr>
              <a:t>sind</a:t>
            </a:r>
            <a:endParaRPr lang="en-US" b="1" kern="1200" dirty="0">
              <a:solidFill>
                <a:schemeClr val="tx1"/>
              </a:solidFill>
              <a:latin typeface="+mj-lt"/>
              <a:ea typeface="+mj-ea"/>
              <a:cs typeface="+mj-cs"/>
            </a:endParaRPr>
          </a:p>
        </p:txBody>
      </p:sp>
      <p:pic>
        <p:nvPicPr>
          <p:cNvPr id="5" name="Inhaltsplatzhalter 4" descr="Aufnahme eines Geschäftsmannes, der sich an einem Haufen Kryptowährungsballons auf einem Diagramm vor weißem Hintergrund festhält">
            <a:extLst>
              <a:ext uri="{FF2B5EF4-FFF2-40B4-BE49-F238E27FC236}">
                <a16:creationId xmlns:a16="http://schemas.microsoft.com/office/drawing/2014/main" id="{8D5B8E70-BECE-9185-56E3-F163DF62F56E}"/>
              </a:ext>
            </a:extLst>
          </p:cNvPr>
          <p:cNvPicPr>
            <a:picLocks noGrp="1" noChangeAspect="1"/>
          </p:cNvPicPr>
          <p:nvPr>
            <p:ph sz="half" idx="1"/>
          </p:nvPr>
        </p:nvPicPr>
        <p:blipFill>
          <a:blip r:embed="rId3"/>
          <a:srcRect l="37853" r="133" b="-1"/>
          <a:stretch/>
        </p:blipFill>
        <p:spPr>
          <a:xfrm>
            <a:off x="808886" y="849085"/>
            <a:ext cx="3684291" cy="5094515"/>
          </a:xfrm>
          <a:prstGeom prst="rect">
            <a:avLst/>
          </a:prstGeom>
        </p:spPr>
      </p:pic>
    </p:spTree>
    <p:extLst>
      <p:ext uri="{BB962C8B-B14F-4D97-AF65-F5344CB8AC3E}">
        <p14:creationId xmlns:p14="http://schemas.microsoft.com/office/powerpoint/2010/main" val="278357231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B5BEA1-1CC3-6086-DAD5-7D1FEFF03B8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017DF1-584E-85FD-5E3C-735BD83C7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69CE1FA-25FE-7366-D05A-7F36C3024619}"/>
              </a:ext>
            </a:extLst>
          </p:cNvPr>
          <p:cNvSpPr>
            <a:spLocks noGrp="1"/>
          </p:cNvSpPr>
          <p:nvPr>
            <p:ph type="ctrTitle"/>
          </p:nvPr>
        </p:nvSpPr>
        <p:spPr>
          <a:xfrm>
            <a:off x="521207" y="1211766"/>
            <a:ext cx="10190336" cy="4727988"/>
          </a:xfrm>
        </p:spPr>
        <p:txBody>
          <a:bodyPr anchor="b">
            <a:normAutofit/>
          </a:bodyPr>
          <a:lstStyle/>
          <a:p>
            <a:r>
              <a:rPr lang="de-DE" sz="7400" dirty="0"/>
              <a:t>7. </a:t>
            </a:r>
            <a:r>
              <a:rPr lang="de-DE" dirty="0"/>
              <a:t>Ressourceneinsatz</a:t>
            </a:r>
            <a:endParaRPr lang="de-DE" sz="7400" dirty="0"/>
          </a:p>
        </p:txBody>
      </p:sp>
      <p:sp>
        <p:nvSpPr>
          <p:cNvPr id="9" name="Freeform: Shape 8">
            <a:extLst>
              <a:ext uri="{FF2B5EF4-FFF2-40B4-BE49-F238E27FC236}">
                <a16:creationId xmlns:a16="http://schemas.microsoft.com/office/drawing/2014/main" id="{ED2DB289-0CB1-E725-B366-AE248A285E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65188775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7.1 Ressourceneinsatz</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Keine zusätzliche Infrastruktur notwendig </a:t>
            </a:r>
            <a:r>
              <a:rPr lang="de-DE" dirty="0"/>
              <a:t>→ Projektteam arbeitet mit vorhandener Ausstattung</a:t>
            </a:r>
          </a:p>
          <a:p>
            <a:endParaRPr lang="de-DE" dirty="0"/>
          </a:p>
          <a:p>
            <a:r>
              <a:rPr lang="de-DE" b="1" dirty="0"/>
              <a:t>Entwicklung in Python </a:t>
            </a:r>
            <a:r>
              <a:rPr lang="de-DE" dirty="0"/>
              <a:t>→ Nutzung bewährter, frei verfügbarer Tools &amp; Bibliotheken</a:t>
            </a:r>
          </a:p>
          <a:p>
            <a:endParaRPr lang="de-DE" dirty="0"/>
          </a:p>
          <a:p>
            <a:r>
              <a:rPr lang="de-DE" b="1" dirty="0"/>
              <a:t>Prototyp ebenfalls in Python geplant </a:t>
            </a:r>
            <a:r>
              <a:rPr lang="de-DE" dirty="0"/>
              <a:t>→ Einfach integrierbar &amp; reproduzierbar</a:t>
            </a:r>
          </a:p>
        </p:txBody>
      </p:sp>
    </p:spTree>
    <p:extLst>
      <p:ext uri="{BB962C8B-B14F-4D97-AF65-F5344CB8AC3E}">
        <p14:creationId xmlns:p14="http://schemas.microsoft.com/office/powerpoint/2010/main" val="1450803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081B3-B6C1-E964-59DC-4448E2E7B6F4}"/>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22AC74-B6A9-94B1-E1CF-10E521A8B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EF515BD-E6B5-6404-3E6F-5133117E8C86}"/>
              </a:ext>
            </a:extLst>
          </p:cNvPr>
          <p:cNvSpPr>
            <a:spLocks noGrp="1"/>
          </p:cNvSpPr>
          <p:nvPr>
            <p:ph type="ctrTitle"/>
          </p:nvPr>
        </p:nvSpPr>
        <p:spPr>
          <a:xfrm>
            <a:off x="521207" y="1211766"/>
            <a:ext cx="10190336" cy="4727988"/>
          </a:xfrm>
        </p:spPr>
        <p:txBody>
          <a:bodyPr anchor="b">
            <a:normAutofit/>
          </a:bodyPr>
          <a:lstStyle/>
          <a:p>
            <a:r>
              <a:rPr lang="de-DE" sz="7400" dirty="0"/>
              <a:t>8. </a:t>
            </a:r>
            <a:r>
              <a:rPr lang="de-DE" dirty="0"/>
              <a:t>Übergabe</a:t>
            </a:r>
            <a:endParaRPr lang="de-DE" sz="7400" dirty="0"/>
          </a:p>
        </p:txBody>
      </p:sp>
      <p:sp>
        <p:nvSpPr>
          <p:cNvPr id="9" name="Freeform: Shape 8">
            <a:extLst>
              <a:ext uri="{FF2B5EF4-FFF2-40B4-BE49-F238E27FC236}">
                <a16:creationId xmlns:a16="http://schemas.microsoft.com/office/drawing/2014/main" id="{DA1C0B53-972A-C9FC-2370-ECEE0379B9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8569585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AB351-7C0A-ECF2-E669-6B7BA171873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37DA2E-ACA7-2CA4-1D90-7DFB0F18DAA5}"/>
              </a:ext>
            </a:extLst>
          </p:cNvPr>
          <p:cNvSpPr>
            <a:spLocks noGrp="1"/>
          </p:cNvSpPr>
          <p:nvPr>
            <p:ph type="title"/>
          </p:nvPr>
        </p:nvSpPr>
        <p:spPr/>
        <p:txBody>
          <a:bodyPr/>
          <a:lstStyle/>
          <a:p>
            <a:r>
              <a:rPr lang="de-DE" dirty="0"/>
              <a:t>8.1 Übergabe des Prototyps</a:t>
            </a:r>
          </a:p>
        </p:txBody>
      </p:sp>
      <p:sp>
        <p:nvSpPr>
          <p:cNvPr id="3" name="Inhaltsplatzhalter 2">
            <a:extLst>
              <a:ext uri="{FF2B5EF4-FFF2-40B4-BE49-F238E27FC236}">
                <a16:creationId xmlns:a16="http://schemas.microsoft.com/office/drawing/2014/main" id="{58865A3C-9B9D-CEA9-57B3-106001782835}"/>
              </a:ext>
            </a:extLst>
          </p:cNvPr>
          <p:cNvSpPr>
            <a:spLocks noGrp="1"/>
          </p:cNvSpPr>
          <p:nvPr>
            <p:ph idx="1"/>
          </p:nvPr>
        </p:nvSpPr>
        <p:spPr/>
        <p:txBody>
          <a:bodyPr>
            <a:normAutofit/>
          </a:bodyPr>
          <a:lstStyle/>
          <a:p>
            <a:r>
              <a:rPr lang="de-DE" b="1" dirty="0"/>
              <a:t>Ziel: </a:t>
            </a:r>
            <a:r>
              <a:rPr lang="de-DE" dirty="0"/>
              <a:t>Reproduzierbare &amp; konsistente Ausführung in der Zielumgebung</a:t>
            </a:r>
          </a:p>
          <a:p>
            <a:endParaRPr lang="de-DE" b="1" dirty="0"/>
          </a:p>
          <a:p>
            <a:endParaRPr lang="de-DE" b="1" dirty="0"/>
          </a:p>
          <a:p>
            <a:r>
              <a:rPr lang="de-DE" b="1" dirty="0"/>
              <a:t>Abstimmung mit dem Kunden → </a:t>
            </a:r>
            <a:r>
              <a:rPr lang="de-DE" dirty="0"/>
              <a:t>Wahl der geeigneten Form erfolgt gemeinsam im Projektverlauf</a:t>
            </a:r>
          </a:p>
        </p:txBody>
      </p:sp>
    </p:spTree>
    <p:extLst>
      <p:ext uri="{BB962C8B-B14F-4D97-AF65-F5344CB8AC3E}">
        <p14:creationId xmlns:p14="http://schemas.microsoft.com/office/powerpoint/2010/main" val="93889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54187-5DF8-7CD5-76C4-43E6F7E7FD8E}"/>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F4BADB17-B65B-EC18-4766-BDF0F444F380}"/>
              </a:ext>
            </a:extLst>
          </p:cNvPr>
          <p:cNvSpPr txBox="1">
            <a:spLocks/>
          </p:cNvSpPr>
          <p:nvPr/>
        </p:nvSpPr>
        <p:spPr>
          <a:xfrm>
            <a:off x="5823857" y="1681658"/>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D31AB6DB-8A73-993A-FE5D-C9E910ECCBA8}"/>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1240710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37A2A2-39F2-2344-D81B-BF70E0A6D75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dirty="0" err="1">
                <a:solidFill>
                  <a:schemeClr val="tx1"/>
                </a:solidFill>
                <a:latin typeface="+mj-lt"/>
                <a:ea typeface="+mj-ea"/>
                <a:cs typeface="+mj-cs"/>
              </a:rPr>
              <a:t>Einsatz</a:t>
            </a:r>
            <a:r>
              <a:rPr lang="en-US" b="1" kern="1200" dirty="0">
                <a:solidFill>
                  <a:schemeClr val="tx1"/>
                </a:solidFill>
                <a:latin typeface="+mj-lt"/>
                <a:ea typeface="+mj-ea"/>
                <a:cs typeface="+mj-cs"/>
              </a:rPr>
              <a:t> von Machine Learning und AI</a:t>
            </a:r>
          </a:p>
        </p:txBody>
      </p:sp>
      <p:sp>
        <p:nvSpPr>
          <p:cNvPr id="4" name="Inhaltsplatzhalter 3">
            <a:extLst>
              <a:ext uri="{FF2B5EF4-FFF2-40B4-BE49-F238E27FC236}">
                <a16:creationId xmlns:a16="http://schemas.microsoft.com/office/drawing/2014/main" id="{A0B462E8-D96D-65E2-4BB5-59FCF64BBA1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Mustererkennung</a:t>
            </a:r>
          </a:p>
          <a:p>
            <a:pPr marL="0" lvl="1" indent="0">
              <a:buNone/>
            </a:pPr>
            <a:r>
              <a:rPr lang="de-DE" sz="1400" dirty="0"/>
              <a:t>.</a:t>
            </a:r>
          </a:p>
          <a:p>
            <a:pPr>
              <a:spcBef>
                <a:spcPts val="2500"/>
              </a:spcBef>
            </a:pPr>
            <a:r>
              <a:rPr lang="de-DE" sz="2000" b="1" dirty="0"/>
              <a:t>Vorhersagen treffen</a:t>
            </a:r>
          </a:p>
          <a:p>
            <a:pPr>
              <a:spcBef>
                <a:spcPts val="2500"/>
              </a:spcBef>
            </a:pPr>
            <a:endParaRPr lang="de-DE" sz="2000" b="1" dirty="0"/>
          </a:p>
          <a:p>
            <a:pPr>
              <a:spcBef>
                <a:spcPts val="2500"/>
              </a:spcBef>
            </a:pPr>
            <a:r>
              <a:rPr lang="de-DE" sz="2000" b="1" dirty="0"/>
              <a:t>Automatisierte Entscheidungen</a:t>
            </a:r>
          </a:p>
        </p:txBody>
      </p:sp>
      <p:pic>
        <p:nvPicPr>
          <p:cNvPr id="5" name="Inhaltsplatzhalter 4" descr="Digitales Konzept der Künstlichen Intelligenz mit Gehirnform">
            <a:extLst>
              <a:ext uri="{FF2B5EF4-FFF2-40B4-BE49-F238E27FC236}">
                <a16:creationId xmlns:a16="http://schemas.microsoft.com/office/drawing/2014/main" id="{0291F313-DA6F-4AD6-95DD-BC843B6C343F}"/>
              </a:ext>
            </a:extLst>
          </p:cNvPr>
          <p:cNvPicPr>
            <a:picLocks noGrp="1" noChangeAspect="1"/>
          </p:cNvPicPr>
          <p:nvPr>
            <p:ph sz="half" idx="1"/>
          </p:nvPr>
        </p:nvPicPr>
        <p:blipFill>
          <a:blip r:embed="rId3"/>
          <a:srcRect l="20496" r="27147"/>
          <a:stretch/>
        </p:blipFill>
        <p:spPr>
          <a:xfrm>
            <a:off x="8513395" y="978408"/>
            <a:ext cx="3154645" cy="4518878"/>
          </a:xfrm>
          <a:prstGeom prst="rect">
            <a:avLst/>
          </a:prstGeom>
        </p:spPr>
      </p:pic>
    </p:spTree>
    <p:extLst>
      <p:ext uri="{BB962C8B-B14F-4D97-AF65-F5344CB8AC3E}">
        <p14:creationId xmlns:p14="http://schemas.microsoft.com/office/powerpoint/2010/main" val="2809220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1D6791-FDD1-2B54-6C3A-638D30B28F6B}"/>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a:solidFill>
                  <a:schemeClr val="tx1"/>
                </a:solidFill>
                <a:latin typeface="+mj-lt"/>
                <a:ea typeface="+mj-ea"/>
                <a:cs typeface="+mj-cs"/>
              </a:rPr>
              <a:t>Visualisierung und Interpretation der Daten</a:t>
            </a:r>
          </a:p>
        </p:txBody>
      </p:sp>
      <p:sp>
        <p:nvSpPr>
          <p:cNvPr id="4" name="Inhaltsplatzhalter 3">
            <a:extLst>
              <a:ext uri="{FF2B5EF4-FFF2-40B4-BE49-F238E27FC236}">
                <a16:creationId xmlns:a16="http://schemas.microsoft.com/office/drawing/2014/main" id="{FF82A7C0-6B42-3D38-0E89-49A1AD233A7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Bedeutung der Datenvisualisierung</a:t>
            </a:r>
          </a:p>
          <a:p>
            <a:pPr>
              <a:spcBef>
                <a:spcPts val="2500"/>
              </a:spcBef>
            </a:pPr>
            <a:endParaRPr lang="de-DE" sz="1400" b="1" dirty="0"/>
          </a:p>
          <a:p>
            <a:pPr>
              <a:spcBef>
                <a:spcPts val="2500"/>
              </a:spcBef>
            </a:pPr>
            <a:r>
              <a:rPr lang="de-DE" sz="2000" b="1" dirty="0"/>
              <a:t>Moderne Werkzeuge</a:t>
            </a:r>
          </a:p>
          <a:p>
            <a:pPr marL="0" lvl="1" indent="0">
              <a:buNone/>
            </a:pPr>
            <a:r>
              <a:rPr lang="de-DE" sz="1400" dirty="0"/>
              <a:t>.</a:t>
            </a:r>
          </a:p>
          <a:p>
            <a:pPr marL="0" lvl="1" indent="0">
              <a:buNone/>
            </a:pPr>
            <a:endParaRPr lang="de-DE" sz="1400" dirty="0"/>
          </a:p>
          <a:p>
            <a:pPr>
              <a:spcBef>
                <a:spcPts val="2500"/>
              </a:spcBef>
            </a:pPr>
            <a:r>
              <a:rPr lang="de-DE" sz="2000" b="1" dirty="0"/>
              <a:t>Erleichterte Entscheidungsfindung</a:t>
            </a:r>
          </a:p>
        </p:txBody>
      </p:sp>
      <p:pic>
        <p:nvPicPr>
          <p:cNvPr id="5" name="Inhaltsplatzhalter 4" descr="Medizinische Schnittstelle der Zukunft, ein System zur Verwaltung medizinischer Daten, das durch Scannen des neuronalen Netzes des menschlichen Gehirns gewonnen wird. Dank moderner Technologien und der Hilfe neuronaler Netze ist es möglich, frühzeitig Vorhersagen zu treffen und Krankheiten zu diagnostizieren.">
            <a:extLst>
              <a:ext uri="{FF2B5EF4-FFF2-40B4-BE49-F238E27FC236}">
                <a16:creationId xmlns:a16="http://schemas.microsoft.com/office/drawing/2014/main" id="{81F71E20-8AF9-413D-B898-7767DD868995}"/>
              </a:ext>
            </a:extLst>
          </p:cNvPr>
          <p:cNvPicPr>
            <a:picLocks noGrp="1" noChangeAspect="1"/>
          </p:cNvPicPr>
          <p:nvPr>
            <p:ph sz="half" idx="1"/>
          </p:nvPr>
        </p:nvPicPr>
        <p:blipFill>
          <a:blip r:embed="rId3"/>
          <a:srcRect l="29419" r="33757" b="1"/>
          <a:stretch/>
        </p:blipFill>
        <p:spPr>
          <a:xfrm>
            <a:off x="8478009" y="978408"/>
            <a:ext cx="3190032" cy="4562421"/>
          </a:xfrm>
          <a:prstGeom prst="rect">
            <a:avLst/>
          </a:prstGeom>
        </p:spPr>
      </p:pic>
    </p:spTree>
    <p:extLst>
      <p:ext uri="{BB962C8B-B14F-4D97-AF65-F5344CB8AC3E}">
        <p14:creationId xmlns:p14="http://schemas.microsoft.com/office/powerpoint/2010/main" val="2343483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35348-96C5-0D3F-D1D6-A1824B6B25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042B18-21F2-6A40-2FC9-7CDEB7A5BA59}"/>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sz="4100" b="1" kern="1200" dirty="0" err="1">
                <a:solidFill>
                  <a:schemeClr val="tx1"/>
                </a:solidFill>
                <a:latin typeface="+mj-lt"/>
                <a:ea typeface="+mj-ea"/>
                <a:cs typeface="+mj-cs"/>
              </a:rPr>
              <a:t>Langfristige</a:t>
            </a:r>
            <a:r>
              <a:rPr lang="en-US" sz="4100" b="1" kern="1200" dirty="0">
                <a:solidFill>
                  <a:schemeClr val="tx1"/>
                </a:solidFill>
                <a:latin typeface="+mj-lt"/>
                <a:ea typeface="+mj-ea"/>
                <a:cs typeface="+mj-cs"/>
              </a:rPr>
              <a:t> </a:t>
            </a:r>
            <a:r>
              <a:rPr lang="en-US" sz="4100" b="1" kern="1200" dirty="0" err="1">
                <a:solidFill>
                  <a:schemeClr val="tx1"/>
                </a:solidFill>
                <a:latin typeface="+mj-lt"/>
                <a:ea typeface="+mj-ea"/>
                <a:cs typeface="+mj-cs"/>
              </a:rPr>
              <a:t>Kooperation</a:t>
            </a:r>
            <a:r>
              <a:rPr lang="en-US" sz="4100" b="1" kern="1200" dirty="0">
                <a:solidFill>
                  <a:schemeClr val="tx1"/>
                </a:solidFill>
                <a:latin typeface="+mj-lt"/>
                <a:ea typeface="+mj-ea"/>
                <a:cs typeface="+mj-cs"/>
              </a:rPr>
              <a:t> und Support</a:t>
            </a:r>
          </a:p>
        </p:txBody>
      </p:sp>
      <p:sp>
        <p:nvSpPr>
          <p:cNvPr id="4" name="Inhaltsplatzhalter 3">
            <a:extLst>
              <a:ext uri="{FF2B5EF4-FFF2-40B4-BE49-F238E27FC236}">
                <a16:creationId xmlns:a16="http://schemas.microsoft.com/office/drawing/2014/main" id="{3BEB96BB-90E4-9AE0-8BB9-4D6EFD187C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a:spcBef>
                <a:spcPts val="2500"/>
              </a:spcBef>
            </a:pPr>
            <a:r>
              <a:rPr lang="de-DE" sz="2000" b="1" dirty="0"/>
              <a:t>Langfristige Zusammenarbeit</a:t>
            </a:r>
          </a:p>
          <a:p>
            <a:pPr>
              <a:spcBef>
                <a:spcPts val="2500"/>
              </a:spcBef>
            </a:pPr>
            <a:endParaRPr lang="de-DE" sz="2000" b="1" dirty="0"/>
          </a:p>
          <a:p>
            <a:pPr>
              <a:spcBef>
                <a:spcPts val="2500"/>
              </a:spcBef>
            </a:pPr>
            <a:r>
              <a:rPr lang="de-DE" sz="2000" b="1" dirty="0"/>
              <a:t>Kontinuierlicher Support</a:t>
            </a:r>
          </a:p>
          <a:p>
            <a:pPr>
              <a:spcBef>
                <a:spcPts val="2500"/>
              </a:spcBef>
            </a:pPr>
            <a:endParaRPr lang="de-DE" sz="2000" b="1" dirty="0"/>
          </a:p>
          <a:p>
            <a:pPr>
              <a:spcBef>
                <a:spcPts val="2500"/>
              </a:spcBef>
            </a:pPr>
            <a:r>
              <a:rPr lang="de-DE" sz="2000" b="1" dirty="0"/>
              <a:t>Anpassungen an Marktbedürfnisse</a:t>
            </a:r>
          </a:p>
        </p:txBody>
      </p:sp>
      <p:pic>
        <p:nvPicPr>
          <p:cNvPr id="3" name="Inhaltsplatzhalter 4" descr="Aufnahme einer Gruppe von Geschäftsleuten, die sich solidarisch an den Händen halten, eingeblendet mit einem Stadthintergrund">
            <a:extLst>
              <a:ext uri="{FF2B5EF4-FFF2-40B4-BE49-F238E27FC236}">
                <a16:creationId xmlns:a16="http://schemas.microsoft.com/office/drawing/2014/main" id="{F3DFFEF5-FA17-D16E-DDC3-2BF359CB021D}"/>
              </a:ext>
            </a:extLst>
          </p:cNvPr>
          <p:cNvPicPr>
            <a:picLocks noChangeAspect="1"/>
          </p:cNvPicPr>
          <p:nvPr/>
        </p:nvPicPr>
        <p:blipFill>
          <a:blip r:embed="rId3"/>
          <a:srcRect l="31362" r="22040" b="1"/>
          <a:stretch/>
        </p:blipFill>
        <p:spPr>
          <a:xfrm>
            <a:off x="8556171" y="981311"/>
            <a:ext cx="3114621" cy="4461546"/>
          </a:xfrm>
          <a:prstGeom prst="rect">
            <a:avLst/>
          </a:prstGeom>
        </p:spPr>
      </p:pic>
    </p:spTree>
    <p:extLst>
      <p:ext uri="{BB962C8B-B14F-4D97-AF65-F5344CB8AC3E}">
        <p14:creationId xmlns:p14="http://schemas.microsoft.com/office/powerpoint/2010/main" val="3367917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169B9C67-500D-E1F9-B32F-F9A8B0FA39D4}"/>
              </a:ext>
            </a:extLst>
          </p:cNvPr>
          <p:cNvSpPr>
            <a:spLocks noGrp="1"/>
          </p:cNvSpPr>
          <p:nvPr>
            <p:ph type="ctrTitle"/>
          </p:nvPr>
        </p:nvSpPr>
        <p:spPr>
          <a:xfrm>
            <a:off x="521208" y="1211766"/>
            <a:ext cx="7237052" cy="4727988"/>
          </a:xfrm>
        </p:spPr>
        <p:txBody>
          <a:bodyPr anchor="b">
            <a:normAutofit/>
          </a:bodyPr>
          <a:lstStyle/>
          <a:p>
            <a:r>
              <a:rPr lang="de-DE" sz="7400" dirty="0"/>
              <a:t>1. Einführung in das Projekt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3926852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456474-74ED-91BE-7D88-495C00E2C791}"/>
              </a:ext>
            </a:extLst>
          </p:cNvPr>
          <p:cNvSpPr>
            <a:spLocks noGrp="1"/>
          </p:cNvSpPr>
          <p:nvPr>
            <p:ph type="title"/>
          </p:nvPr>
        </p:nvSpPr>
        <p:spPr/>
        <p:txBody>
          <a:bodyPr/>
          <a:lstStyle/>
          <a:p>
            <a:r>
              <a:rPr lang="de-DE" dirty="0"/>
              <a:t>1.1 Ausgangslage</a:t>
            </a:r>
          </a:p>
        </p:txBody>
      </p:sp>
      <p:sp>
        <p:nvSpPr>
          <p:cNvPr id="3" name="Inhaltsplatzhalter 2">
            <a:extLst>
              <a:ext uri="{FF2B5EF4-FFF2-40B4-BE49-F238E27FC236}">
                <a16:creationId xmlns:a16="http://schemas.microsoft.com/office/drawing/2014/main" id="{A474A5EA-BDDB-B724-9AC7-83FA3A2BB750}"/>
              </a:ext>
            </a:extLst>
          </p:cNvPr>
          <p:cNvSpPr>
            <a:spLocks noGrp="1"/>
          </p:cNvSpPr>
          <p:nvPr>
            <p:ph idx="1"/>
          </p:nvPr>
        </p:nvSpPr>
        <p:spPr/>
        <p:txBody>
          <a:bodyPr/>
          <a:lstStyle/>
          <a:p>
            <a:r>
              <a:rPr lang="de-DE" b="1" dirty="0"/>
              <a:t>Einsatz von SB-Kassen</a:t>
            </a:r>
            <a:r>
              <a:rPr lang="de-DE" dirty="0"/>
              <a:t> seit mehreren Jahren zur Effizienzsteigerung &amp; besserem Kundenerlebnis</a:t>
            </a:r>
          </a:p>
          <a:p>
            <a:endParaRPr lang="de-DE" dirty="0"/>
          </a:p>
          <a:p>
            <a:r>
              <a:rPr lang="de-DE" b="1" dirty="0"/>
              <a:t>Gewichtserfassung</a:t>
            </a:r>
            <a:r>
              <a:rPr lang="de-DE" dirty="0"/>
              <a:t> über Waage, aber kein automatischer Abgleich mit Warenkorb</a:t>
            </a:r>
          </a:p>
          <a:p>
            <a:endParaRPr lang="de-DE" dirty="0"/>
          </a:p>
          <a:p>
            <a:r>
              <a:rPr lang="de-DE" b="1" dirty="0"/>
              <a:t>Nur stationäre Systeme </a:t>
            </a:r>
            <a:r>
              <a:rPr lang="de-DE" dirty="0"/>
              <a:t>im Ausgangsbereich – keine mobilen Scanner im Einsatz</a:t>
            </a:r>
          </a:p>
        </p:txBody>
      </p:sp>
    </p:spTree>
    <p:extLst>
      <p:ext uri="{BB962C8B-B14F-4D97-AF65-F5344CB8AC3E}">
        <p14:creationId xmlns:p14="http://schemas.microsoft.com/office/powerpoint/2010/main" val="574061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D9E4-251D-E42B-8807-17BCB19323D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ECFB396-61C1-190E-7176-635FBF83B783}"/>
              </a:ext>
            </a:extLst>
          </p:cNvPr>
          <p:cNvSpPr>
            <a:spLocks noGrp="1"/>
          </p:cNvSpPr>
          <p:nvPr>
            <p:ph type="title"/>
          </p:nvPr>
        </p:nvSpPr>
        <p:spPr/>
        <p:txBody>
          <a:bodyPr/>
          <a:lstStyle/>
          <a:p>
            <a:r>
              <a:rPr lang="de-DE" dirty="0"/>
              <a:t>1.2 Problemstellung</a:t>
            </a:r>
          </a:p>
        </p:txBody>
      </p:sp>
      <p:sp>
        <p:nvSpPr>
          <p:cNvPr id="3" name="Inhaltsplatzhalter 2">
            <a:extLst>
              <a:ext uri="{FF2B5EF4-FFF2-40B4-BE49-F238E27FC236}">
                <a16:creationId xmlns:a16="http://schemas.microsoft.com/office/drawing/2014/main" id="{50B6B136-EE58-FD20-5CC4-65CD8CC62EC2}"/>
              </a:ext>
            </a:extLst>
          </p:cNvPr>
          <p:cNvSpPr>
            <a:spLocks noGrp="1"/>
          </p:cNvSpPr>
          <p:nvPr>
            <p:ph idx="1"/>
          </p:nvPr>
        </p:nvSpPr>
        <p:spPr/>
        <p:txBody>
          <a:bodyPr>
            <a:normAutofit/>
          </a:bodyPr>
          <a:lstStyle/>
          <a:p>
            <a:r>
              <a:rPr lang="de-DE" dirty="0"/>
              <a:t>Hohe </a:t>
            </a:r>
            <a:r>
              <a:rPr lang="de-DE" b="1" dirty="0"/>
              <a:t>Anfälligkeit für Verluste</a:t>
            </a:r>
            <a:r>
              <a:rPr lang="de-DE" dirty="0"/>
              <a:t>, da Verantwortung beim Kunden liegt</a:t>
            </a:r>
          </a:p>
          <a:p>
            <a:endParaRPr lang="de-DE" dirty="0"/>
          </a:p>
          <a:p>
            <a:r>
              <a:rPr lang="de-DE" dirty="0"/>
              <a:t>Verluste durch:</a:t>
            </a:r>
          </a:p>
          <a:p>
            <a:endParaRPr lang="de-DE" b="1" dirty="0"/>
          </a:p>
          <a:p>
            <a:pPr lvl="1"/>
            <a:r>
              <a:rPr lang="de-DE" b="1" dirty="0"/>
              <a:t>Diebstahl</a:t>
            </a:r>
            <a:r>
              <a:rPr lang="de-DE" dirty="0"/>
              <a:t> (absichtliches Auslassen von Artikeln)</a:t>
            </a:r>
          </a:p>
          <a:p>
            <a:pPr lvl="1"/>
            <a:r>
              <a:rPr lang="de-DE" b="1" dirty="0"/>
              <a:t>Fehlbedienungen</a:t>
            </a:r>
            <a:r>
              <a:rPr lang="de-DE" dirty="0"/>
              <a:t> oder technische Störungen</a:t>
            </a:r>
          </a:p>
        </p:txBody>
      </p:sp>
    </p:spTree>
    <p:extLst>
      <p:ext uri="{BB962C8B-B14F-4D97-AF65-F5344CB8AC3E}">
        <p14:creationId xmlns:p14="http://schemas.microsoft.com/office/powerpoint/2010/main" val="156201856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Words>
  <Application>Microsoft Office PowerPoint</Application>
  <PresentationFormat>Breitbild</PresentationFormat>
  <Paragraphs>203</Paragraphs>
  <Slides>34</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34</vt:i4>
      </vt:variant>
    </vt:vector>
  </HeadingPairs>
  <TitlesOfParts>
    <vt:vector size="38" baseType="lpstr">
      <vt:lpstr>Arial</vt:lpstr>
      <vt:lpstr>Bierstadt</vt:lpstr>
      <vt:lpstr>Calibri</vt:lpstr>
      <vt:lpstr>GestaltVTI</vt:lpstr>
      <vt:lpstr>PowerPoint-Präsentation</vt:lpstr>
      <vt:lpstr>PowerPoint-Präsentation</vt:lpstr>
      <vt:lpstr>Warum wir die Richtigen für Sie sind</vt:lpstr>
      <vt:lpstr>Einsatz von Machine Learning und AI</vt:lpstr>
      <vt:lpstr>Visualisierung und Interpretation der Daten</vt:lpstr>
      <vt:lpstr>Langfristige Kooperation und Support</vt:lpstr>
      <vt:lpstr>1. Einführung in das Projekt</vt:lpstr>
      <vt:lpstr>1.1 Ausgangslage</vt:lpstr>
      <vt:lpstr>1.2 Problemstellung</vt:lpstr>
      <vt:lpstr>1.3 Bisherige Strategie</vt:lpstr>
      <vt:lpstr>2. Projektauftrag</vt:lpstr>
      <vt:lpstr>2.1 Projektauftrag</vt:lpstr>
      <vt:lpstr>2.2 Projektauftrag im Detail </vt:lpstr>
      <vt:lpstr>3. Abgrenzung</vt:lpstr>
      <vt:lpstr>3. Abgrenzung des Projektumfangs </vt:lpstr>
      <vt:lpstr>4. Datenlage</vt:lpstr>
      <vt:lpstr>4.1 Datenlage – Übersicht (1)</vt:lpstr>
      <vt:lpstr>4.1 Datenlage – Übersicht (2)</vt:lpstr>
      <vt:lpstr>4.2 Datenlage – Qualität (1)</vt:lpstr>
      <vt:lpstr>4.2 Datenlage – Qualität (2)</vt:lpstr>
      <vt:lpstr>5. Meilensteine</vt:lpstr>
      <vt:lpstr>5.1 Meilenstein 1: Projektdefinition &amp; Zielklärung</vt:lpstr>
      <vt:lpstr>5.2 Meilenstein 2: Datenzugang &amp; Analyse</vt:lpstr>
      <vt:lpstr>5.3 Meilenstein 3: Datenaufbereitung &amp; Modellierung</vt:lpstr>
      <vt:lpstr>5.4 Meilenstein 4: Dokumentation &amp; Übergabe</vt:lpstr>
      <vt:lpstr>5.5 Meilenstein im Überblick</vt:lpstr>
      <vt:lpstr>6. Risiken</vt:lpstr>
      <vt:lpstr>6.1 Risiken &amp; Herausforderungen</vt:lpstr>
      <vt:lpstr>6.1 Risiken &amp; Herausforderungen</vt:lpstr>
      <vt:lpstr>7. Ressourceneinsatz</vt:lpstr>
      <vt:lpstr>7.1 Ressourceneinsatz</vt:lpstr>
      <vt:lpstr>8. Übergabe</vt:lpstr>
      <vt:lpstr>8.1 Übergabe des Prototyps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56</cp:revision>
  <dcterms:created xsi:type="dcterms:W3CDTF">2025-04-25T09:01:47Z</dcterms:created>
  <dcterms:modified xsi:type="dcterms:W3CDTF">2025-04-27T14:48:18Z</dcterms:modified>
</cp:coreProperties>
</file>