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615" r:id="rId3"/>
    <p:sldId id="2598" r:id="rId4"/>
    <p:sldId id="2608" r:id="rId5"/>
    <p:sldId id="2633" r:id="rId6"/>
    <p:sldId id="2723" r:id="rId7"/>
    <p:sldId id="2708" r:id="rId8"/>
    <p:sldId id="2588" r:id="rId9"/>
    <p:sldId id="2599" r:id="rId10"/>
    <p:sldId id="2600" r:id="rId11"/>
    <p:sldId id="2601" r:id="rId12"/>
    <p:sldId id="2602" r:id="rId13"/>
    <p:sldId id="2722" r:id="rId14"/>
    <p:sldId id="2604" r:id="rId15"/>
    <p:sldId id="2721" r:id="rId16"/>
    <p:sldId id="2716" r:id="rId17"/>
    <p:sldId id="2710" r:id="rId18"/>
    <p:sldId id="2724" r:id="rId19"/>
    <p:sldId id="2642" r:id="rId20"/>
    <p:sldId id="2627" r:id="rId21"/>
    <p:sldId id="2656" r:id="rId22"/>
    <p:sldId id="2657" r:id="rId23"/>
    <p:sldId id="2725" r:id="rId24"/>
    <p:sldId id="258" r:id="rId25"/>
    <p:sldId id="259" r:id="rId26"/>
    <p:sldId id="2663" r:id="rId27"/>
    <p:sldId id="2726"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17" r:id="rId48"/>
    <p:sldId id="2709" r:id="rId49"/>
    <p:sldId id="2728" r:id="rId50"/>
    <p:sldId id="2729" r:id="rId51"/>
    <p:sldId id="2730" r:id="rId52"/>
    <p:sldId id="2731" r:id="rId53"/>
    <p:sldId id="2732" r:id="rId54"/>
    <p:sldId id="2733" r:id="rId55"/>
    <p:sldId id="2734" r:id="rId56"/>
    <p:sldId id="2735" r:id="rId57"/>
    <p:sldId id="2736" r:id="rId58"/>
    <p:sldId id="2737" r:id="rId59"/>
    <p:sldId id="2738" r:id="rId60"/>
    <p:sldId id="2739" r:id="rId61"/>
    <p:sldId id="2740" r:id="rId62"/>
    <p:sldId id="2741" r:id="rId63"/>
    <p:sldId id="2742" r:id="rId64"/>
    <p:sldId id="2743" r:id="rId65"/>
    <p:sldId id="2744" r:id="rId66"/>
    <p:sldId id="2745" r:id="rId67"/>
    <p:sldId id="2746" r:id="rId68"/>
    <p:sldId id="2747" r:id="rId69"/>
    <p:sldId id="2748" r:id="rId70"/>
    <p:sldId id="2749" r:id="rId71"/>
    <p:sldId id="2750" r:id="rId72"/>
    <p:sldId id="2751" r:id="rId73"/>
    <p:sldId id="2752" r:id="rId74"/>
    <p:sldId id="2753" r:id="rId75"/>
    <p:sldId id="2754" r:id="rId76"/>
    <p:sldId id="2755" r:id="rId77"/>
    <p:sldId id="2718" r:id="rId78"/>
    <p:sldId id="2711" r:id="rId79"/>
    <p:sldId id="2756" r:id="rId80"/>
    <p:sldId id="2719" r:id="rId81"/>
    <p:sldId id="2712" r:id="rId82"/>
    <p:sldId id="2720"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08"/>
            <p14:sldId id="2633"/>
            <p14:sldId id="2723"/>
            <p14:sldId id="2708"/>
            <p14:sldId id="2588"/>
            <p14:sldId id="2599"/>
            <p14:sldId id="2600"/>
            <p14:sldId id="2601"/>
            <p14:sldId id="2602"/>
            <p14:sldId id="2722"/>
            <p14:sldId id="2604"/>
            <p14:sldId id="2721"/>
            <p14:sldId id="2716"/>
            <p14:sldId id="2710"/>
            <p14:sldId id="2724"/>
            <p14:sldId id="2642"/>
            <p14:sldId id="2627"/>
            <p14:sldId id="2656"/>
            <p14:sldId id="2657"/>
            <p14:sldId id="2725"/>
            <p14:sldId id="258"/>
            <p14:sldId id="259"/>
            <p14:sldId id="2663"/>
            <p14:sldId id="2726"/>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17"/>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6"/>
            <p14:sldId id="2719"/>
            <p14:sldId id="2712"/>
            <p14:sldId id="2720"/>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25.06.2025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8A78-3B9B-48F2-3244-4F5FBF8456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F4455D-A27E-BF10-1AA0-C1012C5514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BDBC45-FBA2-A492-08C5-9FEF1B7C155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0945E3CB-3DF3-AE2B-E34E-6C7F6A19DB13}"/>
              </a:ext>
            </a:extLst>
          </p:cNvPr>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1883176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48</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17</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78</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81</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6/25/2025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32938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17777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lstStyle/>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874130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Ursprüngliche Meilensteinplanung</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Tatsächlicher 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2432195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C4C36-8DA3-11BD-F62F-D868EEDD9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00CF4-BE1D-7DB6-FEDE-26A86D88A39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51AF14CA-F885-C85B-07F8-76BC29CDE74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522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308324"/>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Genutzte Tools</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a:t>
            </a:r>
          </a:p>
          <a:p>
            <a:r>
              <a:rPr lang="de-DE" dirty="0"/>
              <a:t>Teammeetings per </a:t>
            </a:r>
            <a:r>
              <a:rPr lang="de-DE" b="1" dirty="0"/>
              <a:t>Zoom </a:t>
            </a:r>
            <a:r>
              <a:rPr lang="de-DE" dirty="0"/>
              <a:t>(ca. einmal pro Woche)</a:t>
            </a:r>
          </a:p>
          <a:p>
            <a:r>
              <a:rPr lang="de-DE" dirty="0"/>
              <a:t>Täglicher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5403C-4CDB-5649-FE7B-77A37D57D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D0320-08B2-1A82-D428-D5E287C6ACF1}"/>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C797BFC2-CA4A-E34D-A6A0-11BE2D317CCA}"/>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6428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79768"/>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Kenntnisse</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3120551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6DF27-F2BF-741E-2953-26966094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64A5C-B83A-C18F-E150-861457B70A4C}"/>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9A0827CC-B1C9-613F-9A6E-DBCD27A57F96}"/>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113553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96DDC-7C7E-0592-5939-BB435E915F3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A5FA5EC-0A96-1E15-D971-94C9372C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AF28A6D-849A-4B75-684F-8278EB982F88}"/>
              </a:ext>
            </a:extLst>
          </p:cNvPr>
          <p:cNvSpPr>
            <a:spLocks noGrp="1"/>
          </p:cNvSpPr>
          <p:nvPr>
            <p:ph type="ctrTitle"/>
          </p:nvPr>
        </p:nvSpPr>
        <p:spPr>
          <a:xfrm>
            <a:off x="521208" y="1211766"/>
            <a:ext cx="7237052" cy="4727988"/>
          </a:xfrm>
        </p:spPr>
        <p:txBody>
          <a:bodyPr anchor="b">
            <a:normAutofit/>
          </a:bodyPr>
          <a:lstStyle/>
          <a:p>
            <a:r>
              <a:rPr lang="de-DE" sz="6000" dirty="0"/>
              <a:t>2. Projektauftrag</a:t>
            </a:r>
          </a:p>
        </p:txBody>
      </p:sp>
      <p:sp>
        <p:nvSpPr>
          <p:cNvPr id="9" name="Freeform: Shape 8">
            <a:extLst>
              <a:ext uri="{FF2B5EF4-FFF2-40B4-BE49-F238E27FC236}">
                <a16:creationId xmlns:a16="http://schemas.microsoft.com/office/drawing/2014/main" id="{D4352BE9-ADC5-7DEC-FDD2-2E9746EC6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69487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35997"/>
            <a:ext cx="11155680" cy="3767328"/>
          </a:xfrm>
        </p:spPr>
        <p:txBody>
          <a:bodyPr>
            <a:normAutofit/>
          </a:bodyPr>
          <a:lstStyle/>
          <a:p>
            <a:r>
              <a:rPr lang="de-DE" dirty="0"/>
              <a:t>Datenanalyse zur Erkennung </a:t>
            </a:r>
            <a:r>
              <a:rPr lang="de-DE" b="1" dirty="0"/>
              <a:t>auffälliger Muster/fehlerhafter Abläufe </a:t>
            </a:r>
          </a:p>
          <a:p>
            <a:r>
              <a:rPr lang="de-DE" dirty="0"/>
              <a:t>Ziel</a:t>
            </a:r>
          </a:p>
          <a:p>
            <a:pPr lvl="1"/>
            <a:r>
              <a:rPr lang="de-DE" b="1" dirty="0"/>
              <a:t>Konkreten Handlungsempfehlungen</a:t>
            </a:r>
          </a:p>
          <a:p>
            <a:pPr lvl="1"/>
            <a:r>
              <a:rPr lang="de-DE" dirty="0"/>
              <a:t>Algorithmus zur </a:t>
            </a:r>
            <a:r>
              <a:rPr lang="de-DE" b="1" dirty="0"/>
              <a:t>Kennzeichnung verdächtiger Transaktionen</a:t>
            </a:r>
          </a:p>
          <a:p>
            <a:pPr lvl="1"/>
            <a:r>
              <a:rPr lang="de-DE" b="1" dirty="0"/>
              <a:t>Bewertungsfunktion</a:t>
            </a:r>
            <a:r>
              <a:rPr lang="de-DE" dirty="0"/>
              <a:t> zur wirtschaftlichen Bewertung von Kontrollentscheidungen</a:t>
            </a:r>
          </a:p>
          <a:p>
            <a:pPr marL="457200" lvl="1" indent="0">
              <a:buNone/>
            </a:pPr>
            <a:endParaRPr lang="de-DE" b="1" dirty="0"/>
          </a:p>
          <a:p>
            <a:r>
              <a:rPr lang="de-DE" dirty="0"/>
              <a:t>Nebenbedingungen:</a:t>
            </a:r>
            <a:endParaRPr lang="de-DE" b="1" dirty="0"/>
          </a:p>
          <a:p>
            <a:pPr lvl="1"/>
            <a:r>
              <a:rPr lang="de-DE" b="1" dirty="0"/>
              <a:t>Technische Machbarkeit</a:t>
            </a:r>
          </a:p>
          <a:p>
            <a:pPr lvl="1"/>
            <a:r>
              <a:rPr lang="de-DE" b="1" dirty="0"/>
              <a:t>Betriebswirtschaftliche Sinnhaftigkeit </a:t>
            </a:r>
            <a:r>
              <a:rPr lang="de-DE" dirty="0"/>
              <a:t>der Lösung</a:t>
            </a:r>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953924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6000" dirty="0"/>
              <a:t>6. Abschlussbemerkung</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5669490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a:xfrm>
            <a:off x="521208" y="2662812"/>
            <a:ext cx="11155680" cy="3512307"/>
          </a:xfrm>
        </p:spPr>
        <p:txBody>
          <a:bodyPr>
            <a:normAutofit/>
          </a:bodyPr>
          <a:lstStyle/>
          <a:p>
            <a:endParaRPr lang="de-DE" b="1" dirty="0"/>
          </a:p>
          <a:p>
            <a:r>
              <a:rPr lang="de-DE" b="1" dirty="0"/>
              <a:t>Formulierung des Projektziels</a:t>
            </a:r>
            <a:r>
              <a:rPr lang="de-DE" dirty="0"/>
              <a:t> in Abstimmung mit Wertkauf GmbH</a:t>
            </a:r>
          </a:p>
          <a:p>
            <a:r>
              <a:rPr lang="de-DE" dirty="0"/>
              <a:t>Definition der technischen &amp; wirtschaftlichen </a:t>
            </a:r>
            <a:r>
              <a:rPr lang="de-DE" b="1" dirty="0"/>
              <a:t>Rahmenbedingungen</a:t>
            </a:r>
            <a:endParaRPr lang="de-DE" dirty="0"/>
          </a:p>
          <a:p>
            <a:r>
              <a:rPr lang="de-DE" dirty="0"/>
              <a:t>Diskussion &amp; Festlegung der </a:t>
            </a:r>
            <a:r>
              <a:rPr lang="de-DE" b="1" dirty="0"/>
              <a:t>Bewertungsfunktion</a:t>
            </a:r>
          </a:p>
          <a:p>
            <a:r>
              <a:rPr lang="de-DE" dirty="0"/>
              <a:t>Identifikation zentraler </a:t>
            </a:r>
            <a:r>
              <a:rPr lang="de-DE" b="1" dirty="0"/>
              <a:t>Zielkonflikte</a:t>
            </a:r>
            <a:r>
              <a:rPr lang="de-DE" dirty="0"/>
              <a:t> (z. B. Präzision vs. Kundenakzeptanz)</a:t>
            </a:r>
          </a:p>
          <a:p>
            <a:r>
              <a:rPr lang="de-DE" dirty="0"/>
              <a:t>Erstellung &amp; </a:t>
            </a:r>
            <a:r>
              <a:rPr lang="de-DE" b="1" dirty="0"/>
              <a:t>Vorstellung des Projektauftrags </a:t>
            </a:r>
            <a:r>
              <a:rPr lang="de-DE" dirty="0"/>
              <a:t>(PDF + Präsentation)</a:t>
            </a:r>
          </a:p>
          <a:p>
            <a:endParaRPr lang="de-DE" b="1" dirty="0"/>
          </a:p>
        </p:txBody>
      </p:sp>
    </p:spTree>
    <p:extLst>
      <p:ext uri="{BB962C8B-B14F-4D97-AF65-F5344CB8AC3E}">
        <p14:creationId xmlns:p14="http://schemas.microsoft.com/office/powerpoint/2010/main" val="7501382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3161</Words>
  <Application>Microsoft Office PowerPoint</Application>
  <PresentationFormat>Breitbild</PresentationFormat>
  <Paragraphs>554</Paragraphs>
  <Slides>83</Slides>
  <Notes>46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Vorbemerkung</vt:lpstr>
      <vt:lpstr>Genutzte Tools</vt:lpstr>
      <vt:lpstr>Kenntnisse</vt:lpstr>
      <vt:lpstr>Dummyfolie</vt:lpstr>
      <vt:lpstr>2. Projektauftrag</vt:lpstr>
      <vt:lpstr>Projektauftrag</vt:lpstr>
      <vt:lpstr>Meilenstein 1: Projektdefinition &amp; Zielklärung</vt:lpstr>
      <vt:lpstr>Meilenstein 2: Datenzugang &amp; Analyse</vt:lpstr>
      <vt:lpstr>5.3 Meilenstein 3: Datenaufbereitung &amp; Modellierung</vt:lpstr>
      <vt:lpstr>Meilenstein 4: Dokumentation &amp; Übergabe</vt:lpstr>
      <vt:lpstr>Artefakte</vt:lpstr>
      <vt:lpstr>Ursprüngliche Meilensteinplanung</vt:lpstr>
      <vt:lpstr>Tatsächlicher Meilensteinverlauf</vt:lpstr>
      <vt:lpstr>Dummyfolie</vt:lpstr>
      <vt:lpstr>3. Datenanalyse</vt:lpstr>
      <vt:lpstr>Fokus des zweiten Meilensteins</vt:lpstr>
      <vt:lpstr>Repräsentativität    </vt:lpstr>
      <vt:lpstr>Plausibilität</vt:lpstr>
      <vt:lpstr>Auffälligkeit – Kundenfeedback </vt:lpstr>
      <vt:lpstr>Lernkurve – Kamerasystem </vt:lpstr>
      <vt:lpstr>Transformation der Daten</vt:lpstr>
      <vt:lpstr>Aggregation der Daten</vt:lpstr>
      <vt:lpstr>Umgang mit unvollständigen Daten (1)</vt:lpstr>
      <vt:lpstr>Umgang mit unvollständigen Daten</vt:lpstr>
      <vt:lpstr>Übersicht</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Dummyfolie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Dummyfolie</vt:lpstr>
      <vt:lpstr>6. Abschlussbemerkung</vt:lpstr>
      <vt:lpstr>Dummyfolie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244</cp:revision>
  <dcterms:created xsi:type="dcterms:W3CDTF">2025-04-25T09:01:47Z</dcterms:created>
  <dcterms:modified xsi:type="dcterms:W3CDTF">2025-06-25T18:55:28Z</dcterms:modified>
</cp:coreProperties>
</file>