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5"/>
  </p:notesMasterIdLst>
  <p:sldIdLst>
    <p:sldId id="2582" r:id="rId2"/>
    <p:sldId id="2615" r:id="rId3"/>
    <p:sldId id="2598" r:id="rId4"/>
    <p:sldId id="2608" r:id="rId5"/>
    <p:sldId id="2633" r:id="rId6"/>
    <p:sldId id="2723" r:id="rId7"/>
    <p:sldId id="2708" r:id="rId8"/>
    <p:sldId id="2588" r:id="rId9"/>
    <p:sldId id="2600" r:id="rId10"/>
    <p:sldId id="2601" r:id="rId11"/>
    <p:sldId id="2602" r:id="rId12"/>
    <p:sldId id="2722" r:id="rId13"/>
    <p:sldId id="2721" r:id="rId14"/>
    <p:sldId id="2605" r:id="rId15"/>
    <p:sldId id="2591" r:id="rId16"/>
    <p:sldId id="2710" r:id="rId17"/>
    <p:sldId id="2724" r:id="rId18"/>
    <p:sldId id="2642" r:id="rId19"/>
    <p:sldId id="2627" r:id="rId20"/>
    <p:sldId id="2725" r:id="rId21"/>
    <p:sldId id="258" r:id="rId22"/>
    <p:sldId id="259" r:id="rId23"/>
    <p:sldId id="2663" r:id="rId24"/>
    <p:sldId id="2726" r:id="rId25"/>
    <p:sldId id="2757" r:id="rId26"/>
    <p:sldId id="2656" r:id="rId27"/>
    <p:sldId id="2657" r:id="rId28"/>
    <p:sldId id="2665" r:id="rId29"/>
    <p:sldId id="2667" r:id="rId30"/>
    <p:sldId id="271" r:id="rId31"/>
    <p:sldId id="2668" r:id="rId32"/>
    <p:sldId id="2669" r:id="rId33"/>
    <p:sldId id="2672" r:id="rId34"/>
    <p:sldId id="2670" r:id="rId35"/>
    <p:sldId id="261" r:id="rId36"/>
    <p:sldId id="262" r:id="rId37"/>
    <p:sldId id="264" r:id="rId38"/>
    <p:sldId id="266" r:id="rId39"/>
    <p:sldId id="268" r:id="rId40"/>
    <p:sldId id="270" r:id="rId41"/>
    <p:sldId id="2673" r:id="rId42"/>
    <p:sldId id="2674" r:id="rId43"/>
    <p:sldId id="2675" r:id="rId44"/>
    <p:sldId id="2676" r:id="rId45"/>
    <p:sldId id="2727" r:id="rId46"/>
    <p:sldId id="2662" r:id="rId47"/>
    <p:sldId id="2717" r:id="rId48"/>
    <p:sldId id="2709" r:id="rId49"/>
    <p:sldId id="2728" r:id="rId50"/>
    <p:sldId id="2729" r:id="rId51"/>
    <p:sldId id="2730" r:id="rId52"/>
    <p:sldId id="2731" r:id="rId53"/>
    <p:sldId id="2732" r:id="rId54"/>
    <p:sldId id="2733" r:id="rId55"/>
    <p:sldId id="2734" r:id="rId56"/>
    <p:sldId id="2735" r:id="rId57"/>
    <p:sldId id="2736" r:id="rId58"/>
    <p:sldId id="2737" r:id="rId59"/>
    <p:sldId id="2738" r:id="rId60"/>
    <p:sldId id="2739" r:id="rId61"/>
    <p:sldId id="2740" r:id="rId62"/>
    <p:sldId id="2741" r:id="rId63"/>
    <p:sldId id="2742" r:id="rId64"/>
    <p:sldId id="2743" r:id="rId65"/>
    <p:sldId id="2744" r:id="rId66"/>
    <p:sldId id="2745" r:id="rId67"/>
    <p:sldId id="2746" r:id="rId68"/>
    <p:sldId id="2747" r:id="rId69"/>
    <p:sldId id="2748" r:id="rId70"/>
    <p:sldId id="2749" r:id="rId71"/>
    <p:sldId id="2750" r:id="rId72"/>
    <p:sldId id="2751" r:id="rId73"/>
    <p:sldId id="2752" r:id="rId74"/>
    <p:sldId id="2753" r:id="rId75"/>
    <p:sldId id="2754" r:id="rId76"/>
    <p:sldId id="2755" r:id="rId77"/>
    <p:sldId id="2718" r:id="rId78"/>
    <p:sldId id="2711" r:id="rId79"/>
    <p:sldId id="2756" r:id="rId80"/>
    <p:sldId id="2719" r:id="rId81"/>
    <p:sldId id="2712" r:id="rId82"/>
    <p:sldId id="2720" r:id="rId83"/>
    <p:sldId id="2632" r:id="rId8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615"/>
            <p14:sldId id="2598"/>
            <p14:sldId id="2608"/>
            <p14:sldId id="2633"/>
            <p14:sldId id="2723"/>
            <p14:sldId id="2708"/>
            <p14:sldId id="2588"/>
            <p14:sldId id="2600"/>
            <p14:sldId id="2601"/>
            <p14:sldId id="2602"/>
            <p14:sldId id="2722"/>
            <p14:sldId id="2721"/>
            <p14:sldId id="2605"/>
            <p14:sldId id="2591"/>
            <p14:sldId id="2710"/>
            <p14:sldId id="2724"/>
            <p14:sldId id="2642"/>
            <p14:sldId id="2627"/>
            <p14:sldId id="2725"/>
            <p14:sldId id="258"/>
            <p14:sldId id="259"/>
            <p14:sldId id="2663"/>
            <p14:sldId id="2726"/>
            <p14:sldId id="2757"/>
            <p14:sldId id="2656"/>
            <p14:sldId id="2657"/>
            <p14:sldId id="2665"/>
            <p14:sldId id="2667"/>
            <p14:sldId id="271"/>
            <p14:sldId id="2668"/>
            <p14:sldId id="2669"/>
            <p14:sldId id="2672"/>
            <p14:sldId id="2670"/>
            <p14:sldId id="261"/>
            <p14:sldId id="262"/>
            <p14:sldId id="264"/>
            <p14:sldId id="266"/>
            <p14:sldId id="268"/>
            <p14:sldId id="270"/>
            <p14:sldId id="2673"/>
            <p14:sldId id="2674"/>
            <p14:sldId id="2675"/>
            <p14:sldId id="2676"/>
            <p14:sldId id="2727"/>
            <p14:sldId id="2662"/>
            <p14:sldId id="2717"/>
            <p14:sldId id="2709"/>
            <p14:sldId id="2728"/>
            <p14:sldId id="2729"/>
            <p14:sldId id="2730"/>
            <p14:sldId id="2731"/>
            <p14:sldId id="2732"/>
            <p14:sldId id="2733"/>
            <p14:sldId id="2734"/>
            <p14:sldId id="2735"/>
            <p14:sldId id="2736"/>
            <p14:sldId id="2737"/>
            <p14:sldId id="2738"/>
            <p14:sldId id="2739"/>
            <p14:sldId id="2740"/>
            <p14:sldId id="2741"/>
            <p14:sldId id="2742"/>
            <p14:sldId id="2743"/>
            <p14:sldId id="2744"/>
            <p14:sldId id="2745"/>
            <p14:sldId id="2746"/>
            <p14:sldId id="2747"/>
            <p14:sldId id="2748"/>
            <p14:sldId id="2749"/>
            <p14:sldId id="2750"/>
            <p14:sldId id="2751"/>
            <p14:sldId id="2752"/>
            <p14:sldId id="2753"/>
            <p14:sldId id="2754"/>
            <p14:sldId id="2755"/>
            <p14:sldId id="2718"/>
            <p14:sldId id="2711"/>
            <p14:sldId id="2756"/>
            <p14:sldId id="2719"/>
            <p14:sldId id="2712"/>
            <p14:sldId id="2720"/>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6247" autoAdjust="0"/>
  </p:normalViewPr>
  <p:slideViewPr>
    <p:cSldViewPr snapToGrid="0">
      <p:cViewPr varScale="1">
        <p:scale>
          <a:sx n="106" d="100"/>
          <a:sy n="106" d="100"/>
        </p:scale>
        <p:origin x="57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27.06.2025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6056E-2D8F-7F06-3C65-2F71F6BAB2F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99CFB6F-B199-F176-2B3D-FC2B617E4E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F88BDAC-0F56-0076-6723-0545242CE00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BC400787-1B25-76AE-B5F4-32238663D297}"/>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22273737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F5B5-A2BB-1EE7-36D4-9319D2F7AFA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2ED693B-4892-7057-57AA-7A3FB92DEC5B}"/>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24C73041-51B0-856A-F33C-516C80E7DA50}"/>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108814C-39DC-01D7-BF31-993D4641800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422530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60F4-5A38-9608-D9AA-60B706E66FE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D707612B-E4DF-600B-0648-979AF74712F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DC219C3-3826-CACF-E499-F1FA996A084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7A167CF0-C9E7-155C-8862-699FEEFCADC7}"/>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106459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32846341" name="Slide Image Placeholder 1"/>
          <p:cNvSpPr>
            <a:spLocks noGrp="1" noRot="1" noChangeAspec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D88B328-2A4A-2388-027B-FD6A686DE28C}"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4765-EFBC-30ED-DB2A-141FF7FF4B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3E9645E-4F6C-312B-E836-B5E06D977AF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5FF419A-8240-7BC0-6E2F-21231D03A12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E780E89-62E3-6E82-C823-A00E8889537D}"/>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156753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E29F8-5600-714B-AAED-9B769A43E6B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6271F04-4AB8-DF99-138C-100EEDB31B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7338E7-93E1-2F7B-7204-62112091221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FD01CDE-1511-F7B6-7256-B93D4351BA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709393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E5554-3A1B-8827-8B29-A48B0F1026D2}"/>
            </a:ext>
          </a:extLst>
        </p:cNvPr>
        <p:cNvGrpSpPr/>
        <p:nvPr/>
      </p:nvGrpSpPr>
      <p:grpSpPr bwMode="auto">
        <a:xfrm>
          <a:off x="0" y="0"/>
          <a:ext cx="0" cy="0"/>
          <a:chOff x="0" y="0"/>
          <a:chExt cx="0" cy="0"/>
        </a:xfrm>
      </p:grpSpPr>
      <p:sp>
        <p:nvSpPr>
          <p:cNvPr id="395415193" name="Slide Image Placeholder 1">
            <a:extLst>
              <a:ext uri="{FF2B5EF4-FFF2-40B4-BE49-F238E27FC236}">
                <a16:creationId xmlns:a16="http://schemas.microsoft.com/office/drawing/2014/main" id="{D70E2993-B966-54C6-A3D3-D92688D3AC03}"/>
              </a:ext>
            </a:extLst>
          </p:cNvPr>
          <p:cNvSpPr>
            <a:spLocks noGrp="1" noRot="1" noChangeAspect="1"/>
          </p:cNvSpPr>
          <p:nvPr>
            <p:ph type="sldImg"/>
          </p:nvPr>
        </p:nvSpPr>
        <p:spPr bwMode="auto"/>
      </p:sp>
      <p:sp>
        <p:nvSpPr>
          <p:cNvPr id="554188817" name="Notes Placeholder 2">
            <a:extLst>
              <a:ext uri="{FF2B5EF4-FFF2-40B4-BE49-F238E27FC236}">
                <a16:creationId xmlns:a16="http://schemas.microsoft.com/office/drawing/2014/main" id="{1FB2A0D8-16EC-97C2-5217-871557F55D8B}"/>
              </a:ext>
            </a:extLst>
          </p:cNvPr>
          <p:cNvSpPr>
            <a:spLocks noGrp="1"/>
          </p:cNvSpPr>
          <p:nvPr>
            <p:ph type="body" idx="1"/>
          </p:nvPr>
        </p:nvSpPr>
        <p:spPr bwMode="auto"/>
        <p:txBody>
          <a:bodyPr/>
          <a:lstStyle/>
          <a:p>
            <a:pPr>
              <a:defRPr/>
            </a:pPr>
            <a:endParaRPr/>
          </a:p>
        </p:txBody>
      </p:sp>
      <p:sp>
        <p:nvSpPr>
          <p:cNvPr id="996353675" name="Slide Number Placeholder 3">
            <a:extLst>
              <a:ext uri="{FF2B5EF4-FFF2-40B4-BE49-F238E27FC236}">
                <a16:creationId xmlns:a16="http://schemas.microsoft.com/office/drawing/2014/main" id="{33C1765E-9794-F3F9-B61D-1C497F8BBA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25711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A4D-C12C-2C13-1A04-D9BE1DF5C1E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21DB6F0-BF96-20BA-7F39-43D2979A2F7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8F1060F-FB06-53C4-88BD-959D7B0C13B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024C22D-065F-F719-AB38-6132DD07015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089212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2019610" name="Slide Image Placeholder 1"/>
          <p:cNvSpPr>
            <a:spLocks noGrp="1" noRot="1" noChangeAspec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C90103E-3FDC-1D34-DC46-FD09E34DCBC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00031963" name="Slide Image Placeholder 1"/>
          <p:cNvSpPr>
            <a:spLocks noGrp="1" noRot="1" noChangeAspect="1"/>
          </p:cNvSpPr>
          <p:nvPr>
            <p:ph type="sldImg"/>
          </p:nvPr>
        </p:nvSpPr>
        <p:spPr bwMode="auto"/>
      </p:sp>
      <p:sp>
        <p:nvSpPr>
          <p:cNvPr id="697860562" name="Notes Placeholder 2"/>
          <p:cNvSpPr>
            <a:spLocks noGrp="1"/>
          </p:cNvSpPr>
          <p:nvPr>
            <p:ph type="body" idx="1"/>
          </p:nvPr>
        </p:nvSpPr>
        <p:spPr bwMode="auto"/>
        <p:txBody>
          <a:bodyPr/>
          <a:lstStyle/>
          <a:p>
            <a:pPr>
              <a:defRPr/>
            </a:pPr>
            <a:endParaRPr/>
          </a:p>
        </p:txBody>
      </p:sp>
      <p:sp>
        <p:nvSpPr>
          <p:cNvPr id="1990806704"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BF21EF0-CA46-8329-535B-391C58F65535}"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6741025" name="Slide Image Placeholder 1"/>
          <p:cNvSpPr>
            <a:spLocks noGrp="1" noRot="1" noChangeAspec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883578D-D7EF-0EB1-67C7-597C86465D61}"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98A78-3B9B-48F2-3244-4F5FBF8456E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FF4455D-A27E-BF10-1AA0-C1012C55143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6BDBC45-FBA2-A492-08C5-9FEF1B7C155B}"/>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0945E3CB-3DF3-AE2B-E34E-6C7F6A19DB13}"/>
              </a:ext>
            </a:extLst>
          </p:cNvPr>
          <p:cNvSpPr>
            <a:spLocks noGrp="1"/>
          </p:cNvSpPr>
          <p:nvPr>
            <p:ph type="sldNum" sz="quarter" idx="5"/>
          </p:nvPr>
        </p:nvSpPr>
        <p:spPr/>
        <p:txBody>
          <a:bodyPr/>
          <a:lstStyle/>
          <a:p>
            <a:fld id="{8C36BA74-7AA1-48ED-B9BC-0F570D47A936}" type="slidenum">
              <a:t>7</a:t>
            </a:fld>
            <a:endParaRPr lang="de-DE"/>
          </a:p>
        </p:txBody>
      </p:sp>
    </p:spTree>
    <p:extLst>
      <p:ext uri="{BB962C8B-B14F-4D97-AF65-F5344CB8AC3E}">
        <p14:creationId xmlns:p14="http://schemas.microsoft.com/office/powerpoint/2010/main" val="18831768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626074993" name="Slide Image Placeholder 1"/>
          <p:cNvSpPr>
            <a:spLocks noGrp="1" noRot="1" noChangeAspec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5EF197E-AB95-756F-8E75-FB17E1DD3C28}"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0081555" name="Slide Image Placeholder 1"/>
          <p:cNvSpPr>
            <a:spLocks noGrp="1" noRot="1" noChangeAspec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3A23579-5306-9E1D-B92D-9EA1C4EFDDF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395415193" name="Slide Image Placeholder 1"/>
          <p:cNvSpPr>
            <a:spLocks noGrp="1" noRot="1" noChangeAspec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4A46-0DF5-3E79-7271-A42913B15DC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5E868098-70C3-F5BC-4578-CD69711284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461A64D-04BB-BBC8-94C2-6AC684F3C47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A36CF41-EE57-A946-9545-B0ABE619C1B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265835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011D-FD27-9E62-A3BF-A9ED2E09A53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67FB106E-1E9C-4BBF-C8EE-8C611700314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213F4A1-9ED0-CC73-F4AF-9CECF744B80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188FE56-2E3E-8AF5-D501-22A92B030E0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251615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D6BD-3906-1B99-845A-AC3E23D4031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086599A-0AD8-0A8A-12D2-715AF485E9F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8E352483-FCB4-61D3-79E9-C0D098B900A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D2A43257-15C4-F4D1-F9C9-5BCAF8CB4E46}"/>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52646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AEC5-143A-2C86-D740-9AEC8D0CB2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7F5057E-8761-3934-C7C0-704E5DE21DC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F4E6EDF-863C-9E03-D57B-7ABA940F87C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D22D321-9FD1-4EA5-9181-C87EBD9B78E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0340131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E5571-9C06-3D9D-0B72-0FB166818A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6E55147-4CC9-4AE6-0084-06F35D3E91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F5A9C58-9585-D677-E106-DC71C9C821F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848A3CD-E8AC-36DF-8026-29EFCC74EF16}"/>
              </a:ext>
            </a:extLst>
          </p:cNvPr>
          <p:cNvSpPr>
            <a:spLocks noGrp="1"/>
          </p:cNvSpPr>
          <p:nvPr>
            <p:ph type="sldNum" sz="quarter" idx="5"/>
          </p:nvPr>
        </p:nvSpPr>
        <p:spPr/>
        <p:txBody>
          <a:bodyPr/>
          <a:lstStyle/>
          <a:p>
            <a:fld id="{8C36BA74-7AA1-48ED-B9BC-0F570D47A936}" type="slidenum">
              <a:t>48</a:t>
            </a:fld>
            <a:endParaRPr lang="de-DE"/>
          </a:p>
        </p:txBody>
      </p:sp>
    </p:spTree>
    <p:extLst>
      <p:ext uri="{BB962C8B-B14F-4D97-AF65-F5344CB8AC3E}">
        <p14:creationId xmlns:p14="http://schemas.microsoft.com/office/powerpoint/2010/main" val="42327421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4D01-5CDC-CE7D-E5E4-F86685973C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6EE435-1720-B05E-2B05-3F201BC6FD2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7426DCF-120D-1DA9-D396-BA121486E24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DA9403F-AEFE-9BE6-5A3E-EC050E2624E7}"/>
              </a:ext>
            </a:extLst>
          </p:cNvPr>
          <p:cNvSpPr>
            <a:spLocks noGrp="1"/>
          </p:cNvSpPr>
          <p:nvPr>
            <p:ph type="sldNum" sz="quarter" idx="5"/>
          </p:nvPr>
        </p:nvSpPr>
        <p:spPr/>
        <p:txBody>
          <a:bodyPr/>
          <a:lstStyle/>
          <a:p>
            <a:fld id="{8C36BA74-7AA1-48ED-B9BC-0F570D47A936}" type="slidenum">
              <a:t>16</a:t>
            </a:fld>
            <a:endParaRPr lang="de-DE"/>
          </a:p>
        </p:txBody>
      </p:sp>
    </p:spTree>
    <p:extLst>
      <p:ext uri="{BB962C8B-B14F-4D97-AF65-F5344CB8AC3E}">
        <p14:creationId xmlns:p14="http://schemas.microsoft.com/office/powerpoint/2010/main" val="14830381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55213-AA63-F124-084E-1DEE2ACA3F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D7F13C-1EE2-8A72-2E3D-AFB62863C3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70CB8D-FE70-EDD3-7F23-50F68CFEC238}"/>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5F252C1-8337-6194-C0B3-9EC0151B4FE5}"/>
              </a:ext>
            </a:extLst>
          </p:cNvPr>
          <p:cNvSpPr>
            <a:spLocks noGrp="1"/>
          </p:cNvSpPr>
          <p:nvPr>
            <p:ph type="sldNum" sz="quarter" idx="5"/>
          </p:nvPr>
        </p:nvSpPr>
        <p:spPr/>
        <p:txBody>
          <a:bodyPr/>
          <a:lstStyle/>
          <a:p>
            <a:fld id="{8C36BA74-7AA1-48ED-B9BC-0F570D47A936}" type="slidenum">
              <a:t>78</a:t>
            </a:fld>
            <a:endParaRPr lang="de-DE"/>
          </a:p>
        </p:txBody>
      </p:sp>
    </p:spTree>
    <p:extLst>
      <p:ext uri="{BB962C8B-B14F-4D97-AF65-F5344CB8AC3E}">
        <p14:creationId xmlns:p14="http://schemas.microsoft.com/office/powerpoint/2010/main" val="27280930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84C27-ECFA-E7E4-DD8A-7C209B33023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09471C-5071-5126-09DD-26BBE8CB45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A58846C-3EAD-0B81-21AE-B63B8EFF62E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A89DB32-C831-4AC4-7530-AE775BD0D30B}"/>
              </a:ext>
            </a:extLst>
          </p:cNvPr>
          <p:cNvSpPr>
            <a:spLocks noGrp="1"/>
          </p:cNvSpPr>
          <p:nvPr>
            <p:ph type="sldNum" sz="quarter" idx="5"/>
          </p:nvPr>
        </p:nvSpPr>
        <p:spPr/>
        <p:txBody>
          <a:bodyPr/>
          <a:lstStyle/>
          <a:p>
            <a:fld id="{8C36BA74-7AA1-48ED-B9BC-0F570D47A936}" type="slidenum">
              <a:t>81</a:t>
            </a:fld>
            <a:endParaRPr lang="de-DE"/>
          </a:p>
        </p:txBody>
      </p:sp>
    </p:spTree>
    <p:extLst>
      <p:ext uri="{BB962C8B-B14F-4D97-AF65-F5344CB8AC3E}">
        <p14:creationId xmlns:p14="http://schemas.microsoft.com/office/powerpoint/2010/main" val="161577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A4816-39D1-245E-7CD8-A048CE00ED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7BC8C6BD-B66C-34E5-F4DE-752E955F3CD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085DCDF-5635-1357-2A2C-0938E82DF24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E7DC78C-7C24-830C-B579-5E32FB19327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2567026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6/27/2025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6/27/2025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6/27/2025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6/27/2025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6/27/2025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6/27/2025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6/27/2025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6/27/2025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6/27/2025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6/27/2025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6/27/2025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6/27/2025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Abschlusspräsentation</a:t>
            </a:r>
            <a:br>
              <a:rPr lang="de-DE" sz="3200" dirty="0"/>
            </a:br>
            <a:br>
              <a:rPr lang="de-DE" sz="3200"/>
            </a:br>
            <a:r>
              <a:rPr lang="de-DE" sz="3200" b="0"/>
              <a:t>Verlustprävention </a:t>
            </a:r>
            <a:r>
              <a:rPr lang="de-DE" sz="3200" b="0" dirty="0"/>
              <a:t>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David </a:t>
            </a:r>
            <a:r>
              <a:rPr lang="de-DE" sz="2400" dirty="0" err="1"/>
              <a:t>Zurschmitten</a:t>
            </a:r>
            <a:br>
              <a:rPr lang="de-DE" sz="2400" dirty="0"/>
            </a:br>
            <a:r>
              <a:rPr lang="de-DE" sz="2400" dirty="0"/>
              <a:t>Matthias Bald</a:t>
            </a:r>
            <a:br>
              <a:rPr lang="de-DE" sz="2400" dirty="0"/>
            </a:br>
            <a:r>
              <a:rPr lang="de-DE" sz="2400" dirty="0"/>
              <a:t>Raphael Schaffarczik</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Meilenstein 3: Datenaufbereitung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a:xfrm>
            <a:off x="521208" y="2934118"/>
            <a:ext cx="11155680" cy="3321385"/>
          </a:xfrm>
        </p:spPr>
        <p:txBody>
          <a:bodyPr>
            <a:normAutofit/>
          </a:bodyPr>
          <a:lstStyle/>
          <a:p>
            <a:r>
              <a:rPr lang="de-DE" b="1" dirty="0"/>
              <a:t>Datenbereinigung</a:t>
            </a:r>
            <a:r>
              <a:rPr lang="de-DE" dirty="0"/>
              <a:t> &amp; Erstellung eines Feature-Katalogs</a:t>
            </a:r>
          </a:p>
          <a:p>
            <a:r>
              <a:rPr lang="de-DE" dirty="0"/>
              <a:t>Auswahl geeigneter </a:t>
            </a:r>
            <a:r>
              <a:rPr lang="de-DE" b="1" dirty="0"/>
              <a:t>Modellklassen</a:t>
            </a:r>
            <a:r>
              <a:rPr lang="de-DE" dirty="0"/>
              <a:t> (von klassisch bis komplex)</a:t>
            </a:r>
          </a:p>
          <a:p>
            <a:r>
              <a:rPr lang="de-DE" dirty="0"/>
              <a:t>Integration der Bewertungsfunktion in die </a:t>
            </a:r>
            <a:r>
              <a:rPr lang="de-DE" b="1" dirty="0"/>
              <a:t>Optimierungsstrategie</a:t>
            </a:r>
          </a:p>
          <a:p>
            <a:r>
              <a:rPr lang="de-DE" dirty="0"/>
              <a:t>Erstellung eines funktionalen </a:t>
            </a:r>
            <a:r>
              <a:rPr lang="de-DE" b="1" dirty="0"/>
              <a:t>Prototyps </a:t>
            </a:r>
            <a:r>
              <a:rPr lang="de-DE" dirty="0"/>
              <a:t>zur Transaktionsbewertung</a:t>
            </a:r>
          </a:p>
          <a:p>
            <a:r>
              <a:rPr lang="de-DE" b="1" dirty="0"/>
              <a:t>Bewertung</a:t>
            </a:r>
            <a:r>
              <a:rPr lang="de-DE" dirty="0"/>
              <a:t> mit Kennzahlen (Precision, Recall, ökonomischer Nutzen)</a:t>
            </a:r>
          </a:p>
          <a:p>
            <a:r>
              <a:rPr lang="de-DE" dirty="0"/>
              <a:t>Ableitung konkreter </a:t>
            </a:r>
            <a:r>
              <a:rPr lang="de-DE" b="1" dirty="0"/>
              <a:t>Handlungsempfehlungen</a:t>
            </a:r>
          </a:p>
          <a:p>
            <a:endParaRPr lang="de-DE" b="1" dirty="0"/>
          </a:p>
        </p:txBody>
      </p:sp>
    </p:spTree>
    <p:extLst>
      <p:ext uri="{BB962C8B-B14F-4D97-AF65-F5344CB8AC3E}">
        <p14:creationId xmlns:p14="http://schemas.microsoft.com/office/powerpoint/2010/main" val="177770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1685845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43681-6691-87B6-7F6F-263233C00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19158-1C7D-A0B2-2CFD-D898F0F63886}"/>
              </a:ext>
            </a:extLst>
          </p:cNvPr>
          <p:cNvSpPr>
            <a:spLocks noGrp="1"/>
          </p:cNvSpPr>
          <p:nvPr>
            <p:ph type="title"/>
          </p:nvPr>
        </p:nvSpPr>
        <p:spPr/>
        <p:txBody>
          <a:bodyPr/>
          <a:lstStyle/>
          <a:p>
            <a:r>
              <a:rPr lang="de-DE" dirty="0"/>
              <a:t>Artefakte</a:t>
            </a:r>
            <a:endParaRPr dirty="0"/>
          </a:p>
        </p:txBody>
      </p:sp>
      <p:sp>
        <p:nvSpPr>
          <p:cNvPr id="3" name="Content Placeholder 2">
            <a:extLst>
              <a:ext uri="{FF2B5EF4-FFF2-40B4-BE49-F238E27FC236}">
                <a16:creationId xmlns:a16="http://schemas.microsoft.com/office/drawing/2014/main" id="{AB282D1C-4CA8-D5EA-3B15-7CE2D56B55FE}"/>
              </a:ext>
            </a:extLst>
          </p:cNvPr>
          <p:cNvSpPr>
            <a:spLocks noGrp="1"/>
          </p:cNvSpPr>
          <p:nvPr>
            <p:ph idx="1"/>
          </p:nvPr>
        </p:nvSpPr>
        <p:spPr>
          <a:xfrm>
            <a:off x="521209" y="2201535"/>
            <a:ext cx="5276690" cy="4170127"/>
          </a:xfrm>
        </p:spPr>
        <p:txBody>
          <a:bodyPr>
            <a:normAutofit lnSpcReduction="10000"/>
          </a:bodyPr>
          <a:lstStyle/>
          <a:p>
            <a:pPr marL="0" indent="0">
              <a:buNone/>
            </a:pPr>
            <a:r>
              <a:rPr lang="de-DE" sz="1600" b="1" dirty="0"/>
              <a:t>Meilenstein 1:</a:t>
            </a:r>
          </a:p>
          <a:p>
            <a:pPr marL="0" indent="0">
              <a:buNone/>
            </a:pPr>
            <a:r>
              <a:rPr lang="de-DE" sz="1600" dirty="0"/>
              <a:t>1. abgestimmter Projektauftrag (PDF)</a:t>
            </a:r>
          </a:p>
          <a:p>
            <a:pPr marL="0" indent="0">
              <a:buNone/>
            </a:pPr>
            <a:r>
              <a:rPr lang="de-DE" sz="1600" dirty="0"/>
              <a:t>2. Präsentationsfolien über den Projektauftrag und die Projektstruktur  (PowerPoint oder PDF)</a:t>
            </a:r>
          </a:p>
          <a:p>
            <a:pPr marL="0" indent="0">
              <a:buNone/>
            </a:pPr>
            <a:r>
              <a:rPr lang="de-DE" sz="1600" b="1" dirty="0"/>
              <a:t>Meilenstein 2:</a:t>
            </a:r>
          </a:p>
          <a:p>
            <a:pPr marL="0" indent="0">
              <a:buNone/>
            </a:pPr>
            <a:r>
              <a:rPr lang="de-DE" sz="1600" dirty="0"/>
              <a:t>3. Data Audit Report (fehlende Werte, Formatprobleme etc.)</a:t>
            </a:r>
          </a:p>
          <a:p>
            <a:pPr marL="0" indent="0">
              <a:buNone/>
            </a:pPr>
            <a:r>
              <a:rPr lang="de-DE" sz="1600" dirty="0"/>
              <a:t>4. Explorative Datenanalyse (erste Hypothesen über Datenmuster)</a:t>
            </a:r>
          </a:p>
          <a:p>
            <a:pPr marL="0" indent="0">
              <a:buNone/>
            </a:pPr>
            <a:r>
              <a:rPr lang="de-DE" sz="1600" dirty="0"/>
              <a:t>5. Präsentation der Erkenntnisse (Folien mit Visualisierungen)</a:t>
            </a:r>
          </a:p>
          <a:p>
            <a:pPr marL="0" indent="0">
              <a:buNone/>
            </a:pPr>
            <a:r>
              <a:rPr lang="de-DE" sz="1600" dirty="0"/>
              <a:t>6. Dokumentation zur geplanten REST-Schnittstelle</a:t>
            </a:r>
          </a:p>
          <a:p>
            <a:pPr marL="0" indent="0">
              <a:buNone/>
            </a:pPr>
            <a:endParaRPr lang="de-DE" b="1" dirty="0"/>
          </a:p>
          <a:p>
            <a:pPr marL="0" indent="0">
              <a:buNone/>
            </a:pPr>
            <a:endParaRPr lang="de-DE" b="1" dirty="0"/>
          </a:p>
        </p:txBody>
      </p:sp>
      <p:sp>
        <p:nvSpPr>
          <p:cNvPr id="4" name="Content Placeholder 2">
            <a:extLst>
              <a:ext uri="{FF2B5EF4-FFF2-40B4-BE49-F238E27FC236}">
                <a16:creationId xmlns:a16="http://schemas.microsoft.com/office/drawing/2014/main" id="{89F2CA7B-F80B-EC27-6B08-77AC61A44BC2}"/>
              </a:ext>
            </a:extLst>
          </p:cNvPr>
          <p:cNvSpPr txBox="1">
            <a:spLocks/>
          </p:cNvSpPr>
          <p:nvPr/>
        </p:nvSpPr>
        <p:spPr>
          <a:xfrm>
            <a:off x="6199833" y="2222578"/>
            <a:ext cx="5735895" cy="417012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b="1" dirty="0"/>
              <a:t>Meilenstein 3:</a:t>
            </a:r>
            <a:endParaRPr lang="de-DE" sz="1600" dirty="0"/>
          </a:p>
          <a:p>
            <a:pPr marL="0" indent="0">
              <a:buNone/>
            </a:pPr>
            <a:r>
              <a:rPr lang="de-DE" sz="1600" dirty="0"/>
              <a:t>7. Feature-Katalog mit Beschreibung, Typ und Berechnungsmethode</a:t>
            </a:r>
          </a:p>
          <a:p>
            <a:pPr marL="0" indent="0">
              <a:buNone/>
            </a:pPr>
            <a:r>
              <a:rPr lang="de-DE" sz="1600" dirty="0"/>
              <a:t>8. Modellübersicht (getestete Modelle inkl. Parameter)</a:t>
            </a:r>
          </a:p>
          <a:p>
            <a:pPr marL="0" indent="0">
              <a:buNone/>
            </a:pPr>
            <a:r>
              <a:rPr lang="de-DE" sz="1600" dirty="0"/>
              <a:t>9. Bewertungsbericht (Precision, Recall, </a:t>
            </a:r>
            <a:r>
              <a:rPr lang="de-DE" sz="1600" dirty="0" err="1"/>
              <a:t>economic</a:t>
            </a:r>
            <a:r>
              <a:rPr lang="de-DE" sz="1600" dirty="0"/>
              <a:t> </a:t>
            </a:r>
            <a:r>
              <a:rPr lang="de-DE" sz="1600" dirty="0" err="1"/>
              <a:t>loss</a:t>
            </a:r>
            <a:r>
              <a:rPr lang="de-DE" sz="1600" dirty="0"/>
              <a:t>/</a:t>
            </a:r>
            <a:r>
              <a:rPr lang="de-DE" sz="1600" dirty="0" err="1"/>
              <a:t>gain</a:t>
            </a:r>
            <a:r>
              <a:rPr lang="de-DE" sz="1600" dirty="0"/>
              <a:t> etc.)</a:t>
            </a:r>
          </a:p>
          <a:p>
            <a:pPr marL="0" indent="0">
              <a:buNone/>
            </a:pPr>
            <a:r>
              <a:rPr lang="de-DE" sz="1600" dirty="0"/>
              <a:t>10. Visualisierung der Modelllogik</a:t>
            </a:r>
          </a:p>
          <a:p>
            <a:pPr marL="0" indent="0">
              <a:buNone/>
            </a:pPr>
            <a:r>
              <a:rPr lang="de-DE" sz="1600" b="1" dirty="0"/>
              <a:t>Meilenstein 4:</a:t>
            </a:r>
          </a:p>
          <a:p>
            <a:pPr marL="0" indent="0">
              <a:buNone/>
            </a:pPr>
            <a:r>
              <a:rPr lang="de-DE" sz="1600" dirty="0"/>
              <a:t>11. REST-Schnittstelle</a:t>
            </a:r>
          </a:p>
          <a:p>
            <a:pPr marL="0" indent="0">
              <a:buNone/>
            </a:pPr>
            <a:r>
              <a:rPr lang="de-DE" sz="1600" dirty="0"/>
              <a:t>12. Alle Programmskripte (Python)</a:t>
            </a:r>
          </a:p>
          <a:p>
            <a:pPr marL="0" indent="0">
              <a:buNone/>
            </a:pPr>
            <a:r>
              <a:rPr lang="de-DE" sz="1600" dirty="0"/>
              <a:t>13. Dokumentation</a:t>
            </a:r>
          </a:p>
          <a:p>
            <a:pPr marL="0" indent="0">
              <a:buNone/>
            </a:pPr>
            <a:endParaRPr lang="de-DE" b="1" dirty="0"/>
          </a:p>
          <a:p>
            <a:pPr marL="0" indent="0">
              <a:buFont typeface="Arial" panose="020B0604020202020204" pitchFamily="34" charset="0"/>
              <a:buNone/>
            </a:pPr>
            <a:endParaRPr lang="de-DE" b="1" dirty="0"/>
          </a:p>
        </p:txBody>
      </p:sp>
    </p:spTree>
    <p:extLst>
      <p:ext uri="{BB962C8B-B14F-4D97-AF65-F5344CB8AC3E}">
        <p14:creationId xmlns:p14="http://schemas.microsoft.com/office/powerpoint/2010/main" val="874130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FB4BD-5A39-21EE-D01A-BAA2D32AA4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040ED65-C66F-3DF2-B863-E72F6845EAB4}"/>
              </a:ext>
            </a:extLst>
          </p:cNvPr>
          <p:cNvSpPr>
            <a:spLocks noGrp="1"/>
          </p:cNvSpPr>
          <p:nvPr>
            <p:ph type="title"/>
          </p:nvPr>
        </p:nvSpPr>
        <p:spPr/>
        <p:txBody>
          <a:bodyPr/>
          <a:lstStyle/>
          <a:p>
            <a:r>
              <a:rPr lang="de-DE" dirty="0"/>
              <a:t>Meilensteinverlauf</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E6B201A8-1186-AA42-37B0-1F5BA5C55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
        <p:nvSpPr>
          <p:cNvPr id="3" name="Rechteck 2">
            <a:extLst>
              <a:ext uri="{FF2B5EF4-FFF2-40B4-BE49-F238E27FC236}">
                <a16:creationId xmlns:a16="http://schemas.microsoft.com/office/drawing/2014/main" id="{58FF5F80-A407-F0AE-C0BA-161532A532DB}"/>
              </a:ext>
            </a:extLst>
          </p:cNvPr>
          <p:cNvSpPr/>
          <p:nvPr/>
        </p:nvSpPr>
        <p:spPr>
          <a:xfrm>
            <a:off x="9114503" y="3284190"/>
            <a:ext cx="1101213" cy="28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ysClr val="windowText" lastClr="000000"/>
                </a:solidFill>
              </a:rPr>
              <a:t>22.06</a:t>
            </a:r>
            <a:r>
              <a:rPr lang="de-DE" dirty="0"/>
              <a:t>.</a:t>
            </a:r>
          </a:p>
        </p:txBody>
      </p:sp>
      <p:sp>
        <p:nvSpPr>
          <p:cNvPr id="4" name="Sprechblase: rechteckig 3">
            <a:extLst>
              <a:ext uri="{FF2B5EF4-FFF2-40B4-BE49-F238E27FC236}">
                <a16:creationId xmlns:a16="http://schemas.microsoft.com/office/drawing/2014/main" id="{211CB7B5-B83C-D4DD-639B-006BF0834FB2}"/>
              </a:ext>
            </a:extLst>
          </p:cNvPr>
          <p:cNvSpPr/>
          <p:nvPr/>
        </p:nvSpPr>
        <p:spPr>
          <a:xfrm>
            <a:off x="10355126" y="1654134"/>
            <a:ext cx="1653060" cy="1532603"/>
          </a:xfrm>
          <a:prstGeom prst="wedgeRectCallout">
            <a:avLst>
              <a:gd name="adj1" fmla="val -55955"/>
              <a:gd name="adj2" fmla="val 6694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Aufgrund verlegten Präsentationstermins Verlängerung um eine Woche</a:t>
            </a:r>
          </a:p>
        </p:txBody>
      </p:sp>
    </p:spTree>
    <p:extLst>
      <p:ext uri="{BB962C8B-B14F-4D97-AF65-F5344CB8AC3E}">
        <p14:creationId xmlns:p14="http://schemas.microsoft.com/office/powerpoint/2010/main" val="2432195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4FD77-D073-AE92-4528-ABE7433623C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51D7D-772A-9EBE-DB67-D2C2A4477FAF}"/>
              </a:ext>
            </a:extLst>
          </p:cNvPr>
          <p:cNvSpPr>
            <a:spLocks noGrp="1"/>
          </p:cNvSpPr>
          <p:nvPr>
            <p:ph type="title"/>
          </p:nvPr>
        </p:nvSpPr>
        <p:spPr/>
        <p:txBody>
          <a:bodyPr/>
          <a:lstStyle/>
          <a:p>
            <a:r>
              <a:rPr lang="de-DE" dirty="0"/>
              <a:t>Risiken &amp; Herausforderungen</a:t>
            </a:r>
          </a:p>
        </p:txBody>
      </p:sp>
      <p:sp>
        <p:nvSpPr>
          <p:cNvPr id="3" name="Inhaltsplatzhalter 2">
            <a:extLst>
              <a:ext uri="{FF2B5EF4-FFF2-40B4-BE49-F238E27FC236}">
                <a16:creationId xmlns:a16="http://schemas.microsoft.com/office/drawing/2014/main" id="{90FA0EDE-DACC-220A-25D8-B5614E1A88E3}"/>
              </a:ext>
            </a:extLst>
          </p:cNvPr>
          <p:cNvSpPr>
            <a:spLocks noGrp="1"/>
          </p:cNvSpPr>
          <p:nvPr>
            <p:ph idx="1"/>
          </p:nvPr>
        </p:nvSpPr>
        <p:spPr>
          <a:xfrm>
            <a:off x="521208" y="2586772"/>
            <a:ext cx="11155680" cy="3767328"/>
          </a:xfrm>
        </p:spPr>
        <p:txBody>
          <a:bodyPr>
            <a:normAutofit/>
          </a:bodyPr>
          <a:lstStyle/>
          <a:p>
            <a:r>
              <a:rPr lang="de-DE" b="1" dirty="0"/>
              <a:t>Grenzen der Bewertungslogik </a:t>
            </a:r>
            <a:r>
              <a:rPr lang="de-DE" dirty="0"/>
              <a:t>→ Kleine Diebstähle könnten systematisch „übersehen“ werden</a:t>
            </a:r>
          </a:p>
          <a:p>
            <a:endParaRPr lang="de-DE" dirty="0"/>
          </a:p>
          <a:p>
            <a:r>
              <a:rPr lang="de-DE" b="1" dirty="0"/>
              <a:t>Wenig gelabelte Daten </a:t>
            </a:r>
            <a:r>
              <a:rPr lang="de-DE" dirty="0"/>
              <a:t>(≈ 3 %) → Gefahr eingeschränkter Modellgeneralisation, v. a. bei komplexen Methoden</a:t>
            </a:r>
          </a:p>
          <a:p>
            <a:endParaRPr lang="de-DE" dirty="0"/>
          </a:p>
          <a:p>
            <a:r>
              <a:rPr lang="de-DE" b="1" dirty="0"/>
              <a:t>Übertragbarkeit auf andere Filialen fraglich </a:t>
            </a:r>
            <a:r>
              <a:rPr lang="de-DE" dirty="0"/>
              <a:t>→ Unterschiedliche Technik &amp; Kundenverhalten</a:t>
            </a:r>
          </a:p>
          <a:p>
            <a:endParaRPr lang="de-DE" dirty="0"/>
          </a:p>
          <a:p>
            <a:r>
              <a:rPr lang="de-DE" b="1" dirty="0"/>
              <a:t>Nur Schadensfälle </a:t>
            </a:r>
            <a:r>
              <a:rPr lang="de-DE" dirty="0"/>
              <a:t>→ auch „negative“ Schäden denkbar</a:t>
            </a:r>
          </a:p>
          <a:p>
            <a:endParaRPr lang="de-DE" dirty="0"/>
          </a:p>
        </p:txBody>
      </p:sp>
    </p:spTree>
    <p:extLst>
      <p:ext uri="{BB962C8B-B14F-4D97-AF65-F5344CB8AC3E}">
        <p14:creationId xmlns:p14="http://schemas.microsoft.com/office/powerpoint/2010/main" val="2355734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D3856-2495-FD1F-676A-90578B330A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C98364-4CF0-125C-C82A-EACF70CF960F}"/>
              </a:ext>
            </a:extLst>
          </p:cNvPr>
          <p:cNvSpPr>
            <a:spLocks noGrp="1"/>
          </p:cNvSpPr>
          <p:nvPr>
            <p:ph type="title"/>
          </p:nvPr>
        </p:nvSpPr>
        <p:spPr/>
        <p:txBody>
          <a:bodyPr/>
          <a:lstStyle/>
          <a:p>
            <a:r>
              <a:rPr lang="de-DE" dirty="0"/>
              <a:t>Abgrenzung des Projektumfangs </a:t>
            </a:r>
          </a:p>
        </p:txBody>
      </p:sp>
      <p:sp>
        <p:nvSpPr>
          <p:cNvPr id="3" name="Inhaltsplatzhalter 2">
            <a:extLst>
              <a:ext uri="{FF2B5EF4-FFF2-40B4-BE49-F238E27FC236}">
                <a16:creationId xmlns:a16="http://schemas.microsoft.com/office/drawing/2014/main" id="{73B06145-DF45-0F75-74F9-64E96AC3D9CB}"/>
              </a:ext>
            </a:extLst>
          </p:cNvPr>
          <p:cNvSpPr>
            <a:spLocks noGrp="1"/>
          </p:cNvSpPr>
          <p:nvPr>
            <p:ph idx="1"/>
          </p:nvPr>
        </p:nvSpPr>
        <p:spPr/>
        <p:txBody>
          <a:bodyPr>
            <a:normAutofit/>
          </a:bodyPr>
          <a:lstStyle/>
          <a:p>
            <a:r>
              <a:rPr lang="de-DE" b="1" dirty="0"/>
              <a:t>Keine Entwicklung </a:t>
            </a:r>
            <a:r>
              <a:rPr lang="de-DE" dirty="0"/>
              <a:t>oder Empfehlung von:</a:t>
            </a:r>
          </a:p>
          <a:p>
            <a:endParaRPr lang="de-DE" dirty="0"/>
          </a:p>
          <a:p>
            <a:pPr lvl="1"/>
            <a:r>
              <a:rPr lang="de-DE" b="1" dirty="0"/>
              <a:t>Hardware-Komponenten</a:t>
            </a:r>
            <a:r>
              <a:rPr lang="de-DE" dirty="0"/>
              <a:t> (z. B. Gewichtssensoren, Kamerasysteme)</a:t>
            </a:r>
          </a:p>
          <a:p>
            <a:pPr lvl="1"/>
            <a:r>
              <a:rPr lang="de-DE" b="1" dirty="0"/>
              <a:t>Optischen Auswertungssystemen</a:t>
            </a:r>
          </a:p>
          <a:p>
            <a:endParaRPr lang="de-DE" dirty="0"/>
          </a:p>
          <a:p>
            <a:r>
              <a:rPr lang="de-DE" b="1" dirty="0"/>
              <a:t>Keine juristische </a:t>
            </a:r>
            <a:r>
              <a:rPr lang="de-DE" dirty="0"/>
              <a:t>Bewertung:</a:t>
            </a:r>
          </a:p>
          <a:p>
            <a:pPr marL="0" indent="0">
              <a:buNone/>
            </a:pPr>
            <a:endParaRPr lang="de-DE" dirty="0"/>
          </a:p>
          <a:p>
            <a:pPr lvl="1"/>
            <a:r>
              <a:rPr lang="de-DE" b="1" dirty="0"/>
              <a:t>Datenschutzfragen</a:t>
            </a:r>
          </a:p>
          <a:p>
            <a:pPr lvl="1"/>
            <a:r>
              <a:rPr lang="de-DE" b="1" dirty="0"/>
              <a:t>Zulässigkeit </a:t>
            </a:r>
            <a:r>
              <a:rPr lang="de-DE" dirty="0"/>
              <a:t>von Kontrollvorgängen</a:t>
            </a:r>
          </a:p>
          <a:p>
            <a:endParaRPr lang="de-DE" dirty="0"/>
          </a:p>
        </p:txBody>
      </p:sp>
    </p:spTree>
    <p:extLst>
      <p:ext uri="{BB962C8B-B14F-4D97-AF65-F5344CB8AC3E}">
        <p14:creationId xmlns:p14="http://schemas.microsoft.com/office/powerpoint/2010/main" val="3263081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C2F8C5-27F0-14F0-1A9B-A5BB25D0EA0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8EB377-82A8-EB98-D6C6-2005EA3D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8A7DE7C-352E-A19E-0B75-F553DFAFE219}"/>
              </a:ext>
            </a:extLst>
          </p:cNvPr>
          <p:cNvSpPr>
            <a:spLocks noGrp="1"/>
          </p:cNvSpPr>
          <p:nvPr>
            <p:ph type="ctrTitle"/>
          </p:nvPr>
        </p:nvSpPr>
        <p:spPr>
          <a:xfrm>
            <a:off x="521207" y="1211766"/>
            <a:ext cx="10712850" cy="4727988"/>
          </a:xfrm>
        </p:spPr>
        <p:txBody>
          <a:bodyPr anchor="b">
            <a:normAutofit/>
          </a:bodyPr>
          <a:lstStyle/>
          <a:p>
            <a:r>
              <a:rPr lang="de-DE" sz="6000" dirty="0"/>
              <a:t>3. Datenanalyse</a:t>
            </a:r>
          </a:p>
        </p:txBody>
      </p:sp>
      <p:sp>
        <p:nvSpPr>
          <p:cNvPr id="9" name="Freeform: Shape 8">
            <a:extLst>
              <a:ext uri="{FF2B5EF4-FFF2-40B4-BE49-F238E27FC236}">
                <a16:creationId xmlns:a16="http://schemas.microsoft.com/office/drawing/2014/main" id="{2BC46870-A302-6EC2-3EA2-81E254172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74315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5232538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308324"/>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Vorbemerkungen</a:t>
            </a:r>
          </a:p>
          <a:p>
            <a:pPr marL="342900" indent="-342900">
              <a:buAutoNum type="arabicPeriod"/>
            </a:pPr>
            <a:r>
              <a:rPr lang="de-DE" b="1" dirty="0"/>
              <a:t>Projektauftrag</a:t>
            </a:r>
          </a:p>
          <a:p>
            <a:pPr marL="342900" indent="-342900">
              <a:buAutoNum type="arabicPeriod"/>
            </a:pPr>
            <a:r>
              <a:rPr lang="de-DE" b="1" dirty="0"/>
              <a:t>Ergebnisse Meilenstein 2</a:t>
            </a:r>
          </a:p>
          <a:p>
            <a:pPr marL="342900" indent="-342900">
              <a:buAutoNum type="arabicPeriod"/>
            </a:pPr>
            <a:r>
              <a:rPr lang="de-DE" b="1" dirty="0"/>
              <a:t>Ergebnisse Meilenstein 3</a:t>
            </a:r>
          </a:p>
          <a:p>
            <a:pPr marL="342900" indent="-342900">
              <a:buAutoNum type="arabicPeriod"/>
            </a:pPr>
            <a:r>
              <a:rPr lang="de-DE" b="1" dirty="0"/>
              <a:t>REST-Schnittstelle</a:t>
            </a:r>
          </a:p>
          <a:p>
            <a:pPr marL="342900" indent="-342900">
              <a:buAutoNum type="arabicPeriod"/>
            </a:pPr>
            <a:r>
              <a:rPr lang="de-DE" b="1" dirty="0"/>
              <a:t>Abschlussbemerkungen</a:t>
            </a:r>
          </a:p>
        </p:txBody>
      </p:sp>
      <p:pic>
        <p:nvPicPr>
          <p:cNvPr id="4" name="Grafik 3" descr="Ein Bild, das Text, Tisch, Zeichnung, Mobiliar enthält.&#10;&#10;KI-generierte Inhalte können fehlerhaft sein.">
            <a:extLst>
              <a:ext uri="{FF2B5EF4-FFF2-40B4-BE49-F238E27FC236}">
                <a16:creationId xmlns:a16="http://schemas.microsoft.com/office/drawing/2014/main" id="{046E43C5-A2A2-3640-0984-E77C1D34F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9" y="901909"/>
            <a:ext cx="6463507" cy="5083279"/>
          </a:xfrm>
          <a:prstGeom prst="rect">
            <a:avLst/>
          </a:prstGeom>
        </p:spPr>
      </p:pic>
    </p:spTree>
    <p:extLst>
      <p:ext uri="{BB962C8B-B14F-4D97-AF65-F5344CB8AC3E}">
        <p14:creationId xmlns:p14="http://schemas.microsoft.com/office/powerpoint/2010/main" val="19777093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700" dirty="0"/>
              <a:t>Ersetzt durch Mittelwert</a:t>
            </a:r>
            <a:endParaRPr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a:solidFill>
                  <a:schemeClr val="tx1"/>
                </a:solidFill>
                <a:latin typeface="Bierstadt"/>
                <a:ea typeface="Bierstadt"/>
                <a:cs typeface="Bierstadt"/>
              </a:rPr>
              <a:t>Umgang mit unvollständigen Daten</a:t>
            </a:r>
            <a:endParaRPr/>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3" name="Titel 2">
            <a:extLst>
              <a:ext uri="{FF2B5EF4-FFF2-40B4-BE49-F238E27FC236}">
                <a16:creationId xmlns:a16="http://schemas.microsoft.com/office/drawing/2014/main" id="{598BF239-745A-BB51-E4AE-C64CB7D0BD1D}"/>
              </a:ext>
            </a:extLst>
          </p:cNvPr>
          <p:cNvSpPr>
            <a:spLocks noGrp="1"/>
          </p:cNvSpPr>
          <p:nvPr>
            <p:ph type="title"/>
          </p:nvPr>
        </p:nvSpPr>
        <p:spPr/>
        <p:txBody>
          <a:bodyPr/>
          <a:lstStyle/>
          <a:p>
            <a:r>
              <a:rPr lang="de-DE" dirty="0"/>
              <a:t>Ab hier: </a:t>
            </a:r>
            <a:r>
              <a:rPr lang="de-DE" dirty="0" err="1"/>
              <a:t>Rapahael</a:t>
            </a:r>
            <a:endParaRPr lang="de-DE" dirty="0"/>
          </a:p>
        </p:txBody>
      </p:sp>
    </p:spTree>
    <p:extLst>
      <p:ext uri="{BB962C8B-B14F-4D97-AF65-F5344CB8AC3E}">
        <p14:creationId xmlns:p14="http://schemas.microsoft.com/office/powerpoint/2010/main" val="1823346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1B6BD64-33CA-5643-0E04-57742354280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56DA3FC-6D27-D038-3D20-1FCA02758375}"/>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Übersicht</a:t>
            </a:r>
            <a:endParaRPr dirty="0"/>
          </a:p>
        </p:txBody>
      </p:sp>
      <p:sp>
        <p:nvSpPr>
          <p:cNvPr id="998545421" name="Content Placeholder 2">
            <a:extLst>
              <a:ext uri="{FF2B5EF4-FFF2-40B4-BE49-F238E27FC236}">
                <a16:creationId xmlns:a16="http://schemas.microsoft.com/office/drawing/2014/main" id="{E9C6BCE2-0880-9C1C-B024-D6B7ABE0864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C8674D6-C4C5-5A4A-83E4-84A3A3B7EBD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4 Schritte in der explorativen Datenanalyse:</a:t>
            </a:r>
          </a:p>
          <a:p>
            <a:pPr lvl="1">
              <a:lnSpc>
                <a:spcPct val="111000"/>
              </a:lnSpc>
              <a:spcBef>
                <a:spcPts val="999"/>
              </a:spcBef>
              <a:defRPr/>
            </a:pPr>
            <a:r>
              <a:rPr lang="de-DE" b="1" dirty="0"/>
              <a:t>Verteilungsanalyse </a:t>
            </a:r>
            <a:r>
              <a:rPr lang="de-DE" dirty="0"/>
              <a:t>und Ausreißer </a:t>
            </a:r>
            <a:r>
              <a:rPr lang="de-DE" b="1" dirty="0"/>
              <a:t>numerischer</a:t>
            </a:r>
            <a:r>
              <a:rPr lang="de-DE" dirty="0"/>
              <a:t> Attribute</a:t>
            </a:r>
          </a:p>
          <a:p>
            <a:pPr lvl="1">
              <a:lnSpc>
                <a:spcPct val="111000"/>
              </a:lnSpc>
              <a:spcBef>
                <a:spcPts val="999"/>
              </a:spcBef>
              <a:defRPr/>
            </a:pPr>
            <a:r>
              <a:rPr lang="de-DE" dirty="0"/>
              <a:t>Analyse</a:t>
            </a:r>
            <a:r>
              <a:rPr lang="de-DE" b="1" dirty="0"/>
              <a:t> kategorialer Attribute</a:t>
            </a:r>
            <a:endParaRPr lang="de-DE" dirty="0"/>
          </a:p>
          <a:p>
            <a:pPr lvl="1">
              <a:lnSpc>
                <a:spcPct val="111000"/>
              </a:lnSpc>
              <a:spcBef>
                <a:spcPts val="999"/>
              </a:spcBef>
              <a:defRPr/>
            </a:pPr>
            <a:r>
              <a:rPr lang="de-DE" b="1" dirty="0"/>
              <a:t>Nichtlineare Zusammenhänge </a:t>
            </a:r>
            <a:r>
              <a:rPr lang="de-DE" dirty="0"/>
              <a:t>zwischen Attributen und Schadenshöhe</a:t>
            </a:r>
          </a:p>
          <a:p>
            <a:pPr lvl="1">
              <a:lnSpc>
                <a:spcPct val="111000"/>
              </a:lnSpc>
              <a:spcBef>
                <a:spcPts val="999"/>
              </a:spcBef>
              <a:defRPr/>
            </a:pPr>
            <a:r>
              <a:rPr lang="de-DE" b="1" dirty="0"/>
              <a:t>Regressionsmodellierung</a:t>
            </a:r>
            <a:endParaRPr lang="de-DE" dirty="0"/>
          </a:p>
        </p:txBody>
      </p:sp>
    </p:spTree>
    <p:extLst>
      <p:ext uri="{BB962C8B-B14F-4D97-AF65-F5344CB8AC3E}">
        <p14:creationId xmlns:p14="http://schemas.microsoft.com/office/powerpoint/2010/main" val="3293692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Auffälligkeit – Kundenfeedback</a:t>
            </a:r>
            <a:br>
              <a:rPr lang="de-DE" dirty="0"/>
            </a:b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1839758"/>
            <a:ext cx="4860121" cy="3438144"/>
          </a:xfrm>
          <a:prstGeom prst="rect">
            <a:avLst/>
          </a:prstGeom>
        </p:spPr>
      </p:pic>
      <p:sp>
        <p:nvSpPr>
          <p:cNvPr id="6" name="Textfeld 5">
            <a:extLst>
              <a:ext uri="{FF2B5EF4-FFF2-40B4-BE49-F238E27FC236}">
                <a16:creationId xmlns:a16="http://schemas.microsoft.com/office/drawing/2014/main" id="{A3A01EC1-C379-32AB-2384-A02CB1D1B7A0}"/>
              </a:ext>
            </a:extLst>
          </p:cNvPr>
          <p:cNvSpPr txBox="1"/>
          <p:nvPr/>
        </p:nvSpPr>
        <p:spPr>
          <a:xfrm>
            <a:off x="515112" y="5415062"/>
            <a:ext cx="9769430" cy="646331"/>
          </a:xfrm>
          <a:prstGeom prst="rect">
            <a:avLst/>
          </a:prstGeom>
          <a:noFill/>
        </p:spPr>
        <p:txBody>
          <a:bodyPr wrap="square">
            <a:spAutoFit/>
          </a:bodyPr>
          <a:lstStyle/>
          <a:p>
            <a:r>
              <a:rPr lang="de-DE" sz="1800" kern="100" dirty="0">
                <a:effectLst/>
                <a:latin typeface="Aptos" panose="020B0004020202020204" pitchFamily="34" charset="0"/>
                <a:ea typeface="Aptos" panose="020B0004020202020204" pitchFamily="34" charset="0"/>
                <a:cs typeface="Times New Roman" panose="02020603050405020304" pitchFamily="18" charset="0"/>
              </a:rPr>
              <a:t>Wenige Werte bei Kundenfeedback und bei vorhandenen Werten extreme Ausprägung (bei Fraud mehrheitlich volle Punktzahl) </a:t>
            </a:r>
            <a:endParaRPr lang="de-DE" dirty="0"/>
          </a:p>
        </p:txBody>
      </p:sp>
    </p:spTree>
    <p:extLst>
      <p:ext uri="{BB962C8B-B14F-4D97-AF65-F5344CB8AC3E}">
        <p14:creationId xmlns:p14="http://schemas.microsoft.com/office/powerpoint/2010/main" val="3003915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Lernkurve – Kamerasystem</a:t>
            </a:r>
            <a:br>
              <a:rPr lang="de-DE" dirty="0"/>
            </a:b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65" y="2073357"/>
            <a:ext cx="4182271" cy="3152754"/>
          </a:xfrm>
          <a:prstGeom prst="rect">
            <a:avLst/>
          </a:prstGeom>
        </p:spPr>
      </p:pic>
      <p:sp>
        <p:nvSpPr>
          <p:cNvPr id="5" name="Content Placeholder 2">
            <a:extLst>
              <a:ext uri="{FF2B5EF4-FFF2-40B4-BE49-F238E27FC236}">
                <a16:creationId xmlns:a16="http://schemas.microsoft.com/office/drawing/2014/main" id="{D5247484-BD9A-DF48-729C-608136C16C02}"/>
              </a:ext>
            </a:extLst>
          </p:cNvPr>
          <p:cNvSpPr txBox="1">
            <a:spLocks/>
          </p:cNvSpPr>
          <p:nvPr/>
        </p:nvSpPr>
        <p:spPr>
          <a:xfrm>
            <a:off x="515112" y="1998505"/>
            <a:ext cx="5784053"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a:defRPr sz="1800">
                <a:solidFill>
                  <a:srgbClr val="000000"/>
                </a:solidFill>
              </a:defRPr>
            </a:pPr>
            <a:r>
              <a:rPr lang="de-DE" b="1" dirty="0">
                <a:solidFill>
                  <a:srgbClr val="000000"/>
                </a:solidFill>
              </a:rPr>
              <a:t>Kamerasystem anfangs nicht ausgelernt</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Spätere Daten deutlich brauchbarer</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Zu beachten bei zukünftiger Einführung eines neuen Kamerasystems oder bei einer neuen Filiale</a:t>
            </a:r>
          </a:p>
        </p:txBody>
      </p:sp>
    </p:spTree>
    <p:extLst>
      <p:ext uri="{BB962C8B-B14F-4D97-AF65-F5344CB8AC3E}">
        <p14:creationId xmlns:p14="http://schemas.microsoft.com/office/powerpoint/2010/main" val="24992971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1CA75E1-248D-6F72-4FDE-3AADB11146B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C4E22A3-28A5-9CEB-1968-F8D47416DCBC}"/>
              </a:ext>
            </a:extLst>
          </p:cNvPr>
          <p:cNvSpPr>
            <a:spLocks noGrp="1"/>
          </p:cNvSpPr>
          <p:nvPr>
            <p:ph type="title"/>
          </p:nvPr>
        </p:nvSpPr>
        <p:spPr bwMode="auto"/>
        <p:txBody>
          <a:bodyPr/>
          <a:lstStyle/>
          <a:p>
            <a:pPr>
              <a:defRPr/>
            </a:pPr>
            <a:r>
              <a:rPr lang="de-DE" dirty="0"/>
              <a:t>Numerische Merkmale von FRAUD (1)</a:t>
            </a:r>
            <a:endParaRPr dirty="0"/>
          </a:p>
        </p:txBody>
      </p:sp>
      <p:sp>
        <p:nvSpPr>
          <p:cNvPr id="998545421" name="Content Placeholder 2">
            <a:extLst>
              <a:ext uri="{FF2B5EF4-FFF2-40B4-BE49-F238E27FC236}">
                <a16:creationId xmlns:a16="http://schemas.microsoft.com/office/drawing/2014/main" id="{C1FFFDDA-ECE8-091C-9A87-41FF3BC8E63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14C3A71-2579-5752-27D5-13DD18401468}"/>
              </a:ext>
            </a:extLst>
          </p:cNvPr>
          <p:cNvSpPr>
            <a:spLocks noGrp="1"/>
          </p:cNvSpPr>
          <p:nvPr/>
        </p:nvSpPr>
        <p:spPr bwMode="auto">
          <a:xfrm>
            <a:off x="592205" y="1842988"/>
            <a:ext cx="648608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b="1" dirty="0"/>
              <a:t>höhere Warenkorbsummen</a:t>
            </a:r>
          </a:p>
          <a:p>
            <a:pPr lvl="1">
              <a:lnSpc>
                <a:spcPct val="111000"/>
              </a:lnSpc>
              <a:defRPr/>
            </a:pPr>
            <a:r>
              <a:rPr lang="de-DE" b="1" dirty="0"/>
              <a:t>mehr</a:t>
            </a:r>
            <a:r>
              <a:rPr lang="de-DE" dirty="0"/>
              <a:t> gekaufte </a:t>
            </a:r>
            <a:r>
              <a:rPr lang="de-DE" b="1" dirty="0"/>
              <a:t>Artikel</a:t>
            </a:r>
            <a:r>
              <a:rPr lang="de-DE" dirty="0"/>
              <a:t> (</a:t>
            </a:r>
            <a:r>
              <a:rPr lang="de-DE" dirty="0" err="1"/>
              <a:t>n_lines</a:t>
            </a:r>
            <a:r>
              <a:rPr lang="de-DE" dirty="0"/>
              <a:t>)</a:t>
            </a:r>
          </a:p>
          <a:p>
            <a:pPr lvl="1">
              <a:lnSpc>
                <a:spcPct val="111000"/>
              </a:lnSpc>
              <a:defRPr/>
            </a:pPr>
            <a:r>
              <a:rPr lang="de-DE" b="1" dirty="0"/>
              <a:t>längere Transaktionsdauer</a:t>
            </a:r>
          </a:p>
          <a:p>
            <a:pPr lvl="1">
              <a:lnSpc>
                <a:spcPct val="111000"/>
              </a:lnSpc>
              <a:defRPr/>
            </a:pPr>
            <a:endParaRPr lang="de-DE" dirty="0"/>
          </a:p>
          <a:p>
            <a:pPr>
              <a:lnSpc>
                <a:spcPct val="111000"/>
              </a:lnSpc>
              <a:defRPr/>
            </a:pPr>
            <a:r>
              <a:rPr lang="de-DE" dirty="0"/>
              <a:t>Merkmale sind </a:t>
            </a:r>
            <a:r>
              <a:rPr lang="de-DE" b="1" dirty="0"/>
              <a:t>stark korreliert</a:t>
            </a:r>
          </a:p>
          <a:p>
            <a:pPr>
              <a:lnSpc>
                <a:spcPct val="111000"/>
              </a:lnSpc>
              <a:defRPr/>
            </a:pPr>
            <a:r>
              <a:rPr lang="de-DE" b="1" dirty="0"/>
              <a:t>Interpretation:</a:t>
            </a:r>
          </a:p>
          <a:p>
            <a:pPr lvl="1">
              <a:lnSpc>
                <a:spcPct val="111000"/>
              </a:lnSpc>
              <a:defRPr/>
            </a:pPr>
            <a:r>
              <a:rPr lang="de-DE" dirty="0"/>
              <a:t>Mit wachsendem Warenkorb steigt die Komplexität</a:t>
            </a:r>
          </a:p>
          <a:p>
            <a:pPr lvl="1">
              <a:lnSpc>
                <a:spcPct val="111000"/>
              </a:lnSpc>
              <a:defRPr/>
            </a:pPr>
            <a:r>
              <a:rPr lang="de-DE" dirty="0"/>
              <a:t>Fehler wie falsches Scannen oder vergessene Artikel werden wahrscheinlicher</a:t>
            </a:r>
          </a:p>
        </p:txBody>
      </p:sp>
      <p:pic>
        <p:nvPicPr>
          <p:cNvPr id="4" name="Grafik 3">
            <a:extLst>
              <a:ext uri="{FF2B5EF4-FFF2-40B4-BE49-F238E27FC236}">
                <a16:creationId xmlns:a16="http://schemas.microsoft.com/office/drawing/2014/main" id="{F9DD05C2-5819-9242-53ED-CD0BB8BDEFDE}"/>
              </a:ext>
            </a:extLst>
          </p:cNvPr>
          <p:cNvPicPr>
            <a:picLocks noChangeAspect="1"/>
          </p:cNvPicPr>
          <p:nvPr/>
        </p:nvPicPr>
        <p:blipFill>
          <a:blip r:embed="rId3"/>
          <a:stretch>
            <a:fillRect/>
          </a:stretch>
        </p:blipFill>
        <p:spPr bwMode="auto">
          <a:xfrm>
            <a:off x="6555832" y="1837746"/>
            <a:ext cx="4063007" cy="3970245"/>
          </a:xfrm>
          <a:prstGeom prst="rect">
            <a:avLst/>
          </a:prstGeom>
        </p:spPr>
      </p:pic>
    </p:spTree>
    <p:extLst>
      <p:ext uri="{BB962C8B-B14F-4D97-AF65-F5344CB8AC3E}">
        <p14:creationId xmlns:p14="http://schemas.microsoft.com/office/powerpoint/2010/main" val="18343202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1F1585B-CC27-FCFD-17CC-ACF5547BFB5C}"/>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22079A99-526B-969B-32AF-B17AB4163A91}"/>
              </a:ext>
            </a:extLst>
          </p:cNvPr>
          <p:cNvSpPr>
            <a:spLocks noGrp="1"/>
          </p:cNvSpPr>
          <p:nvPr>
            <p:ph type="title"/>
          </p:nvPr>
        </p:nvSpPr>
        <p:spPr bwMode="auto"/>
        <p:txBody>
          <a:bodyPr/>
          <a:lstStyle/>
          <a:p>
            <a:pPr>
              <a:defRPr/>
            </a:pPr>
            <a:r>
              <a:rPr lang="de-DE" dirty="0"/>
              <a:t>Numerische Merkmale von FRAUD (2)</a:t>
            </a:r>
            <a:endParaRPr dirty="0"/>
          </a:p>
        </p:txBody>
      </p:sp>
      <p:sp>
        <p:nvSpPr>
          <p:cNvPr id="998545421" name="Content Placeholder 2">
            <a:extLst>
              <a:ext uri="{FF2B5EF4-FFF2-40B4-BE49-F238E27FC236}">
                <a16:creationId xmlns:a16="http://schemas.microsoft.com/office/drawing/2014/main" id="{942689A7-08DA-290C-FDB1-B70C5627A14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0D61AB3F-8CC7-F426-DD20-00BC0F663F4C}"/>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deutlich höhere </a:t>
            </a:r>
            <a:r>
              <a:rPr lang="de-DE" i="1" dirty="0" err="1"/>
              <a:t>calculated_price_difference</a:t>
            </a:r>
            <a:r>
              <a:rPr lang="de-DE" i="1" dirty="0"/>
              <a:t> (</a:t>
            </a:r>
            <a:r>
              <a:rPr lang="de-DE" dirty="0"/>
              <a:t>Differenz zwischen Summe der Einzelpreise und Kassensumme)</a:t>
            </a:r>
            <a:endParaRPr lang="de-DE" i="1" dirty="0"/>
          </a:p>
          <a:p>
            <a:pPr lvl="1">
              <a:lnSpc>
                <a:spcPct val="111000"/>
              </a:lnSpc>
              <a:defRPr/>
            </a:pPr>
            <a:r>
              <a:rPr lang="de-DE" i="1" dirty="0" err="1"/>
              <a:t>calculated_price_difference</a:t>
            </a:r>
            <a:r>
              <a:rPr lang="de-DE" dirty="0"/>
              <a:t> als potenziell </a:t>
            </a:r>
            <a:r>
              <a:rPr lang="de-DE" b="1" dirty="0"/>
              <a:t>starker Prädiktor </a:t>
            </a:r>
            <a:r>
              <a:rPr lang="de-DE" dirty="0"/>
              <a:t>für Verluste</a:t>
            </a:r>
          </a:p>
        </p:txBody>
      </p:sp>
      <p:pic>
        <p:nvPicPr>
          <p:cNvPr id="4" name="Grafik 3" descr="Ein Bild, das Text, Screenshot, Diagramm, Reihe enthält.&#10;&#10;KI-generierte Inhalte können fehlerhaft sein.">
            <a:extLst>
              <a:ext uri="{FF2B5EF4-FFF2-40B4-BE49-F238E27FC236}">
                <a16:creationId xmlns:a16="http://schemas.microsoft.com/office/drawing/2014/main" id="{1549367A-D661-D104-CB36-791FE67F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60" y="3690076"/>
            <a:ext cx="5760720" cy="1920240"/>
          </a:xfrm>
          <a:prstGeom prst="rect">
            <a:avLst/>
          </a:prstGeom>
        </p:spPr>
      </p:pic>
    </p:spTree>
    <p:extLst>
      <p:ext uri="{BB962C8B-B14F-4D97-AF65-F5344CB8AC3E}">
        <p14:creationId xmlns:p14="http://schemas.microsoft.com/office/powerpoint/2010/main" val="244411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C5E888-673D-1E40-9D76-758BE864512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C2646C1-8E88-2784-AB03-ADA2E2AF5F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09A2EF01-BF9B-6479-D21C-C754F6832E63}"/>
              </a:ext>
            </a:extLst>
          </p:cNvPr>
          <p:cNvSpPr>
            <a:spLocks noGrp="1"/>
          </p:cNvSpPr>
          <p:nvPr>
            <p:ph type="ctrTitle"/>
          </p:nvPr>
        </p:nvSpPr>
        <p:spPr>
          <a:xfrm>
            <a:off x="521208" y="1211766"/>
            <a:ext cx="7237052" cy="4727988"/>
          </a:xfrm>
        </p:spPr>
        <p:txBody>
          <a:bodyPr anchor="b">
            <a:normAutofit/>
          </a:bodyPr>
          <a:lstStyle/>
          <a:p>
            <a:r>
              <a:rPr lang="de-DE" sz="6000" dirty="0"/>
              <a:t>1. Vorbemerkungen</a:t>
            </a:r>
          </a:p>
        </p:txBody>
      </p:sp>
      <p:sp>
        <p:nvSpPr>
          <p:cNvPr id="9" name="Freeform: Shape 8">
            <a:extLst>
              <a:ext uri="{FF2B5EF4-FFF2-40B4-BE49-F238E27FC236}">
                <a16:creationId xmlns:a16="http://schemas.microsoft.com/office/drawing/2014/main" id="{C9D76775-DCC4-B711-8D6A-545D19165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27222397"/>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DE" dirty="0"/>
              <a:t>Numerische Merkmale von FRAUD (3): </a:t>
            </a:r>
            <a:r>
              <a:rPr lang="de-CH" sz="4400" b="1" i="0" u="none" strike="noStrike" cap="none" spc="0" dirty="0">
                <a:solidFill>
                  <a:schemeClr val="tx1"/>
                </a:solidFill>
                <a:latin typeface="+mj-lt"/>
                <a:ea typeface="+mj-ea"/>
                <a:cs typeface="+mj-cs"/>
              </a:rPr>
              <a:t>Bezahlter Preis </a:t>
            </a:r>
            <a:r>
              <a:rPr lang="de-CH" sz="4400" b="1" i="0" u="none" strike="noStrike" cap="none" spc="0" dirty="0">
                <a:solidFill>
                  <a:schemeClr val="tx1"/>
                </a:solidFill>
                <a:latin typeface="Bierstadt"/>
                <a:ea typeface="Bierstadt"/>
                <a:cs typeface="Bierstadt"/>
              </a:rPr>
              <a:t>≠</a:t>
            </a:r>
            <a:r>
              <a:rPr lang="de-CH" sz="4400" b="1" i="0" u="none" strike="noStrike" cap="none" spc="0" dirty="0">
                <a:solidFill>
                  <a:schemeClr val="tx1"/>
                </a:solidFill>
                <a:latin typeface="Bierstadt"/>
                <a:ea typeface="Arial"/>
                <a:cs typeface="Arial"/>
              </a:rPr>
              <a:t> Nominalpreis </a:t>
            </a:r>
            <a:endParaRPr sz="4400" dirty="0"/>
          </a:p>
        </p:txBody>
      </p:sp>
      <p:sp>
        <p:nvSpPr>
          <p:cNvPr id="518553407" name="Content Placeholder 2"/>
          <p:cNvSpPr>
            <a:spLocks noGrp="1"/>
          </p:cNvSpPr>
          <p:nvPr>
            <p:ph idx="1"/>
          </p:nvPr>
        </p:nvSpPr>
        <p:spPr bwMode="auto">
          <a:xfrm>
            <a:off x="521208" y="2841523"/>
            <a:ext cx="11155680" cy="3701059"/>
          </a:xfrm>
        </p:spPr>
        <p:txBody>
          <a:bodyPr vertOverflow="overflow" horzOverflow="overflow" vert="horz" wrap="square" lIns="91440" tIns="45720" rIns="91440" bIns="45720" numCol="1" spcCol="0" rtlCol="0" fromWordArt="0" anchor="t" anchorCtr="0" forceAA="0" compatLnSpc="0">
            <a:normAutofit/>
          </a:bodyPr>
          <a:lstStyle/>
          <a:p>
            <a:pPr>
              <a:defRPr sz="1800">
                <a:solidFill>
                  <a:srgbClr val="000000"/>
                </a:solidFill>
              </a:defRPr>
            </a:pPr>
            <a:r>
              <a:rPr lang="de-CH" sz="1800" b="1" dirty="0"/>
              <a:t>Nominalpreis</a:t>
            </a:r>
            <a:r>
              <a:rPr lang="de-CH" sz="1800" dirty="0"/>
              <a:t> einer </a:t>
            </a:r>
            <a:r>
              <a:rPr lang="de-CH" sz="1800" b="1" dirty="0"/>
              <a:t>Position</a:t>
            </a:r>
            <a:r>
              <a:rPr lang="de-CH" sz="1800" dirty="0"/>
              <a:t>: Menge bzw. Gewicht multipliziert mit dem Nominalpreis des Artikels gemäss Produkttabelle</a:t>
            </a:r>
            <a:endParaRPr sz="1800" dirty="0"/>
          </a:p>
          <a:p>
            <a:pPr>
              <a:defRPr sz="1800">
                <a:solidFill>
                  <a:srgbClr val="000000"/>
                </a:solidFill>
              </a:defRPr>
            </a:pPr>
            <a:r>
              <a:rPr lang="de-CH" sz="1800" b="1" dirty="0"/>
              <a:t>Nominalpreis</a:t>
            </a:r>
            <a:r>
              <a:rPr lang="de-CH" sz="1800" dirty="0"/>
              <a:t> einer </a:t>
            </a:r>
            <a:r>
              <a:rPr lang="de-CH" sz="1800" b="1" dirty="0"/>
              <a:t>Transaktion</a:t>
            </a:r>
            <a:r>
              <a:rPr lang="de-CH" sz="1800" dirty="0"/>
              <a:t>: Summe der Nominalpreise aller nicht-stornierten Artikel</a:t>
            </a:r>
          </a:p>
          <a:p>
            <a:pPr>
              <a:defRPr sz="1800">
                <a:solidFill>
                  <a:srgbClr val="000000"/>
                </a:solidFill>
              </a:defRPr>
            </a:pPr>
            <a:r>
              <a:rPr lang="de-CH" sz="1800" b="1" i="0" u="none" strike="noStrike" cap="none" spc="0" dirty="0">
                <a:solidFill>
                  <a:srgbClr val="000000"/>
                </a:solidFill>
                <a:latin typeface="Bierstadt"/>
                <a:ea typeface="Bierstadt"/>
                <a:cs typeface="Bierstadt"/>
              </a:rPr>
              <a:t>Häufige Abweichungen</a:t>
            </a:r>
            <a:endParaRPr sz="1800" dirty="0"/>
          </a:p>
          <a:p>
            <a:pPr>
              <a:defRPr/>
            </a:pPr>
            <a:r>
              <a:rPr lang="de-CH" sz="1800" b="0" i="0" u="none" strike="noStrike" cap="none" spc="0" dirty="0">
                <a:solidFill>
                  <a:srgbClr val="000000"/>
                </a:solidFill>
                <a:latin typeface="Bierstadt"/>
                <a:ea typeface="Bierstadt"/>
                <a:cs typeface="Bierstadt"/>
              </a:rPr>
              <a:t>Zwei definierte Merkmale:</a:t>
            </a:r>
            <a:endParaRPr lang="de-CH"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Differenz vorhanden </a:t>
            </a:r>
            <a:r>
              <a:rPr lang="de-CH" b="0" i="0" u="none" strike="noStrike" cap="none" spc="0" dirty="0">
                <a:solidFill>
                  <a:srgbClr val="000000"/>
                </a:solidFill>
                <a:latin typeface="Bierstadt"/>
                <a:ea typeface="Bierstadt"/>
                <a:cs typeface="Bierstadt"/>
              </a:rPr>
              <a:t>(ja/nein)</a:t>
            </a:r>
            <a:endParaRPr lang="de-CH" sz="1800" dirty="0">
              <a:solidFill>
                <a:srgbClr val="000000"/>
              </a:solidFill>
              <a:latin typeface="Bierstadt"/>
              <a:cs typeface="Bierstadt"/>
            </a:endParaRPr>
          </a:p>
          <a:p>
            <a:pPr lvl="1">
              <a:defRPr/>
            </a:pPr>
            <a:r>
              <a:rPr lang="de-CH" sz="1800" b="1" i="0" u="none" strike="noStrike" cap="none" spc="0" dirty="0">
                <a:solidFill>
                  <a:srgbClr val="000000"/>
                </a:solidFill>
                <a:latin typeface="Bierstadt"/>
                <a:ea typeface="Bierstadt"/>
                <a:cs typeface="Bierstadt"/>
              </a:rPr>
              <a:t>Absolute Höhe </a:t>
            </a:r>
            <a:r>
              <a:rPr lang="de-CH" sz="1800" b="0" i="0" u="none" strike="noStrike" cap="none" spc="0" dirty="0">
                <a:solidFill>
                  <a:srgbClr val="000000"/>
                </a:solidFill>
                <a:latin typeface="Bierstadt"/>
                <a:ea typeface="Bierstadt"/>
                <a:cs typeface="Bierstadt"/>
              </a:rPr>
              <a:t>der Differenz</a:t>
            </a:r>
            <a:endParaRPr lang="de-CH" dirty="0"/>
          </a:p>
          <a:p>
            <a:pPr marL="457200" lvl="1" indent="0">
              <a:buFont typeface="Arial"/>
              <a:buNone/>
              <a:defRPr sz="1800">
                <a:solidFill>
                  <a:srgbClr val="000000"/>
                </a:solidFill>
              </a:defRPr>
            </a:pPr>
            <a:endParaRPr lang="de-CH" dirty="0"/>
          </a:p>
        </p:txBody>
      </p:sp>
      <p:pic>
        <p:nvPicPr>
          <p:cNvPr id="2" name="Grafik 1">
            <a:extLst>
              <a:ext uri="{FF2B5EF4-FFF2-40B4-BE49-F238E27FC236}">
                <a16:creationId xmlns:a16="http://schemas.microsoft.com/office/drawing/2014/main" id="{EB7EE3A3-170A-FBC1-E52E-F15214CCDED1}"/>
              </a:ext>
            </a:extLst>
          </p:cNvPr>
          <p:cNvPicPr>
            <a:picLocks noChangeAspect="1"/>
          </p:cNvPicPr>
          <p:nvPr/>
        </p:nvPicPr>
        <p:blipFill>
          <a:blip r:embed="rId3"/>
          <a:stretch/>
        </p:blipFill>
        <p:spPr bwMode="auto">
          <a:xfrm>
            <a:off x="5329958" y="4096304"/>
            <a:ext cx="4037325" cy="201866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74E58F1-CFD6-17AB-1241-AA55E84FCD11}"/>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7A7F291-08F9-947F-5C02-DA36390A8CD5}"/>
              </a:ext>
            </a:extLst>
          </p:cNvPr>
          <p:cNvSpPr>
            <a:spLocks noGrp="1"/>
          </p:cNvSpPr>
          <p:nvPr>
            <p:ph type="title"/>
          </p:nvPr>
        </p:nvSpPr>
        <p:spPr bwMode="auto"/>
        <p:txBody>
          <a:bodyPr/>
          <a:lstStyle/>
          <a:p>
            <a:pPr>
              <a:defRPr/>
            </a:pPr>
            <a:r>
              <a:rPr lang="de-DE" dirty="0"/>
              <a:t>Numerische Merkmale von FRAUD (4)</a:t>
            </a:r>
            <a:endParaRPr dirty="0"/>
          </a:p>
        </p:txBody>
      </p:sp>
      <p:sp>
        <p:nvSpPr>
          <p:cNvPr id="998545421" name="Content Placeholder 2">
            <a:extLst>
              <a:ext uri="{FF2B5EF4-FFF2-40B4-BE49-F238E27FC236}">
                <a16:creationId xmlns:a16="http://schemas.microsoft.com/office/drawing/2014/main" id="{26C4C8BB-5FE1-BF1E-25FE-F72C19909CA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BD3CDAA-36A8-9A12-ABAC-5F99BCA45CD5}"/>
              </a:ext>
            </a:extLst>
          </p:cNvPr>
          <p:cNvSpPr>
            <a:spLocks noGrp="1"/>
          </p:cNvSpPr>
          <p:nvPr/>
        </p:nvSpPr>
        <p:spPr bwMode="auto">
          <a:xfrm>
            <a:off x="592205" y="1842988"/>
            <a:ext cx="5739769"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endParaRPr lang="de-DE" sz="2000" dirty="0"/>
          </a:p>
          <a:p>
            <a:pPr lvl="0">
              <a:lnSpc>
                <a:spcPct val="111000"/>
              </a:lnSpc>
              <a:defRPr/>
            </a:pPr>
            <a:endParaRPr lang="de-DE" sz="2000" dirty="0"/>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sz="1900" dirty="0"/>
              <a:t>enthalten häufiger </a:t>
            </a:r>
            <a:r>
              <a:rPr lang="de-DE" sz="1900" b="1" dirty="0"/>
              <a:t>hochpreisige Einzelartikel</a:t>
            </a:r>
          </a:p>
          <a:p>
            <a:pPr lvl="1">
              <a:lnSpc>
                <a:spcPct val="111000"/>
              </a:lnSpc>
              <a:defRPr/>
            </a:pPr>
            <a:r>
              <a:rPr lang="de-DE" sz="1900" b="1" dirty="0"/>
              <a:t>breitere Streuung </a:t>
            </a:r>
            <a:r>
              <a:rPr lang="de-DE" sz="1900" dirty="0"/>
              <a:t>bei der mittleren Zeit zwischen Scans</a:t>
            </a:r>
          </a:p>
        </p:txBody>
      </p:sp>
      <p:pic>
        <p:nvPicPr>
          <p:cNvPr id="2" name="Grafik 1" descr="Ein Bild, das Text, Screenshot, Diagramm, Reihe enthält.&#10;&#10;KI-generierte Inhalte können fehlerhaft sein.">
            <a:extLst>
              <a:ext uri="{FF2B5EF4-FFF2-40B4-BE49-F238E27FC236}">
                <a16:creationId xmlns:a16="http://schemas.microsoft.com/office/drawing/2014/main" id="{BA1A9665-BD89-4168-97B3-108DE0D40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32" y="2115555"/>
            <a:ext cx="4833291" cy="1611097"/>
          </a:xfrm>
          <a:prstGeom prst="rect">
            <a:avLst/>
          </a:prstGeom>
        </p:spPr>
      </p:pic>
      <p:pic>
        <p:nvPicPr>
          <p:cNvPr id="3" name="Grafik 2" descr="Ein Bild, das Text, Screenshot, Diagramm, Reihe enthält.&#10;&#10;KI-generierte Inhalte können fehlerhaft sein.">
            <a:extLst>
              <a:ext uri="{FF2B5EF4-FFF2-40B4-BE49-F238E27FC236}">
                <a16:creationId xmlns:a16="http://schemas.microsoft.com/office/drawing/2014/main" id="{D4388EF4-15B1-7FCD-E7AA-1C6B286059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1431" y="3996506"/>
            <a:ext cx="4833291" cy="1611097"/>
          </a:xfrm>
          <a:prstGeom prst="rect">
            <a:avLst/>
          </a:prstGeom>
        </p:spPr>
      </p:pic>
    </p:spTree>
    <p:extLst>
      <p:ext uri="{BB962C8B-B14F-4D97-AF65-F5344CB8AC3E}">
        <p14:creationId xmlns:p14="http://schemas.microsoft.com/office/powerpoint/2010/main" val="1480914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F81B7A9-5F97-BDCA-0EC0-3BE7490F2595}"/>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A9286757-BB7F-93CE-BADA-A5561662B775}"/>
              </a:ext>
            </a:extLst>
          </p:cNvPr>
          <p:cNvSpPr>
            <a:spLocks noGrp="1"/>
          </p:cNvSpPr>
          <p:nvPr>
            <p:ph type="title"/>
          </p:nvPr>
        </p:nvSpPr>
        <p:spPr bwMode="auto"/>
        <p:txBody>
          <a:bodyPr/>
          <a:lstStyle/>
          <a:p>
            <a:pPr>
              <a:defRPr/>
            </a:pPr>
            <a:r>
              <a:rPr lang="de-DE" dirty="0"/>
              <a:t>Numerische Merkmale: Extremwerte</a:t>
            </a:r>
            <a:endParaRPr dirty="0"/>
          </a:p>
        </p:txBody>
      </p:sp>
      <p:sp>
        <p:nvSpPr>
          <p:cNvPr id="998545421" name="Content Placeholder 2">
            <a:extLst>
              <a:ext uri="{FF2B5EF4-FFF2-40B4-BE49-F238E27FC236}">
                <a16:creationId xmlns:a16="http://schemas.microsoft.com/office/drawing/2014/main" id="{181FA9F8-A311-A6B1-6911-1DE8B561EF5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15B61D63-D869-13A6-FD29-3481FE2F6E22}"/>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Für alle numerischen Features wurde der </a:t>
            </a:r>
            <a:r>
              <a:rPr lang="de-DE" sz="2000" b="1" dirty="0"/>
              <a:t>Z-Score</a:t>
            </a:r>
            <a:r>
              <a:rPr lang="de-DE" sz="2000" dirty="0"/>
              <a:t> berechnet</a:t>
            </a:r>
          </a:p>
          <a:p>
            <a:pPr lvl="0">
              <a:lnSpc>
                <a:spcPct val="111000"/>
              </a:lnSpc>
              <a:defRPr/>
            </a:pPr>
            <a:endParaRPr lang="de-DE" sz="2000" dirty="0"/>
          </a:p>
          <a:p>
            <a:pPr lvl="0">
              <a:lnSpc>
                <a:spcPct val="111000"/>
              </a:lnSpc>
              <a:defRPr/>
            </a:pPr>
            <a:r>
              <a:rPr lang="de-DE" dirty="0"/>
              <a:t>Nutzen: Identifikation systematisch </a:t>
            </a:r>
            <a:r>
              <a:rPr lang="de-DE" b="1" dirty="0"/>
              <a:t>auffälliger Attribute</a:t>
            </a:r>
          </a:p>
          <a:p>
            <a:pPr lvl="0">
              <a:lnSpc>
                <a:spcPct val="111000"/>
              </a:lnSpc>
              <a:defRPr/>
            </a:pPr>
            <a:endParaRPr lang="de-DE" dirty="0"/>
          </a:p>
          <a:p>
            <a:pPr lvl="0">
              <a:lnSpc>
                <a:spcPct val="111000"/>
              </a:lnSpc>
              <a:defRPr/>
            </a:pPr>
            <a:r>
              <a:rPr lang="de-DE" dirty="0"/>
              <a:t>Interpretation: Extremwerte nicht als Rauschen, sondern als </a:t>
            </a:r>
            <a:r>
              <a:rPr lang="de-DE" b="1" dirty="0"/>
              <a:t>potenziell erklärungsstark</a:t>
            </a:r>
            <a:r>
              <a:rPr lang="de-DE" dirty="0"/>
              <a:t> anzusehen</a:t>
            </a:r>
          </a:p>
          <a:p>
            <a:pPr lvl="1">
              <a:lnSpc>
                <a:spcPct val="111000"/>
              </a:lnSpc>
              <a:defRPr/>
            </a:pPr>
            <a:endParaRPr lang="de-DE" dirty="0"/>
          </a:p>
        </p:txBody>
      </p:sp>
      <p:pic>
        <p:nvPicPr>
          <p:cNvPr id="4" name="Grafik 3" descr="Ein Bild, das Text, Screenshot, Schrift, Zahl enthält.&#10;&#10;KI-generierte Inhalte können fehlerhaft sein.">
            <a:extLst>
              <a:ext uri="{FF2B5EF4-FFF2-40B4-BE49-F238E27FC236}">
                <a16:creationId xmlns:a16="http://schemas.microsoft.com/office/drawing/2014/main" id="{6CA71CC4-88C8-08CC-C2BE-98261D6D9854}"/>
              </a:ext>
            </a:extLst>
          </p:cNvPr>
          <p:cNvPicPr>
            <a:picLocks noChangeAspect="1"/>
          </p:cNvPicPr>
          <p:nvPr/>
        </p:nvPicPr>
        <p:blipFill>
          <a:blip r:embed="rId3"/>
          <a:stretch>
            <a:fillRect/>
          </a:stretch>
        </p:blipFill>
        <p:spPr>
          <a:xfrm>
            <a:off x="8453530" y="1842988"/>
            <a:ext cx="2590144" cy="3462203"/>
          </a:xfrm>
          <a:prstGeom prst="rect">
            <a:avLst/>
          </a:prstGeom>
        </p:spPr>
      </p:pic>
    </p:spTree>
    <p:extLst>
      <p:ext uri="{BB962C8B-B14F-4D97-AF65-F5344CB8AC3E}">
        <p14:creationId xmlns:p14="http://schemas.microsoft.com/office/powerpoint/2010/main" val="1629363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69DC6A-4297-DCCA-B90B-87E8355C46BC}"/>
            </a:ext>
          </a:extLst>
        </p:cNvPr>
        <p:cNvGrpSpPr/>
        <p:nvPr/>
      </p:nvGrpSpPr>
      <p:grpSpPr bwMode="auto">
        <a:xfrm>
          <a:off x="0" y="0"/>
          <a:ext cx="0" cy="0"/>
          <a:chOff x="0" y="0"/>
          <a:chExt cx="0" cy="0"/>
        </a:xfrm>
      </p:grpSpPr>
      <p:sp>
        <p:nvSpPr>
          <p:cNvPr id="1307615714" name="Title 1">
            <a:extLst>
              <a:ext uri="{FF2B5EF4-FFF2-40B4-BE49-F238E27FC236}">
                <a16:creationId xmlns:a16="http://schemas.microsoft.com/office/drawing/2014/main" id="{6FAEDA87-6226-6D83-FF51-D3D89387FDB2}"/>
              </a:ext>
            </a:extLst>
          </p:cNvPr>
          <p:cNvSpPr>
            <a:spLocks noGrp="1"/>
          </p:cNvSpPr>
          <p:nvPr>
            <p:ph type="title"/>
          </p:nvPr>
        </p:nvSpPr>
        <p:spPr bwMode="auto"/>
        <p:txBody>
          <a:bodyPr/>
          <a:lstStyle/>
          <a:p>
            <a:pPr>
              <a:defRPr/>
            </a:pPr>
            <a:r>
              <a:rPr lang="de-DE" dirty="0"/>
              <a:t>Numerische Merkmale: </a:t>
            </a:r>
            <a:r>
              <a:rPr lang="de-CH" dirty="0"/>
              <a:t>Signifikanz</a:t>
            </a:r>
            <a:endParaRPr dirty="0"/>
          </a:p>
        </p:txBody>
      </p:sp>
      <p:sp>
        <p:nvSpPr>
          <p:cNvPr id="2" name="Content Placeholder 2">
            <a:extLst>
              <a:ext uri="{FF2B5EF4-FFF2-40B4-BE49-F238E27FC236}">
                <a16:creationId xmlns:a16="http://schemas.microsoft.com/office/drawing/2014/main" id="{018F182B-887C-929A-0728-F66FA52C3C45}"/>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dirty="0"/>
              <a:t>t-Test als Entscheidungskriterium, welche Prädiktoren signifikant sind</a:t>
            </a:r>
          </a:p>
          <a:p>
            <a:pPr lvl="0">
              <a:lnSpc>
                <a:spcPct val="111000"/>
              </a:lnSpc>
              <a:defRPr/>
            </a:pPr>
            <a:r>
              <a:rPr lang="de-DE" dirty="0"/>
              <a:t>Zusätzlich Analyse, wie viel mit dem Prädiktor erklärt werden kann (Relevanz)</a:t>
            </a:r>
          </a:p>
          <a:p>
            <a:pPr lvl="0">
              <a:lnSpc>
                <a:spcPct val="111000"/>
              </a:lnSpc>
              <a:defRPr/>
            </a:pPr>
            <a:endParaRPr lang="de-DE" sz="18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Zahl enthält.&#10;&#10;KI-generierte Inhalte können fehlerhaft sein.">
            <a:extLst>
              <a:ext uri="{FF2B5EF4-FFF2-40B4-BE49-F238E27FC236}">
                <a16:creationId xmlns:a16="http://schemas.microsoft.com/office/drawing/2014/main" id="{8B3A8D8E-151E-ADD6-0AF0-6FFA8B38A4FA}"/>
              </a:ext>
            </a:extLst>
          </p:cNvPr>
          <p:cNvPicPr>
            <a:picLocks noChangeAspect="1"/>
          </p:cNvPicPr>
          <p:nvPr/>
        </p:nvPicPr>
        <p:blipFill>
          <a:blip r:embed="rId3"/>
          <a:stretch>
            <a:fillRect/>
          </a:stretch>
        </p:blipFill>
        <p:spPr>
          <a:xfrm>
            <a:off x="3627031" y="3720556"/>
            <a:ext cx="4533900" cy="1889760"/>
          </a:xfrm>
          <a:prstGeom prst="rect">
            <a:avLst/>
          </a:prstGeom>
        </p:spPr>
      </p:pic>
      <p:sp>
        <p:nvSpPr>
          <p:cNvPr id="4" name="Rechteck 3">
            <a:extLst>
              <a:ext uri="{FF2B5EF4-FFF2-40B4-BE49-F238E27FC236}">
                <a16:creationId xmlns:a16="http://schemas.microsoft.com/office/drawing/2014/main" id="{48D50383-6CC3-C608-CE77-CEAD84676764}"/>
              </a:ext>
            </a:extLst>
          </p:cNvPr>
          <p:cNvSpPr/>
          <p:nvPr/>
        </p:nvSpPr>
        <p:spPr>
          <a:xfrm>
            <a:off x="3656092" y="4315756"/>
            <a:ext cx="4411980" cy="182880"/>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Tree>
    <p:extLst>
      <p:ext uri="{BB962C8B-B14F-4D97-AF65-F5344CB8AC3E}">
        <p14:creationId xmlns:p14="http://schemas.microsoft.com/office/powerpoint/2010/main" val="1980034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5F56CC-B9C7-C5BD-DD77-568CA473AC0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ED499F9-A3D7-F013-F125-777336990ABE}"/>
              </a:ext>
            </a:extLst>
          </p:cNvPr>
          <p:cNvSpPr>
            <a:spLocks noGrp="1"/>
          </p:cNvSpPr>
          <p:nvPr>
            <p:ph type="title"/>
          </p:nvPr>
        </p:nvSpPr>
        <p:spPr bwMode="auto"/>
        <p:txBody>
          <a:bodyPr/>
          <a:lstStyle/>
          <a:p>
            <a:pPr>
              <a:defRPr/>
            </a:pPr>
            <a:r>
              <a:rPr lang="de-DE" dirty="0"/>
              <a:t>Kategoriale Merkmale von Fraud (1)</a:t>
            </a:r>
            <a:endParaRPr dirty="0"/>
          </a:p>
        </p:txBody>
      </p:sp>
      <p:sp>
        <p:nvSpPr>
          <p:cNvPr id="998545421" name="Content Placeholder 2">
            <a:extLst>
              <a:ext uri="{FF2B5EF4-FFF2-40B4-BE49-F238E27FC236}">
                <a16:creationId xmlns:a16="http://schemas.microsoft.com/office/drawing/2014/main" id="{47D0E57A-5DB7-5458-60C8-507165588194}"/>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F83462C-7092-DE79-4194-EAA1B1A13584}"/>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Im Folgenden einige graphische Gegenüberstellungen von FRAUD / NORMAL anhand kategorialer Variablen</a:t>
            </a:r>
          </a:p>
          <a:p>
            <a:pPr lvl="0">
              <a:lnSpc>
                <a:spcPct val="111000"/>
              </a:lnSpc>
              <a:defRPr/>
            </a:pPr>
            <a:endParaRPr lang="de-DE" sz="2000" dirty="0"/>
          </a:p>
          <a:p>
            <a:pPr lvl="0">
              <a:lnSpc>
                <a:spcPct val="111000"/>
              </a:lnSpc>
              <a:defRPr/>
            </a:pPr>
            <a:r>
              <a:rPr lang="de-DE" sz="2000" dirty="0"/>
              <a:t>Insbesondere bestimmte Produktkategorien kommen hier besonders häufig vor, ebenso:</a:t>
            </a:r>
          </a:p>
          <a:p>
            <a:pPr lvl="1">
              <a:lnSpc>
                <a:spcPct val="111000"/>
              </a:lnSpc>
              <a:defRPr/>
            </a:pPr>
            <a:r>
              <a:rPr lang="de-DE" sz="1800" dirty="0"/>
              <a:t>Wurde mehrheitlich bar bezahlt</a:t>
            </a:r>
          </a:p>
          <a:p>
            <a:pPr lvl="1">
              <a:lnSpc>
                <a:spcPct val="111000"/>
              </a:lnSpc>
              <a:defRPr/>
            </a:pPr>
            <a:r>
              <a:rPr lang="de-DE" sz="1800" dirty="0"/>
              <a:t>Hat das Kamerasystem Auffälligkeiten bemerkt</a:t>
            </a:r>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spTree>
    <p:extLst>
      <p:ext uri="{BB962C8B-B14F-4D97-AF65-F5344CB8AC3E}">
        <p14:creationId xmlns:p14="http://schemas.microsoft.com/office/powerpoint/2010/main" val="18783141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DE" dirty="0"/>
              <a:t>Kategoriale Merkmale: Monat</a:t>
            </a:r>
            <a:endParaRPr dirty="0"/>
          </a:p>
        </p:txBody>
      </p:sp>
      <p:pic>
        <p:nvPicPr>
          <p:cNvPr id="498458967" name="Grafik 498458966"/>
          <p:cNvPicPr>
            <a:picLocks noChangeAspect="1"/>
          </p:cNvPicPr>
          <p:nvPr/>
        </p:nvPicPr>
        <p:blipFill>
          <a:blip r:embed="rId3"/>
          <a:stretch/>
        </p:blipFill>
        <p:spPr bwMode="auto">
          <a:xfrm>
            <a:off x="515112" y="2234074"/>
            <a:ext cx="6131494" cy="3065746"/>
          </a:xfrm>
          <a:prstGeom prst="rect">
            <a:avLst/>
          </a:prstGeom>
        </p:spPr>
      </p:pic>
      <p:pic>
        <p:nvPicPr>
          <p:cNvPr id="1865249964" name="Grafik 1865249963"/>
          <p:cNvPicPr>
            <a:picLocks noChangeAspect="1"/>
          </p:cNvPicPr>
          <p:nvPr/>
        </p:nvPicPr>
        <p:blipFill>
          <a:blip r:embed="rId4"/>
          <a:stretch/>
        </p:blipFill>
        <p:spPr bwMode="auto">
          <a:xfrm>
            <a:off x="6891520" y="2626071"/>
            <a:ext cx="4540454" cy="253008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1776648" name="Title 1"/>
          <p:cNvSpPr>
            <a:spLocks noGrp="1"/>
          </p:cNvSpPr>
          <p:nvPr>
            <p:ph type="title"/>
          </p:nvPr>
        </p:nvSpPr>
        <p:spPr bwMode="auto"/>
        <p:txBody>
          <a:bodyPr/>
          <a:lstStyle/>
          <a:p>
            <a:pPr>
              <a:defRPr/>
            </a:pPr>
            <a:r>
              <a:rPr lang="de-DE" dirty="0"/>
              <a:t>Kategoriale Merkmale: </a:t>
            </a:r>
            <a:r>
              <a:rPr lang="de-CH" dirty="0"/>
              <a:t>Wochentag</a:t>
            </a:r>
            <a:endParaRPr dirty="0"/>
          </a:p>
        </p:txBody>
      </p:sp>
      <p:pic>
        <p:nvPicPr>
          <p:cNvPr id="750932172" name="Grafik 750932171"/>
          <p:cNvPicPr>
            <a:picLocks noChangeAspect="1"/>
          </p:cNvPicPr>
          <p:nvPr/>
        </p:nvPicPr>
        <p:blipFill>
          <a:blip r:embed="rId3"/>
          <a:stretch/>
        </p:blipFill>
        <p:spPr bwMode="auto">
          <a:xfrm>
            <a:off x="2183204" y="2368093"/>
            <a:ext cx="7620000" cy="3809999"/>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DE" dirty="0"/>
              <a:t>Kategoriale Merkmale: </a:t>
            </a:r>
            <a:r>
              <a:rPr lang="de-CH" dirty="0"/>
              <a:t>Tageszeit</a:t>
            </a:r>
            <a:endParaRPr dirty="0"/>
          </a:p>
        </p:txBody>
      </p:sp>
      <p:pic>
        <p:nvPicPr>
          <p:cNvPr id="936773557" name="Grafik 936773556"/>
          <p:cNvPicPr>
            <a:picLocks noChangeAspect="1"/>
          </p:cNvPicPr>
          <p:nvPr/>
        </p:nvPicPr>
        <p:blipFill>
          <a:blip r:embed="rId3"/>
          <a:stretch/>
        </p:blipFill>
        <p:spPr bwMode="auto">
          <a:xfrm>
            <a:off x="437536" y="2226688"/>
            <a:ext cx="6188227" cy="3094113"/>
          </a:xfrm>
          <a:prstGeom prst="rect">
            <a:avLst/>
          </a:prstGeom>
        </p:spPr>
      </p:pic>
      <p:pic>
        <p:nvPicPr>
          <p:cNvPr id="787042764" name="Grafik 787042763"/>
          <p:cNvPicPr>
            <a:picLocks noChangeAspect="1"/>
          </p:cNvPicPr>
          <p:nvPr/>
        </p:nvPicPr>
        <p:blipFill>
          <a:blip r:embed="rId4"/>
          <a:stretch/>
        </p:blipFill>
        <p:spPr bwMode="auto">
          <a:xfrm>
            <a:off x="6784259" y="2600497"/>
            <a:ext cx="5122508" cy="2561254"/>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DE" dirty="0"/>
              <a:t>Kategoriale Merkmale: </a:t>
            </a:r>
            <a:r>
              <a:rPr lang="de-CH" dirty="0"/>
              <a:t>Produktkategorie</a:t>
            </a:r>
            <a:endParaRPr dirty="0"/>
          </a:p>
        </p:txBody>
      </p:sp>
      <p:pic>
        <p:nvPicPr>
          <p:cNvPr id="1136216080" name="Grafik 1136216079"/>
          <p:cNvPicPr>
            <a:picLocks noChangeAspect="1"/>
          </p:cNvPicPr>
          <p:nvPr/>
        </p:nvPicPr>
        <p:blipFill>
          <a:blip r:embed="rId3"/>
          <a:srcRect b="5658"/>
          <a:stretch/>
        </p:blipFill>
        <p:spPr bwMode="auto">
          <a:xfrm>
            <a:off x="515112" y="2300284"/>
            <a:ext cx="5548715" cy="3140851"/>
          </a:xfrm>
          <a:prstGeom prst="rect">
            <a:avLst/>
          </a:prstGeom>
        </p:spPr>
      </p:pic>
      <p:pic>
        <p:nvPicPr>
          <p:cNvPr id="2120695231" name="Grafik 2120695230"/>
          <p:cNvPicPr>
            <a:picLocks noChangeAspect="1"/>
          </p:cNvPicPr>
          <p:nvPr/>
        </p:nvPicPr>
        <p:blipFill>
          <a:blip r:embed="rId4"/>
          <a:stretch/>
        </p:blipFill>
        <p:spPr bwMode="auto">
          <a:xfrm>
            <a:off x="6128175" y="2441448"/>
            <a:ext cx="5570416" cy="314085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DE" dirty="0"/>
              <a:t>Kategoriale Merkmale: </a:t>
            </a:r>
            <a:r>
              <a:rPr lang="de-CH" dirty="0"/>
              <a:t>Kamerasystem</a:t>
            </a:r>
            <a:endParaRPr dirty="0"/>
          </a:p>
        </p:txBody>
      </p:sp>
      <p:pic>
        <p:nvPicPr>
          <p:cNvPr id="1611242181" name="Grafik 1611242180"/>
          <p:cNvPicPr>
            <a:picLocks noChangeAspect="1"/>
          </p:cNvPicPr>
          <p:nvPr/>
        </p:nvPicPr>
        <p:blipFill>
          <a:blip r:embed="rId3"/>
          <a:stretch/>
        </p:blipFill>
        <p:spPr bwMode="auto">
          <a:xfrm>
            <a:off x="521208" y="2521360"/>
            <a:ext cx="5438469" cy="2719234"/>
          </a:xfrm>
          <a:prstGeom prst="rect">
            <a:avLst/>
          </a:prstGeom>
        </p:spPr>
      </p:pic>
      <p:pic>
        <p:nvPicPr>
          <p:cNvPr id="385084861" name="Grafik 385084860"/>
          <p:cNvPicPr>
            <a:picLocks noChangeAspect="1"/>
          </p:cNvPicPr>
          <p:nvPr/>
        </p:nvPicPr>
        <p:blipFill>
          <a:blip r:embed="rId4"/>
          <a:stretch/>
        </p:blipFill>
        <p:spPr bwMode="auto">
          <a:xfrm>
            <a:off x="6096001" y="2840603"/>
            <a:ext cx="5093110" cy="239999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Genutzte Tools</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Programmierung in Python </a:t>
            </a:r>
            <a:r>
              <a:rPr lang="de-DE" dirty="0"/>
              <a:t>(</a:t>
            </a:r>
            <a:r>
              <a:rPr lang="de-DE" dirty="0" err="1"/>
              <a:t>Jupyter</a:t>
            </a:r>
            <a:r>
              <a:rPr lang="de-DE" dirty="0"/>
              <a:t> Notebooks für Analysen, vollwertige Programme für abzuliefernde Schnittstelle)</a:t>
            </a:r>
          </a:p>
          <a:p>
            <a:r>
              <a:rPr lang="de-DE" dirty="0" err="1"/>
              <a:t>Codeversionierung</a:t>
            </a:r>
            <a:r>
              <a:rPr lang="de-DE" dirty="0"/>
              <a:t> und Dateiaustausch per </a:t>
            </a:r>
            <a:r>
              <a:rPr lang="de-DE" b="1" dirty="0"/>
              <a:t>GitHub</a:t>
            </a:r>
          </a:p>
          <a:p>
            <a:r>
              <a:rPr lang="de-DE" dirty="0"/>
              <a:t>Präsentationen und Dokumentationen in Microsoft </a:t>
            </a:r>
            <a:r>
              <a:rPr lang="de-DE" b="1" dirty="0"/>
              <a:t>PowerPoint </a:t>
            </a:r>
            <a:r>
              <a:rPr lang="de-DE" dirty="0"/>
              <a:t>bzw. Microsoft </a:t>
            </a:r>
            <a:r>
              <a:rPr lang="de-DE" b="1" dirty="0"/>
              <a:t>Word</a:t>
            </a:r>
          </a:p>
          <a:p>
            <a:r>
              <a:rPr lang="de-DE" dirty="0"/>
              <a:t>Teammeetings per </a:t>
            </a:r>
            <a:r>
              <a:rPr lang="de-DE" b="1" dirty="0"/>
              <a:t>Zoom </a:t>
            </a:r>
            <a:r>
              <a:rPr lang="de-DE" dirty="0"/>
              <a:t>(ca. einmal pro Woche)</a:t>
            </a:r>
          </a:p>
          <a:p>
            <a:r>
              <a:rPr lang="de-DE" dirty="0"/>
              <a:t>Täglicher Austausch per </a:t>
            </a:r>
            <a:r>
              <a:rPr lang="de-DE" b="1" dirty="0" err="1"/>
              <a:t>Whatsapp</a:t>
            </a:r>
            <a:endParaRPr lang="de-DE" b="1" dirty="0"/>
          </a:p>
        </p:txBody>
      </p:sp>
    </p:spTree>
    <p:extLst>
      <p:ext uri="{BB962C8B-B14F-4D97-AF65-F5344CB8AC3E}">
        <p14:creationId xmlns:p14="http://schemas.microsoft.com/office/powerpoint/2010/main" val="14508035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DE" dirty="0"/>
              <a:t>Kategoriale Merkmale: </a:t>
            </a:r>
            <a:r>
              <a:rPr lang="de-CH" dirty="0"/>
              <a:t>Zahlungsmittel</a:t>
            </a:r>
            <a:endParaRPr dirty="0"/>
          </a:p>
        </p:txBody>
      </p:sp>
      <p:pic>
        <p:nvPicPr>
          <p:cNvPr id="1692536420" name="Grafik 1692536419"/>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9289AC6-CE3D-C007-E766-75F2AD2E633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30CCDF67-43E8-A68C-8911-1CC967FCCF88}"/>
              </a:ext>
            </a:extLst>
          </p:cNvPr>
          <p:cNvSpPr>
            <a:spLocks noGrp="1"/>
          </p:cNvSpPr>
          <p:nvPr>
            <p:ph type="title"/>
          </p:nvPr>
        </p:nvSpPr>
        <p:spPr bwMode="auto"/>
        <p:txBody>
          <a:bodyPr/>
          <a:lstStyle/>
          <a:p>
            <a:pPr>
              <a:defRPr/>
            </a:pPr>
            <a:r>
              <a:rPr lang="de-DE" dirty="0"/>
              <a:t>Kategoriale Merkmale: </a:t>
            </a:r>
            <a:r>
              <a:rPr lang="de-CH" dirty="0"/>
              <a:t>Signifikanz</a:t>
            </a:r>
            <a:endParaRPr dirty="0"/>
          </a:p>
        </p:txBody>
      </p:sp>
      <p:sp>
        <p:nvSpPr>
          <p:cNvPr id="998545421" name="Content Placeholder 2">
            <a:extLst>
              <a:ext uri="{FF2B5EF4-FFF2-40B4-BE49-F238E27FC236}">
                <a16:creationId xmlns:a16="http://schemas.microsoft.com/office/drawing/2014/main" id="{F7A918B1-F21C-3F84-DA32-D3D4E472239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D5A50C7-FB65-6353-8E32-97C5FF85269A}"/>
              </a:ext>
            </a:extLst>
          </p:cNvPr>
          <p:cNvSpPr>
            <a:spLocks noGrp="1"/>
          </p:cNvSpPr>
          <p:nvPr/>
        </p:nvSpPr>
        <p:spPr bwMode="auto">
          <a:xfrm>
            <a:off x="592205" y="1842988"/>
            <a:ext cx="599540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Chi²-Test als Entscheidungskriterium, welche Prädiktoren signifikant sind</a:t>
            </a:r>
          </a:p>
          <a:p>
            <a:pPr lvl="0">
              <a:lnSpc>
                <a:spcPct val="111000"/>
              </a:lnSpc>
              <a:defRPr/>
            </a:pPr>
            <a:r>
              <a:rPr lang="de-DE" sz="2000" dirty="0"/>
              <a:t>Zusätzlich Analyse, wie viel mit dem Prädiktor erklärt werden kann (Relevanz)</a:t>
            </a:r>
          </a:p>
          <a:p>
            <a:pPr lvl="0">
              <a:lnSpc>
                <a:spcPct val="111000"/>
              </a:lnSpc>
              <a:defRPr/>
            </a:pP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Reihe enthält.&#10;&#10;KI-generierte Inhalte können fehlerhaft sein.">
            <a:extLst>
              <a:ext uri="{FF2B5EF4-FFF2-40B4-BE49-F238E27FC236}">
                <a16:creationId xmlns:a16="http://schemas.microsoft.com/office/drawing/2014/main" id="{C6543479-D486-FDC8-F3DB-358F73E9E402}"/>
              </a:ext>
            </a:extLst>
          </p:cNvPr>
          <p:cNvPicPr>
            <a:picLocks noChangeAspect="1"/>
          </p:cNvPicPr>
          <p:nvPr/>
        </p:nvPicPr>
        <p:blipFill>
          <a:blip r:embed="rId3"/>
          <a:stretch>
            <a:fillRect/>
          </a:stretch>
        </p:blipFill>
        <p:spPr>
          <a:xfrm>
            <a:off x="3005598" y="4259826"/>
            <a:ext cx="5295900" cy="914400"/>
          </a:xfrm>
          <a:prstGeom prst="rect">
            <a:avLst/>
          </a:prstGeom>
        </p:spPr>
      </p:pic>
    </p:spTree>
    <p:extLst>
      <p:ext uri="{BB962C8B-B14F-4D97-AF65-F5344CB8AC3E}">
        <p14:creationId xmlns:p14="http://schemas.microsoft.com/office/powerpoint/2010/main" val="7490269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2D3B590-3EFD-4CF9-E4AA-78DF679E7A4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CF479C78-9BB5-0DAE-841E-CD8E8A04403A}"/>
              </a:ext>
            </a:extLst>
          </p:cNvPr>
          <p:cNvSpPr>
            <a:spLocks noGrp="1"/>
          </p:cNvSpPr>
          <p:nvPr>
            <p:ph type="title"/>
          </p:nvPr>
        </p:nvSpPr>
        <p:spPr bwMode="auto"/>
        <p:txBody>
          <a:bodyPr/>
          <a:lstStyle/>
          <a:p>
            <a:pPr>
              <a:defRPr/>
            </a:pPr>
            <a:r>
              <a:rPr lang="de-DE" dirty="0"/>
              <a:t>Nichtlineare Zusammenhänge </a:t>
            </a:r>
            <a:endParaRPr dirty="0"/>
          </a:p>
        </p:txBody>
      </p:sp>
      <p:sp>
        <p:nvSpPr>
          <p:cNvPr id="998545421" name="Content Placeholder 2">
            <a:extLst>
              <a:ext uri="{FF2B5EF4-FFF2-40B4-BE49-F238E27FC236}">
                <a16:creationId xmlns:a16="http://schemas.microsoft.com/office/drawing/2014/main" id="{D7806B2F-644A-F3E4-F643-1D7888FC859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5A7EDF0D-E056-01BA-3A45-90F2EF88FDBD}"/>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dirty="0"/>
              <a:t>Zur Analyse nichtlinearer Zusammenhänge zwischen numerischen Attributen und Schadenshöhe zwei Ansätze:</a:t>
            </a:r>
          </a:p>
          <a:p>
            <a:pPr lvl="1">
              <a:lnSpc>
                <a:spcPct val="111000"/>
              </a:lnSpc>
              <a:defRPr/>
            </a:pPr>
            <a:r>
              <a:rPr lang="de-DE" sz="1800" b="1" dirty="0"/>
              <a:t>LOWESS-Glättung</a:t>
            </a:r>
            <a:r>
              <a:rPr lang="de-DE" sz="1800" dirty="0"/>
              <a:t> zur visuellen Trendbewertung</a:t>
            </a:r>
          </a:p>
          <a:p>
            <a:pPr lvl="1">
              <a:lnSpc>
                <a:spcPct val="111000"/>
              </a:lnSpc>
              <a:defRPr/>
            </a:pPr>
            <a:r>
              <a:rPr lang="de-DE" sz="1800" b="1" dirty="0"/>
              <a:t>Spearman &amp; Pearson-Korrelation</a:t>
            </a:r>
            <a:r>
              <a:rPr lang="de-DE" sz="1800" dirty="0"/>
              <a:t> zur quantitativen Bewertung</a:t>
            </a:r>
          </a:p>
          <a:p>
            <a:pPr lvl="1">
              <a:lnSpc>
                <a:spcPct val="111000"/>
              </a:lnSpc>
              <a:defRPr/>
            </a:pPr>
            <a:endParaRPr lang="de-DE" sz="1800" dirty="0"/>
          </a:p>
          <a:p>
            <a:pPr>
              <a:lnSpc>
                <a:spcPct val="111000"/>
              </a:lnSpc>
              <a:defRPr/>
            </a:pPr>
            <a:r>
              <a:rPr lang="de-DE" sz="2000" dirty="0"/>
              <a:t>Ergebnisse: </a:t>
            </a:r>
            <a:r>
              <a:rPr lang="de-DE" dirty="0"/>
              <a:t>Die meisten Merkmale zeigen keine klare nichtlineare Beziehung. Lediglich zwei Merkmale zeigen komplexere Beziehung zur Schadenshöhe. </a:t>
            </a: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5" name="Grafik 4" descr="Ein Bild, das Text, Screenshot, Reihe, Diagramm enthält.&#10;&#10;KI-generierte Inhalte können fehlerhaft sein.">
            <a:extLst>
              <a:ext uri="{FF2B5EF4-FFF2-40B4-BE49-F238E27FC236}">
                <a16:creationId xmlns:a16="http://schemas.microsoft.com/office/drawing/2014/main" id="{7899626B-1AE6-FB51-EEBB-45543F19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34" y="4326194"/>
            <a:ext cx="2639961" cy="1759974"/>
          </a:xfrm>
          <a:prstGeom prst="rect">
            <a:avLst/>
          </a:prstGeom>
        </p:spPr>
      </p:pic>
      <p:pic>
        <p:nvPicPr>
          <p:cNvPr id="6" name="Grafik 5" descr="Ein Bild, das Text, Screenshot, Software, Display enthält.&#10;&#10;KI-generierte Inhalte können fehlerhaft sein.">
            <a:extLst>
              <a:ext uri="{FF2B5EF4-FFF2-40B4-BE49-F238E27FC236}">
                <a16:creationId xmlns:a16="http://schemas.microsoft.com/office/drawing/2014/main" id="{2CDFFAA6-B726-8FC3-740D-8C7C23AF8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82" y="4338369"/>
            <a:ext cx="2774020" cy="1849347"/>
          </a:xfrm>
          <a:prstGeom prst="rect">
            <a:avLst/>
          </a:prstGeom>
        </p:spPr>
      </p:pic>
    </p:spTree>
    <p:extLst>
      <p:ext uri="{BB962C8B-B14F-4D97-AF65-F5344CB8AC3E}">
        <p14:creationId xmlns:p14="http://schemas.microsoft.com/office/powerpoint/2010/main" val="2672434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37B8D9-A995-7AB4-EA15-BBF92A670BE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68ADD1E6-3085-F96C-ECB1-402247A6C9AF}"/>
              </a:ext>
            </a:extLst>
          </p:cNvPr>
          <p:cNvSpPr>
            <a:spLocks noGrp="1"/>
          </p:cNvSpPr>
          <p:nvPr>
            <p:ph type="title"/>
          </p:nvPr>
        </p:nvSpPr>
        <p:spPr bwMode="auto"/>
        <p:txBody>
          <a:bodyPr/>
          <a:lstStyle/>
          <a:p>
            <a:pPr>
              <a:defRPr/>
            </a:pPr>
            <a:r>
              <a:rPr lang="de-DE" dirty="0"/>
              <a:t>Regressionsanalyse: Multivariate Analyse</a:t>
            </a:r>
            <a:endParaRPr dirty="0"/>
          </a:p>
        </p:txBody>
      </p:sp>
      <p:sp>
        <p:nvSpPr>
          <p:cNvPr id="998545421" name="Content Placeholder 2">
            <a:extLst>
              <a:ext uri="{FF2B5EF4-FFF2-40B4-BE49-F238E27FC236}">
                <a16:creationId xmlns:a16="http://schemas.microsoft.com/office/drawing/2014/main" id="{801A3561-C8A9-761D-EA37-EDB6D3F2D8A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4C98FF3-FB58-35F4-C044-A21BF4200C5A}"/>
              </a:ext>
            </a:extLst>
          </p:cNvPr>
          <p:cNvSpPr>
            <a:spLocks noGrp="1"/>
          </p:cNvSpPr>
          <p:nvPr/>
        </p:nvSpPr>
        <p:spPr bwMode="auto">
          <a:xfrm>
            <a:off x="592205" y="2078963"/>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b="1" dirty="0"/>
              <a:t>Multivariate Modellbildung</a:t>
            </a:r>
            <a:r>
              <a:rPr lang="de-DE" sz="2000" dirty="0"/>
              <a:t> mit Reduktion (schrittweise Entfernen nicht relevanter Attribute)</a:t>
            </a:r>
          </a:p>
          <a:p>
            <a:pPr lvl="0">
              <a:lnSpc>
                <a:spcPct val="111000"/>
              </a:lnSpc>
              <a:defRPr/>
            </a:pPr>
            <a:r>
              <a:rPr lang="de-DE" sz="2000" dirty="0"/>
              <a:t>Getrennte Betrachtung für Zielgrößen:</a:t>
            </a:r>
          </a:p>
          <a:p>
            <a:pPr lvl="1">
              <a:lnSpc>
                <a:spcPct val="111000"/>
              </a:lnSpc>
              <a:defRPr/>
            </a:pPr>
            <a:r>
              <a:rPr lang="de-DE" dirty="0"/>
              <a:t>Logistische Regression: FRAUD / NORMAL</a:t>
            </a:r>
          </a:p>
          <a:p>
            <a:pPr lvl="1">
              <a:lnSpc>
                <a:spcPct val="111000"/>
              </a:lnSpc>
              <a:defRPr/>
            </a:pPr>
            <a:r>
              <a:rPr lang="de-DE" dirty="0"/>
              <a:t>Klassische Regression: Schadenshöhe</a:t>
            </a:r>
          </a:p>
          <a:p>
            <a:pPr lvl="1">
              <a:lnSpc>
                <a:spcPct val="111000"/>
              </a:lnSpc>
              <a:defRPr/>
            </a:pPr>
            <a:endParaRPr lang="de-DE" dirty="0"/>
          </a:p>
          <a:p>
            <a:pPr>
              <a:lnSpc>
                <a:spcPct val="111000"/>
              </a:lnSpc>
              <a:defRPr/>
            </a:pPr>
            <a:r>
              <a:rPr lang="de-DE" dirty="0"/>
              <a:t>Aufteilung der Daten in eine Trainingsmenge (80%) und eine Validierungsmenge (20%). Bewertung anhand der Performance auf beiden Mengen. </a:t>
            </a:r>
          </a:p>
          <a:p>
            <a:pPr lvl="1">
              <a:lnSpc>
                <a:spcPct val="111000"/>
              </a:lnSpc>
              <a:defRPr/>
            </a:pPr>
            <a:endParaRPr lang="de-DE" dirty="0"/>
          </a:p>
        </p:txBody>
      </p:sp>
    </p:spTree>
    <p:extLst>
      <p:ext uri="{BB962C8B-B14F-4D97-AF65-F5344CB8AC3E}">
        <p14:creationId xmlns:p14="http://schemas.microsoft.com/office/powerpoint/2010/main" val="7322332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619CAB-8281-99FB-F1DD-B3589158D89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7B11EEBC-661B-BA6B-98B3-84470D4872F1}"/>
              </a:ext>
            </a:extLst>
          </p:cNvPr>
          <p:cNvSpPr>
            <a:spLocks noGrp="1"/>
          </p:cNvSpPr>
          <p:nvPr>
            <p:ph type="title"/>
          </p:nvPr>
        </p:nvSpPr>
        <p:spPr bwMode="auto"/>
        <p:txBody>
          <a:bodyPr/>
          <a:lstStyle/>
          <a:p>
            <a:pPr>
              <a:defRPr/>
            </a:pPr>
            <a:r>
              <a:rPr lang="de-DE" dirty="0"/>
              <a:t>Regressionsanalyse: Auswertung</a:t>
            </a:r>
            <a:endParaRPr dirty="0"/>
          </a:p>
        </p:txBody>
      </p:sp>
      <p:sp>
        <p:nvSpPr>
          <p:cNvPr id="998545421" name="Content Placeholder 2">
            <a:extLst>
              <a:ext uri="{FF2B5EF4-FFF2-40B4-BE49-F238E27FC236}">
                <a16:creationId xmlns:a16="http://schemas.microsoft.com/office/drawing/2014/main" id="{216AD390-EF94-4D3F-558C-1318B199555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0DAE244-B7AB-37A0-F80F-5E8E41188105}"/>
              </a:ext>
            </a:extLst>
          </p:cNvPr>
          <p:cNvSpPr>
            <a:spLocks noGrp="1"/>
          </p:cNvSpPr>
          <p:nvPr/>
        </p:nvSpPr>
        <p:spPr bwMode="auto">
          <a:xfrm>
            <a:off x="592205" y="1842987"/>
            <a:ext cx="10783718" cy="4154689"/>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lnSpc>
                <a:spcPct val="111000"/>
              </a:lnSpc>
              <a:defRPr/>
            </a:pPr>
            <a:endParaRPr lang="de-DE" dirty="0"/>
          </a:p>
          <a:p>
            <a:pPr>
              <a:lnSpc>
                <a:spcPct val="111000"/>
              </a:lnSpc>
              <a:defRPr/>
            </a:pPr>
            <a:r>
              <a:rPr lang="de-DE" dirty="0"/>
              <a:t>Prognosegüte bei Klassifikation ist </a:t>
            </a:r>
            <a:r>
              <a:rPr lang="de-DE" b="1" dirty="0"/>
              <a:t>verzerrt</a:t>
            </a:r>
            <a:r>
              <a:rPr lang="de-DE" dirty="0"/>
              <a:t> durch die </a:t>
            </a:r>
            <a:br>
              <a:rPr lang="de-DE" dirty="0"/>
            </a:br>
            <a:r>
              <a:rPr lang="de-DE" dirty="0"/>
              <a:t>vielen Nicht-Schadensfälle; </a:t>
            </a:r>
            <a:r>
              <a:rPr lang="de-DE" b="1" dirty="0"/>
              <a:t>bei ausgewogenem Datensatz</a:t>
            </a:r>
            <a:br>
              <a:rPr lang="de-DE" b="1" dirty="0"/>
            </a:br>
            <a:r>
              <a:rPr lang="de-DE" b="1" dirty="0"/>
              <a:t>bessere Performance</a:t>
            </a:r>
          </a:p>
          <a:p>
            <a:pPr marL="0" indent="0">
              <a:lnSpc>
                <a:spcPct val="111000"/>
              </a:lnSpc>
              <a:buNone/>
              <a:defRPr/>
            </a:pPr>
            <a:endParaRPr lang="de-DE" dirty="0"/>
          </a:p>
          <a:p>
            <a:pPr>
              <a:lnSpc>
                <a:spcPct val="111000"/>
              </a:lnSpc>
              <a:defRPr/>
            </a:pPr>
            <a:r>
              <a:rPr lang="de-DE" dirty="0"/>
              <a:t>Geringe Vorhersagbarkeit der Schadenshöhe</a:t>
            </a:r>
          </a:p>
          <a:p>
            <a:pPr lvl="1">
              <a:lnSpc>
                <a:spcPct val="111000"/>
              </a:lnSpc>
              <a:defRPr/>
            </a:pPr>
            <a:r>
              <a:rPr lang="de-DE" b="1" dirty="0"/>
              <a:t>Breite Streuung</a:t>
            </a:r>
            <a:r>
              <a:rPr lang="de-DE" dirty="0"/>
              <a:t> der Schadensbeträge</a:t>
            </a:r>
          </a:p>
          <a:p>
            <a:pPr lvl="1">
              <a:lnSpc>
                <a:spcPct val="111000"/>
              </a:lnSpc>
              <a:defRPr/>
            </a:pPr>
            <a:r>
              <a:rPr lang="de-DE" dirty="0"/>
              <a:t>Großer Anteil an Null-Schäden → Verteilung verzerrt</a:t>
            </a:r>
          </a:p>
          <a:p>
            <a:pPr lvl="1">
              <a:lnSpc>
                <a:spcPct val="111000"/>
              </a:lnSpc>
              <a:defRPr/>
            </a:pPr>
            <a:endParaRPr lang="de-DE" dirty="0"/>
          </a:p>
          <a:p>
            <a:pPr>
              <a:lnSpc>
                <a:spcPct val="111000"/>
              </a:lnSpc>
              <a:defRPr/>
            </a:pPr>
            <a:r>
              <a:rPr lang="de-DE" dirty="0"/>
              <a:t>Komplexere Modelle mit Interaktionen:</a:t>
            </a:r>
          </a:p>
          <a:p>
            <a:pPr lvl="1">
              <a:lnSpc>
                <a:spcPct val="111000"/>
              </a:lnSpc>
              <a:defRPr/>
            </a:pPr>
            <a:r>
              <a:rPr lang="de-DE" b="1" dirty="0"/>
              <a:t>Verbesserung auf Trainingsdaten</a:t>
            </a:r>
            <a:r>
              <a:rPr lang="de-DE" dirty="0"/>
              <a:t>, aber</a:t>
            </a:r>
          </a:p>
          <a:p>
            <a:pPr lvl="1">
              <a:lnSpc>
                <a:spcPct val="111000"/>
              </a:lnSpc>
              <a:defRPr/>
            </a:pPr>
            <a:r>
              <a:rPr lang="de-DE" b="1" dirty="0"/>
              <a:t>Kein Zugewinn auf Testdaten</a:t>
            </a:r>
            <a:r>
              <a:rPr lang="de-DE" dirty="0"/>
              <a:t> → Überanpassung</a:t>
            </a:r>
          </a:p>
          <a:p>
            <a:pPr>
              <a:lnSpc>
                <a:spcPct val="111000"/>
              </a:lnSpc>
              <a:defRPr/>
            </a:pPr>
            <a:endParaRPr lang="de-DE" dirty="0"/>
          </a:p>
          <a:p>
            <a:pPr>
              <a:lnSpc>
                <a:spcPct val="111000"/>
              </a:lnSpc>
              <a:defRPr/>
            </a:pPr>
            <a:endParaRPr lang="de-DE" dirty="0"/>
          </a:p>
          <a:p>
            <a:pPr lvl="0">
              <a:lnSpc>
                <a:spcPct val="111000"/>
              </a:lnSpc>
              <a:defRPr/>
            </a:pPr>
            <a:endParaRPr lang="de-DE" dirty="0"/>
          </a:p>
          <a:p>
            <a:pPr lvl="1">
              <a:lnSpc>
                <a:spcPct val="111000"/>
              </a:lnSpc>
              <a:defRPr/>
            </a:pPr>
            <a:endParaRPr lang="de-DE" dirty="0"/>
          </a:p>
        </p:txBody>
      </p:sp>
      <p:pic>
        <p:nvPicPr>
          <p:cNvPr id="2" name="Grafik 1" descr="Ein Bild, das Text, Screenshot, Schrift, Zahl enthält.&#10;&#10;KI-generierte Inhalte können fehlerhaft sein.">
            <a:extLst>
              <a:ext uri="{FF2B5EF4-FFF2-40B4-BE49-F238E27FC236}">
                <a16:creationId xmlns:a16="http://schemas.microsoft.com/office/drawing/2014/main" id="{810E7AD8-ADCF-A937-DCBB-A6736396D00C}"/>
              </a:ext>
            </a:extLst>
          </p:cNvPr>
          <p:cNvPicPr>
            <a:picLocks noChangeAspect="1"/>
          </p:cNvPicPr>
          <p:nvPr/>
        </p:nvPicPr>
        <p:blipFill>
          <a:blip r:embed="rId3"/>
          <a:stretch>
            <a:fillRect/>
          </a:stretch>
        </p:blipFill>
        <p:spPr>
          <a:xfrm>
            <a:off x="6607276" y="2228164"/>
            <a:ext cx="2094272" cy="2996975"/>
          </a:xfrm>
          <a:prstGeom prst="rect">
            <a:avLst/>
          </a:prstGeom>
        </p:spPr>
      </p:pic>
      <p:pic>
        <p:nvPicPr>
          <p:cNvPr id="3" name="Grafik 2" descr="Ein Bild, das Text, Schrift, Screenshot enthält.&#10;&#10;KI-generierte Inhalte können fehlerhaft sein.">
            <a:extLst>
              <a:ext uri="{FF2B5EF4-FFF2-40B4-BE49-F238E27FC236}">
                <a16:creationId xmlns:a16="http://schemas.microsoft.com/office/drawing/2014/main" id="{73B84010-3C05-941F-0F85-3F1D74AC952E}"/>
              </a:ext>
            </a:extLst>
          </p:cNvPr>
          <p:cNvPicPr>
            <a:picLocks noChangeAspect="1"/>
          </p:cNvPicPr>
          <p:nvPr/>
        </p:nvPicPr>
        <p:blipFill>
          <a:blip r:embed="rId4"/>
          <a:stretch>
            <a:fillRect/>
          </a:stretch>
        </p:blipFill>
        <p:spPr>
          <a:xfrm>
            <a:off x="8878529" y="2308570"/>
            <a:ext cx="1828800" cy="1304925"/>
          </a:xfrm>
          <a:prstGeom prst="rect">
            <a:avLst/>
          </a:prstGeom>
        </p:spPr>
      </p:pic>
    </p:spTree>
    <p:extLst>
      <p:ext uri="{BB962C8B-B14F-4D97-AF65-F5344CB8AC3E}">
        <p14:creationId xmlns:p14="http://schemas.microsoft.com/office/powerpoint/2010/main" val="3980386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r>
              <a:rPr lang="de-DE" dirty="0"/>
              <a:t> des zweiten Meilensteins</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Daten sind </a:t>
            </a:r>
            <a:r>
              <a:rPr lang="de-DE" b="1" dirty="0"/>
              <a:t>plausibel und konsistent </a:t>
            </a:r>
            <a:r>
              <a:rPr lang="de-DE" dirty="0"/>
              <a:t>(Stornothematik noch zu klären)</a:t>
            </a:r>
          </a:p>
          <a:p>
            <a:pPr marL="0" indent="0">
              <a:buNone/>
              <a:defRPr sz="1800">
                <a:solidFill>
                  <a:srgbClr val="000000"/>
                </a:solidFill>
              </a:defRPr>
            </a:pPr>
            <a:endParaRPr dirty="0"/>
          </a:p>
          <a:p>
            <a:pPr>
              <a:defRPr sz="1800">
                <a:solidFill>
                  <a:srgbClr val="000000"/>
                </a:solidFill>
              </a:defRPr>
            </a:pPr>
            <a:r>
              <a:rPr b="1" dirty="0" err="1"/>
              <a:t>Relevante</a:t>
            </a:r>
            <a:r>
              <a:rPr b="1" dirty="0"/>
              <a:t> </a:t>
            </a:r>
            <a:r>
              <a:rPr b="1" dirty="0" err="1"/>
              <a:t>Merkmale</a:t>
            </a:r>
            <a:r>
              <a:rPr b="1" dirty="0"/>
              <a:t> </a:t>
            </a:r>
            <a:r>
              <a:rPr lang="de-DE" dirty="0"/>
              <a:t>wurden extrahiert und statistische analysiert</a:t>
            </a:r>
          </a:p>
          <a:p>
            <a:pPr>
              <a:defRPr sz="1800">
                <a:solidFill>
                  <a:srgbClr val="000000"/>
                </a:solidFill>
              </a:defRPr>
            </a:pPr>
            <a:endParaRPr lang="de-DE" dirty="0"/>
          </a:p>
          <a:p>
            <a:pPr>
              <a:defRPr sz="1800">
                <a:solidFill>
                  <a:srgbClr val="000000"/>
                </a:solidFill>
              </a:defRPr>
            </a:pPr>
            <a:r>
              <a:rPr lang="de-DE" dirty="0"/>
              <a:t>Daten eignen sich für </a:t>
            </a:r>
            <a:r>
              <a:rPr lang="de-DE" b="1" dirty="0"/>
              <a:t>weiteren Modellaufbau</a:t>
            </a:r>
          </a:p>
          <a:p>
            <a:pPr>
              <a:defRPr sz="1800">
                <a:solidFill>
                  <a:srgbClr val="000000"/>
                </a:solidFill>
              </a:defRPr>
            </a:pPr>
            <a:endParaRPr lang="de-DE" b="1" dirty="0"/>
          </a:p>
          <a:p>
            <a:pPr>
              <a:defRPr sz="1800">
                <a:solidFill>
                  <a:srgbClr val="000000"/>
                </a:solidFill>
              </a:defRPr>
            </a:pPr>
            <a:r>
              <a:rPr lang="de-DE" b="1" dirty="0"/>
              <a:t>Komplexere Verfahren</a:t>
            </a:r>
            <a:r>
              <a:rPr lang="de-DE" dirty="0"/>
              <a:t> </a:t>
            </a:r>
            <a:r>
              <a:rPr lang="de-DE" b="1" dirty="0"/>
              <a:t>notwendig</a:t>
            </a:r>
            <a:r>
              <a:rPr lang="de-DE" dirty="0"/>
              <a:t>, um durchgehend gute Prognosegüte sowohl bei der Klassifikation als auch der Schadensvorhersage gut abzuschneiden</a:t>
            </a:r>
            <a:endParaRPr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C851-116D-244D-5734-089655BAC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03A47-A414-0AAD-F153-9BDCA3E2B7D8}"/>
              </a:ext>
            </a:extLst>
          </p:cNvPr>
          <p:cNvSpPr>
            <a:spLocks noGrp="1"/>
          </p:cNvSpPr>
          <p:nvPr>
            <p:ph type="title"/>
          </p:nvPr>
        </p:nvSpPr>
        <p:spPr/>
        <p:txBody>
          <a:bodyPr/>
          <a:lstStyle/>
          <a:p>
            <a:r>
              <a:rPr lang="de-DE" dirty="0"/>
              <a:t>Nächste Schritte</a:t>
            </a:r>
            <a:endParaRPr dirty="0"/>
          </a:p>
        </p:txBody>
      </p:sp>
      <p:sp>
        <p:nvSpPr>
          <p:cNvPr id="3" name="Content Placeholder 2">
            <a:extLst>
              <a:ext uri="{FF2B5EF4-FFF2-40B4-BE49-F238E27FC236}">
                <a16:creationId xmlns:a16="http://schemas.microsoft.com/office/drawing/2014/main" id="{B9E36041-BDD3-378B-C13A-CC86C05433B9}"/>
              </a:ext>
            </a:extLst>
          </p:cNvPr>
          <p:cNvSpPr>
            <a:spLocks noGrp="1"/>
          </p:cNvSpPr>
          <p:nvPr>
            <p:ph idx="1"/>
          </p:nvPr>
        </p:nvSpPr>
        <p:spPr>
          <a:xfrm>
            <a:off x="515112" y="2211625"/>
            <a:ext cx="5475555" cy="3767328"/>
          </a:xfrm>
        </p:spPr>
        <p:txBody>
          <a:bodyPr/>
          <a:lstStyle/>
          <a:p>
            <a:pPr>
              <a:defRPr sz="1800">
                <a:solidFill>
                  <a:srgbClr val="000000"/>
                </a:solidFill>
              </a:defRPr>
            </a:pPr>
            <a:r>
              <a:rPr lang="de-DE" b="1" dirty="0"/>
              <a:t>Dreistufiges Modell </a:t>
            </a:r>
            <a:r>
              <a:rPr lang="de-DE" dirty="0"/>
              <a:t>auf Grundlage der aktuellen Datenerkenntnisse:</a:t>
            </a:r>
          </a:p>
          <a:p>
            <a:pPr lvl="1">
              <a:defRPr sz="1800">
                <a:solidFill>
                  <a:srgbClr val="000000"/>
                </a:solidFill>
              </a:defRPr>
            </a:pPr>
            <a:r>
              <a:rPr lang="de-DE" dirty="0"/>
              <a:t>1. Statische Anwendung gewisser </a:t>
            </a:r>
            <a:r>
              <a:rPr lang="de-DE" b="1" dirty="0"/>
              <a:t>Erkennungsregeln</a:t>
            </a:r>
          </a:p>
          <a:p>
            <a:pPr lvl="1">
              <a:defRPr sz="1800">
                <a:solidFill>
                  <a:srgbClr val="000000"/>
                </a:solidFill>
              </a:defRPr>
            </a:pPr>
            <a:r>
              <a:rPr lang="de-DE" dirty="0"/>
              <a:t>2. </a:t>
            </a:r>
            <a:r>
              <a:rPr lang="de-DE" b="1" dirty="0"/>
              <a:t>Klassifikationsalgorithmus</a:t>
            </a:r>
            <a:r>
              <a:rPr lang="de-DE" dirty="0"/>
              <a:t> zur Erkennung von fehlerhaften Transaktionen</a:t>
            </a:r>
          </a:p>
          <a:p>
            <a:pPr lvl="1">
              <a:defRPr sz="1800">
                <a:solidFill>
                  <a:srgbClr val="000000"/>
                </a:solidFill>
              </a:defRPr>
            </a:pPr>
            <a:r>
              <a:rPr lang="de-DE" dirty="0"/>
              <a:t>3. </a:t>
            </a:r>
            <a:r>
              <a:rPr lang="de-DE" b="1" dirty="0"/>
              <a:t>Modell für Schätzung der Schadenshöhe </a:t>
            </a:r>
            <a:r>
              <a:rPr lang="de-DE" dirty="0"/>
              <a:t>im Falle fehlerhafter Transaktionen (ansonsten prognostiziere Schaden=0)</a:t>
            </a:r>
          </a:p>
          <a:p>
            <a:pPr lvl="1">
              <a:defRPr sz="1800">
                <a:solidFill>
                  <a:srgbClr val="000000"/>
                </a:solidFill>
              </a:defRPr>
            </a:pPr>
            <a:r>
              <a:rPr lang="de-DE" dirty="0"/>
              <a:t>Einbau der </a:t>
            </a:r>
            <a:r>
              <a:rPr lang="de-DE" b="1" dirty="0"/>
              <a:t>Bewertungsfunktion</a:t>
            </a:r>
            <a:r>
              <a:rPr lang="de-DE" dirty="0"/>
              <a:t> in Regeln für manuelle Kontrollen</a:t>
            </a:r>
            <a:endParaRPr dirty="0"/>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A713914C-40BF-5E58-731C-54C40255C102}"/>
              </a:ext>
            </a:extLst>
          </p:cNvPr>
          <p:cNvPicPr>
            <a:picLocks noChangeAspect="1"/>
          </p:cNvPicPr>
          <p:nvPr/>
        </p:nvPicPr>
        <p:blipFill>
          <a:blip r:embed="rId2"/>
          <a:stretch>
            <a:fillRect/>
          </a:stretch>
        </p:blipFill>
        <p:spPr>
          <a:xfrm>
            <a:off x="6096000" y="879047"/>
            <a:ext cx="5303571" cy="4602958"/>
          </a:xfrm>
          <a:prstGeom prst="rect">
            <a:avLst/>
          </a:prstGeom>
        </p:spPr>
      </p:pic>
    </p:spTree>
    <p:extLst>
      <p:ext uri="{BB962C8B-B14F-4D97-AF65-F5344CB8AC3E}">
        <p14:creationId xmlns:p14="http://schemas.microsoft.com/office/powerpoint/2010/main" val="6163608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5403C-4CDB-5649-FE7B-77A37D57D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9ED0320-08B2-1A82-D428-D5E287C6ACF1}"/>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C797BFC2-CA4A-E34D-A6A0-11BE2D317CCA}"/>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64286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B0B7D0-8F4A-AAED-2799-BA7F2F288D4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76FF7E-7C9D-D78F-FBF3-51910E75C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CCE4886-E1E8-A094-ADB0-ADD31F1E03B2}"/>
              </a:ext>
            </a:extLst>
          </p:cNvPr>
          <p:cNvSpPr>
            <a:spLocks noGrp="1"/>
          </p:cNvSpPr>
          <p:nvPr>
            <p:ph type="ctrTitle"/>
          </p:nvPr>
        </p:nvSpPr>
        <p:spPr>
          <a:xfrm>
            <a:off x="521208" y="1211766"/>
            <a:ext cx="10077966" cy="4727988"/>
          </a:xfrm>
        </p:spPr>
        <p:txBody>
          <a:bodyPr anchor="b">
            <a:normAutofit/>
          </a:bodyPr>
          <a:lstStyle/>
          <a:p>
            <a:r>
              <a:rPr lang="de-DE" sz="6000" dirty="0"/>
              <a:t>4. Modellierung</a:t>
            </a:r>
          </a:p>
        </p:txBody>
      </p:sp>
      <p:sp>
        <p:nvSpPr>
          <p:cNvPr id="9" name="Freeform: Shape 8">
            <a:extLst>
              <a:ext uri="{FF2B5EF4-FFF2-40B4-BE49-F238E27FC236}">
                <a16:creationId xmlns:a16="http://schemas.microsoft.com/office/drawing/2014/main" id="{DCDF2CB8-5990-7545-16BD-242479EF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170233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a:defRPr sz="1800">
                <a:solidFill>
                  <a:srgbClr val="000000"/>
                </a:solidFill>
              </a:defRPr>
            </a:pPr>
            <a:r>
              <a:rPr lang="de-DE" b="1" dirty="0"/>
              <a:t>Ausgangsbasis</a:t>
            </a:r>
            <a:r>
              <a:rPr lang="de-DE" dirty="0"/>
              <a:t>: bereinigte &amp; aggregierte Transaktionsdaten</a:t>
            </a:r>
          </a:p>
          <a:p>
            <a:pPr>
              <a:defRPr sz="1800">
                <a:solidFill>
                  <a:srgbClr val="000000"/>
                </a:solidFill>
              </a:defRPr>
            </a:pPr>
            <a:endParaRPr lang="de-DE" dirty="0"/>
          </a:p>
          <a:p>
            <a:pPr>
              <a:defRPr sz="1800">
                <a:solidFill>
                  <a:srgbClr val="000000"/>
                </a:solidFill>
              </a:defRPr>
            </a:pPr>
            <a:r>
              <a:rPr lang="de-DE" b="1" dirty="0"/>
              <a:t>Ziel</a:t>
            </a:r>
            <a:r>
              <a:rPr lang="de-DE" dirty="0"/>
              <a:t>: Entwicklung </a:t>
            </a:r>
            <a:r>
              <a:rPr lang="de-DE" b="1" dirty="0"/>
              <a:t>praxistauglicher Modelle </a:t>
            </a:r>
            <a:r>
              <a:rPr lang="de-DE" dirty="0"/>
              <a:t>zur Betrugserkennung an SBK</a:t>
            </a:r>
          </a:p>
          <a:p>
            <a:pPr>
              <a:defRPr sz="1800">
                <a:solidFill>
                  <a:srgbClr val="000000"/>
                </a:solidFill>
              </a:defRPr>
            </a:pPr>
            <a:endParaRPr lang="de-DE" dirty="0"/>
          </a:p>
          <a:p>
            <a:pPr>
              <a:defRPr sz="1800">
                <a:solidFill>
                  <a:srgbClr val="000000"/>
                </a:solidFill>
              </a:defRPr>
            </a:pPr>
            <a:r>
              <a:rPr lang="de-DE" dirty="0"/>
              <a:t>Berücksichtigung betriebswirtschaftlicher </a:t>
            </a:r>
            <a:r>
              <a:rPr lang="de-DE" b="1" dirty="0"/>
              <a:t>Bewertungsfunktion</a:t>
            </a:r>
          </a:p>
          <a:p>
            <a:pPr>
              <a:defRPr sz="1800">
                <a:solidFill>
                  <a:srgbClr val="000000"/>
                </a:solidFill>
              </a:defRPr>
            </a:pPr>
            <a:endParaRPr lang="de-DE" dirty="0"/>
          </a:p>
          <a:p>
            <a:pPr>
              <a:defRPr sz="1800">
                <a:solidFill>
                  <a:srgbClr val="000000"/>
                </a:solidFill>
              </a:defRPr>
            </a:pPr>
            <a:r>
              <a:rPr lang="de-DE" dirty="0"/>
              <a:t>Werteverlust reduzieren  &lt;-&gt;  unnötige Kontrollen vermeiden</a:t>
            </a:r>
          </a:p>
        </p:txBody>
      </p:sp>
      <p:pic>
        <p:nvPicPr>
          <p:cNvPr id="5" name="Grafik 4">
            <a:extLst>
              <a:ext uri="{FF2B5EF4-FFF2-40B4-BE49-F238E27FC236}">
                <a16:creationId xmlns:a16="http://schemas.microsoft.com/office/drawing/2014/main" id="{79DDA465-07E9-168A-9CEC-B189F5F6E958}"/>
              </a:ext>
            </a:extLst>
          </p:cNvPr>
          <p:cNvPicPr>
            <a:picLocks noChangeAspect="1"/>
          </p:cNvPicPr>
          <p:nvPr/>
        </p:nvPicPr>
        <p:blipFill>
          <a:blip r:embed="rId2"/>
          <a:stretch>
            <a:fillRect/>
          </a:stretch>
        </p:blipFill>
        <p:spPr>
          <a:xfrm>
            <a:off x="6096000" y="3818331"/>
            <a:ext cx="5143946" cy="1196444"/>
          </a:xfrm>
          <a:prstGeom prst="rect">
            <a:avLst/>
          </a:prstGeom>
        </p:spPr>
      </p:pic>
    </p:spTree>
    <p:extLst>
      <p:ext uri="{BB962C8B-B14F-4D97-AF65-F5344CB8AC3E}">
        <p14:creationId xmlns:p14="http://schemas.microsoft.com/office/powerpoint/2010/main" val="2053600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Aufgabenverteilung</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marL="0" indent="0">
              <a:buNone/>
              <a:defRPr sz="1800">
                <a:solidFill>
                  <a:srgbClr val="000000"/>
                </a:solidFill>
              </a:defRPr>
            </a:pPr>
            <a:r>
              <a:rPr lang="de-DE" b="1" dirty="0"/>
              <a:t>Raphael</a:t>
            </a:r>
            <a:r>
              <a:rPr lang="de-DE" dirty="0"/>
              <a:t> (Data-Scientist, Mathematiker)</a:t>
            </a:r>
          </a:p>
          <a:p>
            <a:pPr>
              <a:defRPr sz="1800">
                <a:solidFill>
                  <a:srgbClr val="000000"/>
                </a:solidFill>
              </a:defRPr>
            </a:pPr>
            <a:r>
              <a:rPr lang="de-DE" dirty="0"/>
              <a:t>Datenexploration </a:t>
            </a:r>
          </a:p>
          <a:p>
            <a:pPr>
              <a:defRPr sz="1800">
                <a:solidFill>
                  <a:srgbClr val="000000"/>
                </a:solidFill>
              </a:defRPr>
            </a:pPr>
            <a:r>
              <a:rPr lang="de-DE" dirty="0"/>
              <a:t>Projektleitung</a:t>
            </a:r>
          </a:p>
          <a:p>
            <a:pPr marL="0" indent="0">
              <a:buNone/>
              <a:defRPr sz="1800">
                <a:solidFill>
                  <a:srgbClr val="000000"/>
                </a:solidFill>
              </a:defRPr>
            </a:pPr>
            <a:r>
              <a:rPr lang="de-DE" b="1" dirty="0"/>
              <a:t>David</a:t>
            </a:r>
            <a:r>
              <a:rPr lang="de-DE" dirty="0"/>
              <a:t> (Softwareentwickler)</a:t>
            </a:r>
          </a:p>
          <a:p>
            <a:pPr>
              <a:defRPr sz="1800">
                <a:solidFill>
                  <a:srgbClr val="000000"/>
                </a:solidFill>
              </a:defRPr>
            </a:pPr>
            <a:r>
              <a:rPr lang="de-DE" dirty="0"/>
              <a:t>Modellentwicklung und –vergleich</a:t>
            </a:r>
          </a:p>
          <a:p>
            <a:pPr>
              <a:defRPr sz="1800">
                <a:solidFill>
                  <a:srgbClr val="000000"/>
                </a:solidFill>
              </a:defRPr>
            </a:pPr>
            <a:r>
              <a:rPr lang="de-DE" dirty="0"/>
              <a:t>REST-Schnittstelle</a:t>
            </a:r>
          </a:p>
          <a:p>
            <a:pPr marL="0" indent="0">
              <a:buNone/>
              <a:defRPr sz="1800">
                <a:solidFill>
                  <a:srgbClr val="000000"/>
                </a:solidFill>
              </a:defRPr>
            </a:pPr>
            <a:r>
              <a:rPr lang="de-DE" b="1" dirty="0"/>
              <a:t>Matthias</a:t>
            </a:r>
            <a:r>
              <a:rPr lang="de-DE" dirty="0"/>
              <a:t> (Diplom-Kaufmann)</a:t>
            </a:r>
          </a:p>
          <a:p>
            <a:pPr>
              <a:defRPr sz="1800">
                <a:solidFill>
                  <a:srgbClr val="000000"/>
                </a:solidFill>
              </a:defRPr>
            </a:pPr>
            <a:r>
              <a:rPr lang="de-DE" dirty="0"/>
              <a:t>Kommunikation mit Lehrstuhl</a:t>
            </a:r>
          </a:p>
          <a:p>
            <a:pPr>
              <a:defRPr sz="1800">
                <a:solidFill>
                  <a:srgbClr val="000000"/>
                </a:solidFill>
              </a:defRPr>
            </a:pPr>
            <a:r>
              <a:rPr lang="de-DE" dirty="0"/>
              <a:t>Betriebswirtschaftlicher Teil und DASP-PM</a:t>
            </a:r>
          </a:p>
        </p:txBody>
      </p:sp>
    </p:spTree>
    <p:extLst>
      <p:ext uri="{BB962C8B-B14F-4D97-AF65-F5344CB8AC3E}">
        <p14:creationId xmlns:p14="http://schemas.microsoft.com/office/powerpoint/2010/main" val="31205518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a:lstStyle/>
          <a:p>
            <a:pPr marL="0" indent="0">
              <a:buNone/>
            </a:pPr>
            <a:r>
              <a:rPr lang="de-DE" b="1" dirty="0"/>
              <a:t>       Modellentwicklung in mehreren Schritten</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r>
              <a:rPr lang="de-DE" b="1" dirty="0"/>
              <a:t>Threshold- &amp; Sensitivitätsanalyse</a:t>
            </a:r>
            <a:r>
              <a:rPr lang="de-DE" dirty="0"/>
              <a:t> zur Strategieoptimierung</a:t>
            </a:r>
          </a:p>
          <a:p>
            <a:pPr lvl="1"/>
            <a:endParaRPr lang="de-DE" dirty="0"/>
          </a:p>
          <a:p>
            <a:pPr marL="457200" lvl="1" indent="0">
              <a:buNone/>
            </a:pPr>
            <a:r>
              <a:rPr lang="de-DE" sz="1800" b="1" dirty="0"/>
              <a:t>Konkrete Handlungsempfehlungen für den operativen Einsatz</a:t>
            </a:r>
          </a:p>
          <a:p>
            <a:pPr marL="457200" lvl="1" indent="0">
              <a:buNone/>
            </a:pPr>
            <a:endParaRPr lang="de-DE" dirty="0"/>
          </a:p>
        </p:txBody>
      </p:sp>
    </p:spTree>
    <p:extLst>
      <p:ext uri="{BB962C8B-B14F-4D97-AF65-F5344CB8AC3E}">
        <p14:creationId xmlns:p14="http://schemas.microsoft.com/office/powerpoint/2010/main" val="15477506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a:normAutofit/>
          </a:bodyPr>
          <a:lstStyle/>
          <a:p>
            <a:r>
              <a:rPr lang="de-DE" dirty="0"/>
              <a:t>Mehr als nur Modellgüte: Entscheidungskriterien im Praxiseinsatz</a:t>
            </a:r>
            <a:br>
              <a:rPr lang="de-DE" dirty="0"/>
            </a:br>
            <a:endParaRPr lang="de-DE" b="1" dirty="0"/>
          </a:p>
          <a:p>
            <a:r>
              <a:rPr lang="de-DE" b="1" dirty="0"/>
              <a:t>weitere zentrale Anforderungen </a:t>
            </a:r>
            <a:r>
              <a:rPr lang="de-DE" dirty="0"/>
              <a:t>gleichrangig berücksichtigt u.a.:</a:t>
            </a:r>
          </a:p>
          <a:p>
            <a:pPr lvl="1"/>
            <a:r>
              <a:rPr lang="de-DE" b="1" dirty="0"/>
              <a:t>Verständlichkeit: </a:t>
            </a:r>
            <a:r>
              <a:rPr lang="de-DE" dirty="0"/>
              <a:t>Ergebnisse nachvollziehbar &amp; visualisierbar</a:t>
            </a:r>
          </a:p>
          <a:p>
            <a:pPr lvl="1"/>
            <a:r>
              <a:rPr lang="de-DE" b="1" dirty="0"/>
              <a:t>Umsetzbarkeit: </a:t>
            </a:r>
            <a:r>
              <a:rPr lang="de-DE" dirty="0"/>
              <a:t>Einfach in der Praxis einsetzbar</a:t>
            </a:r>
          </a:p>
          <a:p>
            <a:pPr lvl="1"/>
            <a:r>
              <a:rPr lang="de-DE" b="1" dirty="0"/>
              <a:t>Reproduzierbarkeit: </a:t>
            </a:r>
            <a:r>
              <a:rPr lang="de-DE" dirty="0"/>
              <a:t>Konsistente Ergebnisse mit gleichem Code/Daten</a:t>
            </a:r>
          </a:p>
          <a:p>
            <a:pPr lvl="1"/>
            <a:r>
              <a:rPr lang="de-DE" b="1" dirty="0"/>
              <a:t>Skalierbarkeit: </a:t>
            </a:r>
            <a:r>
              <a:rPr lang="de-DE" dirty="0"/>
              <a:t>Einsetzbar in allen Filialen, nachtrainierbar</a:t>
            </a:r>
          </a:p>
          <a:p>
            <a:pPr lvl="1"/>
            <a:r>
              <a:rPr lang="de-DE" b="1" dirty="0"/>
              <a:t>Robustheit: </a:t>
            </a:r>
            <a:r>
              <a:rPr lang="de-DE" dirty="0"/>
              <a:t>Stabil bei Datenschwankungen &amp; erneutem Training</a:t>
            </a:r>
          </a:p>
        </p:txBody>
      </p:sp>
    </p:spTree>
    <p:extLst>
      <p:ext uri="{BB962C8B-B14F-4D97-AF65-F5344CB8AC3E}">
        <p14:creationId xmlns:p14="http://schemas.microsoft.com/office/powerpoint/2010/main" val="19016672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FCFAB-E1C8-AB29-A9DC-E1A051CA0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03112-54F6-75D6-1AAD-744BF441F615}"/>
              </a:ext>
            </a:extLst>
          </p:cNvPr>
          <p:cNvSpPr>
            <a:spLocks noGrp="1"/>
          </p:cNvSpPr>
          <p:nvPr>
            <p:ph type="title"/>
          </p:nvPr>
        </p:nvSpPr>
        <p:spPr/>
        <p:txBody>
          <a:bodyPr/>
          <a:lstStyle/>
          <a:p>
            <a:r>
              <a:rPr lang="de-DE" dirty="0"/>
              <a:t>Merkmalsraum der Analysedaten (1)</a:t>
            </a:r>
            <a:endParaRPr dirty="0"/>
          </a:p>
        </p:txBody>
      </p:sp>
      <p:sp>
        <p:nvSpPr>
          <p:cNvPr id="3" name="Content Placeholder 2">
            <a:extLst>
              <a:ext uri="{FF2B5EF4-FFF2-40B4-BE49-F238E27FC236}">
                <a16:creationId xmlns:a16="http://schemas.microsoft.com/office/drawing/2014/main" id="{43434710-EB09-EAE9-C727-6E8B43737E21}"/>
              </a:ext>
            </a:extLst>
          </p:cNvPr>
          <p:cNvSpPr>
            <a:spLocks noGrp="1"/>
          </p:cNvSpPr>
          <p:nvPr>
            <p:ph idx="1"/>
          </p:nvPr>
        </p:nvSpPr>
        <p:spPr>
          <a:xfrm>
            <a:off x="521208" y="2140527"/>
            <a:ext cx="11155680" cy="4222082"/>
          </a:xfrm>
        </p:spPr>
        <p:txBody>
          <a:bodyPr>
            <a:normAutofit/>
          </a:bodyPr>
          <a:lstStyle/>
          <a:p>
            <a:pPr marL="0" indent="0">
              <a:buNone/>
            </a:pPr>
            <a:r>
              <a:rPr lang="de-DE" b="1" dirty="0"/>
              <a:t>1. Merkmalsquellen (Datenursprung):</a:t>
            </a:r>
          </a:p>
          <a:p>
            <a:r>
              <a:rPr lang="de-DE" b="1" dirty="0"/>
              <a:t>Originaldaten</a:t>
            </a:r>
            <a:r>
              <a:rPr lang="de-DE" dirty="0"/>
              <a:t> (z. B. Zahlungsart, Uhrzeit, Produktkategorie)</a:t>
            </a:r>
          </a:p>
          <a:p>
            <a:r>
              <a:rPr lang="de-DE" b="1" dirty="0"/>
              <a:t>Automatisch generierte Systemdaten</a:t>
            </a:r>
            <a:r>
              <a:rPr lang="de-DE" dirty="0"/>
              <a:t> (z. B. Kamerasystem, Rückmeldungen)</a:t>
            </a:r>
          </a:p>
          <a:p>
            <a:r>
              <a:rPr lang="de-DE" b="1" dirty="0"/>
              <a:t>Berechnete Merkmale</a:t>
            </a:r>
            <a:r>
              <a:rPr lang="de-DE" dirty="0"/>
              <a:t> (z. B. Transaktionsdauer, Preisabweichung)</a:t>
            </a:r>
          </a:p>
          <a:p>
            <a:endParaRPr lang="de-DE" dirty="0"/>
          </a:p>
          <a:p>
            <a:pPr marL="0" indent="0">
              <a:buNone/>
            </a:pPr>
            <a:r>
              <a:rPr lang="de-DE" dirty="0">
                <a:sym typeface="Wingdings" panose="05000000000000000000" pitchFamily="2" charset="2"/>
              </a:rPr>
              <a:t> </a:t>
            </a:r>
            <a:r>
              <a:rPr lang="de-DE" dirty="0"/>
              <a:t>Kombination ermöglicht Erkennung von Mustern als auch komplexer Zusammenhänge.</a:t>
            </a:r>
          </a:p>
        </p:txBody>
      </p:sp>
    </p:spTree>
    <p:extLst>
      <p:ext uri="{BB962C8B-B14F-4D97-AF65-F5344CB8AC3E}">
        <p14:creationId xmlns:p14="http://schemas.microsoft.com/office/powerpoint/2010/main" val="12680342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363CA-2C78-7F65-4754-13B5E356F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B5306-DC64-D103-A642-21C1D8E04B23}"/>
              </a:ext>
            </a:extLst>
          </p:cNvPr>
          <p:cNvSpPr>
            <a:spLocks noGrp="1"/>
          </p:cNvSpPr>
          <p:nvPr>
            <p:ph type="title"/>
          </p:nvPr>
        </p:nvSpPr>
        <p:spPr/>
        <p:txBody>
          <a:bodyPr/>
          <a:lstStyle/>
          <a:p>
            <a:r>
              <a:rPr lang="de-DE" dirty="0"/>
              <a:t>Merkmalsraum der Analysedaten (2)</a:t>
            </a:r>
            <a:endParaRPr dirty="0"/>
          </a:p>
        </p:txBody>
      </p:sp>
      <p:sp>
        <p:nvSpPr>
          <p:cNvPr id="3" name="Content Placeholder 2">
            <a:extLst>
              <a:ext uri="{FF2B5EF4-FFF2-40B4-BE49-F238E27FC236}">
                <a16:creationId xmlns:a16="http://schemas.microsoft.com/office/drawing/2014/main" id="{CE18D630-69F4-1664-B772-A320B284D3A1}"/>
              </a:ext>
            </a:extLst>
          </p:cNvPr>
          <p:cNvSpPr>
            <a:spLocks noGrp="1"/>
          </p:cNvSpPr>
          <p:nvPr>
            <p:ph idx="1"/>
          </p:nvPr>
        </p:nvSpPr>
        <p:spPr>
          <a:xfrm>
            <a:off x="521208" y="2140527"/>
            <a:ext cx="11155680" cy="4222082"/>
          </a:xfrm>
        </p:spPr>
        <p:txBody>
          <a:bodyPr>
            <a:normAutofit/>
          </a:bodyPr>
          <a:lstStyle/>
          <a:p>
            <a:pPr marL="0" indent="0">
              <a:buNone/>
            </a:pPr>
            <a:r>
              <a:rPr lang="de-DE" b="1" dirty="0"/>
              <a:t>2. Thematische Kategorien (inhaltliche Gruppierung):</a:t>
            </a:r>
          </a:p>
          <a:p>
            <a:r>
              <a:rPr lang="de-DE" b="1" dirty="0"/>
              <a:t>Kundenverhalten</a:t>
            </a:r>
            <a:r>
              <a:rPr lang="de-DE" dirty="0"/>
              <a:t> (z. B. Scanverhalten, Rückmeldungen)</a:t>
            </a:r>
          </a:p>
          <a:p>
            <a:r>
              <a:rPr lang="de-DE" b="1" dirty="0"/>
              <a:t>Preis &amp; Rabattnutzung</a:t>
            </a:r>
            <a:endParaRPr lang="de-DE" dirty="0"/>
          </a:p>
          <a:p>
            <a:r>
              <a:rPr lang="de-DE" b="1" dirty="0"/>
              <a:t>Kamerabasierte Hinweise</a:t>
            </a:r>
            <a:endParaRPr lang="de-DE" dirty="0"/>
          </a:p>
          <a:p>
            <a:r>
              <a:rPr lang="de-DE" b="1" dirty="0"/>
              <a:t>Zeitliche Informationen</a:t>
            </a:r>
            <a:endParaRPr lang="de-DE" dirty="0"/>
          </a:p>
          <a:p>
            <a:r>
              <a:rPr lang="de-DE" b="1" dirty="0"/>
              <a:t>Produktbezogene Angaben</a:t>
            </a:r>
          </a:p>
          <a:p>
            <a:pPr marL="0" indent="0">
              <a:buNone/>
            </a:pPr>
            <a:r>
              <a:rPr lang="de-DE" dirty="0">
                <a:sym typeface="Wingdings" panose="05000000000000000000" pitchFamily="2" charset="2"/>
              </a:rPr>
              <a:t> </a:t>
            </a:r>
            <a:r>
              <a:rPr lang="de-DE" dirty="0"/>
              <a:t>ermöglicht Strukturierung von Mustern für die Modellierung</a:t>
            </a:r>
          </a:p>
          <a:p>
            <a:pPr marL="0" indent="0">
              <a:buNone/>
            </a:pPr>
            <a:endParaRPr lang="de-DE" dirty="0"/>
          </a:p>
        </p:txBody>
      </p:sp>
    </p:spTree>
    <p:extLst>
      <p:ext uri="{BB962C8B-B14F-4D97-AF65-F5344CB8AC3E}">
        <p14:creationId xmlns:p14="http://schemas.microsoft.com/office/powerpoint/2010/main" val="333355421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E8081-3DEB-E06E-E015-E8433BEFC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2D08-7E66-7EAE-3A65-A6B10B53E548}"/>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E1109DD5-2BFD-6B0B-C15D-F841E5B6B0E0}"/>
              </a:ext>
            </a:extLst>
          </p:cNvPr>
          <p:cNvSpPr>
            <a:spLocks noGrp="1"/>
          </p:cNvSpPr>
          <p:nvPr>
            <p:ph idx="1"/>
          </p:nvPr>
        </p:nvSpPr>
        <p:spPr>
          <a:xfrm>
            <a:off x="515112" y="2150467"/>
            <a:ext cx="11155680" cy="4222082"/>
          </a:xfrm>
        </p:spPr>
        <p:txBody>
          <a:bodyPr>
            <a:normAutofit/>
          </a:bodyPr>
          <a:lstStyle/>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6463BA30-C562-8A92-1DB8-8E75E69E32FF}"/>
              </a:ext>
            </a:extLst>
          </p:cNvPr>
          <p:cNvPicPr>
            <a:picLocks noChangeAspect="1"/>
          </p:cNvPicPr>
          <p:nvPr/>
        </p:nvPicPr>
        <p:blipFill>
          <a:blip r:embed="rId2"/>
          <a:stretch>
            <a:fillRect/>
          </a:stretch>
        </p:blipFill>
        <p:spPr>
          <a:xfrm>
            <a:off x="1551038" y="1833444"/>
            <a:ext cx="9083827" cy="3901778"/>
          </a:xfrm>
          <a:prstGeom prst="rect">
            <a:avLst/>
          </a:prstGeom>
        </p:spPr>
      </p:pic>
    </p:spTree>
    <p:extLst>
      <p:ext uri="{BB962C8B-B14F-4D97-AF65-F5344CB8AC3E}">
        <p14:creationId xmlns:p14="http://schemas.microsoft.com/office/powerpoint/2010/main" val="20384977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Mögliche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a:t>
            </a:r>
            <a:r>
              <a:rPr lang="de-DE" b="1" dirty="0"/>
              <a:t>statische Modellregeln </a:t>
            </a:r>
            <a:r>
              <a:rPr lang="de-DE" dirty="0"/>
              <a:t>für auffällige Rabattmuster definieren (s. auch </a:t>
            </a:r>
            <a:r>
              <a:rPr lang="de-DE" b="1" dirty="0"/>
              <a:t>Abschnitt 5</a:t>
            </a:r>
            <a:r>
              <a:rPr lang="de-DE" dirty="0"/>
              <a:t>)</a:t>
            </a:r>
          </a:p>
        </p:txBody>
      </p:sp>
    </p:spTree>
    <p:extLst>
      <p:ext uri="{BB962C8B-B14F-4D97-AF65-F5344CB8AC3E}">
        <p14:creationId xmlns:p14="http://schemas.microsoft.com/office/powerpoint/2010/main" val="5521246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Statische Regeln zur Vorfilterung (1)</a:t>
            </a:r>
            <a:endParaRPr dirty="0"/>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19471420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5206862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1477710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Klassifikation der Transaktionen</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6DF27-F2BF-741E-2953-26966094C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64A5C-B83A-C18F-E150-861457B70A4C}"/>
              </a:ext>
            </a:extLst>
          </p:cNvPr>
          <p:cNvSpPr>
            <a:spLocks noGrp="1"/>
          </p:cNvSpPr>
          <p:nvPr>
            <p:ph type="title"/>
          </p:nvPr>
        </p:nvSpPr>
        <p:spPr/>
        <p:txBody>
          <a:bodyPr/>
          <a:lstStyle/>
          <a:p>
            <a:r>
              <a:rPr lang="de-DE" dirty="0"/>
              <a:t>Kenntnisse ???</a:t>
            </a:r>
            <a:endParaRPr dirty="0"/>
          </a:p>
        </p:txBody>
      </p:sp>
      <p:sp>
        <p:nvSpPr>
          <p:cNvPr id="3" name="Content Placeholder 2">
            <a:extLst>
              <a:ext uri="{FF2B5EF4-FFF2-40B4-BE49-F238E27FC236}">
                <a16:creationId xmlns:a16="http://schemas.microsoft.com/office/drawing/2014/main" id="{9A0827CC-B1C9-613F-9A6E-DBCD27A57F96}"/>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11355398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b="1" i="0" u="none" strike="noStrike" cap="none" spc="0" dirty="0">
                <a:solidFill>
                  <a:schemeClr val="tx1"/>
                </a:solidFill>
                <a:latin typeface="Bierstadt"/>
                <a:cs typeface="Bierstadt"/>
              </a:rPr>
              <a:t>Evaluation</a:t>
            </a:r>
            <a:r>
              <a:rPr lang="de-DE" b="0" i="0" u="none" strike="noStrike" cap="none" spc="0" dirty="0">
                <a:solidFill>
                  <a:schemeClr val="tx1"/>
                </a:solidFill>
                <a:latin typeface="Bierstadt"/>
                <a:cs typeface="Bierstadt"/>
              </a:rPr>
              <a:t> mit </a:t>
            </a:r>
            <a:r>
              <a:rPr lang="de-DE" dirty="0">
                <a:latin typeface="Bierstadt"/>
                <a:cs typeface="Bierstadt"/>
              </a:rPr>
              <a:t>mathematischen Verfahren</a:t>
            </a:r>
            <a:r>
              <a:rPr lang="de-DE" b="0" i="0" u="none" strike="noStrike" cap="none" spc="0" dirty="0">
                <a:solidFill>
                  <a:schemeClr val="tx1"/>
                </a:solidFill>
                <a:latin typeface="Bierstadt"/>
                <a:cs typeface="Bierstadt"/>
              </a:rPr>
              <a:t> &amp; betriebswirtschaftlicher Bewertungsfunktion</a:t>
            </a:r>
            <a:endParaRPr b="1" dirty="0"/>
          </a:p>
        </p:txBody>
      </p:sp>
    </p:spTree>
    <p:extLst>
      <p:ext uri="{BB962C8B-B14F-4D97-AF65-F5344CB8AC3E}">
        <p14:creationId xmlns:p14="http://schemas.microsoft.com/office/powerpoint/2010/main" val="5168600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28573876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Präprozessierung: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13285516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2632752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38503685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5881397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Schadensschätzung per Regression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2278803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8170566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96295452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135521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B96DDC-7C7E-0592-5939-BB435E915F39}"/>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A5FA5EC-0A96-1E15-D971-94C9372C5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FAF28A6D-849A-4B75-684F-8278EB982F88}"/>
              </a:ext>
            </a:extLst>
          </p:cNvPr>
          <p:cNvSpPr>
            <a:spLocks noGrp="1"/>
          </p:cNvSpPr>
          <p:nvPr>
            <p:ph type="ctrTitle"/>
          </p:nvPr>
        </p:nvSpPr>
        <p:spPr>
          <a:xfrm>
            <a:off x="521208" y="1211766"/>
            <a:ext cx="7237052" cy="4727988"/>
          </a:xfrm>
        </p:spPr>
        <p:txBody>
          <a:bodyPr anchor="b">
            <a:normAutofit/>
          </a:bodyPr>
          <a:lstStyle/>
          <a:p>
            <a:r>
              <a:rPr lang="de-DE" sz="6000" dirty="0"/>
              <a:t>2. Projektauftrag</a:t>
            </a:r>
          </a:p>
        </p:txBody>
      </p:sp>
      <p:sp>
        <p:nvSpPr>
          <p:cNvPr id="9" name="Freeform: Shape 8">
            <a:extLst>
              <a:ext uri="{FF2B5EF4-FFF2-40B4-BE49-F238E27FC236}">
                <a16:creationId xmlns:a16="http://schemas.microsoft.com/office/drawing/2014/main" id="{D4352BE9-ADC5-7DEC-FDD2-2E9746EC61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769487982"/>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9788111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a:t>
            </a:r>
            <a:r>
              <a:rPr lang="de-DE" sz="1900" b="1" dirty="0"/>
              <a:t>Belohnung bzw. Bestrafung </a:t>
            </a:r>
            <a:r>
              <a:rPr lang="de-DE" sz="1900" dirty="0"/>
              <a:t>für richtig erkannte bzw. fälschlich als Betrug markierte Transaktionen können die Werte anhand der </a:t>
            </a:r>
            <a:r>
              <a:rPr lang="de-DE" sz="1900" b="1" dirty="0"/>
              <a:t>Konfigurationsdatei </a:t>
            </a:r>
            <a:r>
              <a:rPr lang="de-DE" sz="1900" dirty="0"/>
              <a:t>„beliebig</a:t>
            </a:r>
            <a:r>
              <a:rPr lang="de-DE" sz="1900" b="1" dirty="0"/>
              <a:t>“ verändert </a:t>
            </a:r>
            <a:r>
              <a:rPr lang="de-DE" sz="1900" dirty="0"/>
              <a:t>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a:t>
            </a:r>
            <a:r>
              <a:rPr lang="de-DE" sz="1900" b="1" dirty="0"/>
              <a:t>Rabatte ausgeschlossenen Produktkategorien </a:t>
            </a:r>
            <a:r>
              <a:rPr lang="de-DE" sz="1900" dirty="0"/>
              <a:t>könnten ebenfalls per Konfiguration angepasst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20796241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40810023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5884828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159483837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3" name="Grafik 2">
            <a:extLst>
              <a:ext uri="{FF2B5EF4-FFF2-40B4-BE49-F238E27FC236}">
                <a16:creationId xmlns:a16="http://schemas.microsoft.com/office/drawing/2014/main" id="{B76155AE-4286-E888-A023-13CC9517403D}"/>
              </a:ext>
            </a:extLst>
          </p:cNvPr>
          <p:cNvPicPr>
            <a:picLocks noChangeAspect="1"/>
          </p:cNvPicPr>
          <p:nvPr/>
        </p:nvPicPr>
        <p:blipFill>
          <a:blip r:embed="rId4"/>
          <a:stretch>
            <a:fillRect/>
          </a:stretch>
        </p:blipFill>
        <p:spPr>
          <a:xfrm>
            <a:off x="6096000" y="2441448"/>
            <a:ext cx="5457406" cy="2854352"/>
          </a:xfrm>
          <a:prstGeom prst="rect">
            <a:avLst/>
          </a:prstGeom>
        </p:spPr>
      </p:pic>
    </p:spTree>
    <p:extLst>
      <p:ext uri="{BB962C8B-B14F-4D97-AF65-F5344CB8AC3E}">
        <p14:creationId xmlns:p14="http://schemas.microsoft.com/office/powerpoint/2010/main" val="398995899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sollte</a:t>
            </a:r>
            <a:r>
              <a:rPr lang="de-DE" sz="1900" b="1" dirty="0"/>
              <a:t> </a:t>
            </a:r>
            <a:r>
              <a:rPr lang="de-DE" sz="2000" b="1" dirty="0"/>
              <a:t>diskretionäre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pic>
        <p:nvPicPr>
          <p:cNvPr id="2" name="Grafik 1">
            <a:extLst>
              <a:ext uri="{FF2B5EF4-FFF2-40B4-BE49-F238E27FC236}">
                <a16:creationId xmlns:a16="http://schemas.microsoft.com/office/drawing/2014/main" id="{99C6C1D9-F26E-B667-F422-E08FB220E728}"/>
              </a:ext>
            </a:extLst>
          </p:cNvPr>
          <p:cNvPicPr>
            <a:picLocks noChangeAspect="1"/>
          </p:cNvPicPr>
          <p:nvPr/>
        </p:nvPicPr>
        <p:blipFill>
          <a:blip r:embed="rId3"/>
          <a:stretch>
            <a:fillRect/>
          </a:stretch>
        </p:blipFill>
        <p:spPr>
          <a:xfrm>
            <a:off x="7207045" y="2774277"/>
            <a:ext cx="3530932" cy="2691435"/>
          </a:xfrm>
          <a:prstGeom prst="rect">
            <a:avLst/>
          </a:prstGeom>
        </p:spPr>
      </p:pic>
    </p:spTree>
    <p:extLst>
      <p:ext uri="{BB962C8B-B14F-4D97-AF65-F5344CB8AC3E}">
        <p14:creationId xmlns:p14="http://schemas.microsoft.com/office/powerpoint/2010/main" val="13877885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C3C72-9820-A93C-5D56-7A47011136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B4A946-4075-6DEA-4045-1316A81EDACF}"/>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3AAD94DC-0D8B-8B65-5AFE-F6691C9684D0}"/>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878665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C0F9E7-0039-1F48-2D0C-799CF2AF18C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B013F4-45E1-879F-811E-B238689ED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A8681B2-0210-A738-5451-B20DE15D5A80}"/>
              </a:ext>
            </a:extLst>
          </p:cNvPr>
          <p:cNvSpPr>
            <a:spLocks noGrp="1"/>
          </p:cNvSpPr>
          <p:nvPr>
            <p:ph type="ctrTitle"/>
          </p:nvPr>
        </p:nvSpPr>
        <p:spPr>
          <a:xfrm>
            <a:off x="521207" y="1211766"/>
            <a:ext cx="8957089" cy="4727988"/>
          </a:xfrm>
        </p:spPr>
        <p:txBody>
          <a:bodyPr anchor="b">
            <a:normAutofit/>
          </a:bodyPr>
          <a:lstStyle/>
          <a:p>
            <a:r>
              <a:rPr lang="de-DE" sz="6000" dirty="0"/>
              <a:t>5. REST-Schnittstelle</a:t>
            </a:r>
          </a:p>
        </p:txBody>
      </p:sp>
      <p:sp>
        <p:nvSpPr>
          <p:cNvPr id="9" name="Freeform: Shape 8">
            <a:extLst>
              <a:ext uri="{FF2B5EF4-FFF2-40B4-BE49-F238E27FC236}">
                <a16:creationId xmlns:a16="http://schemas.microsoft.com/office/drawing/2014/main" id="{C6C107B7-2AF6-DE87-C83F-B015A3B8C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438440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Meilenstein1: Projektauftrag</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a:xfrm>
            <a:off x="521208" y="2054103"/>
            <a:ext cx="11155680" cy="3767328"/>
          </a:xfrm>
        </p:spPr>
        <p:txBody>
          <a:bodyPr>
            <a:normAutofit/>
          </a:bodyPr>
          <a:lstStyle/>
          <a:p>
            <a:r>
              <a:rPr lang="de-DE" b="1" dirty="0"/>
              <a:t>Ziel: Reduktion betriebswirtschaftlicher Schäden</a:t>
            </a:r>
          </a:p>
          <a:p>
            <a:pPr lvl="1"/>
            <a:r>
              <a:rPr lang="de-DE" b="1" dirty="0"/>
              <a:t>Modell</a:t>
            </a:r>
            <a:r>
              <a:rPr lang="de-DE" dirty="0"/>
              <a:t> zur Erkennung </a:t>
            </a:r>
            <a:r>
              <a:rPr lang="de-DE" b="1" dirty="0"/>
              <a:t>auffälliger Muster/fehlerhafter Abläufe </a:t>
            </a:r>
            <a:endParaRPr lang="de-DE" dirty="0"/>
          </a:p>
          <a:p>
            <a:pPr lvl="1"/>
            <a:r>
              <a:rPr lang="de-DE" dirty="0"/>
              <a:t>Algorithmus zur </a:t>
            </a:r>
            <a:r>
              <a:rPr lang="de-DE" b="1" dirty="0"/>
              <a:t>Kennzeichnung verdächtiger Transaktionen</a:t>
            </a:r>
          </a:p>
          <a:p>
            <a:pPr lvl="1"/>
            <a:r>
              <a:rPr lang="de-DE" b="1" dirty="0"/>
              <a:t>Konkreten Handlungsempfehlungen</a:t>
            </a:r>
          </a:p>
          <a:p>
            <a:pPr lvl="1"/>
            <a:endParaRPr lang="de-DE" b="1" dirty="0"/>
          </a:p>
          <a:p>
            <a:r>
              <a:rPr lang="de-DE" dirty="0"/>
              <a:t>Nebenbedingungen:</a:t>
            </a:r>
            <a:endParaRPr lang="de-DE" b="1" dirty="0"/>
          </a:p>
          <a:p>
            <a:pPr lvl="1"/>
            <a:r>
              <a:rPr lang="de-DE" b="1" dirty="0"/>
              <a:t>Technische Machbarkeit</a:t>
            </a:r>
          </a:p>
          <a:p>
            <a:pPr lvl="1"/>
            <a:r>
              <a:rPr lang="de-DE" b="1" dirty="0"/>
              <a:t>Echtzeitbetrieb &amp; Skalierbarkeit</a:t>
            </a:r>
            <a:endParaRPr lang="de-DE" dirty="0"/>
          </a:p>
          <a:p>
            <a:pPr lvl="1"/>
            <a:r>
              <a:rPr lang="de-DE" b="1" dirty="0"/>
              <a:t>Betriebswirtschaftliche Sinnhaftigkeit </a:t>
            </a:r>
            <a:r>
              <a:rPr lang="de-DE" dirty="0"/>
              <a:t>der Lösung</a:t>
            </a:r>
          </a:p>
          <a:p>
            <a:pPr lvl="1"/>
            <a:r>
              <a:rPr lang="de-DE" b="1" dirty="0"/>
              <a:t>Bewertungsfunktion</a:t>
            </a:r>
            <a:r>
              <a:rPr lang="de-DE" dirty="0"/>
              <a:t> zur wirtschaftlichen Bewertung von Kontrollentscheidungen</a:t>
            </a:r>
            <a:endParaRPr lang="de-DE" b="1" dirty="0"/>
          </a:p>
          <a:p>
            <a:pPr lvl="1"/>
            <a:endParaRPr lang="de-DE" b="1" dirty="0"/>
          </a:p>
          <a:p>
            <a:pPr lvl="1"/>
            <a:endParaRPr lang="de-DE" dirty="0"/>
          </a:p>
        </p:txBody>
      </p:sp>
    </p:spTree>
    <p:extLst>
      <p:ext uri="{BB962C8B-B14F-4D97-AF65-F5344CB8AC3E}">
        <p14:creationId xmlns:p14="http://schemas.microsoft.com/office/powerpoint/2010/main" val="27043046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4167F-9826-6C2B-23C8-FBE04A171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993E5-2E22-0D56-6A20-E8E73D796285}"/>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7B9D6259-6311-2412-EC61-E18E33AC1958}"/>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9539246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004510-E48F-47BF-2C5E-908F53799A1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F298E64-5AD9-1446-2263-DADB82104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A140CE0-7C4D-EF19-463E-495A3231673A}"/>
              </a:ext>
            </a:extLst>
          </p:cNvPr>
          <p:cNvSpPr>
            <a:spLocks noGrp="1"/>
          </p:cNvSpPr>
          <p:nvPr>
            <p:ph type="ctrTitle"/>
          </p:nvPr>
        </p:nvSpPr>
        <p:spPr>
          <a:xfrm>
            <a:off x="521207" y="1211766"/>
            <a:ext cx="8898095" cy="4727988"/>
          </a:xfrm>
        </p:spPr>
        <p:txBody>
          <a:bodyPr anchor="b">
            <a:normAutofit/>
          </a:bodyPr>
          <a:lstStyle/>
          <a:p>
            <a:r>
              <a:rPr lang="de-DE" sz="5600" dirty="0"/>
              <a:t>6. Abschlussbemerkungen</a:t>
            </a:r>
          </a:p>
        </p:txBody>
      </p:sp>
      <p:sp>
        <p:nvSpPr>
          <p:cNvPr id="9" name="Freeform: Shape 8">
            <a:extLst>
              <a:ext uri="{FF2B5EF4-FFF2-40B4-BE49-F238E27FC236}">
                <a16:creationId xmlns:a16="http://schemas.microsoft.com/office/drawing/2014/main" id="{7CA188E5-FA81-C95A-486C-738D8FF23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243442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D485-6AB8-4A26-26C3-BEC8D1813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42FBE-4CB6-A580-924F-5D07EA7C8CAE}"/>
              </a:ext>
            </a:extLst>
          </p:cNvPr>
          <p:cNvSpPr>
            <a:spLocks noGrp="1"/>
          </p:cNvSpPr>
          <p:nvPr>
            <p:ph type="title"/>
          </p:nvPr>
        </p:nvSpPr>
        <p:spPr/>
        <p:txBody>
          <a:bodyPr/>
          <a:lstStyle/>
          <a:p>
            <a:r>
              <a:rPr lang="de-DE" dirty="0" err="1"/>
              <a:t>Dummyfolie</a:t>
            </a:r>
            <a:endParaRPr dirty="0"/>
          </a:p>
        </p:txBody>
      </p:sp>
      <p:sp>
        <p:nvSpPr>
          <p:cNvPr id="3" name="Content Placeholder 2">
            <a:extLst>
              <a:ext uri="{FF2B5EF4-FFF2-40B4-BE49-F238E27FC236}">
                <a16:creationId xmlns:a16="http://schemas.microsoft.com/office/drawing/2014/main" id="{8F4324CD-A55F-B62B-1BC4-94C95371BA97}"/>
              </a:ext>
            </a:extLst>
          </p:cNvPr>
          <p:cNvSpPr>
            <a:spLocks noGrp="1"/>
          </p:cNvSpPr>
          <p:nvPr>
            <p:ph idx="1"/>
          </p:nvPr>
        </p:nvSpPr>
        <p:spPr>
          <a:xfrm>
            <a:off x="521208" y="2201535"/>
            <a:ext cx="6549443" cy="4170127"/>
          </a:xfrm>
        </p:spPr>
        <p:txBody>
          <a:bodyPr/>
          <a:lstStyle/>
          <a:p>
            <a:pPr>
              <a:defRPr sz="1800">
                <a:solidFill>
                  <a:srgbClr val="000000"/>
                </a:solidFill>
              </a:defRPr>
            </a:pPr>
            <a:r>
              <a:rPr lang="de-DE" dirty="0" err="1"/>
              <a:t>Dummyfolie</a:t>
            </a:r>
            <a:endParaRPr lang="de-DE" dirty="0"/>
          </a:p>
        </p:txBody>
      </p:sp>
    </p:spTree>
    <p:extLst>
      <p:ext uri="{BB962C8B-B14F-4D97-AF65-F5344CB8AC3E}">
        <p14:creationId xmlns:p14="http://schemas.microsoft.com/office/powerpoint/2010/main" val="25669490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Meilenstein 2: Datenzugang &amp; Exploration</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a:xfrm>
            <a:off x="521208" y="2703007"/>
            <a:ext cx="11155680" cy="3472109"/>
          </a:xfrm>
        </p:spPr>
        <p:txBody>
          <a:bodyPr>
            <a:normAutofit/>
          </a:bodyPr>
          <a:lstStyle/>
          <a:p>
            <a:r>
              <a:rPr lang="de-DE" b="1" dirty="0"/>
              <a:t>Zugang</a:t>
            </a:r>
            <a:r>
              <a:rPr lang="de-DE" dirty="0"/>
              <a:t> zu Kassendaten (Transaktion, Artikel, Filiale)</a:t>
            </a:r>
          </a:p>
          <a:p>
            <a:r>
              <a:rPr lang="de-DE" b="1" dirty="0"/>
              <a:t>Prüfung</a:t>
            </a:r>
            <a:r>
              <a:rPr lang="de-DE" dirty="0"/>
              <a:t> auf Vollständigkeit, Struktur, Konsistenz</a:t>
            </a:r>
          </a:p>
          <a:p>
            <a:r>
              <a:rPr lang="de-DE" dirty="0"/>
              <a:t>Erste </a:t>
            </a:r>
            <a:r>
              <a:rPr lang="de-DE" b="1" dirty="0"/>
              <a:t>explorative Analysen </a:t>
            </a:r>
            <a:r>
              <a:rPr lang="de-DE" dirty="0"/>
              <a:t>&amp; Hypothesenbildung</a:t>
            </a:r>
          </a:p>
          <a:p>
            <a:r>
              <a:rPr lang="de-DE" b="1" dirty="0"/>
              <a:t>Evaluierung </a:t>
            </a:r>
            <a:r>
              <a:rPr lang="de-DE" dirty="0"/>
              <a:t>der Modellierbarkeit (z. B. </a:t>
            </a:r>
            <a:r>
              <a:rPr lang="de-DE" dirty="0" err="1"/>
              <a:t>Labelverteilung</a:t>
            </a:r>
            <a:r>
              <a:rPr lang="de-DE" dirty="0"/>
              <a:t>, Datenqualität)</a:t>
            </a:r>
          </a:p>
          <a:p>
            <a:r>
              <a:rPr lang="de-DE" dirty="0"/>
              <a:t>Definition der </a:t>
            </a:r>
            <a:r>
              <a:rPr lang="de-DE" b="1" dirty="0"/>
              <a:t>REST-Schnittstelle</a:t>
            </a:r>
            <a:r>
              <a:rPr lang="de-DE" dirty="0"/>
              <a:t> für späteren Modellzugriff</a:t>
            </a:r>
          </a:p>
          <a:p>
            <a:r>
              <a:rPr lang="de-DE" b="1" dirty="0"/>
              <a:t>Präsentation</a:t>
            </a:r>
            <a:r>
              <a:rPr lang="de-DE" dirty="0"/>
              <a:t> erster Erkenntnisse &amp; ggfs. Projektanpassung</a:t>
            </a:r>
          </a:p>
          <a:p>
            <a:endParaRPr lang="de-DE" dirty="0"/>
          </a:p>
        </p:txBody>
      </p:sp>
    </p:spTree>
    <p:extLst>
      <p:ext uri="{BB962C8B-B14F-4D97-AF65-F5344CB8AC3E}">
        <p14:creationId xmlns:p14="http://schemas.microsoft.com/office/powerpoint/2010/main" val="2329380691"/>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3243</Words>
  <Application>Microsoft Office PowerPoint</Application>
  <PresentationFormat>Breitbild</PresentationFormat>
  <Paragraphs>577</Paragraphs>
  <Slides>83</Slides>
  <Notes>47</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83</vt:i4>
      </vt:variant>
    </vt:vector>
  </HeadingPairs>
  <TitlesOfParts>
    <vt:vector size="90" baseType="lpstr">
      <vt:lpstr>Aptos</vt:lpstr>
      <vt:lpstr>Arial</vt:lpstr>
      <vt:lpstr>Bierstadt</vt:lpstr>
      <vt:lpstr>Calibri</vt:lpstr>
      <vt:lpstr>Symbol</vt:lpstr>
      <vt:lpstr>Wingdings</vt:lpstr>
      <vt:lpstr>GestaltVTI</vt:lpstr>
      <vt:lpstr>PowerPoint-Präsentation</vt:lpstr>
      <vt:lpstr>PowerPoint-Präsentation</vt:lpstr>
      <vt:lpstr>1. Vorbemerkungen</vt:lpstr>
      <vt:lpstr>Genutzte Tools</vt:lpstr>
      <vt:lpstr>Aufgabenverteilung</vt:lpstr>
      <vt:lpstr>Kenntnisse ???</vt:lpstr>
      <vt:lpstr>2. Projektauftrag</vt:lpstr>
      <vt:lpstr>Meilenstein1: Projektauftrag</vt:lpstr>
      <vt:lpstr>Meilenstein 2: Datenzugang &amp; Exploration</vt:lpstr>
      <vt:lpstr>Meilenstein 3: Datenaufbereitung &amp; Modellierung</vt:lpstr>
      <vt:lpstr>Meilenstein 4: Dokumentation &amp; Übergabe</vt:lpstr>
      <vt:lpstr>Artefakte</vt:lpstr>
      <vt:lpstr>Meilensteinverlauf</vt:lpstr>
      <vt:lpstr>Risiken &amp; Herausforderungen</vt:lpstr>
      <vt:lpstr>Abgrenzung des Projektumfangs </vt:lpstr>
      <vt:lpstr>3. Datenanalyse</vt:lpstr>
      <vt:lpstr>Fokus des zweiten Meilensteins</vt:lpstr>
      <vt:lpstr>Repräsentativität    </vt:lpstr>
      <vt:lpstr>Plausibilität</vt:lpstr>
      <vt:lpstr>Transformation der Daten</vt:lpstr>
      <vt:lpstr>Aggregation der Daten</vt:lpstr>
      <vt:lpstr>Umgang mit unvollständigen Daten (1)</vt:lpstr>
      <vt:lpstr>Umgang mit unvollständigen Daten</vt:lpstr>
      <vt:lpstr>Ab hier: Rapahael</vt:lpstr>
      <vt:lpstr>Übersicht</vt:lpstr>
      <vt:lpstr>Auffälligkeit – Kundenfeedback </vt:lpstr>
      <vt:lpstr>Lernkurve – Kamerasystem </vt:lpstr>
      <vt:lpstr>Numerische Merkmale von FRAUD (1)</vt:lpstr>
      <vt:lpstr>Numerische Merkmale von FRAUD (2)</vt:lpstr>
      <vt:lpstr>Numerische Merkmale von FRAUD (3): Bezahlter Preis ≠ Nominalpreis </vt:lpstr>
      <vt:lpstr>Numerische Merkmale von FRAUD (4)</vt:lpstr>
      <vt:lpstr>Numerische Merkmale: Extremwerte</vt:lpstr>
      <vt:lpstr>Numerische Merkmale: Signifikanz</vt:lpstr>
      <vt:lpstr>Kategoriale Merkmale von Fraud (1)</vt:lpstr>
      <vt:lpstr>Kategoriale Merkmale: Monat</vt:lpstr>
      <vt:lpstr>Kategoriale Merkmale: Wochentag</vt:lpstr>
      <vt:lpstr>Kategoriale Merkmale: Tageszeit</vt:lpstr>
      <vt:lpstr>Kategoriale Merkmale: Produktkategorie</vt:lpstr>
      <vt:lpstr>Kategoriale Merkmale: Kamerasystem</vt:lpstr>
      <vt:lpstr>Kategoriale Merkmale: Zahlungsmittel</vt:lpstr>
      <vt:lpstr>Kategoriale Merkmale: Signifikanz</vt:lpstr>
      <vt:lpstr>Nichtlineare Zusammenhänge </vt:lpstr>
      <vt:lpstr>Regressionsanalyse: Multivariate Analyse</vt:lpstr>
      <vt:lpstr>Regressionsanalyse: Auswertung</vt:lpstr>
      <vt:lpstr>Fazit des zweiten Meilensteins</vt:lpstr>
      <vt:lpstr>Nächste Schritte</vt:lpstr>
      <vt:lpstr>Dummyfolie</vt:lpstr>
      <vt:lpstr>4. Modellierung</vt:lpstr>
      <vt:lpstr>Ziele des Meilensteins (1)</vt:lpstr>
      <vt:lpstr>Ziele des Meilensteins (2)</vt:lpstr>
      <vt:lpstr>Anforderungen an Analyseverfahren</vt:lpstr>
      <vt:lpstr>Merkmalsraum der Analysedaten (1)</vt:lpstr>
      <vt:lpstr>Merkmalsraum der Analysedaten (2)</vt:lpstr>
      <vt:lpstr>Modellbildungsprozess &amp; Datenkategorien</vt:lpstr>
      <vt:lpstr>Modellbildungsprozess &amp; Datenkategorien</vt:lpstr>
      <vt:lpstr>Statische Regeln zur Vorfilterung (1)</vt:lpstr>
      <vt:lpstr>Statische Regeln zur Vorfilterung (2)</vt:lpstr>
      <vt:lpstr>Bewertung der statischen Regeln</vt:lpstr>
      <vt:lpstr>Klassifikation der Transaktionen</vt:lpstr>
      <vt:lpstr>Modellentwicklung &amp; Evaluation</vt:lpstr>
      <vt:lpstr>Verglichene Modellklassen</vt:lpstr>
      <vt:lpstr>Modellvergleich (1)</vt:lpstr>
      <vt:lpstr>Modellvergleich (2)</vt:lpstr>
      <vt:lpstr>Modellvergleich (3)</vt:lpstr>
      <vt:lpstr>Kalibrierung &amp; Schwellenwertwahl</vt:lpstr>
      <vt:lpstr>Schadensschätzung per Regression</vt:lpstr>
      <vt:lpstr>Trainingsvarianten (1)</vt:lpstr>
      <vt:lpstr>Trainingsvarianten (2)</vt:lpstr>
      <vt:lpstr>Simulierte Bewertungsfunktion </vt:lpstr>
      <vt:lpstr>Simulierte Bewertungsfunktion </vt:lpstr>
      <vt:lpstr>Zusätzliche Optionen im Modell</vt:lpstr>
      <vt:lpstr>Schaden durch Rabattbetrug</vt:lpstr>
      <vt:lpstr>Wirtschaftlicher Mehrwert des Modells</vt:lpstr>
      <vt:lpstr>Sensitivitätsanalyse: Einflussfaktoren im Modell (1)</vt:lpstr>
      <vt:lpstr>Sensitivitätsanalyse: Einflussfaktoren im Modell (2)</vt:lpstr>
      <vt:lpstr>Handlungsempfehlungen &amp; Modellpflege</vt:lpstr>
      <vt:lpstr>Dummyfolie</vt:lpstr>
      <vt:lpstr>5. REST-Schnittstelle</vt:lpstr>
      <vt:lpstr>Technische Umsetzung</vt:lpstr>
      <vt:lpstr>Dummyfolie</vt:lpstr>
      <vt:lpstr>6. Abschlussbemerkungen</vt:lpstr>
      <vt:lpstr>Dummyfolie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Matthias Bald</cp:lastModifiedBy>
  <cp:revision>259</cp:revision>
  <dcterms:created xsi:type="dcterms:W3CDTF">2025-04-25T09:01:47Z</dcterms:created>
  <dcterms:modified xsi:type="dcterms:W3CDTF">2025-06-27T13:20:28Z</dcterms:modified>
</cp:coreProperties>
</file>