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2" r:id="rId2"/>
    <p:sldId id="2615" r:id="rId3"/>
    <p:sldId id="2598" r:id="rId4"/>
    <p:sldId id="2633" r:id="rId5"/>
    <p:sldId id="2642" r:id="rId6"/>
    <p:sldId id="2634" r:id="rId7"/>
    <p:sldId id="2620" r:id="rId8"/>
    <p:sldId id="2635" r:id="rId9"/>
    <p:sldId id="2624" r:id="rId10"/>
    <p:sldId id="2621" r:id="rId11"/>
    <p:sldId id="2643" r:id="rId12"/>
    <p:sldId id="2644" r:id="rId13"/>
    <p:sldId id="2636" r:id="rId14"/>
    <p:sldId id="2625" r:id="rId15"/>
    <p:sldId id="2627" r:id="rId16"/>
    <p:sldId id="2647" r:id="rId17"/>
    <p:sldId id="2648" r:id="rId18"/>
    <p:sldId id="2637" r:id="rId19"/>
    <p:sldId id="2640" r:id="rId20"/>
    <p:sldId id="2645" r:id="rId21"/>
    <p:sldId id="2639" r:id="rId22"/>
    <p:sldId id="2638" r:id="rId23"/>
    <p:sldId id="2646" r:id="rId24"/>
    <p:sldId id="2631" r:id="rId25"/>
    <p:sldId id="2632"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42"/>
            <p14:sldId id="2634"/>
            <p14:sldId id="2620"/>
            <p14:sldId id="2635"/>
            <p14:sldId id="2624"/>
            <p14:sldId id="2621"/>
            <p14:sldId id="2643"/>
            <p14:sldId id="2644"/>
            <p14:sldId id="2636"/>
            <p14:sldId id="2625"/>
            <p14:sldId id="2627"/>
            <p14:sldId id="2647"/>
            <p14:sldId id="2648"/>
            <p14:sldId id="2637"/>
            <p14:sldId id="2640"/>
            <p14:sldId id="2645"/>
            <p14:sldId id="2639"/>
            <p14:sldId id="2638"/>
            <p14:sldId id="2646"/>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6247" autoAdjust="0"/>
  </p:normalViewPr>
  <p:slideViewPr>
    <p:cSldViewPr snapToGrid="0">
      <p:cViewPr varScale="1">
        <p:scale>
          <a:sx n="106" d="100"/>
          <a:sy n="106" d="100"/>
        </p:scale>
        <p:origin x="58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17.05.2025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003AE-4915-452B-8C1B-4F5F0757C8A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367AE77-2794-328C-7DA4-3D866D1754B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9B31E85-B4F4-B4A9-FB44-A0CA77D1ABD5}"/>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ABDA6037-C4B9-CEBB-8E76-49ADAA0B1038}"/>
              </a:ext>
            </a:extLst>
          </p:cNvPr>
          <p:cNvSpPr>
            <a:spLocks noGrp="1"/>
          </p:cNvSpPr>
          <p:nvPr>
            <p:ph type="sldNum" sz="quarter" idx="5"/>
          </p:nvPr>
        </p:nvSpPr>
        <p:spPr/>
        <p:txBody>
          <a:bodyPr/>
          <a:lstStyle/>
          <a:p>
            <a:fld id="{8C36BA74-7AA1-48ED-B9BC-0F570D47A936}" type="slidenum">
              <a:t>8</a:t>
            </a:fld>
            <a:endParaRPr lang="de-DE"/>
          </a:p>
        </p:txBody>
      </p:sp>
    </p:spTree>
    <p:extLst>
      <p:ext uri="{BB962C8B-B14F-4D97-AF65-F5344CB8AC3E}">
        <p14:creationId xmlns:p14="http://schemas.microsoft.com/office/powerpoint/2010/main" val="3789132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13</a:t>
            </a:fld>
            <a:endParaRPr lang="de-DE"/>
          </a:p>
        </p:txBody>
      </p:sp>
    </p:spTree>
    <p:extLst>
      <p:ext uri="{BB962C8B-B14F-4D97-AF65-F5344CB8AC3E}">
        <p14:creationId xmlns:p14="http://schemas.microsoft.com/office/powerpoint/2010/main" val="346317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5/17/2025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5/17/2025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5/17/2025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5/17/2025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5/17/2025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5/17/2025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5/17/2025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5/17/2025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5/17/2025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5/17/2025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5/17/2025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5/17/2025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2. Meilenstein - Datenbereitstellung</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Datentransformation</a:t>
            </a:r>
            <a:endParaRPr dirty="0"/>
          </a:p>
        </p:txBody>
      </p:sp>
      <p:sp>
        <p:nvSpPr>
          <p:cNvPr id="3" name="Content Placeholder 2"/>
          <p:cNvSpPr>
            <a:spLocks noGrp="1"/>
          </p:cNvSpPr>
          <p:nvPr>
            <p:ph idx="1"/>
          </p:nvPr>
        </p:nvSpPr>
        <p:spPr/>
        <p:txBody>
          <a:bodyPr/>
          <a:lstStyle/>
          <a:p>
            <a:endParaRPr dirty="0"/>
          </a:p>
          <a:p>
            <a:pPr>
              <a:defRPr sz="1800">
                <a:solidFill>
                  <a:srgbClr val="000000"/>
                </a:solidFill>
              </a:defRP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D5DF7-962A-371B-28C9-4905AD977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844AE-4EA6-44CA-1946-419BD367B2C5}"/>
              </a:ext>
            </a:extLst>
          </p:cNvPr>
          <p:cNvSpPr>
            <a:spLocks noGrp="1"/>
          </p:cNvSpPr>
          <p:nvPr>
            <p:ph type="title"/>
          </p:nvPr>
        </p:nvSpPr>
        <p:spPr/>
        <p:txBody>
          <a:bodyPr/>
          <a:lstStyle/>
          <a:p>
            <a:r>
              <a:rPr lang="de-DE" dirty="0"/>
              <a:t>Datentransformation</a:t>
            </a:r>
            <a:endParaRPr dirty="0"/>
          </a:p>
        </p:txBody>
      </p:sp>
      <p:sp>
        <p:nvSpPr>
          <p:cNvPr id="3" name="Content Placeholder 2">
            <a:extLst>
              <a:ext uri="{FF2B5EF4-FFF2-40B4-BE49-F238E27FC236}">
                <a16:creationId xmlns:a16="http://schemas.microsoft.com/office/drawing/2014/main" id="{722E413E-4807-4380-39E4-E0D2064E45A6}"/>
              </a:ext>
            </a:extLst>
          </p:cNvPr>
          <p:cNvSpPr>
            <a:spLocks noGrp="1"/>
          </p:cNvSpPr>
          <p:nvPr>
            <p:ph idx="1"/>
          </p:nvPr>
        </p:nvSpPr>
        <p:spPr/>
        <p:txBody>
          <a:bodyPr/>
          <a:lstStyle/>
          <a:p>
            <a:endParaRPr dirty="0"/>
          </a:p>
          <a:p>
            <a:pPr>
              <a:defRPr sz="1800">
                <a:solidFill>
                  <a:srgbClr val="000000"/>
                </a:solidFill>
              </a:defRPr>
            </a:pPr>
            <a:endParaRPr dirty="0"/>
          </a:p>
        </p:txBody>
      </p:sp>
    </p:spTree>
    <p:extLst>
      <p:ext uri="{BB962C8B-B14F-4D97-AF65-F5344CB8AC3E}">
        <p14:creationId xmlns:p14="http://schemas.microsoft.com/office/powerpoint/2010/main" val="201621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95729-46F6-4319-6629-9CC2DDB50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9E731-940F-EDA9-1EED-BE23BCC778A2}"/>
              </a:ext>
            </a:extLst>
          </p:cNvPr>
          <p:cNvSpPr>
            <a:spLocks noGrp="1"/>
          </p:cNvSpPr>
          <p:nvPr>
            <p:ph type="title"/>
          </p:nvPr>
        </p:nvSpPr>
        <p:spPr/>
        <p:txBody>
          <a:bodyPr/>
          <a:lstStyle/>
          <a:p>
            <a:r>
              <a:rPr lang="de-DE" dirty="0"/>
              <a:t>Datentransformation</a:t>
            </a:r>
            <a:endParaRPr dirty="0"/>
          </a:p>
        </p:txBody>
      </p:sp>
      <p:sp>
        <p:nvSpPr>
          <p:cNvPr id="3" name="Content Placeholder 2">
            <a:extLst>
              <a:ext uri="{FF2B5EF4-FFF2-40B4-BE49-F238E27FC236}">
                <a16:creationId xmlns:a16="http://schemas.microsoft.com/office/drawing/2014/main" id="{CB0C15C2-7B44-8BE7-C409-8EE9A2B3ED8C}"/>
              </a:ext>
            </a:extLst>
          </p:cNvPr>
          <p:cNvSpPr>
            <a:spLocks noGrp="1"/>
          </p:cNvSpPr>
          <p:nvPr>
            <p:ph idx="1"/>
          </p:nvPr>
        </p:nvSpPr>
        <p:spPr/>
        <p:txBody>
          <a:bodyPr/>
          <a:lstStyle/>
          <a:p>
            <a:endParaRPr dirty="0"/>
          </a:p>
          <a:p>
            <a:pPr>
              <a:defRPr sz="1800">
                <a:solidFill>
                  <a:srgbClr val="000000"/>
                </a:solidFill>
              </a:defRPr>
            </a:pPr>
            <a:endParaRPr dirty="0"/>
          </a:p>
        </p:txBody>
      </p:sp>
    </p:spTree>
    <p:extLst>
      <p:ext uri="{BB962C8B-B14F-4D97-AF65-F5344CB8AC3E}">
        <p14:creationId xmlns:p14="http://schemas.microsoft.com/office/powerpoint/2010/main" val="31319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Explorative Analyse</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Explorative </a:t>
            </a:r>
            <a:r>
              <a:rPr dirty="0" err="1"/>
              <a:t>Analyse</a:t>
            </a:r>
            <a:r>
              <a:rPr lang="de-DE" dirty="0"/>
              <a:t> (EDA)</a:t>
            </a:r>
            <a:endParaRPr dirty="0"/>
          </a:p>
        </p:txBody>
      </p:sp>
      <p:sp>
        <p:nvSpPr>
          <p:cNvPr id="3" name="Content Placeholder 2"/>
          <p:cNvSpPr>
            <a:spLocks noGrp="1"/>
          </p:cNvSpPr>
          <p:nvPr>
            <p:ph idx="1"/>
          </p:nvPr>
        </p:nvSpPr>
        <p:spPr/>
        <p:txBody>
          <a:bodyPr/>
          <a:lstStyle/>
          <a:p>
            <a:pPr>
              <a:defRPr sz="1800">
                <a:solidFill>
                  <a:srgbClr val="000000"/>
                </a:solidFill>
              </a:defRPr>
            </a:pPr>
            <a:endParaRPr lang="de-DE" dirty="0"/>
          </a:p>
          <a:p>
            <a:pPr>
              <a:defRPr sz="1800">
                <a:solidFill>
                  <a:srgbClr val="000000"/>
                </a:solidFill>
              </a:defRPr>
            </a:pPr>
            <a:r>
              <a:rPr dirty="0"/>
              <a:t>Nur </a:t>
            </a:r>
            <a:r>
              <a:rPr b="1" dirty="0" err="1"/>
              <a:t>gelabelte</a:t>
            </a:r>
            <a:r>
              <a:rPr dirty="0"/>
              <a:t> </a:t>
            </a:r>
            <a:r>
              <a:rPr dirty="0" err="1"/>
              <a:t>Transaktionen</a:t>
            </a:r>
            <a:r>
              <a:rPr dirty="0"/>
              <a:t> </a:t>
            </a:r>
            <a:r>
              <a:rPr dirty="0" err="1"/>
              <a:t>analysiert</a:t>
            </a:r>
            <a:endParaRPr lang="de-DE" dirty="0"/>
          </a:p>
          <a:p>
            <a:pPr>
              <a:defRPr sz="1800">
                <a:solidFill>
                  <a:srgbClr val="000000"/>
                </a:solidFill>
              </a:defRPr>
            </a:pPr>
            <a:r>
              <a:rPr lang="de-DE" b="1" dirty="0"/>
              <a:t>Numerische</a:t>
            </a:r>
            <a:r>
              <a:rPr lang="de-DE" dirty="0"/>
              <a:t> und </a:t>
            </a:r>
            <a:r>
              <a:rPr lang="de-DE" b="1" dirty="0"/>
              <a:t>kategoriale</a:t>
            </a:r>
            <a:r>
              <a:rPr lang="de-DE" dirty="0"/>
              <a:t> Attribute</a:t>
            </a:r>
            <a:endParaRPr dirty="0"/>
          </a:p>
          <a:p>
            <a:pPr>
              <a:defRPr sz="1800">
                <a:solidFill>
                  <a:srgbClr val="000000"/>
                </a:solidFill>
              </a:defRPr>
            </a:pPr>
            <a:r>
              <a:rPr dirty="0" err="1"/>
              <a:t>Vergleich</a:t>
            </a:r>
            <a:r>
              <a:rPr dirty="0"/>
              <a:t> FRAUD vs NORMAL </a:t>
            </a:r>
            <a:r>
              <a:rPr dirty="0" err="1"/>
              <a:t>über</a:t>
            </a:r>
            <a:r>
              <a:rPr dirty="0"/>
              <a:t> </a:t>
            </a:r>
            <a:r>
              <a:rPr dirty="0" err="1"/>
              <a:t>Histogramme</a:t>
            </a:r>
            <a:r>
              <a:rPr dirty="0"/>
              <a:t> / Boxplots</a:t>
            </a:r>
          </a:p>
          <a:p>
            <a:pPr>
              <a:defRPr sz="1800">
                <a:solidFill>
                  <a:srgbClr val="000000"/>
                </a:solidFill>
              </a:defRPr>
            </a:pPr>
            <a:r>
              <a:rPr dirty="0" err="1"/>
              <a:t>Signifikante</a:t>
            </a:r>
            <a:r>
              <a:rPr dirty="0"/>
              <a:t> </a:t>
            </a:r>
            <a:r>
              <a:rPr lang="de-DE" dirty="0"/>
              <a:t>und relevante </a:t>
            </a:r>
            <a:r>
              <a:rPr dirty="0" err="1"/>
              <a:t>Unterschiede</a:t>
            </a:r>
            <a:r>
              <a:rPr dirty="0"/>
              <a:t> in </a:t>
            </a:r>
            <a:r>
              <a:rPr lang="de-DE" dirty="0"/>
              <a:t>:</a:t>
            </a:r>
            <a:br>
              <a:rPr lang="de-DE" dirty="0"/>
            </a:br>
            <a:r>
              <a:rPr lang="de-DE" dirty="0"/>
              <a:t>	</a:t>
            </a:r>
            <a:r>
              <a:rPr lang="de-DE" b="1" dirty="0" err="1"/>
              <a:t>payment_medium</a:t>
            </a:r>
            <a:r>
              <a:rPr lang="de-DE" b="1" dirty="0"/>
              <a:t>,</a:t>
            </a:r>
            <a:r>
              <a:rPr dirty="0"/>
              <a:t> </a:t>
            </a:r>
            <a:r>
              <a:rPr lang="de-DE" b="1" dirty="0" err="1"/>
              <a:t>sales_price_difference</a:t>
            </a:r>
            <a:r>
              <a:rPr lang="de-DE" b="1" dirty="0"/>
              <a:t> und </a:t>
            </a:r>
            <a:r>
              <a:rPr lang="de-DE" b="1" dirty="0" err="1"/>
              <a:t>sales_price</a:t>
            </a:r>
            <a:r>
              <a:rPr lang="de-DE" b="1" dirty="0"/>
              <a:t> = 0</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EDA-</a:t>
            </a:r>
            <a:r>
              <a:rPr dirty="0" err="1"/>
              <a:t>Plausibilitätsprüfungen</a:t>
            </a:r>
            <a:endParaRPr dirty="0"/>
          </a:p>
        </p:txBody>
      </p:sp>
      <p:sp>
        <p:nvSpPr>
          <p:cNvPr id="3" name="Content Placeholder 2"/>
          <p:cNvSpPr>
            <a:spLocks noGrp="1"/>
          </p:cNvSpPr>
          <p:nvPr>
            <p:ph idx="1"/>
          </p:nvPr>
        </p:nvSpPr>
        <p:spPr/>
        <p:txBody>
          <a:bodyPr/>
          <a:lstStyle/>
          <a:p>
            <a:pPr marL="0" indent="0">
              <a:buNone/>
            </a:pPr>
            <a:endParaRPr lang="de-DE" dirty="0"/>
          </a:p>
          <a:p>
            <a:pPr>
              <a:defRPr sz="1800">
                <a:solidFill>
                  <a:srgbClr val="000000"/>
                </a:solidFill>
              </a:defRPr>
            </a:pPr>
            <a:r>
              <a:rPr dirty="0" err="1"/>
              <a:t>Konsistenz</a:t>
            </a:r>
            <a:r>
              <a:rPr dirty="0"/>
              <a:t> von </a:t>
            </a:r>
            <a:r>
              <a:rPr dirty="0" err="1"/>
              <a:t>sales_price</a:t>
            </a:r>
            <a:r>
              <a:rPr dirty="0"/>
              <a:t> und </a:t>
            </a:r>
            <a:r>
              <a:rPr dirty="0" err="1"/>
              <a:t>total_amount</a:t>
            </a:r>
            <a:r>
              <a:rPr lang="de-DE" dirty="0"/>
              <a:t> </a:t>
            </a:r>
            <a:r>
              <a:rPr lang="de-DE" dirty="0">
                <a:sym typeface="Wingdings" panose="05000000000000000000" pitchFamily="2" charset="2"/>
              </a:rPr>
              <a:t> NEIN</a:t>
            </a:r>
            <a:endParaRPr dirty="0"/>
          </a:p>
          <a:p>
            <a:pPr>
              <a:defRPr sz="1800">
                <a:solidFill>
                  <a:srgbClr val="000000"/>
                </a:solidFill>
              </a:defRPr>
            </a:pPr>
            <a:r>
              <a:rPr lang="de-DE" dirty="0"/>
              <a:t>C</a:t>
            </a:r>
            <a:r>
              <a:rPr dirty="0" err="1"/>
              <a:t>amera_certainty</a:t>
            </a:r>
            <a:r>
              <a:rPr dirty="0"/>
              <a:t> ∈ [0,1]</a:t>
            </a:r>
          </a:p>
          <a:p>
            <a:pPr>
              <a:defRPr sz="1800">
                <a:solidFill>
                  <a:srgbClr val="000000"/>
                </a:solidFill>
              </a:defRPr>
            </a:pPr>
            <a:r>
              <a:rPr dirty="0"/>
              <a:t>Timestamp in </a:t>
            </a:r>
            <a:r>
              <a:rPr dirty="0" err="1"/>
              <a:t>Transaktionszeitraum</a:t>
            </a:r>
            <a:endParaRPr dirty="0"/>
          </a:p>
          <a:p>
            <a:pPr>
              <a:defRPr sz="1800">
                <a:solidFill>
                  <a:srgbClr val="000000"/>
                </a:solidFill>
              </a:defRPr>
            </a:pPr>
            <a:r>
              <a:rPr lang="de-DE" dirty="0"/>
              <a:t>D</a:t>
            </a:r>
            <a:r>
              <a:rPr dirty="0" err="1"/>
              <a:t>amage</a:t>
            </a:r>
            <a:r>
              <a:rPr dirty="0"/>
              <a:t> &gt; 0 </a:t>
            </a:r>
            <a:r>
              <a:rPr dirty="0" err="1"/>
              <a:t>nur</a:t>
            </a:r>
            <a:r>
              <a:rPr dirty="0"/>
              <a:t> </a:t>
            </a:r>
            <a:r>
              <a:rPr dirty="0" err="1"/>
              <a:t>bei</a:t>
            </a:r>
            <a:r>
              <a:rPr dirty="0"/>
              <a:t> label=FRAUD</a:t>
            </a:r>
            <a:endParaRPr lang="de-DE" dirty="0"/>
          </a:p>
          <a:p>
            <a:pPr>
              <a:defRPr sz="1800">
                <a:solidFill>
                  <a:srgbClr val="000000"/>
                </a:solidFill>
              </a:defRPr>
            </a:pPr>
            <a:r>
              <a:rPr lang="de-DE" dirty="0" err="1"/>
              <a:t>Sales_price</a:t>
            </a:r>
            <a:r>
              <a:rPr lang="de-DE" dirty="0"/>
              <a:t> = 0,00 € </a:t>
            </a:r>
            <a:r>
              <a:rPr lang="de-DE" dirty="0">
                <a:sym typeface="Wingdings" panose="05000000000000000000" pitchFamily="2" charset="2"/>
              </a:rPr>
              <a:t>  100 % FRAUD</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ECD97-51EF-425F-378F-E46A7E3C7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08C1F-9F9A-B806-DAE1-A0959FF17820}"/>
              </a:ext>
            </a:extLst>
          </p:cNvPr>
          <p:cNvSpPr>
            <a:spLocks noGrp="1"/>
          </p:cNvSpPr>
          <p:nvPr>
            <p:ph type="title"/>
          </p:nvPr>
        </p:nvSpPr>
        <p:spPr/>
        <p:txBody>
          <a:bodyPr>
            <a:normAutofit/>
          </a:bodyPr>
          <a:lstStyle/>
          <a:p>
            <a:r>
              <a:rPr lang="de-DE" dirty="0"/>
              <a:t>EDA-</a:t>
            </a:r>
            <a:r>
              <a:rPr dirty="0" err="1"/>
              <a:t>Plausibilitätsprüfungen</a:t>
            </a:r>
            <a:br>
              <a:rPr lang="de-DE" dirty="0"/>
            </a:br>
            <a:r>
              <a:rPr lang="de-DE" sz="2000" dirty="0"/>
              <a:t>Vergleich rechnerischer und tatsächlicher Betrag </a:t>
            </a:r>
            <a:br>
              <a:rPr lang="de-DE" sz="2000" dirty="0"/>
            </a:br>
            <a:r>
              <a:rPr lang="de-DE" sz="2000" dirty="0">
                <a:sym typeface="Wingdings" panose="05000000000000000000" pitchFamily="2" charset="2"/>
              </a:rPr>
              <a:t>  unberechtigter Rabatt</a:t>
            </a:r>
            <a:endParaRPr dirty="0"/>
          </a:p>
        </p:txBody>
      </p:sp>
      <p:pic>
        <p:nvPicPr>
          <p:cNvPr id="5" name="Inhaltsplatzhalter 4">
            <a:extLst>
              <a:ext uri="{FF2B5EF4-FFF2-40B4-BE49-F238E27FC236}">
                <a16:creationId xmlns:a16="http://schemas.microsoft.com/office/drawing/2014/main" id="{C02D61D2-E57B-6CEE-F1DA-0F50244ED3C3}"/>
              </a:ext>
            </a:extLst>
          </p:cNvPr>
          <p:cNvPicPr>
            <a:picLocks noGrp="1" noChangeAspect="1"/>
          </p:cNvPicPr>
          <p:nvPr>
            <p:ph idx="1"/>
          </p:nvPr>
        </p:nvPicPr>
        <p:blipFill>
          <a:blip r:embed="rId2"/>
          <a:stretch>
            <a:fillRect/>
          </a:stretch>
        </p:blipFill>
        <p:spPr>
          <a:xfrm>
            <a:off x="883920" y="2579759"/>
            <a:ext cx="8153453" cy="2612882"/>
          </a:xfrm>
        </p:spPr>
      </p:pic>
    </p:spTree>
    <p:extLst>
      <p:ext uri="{BB962C8B-B14F-4D97-AF65-F5344CB8AC3E}">
        <p14:creationId xmlns:p14="http://schemas.microsoft.com/office/powerpoint/2010/main" val="936484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B8D06-26C1-5B8D-E815-770A2995A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45C8E3-7469-177C-0D02-1D7F6168A89F}"/>
              </a:ext>
            </a:extLst>
          </p:cNvPr>
          <p:cNvSpPr>
            <a:spLocks noGrp="1"/>
          </p:cNvSpPr>
          <p:nvPr>
            <p:ph type="title"/>
          </p:nvPr>
        </p:nvSpPr>
        <p:spPr/>
        <p:txBody>
          <a:bodyPr>
            <a:normAutofit/>
          </a:bodyPr>
          <a:lstStyle/>
          <a:p>
            <a:r>
              <a:rPr lang="de-DE" dirty="0"/>
              <a:t>EDA-</a:t>
            </a:r>
            <a:r>
              <a:rPr dirty="0" err="1"/>
              <a:t>Plausibilitätsprüfungen</a:t>
            </a:r>
            <a:br>
              <a:rPr lang="de-DE" dirty="0"/>
            </a:br>
            <a:br>
              <a:rPr lang="de-DE" sz="2000" dirty="0"/>
            </a:br>
            <a:r>
              <a:rPr lang="de-DE" sz="2000" dirty="0"/>
              <a:t>Transaktions-Lines ohne Verkaufspreis </a:t>
            </a:r>
            <a:r>
              <a:rPr lang="de-DE" sz="2000" dirty="0">
                <a:sym typeface="Wingdings" panose="05000000000000000000" pitchFamily="2" charset="2"/>
              </a:rPr>
              <a:t> 100 % Fraud</a:t>
            </a:r>
            <a:endParaRPr dirty="0"/>
          </a:p>
        </p:txBody>
      </p:sp>
      <p:pic>
        <p:nvPicPr>
          <p:cNvPr id="7" name="Inhaltsplatzhalter 6">
            <a:extLst>
              <a:ext uri="{FF2B5EF4-FFF2-40B4-BE49-F238E27FC236}">
                <a16:creationId xmlns:a16="http://schemas.microsoft.com/office/drawing/2014/main" id="{8B0E3D68-AFD1-B7A7-928B-8EA70D18BF77}"/>
              </a:ext>
            </a:extLst>
          </p:cNvPr>
          <p:cNvPicPr>
            <a:picLocks noGrp="1" noChangeAspect="1"/>
          </p:cNvPicPr>
          <p:nvPr>
            <p:ph idx="1"/>
          </p:nvPr>
        </p:nvPicPr>
        <p:blipFill>
          <a:blip r:embed="rId2"/>
          <a:stretch>
            <a:fillRect/>
          </a:stretch>
        </p:blipFill>
        <p:spPr>
          <a:xfrm>
            <a:off x="2713448" y="2441448"/>
            <a:ext cx="4272094" cy="3767138"/>
          </a:xfrm>
        </p:spPr>
      </p:pic>
    </p:spTree>
    <p:extLst>
      <p:ext uri="{BB962C8B-B14F-4D97-AF65-F5344CB8AC3E}">
        <p14:creationId xmlns:p14="http://schemas.microsoft.com/office/powerpoint/2010/main" val="4095533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5A23-9DF2-7CEE-5BA9-308C32675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4CC79-F33A-022C-2548-3814EDD2F1BC}"/>
              </a:ext>
            </a:extLst>
          </p:cNvPr>
          <p:cNvSpPr>
            <a:spLocks noGrp="1"/>
          </p:cNvSpPr>
          <p:nvPr>
            <p:ph type="title"/>
          </p:nvPr>
        </p:nvSpPr>
        <p:spPr>
          <a:xfrm>
            <a:off x="521208" y="986028"/>
            <a:ext cx="11155680" cy="1463040"/>
          </a:xfrm>
        </p:spPr>
        <p:txBody>
          <a:bodyPr/>
          <a:lstStyle/>
          <a:p>
            <a:r>
              <a:rPr lang="de-DE" dirty="0"/>
              <a:t>EDA- kategoriale Attribute</a:t>
            </a:r>
            <a:br>
              <a:rPr lang="de-DE" dirty="0"/>
            </a:br>
            <a:r>
              <a:rPr lang="de-DE" sz="2000" dirty="0" err="1"/>
              <a:t>Payment_medium</a:t>
            </a:r>
            <a:endParaRPr dirty="0"/>
          </a:p>
        </p:txBody>
      </p:sp>
      <p:pic>
        <p:nvPicPr>
          <p:cNvPr id="5" name="Inhaltsplatzhalter 4">
            <a:extLst>
              <a:ext uri="{FF2B5EF4-FFF2-40B4-BE49-F238E27FC236}">
                <a16:creationId xmlns:a16="http://schemas.microsoft.com/office/drawing/2014/main" id="{2C0D6FE2-9134-5CC6-669A-6E221ACE4899}"/>
              </a:ext>
            </a:extLst>
          </p:cNvPr>
          <p:cNvPicPr>
            <a:picLocks noGrp="1" noChangeAspect="1"/>
          </p:cNvPicPr>
          <p:nvPr>
            <p:ph idx="1"/>
          </p:nvPr>
        </p:nvPicPr>
        <p:blipFill>
          <a:blip r:embed="rId2"/>
          <a:stretch>
            <a:fillRect/>
          </a:stretch>
        </p:blipFill>
        <p:spPr>
          <a:xfrm>
            <a:off x="639000" y="2311400"/>
            <a:ext cx="9457310" cy="3767138"/>
          </a:xfrm>
        </p:spPr>
      </p:pic>
    </p:spTree>
    <p:extLst>
      <p:ext uri="{BB962C8B-B14F-4D97-AF65-F5344CB8AC3E}">
        <p14:creationId xmlns:p14="http://schemas.microsoft.com/office/powerpoint/2010/main" val="183756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DD0BB-EFFC-4A73-65F4-4D621E1C1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1AE276-B743-1390-B2B5-49242614B9D9}"/>
              </a:ext>
            </a:extLst>
          </p:cNvPr>
          <p:cNvSpPr>
            <a:spLocks noGrp="1"/>
          </p:cNvSpPr>
          <p:nvPr>
            <p:ph type="title"/>
          </p:nvPr>
        </p:nvSpPr>
        <p:spPr/>
        <p:txBody>
          <a:bodyPr/>
          <a:lstStyle/>
          <a:p>
            <a:r>
              <a:rPr lang="de-DE" dirty="0"/>
              <a:t>EDA- kategoriale Attribute</a:t>
            </a:r>
            <a:br>
              <a:rPr lang="de-DE" dirty="0"/>
            </a:br>
            <a:r>
              <a:rPr lang="de-DE" sz="2000" dirty="0"/>
              <a:t>Hour </a:t>
            </a:r>
            <a:r>
              <a:rPr lang="de-DE" sz="2000" dirty="0" err="1"/>
              <a:t>of</a:t>
            </a:r>
            <a:r>
              <a:rPr lang="de-DE" sz="2000" dirty="0"/>
              <a:t> </a:t>
            </a:r>
            <a:r>
              <a:rPr lang="de-DE" sz="2000" dirty="0" err="1"/>
              <a:t>day</a:t>
            </a:r>
            <a:endParaRPr lang="de-DE" dirty="0"/>
          </a:p>
        </p:txBody>
      </p:sp>
      <p:pic>
        <p:nvPicPr>
          <p:cNvPr id="5" name="Inhaltsplatzhalter 4">
            <a:extLst>
              <a:ext uri="{FF2B5EF4-FFF2-40B4-BE49-F238E27FC236}">
                <a16:creationId xmlns:a16="http://schemas.microsoft.com/office/drawing/2014/main" id="{33868550-F604-132E-2F7F-8607D38984E9}"/>
              </a:ext>
            </a:extLst>
          </p:cNvPr>
          <p:cNvPicPr>
            <a:picLocks noGrp="1" noChangeAspect="1"/>
          </p:cNvPicPr>
          <p:nvPr>
            <p:ph idx="1"/>
          </p:nvPr>
        </p:nvPicPr>
        <p:blipFill>
          <a:blip r:embed="rId2"/>
          <a:stretch>
            <a:fillRect/>
          </a:stretch>
        </p:blipFill>
        <p:spPr>
          <a:xfrm>
            <a:off x="1291388" y="2341067"/>
            <a:ext cx="8416492" cy="3538525"/>
          </a:xfrm>
        </p:spPr>
      </p:pic>
    </p:spTree>
    <p:extLst>
      <p:ext uri="{BB962C8B-B14F-4D97-AF65-F5344CB8AC3E}">
        <p14:creationId xmlns:p14="http://schemas.microsoft.com/office/powerpoint/2010/main" val="205875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3" name="Titel 1">
            <a:extLst>
              <a:ext uri="{FF2B5EF4-FFF2-40B4-BE49-F238E27FC236}">
                <a16:creationId xmlns:a16="http://schemas.microsoft.com/office/drawing/2014/main" id="{A24A8808-F0DC-B209-9597-4172FC25268B}"/>
              </a:ext>
            </a:extLst>
          </p:cNvPr>
          <p:cNvSpPr txBox="1">
            <a:spLocks/>
          </p:cNvSpPr>
          <p:nvPr/>
        </p:nvSpPr>
        <p:spPr>
          <a:xfrm>
            <a:off x="1149995" y="3059617"/>
            <a:ext cx="2947553" cy="14630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2800" dirty="0"/>
              <a:t>Das Projekt-Team </a:t>
            </a:r>
            <a:r>
              <a:rPr lang="en-US" sz="2800" dirty="0" err="1"/>
              <a:t>bei</a:t>
            </a:r>
            <a:r>
              <a:rPr lang="en-US" sz="2800" dirty="0"/>
              <a:t> der Arbeit…</a:t>
            </a:r>
          </a:p>
        </p:txBody>
      </p:sp>
      <p:pic>
        <p:nvPicPr>
          <p:cNvPr id="8" name="Grafik 7" descr="Ein Bild, das Zeichnung, Mobiliar, Entwurf, Text enthält.&#10;&#10;KI-generierte Inhalte können fehlerhaft sein.">
            <a:extLst>
              <a:ext uri="{FF2B5EF4-FFF2-40B4-BE49-F238E27FC236}">
                <a16:creationId xmlns:a16="http://schemas.microsoft.com/office/drawing/2014/main" id="{611F9C9F-0049-7E1C-1FD3-7CF1CC8D01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6757" y="1089025"/>
            <a:ext cx="6334125" cy="4222750"/>
          </a:xfrm>
          <a:prstGeom prst="rect">
            <a:avLst/>
          </a:prstGeom>
          <a:noFill/>
          <a:ln>
            <a:noFill/>
          </a:ln>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4A704-2C0F-9CC3-02A9-55904EE14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46493-79A0-F0FB-9AC2-741882F498B8}"/>
              </a:ext>
            </a:extLst>
          </p:cNvPr>
          <p:cNvSpPr>
            <a:spLocks noGrp="1"/>
          </p:cNvSpPr>
          <p:nvPr>
            <p:ph type="title"/>
          </p:nvPr>
        </p:nvSpPr>
        <p:spPr/>
        <p:txBody>
          <a:bodyPr/>
          <a:lstStyle/>
          <a:p>
            <a:r>
              <a:rPr lang="de-DE" dirty="0"/>
              <a:t>EDA- kategoriale Attribute</a:t>
            </a:r>
            <a:endParaRPr dirty="0"/>
          </a:p>
        </p:txBody>
      </p:sp>
      <p:pic>
        <p:nvPicPr>
          <p:cNvPr id="9" name="Inhaltsplatzhalter 8">
            <a:extLst>
              <a:ext uri="{FF2B5EF4-FFF2-40B4-BE49-F238E27FC236}">
                <a16:creationId xmlns:a16="http://schemas.microsoft.com/office/drawing/2014/main" id="{9100BB47-4F42-4EB2-2BE6-895650396138}"/>
              </a:ext>
            </a:extLst>
          </p:cNvPr>
          <p:cNvPicPr>
            <a:picLocks noGrp="1" noChangeAspect="1"/>
          </p:cNvPicPr>
          <p:nvPr>
            <p:ph idx="1"/>
          </p:nvPr>
        </p:nvPicPr>
        <p:blipFill>
          <a:blip r:embed="rId2"/>
          <a:stretch>
            <a:fillRect/>
          </a:stretch>
        </p:blipFill>
        <p:spPr>
          <a:xfrm>
            <a:off x="791428" y="2857500"/>
            <a:ext cx="4412610" cy="2466284"/>
          </a:xfrm>
        </p:spPr>
      </p:pic>
      <p:pic>
        <p:nvPicPr>
          <p:cNvPr id="7" name="Grafik 6">
            <a:extLst>
              <a:ext uri="{FF2B5EF4-FFF2-40B4-BE49-F238E27FC236}">
                <a16:creationId xmlns:a16="http://schemas.microsoft.com/office/drawing/2014/main" id="{00E9EAFA-735D-9A8F-1BAA-9DBED066806B}"/>
              </a:ext>
            </a:extLst>
          </p:cNvPr>
          <p:cNvPicPr>
            <a:picLocks noChangeAspect="1"/>
          </p:cNvPicPr>
          <p:nvPr/>
        </p:nvPicPr>
        <p:blipFill>
          <a:blip r:embed="rId3"/>
          <a:stretch>
            <a:fillRect/>
          </a:stretch>
        </p:blipFill>
        <p:spPr>
          <a:xfrm>
            <a:off x="5494020" y="2719636"/>
            <a:ext cx="3429000" cy="3022795"/>
          </a:xfrm>
          <a:prstGeom prst="rect">
            <a:avLst/>
          </a:prstGeom>
        </p:spPr>
      </p:pic>
    </p:spTree>
    <p:extLst>
      <p:ext uri="{BB962C8B-B14F-4D97-AF65-F5344CB8AC3E}">
        <p14:creationId xmlns:p14="http://schemas.microsoft.com/office/powerpoint/2010/main" val="4073025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417A-DB9B-803A-8135-65EA6D36C0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6F2AD5-0A49-7581-DC2F-0963AF2D7568}"/>
              </a:ext>
            </a:extLst>
          </p:cNvPr>
          <p:cNvSpPr>
            <a:spLocks noGrp="1"/>
          </p:cNvSpPr>
          <p:nvPr>
            <p:ph type="title"/>
          </p:nvPr>
        </p:nvSpPr>
        <p:spPr/>
        <p:txBody>
          <a:bodyPr/>
          <a:lstStyle/>
          <a:p>
            <a:r>
              <a:rPr lang="de-DE" dirty="0"/>
              <a:t>EDA - kategoriale Attribute</a:t>
            </a:r>
            <a:br>
              <a:rPr lang="de-DE" dirty="0"/>
            </a:br>
            <a:r>
              <a:rPr lang="de-DE" sz="2000" dirty="0"/>
              <a:t>Produktgruppe</a:t>
            </a:r>
            <a:endParaRPr lang="de-DE" dirty="0"/>
          </a:p>
        </p:txBody>
      </p:sp>
      <p:pic>
        <p:nvPicPr>
          <p:cNvPr id="5" name="Inhaltsplatzhalter 4">
            <a:extLst>
              <a:ext uri="{FF2B5EF4-FFF2-40B4-BE49-F238E27FC236}">
                <a16:creationId xmlns:a16="http://schemas.microsoft.com/office/drawing/2014/main" id="{95335CA2-623C-F2EB-58BD-9597B3E6CCD1}"/>
              </a:ext>
            </a:extLst>
          </p:cNvPr>
          <p:cNvPicPr>
            <a:picLocks noGrp="1" noChangeAspect="1"/>
          </p:cNvPicPr>
          <p:nvPr>
            <p:ph idx="1"/>
          </p:nvPr>
        </p:nvPicPr>
        <p:blipFill>
          <a:blip r:embed="rId2"/>
          <a:stretch>
            <a:fillRect/>
          </a:stretch>
        </p:blipFill>
        <p:spPr>
          <a:xfrm>
            <a:off x="1688942" y="2386774"/>
            <a:ext cx="6915466" cy="3767138"/>
          </a:xfrm>
        </p:spPr>
      </p:pic>
    </p:spTree>
    <p:extLst>
      <p:ext uri="{BB962C8B-B14F-4D97-AF65-F5344CB8AC3E}">
        <p14:creationId xmlns:p14="http://schemas.microsoft.com/office/powerpoint/2010/main" val="2803459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E3894-8B08-9553-57A1-F73BC07FD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61FD6-ED7D-618C-6749-173C5BFB284A}"/>
              </a:ext>
            </a:extLst>
          </p:cNvPr>
          <p:cNvSpPr>
            <a:spLocks noGrp="1"/>
          </p:cNvSpPr>
          <p:nvPr>
            <p:ph type="title"/>
          </p:nvPr>
        </p:nvSpPr>
        <p:spPr/>
        <p:txBody>
          <a:bodyPr/>
          <a:lstStyle/>
          <a:p>
            <a:r>
              <a:rPr lang="de-DE" dirty="0"/>
              <a:t>EDA- numerische Attribute</a:t>
            </a:r>
            <a:endParaRPr dirty="0"/>
          </a:p>
        </p:txBody>
      </p:sp>
      <p:pic>
        <p:nvPicPr>
          <p:cNvPr id="7" name="Inhaltsplatzhalter 6">
            <a:extLst>
              <a:ext uri="{FF2B5EF4-FFF2-40B4-BE49-F238E27FC236}">
                <a16:creationId xmlns:a16="http://schemas.microsoft.com/office/drawing/2014/main" id="{D9E2A327-9C5B-5E15-30A0-4FB02EE073DF}"/>
              </a:ext>
            </a:extLst>
          </p:cNvPr>
          <p:cNvPicPr>
            <a:picLocks noGrp="1" noChangeAspect="1"/>
          </p:cNvPicPr>
          <p:nvPr>
            <p:ph idx="1"/>
          </p:nvPr>
        </p:nvPicPr>
        <p:blipFill>
          <a:blip r:embed="rId2"/>
          <a:stretch>
            <a:fillRect/>
          </a:stretch>
        </p:blipFill>
        <p:spPr>
          <a:xfrm>
            <a:off x="1426675" y="2035402"/>
            <a:ext cx="6982799" cy="3603398"/>
          </a:xfrm>
        </p:spPr>
      </p:pic>
    </p:spTree>
    <p:extLst>
      <p:ext uri="{BB962C8B-B14F-4D97-AF65-F5344CB8AC3E}">
        <p14:creationId xmlns:p14="http://schemas.microsoft.com/office/powerpoint/2010/main" val="2876089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94839-BCC4-5282-C314-0D6259F97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3D07C-38F7-AC37-C776-F60F59466491}"/>
              </a:ext>
            </a:extLst>
          </p:cNvPr>
          <p:cNvSpPr>
            <a:spLocks noGrp="1"/>
          </p:cNvSpPr>
          <p:nvPr>
            <p:ph type="title"/>
          </p:nvPr>
        </p:nvSpPr>
        <p:spPr/>
        <p:txBody>
          <a:bodyPr/>
          <a:lstStyle/>
          <a:p>
            <a:r>
              <a:rPr lang="de-DE" dirty="0"/>
              <a:t>EDA- numerische Attribute</a:t>
            </a:r>
            <a:endParaRPr dirty="0"/>
          </a:p>
        </p:txBody>
      </p:sp>
      <p:pic>
        <p:nvPicPr>
          <p:cNvPr id="6" name="Inhaltsplatzhalter 5">
            <a:extLst>
              <a:ext uri="{FF2B5EF4-FFF2-40B4-BE49-F238E27FC236}">
                <a16:creationId xmlns:a16="http://schemas.microsoft.com/office/drawing/2014/main" id="{417A655F-62E9-133A-5305-FC0012F98837}"/>
              </a:ext>
            </a:extLst>
          </p:cNvPr>
          <p:cNvPicPr>
            <a:picLocks noGrp="1" noChangeAspect="1"/>
          </p:cNvPicPr>
          <p:nvPr>
            <p:ph idx="1"/>
          </p:nvPr>
        </p:nvPicPr>
        <p:blipFill>
          <a:blip r:embed="rId2"/>
          <a:stretch>
            <a:fillRect/>
          </a:stretch>
        </p:blipFill>
        <p:spPr>
          <a:xfrm>
            <a:off x="1313560" y="1938020"/>
            <a:ext cx="6736589" cy="3767138"/>
          </a:xfrm>
        </p:spPr>
      </p:pic>
    </p:spTree>
    <p:extLst>
      <p:ext uri="{BB962C8B-B14F-4D97-AF65-F5344CB8AC3E}">
        <p14:creationId xmlns:p14="http://schemas.microsoft.com/office/powerpoint/2010/main" val="2460237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endParaRPr dirty="0"/>
          </a:p>
        </p:txBody>
      </p:sp>
      <p:sp>
        <p:nvSpPr>
          <p:cNvPr id="3" name="Content Placeholder 2"/>
          <p:cNvSpPr>
            <a:spLocks noGrp="1"/>
          </p:cNvSpPr>
          <p:nvPr>
            <p:ph idx="1"/>
          </p:nvPr>
        </p:nvSpPr>
        <p:spPr/>
        <p:txBody>
          <a:bodyPr/>
          <a:lstStyle/>
          <a:p>
            <a:pPr>
              <a:defRPr sz="1800">
                <a:solidFill>
                  <a:srgbClr val="000000"/>
                </a:solidFill>
              </a:defRPr>
            </a:pPr>
            <a:r>
              <a:rPr dirty="0" err="1"/>
              <a:t>Datengrundlage</a:t>
            </a:r>
            <a:r>
              <a:rPr dirty="0"/>
              <a:t> </a:t>
            </a:r>
            <a:r>
              <a:rPr dirty="0" err="1"/>
              <a:t>ist</a:t>
            </a:r>
            <a:r>
              <a:rPr dirty="0"/>
              <a:t> </a:t>
            </a:r>
            <a:r>
              <a:rPr dirty="0" err="1"/>
              <a:t>geeignet</a:t>
            </a:r>
            <a:r>
              <a:rPr dirty="0"/>
              <a:t> für </a:t>
            </a:r>
            <a:r>
              <a:rPr dirty="0" err="1"/>
              <a:t>Modellaufbau</a:t>
            </a:r>
            <a:endParaRPr dirty="0"/>
          </a:p>
          <a:p>
            <a:pPr>
              <a:defRPr sz="1800">
                <a:solidFill>
                  <a:srgbClr val="000000"/>
                </a:solidFill>
              </a:defRPr>
            </a:pPr>
            <a:r>
              <a:rPr dirty="0" err="1"/>
              <a:t>Relevante</a:t>
            </a:r>
            <a:r>
              <a:rPr dirty="0"/>
              <a:t> </a:t>
            </a:r>
            <a:r>
              <a:rPr dirty="0" err="1"/>
              <a:t>Merkmale</a:t>
            </a:r>
            <a:r>
              <a:rPr dirty="0"/>
              <a:t> für </a:t>
            </a:r>
            <a:r>
              <a:rPr dirty="0" err="1"/>
              <a:t>Klassifikation</a:t>
            </a:r>
            <a:r>
              <a:rPr dirty="0"/>
              <a:t> </a:t>
            </a:r>
            <a:r>
              <a:rPr dirty="0" err="1"/>
              <a:t>identifiziert</a:t>
            </a:r>
            <a:endParaRPr dirty="0"/>
          </a:p>
          <a:p>
            <a:pPr>
              <a:defRPr sz="1800">
                <a:solidFill>
                  <a:srgbClr val="000000"/>
                </a:solidFill>
              </a:defRPr>
            </a:pPr>
            <a:r>
              <a:rPr dirty="0" err="1"/>
              <a:t>Plausibilitäten</a:t>
            </a:r>
            <a:r>
              <a:rPr dirty="0"/>
              <a:t> </a:t>
            </a:r>
            <a:r>
              <a:rPr dirty="0" err="1"/>
              <a:t>geprüft</a:t>
            </a:r>
            <a:endParaRPr dirty="0"/>
          </a:p>
          <a:p>
            <a:pPr>
              <a:defRPr sz="1800">
                <a:solidFill>
                  <a:srgbClr val="000000"/>
                </a:solidFill>
              </a:defRPr>
            </a:pPr>
            <a:r>
              <a:rPr dirty="0" err="1"/>
              <a:t>Nächster</a:t>
            </a:r>
            <a:r>
              <a:rPr dirty="0"/>
              <a:t> Schritt: </a:t>
            </a:r>
            <a:r>
              <a:rPr dirty="0" err="1"/>
              <a:t>Modellierung</a:t>
            </a:r>
            <a:endParaRPr lang="de-DE" dirty="0"/>
          </a:p>
          <a:p>
            <a:pPr>
              <a:defRPr sz="1800">
                <a:solidFill>
                  <a:srgbClr val="000000"/>
                </a:solidFill>
              </a:defRPr>
            </a:pPr>
            <a:r>
              <a:rPr lang="de-DE" dirty="0"/>
              <a:t>Bewertungsfunktion  </a:t>
            </a:r>
            <a:r>
              <a:rPr lang="de-DE" dirty="0">
                <a:sym typeface="Wingdings" panose="05000000000000000000" pitchFamily="2" charset="2"/>
              </a:rPr>
              <a:t> in Abstimmung mit Wertkauf GmbH</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7400" dirty="0"/>
              <a:t>5. </a:t>
            </a:r>
            <a:r>
              <a:rPr lang="de-DE" dirty="0"/>
              <a:t>Vorabanalyse</a:t>
            </a:r>
            <a:endParaRPr lang="de-DE" sz="7400" dirty="0"/>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dirty="0" err="1"/>
              <a:t>Vor</a:t>
            </a:r>
            <a:r>
              <a:rPr lang="de-DE" dirty="0" err="1"/>
              <a:t>abanalyse</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586228"/>
            <a:ext cx="11155680" cy="3767328"/>
          </a:xfrm>
        </p:spPr>
        <p:txBody>
          <a:bodyPr/>
          <a:lstStyle/>
          <a:p>
            <a:endParaRPr dirty="0"/>
          </a:p>
          <a:p>
            <a:pPr>
              <a:defRPr sz="1800">
                <a:solidFill>
                  <a:srgbClr val="000000"/>
                </a:solidFill>
              </a:defRPr>
            </a:pPr>
            <a:r>
              <a:rPr lang="de-DE" dirty="0"/>
              <a:t>Vorbehalt: </a:t>
            </a:r>
            <a:r>
              <a:rPr dirty="0" err="1"/>
              <a:t>Methodische</a:t>
            </a:r>
            <a:r>
              <a:rPr dirty="0"/>
              <a:t> </a:t>
            </a:r>
            <a:r>
              <a:rPr dirty="0" err="1"/>
              <a:t>Anpassungen</a:t>
            </a:r>
            <a:r>
              <a:rPr dirty="0"/>
              <a:t> </a:t>
            </a:r>
            <a:r>
              <a:rPr dirty="0" err="1"/>
              <a:t>bei</a:t>
            </a:r>
            <a:r>
              <a:rPr dirty="0"/>
              <a:t> </a:t>
            </a:r>
            <a:r>
              <a:rPr b="1" dirty="0" err="1"/>
              <a:t>neuen</a:t>
            </a:r>
            <a:r>
              <a:rPr dirty="0"/>
              <a:t> </a:t>
            </a:r>
            <a:r>
              <a:rPr dirty="0" err="1"/>
              <a:t>Erkenntnissen</a:t>
            </a:r>
            <a:endParaRPr dirty="0"/>
          </a:p>
          <a:p>
            <a:pPr>
              <a:defRPr sz="1800">
                <a:solidFill>
                  <a:srgbClr val="000000"/>
                </a:solidFill>
              </a:defRPr>
            </a:pPr>
            <a:r>
              <a:rPr dirty="0" err="1"/>
              <a:t>Keine</a:t>
            </a:r>
            <a:r>
              <a:rPr dirty="0"/>
              <a:t> </a:t>
            </a:r>
            <a:r>
              <a:rPr b="1" dirty="0" err="1"/>
              <a:t>negativen</a:t>
            </a:r>
            <a:r>
              <a:rPr dirty="0"/>
              <a:t> </a:t>
            </a:r>
            <a:r>
              <a:rPr dirty="0" err="1"/>
              <a:t>Schadensfälle</a:t>
            </a:r>
            <a:r>
              <a:rPr dirty="0"/>
              <a:t> </a:t>
            </a:r>
            <a:r>
              <a:rPr dirty="0" err="1"/>
              <a:t>enthalten</a:t>
            </a:r>
            <a:endParaRPr dirty="0"/>
          </a:p>
          <a:p>
            <a:pPr>
              <a:defRPr sz="1800">
                <a:solidFill>
                  <a:srgbClr val="000000"/>
                </a:solidFill>
              </a:defRPr>
            </a:pPr>
            <a:r>
              <a:rPr lang="de-DE" dirty="0"/>
              <a:t>Annahme: </a:t>
            </a:r>
            <a:r>
              <a:rPr dirty="0" err="1"/>
              <a:t>Konformität</a:t>
            </a:r>
            <a:r>
              <a:rPr dirty="0"/>
              <a:t> </a:t>
            </a:r>
            <a:r>
              <a:rPr dirty="0" err="1"/>
              <a:t>mit</a:t>
            </a:r>
            <a:r>
              <a:rPr dirty="0"/>
              <a:t> </a:t>
            </a:r>
            <a:r>
              <a:rPr b="1" dirty="0" err="1"/>
              <a:t>KassenSichV</a:t>
            </a:r>
            <a:r>
              <a:rPr dirty="0"/>
              <a:t> (TSE)</a:t>
            </a:r>
            <a:r>
              <a:rPr lang="de-DE" dirty="0"/>
              <a:t> </a:t>
            </a:r>
            <a:r>
              <a:rPr lang="de-DE" dirty="0">
                <a:sym typeface="Wingdings" panose="05000000000000000000" pitchFamily="2" charset="2"/>
              </a:rPr>
              <a:t> Datenbasis ist vertrauenswürdig</a:t>
            </a:r>
            <a:endParaRPr dirty="0"/>
          </a:p>
          <a:p>
            <a:pPr>
              <a:defRPr sz="1800">
                <a:solidFill>
                  <a:srgbClr val="000000"/>
                </a:solidFill>
              </a:defRPr>
            </a:pPr>
            <a:r>
              <a:rPr dirty="0" err="1"/>
              <a:t>Verwendung</a:t>
            </a:r>
            <a:r>
              <a:rPr dirty="0"/>
              <a:t> </a:t>
            </a:r>
            <a:r>
              <a:rPr b="1" dirty="0" err="1"/>
              <a:t>gelabelter</a:t>
            </a:r>
            <a:r>
              <a:rPr dirty="0"/>
              <a:t> Daten: </a:t>
            </a:r>
            <a:r>
              <a:rPr dirty="0" err="1"/>
              <a:t>statistisch</a:t>
            </a:r>
            <a:r>
              <a:rPr dirty="0"/>
              <a:t> </a:t>
            </a:r>
            <a:r>
              <a:rPr dirty="0" err="1"/>
              <a:t>repräsentativ</a:t>
            </a:r>
            <a:endParaRPr dirty="0"/>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dirty="0" err="1"/>
              <a:t>Vor</a:t>
            </a:r>
            <a:r>
              <a:rPr lang="de-DE" dirty="0" err="1"/>
              <a:t>abanalyse</a:t>
            </a:r>
            <a:r>
              <a:rPr lang="de-DE" dirty="0"/>
              <a:t>- </a:t>
            </a:r>
            <a:r>
              <a:rPr lang="de-DE" sz="4400" dirty="0" err="1"/>
              <a:t>labeled</a:t>
            </a:r>
            <a:r>
              <a:rPr lang="de-DE" sz="4400" dirty="0"/>
              <a:t> vs. </a:t>
            </a:r>
            <a:r>
              <a:rPr lang="de-DE" dirty="0" err="1"/>
              <a:t>u</a:t>
            </a:r>
            <a:r>
              <a:rPr lang="de-DE" sz="4400" dirty="0" err="1"/>
              <a:t>nlabeled</a:t>
            </a:r>
            <a:br>
              <a:rPr lang="de-DE" sz="4400" dirty="0"/>
            </a:br>
            <a:r>
              <a:rPr lang="de-DE" sz="2000" dirty="0"/>
              <a:t>gelabelte Daten sind repräsentativ</a:t>
            </a: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761110"/>
            <a:ext cx="11050542" cy="2676899"/>
          </a:xfrm>
        </p:spPr>
      </p:pic>
    </p:spTree>
    <p:extLst>
      <p:ext uri="{BB962C8B-B14F-4D97-AF65-F5344CB8AC3E}">
        <p14:creationId xmlns:p14="http://schemas.microsoft.com/office/powerpoint/2010/main" val="1691424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5.Datenmanagment</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Datenmanagement</a:t>
            </a:r>
            <a:endParaRPr dirty="0"/>
          </a:p>
        </p:txBody>
      </p:sp>
      <p:sp>
        <p:nvSpPr>
          <p:cNvPr id="3" name="Content Placeholder 2"/>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Dateiformate</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parquet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große Transaktionen/Lines,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csv</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Stammdaten</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Aptos" panose="020B0004020202020204" pitchFamily="34" charset="0"/>
                <a:ea typeface="Aptos" panose="020B0004020202020204" pitchFamily="34" charset="0"/>
                <a:cs typeface="Times New Roman" panose="02020603050405020304" pitchFamily="18" charset="0"/>
              </a:rPr>
              <a:t>Speicherung und Versionierung</a:t>
            </a:r>
            <a:r>
              <a:rPr lang="de-DE" sz="1800" dirty="0">
                <a:effectLst/>
                <a:latin typeface="Aptos" panose="020B0004020202020204" pitchFamily="34" charset="0"/>
                <a:ea typeface="Aptos" panose="020B0004020202020204" pitchFamily="34" charset="0"/>
                <a:cs typeface="Times New Roman" panose="02020603050405020304" pitchFamily="18" charset="0"/>
              </a:rPr>
              <a:t>: lokale Ablage, passwortgeschützte Einbindung in GitHub</a:t>
            </a:r>
          </a:p>
          <a:p>
            <a:pPr marL="342900" lvl="0" indent="-342900">
              <a:lnSpc>
                <a:spcPct val="107000"/>
              </a:lnSpc>
              <a:spcAft>
                <a:spcPts val="800"/>
              </a:spcAft>
              <a:buSzPts val="1000"/>
              <a:buFont typeface="Symbol" panose="05050102010706020507" pitchFamily="18" charset="2"/>
              <a:buChar char=""/>
              <a:tabLst>
                <a:tab pos="457200" algn="l"/>
              </a:tabLst>
            </a:pPr>
            <a:r>
              <a:rPr lang="de-DE" sz="1800" b="1" dirty="0">
                <a:effectLst/>
                <a:latin typeface="Aptos" panose="020B0004020202020204" pitchFamily="34" charset="0"/>
                <a:ea typeface="Aptos" panose="020B0004020202020204" pitchFamily="34" charset="0"/>
                <a:cs typeface="Times New Roman" panose="02020603050405020304" pitchFamily="18" charset="0"/>
              </a:rPr>
              <a:t>Datenschutz</a:t>
            </a:r>
            <a:r>
              <a:rPr lang="de-DE" sz="1800" dirty="0">
                <a:effectLst/>
                <a:latin typeface="Aptos" panose="020B0004020202020204" pitchFamily="34" charset="0"/>
                <a:ea typeface="Aptos" panose="020B0004020202020204" pitchFamily="34" charset="0"/>
                <a:cs typeface="Times New Roman" panose="02020603050405020304" pitchFamily="18" charset="0"/>
              </a:rPr>
              <a:t>: Es sind keine personenbezogenen Daten enthalten – DSGVO-konform</a:t>
            </a:r>
            <a:endParaRPr lang="de-DE"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de-DE" sz="1800" b="1" kern="100" dirty="0">
                <a:effectLst/>
                <a:latin typeface="Aptos" panose="020B0004020202020204" pitchFamily="34" charset="0"/>
                <a:ea typeface="Aptos" panose="020B0004020202020204" pitchFamily="34" charset="0"/>
                <a:cs typeface="Times New Roman" panose="02020603050405020304" pitchFamily="18" charset="0"/>
              </a:rPr>
              <a:t>Skalierbarkeit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Alle Schritte in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Notebooks dokumentiert und modular aufgebaut für spätere Automatisierung</a:t>
            </a:r>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89FF9F-FC2B-44BB-73F8-EA80D743C6D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2DAA9B-8858-FA8A-A900-954E57D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28C59B12-A36B-19D9-4495-E6CF783F5D94}"/>
              </a:ext>
            </a:extLst>
          </p:cNvPr>
          <p:cNvSpPr>
            <a:spLocks noGrp="1"/>
          </p:cNvSpPr>
          <p:nvPr>
            <p:ph type="ctrTitle"/>
          </p:nvPr>
        </p:nvSpPr>
        <p:spPr>
          <a:xfrm>
            <a:off x="521208" y="1211766"/>
            <a:ext cx="7237052" cy="4727988"/>
          </a:xfrm>
        </p:spPr>
        <p:txBody>
          <a:bodyPr anchor="b">
            <a:normAutofit/>
          </a:bodyPr>
          <a:lstStyle/>
          <a:p>
            <a:r>
              <a:rPr lang="de-DE" sz="6600" dirty="0"/>
              <a:t>5. Transformation</a:t>
            </a:r>
          </a:p>
        </p:txBody>
      </p:sp>
      <p:sp>
        <p:nvSpPr>
          <p:cNvPr id="9" name="Freeform: Shape 8">
            <a:extLst>
              <a:ext uri="{FF2B5EF4-FFF2-40B4-BE49-F238E27FC236}">
                <a16:creationId xmlns:a16="http://schemas.microsoft.com/office/drawing/2014/main" id="{90F81946-9EB6-36E5-321E-D743EC0E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5212932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Datentransformation</a:t>
            </a:r>
            <a:endParaRPr dirty="0"/>
          </a:p>
        </p:txBody>
      </p:sp>
      <p:sp>
        <p:nvSpPr>
          <p:cNvPr id="3" name="Content Placeholder 2"/>
          <p:cNvSpPr>
            <a:spLocks noGrp="1"/>
          </p:cNvSpPr>
          <p:nvPr>
            <p:ph idx="1"/>
          </p:nvPr>
        </p:nvSpPr>
        <p:spPr/>
        <p:txBody>
          <a:bodyPr/>
          <a:lstStyle/>
          <a:p>
            <a:endParaRPr dirty="0"/>
          </a:p>
          <a:p>
            <a:pPr>
              <a:defRPr sz="1800">
                <a:solidFill>
                  <a:srgbClr val="000000"/>
                </a:solidFill>
              </a:defRPr>
            </a:pPr>
            <a:r>
              <a:rPr dirty="0"/>
              <a:t>Join </a:t>
            </a:r>
            <a:r>
              <a:rPr dirty="0" err="1"/>
              <a:t>über</a:t>
            </a:r>
            <a:r>
              <a:rPr dirty="0"/>
              <a:t> </a:t>
            </a:r>
            <a:r>
              <a:rPr dirty="0" err="1"/>
              <a:t>transaction_id</a:t>
            </a:r>
            <a:r>
              <a:rPr dirty="0"/>
              <a:t>, </a:t>
            </a:r>
            <a:r>
              <a:rPr dirty="0" err="1"/>
              <a:t>product_id</a:t>
            </a:r>
            <a:r>
              <a:rPr dirty="0"/>
              <a:t>, </a:t>
            </a:r>
            <a:r>
              <a:rPr dirty="0" err="1"/>
              <a:t>store_id</a:t>
            </a:r>
            <a:endParaRPr dirty="0"/>
          </a:p>
          <a:p>
            <a:pPr>
              <a:defRPr sz="1800">
                <a:solidFill>
                  <a:srgbClr val="000000"/>
                </a:solidFill>
              </a:defRPr>
            </a:pPr>
            <a:r>
              <a:rPr dirty="0" err="1"/>
              <a:t>Berechnete</a:t>
            </a:r>
            <a:r>
              <a:rPr dirty="0"/>
              <a:t> </a:t>
            </a:r>
            <a:r>
              <a:rPr dirty="0" err="1"/>
              <a:t>Merkmale</a:t>
            </a:r>
            <a:r>
              <a:rPr dirty="0"/>
              <a:t>: Dauer, </a:t>
            </a:r>
            <a:r>
              <a:rPr dirty="0" err="1"/>
              <a:t>Uhrzeit</a:t>
            </a:r>
            <a:r>
              <a:rPr dirty="0"/>
              <a:t>, </a:t>
            </a:r>
            <a:r>
              <a:rPr lang="de-DE" dirty="0"/>
              <a:t>Wochentag, Verkaufspreis</a:t>
            </a:r>
          </a:p>
          <a:p>
            <a:pPr>
              <a:defRPr sz="1800">
                <a:solidFill>
                  <a:srgbClr val="000000"/>
                </a:solidFill>
              </a:defRPr>
            </a:pPr>
            <a:r>
              <a:rPr lang="de-DE" dirty="0"/>
              <a:t>Plausibilitätsprüfungen: rechnerische Richtigkeit, Zeitstempel innerhalb Transaktion</a:t>
            </a:r>
            <a:endParaRPr dirty="0"/>
          </a:p>
        </p:txBody>
      </p:sp>
    </p:spTree>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Breitbild</PresentationFormat>
  <Paragraphs>64</Paragraphs>
  <Slides>25</Slides>
  <Notes>4</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25</vt:i4>
      </vt:variant>
    </vt:vector>
  </HeadingPairs>
  <TitlesOfParts>
    <vt:vector size="32" baseType="lpstr">
      <vt:lpstr>Aptos</vt:lpstr>
      <vt:lpstr>Arial</vt:lpstr>
      <vt:lpstr>Bierstadt</vt:lpstr>
      <vt:lpstr>Calibri</vt:lpstr>
      <vt:lpstr>Symbol</vt:lpstr>
      <vt:lpstr>Wingdings</vt:lpstr>
      <vt:lpstr>GestaltVTI</vt:lpstr>
      <vt:lpstr>PowerPoint-Präsentation</vt:lpstr>
      <vt:lpstr>PowerPoint-Präsentation</vt:lpstr>
      <vt:lpstr>5. Vorabanalyse</vt:lpstr>
      <vt:lpstr>Vorabanalyse</vt:lpstr>
      <vt:lpstr>Vorabanalyse- labeled vs. unlabeled gelabelte Daten sind repräsentativ   </vt:lpstr>
      <vt:lpstr>5.Datenmanagment</vt:lpstr>
      <vt:lpstr>Datenmanagement</vt:lpstr>
      <vt:lpstr>5. Transformation</vt:lpstr>
      <vt:lpstr>Datentransformation</vt:lpstr>
      <vt:lpstr>Datentransformation</vt:lpstr>
      <vt:lpstr>Datentransformation</vt:lpstr>
      <vt:lpstr>Datentransformation</vt:lpstr>
      <vt:lpstr>5. Explorative Analyse</vt:lpstr>
      <vt:lpstr>Explorative Analyse (EDA)</vt:lpstr>
      <vt:lpstr>EDA-Plausibilitätsprüfungen</vt:lpstr>
      <vt:lpstr>EDA-Plausibilitätsprüfungen Vergleich rechnerischer und tatsächlicher Betrag    unberechtigter Rabatt</vt:lpstr>
      <vt:lpstr>EDA-Plausibilitätsprüfungen  Transaktions-Lines ohne Verkaufspreis  100 % Fraud</vt:lpstr>
      <vt:lpstr>EDA- kategoriale Attribute Payment_medium</vt:lpstr>
      <vt:lpstr>EDA- kategoriale Attribute Hour of day</vt:lpstr>
      <vt:lpstr>EDA- kategoriale Attribute</vt:lpstr>
      <vt:lpstr>EDA - kategoriale Attribute Produktgruppe</vt:lpstr>
      <vt:lpstr>EDA- numerische Attribute</vt:lpstr>
      <vt:lpstr>EDA- numerische Attribute</vt:lpstr>
      <vt:lpstr>Fazit</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Matthias Bald</cp:lastModifiedBy>
  <cp:revision>99</cp:revision>
  <dcterms:created xsi:type="dcterms:W3CDTF">2025-04-25T09:01:47Z</dcterms:created>
  <dcterms:modified xsi:type="dcterms:W3CDTF">2025-05-16T22:17:08Z</dcterms:modified>
</cp:coreProperties>
</file>